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66"/>
  </p:notesMasterIdLst>
  <p:sldIdLst>
    <p:sldId id="413" r:id="rId4"/>
    <p:sldId id="281" r:id="rId5"/>
    <p:sldId id="415" r:id="rId6"/>
    <p:sldId id="417" r:id="rId7"/>
    <p:sldId id="419" r:id="rId8"/>
    <p:sldId id="369" r:id="rId9"/>
    <p:sldId id="313" r:id="rId10"/>
    <p:sldId id="282" r:id="rId11"/>
    <p:sldId id="416" r:id="rId12"/>
    <p:sldId id="418" r:id="rId13"/>
    <p:sldId id="420" r:id="rId14"/>
    <p:sldId id="370" r:id="rId15"/>
    <p:sldId id="314" r:id="rId16"/>
    <p:sldId id="410" r:id="rId17"/>
    <p:sldId id="411" r:id="rId18"/>
    <p:sldId id="271" r:id="rId19"/>
    <p:sldId id="277" r:id="rId20"/>
    <p:sldId id="268" r:id="rId21"/>
    <p:sldId id="338" r:id="rId22"/>
    <p:sldId id="258" r:id="rId23"/>
    <p:sldId id="259" r:id="rId24"/>
    <p:sldId id="339" r:id="rId25"/>
    <p:sldId id="340" r:id="rId26"/>
    <p:sldId id="341" r:id="rId27"/>
    <p:sldId id="342" r:id="rId28"/>
    <p:sldId id="344" r:id="rId29"/>
    <p:sldId id="343" r:id="rId30"/>
    <p:sldId id="349" r:id="rId31"/>
    <p:sldId id="345" r:id="rId32"/>
    <p:sldId id="346" r:id="rId33"/>
    <p:sldId id="347" r:id="rId34"/>
    <p:sldId id="391" r:id="rId35"/>
    <p:sldId id="414" r:id="rId36"/>
    <p:sldId id="421" r:id="rId37"/>
    <p:sldId id="422" r:id="rId38"/>
    <p:sldId id="412" r:id="rId39"/>
    <p:sldId id="352" r:id="rId40"/>
    <p:sldId id="393" r:id="rId41"/>
    <p:sldId id="394" r:id="rId42"/>
    <p:sldId id="395" r:id="rId43"/>
    <p:sldId id="396" r:id="rId44"/>
    <p:sldId id="397" r:id="rId45"/>
    <p:sldId id="398" r:id="rId46"/>
    <p:sldId id="399" r:id="rId47"/>
    <p:sldId id="400" r:id="rId48"/>
    <p:sldId id="401" r:id="rId49"/>
    <p:sldId id="402" r:id="rId50"/>
    <p:sldId id="403" r:id="rId51"/>
    <p:sldId id="404" r:id="rId52"/>
    <p:sldId id="379" r:id="rId53"/>
    <p:sldId id="380" r:id="rId54"/>
    <p:sldId id="381" r:id="rId55"/>
    <p:sldId id="382" r:id="rId56"/>
    <p:sldId id="329" r:id="rId57"/>
    <p:sldId id="409" r:id="rId58"/>
    <p:sldId id="331" r:id="rId59"/>
    <p:sldId id="332" r:id="rId60"/>
    <p:sldId id="383" r:id="rId61"/>
    <p:sldId id="384" r:id="rId62"/>
    <p:sldId id="405" r:id="rId63"/>
    <p:sldId id="408" r:id="rId64"/>
    <p:sldId id="26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E46700"/>
    <a:srgbClr val="FF6F0D"/>
    <a:srgbClr val="C55A11"/>
    <a:srgbClr val="E66700"/>
    <a:srgbClr val="203864"/>
    <a:srgbClr val="FEF3CD"/>
    <a:srgbClr val="425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1" autoAdjust="0"/>
    <p:restoredTop sz="53799" autoAdjust="0"/>
  </p:normalViewPr>
  <p:slideViewPr>
    <p:cSldViewPr snapToGrid="0">
      <p:cViewPr varScale="1">
        <p:scale>
          <a:sx n="53" d="100"/>
          <a:sy n="53" d="100"/>
        </p:scale>
        <p:origin x="1672" y="184"/>
      </p:cViewPr>
      <p:guideLst>
        <p:guide orient="horz" pos="2160"/>
        <p:guide pos="3840"/>
      </p:guideLst>
    </p:cSldViewPr>
  </p:slideViewPr>
  <p:outlineViewPr>
    <p:cViewPr>
      <p:scale>
        <a:sx n="33" d="100"/>
        <a:sy n="33" d="100"/>
      </p:scale>
      <p:origin x="0" y="-391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06DBA-C3AE-49EE-B8AE-927D888A4620}"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83CCB-3286-4404-9410-83526AE8B3CD}" type="slidenum">
              <a:rPr lang="en-GB" smtClean="0"/>
              <a:t>‹#›</a:t>
            </a:fld>
            <a:endParaRPr lang="en-GB"/>
          </a:p>
        </p:txBody>
      </p:sp>
    </p:spTree>
    <p:extLst>
      <p:ext uri="{BB962C8B-B14F-4D97-AF65-F5344CB8AC3E}">
        <p14:creationId xmlns:p14="http://schemas.microsoft.com/office/powerpoint/2010/main" val="2386300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s-ES" sz="1200" b="0" i="0">
                <a:solidFill>
                  <a:schemeClr val="dk1"/>
                </a:solidFill>
                <a:latin typeface="+mn-lt"/>
                <a:ea typeface="Calibri"/>
                <a:cs typeface="Calibri"/>
                <a:sym typeface="Calibri"/>
              </a:rPr>
              <a:t>Introduction </a:t>
            </a:r>
            <a:r>
              <a:rPr lang="es-ES" sz="1200" b="0" i="0" dirty="0">
                <a:solidFill>
                  <a:schemeClr val="dk1"/>
                </a:solidFill>
                <a:latin typeface="+mn-lt"/>
                <a:ea typeface="Calibri"/>
                <a:cs typeface="Calibri"/>
                <a:sym typeface="Calibri"/>
              </a:rPr>
              <a:t>of IR (to </a:t>
            </a:r>
            <a:r>
              <a:rPr lang="es-ES" sz="1200" b="0" i="0" dirty="0" err="1">
                <a:solidFill>
                  <a:schemeClr val="dk1"/>
                </a:solidFill>
                <a:latin typeface="+mn-lt"/>
                <a:ea typeface="Calibri"/>
                <a:cs typeface="Calibri"/>
                <a:sym typeface="Calibri"/>
              </a:rPr>
              <a:t>go</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going</a:t>
            </a:r>
            <a:r>
              <a:rPr lang="es-ES" sz="1200" b="0" i="0" dirty="0">
                <a:solidFill>
                  <a:schemeClr val="dk1"/>
                </a:solidFill>
                <a:latin typeface="+mn-lt"/>
                <a:ea typeface="Calibri"/>
                <a:cs typeface="Calibri"/>
                <a:sym typeface="Calibri"/>
              </a:rPr>
              <a:t>) - voy / vas / va / a (</a:t>
            </a:r>
            <a:r>
              <a:rPr lang="es-ES" sz="1200" b="0" i="0" dirty="0" err="1">
                <a:solidFill>
                  <a:schemeClr val="dk1"/>
                </a:solidFill>
                <a:latin typeface="+mn-lt"/>
                <a:ea typeface="Calibri"/>
                <a:cs typeface="Calibri"/>
                <a:sym typeface="Calibri"/>
              </a:rPr>
              <a:t>present</a:t>
            </a:r>
            <a:r>
              <a:rPr lang="es-ES" sz="1200" b="0" i="0" dirty="0">
                <a:solidFill>
                  <a:schemeClr val="dk1"/>
                </a:solidFill>
                <a:latin typeface="+mn-lt"/>
                <a:ea typeface="Calibri"/>
                <a:cs typeface="Calibri"/>
                <a:sym typeface="Calibri"/>
              </a:rPr>
              <a:t>)</a:t>
            </a:r>
          </a:p>
          <a:p>
            <a:pPr marL="0" lvl="0" indent="0" algn="l" rtl="0">
              <a:spcBef>
                <a:spcPts val="0"/>
              </a:spcBef>
              <a:spcAft>
                <a:spcPts val="0"/>
              </a:spcAft>
              <a:buNone/>
            </a:pPr>
            <a:r>
              <a:rPr lang="es-ES" sz="1200" b="0" i="0" dirty="0" err="1">
                <a:solidFill>
                  <a:schemeClr val="dk1"/>
                </a:solidFill>
                <a:latin typeface="+mn-lt"/>
                <a:ea typeface="Calibri"/>
                <a:cs typeface="Calibri"/>
                <a:sym typeface="Calibri"/>
              </a:rPr>
              <a:t>Introduction</a:t>
            </a:r>
            <a:r>
              <a:rPr lang="es-ES" sz="1200" b="0" i="0" dirty="0">
                <a:solidFill>
                  <a:schemeClr val="dk1"/>
                </a:solidFill>
                <a:latin typeface="+mn-lt"/>
                <a:ea typeface="Calibri"/>
                <a:cs typeface="Calibri"/>
                <a:sym typeface="Calibri"/>
              </a:rPr>
              <a:t> </a:t>
            </a:r>
            <a:r>
              <a:rPr lang="es-ES" sz="1200" b="0" i="0">
                <a:solidFill>
                  <a:schemeClr val="dk1"/>
                </a:solidFill>
                <a:latin typeface="+mn-lt"/>
                <a:ea typeface="Calibri"/>
                <a:cs typeface="Calibri"/>
                <a:sym typeface="Calibri"/>
              </a:rPr>
              <a:t>of ‘al’ vs ‘a 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chemeClr val="dk1"/>
                </a:solidFill>
                <a:latin typeface="+mn-lt"/>
                <a:ea typeface="Calibri"/>
                <a:cs typeface="Calibri"/>
                <a:sym typeface="Calibri"/>
              </a:rPr>
              <a:t>Consolidation</a:t>
            </a:r>
            <a:r>
              <a:rPr lang="en-GB" sz="1200" b="0" i="0" baseline="0">
                <a:solidFill>
                  <a:schemeClr val="dk1"/>
                </a:solidFill>
                <a:latin typeface="+mn-lt"/>
                <a:ea typeface="Calibri"/>
                <a:cs typeface="Calibri"/>
                <a:sym typeface="Calibri"/>
              </a:rPr>
              <a:t> </a:t>
            </a:r>
            <a:r>
              <a:rPr lang="en-GB" sz="1200" b="0" i="0">
                <a:solidFill>
                  <a:schemeClr val="dk1"/>
                </a:solidFill>
                <a:latin typeface="+mn-lt"/>
                <a:ea typeface="Calibri"/>
                <a:cs typeface="Calibri"/>
                <a:sym typeface="Calibri"/>
              </a:rPr>
              <a:t>of SSCs [v], [b]</a:t>
            </a:r>
            <a:endParaRPr lang="es-ES" sz="1200" b="0" i="0" u="none" strike="noStrike" kern="1200"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7.3.2.4 (introduce)</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ir [33]; voy; vas; va; barrio [940]; al [a-8]; problema [145]; Italia [N/A]; playa [1475]; enero [1173]; febrero [1419]; sin [54]; día [65]</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7.3.1.5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correr [343]; por [15]; escribir [198]; algo [110]; aprender [428]; mujer [120]; carta¹ [627]; idioma [1159]; chino [1349]; parque [1354]; después [115]; siempre [96]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7.2.2.4 (revisit)</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estamos [estar-21]; están [21]; oeste [2416]; este [&gt;5000*]; estación [1404]; coche [1190]; tren [1488]; delante [1742]; fuera [299]; detrás [2044]; debajo [1366]</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37867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the sound and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65626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1926126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3358997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53531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There are two versions of this activity. </a:t>
            </a:r>
            <a:r>
              <a:rPr lang="en-GB" baseline="0" dirty="0"/>
              <a:t>Either do the activity on slide 14 or the one on slide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5</a:t>
            </a:r>
            <a:r>
              <a:rPr lang="en-GB"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reinforce the fact that one sound may correspond to two spellings, and to recall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missing letter.</a:t>
            </a:r>
            <a:r>
              <a:rPr lang="en-GB" baseline="0" dirty="0"/>
              <a:t>  </a:t>
            </a:r>
            <a:r>
              <a:rPr lang="en-GB" dirty="0"/>
              <a:t>Although</a:t>
            </a:r>
            <a:r>
              <a:rPr lang="en-GB" baseline="0" dirty="0"/>
              <a:t> audio is provided for this activity (click the number button for the recording), this is simply to provide further input to help establish the sound-spelling connection, since [v] and [b] sound the same.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can also be asked to give the meanings of the sentences in English before moving on.  English translations appear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next slide offers a variation of this activity where students have to write full word if more challenge is required.</a:t>
            </a:r>
          </a:p>
          <a:p>
            <a:endParaRPr lang="en-GB"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231230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ALTERNATIVE</a:t>
            </a:r>
            <a:r>
              <a:rPr lang="en-GB" b="1" baseline="0" dirty="0"/>
              <a:t> ACTIVITY – either do this one or the exercise on the previous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As on the previous slide, except that s</a:t>
            </a:r>
            <a:r>
              <a:rPr lang="en-GB"/>
              <a:t>tudents </a:t>
            </a:r>
            <a:r>
              <a:rPr lang="en-GB" dirty="0"/>
              <a:t>listen and write the </a:t>
            </a:r>
            <a:r>
              <a:rPr lang="en-GB"/>
              <a:t>full word.</a:t>
            </a:r>
            <a:r>
              <a:rPr lang="en-GB" baseline="0"/>
              <a:t> This offers</a:t>
            </a:r>
            <a:r>
              <a:rPr lang="en-GB"/>
              <a:t> </a:t>
            </a:r>
            <a:r>
              <a:rPr lang="en-GB" dirty="0"/>
              <a:t>a greater level of </a:t>
            </a:r>
            <a:r>
              <a:rPr lang="en-GB"/>
              <a:t>challenge.</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213269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3 minutes</a:t>
            </a:r>
          </a:p>
          <a:p>
            <a:endParaRPr lang="en-GB" baseline="0" dirty="0"/>
          </a:p>
          <a:p>
            <a:r>
              <a:rPr lang="en-GB" b="1" baseline="0" dirty="0"/>
              <a:t>Aim</a:t>
            </a:r>
            <a:r>
              <a:rPr lang="en-GB" b="1" baseline="0"/>
              <a:t>: </a:t>
            </a:r>
            <a:r>
              <a:rPr lang="en-GB" b="0" baseline="0"/>
              <a:t>speaking </a:t>
            </a:r>
            <a:r>
              <a:rPr lang="en-GB" b="0" baseline="0" dirty="0"/>
              <a:t>practice using </a:t>
            </a:r>
            <a:r>
              <a:rPr lang="en-GB" b="0" baseline="0"/>
              <a:t>the SSCs [v</a:t>
            </a:r>
            <a:r>
              <a:rPr lang="en-GB" b="0" baseline="0" dirty="0"/>
              <a:t>] and [</a:t>
            </a:r>
            <a:r>
              <a:rPr lang="en-GB" b="0" baseline="0"/>
              <a:t>b]</a:t>
            </a:r>
            <a:endParaRPr lang="en-GB" b="1" baseline="0" dirty="0"/>
          </a:p>
          <a:p>
            <a:endParaRPr lang="en-GB" b="1" baseline="0" dirty="0"/>
          </a:p>
          <a:p>
            <a:r>
              <a:rPr lang="en-GB" b="1" baseline="0" dirty="0"/>
              <a:t>Procedure:</a:t>
            </a:r>
            <a:endParaRPr lang="en-GB" b="1" dirty="0"/>
          </a:p>
          <a:p>
            <a:pPr marL="228600" indent="-228600">
              <a:buAutoNum type="arabicPeriod"/>
            </a:pPr>
            <a:r>
              <a:rPr lang="en-GB" dirty="0"/>
              <a:t>In</a:t>
            </a:r>
            <a:r>
              <a:rPr lang="en-GB" baseline="0" dirty="0"/>
              <a:t> pairs students take turns reading aloud these tongue twisters while </a:t>
            </a:r>
            <a:r>
              <a:rPr lang="en-GB" baseline="0"/>
              <a:t>the teacher </a:t>
            </a:r>
            <a:r>
              <a:rPr lang="en-GB" baseline="0" dirty="0"/>
              <a:t>circulates to monitor pronunciation.</a:t>
            </a:r>
          </a:p>
          <a:p>
            <a:pPr marL="228600" indent="-228600">
              <a:buAutoNum type="arabicPeriod"/>
            </a:pPr>
            <a:r>
              <a:rPr lang="en-GB" baseline="0" dirty="0"/>
              <a:t>Students can also be asked to give the meanings of the sentences in English before moving on</a:t>
            </a:r>
            <a:r>
              <a:rPr lang="en-GB" baseline="0"/>
              <a:t>. English </a:t>
            </a:r>
            <a:r>
              <a:rPr lang="en-GB" baseline="0" dirty="0"/>
              <a:t>translations appear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031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aseline="0"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to revise vocabulary </a:t>
            </a:r>
            <a:r>
              <a:rPr lang="en-GB" dirty="0"/>
              <a:t>to be revisited as per</a:t>
            </a:r>
            <a:r>
              <a:rPr lang="en-GB" baseline="0" dirty="0"/>
              <a:t> the cycle of revisiting in the </a:t>
            </a:r>
            <a:r>
              <a:rPr lang="en-GB" baseline="0" dirty="0" err="1"/>
              <a:t>SoW</a:t>
            </a:r>
            <a:r>
              <a:rPr lang="en-GB" baseline="0" err="1"/>
              <a:t>.</a:t>
            </a:r>
            <a:r>
              <a:rPr lang="en-GB" baseline="0"/>
              <a:t>  An additional </a:t>
            </a:r>
            <a:r>
              <a:rPr lang="en-GB" baseline="0" dirty="0"/>
              <a:t>aim of the activity is to increase awareness of word classes.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Ask </a:t>
            </a:r>
            <a:r>
              <a:rPr lang="en-GB" baseline="0" dirty="0"/>
              <a:t>students to listen and write down the </a:t>
            </a:r>
            <a:r>
              <a:rPr lang="en-GB" baseline="0"/>
              <a:t>five sentences in Spanish (transcription). Click </a:t>
            </a:r>
            <a:r>
              <a:rPr lang="en-GB" baseline="0" dirty="0"/>
              <a:t>on the number buttons to play each recording</a:t>
            </a:r>
            <a:r>
              <a:rPr lang="en-GB" baseline="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Then </a:t>
            </a:r>
            <a:r>
              <a:rPr lang="en-GB" baseline="0" dirty="0"/>
              <a:t>allow 3 minutes to write the words from each sentence in the four different columns (the 4-columns in beige can be copied into their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It may be useful to use </a:t>
            </a:r>
            <a:r>
              <a:rPr lang="en-GB" baseline="0" dirty="0"/>
              <a:t>the first row as an example and show the answers first to give students an idea of what’s required in the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In feedback, the Spanish sentences are first shown 1-5, then the answers in the beige columns are shown in each row</a:t>
            </a:r>
            <a:r>
              <a:rPr lang="en-GB" baseline="0"/>
              <a:t>. The animation could be changed, if desired, to make answers appear row by row.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Teachers </a:t>
            </a:r>
            <a:r>
              <a:rPr lang="en-GB" baseline="0" dirty="0"/>
              <a:t>can elicit the meaning of the sentences in English. The translation is provided on in the final column on the right.</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T</a:t>
            </a:r>
            <a:r>
              <a:rPr lang="es-ES" sz="1200" b="1" i="0" dirty="0" err="1">
                <a:solidFill>
                  <a:schemeClr val="dk1"/>
                </a:solidFill>
                <a:latin typeface="+mn-lt"/>
                <a:ea typeface="Calibri"/>
                <a:cs typeface="Calibri"/>
                <a:sym typeface="Calibri"/>
              </a:rPr>
              <a:t>ranscript</a:t>
            </a:r>
            <a:r>
              <a:rPr lang="es-ES" sz="1200" b="1" i="0" dirty="0">
                <a:solidFill>
                  <a:schemeClr val="dk1"/>
                </a:solidFill>
                <a:latin typeface="+mn-lt"/>
                <a:ea typeface="Calibri"/>
                <a:cs typeface="Calibri"/>
                <a:sym typeface="Calibri"/>
              </a:rPr>
              <a:t>:</a:t>
            </a:r>
          </a:p>
          <a:p>
            <a:r>
              <a:rPr lang="en-GB" sz="1200" dirty="0">
                <a:solidFill>
                  <a:srgbClr val="002060"/>
                </a:solidFill>
              </a:rPr>
              <a:t>1. Siempre </a:t>
            </a:r>
            <a:r>
              <a:rPr lang="en-GB" sz="1200" dirty="0" err="1">
                <a:solidFill>
                  <a:srgbClr val="002060"/>
                </a:solidFill>
              </a:rPr>
              <a:t>estamos</a:t>
            </a:r>
            <a:r>
              <a:rPr lang="en-GB" sz="1200" dirty="0">
                <a:solidFill>
                  <a:srgbClr val="002060"/>
                </a:solidFill>
              </a:rPr>
              <a:t> en el parque.</a:t>
            </a:r>
          </a:p>
          <a:p>
            <a:r>
              <a:rPr lang="en-GB" sz="1200" dirty="0">
                <a:solidFill>
                  <a:srgbClr val="002060"/>
                </a:solidFill>
              </a:rPr>
              <a:t>2. Las </a:t>
            </a:r>
            <a:r>
              <a:rPr lang="en-GB" sz="1200" dirty="0" err="1">
                <a:solidFill>
                  <a:srgbClr val="002060"/>
                </a:solidFill>
              </a:rPr>
              <a:t>mujeres</a:t>
            </a:r>
            <a:r>
              <a:rPr lang="en-GB" sz="1200" dirty="0">
                <a:solidFill>
                  <a:srgbClr val="002060"/>
                </a:solidFill>
              </a:rPr>
              <a:t> </a:t>
            </a:r>
            <a:r>
              <a:rPr lang="en-GB" sz="1200" dirty="0" err="1">
                <a:solidFill>
                  <a:srgbClr val="002060"/>
                </a:solidFill>
              </a:rPr>
              <a:t>están</a:t>
            </a:r>
            <a:r>
              <a:rPr lang="en-GB" sz="1200" dirty="0">
                <a:solidFill>
                  <a:srgbClr val="002060"/>
                </a:solidFill>
              </a:rPr>
              <a:t> </a:t>
            </a:r>
            <a:r>
              <a:rPr lang="en-GB" sz="1200" dirty="0" err="1">
                <a:solidFill>
                  <a:srgbClr val="002060"/>
                </a:solidFill>
              </a:rPr>
              <a:t>delante</a:t>
            </a:r>
            <a:r>
              <a:rPr lang="en-GB" sz="1200" dirty="0">
                <a:solidFill>
                  <a:srgbClr val="002060"/>
                </a:solidFill>
              </a:rPr>
              <a:t> de la estación.</a:t>
            </a:r>
          </a:p>
          <a:p>
            <a:r>
              <a:rPr lang="en-GB" sz="1200" dirty="0">
                <a:solidFill>
                  <a:srgbClr val="002060"/>
                </a:solidFill>
              </a:rPr>
              <a:t>3. ¿Escribes cartas completamente en chino?</a:t>
            </a:r>
          </a:p>
          <a:p>
            <a:r>
              <a:rPr lang="en-GB" sz="1200" dirty="0">
                <a:solidFill>
                  <a:srgbClr val="002060"/>
                </a:solidFill>
              </a:rPr>
              <a:t>4. Nunca corremos por la ciudad.</a:t>
            </a:r>
          </a:p>
          <a:p>
            <a:r>
              <a:rPr lang="en-GB" sz="1200" dirty="0">
                <a:solidFill>
                  <a:srgbClr val="002060"/>
                </a:solidFill>
              </a:rPr>
              <a:t>5. Aprendo algo de español fuera de la escuela.</a:t>
            </a:r>
          </a:p>
          <a:p>
            <a:endParaRPr lang="en-GB" sz="1200" dirty="0">
              <a:solidFill>
                <a:srgbClr val="002060"/>
              </a:solidFill>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Notes:</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Words revisited:</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3.1, week 5: </a:t>
            </a:r>
            <a:r>
              <a:rPr lang="es-ES" sz="1200" b="0" i="0" dirty="0">
                <a:solidFill>
                  <a:schemeClr val="dk1"/>
                </a:solidFill>
                <a:latin typeface="+mn-lt"/>
                <a:ea typeface="Calibri"/>
                <a:cs typeface="Calibri"/>
                <a:sym typeface="Calibri"/>
              </a:rPr>
              <a:t>correr [343]; por [15]; escribir [198]; algo [110]; aprender [428]; mujer [120]; carta¹ [627]; chino [1349]; parque [1354]; siempre [96]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2.2, week 4: </a:t>
            </a:r>
            <a:r>
              <a:rPr lang="es-ES" sz="1200" b="0" i="0" dirty="0">
                <a:solidFill>
                  <a:schemeClr val="dk1"/>
                </a:solidFill>
                <a:latin typeface="+mn-lt"/>
                <a:ea typeface="Calibri"/>
                <a:cs typeface="Calibri"/>
                <a:sym typeface="Calibri"/>
              </a:rPr>
              <a:t>estamos [estar-21]; están [21]; estación [1404]; delante [1742]; fuera [299]; </a:t>
            </a:r>
          </a:p>
          <a:p>
            <a:endParaRPr lang="en-GB" sz="1200" dirty="0">
              <a:solidFill>
                <a:srgbClr val="002060"/>
              </a:solidFill>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09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a:t>to introduce and embed vocabulary from this week’s set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b="0" dirty="0"/>
              <a:t>1.</a:t>
            </a:r>
            <a:r>
              <a:rPr lang="en-GB" b="0" baseline="0" dirty="0"/>
              <a:t> </a:t>
            </a:r>
            <a:r>
              <a:rPr lang="en-GB" dirty="0"/>
              <a:t>Pupils</a:t>
            </a:r>
            <a:r>
              <a:rPr lang="en-GB" baseline="0" dirty="0"/>
              <a:t> either work by themselves or in pairs, reading out the words and studying their English meaning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Then the English meanings are removed as the teacher clicks and starts the timer by clicking the ‘</a:t>
            </a:r>
            <a:r>
              <a:rPr lang="en-GB" baseline="0" dirty="0" err="1"/>
              <a:t>inicio</a:t>
            </a:r>
            <a:r>
              <a:rPr lang="en-GB" baseline="0" dirty="0"/>
              <a:t>’ button’, and students try to recall the English by looking at the Spanish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Then the Spanish meanings are removed by a click and the students try to recall the Spanish words,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US" dirty="0"/>
          </a:p>
          <a:p>
            <a:pPr marL="0" lvl="0" indent="0" algn="l" rtl="0">
              <a:spcBef>
                <a:spcPts val="0"/>
              </a:spcBef>
              <a:spcAft>
                <a:spcPts val="0"/>
              </a:spcAft>
              <a:buNone/>
            </a:pPr>
            <a:r>
              <a:rPr lang="es-ES" sz="1200" b="1" i="0" dirty="0">
                <a:solidFill>
                  <a:schemeClr val="dk1"/>
                </a:solidFill>
                <a:latin typeface="+mn-lt"/>
                <a:ea typeface="Calibri"/>
                <a:cs typeface="Calibri"/>
                <a:sym typeface="Calibri"/>
              </a:rPr>
              <a:t>Notes:</a:t>
            </a:r>
          </a:p>
          <a:p>
            <a:pPr marL="0" lvl="0" indent="0" algn="l" rtl="0">
              <a:spcBef>
                <a:spcPts val="0"/>
              </a:spcBef>
              <a:spcAft>
                <a:spcPts val="0"/>
              </a:spcAft>
              <a:buNone/>
            </a:pPr>
            <a:r>
              <a:rPr lang="es-ES" sz="1200" b="0" i="0" dirty="0" err="1">
                <a:solidFill>
                  <a:schemeClr val="dk1"/>
                </a:solidFill>
                <a:latin typeface="+mn-lt"/>
                <a:ea typeface="Calibri"/>
                <a:cs typeface="Calibri"/>
                <a:sym typeface="Calibri"/>
              </a:rPr>
              <a:t>Vocabulary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introduced</a:t>
            </a:r>
            <a:r>
              <a:rPr lang="es-ES"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ir [33]; voy; vas; va; barrio [940]; problema [145]; Italia [N/A]; playa [1475]; enero [1173]; febrero [1419]; sin [54]; día [65]</a:t>
            </a:r>
          </a:p>
          <a:p>
            <a:pPr marL="0" lvl="0" indent="0" algn="l" rtl="0">
              <a:spcBef>
                <a:spcPts val="0"/>
              </a:spcBef>
              <a:spcAft>
                <a:spcPts val="0"/>
              </a:spcAft>
              <a:buNone/>
            </a:pPr>
            <a:r>
              <a:rPr lang="es-ES" sz="1200" b="0" i="0" dirty="0" err="1">
                <a:solidFill>
                  <a:schemeClr val="dk1"/>
                </a:solidFill>
                <a:latin typeface="+mn-lt"/>
                <a:ea typeface="Calibri"/>
                <a:cs typeface="Calibri"/>
                <a:sym typeface="Calibri"/>
              </a:rPr>
              <a:t>The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word</a:t>
            </a:r>
            <a:r>
              <a:rPr lang="es-ES" sz="1200" b="0" i="0" dirty="0">
                <a:solidFill>
                  <a:schemeClr val="dk1"/>
                </a:solidFill>
                <a:latin typeface="+mn-lt"/>
                <a:ea typeface="Calibri"/>
                <a:cs typeface="Calibri"/>
                <a:sym typeface="Calibri"/>
              </a:rPr>
              <a:t> ‘al’ </a:t>
            </a:r>
            <a:r>
              <a:rPr lang="es-ES" sz="1200" b="0" i="0" dirty="0" err="1">
                <a:solidFill>
                  <a:schemeClr val="dk1"/>
                </a:solidFill>
                <a:latin typeface="+mn-lt"/>
                <a:ea typeface="Calibri"/>
                <a:cs typeface="Calibri"/>
                <a:sym typeface="Calibri"/>
              </a:rPr>
              <a:t>will</a:t>
            </a:r>
            <a:r>
              <a:rPr lang="es-ES" sz="1200" b="0" i="0" dirty="0">
                <a:solidFill>
                  <a:schemeClr val="dk1"/>
                </a:solidFill>
                <a:latin typeface="+mn-lt"/>
                <a:ea typeface="Calibri"/>
                <a:cs typeface="Calibri"/>
                <a:sym typeface="Calibri"/>
              </a:rPr>
              <a:t> be </a:t>
            </a:r>
            <a:r>
              <a:rPr lang="es-ES" sz="1200" b="0" i="0" dirty="0" err="1">
                <a:solidFill>
                  <a:schemeClr val="dk1"/>
                </a:solidFill>
                <a:latin typeface="+mn-lt"/>
                <a:ea typeface="Calibri"/>
                <a:cs typeface="Calibri"/>
                <a:sym typeface="Calibri"/>
              </a:rPr>
              <a:t>introduced</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on</a:t>
            </a:r>
            <a:r>
              <a:rPr lang="es-ES" sz="1200" b="0" i="0" dirty="0">
                <a:solidFill>
                  <a:schemeClr val="dk1"/>
                </a:solidFill>
                <a:latin typeface="+mn-lt"/>
                <a:ea typeface="Calibri"/>
                <a:cs typeface="Calibri"/>
                <a:sym typeface="Calibri"/>
              </a:rPr>
              <a:t> a </a:t>
            </a:r>
            <a:r>
              <a:rPr lang="es-ES" sz="1200" b="0" i="0" dirty="0" err="1">
                <a:solidFill>
                  <a:schemeClr val="dk1"/>
                </a:solidFill>
                <a:latin typeface="+mn-lt"/>
                <a:ea typeface="Calibri"/>
                <a:cs typeface="Calibri"/>
                <a:sym typeface="Calibri"/>
              </a:rPr>
              <a:t>separate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grammar</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slide</a:t>
            </a:r>
            <a:r>
              <a:rPr lang="es-ES"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s-ES" sz="1200" b="0" i="0" baseline="0" dirty="0" err="1">
                <a:solidFill>
                  <a:schemeClr val="dk1"/>
                </a:solidFill>
                <a:latin typeface="+mn-lt"/>
                <a:ea typeface="Calibri"/>
                <a:cs typeface="Calibri"/>
                <a:sym typeface="Calibri"/>
              </a:rPr>
              <a:t>We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refer</a:t>
            </a:r>
            <a:r>
              <a:rPr lang="es-ES" sz="1200" b="0" i="0" baseline="0" dirty="0">
                <a:solidFill>
                  <a:schemeClr val="dk1"/>
                </a:solidFill>
                <a:latin typeface="+mn-lt"/>
                <a:ea typeface="Calibri"/>
                <a:cs typeface="Calibri"/>
                <a:sym typeface="Calibri"/>
              </a:rPr>
              <a:t> to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previously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taught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phrase</a:t>
            </a:r>
            <a:r>
              <a:rPr lang="es-ES" sz="1200" b="0" i="0" baseline="0" dirty="0">
                <a:solidFill>
                  <a:schemeClr val="dk1"/>
                </a:solidFill>
                <a:latin typeface="+mn-lt"/>
                <a:ea typeface="Calibri"/>
                <a:cs typeface="Calibri"/>
                <a:sym typeface="Calibri"/>
              </a:rPr>
              <a:t> ‘Puedo ir a los servicios’ (</a:t>
            </a:r>
            <a:r>
              <a:rPr lang="es-ES" sz="1200" b="0" i="0" baseline="0" dirty="0" err="1">
                <a:solidFill>
                  <a:schemeClr val="dk1"/>
                </a:solidFill>
                <a:latin typeface="+mn-lt"/>
                <a:ea typeface="Calibri"/>
                <a:cs typeface="Calibri"/>
                <a:sym typeface="Calibri"/>
              </a:rPr>
              <a:t>taught</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Term</a:t>
            </a:r>
            <a:r>
              <a:rPr lang="es-ES" sz="1200" b="0" i="0" baseline="0" dirty="0">
                <a:solidFill>
                  <a:schemeClr val="dk1"/>
                </a:solidFill>
                <a:latin typeface="+mn-lt"/>
                <a:ea typeface="Calibri"/>
                <a:cs typeface="Calibri"/>
                <a:sym typeface="Calibri"/>
              </a:rPr>
              <a:t> 2.2 </a:t>
            </a:r>
            <a:r>
              <a:rPr lang="es-ES" sz="1200" b="0" i="0" baseline="0" dirty="0" err="1">
                <a:solidFill>
                  <a:schemeClr val="dk1"/>
                </a:solidFill>
                <a:latin typeface="+mn-lt"/>
                <a:ea typeface="Calibri"/>
                <a:cs typeface="Calibri"/>
                <a:sym typeface="Calibri"/>
              </a:rPr>
              <a:t>Week</a:t>
            </a:r>
            <a:r>
              <a:rPr lang="es-ES" sz="1200" b="0" i="0" baseline="0" dirty="0">
                <a:solidFill>
                  <a:schemeClr val="dk1"/>
                </a:solidFill>
                <a:latin typeface="+mn-lt"/>
                <a:ea typeface="Calibri"/>
                <a:cs typeface="Calibri"/>
                <a:sym typeface="Calibri"/>
              </a:rPr>
              <a:t> 2) </a:t>
            </a:r>
            <a:r>
              <a:rPr lang="es-ES" sz="1200" b="0" i="0" baseline="0" dirty="0" err="1">
                <a:solidFill>
                  <a:schemeClr val="dk1"/>
                </a:solidFill>
                <a:latin typeface="+mn-lt"/>
                <a:ea typeface="Calibri"/>
                <a:cs typeface="Calibri"/>
                <a:sym typeface="Calibri"/>
              </a:rPr>
              <a:t>when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introducing</a:t>
            </a:r>
            <a:r>
              <a:rPr lang="es-ES" sz="1200" b="0" i="0" baseline="0" dirty="0">
                <a:solidFill>
                  <a:schemeClr val="dk1"/>
                </a:solidFill>
                <a:latin typeface="+mn-lt"/>
                <a:ea typeface="Calibri"/>
                <a:cs typeface="Calibri"/>
                <a:sym typeface="Calibri"/>
              </a:rPr>
              <a:t> ‘ir’.</a:t>
            </a:r>
            <a:endParaRPr lang="es-ES"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047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endParaRPr lang="en-GB" baseline="0" dirty="0"/>
          </a:p>
          <a:p>
            <a:r>
              <a:rPr lang="en-GB" b="1" baseline="0" dirty="0"/>
              <a:t>Aim</a:t>
            </a:r>
            <a:r>
              <a:rPr lang="en-GB" b="1" baseline="0"/>
              <a:t>: </a:t>
            </a:r>
            <a:r>
              <a:rPr lang="en-GB" b="0" baseline="0"/>
              <a:t>to introduce </a:t>
            </a:r>
            <a:r>
              <a:rPr lang="en-GB" baseline="0"/>
              <a:t>1</a:t>
            </a:r>
            <a:r>
              <a:rPr lang="en-GB" baseline="30000"/>
              <a:t>st</a:t>
            </a:r>
            <a:r>
              <a:rPr lang="en-GB" baseline="0"/>
              <a:t> </a:t>
            </a:r>
            <a:r>
              <a:rPr lang="en-GB" baseline="0" dirty="0"/>
              <a:t>person singular and </a:t>
            </a:r>
            <a:r>
              <a:rPr lang="en-GB" dirty="0"/>
              <a:t>3</a:t>
            </a:r>
            <a:r>
              <a:rPr lang="en-GB" baseline="30000" dirty="0"/>
              <a:t>rd</a:t>
            </a:r>
            <a:r>
              <a:rPr lang="en-GB" dirty="0"/>
              <a:t> person</a:t>
            </a:r>
            <a:r>
              <a:rPr lang="en-GB" baseline="0" dirty="0"/>
              <a:t> singular forms  of ‘</a:t>
            </a:r>
            <a:r>
              <a:rPr lang="en-GB" baseline="0" dirty="0" err="1"/>
              <a:t>ir</a:t>
            </a:r>
            <a:r>
              <a:rPr lang="en-GB" baseline="0"/>
              <a:t>’ in the present tense.</a:t>
            </a:r>
            <a:endParaRPr lang="en-GB" baseline="0" dirty="0"/>
          </a:p>
          <a:p>
            <a:endParaRPr lang="en-GB" baseline="0" dirty="0"/>
          </a:p>
          <a:p>
            <a:r>
              <a:rPr lang="en-GB" b="1" baseline="0" dirty="0"/>
              <a:t>Procedure:</a:t>
            </a:r>
          </a:p>
          <a:p>
            <a:pPr marL="228600" indent="-228600">
              <a:buAutoNum type="arabicPeriod"/>
            </a:pPr>
            <a:r>
              <a:rPr lang="en-GB" b="0" baseline="0"/>
              <a:t>Click </a:t>
            </a:r>
            <a:r>
              <a:rPr lang="en-GB" b="0" baseline="0" dirty="0"/>
              <a:t>to go through the explanation and examples of the 1</a:t>
            </a:r>
            <a:r>
              <a:rPr lang="en-GB" b="0" baseline="30000" dirty="0"/>
              <a:t>st</a:t>
            </a:r>
            <a:r>
              <a:rPr lang="en-GB" b="0" baseline="0" dirty="0"/>
              <a:t> person and 3</a:t>
            </a:r>
            <a:r>
              <a:rPr lang="en-GB" b="0" baseline="30000" dirty="0"/>
              <a:t>rd</a:t>
            </a:r>
            <a:r>
              <a:rPr lang="en-GB" b="0" baseline="0" dirty="0"/>
              <a:t> person singular of ‘</a:t>
            </a:r>
            <a:r>
              <a:rPr lang="en-GB" b="0" baseline="0" dirty="0" err="1"/>
              <a:t>ir</a:t>
            </a:r>
            <a:r>
              <a:rPr lang="en-GB" b="0" baseline="0" dirty="0"/>
              <a:t>’.</a:t>
            </a:r>
          </a:p>
          <a:p>
            <a:pPr marL="228600" indent="-228600">
              <a:buAutoNum type="arabicPeriod"/>
            </a:pPr>
            <a:r>
              <a:rPr lang="en-GB" b="0" baseline="0" dirty="0"/>
              <a:t>A callout also shows how you often say how you might have travelled. Answers here can be provided by students before clicking to show the answer. The last of these is from English to Spanish.</a:t>
            </a:r>
          </a:p>
          <a:p>
            <a:endParaRPr lang="en-GB" baseline="0" dirty="0"/>
          </a:p>
          <a:p>
            <a:endParaRPr lang="en-GB" baseline="0" dirty="0"/>
          </a:p>
          <a:p>
            <a:r>
              <a:rPr lang="en-GB" b="1" baseline="0" dirty="0"/>
              <a:t>Notes:</a:t>
            </a:r>
          </a:p>
          <a:p>
            <a:r>
              <a:rPr lang="en-GB" baseline="0" dirty="0"/>
              <a:t>The 2</a:t>
            </a:r>
            <a:r>
              <a:rPr lang="en-GB" baseline="30000" dirty="0"/>
              <a:t>nd</a:t>
            </a:r>
            <a:r>
              <a:rPr lang="en-GB" baseline="0" dirty="0"/>
              <a:t> person singular form is taught in the second part of this two-lesson sequence.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Two words from Term</a:t>
            </a:r>
            <a:r>
              <a:rPr lang="en-GB" baseline="0" dirty="0"/>
              <a:t> 2.2, Week 4 are revisited here: c</a:t>
            </a:r>
            <a:r>
              <a:rPr lang="en-GB" dirty="0"/>
              <a:t>oche [1190] and tren [1488].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53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V</a:t>
            </a:r>
            <a:r>
              <a:rPr lang="en-GB" sz="1200" b="1" baseline="0" dirty="0"/>
              <a:t>’ </a:t>
            </a:r>
            <a:r>
              <a:rPr lang="en-GB" sz="1200" baseline="0" dirty="0"/>
              <a:t>and then present and practise the pronunciation of the </a:t>
            </a:r>
            <a:r>
              <a:rPr lang="en-GB" sz="1200" b="1" baseline="0" dirty="0"/>
              <a:t>source word ‘</a:t>
            </a:r>
            <a:r>
              <a:rPr lang="en-GB" sz="1200" b="1" baseline="0" dirty="0" err="1">
                <a:solidFill>
                  <a:srgbClr val="115076"/>
                </a:solidFill>
                <a:latin typeface="Century Gothic" panose="020B0502020202020204" pitchFamily="34" charset="0"/>
                <a:cs typeface="Calibri" panose="020F0502020204030204" pitchFamily="34" charset="0"/>
              </a:rPr>
              <a:t>ver</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possible gesture for this source word would be to pretend</a:t>
            </a:r>
            <a:r>
              <a:rPr lang="en-GB" sz="1200" baseline="0" dirty="0"/>
              <a:t> to look through binoculars, as in the picture above.</a:t>
            </a:r>
            <a:endParaRPr lang="en-GB" sz="120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56647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Timing:</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3 minutes (for slides 20-25)</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introduce and familiarise students with the 1</a:t>
            </a:r>
            <a:r>
              <a:rPr lang="en-GB" sz="1200" b="0" kern="1200" baseline="30000" dirty="0">
                <a:solidFill>
                  <a:schemeClr val="tx1"/>
                </a:solidFill>
                <a:effectLst/>
                <a:latin typeface="+mn-lt"/>
                <a:ea typeface="+mn-ea"/>
                <a:cs typeface="+mn-cs"/>
              </a:rPr>
              <a:t>st</a:t>
            </a:r>
            <a:r>
              <a:rPr lang="en-GB" sz="1200" b="0" kern="1200" baseline="0" dirty="0">
                <a:solidFill>
                  <a:schemeClr val="tx1"/>
                </a:solidFill>
                <a:effectLst/>
                <a:latin typeface="+mn-lt"/>
                <a:ea typeface="+mn-ea"/>
                <a:cs typeface="+mn-cs"/>
              </a:rPr>
              <a:t> and 3</a:t>
            </a:r>
            <a:r>
              <a:rPr lang="en-GB" sz="1200" b="0" kern="1200" baseline="30000" dirty="0">
                <a:solidFill>
                  <a:schemeClr val="tx1"/>
                </a:solidFill>
                <a:effectLst/>
                <a:latin typeface="+mn-lt"/>
                <a:ea typeface="+mn-ea"/>
                <a:cs typeface="+mn-cs"/>
              </a:rPr>
              <a:t>rd</a:t>
            </a:r>
            <a:r>
              <a:rPr lang="en-GB" sz="1200" b="0" kern="1200" baseline="0" dirty="0">
                <a:solidFill>
                  <a:schemeClr val="tx1"/>
                </a:solidFill>
                <a:effectLst/>
                <a:latin typeface="+mn-lt"/>
                <a:ea typeface="+mn-ea"/>
                <a:cs typeface="+mn-cs"/>
              </a:rPr>
              <a:t> person singular forms of ‘</a:t>
            </a:r>
            <a:r>
              <a:rPr lang="en-GB" sz="1200" b="0" kern="1200" baseline="0" dirty="0" err="1">
                <a:solidFill>
                  <a:schemeClr val="tx1"/>
                </a:solidFill>
                <a:effectLst/>
                <a:latin typeface="+mn-lt"/>
                <a:ea typeface="+mn-ea"/>
                <a:cs typeface="+mn-cs"/>
              </a:rPr>
              <a:t>ir</a:t>
            </a:r>
            <a:r>
              <a:rPr lang="en-GB" sz="1200" b="0" kern="1200" baseline="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teachers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va</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and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93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cycle through the </a:t>
            </a:r>
            <a:r>
              <a:rPr lang="es-ES" dirty="0"/>
              <a:t>1st and </a:t>
            </a:r>
            <a:r>
              <a:rPr lang="es-ES" dirty="0" err="1"/>
              <a:t>the</a:t>
            </a:r>
            <a:r>
              <a:rPr lang="es-ES" dirty="0"/>
              <a:t> 3rd </a:t>
            </a:r>
            <a:r>
              <a:rPr lang="es-ES" dirty="0" err="1"/>
              <a:t>person</a:t>
            </a:r>
            <a:r>
              <a:rPr lang="es-ES" dirty="0"/>
              <a:t> singular </a:t>
            </a:r>
            <a:r>
              <a:rPr lang="es-ES" dirty="0" err="1"/>
              <a:t>again</a:t>
            </a:r>
            <a:r>
              <a:rPr lang="es-ES" dirty="0"/>
              <a:t>.</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9570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1</a:t>
            </a:r>
            <a:r>
              <a:rPr lang="en-GB" baseline="30000" dirty="0"/>
              <a:t>st</a:t>
            </a:r>
            <a:r>
              <a:rPr lang="en-GB" dirty="0"/>
              <a:t>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click to show the verb, it</a:t>
            </a:r>
            <a:r>
              <a:rPr lang="uk-UA" b="0" baseline="0" dirty="0"/>
              <a:t>’</a:t>
            </a:r>
            <a:r>
              <a:rPr lang="en-GB" b="0" baseline="0" dirty="0"/>
              <a:t>s use in a sentence, and the translation of that sentence</a:t>
            </a:r>
            <a:endParaRPr b="0"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6003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3rd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click to show the verb, it’s use in a sentence, and the translation of that sentence</a:t>
            </a:r>
            <a:endParaRPr lang="en-GB" b="0"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785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1</a:t>
            </a:r>
            <a:r>
              <a:rPr lang="en-GB" baseline="30000" dirty="0"/>
              <a:t>st</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0022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3</a:t>
            </a:r>
            <a:r>
              <a:rPr lang="en-GB" baseline="30000" dirty="0"/>
              <a:t>rd</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9878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endParaRPr lang="en-GB" baseline="0" dirty="0"/>
          </a:p>
          <a:p>
            <a:r>
              <a:rPr lang="en-GB" b="1" baseline="0" dirty="0"/>
              <a:t>Aim</a:t>
            </a:r>
            <a:r>
              <a:rPr lang="en-GB" b="1" baseline="0"/>
              <a:t>: </a:t>
            </a:r>
            <a:r>
              <a:rPr lang="en-GB" baseline="0"/>
              <a:t>a </a:t>
            </a:r>
            <a:r>
              <a:rPr lang="en-GB" baseline="0" dirty="0"/>
              <a:t>brief explanation about the contraction ‘al’.</a:t>
            </a:r>
            <a:endParaRPr lang="en-GB" dirty="0"/>
          </a:p>
          <a:p>
            <a:endParaRPr lang="en-GB" dirty="0"/>
          </a:p>
          <a:p>
            <a:r>
              <a:rPr lang="en-GB" b="1" dirty="0"/>
              <a:t>Procedure:</a:t>
            </a:r>
          </a:p>
          <a:p>
            <a:r>
              <a:rPr lang="en-GB" b="0" dirty="0"/>
              <a:t>1</a:t>
            </a:r>
            <a:r>
              <a:rPr lang="en-GB" b="0"/>
              <a:t>.</a:t>
            </a:r>
            <a:r>
              <a:rPr lang="en-GB" b="0" baseline="0"/>
              <a:t> Click </a:t>
            </a:r>
            <a:r>
              <a:rPr lang="en-GB" b="0" baseline="0" dirty="0"/>
              <a:t>to go through the explanation of a + el = al, and example</a:t>
            </a:r>
          </a:p>
          <a:p>
            <a:r>
              <a:rPr lang="en-GB" b="0" baseline="0" dirty="0"/>
              <a:t>2</a:t>
            </a:r>
            <a:r>
              <a:rPr lang="en-GB" b="0" baseline="0"/>
              <a:t>. H</a:t>
            </a:r>
            <a:r>
              <a:rPr lang="en-GB"/>
              <a:t>ighlight </a:t>
            </a:r>
            <a:r>
              <a:rPr lang="en-GB" dirty="0"/>
              <a:t>that whilst in English contractions are optional (is not – isn’t) in Spanish they are compulsory, as it’s not correct to write * </a:t>
            </a:r>
            <a:r>
              <a:rPr lang="en-GB" i="1" dirty="0"/>
              <a:t>a el</a:t>
            </a:r>
            <a:r>
              <a:rPr lang="en-GB" dirty="0"/>
              <a:t>.</a:t>
            </a:r>
          </a:p>
          <a:p>
            <a:endParaRPr lang="en-GB" dirty="0"/>
          </a:p>
          <a:p>
            <a:r>
              <a:rPr lang="en-GB" b="1" dirty="0"/>
              <a:t>Notes:</a:t>
            </a:r>
          </a:p>
          <a:p>
            <a:r>
              <a:rPr lang="en-GB" dirty="0"/>
              <a:t>Students have already seen</a:t>
            </a:r>
            <a:r>
              <a:rPr lang="en-GB" baseline="0" dirty="0"/>
              <a:t> the contraction ‘del’ (in 2.2.4). This could be a useful point of reference for teaching ‘al’.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774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aseline="0" dirty="0"/>
              <a:t> 7 minutes</a:t>
            </a:r>
            <a:endParaRPr lang="en-US" dirty="0"/>
          </a:p>
          <a:p>
            <a:endParaRPr lang="en-US" dirty="0"/>
          </a:p>
          <a:p>
            <a:r>
              <a:rPr lang="en-US" b="1"/>
              <a:t>Aims:</a:t>
            </a:r>
          </a:p>
          <a:p>
            <a:r>
              <a:rPr lang="en-US" b="0"/>
              <a:t>to consolidate understanding of subject-verb</a:t>
            </a:r>
            <a:r>
              <a:rPr lang="en-US" b="0" baseline="0"/>
              <a:t> agreement (‘voy’ for ‘I’ and ‘va’ for ‘he’)</a:t>
            </a:r>
          </a:p>
          <a:p>
            <a:r>
              <a:rPr lang="en-US" b="0" baseline="0"/>
              <a:t>to connect ‘al’ and ‘a la’ with nouns of the same gender</a:t>
            </a:r>
          </a:p>
          <a:p>
            <a:r>
              <a:rPr lang="en-US" b="0" baseline="0"/>
              <a:t>to understand vocabulary in the sentences</a:t>
            </a:r>
            <a:endParaRPr lang="en-US" b="0"/>
          </a:p>
          <a:p>
            <a:endParaRPr lang="en-US" dirty="0"/>
          </a:p>
          <a:p>
            <a:r>
              <a:rPr lang="en-US" b="1" dirty="0"/>
              <a:t>Procedure: </a:t>
            </a:r>
          </a:p>
          <a:p>
            <a:r>
              <a:rPr lang="en-US" b="0" dirty="0"/>
              <a:t>1.</a:t>
            </a:r>
            <a:r>
              <a:rPr lang="en-US" b="0" baseline="0" dirty="0"/>
              <a:t> </a:t>
            </a:r>
            <a:r>
              <a:rPr lang="en-US" dirty="0"/>
              <a:t>In this activity </a:t>
            </a:r>
            <a:r>
              <a:rPr lang="en-US" b="1" dirty="0"/>
              <a:t>students first read the sentences</a:t>
            </a:r>
            <a:r>
              <a:rPr lang="en-US" dirty="0"/>
              <a:t> and write down:</a:t>
            </a:r>
          </a:p>
          <a:p>
            <a:pPr marL="171450" indent="-171450">
              <a:buFont typeface="Arial" panose="020B0604020202020204" pitchFamily="34" charset="0"/>
              <a:buChar char="•"/>
            </a:pPr>
            <a:r>
              <a:rPr lang="en-US" dirty="0"/>
              <a:t>who is performing the action, </a:t>
            </a:r>
            <a:r>
              <a:rPr lang="en-US" dirty="0" err="1"/>
              <a:t>Viriginia</a:t>
            </a:r>
            <a:r>
              <a:rPr lang="en-US" dirty="0"/>
              <a:t> (‘I) or Borja (‘he’).</a:t>
            </a:r>
          </a:p>
          <a:p>
            <a:pPr marL="171450" indent="-171450">
              <a:buFont typeface="Arial" panose="020B0604020202020204" pitchFamily="34" charset="0"/>
              <a:buChar char="•"/>
            </a:pPr>
            <a:r>
              <a:rPr lang="en-US" dirty="0"/>
              <a:t>where the action takes place – students need to think which is the correct option depending on the gender (a la = feminine, al = masculine).</a:t>
            </a:r>
          </a:p>
          <a:p>
            <a:pPr marL="171450" indent="-171450">
              <a:buFont typeface="Arial" panose="020B0604020202020204" pitchFamily="34" charset="0"/>
              <a:buChar char="•"/>
            </a:pPr>
            <a:r>
              <a:rPr lang="en-US" dirty="0"/>
              <a:t>when – students write the frequency adverb/time expression in English.</a:t>
            </a:r>
          </a:p>
          <a:p>
            <a:pPr marL="0" indent="0">
              <a:buFont typeface="Arial" panose="020B0604020202020204" pitchFamily="34" charset="0"/>
              <a:buNone/>
            </a:pPr>
            <a:r>
              <a:rPr lang="en-US" b="0" dirty="0"/>
              <a:t>2. Then, students can check their answers by listening to the recordings. The recordings are played by clicking</a:t>
            </a:r>
            <a:r>
              <a:rPr lang="en-US" b="0" baseline="0" dirty="0"/>
              <a:t> the number button.</a:t>
            </a:r>
          </a:p>
          <a:p>
            <a:pPr marL="0" indent="0">
              <a:buFont typeface="Arial" panose="020B0604020202020204" pitchFamily="34" charset="0"/>
              <a:buNone/>
            </a:pPr>
            <a:r>
              <a:rPr lang="en-US" b="0" baseline="0" dirty="0"/>
              <a:t>3. Answers are shown by clicking, first showing the answer I the ‘I’ or ‘he column, then the ‘¿</a:t>
            </a:r>
            <a:r>
              <a:rPr lang="en-US" b="0" baseline="0" dirty="0" err="1"/>
              <a:t>dónde</a:t>
            </a:r>
            <a:r>
              <a:rPr lang="en-US" b="0" baseline="0" dirty="0"/>
              <a:t>?’ column and finally the ¿</a:t>
            </a:r>
            <a:r>
              <a:rPr lang="en-US" b="0" baseline="0" dirty="0" err="1"/>
              <a:t>cuándo</a:t>
            </a:r>
            <a:r>
              <a:rPr lang="en-US" b="0" baseline="0" dirty="0"/>
              <a:t>? answers </a:t>
            </a:r>
            <a:r>
              <a:rPr lang="en-US" b="0" baseline="0"/>
              <a:t>in English.</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Va a la playa después de comer.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Cada enero va al oeste de Italia.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En febrero voy al barrio de mi abuela.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Va a la escuela todos los días.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Nunca voy al parque sin mi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Voy al mar durante las vacaciones.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Th</a:t>
            </a:r>
            <a:r>
              <a:rPr lang="en-US" baseline="0" dirty="0"/>
              <a:t>e names of the two characters in the task instruction give students a moment to revisit this week’s SSCs, together with SCCs ‘</a:t>
            </a:r>
            <a:r>
              <a:rPr lang="en-US" baseline="0" dirty="0" err="1"/>
              <a:t>gi</a:t>
            </a:r>
            <a:r>
              <a:rPr lang="en-US" baseline="0" dirty="0"/>
              <a:t>’ and ‘j’.</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Most of the nouns have regular gender marking (-o ending for masculine, -a ending for feminine). If they are unsure, it is fine for them to ask for the gender. They will still need to connect this to ‘al’ or ‘a la’, which is the main thing when practising this grammar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Students may have already offered a correct translation for </a:t>
            </a:r>
            <a:r>
              <a:rPr lang="en-US" i="1" baseline="0" dirty="0" err="1"/>
              <a:t>todos</a:t>
            </a:r>
            <a:r>
              <a:rPr lang="en-US" i="1" baseline="0" dirty="0"/>
              <a:t> los </a:t>
            </a:r>
            <a:r>
              <a:rPr lang="en-US" i="1" baseline="0" dirty="0" err="1"/>
              <a:t>días</a:t>
            </a:r>
            <a:r>
              <a:rPr lang="en-US" i="1" baseline="0" dirty="0"/>
              <a:t>. </a:t>
            </a:r>
            <a:r>
              <a:rPr lang="en-US" i="0" baseline="0" dirty="0"/>
              <a:t>However,</a:t>
            </a:r>
            <a:r>
              <a:rPr lang="en-US" baseline="0" dirty="0"/>
              <a:t> </a:t>
            </a:r>
            <a:r>
              <a:rPr lang="en-US" i="0" baseline="0" dirty="0"/>
              <a:t>on the final clicks, a speech bubble appears to draw extra attention to this recently taught construction.  The final example appears with the English first, to elicit the Spanish sentence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In the next slide there is another activity to practise this construction more.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Words included from </a:t>
            </a:r>
            <a:r>
              <a:rPr lang="en-US" b="1" i="0" u="sng" baseline="0" dirty="0"/>
              <a:t>this</a:t>
            </a:r>
            <a:r>
              <a:rPr lang="en-US" b="1" i="0" baseline="0" dirty="0"/>
              <a:t> week [frequency ranking]:</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dk1"/>
                </a:solidFill>
                <a:latin typeface="+mn-lt"/>
                <a:ea typeface="Calibri"/>
                <a:cs typeface="Calibri"/>
                <a:sym typeface="Calibri"/>
              </a:rPr>
              <a:t>voy; va [ir-33]; barrio [940]; al [a-8]; Italia [N/A]; playa [1475]; enero [1173]; febrero [1419]; sin [54]; día [65]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a:solidFill>
                  <a:schemeClr val="dk1"/>
                </a:solidFill>
                <a:latin typeface="+mn-lt"/>
                <a:ea typeface="Calibri"/>
                <a:cs typeface="Calibri"/>
                <a:sym typeface="Calibri"/>
              </a:rPr>
              <a:t>Word </a:t>
            </a:r>
            <a:r>
              <a:rPr lang="es-ES" sz="1200" b="1" i="0" dirty="0" err="1">
                <a:solidFill>
                  <a:schemeClr val="dk1"/>
                </a:solidFill>
                <a:latin typeface="+mn-lt"/>
                <a:ea typeface="Calibri"/>
                <a:cs typeface="Calibri"/>
                <a:sym typeface="Calibri"/>
              </a:rPr>
              <a:t>included</a:t>
            </a:r>
            <a:r>
              <a:rPr lang="es-ES" sz="1200" b="1" i="0" dirty="0">
                <a:solidFill>
                  <a:schemeClr val="dk1"/>
                </a:solidFill>
                <a:latin typeface="+mn-lt"/>
                <a:ea typeface="Calibri"/>
                <a:cs typeface="Calibri"/>
                <a:sym typeface="Calibri"/>
              </a:rPr>
              <a:t> </a:t>
            </a:r>
            <a:r>
              <a:rPr lang="es-ES" sz="1200" b="1" i="0" dirty="0" err="1">
                <a:solidFill>
                  <a:schemeClr val="dk1"/>
                </a:solidFill>
                <a:latin typeface="+mn-lt"/>
                <a:ea typeface="Calibri"/>
                <a:cs typeface="Calibri"/>
                <a:sym typeface="Calibri"/>
              </a:rPr>
              <a:t>from</a:t>
            </a:r>
            <a:r>
              <a:rPr lang="es-ES" sz="1200" b="1" i="0" dirty="0">
                <a:solidFill>
                  <a:schemeClr val="dk1"/>
                </a:solidFill>
                <a:latin typeface="+mn-lt"/>
                <a:ea typeface="Calibri"/>
                <a:cs typeface="Calibri"/>
                <a:sym typeface="Calibri"/>
              </a:rPr>
              <a:t> </a:t>
            </a:r>
            <a:r>
              <a:rPr lang="es-ES" sz="1200" b="1" i="0" u="sng" dirty="0" err="1">
                <a:solidFill>
                  <a:schemeClr val="dk1"/>
                </a:solidFill>
                <a:latin typeface="+mn-lt"/>
                <a:ea typeface="Calibri"/>
                <a:cs typeface="Calibri"/>
                <a:sym typeface="Calibri"/>
              </a:rPr>
              <a:t>previous</a:t>
            </a:r>
            <a:r>
              <a:rPr lang="es-ES" sz="1200" b="1" i="0" dirty="0">
                <a:solidFill>
                  <a:schemeClr val="dk1"/>
                </a:solidFill>
                <a:latin typeface="+mn-lt"/>
                <a:ea typeface="Calibri"/>
                <a:cs typeface="Calibri"/>
                <a:sym typeface="Calibri"/>
              </a:rPr>
              <a:t> </a:t>
            </a:r>
            <a:r>
              <a:rPr lang="es-ES" sz="1200" b="1" i="0" dirty="0" err="1">
                <a:solidFill>
                  <a:schemeClr val="dk1"/>
                </a:solidFill>
                <a:latin typeface="+mn-lt"/>
                <a:ea typeface="Calibri"/>
                <a:cs typeface="Calibri"/>
                <a:sym typeface="Calibri"/>
              </a:rPr>
              <a:t>weeks</a:t>
            </a:r>
            <a:r>
              <a:rPr lang="es-ES" sz="1200" b="1" i="0" baseline="0" dirty="0">
                <a:solidFill>
                  <a:schemeClr val="dk1"/>
                </a:solidFill>
                <a:latin typeface="+mn-lt"/>
                <a:ea typeface="Calibri"/>
                <a:cs typeface="Calibri"/>
                <a:sym typeface="Calibri"/>
              </a:rPr>
              <a:t> [</a:t>
            </a:r>
            <a:r>
              <a:rPr lang="es-ES" sz="1200" b="1" i="0" baseline="0" dirty="0" err="1">
                <a:solidFill>
                  <a:schemeClr val="dk1"/>
                </a:solidFill>
                <a:latin typeface="+mn-lt"/>
                <a:ea typeface="Calibri"/>
                <a:cs typeface="Calibri"/>
                <a:sym typeface="Calibri"/>
              </a:rPr>
              <a:t>frequency</a:t>
            </a:r>
            <a:r>
              <a:rPr lang="es-ES" sz="1200" b="1" i="0" baseline="0" dirty="0">
                <a:solidFill>
                  <a:schemeClr val="dk1"/>
                </a:solidFill>
                <a:latin typeface="+mn-lt"/>
                <a:ea typeface="Calibri"/>
                <a:cs typeface="Calibri"/>
                <a:sym typeface="Calibri"/>
              </a:rPr>
              <a:t> ranking]:</a:t>
            </a:r>
            <a:endParaRPr lang="en-GB" sz="1200" b="0" i="0" dirty="0">
              <a:solidFill>
                <a:schemeClr val="dk1"/>
              </a:solidFill>
              <a:latin typeface="+mn-lt"/>
              <a:ea typeface="Calibri"/>
              <a:cs typeface="Calibri"/>
              <a:sym typeface="Calibri"/>
            </a:endParaRPr>
          </a:p>
          <a:p>
            <a:r>
              <a:rPr lang="en-US" dirty="0" err="1"/>
              <a:t>después</a:t>
            </a:r>
            <a:r>
              <a:rPr lang="en-US" dirty="0"/>
              <a:t> [150] 3.1.5;</a:t>
            </a:r>
            <a:r>
              <a:rPr lang="en-US" baseline="0" dirty="0"/>
              <a:t> </a:t>
            </a:r>
            <a:r>
              <a:rPr lang="es-ES" sz="1200" b="0" i="0" kern="1200" dirty="0">
                <a:solidFill>
                  <a:schemeClr val="tx1"/>
                </a:solidFill>
                <a:effectLst/>
                <a:latin typeface="+mn-lt"/>
                <a:ea typeface="+mn-ea"/>
                <a:cs typeface="+mn-cs"/>
              </a:rPr>
              <a:t>comer [347] 3.1.2;</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cada [107] 3.1.1;</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oeste [107] 2.2.4</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dirty="0" err="1"/>
              <a:t>viernes</a:t>
            </a:r>
            <a:r>
              <a:rPr lang="en-US" dirty="0"/>
              <a:t> [1650] 2.2.3;</a:t>
            </a:r>
            <a:r>
              <a:rPr lang="en-US" baseline="0" dirty="0"/>
              <a:t> </a:t>
            </a:r>
            <a:r>
              <a:rPr lang="es-ES" sz="1200" b="0" i="0" kern="1200" dirty="0">
                <a:solidFill>
                  <a:schemeClr val="tx1"/>
                </a:solidFill>
                <a:effectLst/>
                <a:latin typeface="+mn-lt"/>
                <a:ea typeface="+mn-ea"/>
                <a:cs typeface="+mn-cs"/>
              </a:rPr>
              <a:t>mi [37] 3.2.3</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abuela [717] 2.1.2;</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escuela [424] 1.2.5;</a:t>
            </a:r>
            <a:r>
              <a:rPr lang="es-ES" sz="1200" b="0" i="0"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todo¹ [472] 3.1.6;</a:t>
            </a:r>
            <a:r>
              <a:rPr lang="es-ES" sz="1200" b="0" i="0" u="none" strike="noStrike" kern="1200" baseline="0" dirty="0">
                <a:solidFill>
                  <a:schemeClr val="tx1"/>
                </a:solidFill>
                <a:effectLst/>
                <a:latin typeface="+mn-lt"/>
                <a:ea typeface="+mn-ea"/>
                <a:cs typeface="+mn-cs"/>
              </a:rPr>
              <a:t> </a:t>
            </a:r>
            <a:r>
              <a:rPr lang="en-US" baseline="0" dirty="0" err="1"/>
              <a:t>nunca</a:t>
            </a:r>
            <a:r>
              <a:rPr lang="en-US" baseline="0" dirty="0"/>
              <a:t> [158] 3.1.4; </a:t>
            </a:r>
            <a:r>
              <a:rPr lang="es-ES" sz="1200" b="0" i="0" kern="1200" dirty="0">
                <a:solidFill>
                  <a:schemeClr val="tx1"/>
                </a:solidFill>
                <a:effectLst/>
                <a:latin typeface="+mn-lt"/>
                <a:ea typeface="+mn-ea"/>
                <a:cs typeface="+mn-cs"/>
              </a:rPr>
              <a:t>mis [37] 3.2.3;</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perro [888] 2.1.2;</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mar [480] 3.1.1;</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durante [139] 3.1.1;</a:t>
            </a:r>
            <a:r>
              <a:rPr lang="es-ES" sz="1200" b="0" i="0" kern="1200" baseline="0" dirty="0">
                <a:solidFill>
                  <a:schemeClr val="tx1"/>
                </a:solidFill>
                <a:effectLst/>
                <a:latin typeface="+mn-lt"/>
                <a:ea typeface="+mn-ea"/>
                <a:cs typeface="+mn-cs"/>
              </a:rPr>
              <a:t> </a:t>
            </a:r>
            <a:r>
              <a:rPr lang="en-US" baseline="0" dirty="0" err="1"/>
              <a:t>vacaciones</a:t>
            </a:r>
            <a:r>
              <a:rPr lang="en-US" baseline="0" dirty="0"/>
              <a:t> [2641] 3.1.1</a:t>
            </a:r>
            <a:endParaRPr lang="es-E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234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OPTIONAL</a:t>
            </a:r>
          </a:p>
          <a:p>
            <a:endParaRPr lang="en-GB" b="1"/>
          </a:p>
          <a:p>
            <a:r>
              <a:rPr lang="en-GB" b="1"/>
              <a:t>Aim: </a:t>
            </a:r>
            <a:r>
              <a:rPr lang="en-GB" b="0"/>
              <a:t>to focus further on </a:t>
            </a:r>
            <a:r>
              <a:rPr lang="en-GB" b="0" baseline="0"/>
              <a:t>‘voy</a:t>
            </a:r>
            <a:r>
              <a:rPr lang="en-GB" b="0" baseline="0" dirty="0"/>
              <a:t>’ </a:t>
            </a:r>
            <a:r>
              <a:rPr lang="en-GB" b="0" baseline="0" dirty="0" err="1"/>
              <a:t>vs</a:t>
            </a:r>
            <a:r>
              <a:rPr lang="en-GB" b="0" baseline="0" dirty="0"/>
              <a:t> ‘</a:t>
            </a:r>
            <a:r>
              <a:rPr lang="en-GB" b="0" baseline="0" dirty="0" err="1"/>
              <a:t>va</a:t>
            </a:r>
            <a:r>
              <a:rPr lang="en-GB" b="0" baseline="0"/>
              <a:t>’, time markers and prepositions.</a:t>
            </a:r>
            <a:endParaRPr lang="en-GB" b="1" dirty="0"/>
          </a:p>
          <a:p>
            <a:endParaRPr lang="en-GB" b="1" dirty="0"/>
          </a:p>
          <a:p>
            <a:r>
              <a:rPr lang="en-GB" b="1" dirty="0"/>
              <a:t>Procedure: </a:t>
            </a:r>
          </a:p>
          <a:p>
            <a:pPr marL="228600" indent="-228600">
              <a:buAutoNum type="arabicPeriod"/>
            </a:pPr>
            <a:r>
              <a:rPr lang="en-GB" b="0" baseline="0" dirty="0"/>
              <a:t>Students translate the sentences into English.</a:t>
            </a:r>
          </a:p>
          <a:p>
            <a:pPr marL="228600" indent="-228600">
              <a:buAutoNum type="arabicPeriod"/>
            </a:pPr>
            <a:r>
              <a:rPr lang="en-GB" b="0" baseline="0" dirty="0"/>
              <a:t>Answers are revealed by clicking.</a:t>
            </a:r>
          </a:p>
          <a:p>
            <a:pPr marL="0" indent="0">
              <a:buNone/>
            </a:pPr>
            <a:endParaRPr lang="en-GB" b="0" baseline="0" dirty="0"/>
          </a:p>
          <a:p>
            <a:pPr marL="0" indent="0">
              <a:buNone/>
            </a:pPr>
            <a:r>
              <a:rPr lang="en-GB" b="1" baseline="0" dirty="0"/>
              <a:t>Notes:</a:t>
            </a:r>
          </a:p>
          <a:p>
            <a:r>
              <a:rPr lang="en-GB" dirty="0"/>
              <a:t>There is</a:t>
            </a:r>
            <a:r>
              <a:rPr lang="en-GB" baseline="0" dirty="0"/>
              <a:t> an opportunity here to </a:t>
            </a:r>
            <a:r>
              <a:rPr lang="x-none" dirty="0"/>
              <a:t>expand on the use of ‘todo’ as an adjective. </a:t>
            </a:r>
            <a:r>
              <a:rPr lang="en-GB" dirty="0"/>
              <a:t>Students can</a:t>
            </a:r>
            <a:r>
              <a:rPr lang="en-GB" baseline="0" dirty="0"/>
              <a:t> be reminded </a:t>
            </a:r>
            <a:r>
              <a:rPr lang="x-none" dirty="0"/>
              <a:t>that to say ‘every’ we </a:t>
            </a:r>
            <a:r>
              <a:rPr lang="en-GB" dirty="0"/>
              <a:t>also </a:t>
            </a:r>
            <a:r>
              <a:rPr lang="x-none" dirty="0"/>
              <a:t>have the option to use ‘cada’ [107]</a:t>
            </a:r>
            <a:r>
              <a:rPr lang="en-GB" dirty="0"/>
              <a:t>, </a:t>
            </a:r>
            <a:r>
              <a:rPr lang="x-none" dirty="0"/>
              <a:t>3.1.1.</a:t>
            </a:r>
          </a:p>
          <a:p>
            <a:r>
              <a:rPr lang="en-GB" dirty="0"/>
              <a:t>The sentences also</a:t>
            </a:r>
            <a:r>
              <a:rPr lang="en-GB" baseline="0" dirty="0"/>
              <a:t> include examples of </a:t>
            </a:r>
            <a:r>
              <a:rPr lang="en-GB" dirty="0"/>
              <a:t>‘</a:t>
            </a:r>
            <a:r>
              <a:rPr lang="x-none" dirty="0"/>
              <a:t>del’ and ‘de la’. </a:t>
            </a:r>
            <a:r>
              <a:rPr lang="en-GB" dirty="0"/>
              <a:t>When introducing ‘al’ this week, it might help to tell</a:t>
            </a:r>
            <a:r>
              <a:rPr lang="en-GB" baseline="0" dirty="0"/>
              <a:t> students that they have already seen another contraction in Spanish!</a:t>
            </a:r>
          </a:p>
          <a:p>
            <a:r>
              <a:rPr lang="en-GB" baseline="0" dirty="0"/>
              <a:t>It may be worth highlighting that, whereas English would say ‘without </a:t>
            </a:r>
            <a:r>
              <a:rPr lang="en-GB" b="1" baseline="0" dirty="0"/>
              <a:t>a </a:t>
            </a:r>
            <a:r>
              <a:rPr lang="en-GB" baseline="0" dirty="0"/>
              <a:t>problem’, Spanish often drops the article after a negative word like ‘sin’. Another example would be negative ‘no’: ‘no hay problema’.</a:t>
            </a:r>
            <a:endParaRPr lang="en-GB" dirty="0"/>
          </a:p>
          <a:p>
            <a:endParaRPr lang="x-none" dirty="0"/>
          </a:p>
          <a:p>
            <a:r>
              <a:rPr lang="en-GB" dirty="0"/>
              <a:t>Words revisited from 2.2.4:</a:t>
            </a:r>
            <a:r>
              <a:rPr lang="en-GB" baseline="0" dirty="0"/>
              <a:t> fuera [299]; detrás [2044]; debajo [1366]</a:t>
            </a:r>
            <a:endParaRPr lang="en-GB" dirty="0"/>
          </a:p>
          <a:p>
            <a:endParaRPr lang="en-GB" dirty="0"/>
          </a:p>
          <a:p>
            <a:endParaRPr lang="x-none" dirty="0"/>
          </a:p>
        </p:txBody>
      </p:sp>
      <p:sp>
        <p:nvSpPr>
          <p:cNvPr id="4" name="Marcador de número de diapositiva 3"/>
          <p:cNvSpPr>
            <a:spLocks noGrp="1"/>
          </p:cNvSpPr>
          <p:nvPr>
            <p:ph type="sldNum" sz="quarter" idx="5"/>
          </p:nvPr>
        </p:nvSpPr>
        <p:spPr/>
        <p:txBody>
          <a:bodyPr/>
          <a:lstStyle/>
          <a:p>
            <a:fld id="{7F383CCB-3286-4404-9410-83526AE8B3CD}" type="slidenum">
              <a:rPr lang="en-GB" smtClean="0"/>
              <a:t>28</a:t>
            </a:fld>
            <a:endParaRPr lang="en-GB"/>
          </a:p>
        </p:txBody>
      </p:sp>
    </p:spTree>
    <p:extLst>
      <p:ext uri="{BB962C8B-B14F-4D97-AF65-F5344CB8AC3E}">
        <p14:creationId xmlns:p14="http://schemas.microsoft.com/office/powerpoint/2010/main" val="883161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aseline="0" dirty="0"/>
              <a:t>: 5 minutes</a:t>
            </a:r>
          </a:p>
          <a:p>
            <a:endParaRPr lang="en-GB" baseline="0" dirty="0"/>
          </a:p>
          <a:p>
            <a:r>
              <a:rPr lang="en-GB" b="1" baseline="0" dirty="0"/>
              <a:t>Aim</a:t>
            </a:r>
            <a:r>
              <a:rPr lang="en-GB" b="1" baseline="0"/>
              <a:t>: </a:t>
            </a:r>
            <a:r>
              <a:rPr lang="en-GB" baseline="0"/>
              <a:t>to </a:t>
            </a:r>
            <a:r>
              <a:rPr lang="en-GB" baseline="0" dirty="0"/>
              <a:t>further embed this week’s vocabulary and grammar, now in spoken production.</a:t>
            </a:r>
          </a:p>
          <a:p>
            <a:endParaRPr lang="en-GB" baseline="0" dirty="0"/>
          </a:p>
          <a:p>
            <a:r>
              <a:rPr lang="en-GB" b="1" baseline="0" dirty="0"/>
              <a:t>Procedure:</a:t>
            </a:r>
          </a:p>
          <a:p>
            <a:pPr marL="228600" indent="-228600">
              <a:buAutoNum type="arabicPeriod"/>
            </a:pPr>
            <a:r>
              <a:rPr lang="en-GB" baseline="0" dirty="0"/>
              <a:t>This can be done as a pair or whole-class oral activity led by the teacher. Alternatively, it could be done as a writing activity.</a:t>
            </a:r>
          </a:p>
          <a:p>
            <a:pPr marL="228600" indent="-228600">
              <a:buAutoNum type="arabicPeriod"/>
            </a:pPr>
            <a:r>
              <a:rPr lang="en-GB" baseline="0" dirty="0"/>
              <a:t>Sentences are shown one by one. Teachers should ask students to say or write down the answer, before revealing the translation by clicking.</a:t>
            </a:r>
          </a:p>
          <a:p>
            <a:endParaRPr lang="en-GB" baseline="0" dirty="0"/>
          </a:p>
          <a:p>
            <a:endParaRPr lang="en-GB" baseline="0" dirty="0"/>
          </a:p>
          <a:p>
            <a:r>
              <a:rPr lang="en-GB" b="1" baseline="0" dirty="0"/>
              <a:t>Notes:</a:t>
            </a:r>
          </a:p>
          <a:p>
            <a:r>
              <a:rPr lang="en-GB" b="0" baseline="0" dirty="0"/>
              <a:t>This activity</a:t>
            </a:r>
            <a:r>
              <a:rPr lang="en-GB" baseline="0" dirty="0"/>
              <a:t> will help prepare students for the paired listening/speaking activity on the next </a:t>
            </a:r>
            <a:r>
              <a:rPr lang="en-GB" baseline="0"/>
              <a:t>slide.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00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24053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baseline="0" dirty="0"/>
              <a:t>Timing</a:t>
            </a:r>
            <a:r>
              <a:rPr lang="en-GB" b="0" baseline="0" dirty="0"/>
              <a:t>: 10 minutes</a:t>
            </a:r>
          </a:p>
          <a:p>
            <a:endParaRPr lang="en-GB" b="0" baseline="0" dirty="0"/>
          </a:p>
          <a:p>
            <a:r>
              <a:rPr lang="en-GB" b="1" baseline="0" dirty="0"/>
              <a:t>Aim</a:t>
            </a:r>
            <a:r>
              <a:rPr lang="en-GB" b="1" baseline="0"/>
              <a:t>: </a:t>
            </a:r>
            <a:r>
              <a:rPr lang="en-GB" b="0" baseline="0"/>
              <a:t>correct </a:t>
            </a:r>
            <a:r>
              <a:rPr lang="en-GB" b="0" baseline="0" dirty="0"/>
              <a:t>use and understanding of ‘voy’ and ‘va’ to convey ‘I go’ or ‘s/he goes’. The activity also provides the opportunity to consolidate use of ‘al’ with singular masculine nouns and ‘a la’ with singular feminine nouns. </a:t>
            </a:r>
          </a:p>
          <a:p>
            <a:endParaRPr lang="en-GB" b="0" baseline="0" dirty="0"/>
          </a:p>
          <a:p>
            <a:r>
              <a:rPr lang="en-GB" b="1" baseline="0" dirty="0"/>
              <a:t>Procedure:</a:t>
            </a:r>
          </a:p>
          <a:p>
            <a:pPr marL="228600" indent="-228600">
              <a:buAutoNum type="arabicPeriod"/>
            </a:pPr>
            <a:r>
              <a:rPr lang="en-GB" b="0" baseline="0" dirty="0"/>
              <a:t>This slide explains the activity and provides an example</a:t>
            </a:r>
            <a:r>
              <a:rPr lang="en-GB" b="0" baseline="0"/>
              <a:t>. Click </a:t>
            </a:r>
            <a:r>
              <a:rPr lang="en-GB" b="0" baseline="0" dirty="0"/>
              <a:t>to go through the process.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It might be useful for pairs to be given their card before the explanation so that they can see clearly what should happen. The next slide shows the cards for each partner.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For the listening part, ask students to copy down a blank version of the grid on the right-hand side of this slide, with numbers 1-6.</a:t>
            </a:r>
          </a:p>
          <a:p>
            <a:endParaRPr lang="en-GB" b="0" baseline="0" dirty="0"/>
          </a:p>
          <a:p>
            <a:r>
              <a:rPr lang="en-GB" b="1" baseline="0" dirty="0"/>
              <a:t>Notes:</a:t>
            </a:r>
          </a:p>
          <a:p>
            <a:r>
              <a:rPr lang="en-GB" b="0" baseline="0" dirty="0"/>
              <a:t>The lexical information (where and when each person goes) is given in Spanish to the person speaking. This allows for greater focus on the grammar (choosing whether to say ‘voy’ or ‘va’ and ‘al’ or ‘a la’). This also prevents copying, since the listener is expected to write the English. In lesson 2, the person speaking will be expected to produce the sentence in Spanish, based on an English prompt. </a:t>
            </a:r>
          </a:p>
          <a:p>
            <a:endParaRPr lang="en-GB" b="0" baseline="0" dirty="0"/>
          </a:p>
          <a:p>
            <a:endParaRPr lang="x-none" dirty="0"/>
          </a:p>
        </p:txBody>
      </p:sp>
      <p:sp>
        <p:nvSpPr>
          <p:cNvPr id="4" name="Marcador de número de diapositiva 3"/>
          <p:cNvSpPr>
            <a:spLocks noGrp="1"/>
          </p:cNvSpPr>
          <p:nvPr>
            <p:ph type="sldNum" sz="quarter" idx="5"/>
          </p:nvPr>
        </p:nvSpPr>
        <p:spPr/>
        <p:txBody>
          <a:bodyPr/>
          <a:lstStyle/>
          <a:p>
            <a:fld id="{7F383CCB-3286-4404-9410-83526AE8B3CD}" type="slidenum">
              <a:rPr lang="en-GB" smtClean="0"/>
              <a:t>30</a:t>
            </a:fld>
            <a:endParaRPr lang="en-GB"/>
          </a:p>
        </p:txBody>
      </p:sp>
    </p:spTree>
    <p:extLst>
      <p:ext uri="{BB962C8B-B14F-4D97-AF65-F5344CB8AC3E}">
        <p14:creationId xmlns:p14="http://schemas.microsoft.com/office/powerpoint/2010/main" val="3532010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p>
          <a:p>
            <a:endParaRPr lang="en-GB" b="1" baseline="0" dirty="0"/>
          </a:p>
          <a:p>
            <a:r>
              <a:rPr lang="en-GB" b="0" baseline="0" dirty="0"/>
              <a:t>Target sentences:</a:t>
            </a:r>
            <a:endParaRPr lang="en-GB" b="0" dirty="0"/>
          </a:p>
          <a:p>
            <a:r>
              <a:rPr lang="en-GB" b="0" dirty="0"/>
              <a:t>Person A</a:t>
            </a:r>
            <a:endParaRPr lang="x-none" b="0" dirty="0"/>
          </a:p>
          <a:p>
            <a:pPr marL="228600" indent="-228600">
              <a:buAutoNum type="arabicPeriod"/>
            </a:pPr>
            <a:r>
              <a:rPr lang="en-GB" dirty="0"/>
              <a:t>V</a:t>
            </a:r>
            <a:r>
              <a:rPr lang="x-none" dirty="0"/>
              <a:t>oy al norte los sábados.</a:t>
            </a:r>
          </a:p>
          <a:p>
            <a:pPr marL="228600" indent="-228600">
              <a:buAutoNum type="arabicPeriod"/>
            </a:pPr>
            <a:r>
              <a:rPr lang="en-GB" dirty="0"/>
              <a:t>V</a:t>
            </a:r>
            <a:r>
              <a:rPr lang="x-none" dirty="0"/>
              <a:t>a </a:t>
            </a:r>
            <a:r>
              <a:rPr lang="en-GB" dirty="0"/>
              <a:t>al </a:t>
            </a:r>
            <a:r>
              <a:rPr lang="x-none" dirty="0"/>
              <a:t>edificio antiguo durante las vacaciones.</a:t>
            </a:r>
          </a:p>
          <a:p>
            <a:pPr marL="228600" indent="-228600">
              <a:buAutoNum type="arabicPeriod"/>
            </a:pPr>
            <a:r>
              <a:rPr lang="en-GB" dirty="0"/>
              <a:t>V</a:t>
            </a:r>
            <a:r>
              <a:rPr lang="x-none" dirty="0"/>
              <a:t>a</a:t>
            </a:r>
            <a:r>
              <a:rPr lang="en-GB" dirty="0"/>
              <a:t> a</a:t>
            </a:r>
            <a:r>
              <a:rPr lang="x-none" dirty="0"/>
              <a:t> la estación por la mañana.</a:t>
            </a:r>
          </a:p>
          <a:p>
            <a:pPr marL="228600" indent="-228600">
              <a:buAutoNum type="arabicPeriod"/>
            </a:pPr>
            <a:r>
              <a:rPr lang="en-GB" dirty="0"/>
              <a:t>Voy </a:t>
            </a:r>
            <a:r>
              <a:rPr lang="x-none" dirty="0"/>
              <a:t>al este en enero.</a:t>
            </a:r>
          </a:p>
          <a:p>
            <a:pPr marL="228600" indent="-228600">
              <a:buAutoNum type="arabicPeriod"/>
            </a:pPr>
            <a:r>
              <a:rPr lang="en-GB" dirty="0"/>
              <a:t>Voy</a:t>
            </a:r>
            <a:r>
              <a:rPr lang="en-GB" baseline="0" dirty="0"/>
              <a:t> </a:t>
            </a:r>
            <a:r>
              <a:rPr lang="x-none" dirty="0"/>
              <a:t>a </a:t>
            </a:r>
            <a:r>
              <a:rPr lang="en-GB" dirty="0"/>
              <a:t>la</a:t>
            </a:r>
            <a:r>
              <a:rPr lang="x-none" dirty="0"/>
              <a:t> clase de chino los martes.</a:t>
            </a:r>
          </a:p>
          <a:p>
            <a:pPr marL="228600" indent="-228600">
              <a:buAutoNum type="arabicPeriod"/>
            </a:pPr>
            <a:r>
              <a:rPr lang="en-GB" dirty="0"/>
              <a:t>Va a la playa</a:t>
            </a:r>
            <a:r>
              <a:rPr lang="en-GB" baseline="0" dirty="0"/>
              <a:t> </a:t>
            </a:r>
            <a:r>
              <a:rPr lang="x-none" dirty="0"/>
              <a:t>todas las tardes</a:t>
            </a:r>
            <a:r>
              <a:rPr lang="en-GB" dirty="0"/>
              <a:t>.</a:t>
            </a:r>
          </a:p>
          <a:p>
            <a:pPr marL="0" indent="0">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a:t>
            </a:r>
          </a:p>
          <a:p>
            <a:pPr marL="228600" indent="-228600">
              <a:buAutoNum type="arabicPeriod"/>
            </a:pPr>
            <a:r>
              <a:rPr lang="en-GB" dirty="0"/>
              <a:t>V</a:t>
            </a:r>
            <a:r>
              <a:rPr lang="x-none" dirty="0"/>
              <a:t>oy al banco a veces.</a:t>
            </a:r>
          </a:p>
          <a:p>
            <a:pPr marL="228600" indent="-228600">
              <a:buAutoNum type="arabicPeriod"/>
            </a:pPr>
            <a:r>
              <a:rPr lang="en-GB" dirty="0"/>
              <a:t>V</a:t>
            </a:r>
            <a:r>
              <a:rPr lang="x-none" dirty="0"/>
              <a:t>oy a </a:t>
            </a:r>
            <a:r>
              <a:rPr lang="en-GB" dirty="0"/>
              <a:t>la</a:t>
            </a:r>
            <a:r>
              <a:rPr lang="x-none" dirty="0"/>
              <a:t> iglesia grande los domingos.</a:t>
            </a:r>
          </a:p>
          <a:p>
            <a:pPr marL="228600" indent="-228600">
              <a:buAutoNum type="arabicPeriod"/>
            </a:pPr>
            <a:r>
              <a:rPr lang="en-GB" dirty="0"/>
              <a:t>V</a:t>
            </a:r>
            <a:r>
              <a:rPr lang="x-none" dirty="0"/>
              <a:t>a </a:t>
            </a:r>
            <a:r>
              <a:rPr lang="en-GB" dirty="0"/>
              <a:t>al </a:t>
            </a:r>
            <a:r>
              <a:rPr lang="x-none" dirty="0"/>
              <a:t>barrio bonito</a:t>
            </a:r>
            <a:r>
              <a:rPr lang="en-GB" dirty="0"/>
              <a:t> normalmente</a:t>
            </a:r>
            <a:r>
              <a:rPr lang="x-none" dirty="0"/>
              <a:t>.</a:t>
            </a:r>
          </a:p>
          <a:p>
            <a:pPr marL="228600" indent="-228600">
              <a:buAutoNum type="arabicPeriod"/>
            </a:pPr>
            <a:r>
              <a:rPr lang="en-GB" dirty="0"/>
              <a:t>V</a:t>
            </a:r>
            <a:r>
              <a:rPr lang="x-none" dirty="0"/>
              <a:t>a </a:t>
            </a:r>
            <a:r>
              <a:rPr lang="en-GB" dirty="0"/>
              <a:t>a la calle </a:t>
            </a:r>
            <a:r>
              <a:rPr lang="x-none" dirty="0"/>
              <a:t>todos los días.</a:t>
            </a:r>
          </a:p>
          <a:p>
            <a:pPr marL="228600" indent="-228600">
              <a:buAutoNum type="arabicPeriod"/>
            </a:pPr>
            <a:r>
              <a:rPr lang="en-GB" dirty="0"/>
              <a:t>V</a:t>
            </a:r>
            <a:r>
              <a:rPr lang="x-none" dirty="0"/>
              <a:t>oy al mercado </a:t>
            </a:r>
            <a:r>
              <a:rPr lang="en-GB" dirty="0"/>
              <a:t>en febrero</a:t>
            </a:r>
            <a:r>
              <a:rPr lang="x-none" dirty="0"/>
              <a:t>.</a:t>
            </a:r>
          </a:p>
          <a:p>
            <a:pPr marL="228600" indent="-228600">
              <a:buAutoNum type="arabicPeriod"/>
            </a:pPr>
            <a:r>
              <a:rPr lang="en-GB" dirty="0"/>
              <a:t>V</a:t>
            </a:r>
            <a:r>
              <a:rPr lang="x-none" dirty="0"/>
              <a:t>a a la tiendas</a:t>
            </a:r>
            <a:r>
              <a:rPr lang="en-GB" dirty="0"/>
              <a:t> los lunes</a:t>
            </a:r>
            <a:r>
              <a:rPr lang="x-none" dirty="0"/>
              <a:t>.</a:t>
            </a:r>
          </a:p>
          <a:p>
            <a:endParaRPr lang="en-GB" b="1" dirty="0"/>
          </a:p>
        </p:txBody>
      </p:sp>
      <p:sp>
        <p:nvSpPr>
          <p:cNvPr id="4" name="Slide Number Placeholder 3"/>
          <p:cNvSpPr>
            <a:spLocks noGrp="1"/>
          </p:cNvSpPr>
          <p:nvPr>
            <p:ph type="sldNum" sz="quarter" idx="10"/>
          </p:nvPr>
        </p:nvSpPr>
        <p:spPr/>
        <p:txBody>
          <a:bodyPr/>
          <a:lstStyle/>
          <a:p>
            <a:fld id="{7F383CCB-3286-4404-9410-83526AE8B3CD}" type="slidenum">
              <a:rPr lang="en-GB" smtClean="0"/>
              <a:t>31</a:t>
            </a:fld>
            <a:endParaRPr lang="en-GB"/>
          </a:p>
        </p:txBody>
      </p:sp>
    </p:spTree>
    <p:extLst>
      <p:ext uri="{BB962C8B-B14F-4D97-AF65-F5344CB8AC3E}">
        <p14:creationId xmlns:p14="http://schemas.microsoft.com/office/powerpoint/2010/main" val="2406703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ANSWERS</a:t>
            </a:r>
            <a:r>
              <a:rPr lang="en-GB" b="1" baseline="0" dirty="0"/>
              <a:t> – DISPLAY DURING FEEDBACK</a:t>
            </a:r>
            <a:endParaRPr lang="x-none" b="1" dirty="0"/>
          </a:p>
          <a:p>
            <a:pPr marL="0" indent="0">
              <a:buNone/>
            </a:pPr>
            <a:endParaRPr lang="x-none" dirty="0"/>
          </a:p>
        </p:txBody>
      </p:sp>
      <p:sp>
        <p:nvSpPr>
          <p:cNvPr id="4" name="Marcador de número de diapositiva 3"/>
          <p:cNvSpPr>
            <a:spLocks noGrp="1"/>
          </p:cNvSpPr>
          <p:nvPr>
            <p:ph type="sldNum" sz="quarter" idx="5"/>
          </p:nvPr>
        </p:nvSpPr>
        <p:spPr/>
        <p:txBody>
          <a:bodyPr/>
          <a:lstStyle/>
          <a:p>
            <a:fld id="{7F383CCB-3286-4404-9410-83526AE8B3CD}" type="slidenum">
              <a:rPr lang="en-GB" smtClean="0"/>
              <a:t>32</a:t>
            </a:fld>
            <a:endParaRPr lang="en-GB"/>
          </a:p>
        </p:txBody>
      </p:sp>
    </p:spTree>
    <p:extLst>
      <p:ext uri="{BB962C8B-B14F-4D97-AF65-F5344CB8AC3E}">
        <p14:creationId xmlns:p14="http://schemas.microsoft.com/office/powerpoint/2010/main" val="63968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a:solidFill>
                  <a:schemeClr val="dk1"/>
                </a:solidFill>
                <a:latin typeface="+mn-lt"/>
                <a:ea typeface="Calibri"/>
                <a:cs typeface="Calibri"/>
                <a:sym typeface="Calibri"/>
              </a:rPr>
              <a:t>Introduction </a:t>
            </a:r>
            <a:r>
              <a:rPr lang="en-GB" sz="1200" b="0" i="0" dirty="0">
                <a:solidFill>
                  <a:schemeClr val="dk1"/>
                </a:solidFill>
                <a:latin typeface="+mn-lt"/>
                <a:ea typeface="Calibri"/>
                <a:cs typeface="Calibri"/>
                <a:sym typeface="Calibri"/>
              </a:rPr>
              <a:t>of ‘vas’</a:t>
            </a:r>
          </a:p>
          <a:p>
            <a:pPr marL="0" lvl="0" indent="0" algn="l" rtl="0">
              <a:spcBef>
                <a:spcPts val="0"/>
              </a:spcBef>
              <a:spcAft>
                <a:spcPts val="0"/>
              </a:spcAft>
              <a:buNone/>
            </a:pPr>
            <a:r>
              <a:rPr lang="es-ES" sz="1200" b="0" i="0" dirty="0" err="1">
                <a:solidFill>
                  <a:schemeClr val="dk1"/>
                </a:solidFill>
                <a:latin typeface="+mn-lt"/>
                <a:ea typeface="Calibri"/>
                <a:cs typeface="Calibri"/>
                <a:sym typeface="Calibri"/>
              </a:rPr>
              <a:t>Consolidation</a:t>
            </a:r>
            <a:r>
              <a:rPr lang="es-ES" sz="1200" b="0" i="0" dirty="0">
                <a:solidFill>
                  <a:schemeClr val="dk1"/>
                </a:solidFill>
                <a:latin typeface="+mn-lt"/>
                <a:ea typeface="Calibri"/>
                <a:cs typeface="Calibri"/>
                <a:sym typeface="Calibri"/>
              </a:rPr>
              <a:t> of voy / </a:t>
            </a:r>
            <a:r>
              <a:rPr lang="es-ES" sz="1200" b="0" i="0">
                <a:solidFill>
                  <a:schemeClr val="dk1"/>
                </a:solidFill>
                <a:latin typeface="+mn-lt"/>
                <a:ea typeface="Calibri"/>
                <a:cs typeface="Calibri"/>
                <a:sym typeface="Calibri"/>
              </a:rPr>
              <a:t>va </a:t>
            </a:r>
          </a:p>
          <a:p>
            <a:pPr marL="0" lvl="0" indent="0" algn="l" rtl="0">
              <a:spcBef>
                <a:spcPts val="0"/>
              </a:spcBef>
              <a:spcAft>
                <a:spcPts val="0"/>
              </a:spcAft>
              <a:buNone/>
            </a:pPr>
            <a:r>
              <a:rPr lang="es-ES" sz="1200" b="0" i="0">
                <a:solidFill>
                  <a:schemeClr val="dk1"/>
                </a:solidFill>
                <a:latin typeface="+mn-lt"/>
                <a:ea typeface="Calibri"/>
                <a:cs typeface="Calibri"/>
                <a:sym typeface="Calibri"/>
              </a:rPr>
              <a:t>Consolidation </a:t>
            </a:r>
            <a:r>
              <a:rPr lang="es-ES" sz="1200" b="0" i="0" baseline="0" dirty="0">
                <a:solidFill>
                  <a:schemeClr val="dk1"/>
                </a:solidFill>
                <a:latin typeface="+mn-lt"/>
                <a:ea typeface="Calibri"/>
                <a:cs typeface="Calibri"/>
                <a:sym typeface="Calibri"/>
              </a:rPr>
              <a:t>of </a:t>
            </a:r>
            <a:r>
              <a:rPr lang="es-ES" sz="1200" b="0" i="0" dirty="0">
                <a:solidFill>
                  <a:schemeClr val="dk1"/>
                </a:solidFill>
                <a:latin typeface="+mn-lt"/>
                <a:ea typeface="Calibri"/>
                <a:cs typeface="Calibri"/>
                <a:sym typeface="Calibri"/>
              </a:rPr>
              <a:t>‘al’ vs ‘a 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chemeClr val="dk1"/>
                </a:solidFill>
                <a:latin typeface="+mn-lt"/>
                <a:ea typeface="Calibri"/>
                <a:cs typeface="Calibri"/>
                <a:sym typeface="Calibri"/>
              </a:rPr>
              <a:t>Consolidation</a:t>
            </a:r>
            <a:r>
              <a:rPr lang="en-GB" sz="1200" b="0" i="0" baseline="0">
                <a:solidFill>
                  <a:schemeClr val="dk1"/>
                </a:solidFill>
                <a:latin typeface="+mn-lt"/>
                <a:ea typeface="Calibri"/>
                <a:cs typeface="Calibri"/>
                <a:sym typeface="Calibri"/>
              </a:rPr>
              <a:t> </a:t>
            </a:r>
            <a:r>
              <a:rPr lang="en-GB" sz="1200" b="0" i="0">
                <a:solidFill>
                  <a:schemeClr val="dk1"/>
                </a:solidFill>
                <a:latin typeface="+mn-lt"/>
                <a:ea typeface="Calibri"/>
                <a:cs typeface="Calibri"/>
                <a:sym typeface="Calibri"/>
              </a:rPr>
              <a:t>of SSCs [v], [b]</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7.3.2.4 (introduce)</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ir [33]; voy; vas; va; barrio [940]; al [a-8]; problema [145]; Italia [N/A]; playa [1475]; enero [1173]; febrero [1419]; sin [54]; día [65]</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7.3.1.5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correr [343]; por [15]; escribir [198]; algo [110]; aprender [428]; mujer [120]; carta¹ [627]; idioma [1159]; chino [1349]; parque [1354]; después [115]; siempre [96]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7.2.2.4 (revisit)</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estamos [estar-21]; están [21]; oeste [2416]; este [&gt;5000*]; estación [1404]; coche [1190]; tren [1488]; delante [1742]; fuera [299]; detrás [2044]; debajo [1366]</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45963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V</a:t>
            </a:r>
            <a:r>
              <a:rPr lang="en-GB" sz="1200" b="1" baseline="0" dirty="0"/>
              <a:t>’ </a:t>
            </a:r>
            <a:r>
              <a:rPr lang="en-GB" sz="1200" baseline="0" dirty="0"/>
              <a:t>and then present and practise the pronunciation of the </a:t>
            </a:r>
            <a:r>
              <a:rPr lang="en-GB" sz="1200" b="1" baseline="0" dirty="0"/>
              <a:t>source word ‘</a:t>
            </a:r>
            <a:r>
              <a:rPr lang="en-GB" sz="1200" b="1" baseline="0" dirty="0" err="1">
                <a:solidFill>
                  <a:srgbClr val="115076"/>
                </a:solidFill>
                <a:latin typeface="Century Gothic" panose="020B0502020202020204" pitchFamily="34" charset="0"/>
                <a:cs typeface="Calibri" panose="020F0502020204030204" pitchFamily="34" charset="0"/>
              </a:rPr>
              <a:t>ver</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possible gesture for this source word would be to pretend</a:t>
            </a:r>
            <a:r>
              <a:rPr lang="en-GB" sz="1200" baseline="0" dirty="0"/>
              <a:t> to look through binoculars, as in the picture above.</a:t>
            </a:r>
            <a:endParaRPr lang="en-GB" sz="120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3582674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Introduce</a:t>
            </a:r>
            <a:r>
              <a:rPr lang="en-GB" sz="1200" baseline="0" dirty="0">
                <a:latin typeface="+mn-lt"/>
              </a:rPr>
              <a:t> and elicit the pronunciation of the individual </a:t>
            </a:r>
            <a:r>
              <a:rPr lang="en-GB" sz="1200" b="1" baseline="0" dirty="0">
                <a:latin typeface="+mn-lt"/>
              </a:rPr>
              <a:t>SSC ‘b’ </a:t>
            </a:r>
            <a:r>
              <a:rPr lang="en-GB" sz="1200" baseline="0" dirty="0">
                <a:latin typeface="+mn-lt"/>
              </a:rPr>
              <a:t>and then present and practise the pronunciation of the </a:t>
            </a:r>
            <a:r>
              <a:rPr lang="en-GB" sz="1200" b="1" baseline="0" dirty="0">
                <a:latin typeface="+mn-lt"/>
              </a:rPr>
              <a:t>source word ‘</a:t>
            </a:r>
            <a:r>
              <a:rPr lang="en-GB" sz="1200" b="1" dirty="0" err="1">
                <a:solidFill>
                  <a:srgbClr val="115076"/>
                </a:solidFill>
                <a:latin typeface="+mn-lt"/>
                <a:cs typeface="Calibri" panose="020F0502020204030204" pitchFamily="34" charset="0"/>
              </a:rPr>
              <a:t>celebrar</a:t>
            </a:r>
            <a:r>
              <a:rPr lang="en-GB" sz="1200" b="1" baseline="0" dirty="0">
                <a:latin typeface="+mn-lt"/>
              </a:rPr>
              <a:t>’.</a:t>
            </a:r>
          </a:p>
          <a:p>
            <a:endParaRPr lang="en-GB" sz="1200" dirty="0">
              <a:latin typeface="+mn-lt"/>
            </a:endParaRPr>
          </a:p>
          <a:p>
            <a:r>
              <a:rPr lang="en-GB" sz="1200" dirty="0">
                <a:latin typeface="+mn-lt"/>
              </a:rPr>
              <a:t>A possible gesture for this source word would be to put your hands above your ahead and</a:t>
            </a:r>
            <a:r>
              <a:rPr lang="en-GB" sz="1200" baseline="0" dirty="0">
                <a:latin typeface="+mn-lt"/>
              </a:rPr>
              <a:t> dance/jump.</a:t>
            </a:r>
            <a:endParaRPr lang="en-GB" sz="1200" dirty="0">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667216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Estimated time:</a:t>
            </a:r>
            <a:r>
              <a:rPr lang="en-US" baseline="0"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b="0" baseline="0" dirty="0"/>
              <a:t>speaking</a:t>
            </a:r>
            <a:r>
              <a:rPr lang="en-US" b="1" baseline="0" dirty="0"/>
              <a:t> </a:t>
            </a:r>
            <a:r>
              <a:rPr lang="en-US" b="0" baseline="0" dirty="0"/>
              <a:t>practice with the [v] and [b]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This is a</a:t>
            </a:r>
            <a:r>
              <a:rPr lang="en-US" baseline="0" dirty="0"/>
              <a:t> game of pairs. Students have to find a matching pair of words according to the SSC ‘b’ or ‘v’ that they have in common (e.g. </a:t>
            </a:r>
            <a:r>
              <a:rPr lang="en-US" b="1" baseline="0" dirty="0" err="1"/>
              <a:t>b</a:t>
            </a:r>
            <a:r>
              <a:rPr lang="en-US" baseline="0" dirty="0" err="1"/>
              <a:t>ueno</a:t>
            </a:r>
            <a:r>
              <a:rPr lang="en-US" baseline="0" dirty="0"/>
              <a:t> + </a:t>
            </a:r>
            <a:r>
              <a:rPr lang="en-US" baseline="0" dirty="0" err="1"/>
              <a:t>li</a:t>
            </a:r>
            <a:r>
              <a:rPr lang="en-US" b="1" baseline="0" dirty="0" err="1"/>
              <a:t>b</a:t>
            </a:r>
            <a:r>
              <a:rPr lang="en-US" baseline="0" dirty="0" err="1"/>
              <a:t>ro</a:t>
            </a:r>
            <a:r>
              <a:rPr lang="en-US" baseline="0" dirty="0"/>
              <a:t> / </a:t>
            </a:r>
            <a:r>
              <a:rPr lang="en-US" b="1" baseline="0" dirty="0" err="1"/>
              <a:t>v</a:t>
            </a:r>
            <a:r>
              <a:rPr lang="en-US" baseline="0" dirty="0" err="1"/>
              <a:t>aso</a:t>
            </a:r>
            <a:r>
              <a:rPr lang="en-US" baseline="0" dirty="0"/>
              <a:t> + </a:t>
            </a:r>
            <a:r>
              <a:rPr lang="en-US" baseline="0" dirty="0" err="1"/>
              <a:t>re</a:t>
            </a:r>
            <a:r>
              <a:rPr lang="en-US" b="1" baseline="0" dirty="0" err="1"/>
              <a:t>v</a:t>
            </a:r>
            <a:r>
              <a:rPr lang="en-US" baseline="0" dirty="0" err="1"/>
              <a:t>ista</a:t>
            </a:r>
            <a:r>
              <a:rPr lang="en-US"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Teachers could run this:</a:t>
            </a:r>
          </a:p>
          <a:p>
            <a:r>
              <a:rPr lang="en-US" baseline="0" dirty="0"/>
              <a:t>1a) as a whole class activity where students volunteer answers or </a:t>
            </a:r>
          </a:p>
          <a:p>
            <a:r>
              <a:rPr lang="en-US" baseline="0" dirty="0"/>
              <a:t>1b) as a team game.  Depending on the ability of the group, ‘lifelines’ could be used, such as three (for example) opportunities for students to use reference material (e.g. dictionaries or their exercise books). </a:t>
            </a:r>
          </a:p>
          <a:p>
            <a:r>
              <a:rPr lang="en-US" baseline="0" dirty="0"/>
              <a:t>or</a:t>
            </a:r>
          </a:p>
          <a:p>
            <a:r>
              <a:rPr lang="en-US" baseline="0" dirty="0"/>
              <a:t>2) in pairs/groups (a sort of </a:t>
            </a:r>
            <a:r>
              <a:rPr lang="en-US" baseline="0" dirty="0" err="1"/>
              <a:t>pelmanism</a:t>
            </a:r>
            <a:r>
              <a:rPr lang="en-US" baseline="0" dirty="0"/>
              <a:t> activity).  </a:t>
            </a:r>
          </a:p>
          <a:p>
            <a:r>
              <a:rPr lang="en-US" baseline="0" dirty="0"/>
              <a:t>This could be done after the teacher models this with the whole class (as above) or pairs could go straight into it to challenge higher attaining groups. </a:t>
            </a:r>
          </a:p>
          <a:p>
            <a:r>
              <a:rPr lang="en-US" baseline="0" dirty="0"/>
              <a:t>Each pair/group of students would receive a set of the cards with the Spanish on one side and the English on the other (available as a Word doc). Students should lay the cards down on the desk with the English word facing up.  Students take it in turns.  Person A says the Spanish for a word then turns over the card to see if is correct.  If correct the student chooses a matching word with the same SSC, again saying the word in Spanish and then turning over the card to reveal the answer.  If a match is made, student A keeps the pair.  If a match is not made, student A turns the cards back over and leaves the cards where they are.  Whether correct or incorrect, play passes to person B, taking it in turns to find a match.  The player with the most pairs at the end wins.</a:t>
            </a:r>
          </a:p>
          <a:p>
            <a:endParaRPr lang="en-US" baseline="0" dirty="0"/>
          </a:p>
          <a:p>
            <a:r>
              <a:rPr lang="en-US" baseline="0" dirty="0"/>
              <a:t>Differentiation:</a:t>
            </a:r>
          </a:p>
          <a:p>
            <a:r>
              <a:rPr lang="en-US" baseline="0" dirty="0"/>
              <a:t>If teachers feel that their students need preparation time ahead of this activity, students could be asked to look back through their exercise/vocab books (in pairs or groups of 4) and identify all the words they have learnt up to now that contain a ’b’ or a ‘v.’  If literacy would be a barrier here, teachers could use the flashcards provided as a word document with the English on one side and Spanish on the other.  Students in pairs/groups could quickly classify them into  ‘v’ or ‘b’ and spend 2 minutes testing each other </a:t>
            </a:r>
            <a:r>
              <a:rPr lang="en-US" baseline="0" dirty="0" err="1"/>
              <a:t>Sp</a:t>
            </a:r>
            <a:r>
              <a:rPr lang="en-US" baseline="0" dirty="0" err="1">
                <a:sym typeface="Wingdings" panose="05000000000000000000" pitchFamily="2" charset="2"/>
              </a:rPr>
              <a:t></a:t>
            </a:r>
            <a:r>
              <a:rPr lang="en-US" baseline="0" dirty="0" err="1"/>
              <a:t>Eng</a:t>
            </a:r>
            <a:r>
              <a:rPr lang="en-US" baseline="0" dirty="0"/>
              <a:t> then </a:t>
            </a:r>
            <a:r>
              <a:rPr lang="en-US" baseline="0" dirty="0" err="1"/>
              <a:t>Eng</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Sp</a:t>
            </a:r>
            <a:r>
              <a:rPr lang="en-US" baseline="0" dirty="0">
                <a:sym typeface="Wingdings" panose="05000000000000000000" pitchFamily="2" charset="2"/>
              </a:rPr>
              <a:t> to embed the meanings and reinforce the sound spelling correspondence in order to have a greater chance of succeeding with the task described above.</a:t>
            </a:r>
          </a:p>
          <a:p>
            <a:endParaRPr lang="en-US" baseline="0" dirty="0">
              <a:sym typeface="Wingdings" panose="05000000000000000000" pitchFamily="2" charset="2"/>
            </a:endParaRPr>
          </a:p>
          <a:p>
            <a:r>
              <a:rPr lang="en-US" b="1" baseline="0" dirty="0">
                <a:sym typeface="Wingdings" panose="05000000000000000000" pitchFamily="2" charset="2"/>
              </a:rPr>
              <a:t>Notes:</a:t>
            </a:r>
          </a:p>
          <a:p>
            <a:r>
              <a:rPr lang="en-US" baseline="0" dirty="0"/>
              <a:t>These are not the source/cluster words but rather previously taught vocabulary from vocab sets up to 3.2.4. </a:t>
            </a:r>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3981929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4 minutes (for slides 37-49)</a:t>
            </a:r>
          </a:p>
          <a:p>
            <a:endParaRPr lang="en-GB" dirty="0"/>
          </a:p>
          <a:p>
            <a:r>
              <a:rPr lang="en-GB" b="1" dirty="0"/>
              <a:t>Aim: </a:t>
            </a:r>
            <a:r>
              <a:rPr lang="en-GB" b="0" dirty="0"/>
              <a:t>vocabulary recall activity</a:t>
            </a:r>
            <a:endParaRPr lang="en-GB" b="1" dirty="0"/>
          </a:p>
          <a:p>
            <a:endParaRPr lang="en-GB" b="1" dirty="0"/>
          </a:p>
          <a:p>
            <a:r>
              <a:rPr lang="en-GB" b="1" dirty="0"/>
              <a:t>Procedure:</a:t>
            </a:r>
          </a:p>
          <a:p>
            <a:pPr marL="228600" indent="-228600">
              <a:buAutoNum type="arabicPeriod"/>
            </a:pPr>
            <a:r>
              <a:rPr lang="en-GB" dirty="0"/>
              <a:t>In this activity,</a:t>
            </a:r>
            <a:r>
              <a:rPr lang="en-GB" baseline="0" dirty="0"/>
              <a:t> students can be prompted to recall the vocabulary introduced in lesson 1. The first letter of each Spanish word is provided. Click on the English word in the centre to reveal the answer.</a:t>
            </a:r>
          </a:p>
          <a:p>
            <a:pPr marL="228600" indent="-228600">
              <a:buAutoNum type="arabicPeriod"/>
            </a:pPr>
            <a:r>
              <a:rPr lang="en-GB" baseline="0" dirty="0"/>
              <a:t>Follow the same process for the next 9 slides.</a:t>
            </a:r>
          </a:p>
          <a:p>
            <a:pPr marL="228600" indent="-228600">
              <a:buAutoNum type="arabicPeriod"/>
            </a:pPr>
            <a:r>
              <a:rPr lang="en-GB" baseline="0" dirty="0"/>
              <a:t>Students can work individually, in pairs or in groups, and give their answers orally.</a:t>
            </a:r>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37</a:t>
            </a:fld>
            <a:endParaRPr lang="en-GB"/>
          </a:p>
        </p:txBody>
      </p:sp>
    </p:spTree>
    <p:extLst>
      <p:ext uri="{BB962C8B-B14F-4D97-AF65-F5344CB8AC3E}">
        <p14:creationId xmlns:p14="http://schemas.microsoft.com/office/powerpoint/2010/main" val="4032491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38</a:t>
            </a:fld>
            <a:endParaRPr lang="en-GB"/>
          </a:p>
        </p:txBody>
      </p:sp>
    </p:spTree>
    <p:extLst>
      <p:ext uri="{BB962C8B-B14F-4D97-AF65-F5344CB8AC3E}">
        <p14:creationId xmlns:p14="http://schemas.microsoft.com/office/powerpoint/2010/main" val="912808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39</a:t>
            </a:fld>
            <a:endParaRPr lang="en-GB"/>
          </a:p>
        </p:txBody>
      </p:sp>
    </p:spTree>
    <p:extLst>
      <p:ext uri="{BB962C8B-B14F-4D97-AF65-F5344CB8AC3E}">
        <p14:creationId xmlns:p14="http://schemas.microsoft.com/office/powerpoint/2010/main" val="352409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246238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40</a:t>
            </a:fld>
            <a:endParaRPr lang="en-GB"/>
          </a:p>
        </p:txBody>
      </p:sp>
    </p:spTree>
    <p:extLst>
      <p:ext uri="{BB962C8B-B14F-4D97-AF65-F5344CB8AC3E}">
        <p14:creationId xmlns:p14="http://schemas.microsoft.com/office/powerpoint/2010/main" val="4011901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41</a:t>
            </a:fld>
            <a:endParaRPr lang="en-GB"/>
          </a:p>
        </p:txBody>
      </p:sp>
    </p:spTree>
    <p:extLst>
      <p:ext uri="{BB962C8B-B14F-4D97-AF65-F5344CB8AC3E}">
        <p14:creationId xmlns:p14="http://schemas.microsoft.com/office/powerpoint/2010/main" val="423067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42</a:t>
            </a:fld>
            <a:endParaRPr lang="en-GB"/>
          </a:p>
        </p:txBody>
      </p:sp>
    </p:spTree>
    <p:extLst>
      <p:ext uri="{BB962C8B-B14F-4D97-AF65-F5344CB8AC3E}">
        <p14:creationId xmlns:p14="http://schemas.microsoft.com/office/powerpoint/2010/main" val="1149003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43</a:t>
            </a:fld>
            <a:endParaRPr lang="en-GB"/>
          </a:p>
        </p:txBody>
      </p:sp>
    </p:spTree>
    <p:extLst>
      <p:ext uri="{BB962C8B-B14F-4D97-AF65-F5344CB8AC3E}">
        <p14:creationId xmlns:p14="http://schemas.microsoft.com/office/powerpoint/2010/main" val="4034282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44</a:t>
            </a:fld>
            <a:endParaRPr lang="en-GB"/>
          </a:p>
        </p:txBody>
      </p:sp>
    </p:spTree>
    <p:extLst>
      <p:ext uri="{BB962C8B-B14F-4D97-AF65-F5344CB8AC3E}">
        <p14:creationId xmlns:p14="http://schemas.microsoft.com/office/powerpoint/2010/main" val="1739287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45</a:t>
            </a:fld>
            <a:endParaRPr lang="en-GB"/>
          </a:p>
        </p:txBody>
      </p:sp>
    </p:spTree>
    <p:extLst>
      <p:ext uri="{BB962C8B-B14F-4D97-AF65-F5344CB8AC3E}">
        <p14:creationId xmlns:p14="http://schemas.microsoft.com/office/powerpoint/2010/main" val="3164471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46</a:t>
            </a:fld>
            <a:endParaRPr lang="en-GB"/>
          </a:p>
        </p:txBody>
      </p:sp>
    </p:spTree>
    <p:extLst>
      <p:ext uri="{BB962C8B-B14F-4D97-AF65-F5344CB8AC3E}">
        <p14:creationId xmlns:p14="http://schemas.microsoft.com/office/powerpoint/2010/main" val="4140657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47</a:t>
            </a:fld>
            <a:endParaRPr lang="en-GB"/>
          </a:p>
        </p:txBody>
      </p:sp>
    </p:spTree>
    <p:extLst>
      <p:ext uri="{BB962C8B-B14F-4D97-AF65-F5344CB8AC3E}">
        <p14:creationId xmlns:p14="http://schemas.microsoft.com/office/powerpoint/2010/main" val="3893641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48</a:t>
            </a:fld>
            <a:endParaRPr lang="en-GB"/>
          </a:p>
        </p:txBody>
      </p:sp>
    </p:spTree>
    <p:extLst>
      <p:ext uri="{BB962C8B-B14F-4D97-AF65-F5344CB8AC3E}">
        <p14:creationId xmlns:p14="http://schemas.microsoft.com/office/powerpoint/2010/main" val="868934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383CCB-3286-4404-9410-83526AE8B3CD}" type="slidenum">
              <a:rPr lang="en-GB" smtClean="0"/>
              <a:t>49</a:t>
            </a:fld>
            <a:endParaRPr lang="en-GB"/>
          </a:p>
        </p:txBody>
      </p:sp>
    </p:spTree>
    <p:extLst>
      <p:ext uri="{BB962C8B-B14F-4D97-AF65-F5344CB8AC3E}">
        <p14:creationId xmlns:p14="http://schemas.microsoft.com/office/powerpoint/2010/main" val="344085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983090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a:t>
            </a:r>
            <a:r>
              <a:rPr lang="en-GB" baseline="0" dirty="0"/>
              <a:t>: 2 minutes</a:t>
            </a:r>
          </a:p>
          <a:p>
            <a:endParaRPr lang="en-GB" baseline="0" dirty="0"/>
          </a:p>
          <a:p>
            <a:r>
              <a:rPr lang="en-GB" b="1" baseline="0" dirty="0"/>
              <a:t>Aim</a:t>
            </a:r>
            <a:r>
              <a:rPr lang="en-GB" b="1" baseline="0"/>
              <a:t>: </a:t>
            </a:r>
            <a:r>
              <a:rPr lang="en-GB" baseline="0"/>
              <a:t>to introduce the  </a:t>
            </a:r>
            <a:r>
              <a:rPr lang="en-GB" baseline="0" dirty="0"/>
              <a:t>2</a:t>
            </a:r>
            <a:r>
              <a:rPr lang="en-GB" baseline="30000" dirty="0"/>
              <a:t>nd</a:t>
            </a:r>
            <a:r>
              <a:rPr lang="en-GB" baseline="0" dirty="0"/>
              <a:t> person singular form of ‘ir</a:t>
            </a:r>
            <a:r>
              <a:rPr lang="en-GB" baseline="0"/>
              <a:t>’ in the present tense. </a:t>
            </a:r>
            <a:r>
              <a:rPr lang="en-GB" baseline="0" dirty="0"/>
              <a:t>The </a:t>
            </a:r>
            <a:r>
              <a:rPr lang="en-GB" dirty="0"/>
              <a:t>3</a:t>
            </a:r>
            <a:r>
              <a:rPr lang="en-GB" baseline="30000" dirty="0"/>
              <a:t>rd</a:t>
            </a:r>
            <a:r>
              <a:rPr lang="en-GB" dirty="0"/>
              <a:t> person</a:t>
            </a:r>
            <a:r>
              <a:rPr lang="en-GB" baseline="0" dirty="0"/>
              <a:t> singular form (introduced last lesson) is used as a contrast.</a:t>
            </a:r>
          </a:p>
          <a:p>
            <a:endParaRPr lang="en-GB" baseline="0" dirty="0"/>
          </a:p>
          <a:p>
            <a:r>
              <a:rPr lang="en-GB" b="1" baseline="0" dirty="0"/>
              <a:t>Procedure:</a:t>
            </a:r>
          </a:p>
          <a:p>
            <a:r>
              <a:rPr lang="en-GB" b="0" baseline="0" dirty="0"/>
              <a:t>1. Teachers click to go through the slide. </a:t>
            </a:r>
            <a:r>
              <a:rPr lang="en-GB" baseline="0" dirty="0"/>
              <a:t>The order of animations allows the teacher to elicit ‘va’ and the Spanish translation of the English sentence. This also includes ‘al’, another feature introduced last lesson.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Words revisited from 2.2.4:</a:t>
            </a:r>
            <a:r>
              <a:rPr lang="en-GB" baseline="0" dirty="0"/>
              <a:t> </a:t>
            </a:r>
            <a:r>
              <a:rPr lang="en-GB" dirty="0"/>
              <a:t>tren [1488] and coche [1190].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660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2 minutes (for slides 51-53)</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Both the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‘vas’</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a:t>
            </a:r>
            <a:r>
              <a:rPr lang="en-GB" sz="1200" kern="1200" baseline="0" dirty="0">
                <a:solidFill>
                  <a:schemeClr val="tx1"/>
                </a:solidFill>
                <a:effectLst/>
                <a:latin typeface="+mn-lt"/>
                <a:ea typeface="+mn-ea"/>
                <a:cs typeface="+mn-cs"/>
              </a:rPr>
              <a:t> Teachers  can </a:t>
            </a:r>
            <a:r>
              <a:rPr lang="en-GB" sz="1200" kern="1200" dirty="0">
                <a:solidFill>
                  <a:schemeClr val="tx1"/>
                </a:solidFill>
                <a:effectLst/>
                <a:latin typeface="+mn-lt"/>
                <a:ea typeface="+mn-ea"/>
                <a:cs typeface="+mn-cs"/>
              </a:rPr>
              <a:t>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Then bring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va</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and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second translation.</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97876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2</a:t>
            </a:r>
            <a:r>
              <a:rPr lang="en-GB" baseline="30000" dirty="0"/>
              <a:t>nd</a:t>
            </a:r>
            <a:r>
              <a:rPr lang="en-GB" dirty="0"/>
              <a:t> and the 3</a:t>
            </a:r>
            <a:r>
              <a:rPr lang="en-GB" baseline="30000" dirty="0"/>
              <a:t>rd</a:t>
            </a:r>
            <a:r>
              <a:rPr lang="en-GB" dirty="0"/>
              <a:t> person singular again.</a:t>
            </a: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6932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2</a:t>
            </a:r>
            <a:r>
              <a:rPr lang="en-GB" baseline="30000" dirty="0"/>
              <a:t>nd</a:t>
            </a:r>
            <a:r>
              <a:rPr lang="en-GB" dirty="0"/>
              <a:t>  person singular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0388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dirty="0"/>
              <a:t> 2 minutes</a:t>
            </a:r>
          </a:p>
          <a:p>
            <a:endParaRPr lang="en-GB" dirty="0"/>
          </a:p>
          <a:p>
            <a:r>
              <a:rPr lang="en-GB" b="1"/>
              <a:t>Aims:</a:t>
            </a:r>
          </a:p>
          <a:p>
            <a:r>
              <a:rPr lang="en-GB"/>
              <a:t>to recap </a:t>
            </a:r>
            <a:r>
              <a:rPr lang="x-none"/>
              <a:t>the</a:t>
            </a:r>
            <a:r>
              <a:rPr lang="en-GB"/>
              <a:t> </a:t>
            </a:r>
            <a:r>
              <a:rPr lang="x-none" dirty="0"/>
              <a:t>different intonations in Spanish for statements </a:t>
            </a:r>
            <a:r>
              <a:rPr lang="x-none"/>
              <a:t>and questions</a:t>
            </a:r>
            <a:endParaRPr lang="en-GB"/>
          </a:p>
          <a:p>
            <a:r>
              <a:rPr lang="en-GB" baseline="0"/>
              <a:t>to raise awareness of cross-linguistic differences in English and Spanish question formation</a:t>
            </a:r>
            <a:endParaRPr lang="en-GB" dirty="0"/>
          </a:p>
          <a:p>
            <a:endParaRPr lang="en-GB" dirty="0"/>
          </a:p>
          <a:p>
            <a:r>
              <a:rPr lang="en-GB" b="1" dirty="0"/>
              <a:t>Procedure</a:t>
            </a:r>
            <a:br>
              <a:rPr lang="en-GB" b="1" dirty="0"/>
            </a:br>
            <a:r>
              <a:rPr lang="en-GB" b="0" dirty="0"/>
              <a:t>1</a:t>
            </a:r>
            <a:r>
              <a:rPr lang="en-GB" b="0"/>
              <a:t>. Click</a:t>
            </a:r>
            <a:r>
              <a:rPr lang="en-GB" b="0" baseline="0"/>
              <a:t> </a:t>
            </a:r>
            <a:r>
              <a:rPr lang="en-GB" b="0" baseline="0" dirty="0"/>
              <a:t>to go through the explanation. </a:t>
            </a:r>
          </a:p>
          <a:p>
            <a:r>
              <a:rPr lang="en-GB" b="0" baseline="0" dirty="0"/>
              <a:t>2</a:t>
            </a:r>
            <a:r>
              <a:rPr lang="en-GB" b="0" baseline="0"/>
              <a:t>. C</a:t>
            </a:r>
            <a:r>
              <a:rPr lang="x-none"/>
              <a:t>lick </a:t>
            </a:r>
            <a:r>
              <a:rPr lang="x-none" dirty="0"/>
              <a:t>on ‘statement’ and ‘question’ to listen to the different intonations.</a:t>
            </a:r>
            <a:endParaRPr lang="en-GB" dirty="0"/>
          </a:p>
          <a:p>
            <a:r>
              <a:rPr lang="en-GB" dirty="0"/>
              <a:t>3. There</a:t>
            </a:r>
            <a:r>
              <a:rPr lang="en-GB" baseline="0" dirty="0"/>
              <a:t> are two callouts reminding students of the upside down question marks in Spanish and forming a question in English.</a:t>
            </a:r>
            <a:endParaRPr lang="x-none" dirty="0"/>
          </a:p>
        </p:txBody>
      </p:sp>
      <p:sp>
        <p:nvSpPr>
          <p:cNvPr id="4" name="Marcador de número de diapositiva 3"/>
          <p:cNvSpPr>
            <a:spLocks noGrp="1"/>
          </p:cNvSpPr>
          <p:nvPr>
            <p:ph type="sldNum" sz="quarter" idx="5"/>
          </p:nvPr>
        </p:nvSpPr>
        <p:spPr/>
        <p:txBody>
          <a:bodyPr/>
          <a:lstStyle/>
          <a:p>
            <a:fld id="{C1D4AA3A-6297-4A81-B074-FA71CC375327}" type="slidenum">
              <a:rPr lang="en-GB" smtClean="0"/>
              <a:t>54</a:t>
            </a:fld>
            <a:endParaRPr lang="en-GB"/>
          </a:p>
        </p:txBody>
      </p:sp>
    </p:spTree>
    <p:extLst>
      <p:ext uri="{BB962C8B-B14F-4D97-AF65-F5344CB8AC3E}">
        <p14:creationId xmlns:p14="http://schemas.microsoft.com/office/powerpoint/2010/main" val="2086319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GB" b="1" dirty="0"/>
              <a:t>Timing;</a:t>
            </a:r>
            <a:r>
              <a:rPr lang="en-GB" dirty="0"/>
              <a:t> 8 minutes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a:t>Aims:</a:t>
            </a:r>
          </a:p>
          <a:p>
            <a:pPr marL="0" lvl="0" indent="0" algn="l" rtl="0">
              <a:spcBef>
                <a:spcPts val="0"/>
              </a:spcBef>
              <a:spcAft>
                <a:spcPts val="0"/>
              </a:spcAft>
              <a:buNone/>
            </a:pPr>
            <a:r>
              <a:rPr lang="en-GB" b="0"/>
              <a:t>to</a:t>
            </a:r>
            <a:r>
              <a:rPr lang="en-GB" b="0" baseline="0"/>
              <a:t> practise understanding the meanings of of ‘</a:t>
            </a:r>
            <a:r>
              <a:rPr lang="en-GB" b="0" baseline="0" dirty="0"/>
              <a:t>vas’ and ‘</a:t>
            </a:r>
            <a:r>
              <a:rPr lang="en-GB" b="0" baseline="0" err="1"/>
              <a:t>va</a:t>
            </a:r>
            <a:r>
              <a:rPr lang="en-GB" b="0" baseline="0"/>
              <a:t>’ </a:t>
            </a:r>
          </a:p>
          <a:p>
            <a:pPr marL="0" lvl="0" indent="0" algn="l" rtl="0">
              <a:spcBef>
                <a:spcPts val="0"/>
              </a:spcBef>
              <a:spcAft>
                <a:spcPts val="0"/>
              </a:spcAft>
              <a:buNone/>
            </a:pPr>
            <a:r>
              <a:rPr lang="en-GB" b="0" baseline="0"/>
              <a:t>to practise understanding ‘al’ and ‘a la’</a:t>
            </a:r>
          </a:p>
          <a:p>
            <a:pPr marL="0" lvl="0" indent="0" algn="l" rtl="0">
              <a:spcBef>
                <a:spcPts val="0"/>
              </a:spcBef>
              <a:spcAft>
                <a:spcPts val="0"/>
              </a:spcAft>
              <a:buNone/>
            </a:pPr>
            <a:r>
              <a:rPr lang="en-GB" b="0" baseline="0"/>
              <a:t>to identify the voice </a:t>
            </a:r>
            <a:r>
              <a:rPr lang="en-GB" b="0" baseline="0" dirty="0"/>
              <a:t>intonations that lead to statements </a:t>
            </a:r>
            <a:r>
              <a:rPr lang="en-GB" b="0" baseline="0"/>
              <a:t>or questions, and practise written punctuation (</a:t>
            </a:r>
            <a:r>
              <a:rPr kumimoji="0" lang="x-none" sz="12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a:t>
            </a:r>
            <a:r>
              <a:rPr kumimoji="0" lang="en-GB" sz="12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a:t>
            </a:r>
            <a:endParaRPr lang="en-GB" b="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0" lvl="0" indent="0" algn="l" rtl="0">
              <a:spcBef>
                <a:spcPts val="0"/>
              </a:spcBef>
              <a:spcAft>
                <a:spcPts val="0"/>
              </a:spcAft>
              <a:buNone/>
            </a:pPr>
            <a:r>
              <a:rPr lang="en-GB" b="0" baseline="0" dirty="0"/>
              <a:t>1</a:t>
            </a:r>
            <a:r>
              <a:rPr lang="en-GB" b="0" baseline="0"/>
              <a:t>.</a:t>
            </a:r>
            <a:r>
              <a:rPr lang="en-GB" baseline="0"/>
              <a:t> Click </a:t>
            </a:r>
            <a:r>
              <a:rPr lang="en-GB" baseline="0" dirty="0"/>
              <a:t>on the number button to play the recording</a:t>
            </a:r>
            <a:r>
              <a:rPr lang="en-GB" baseline="0"/>
              <a:t>. Explain </a:t>
            </a:r>
            <a:r>
              <a:rPr lang="en-GB" baseline="0" dirty="0"/>
              <a:t>before the activity that the correct noun will depend on whether they hear ‘al’ or ‘a la’.</a:t>
            </a:r>
          </a:p>
          <a:p>
            <a:pPr marL="0" lvl="0" indent="0" algn="l" rtl="0">
              <a:spcBef>
                <a:spcPts val="0"/>
              </a:spcBef>
              <a:spcAft>
                <a:spcPts val="0"/>
              </a:spcAft>
              <a:buNone/>
            </a:pPr>
            <a:r>
              <a:rPr lang="en-GB" baseline="0" dirty="0"/>
              <a:t>2. The first time that the audio is played, students will decide if the verb refers to ‘you’ or ‘she’. They will also decide which noun is being referred to (some students may be able to do both as they go, while others may need to do these as two separate steps).</a:t>
            </a:r>
          </a:p>
          <a:p>
            <a:pPr marL="0" lvl="0" indent="0" algn="l" rtl="0">
              <a:spcBef>
                <a:spcPts val="0"/>
              </a:spcBef>
              <a:spcAft>
                <a:spcPts val="0"/>
              </a:spcAft>
              <a:buNone/>
            </a:pPr>
            <a:r>
              <a:rPr lang="en-GB" baseline="0" dirty="0"/>
              <a:t>3. After checking the who the verb refers to, students can listen to the full sentence (click the action buttons on the right) to hear which noun was correct.</a:t>
            </a:r>
          </a:p>
          <a:p>
            <a:pPr marL="0" lvl="0" indent="0" algn="l" rtl="0">
              <a:spcBef>
                <a:spcPts val="0"/>
              </a:spcBef>
              <a:spcAft>
                <a:spcPts val="0"/>
              </a:spcAft>
              <a:buNone/>
            </a:pPr>
            <a:r>
              <a:rPr lang="en-GB" baseline="0" dirty="0"/>
              <a:t>4. Finally, play the full sentence on the right one more time and ask students to decide if they hear a question or a statement. Tell them to listen carefully to the intonation.</a:t>
            </a:r>
          </a:p>
          <a:p>
            <a:pPr marL="0" lvl="0" indent="0" algn="l" rtl="0">
              <a:spcBef>
                <a:spcPts val="0"/>
              </a:spcBef>
              <a:spcAft>
                <a:spcPts val="0"/>
              </a:spcAft>
              <a:buNone/>
            </a:pPr>
            <a:r>
              <a:rPr lang="en-GB" baseline="0" dirty="0"/>
              <a:t>5. Answers are shown by columns rather than by questions (first the you or she column, then the A or B columns, and then the question or statement column.</a:t>
            </a:r>
          </a:p>
          <a:p>
            <a:pPr marL="0" lvl="0" indent="0" algn="l" rtl="0">
              <a:spcBef>
                <a:spcPts val="0"/>
              </a:spcBef>
              <a:spcAft>
                <a:spcPts val="0"/>
              </a:spcAft>
              <a:buNone/>
            </a:pPr>
            <a:r>
              <a:rPr lang="en-GB" baseline="0" dirty="0"/>
              <a:t>6. A final activity comes up at the end asking students to punctuate the sentence depending on whether it is a question or statement.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dirty="0"/>
              <a:t>Transcript </a:t>
            </a:r>
            <a:r>
              <a:rPr lang="en-GB" dirty="0"/>
              <a:t>(additional words for recording 2 in square brackets)</a:t>
            </a:r>
          </a:p>
          <a:p>
            <a:pPr marL="228600" lvl="0" indent="-228600" algn="l" rtl="0">
              <a:spcBef>
                <a:spcPts val="0"/>
              </a:spcBef>
              <a:spcAft>
                <a:spcPts val="0"/>
              </a:spcAft>
              <a:buAutoNum type="arabicPeriod"/>
            </a:pPr>
            <a:r>
              <a:rPr lang="en-GB" dirty="0"/>
              <a:t>¿Los </a:t>
            </a:r>
            <a:r>
              <a:rPr lang="en-GB" dirty="0" err="1"/>
              <a:t>martes</a:t>
            </a:r>
            <a:r>
              <a:rPr lang="en-GB" dirty="0"/>
              <a:t>,</a:t>
            </a:r>
            <a:r>
              <a:rPr lang="en-GB" baseline="0" dirty="0"/>
              <a:t> v</a:t>
            </a:r>
            <a:r>
              <a:rPr lang="en-GB" dirty="0"/>
              <a:t>as a la</a:t>
            </a:r>
            <a:r>
              <a:rPr lang="en-GB" baseline="0" dirty="0"/>
              <a:t> </a:t>
            </a:r>
            <a:r>
              <a:rPr lang="en-GB" baseline="0"/>
              <a:t>[tienda]?</a:t>
            </a:r>
            <a:endParaRPr lang="en-GB" dirty="0"/>
          </a:p>
          <a:p>
            <a:pPr marL="228600" lvl="0" indent="-228600" algn="l" rtl="0">
              <a:spcBef>
                <a:spcPts val="0"/>
              </a:spcBef>
              <a:spcAft>
                <a:spcPts val="0"/>
              </a:spcAft>
              <a:buAutoNum type="arabicPeriod"/>
            </a:pPr>
            <a:r>
              <a:rPr lang="en-GB" dirty="0"/>
              <a:t>Durante </a:t>
            </a:r>
            <a:r>
              <a:rPr lang="en-GB" dirty="0" err="1"/>
              <a:t>las</a:t>
            </a:r>
            <a:r>
              <a:rPr lang="en-GB" dirty="0"/>
              <a:t> </a:t>
            </a:r>
            <a:r>
              <a:rPr lang="en-GB" dirty="0" err="1"/>
              <a:t>vacaciones</a:t>
            </a:r>
            <a:r>
              <a:rPr lang="en-GB" dirty="0"/>
              <a:t>, </a:t>
            </a:r>
            <a:r>
              <a:rPr lang="en-GB" dirty="0" err="1"/>
              <a:t>va</a:t>
            </a:r>
            <a:r>
              <a:rPr lang="en-GB" dirty="0"/>
              <a:t> al</a:t>
            </a:r>
            <a:r>
              <a:rPr lang="en-GB" baseline="0" dirty="0"/>
              <a:t> </a:t>
            </a:r>
            <a:r>
              <a:rPr lang="en-GB" baseline="0"/>
              <a:t>[teatro].</a:t>
            </a:r>
            <a:endParaRPr lang="en-GB" dirty="0"/>
          </a:p>
          <a:p>
            <a:pPr marL="228600" lvl="0" indent="-228600" algn="l" rtl="0">
              <a:spcBef>
                <a:spcPts val="0"/>
              </a:spcBef>
              <a:spcAft>
                <a:spcPts val="0"/>
              </a:spcAft>
              <a:buAutoNum type="arabicPeriod"/>
            </a:pPr>
            <a:r>
              <a:rPr lang="en-GB" dirty="0" err="1"/>
              <a:t>Nunca</a:t>
            </a:r>
            <a:r>
              <a:rPr lang="en-GB" dirty="0"/>
              <a:t> </a:t>
            </a:r>
            <a:r>
              <a:rPr lang="en-GB" dirty="0" err="1"/>
              <a:t>va</a:t>
            </a:r>
            <a:r>
              <a:rPr lang="en-GB" dirty="0"/>
              <a:t> a la</a:t>
            </a:r>
            <a:r>
              <a:rPr lang="en-GB" baseline="0" dirty="0"/>
              <a:t> </a:t>
            </a:r>
            <a:r>
              <a:rPr lang="en-GB" baseline="0"/>
              <a:t>[escuela].</a:t>
            </a:r>
            <a:endParaRPr lang="en-GB" dirty="0"/>
          </a:p>
          <a:p>
            <a:pPr marL="228600" lvl="0" indent="-228600" algn="l" rtl="0">
              <a:spcBef>
                <a:spcPts val="0"/>
              </a:spcBef>
              <a:spcAft>
                <a:spcPts val="0"/>
              </a:spcAft>
              <a:buAutoNum type="arabicPeriod"/>
            </a:pPr>
            <a:r>
              <a:rPr lang="en-GB" baseline="0" dirty="0"/>
              <a:t>¿</a:t>
            </a:r>
            <a:r>
              <a:rPr lang="en-GB" baseline="0" dirty="0" err="1"/>
              <a:t>Todas</a:t>
            </a:r>
            <a:r>
              <a:rPr lang="en-GB" baseline="0" dirty="0"/>
              <a:t> </a:t>
            </a:r>
            <a:r>
              <a:rPr lang="en-GB" baseline="0" dirty="0" err="1"/>
              <a:t>las</a:t>
            </a:r>
            <a:r>
              <a:rPr lang="en-GB" baseline="0" dirty="0"/>
              <a:t> </a:t>
            </a:r>
            <a:r>
              <a:rPr lang="en-GB" baseline="0" dirty="0" err="1"/>
              <a:t>tardes</a:t>
            </a:r>
            <a:r>
              <a:rPr lang="en-GB" baseline="0" dirty="0"/>
              <a:t>, vas al </a:t>
            </a:r>
            <a:r>
              <a:rPr lang="en-GB" baseline="0"/>
              <a:t>[mar]?</a:t>
            </a:r>
            <a:endParaRPr lang="en-GB"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a:t>
            </a:r>
            <a:r>
              <a:rPr lang="en-GB" baseline="0" dirty="0" err="1"/>
              <a:t>Normalmente</a:t>
            </a:r>
            <a:r>
              <a:rPr lang="en-GB" baseline="0" dirty="0"/>
              <a:t>, </a:t>
            </a:r>
            <a:r>
              <a:rPr lang="en-GB" baseline="0" dirty="0" err="1"/>
              <a:t>va</a:t>
            </a:r>
            <a:r>
              <a:rPr lang="en-GB" baseline="0" dirty="0"/>
              <a:t> al [campo sin </a:t>
            </a:r>
            <a:r>
              <a:rPr lang="en-GB" baseline="0"/>
              <a:t>el perro]?</a:t>
            </a:r>
            <a:endParaRPr lang="en-GB"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En </a:t>
            </a:r>
            <a:r>
              <a:rPr lang="en-GB" baseline="0" dirty="0" err="1"/>
              <a:t>enero</a:t>
            </a:r>
            <a:r>
              <a:rPr lang="en-GB" baseline="0" dirty="0"/>
              <a:t>, no vas a la </a:t>
            </a:r>
            <a:r>
              <a:rPr lang="en-GB" baseline="0"/>
              <a:t>[playa].</a:t>
            </a: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word ‘</a:t>
            </a:r>
            <a:r>
              <a:rPr lang="en-GB" baseline="0" dirty="0" err="1"/>
              <a:t>su</a:t>
            </a:r>
            <a:r>
              <a:rPr lang="en-GB" baseline="0" dirty="0"/>
              <a:t>’ [12] in the instructions hasn’t yet been taught. Its meaning might need to be given.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r>
              <a:rPr lang="en-GB" baseline="0" dirty="0" err="1"/>
              <a:t>Adónde</a:t>
            </a:r>
            <a:r>
              <a:rPr lang="en-GB" baseline="0" dirty="0"/>
              <a:t>’ will be taught in next week’s lesson, which also focuses on ‘ir’. Check that the meaning is clear (students already know ‘dónde’).</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Words revisited from 2.2.4 and 3.1.5: oeste [2416]; idioma [1159]</a:t>
            </a:r>
          </a:p>
          <a:p>
            <a:pPr marL="0" lvl="0" indent="0" algn="l" rtl="0">
              <a:spcBef>
                <a:spcPts val="0"/>
              </a:spcBef>
              <a:spcAft>
                <a:spcPts val="0"/>
              </a:spcAft>
              <a:buNone/>
            </a:pPr>
            <a:endParaRPr lang="en-GB"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69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b="1" dirty="0">
                <a:latin typeface="+mn-lt"/>
              </a:rPr>
              <a:t>Timing</a:t>
            </a:r>
            <a:r>
              <a:rPr lang="en-GB" dirty="0">
                <a:latin typeface="+mn-lt"/>
              </a:rPr>
              <a:t>: 6 minutes</a:t>
            </a:r>
          </a:p>
          <a:p>
            <a:pPr marL="0" indent="0">
              <a:buNone/>
            </a:pPr>
            <a:endParaRPr lang="en-GB" dirty="0">
              <a:latin typeface="+mn-lt"/>
            </a:endParaRPr>
          </a:p>
          <a:p>
            <a:pPr marL="0" indent="0">
              <a:buNone/>
            </a:pPr>
            <a:r>
              <a:rPr lang="en-GB" b="1" dirty="0">
                <a:latin typeface="+mn-lt"/>
              </a:rPr>
              <a:t>Aims:</a:t>
            </a:r>
          </a:p>
          <a:p>
            <a:pPr marL="0" indent="0">
              <a:buNone/>
            </a:pPr>
            <a:r>
              <a:rPr lang="en-GB" b="0" dirty="0">
                <a:latin typeface="+mn-lt"/>
              </a:rPr>
              <a:t>to practise </a:t>
            </a:r>
            <a:r>
              <a:rPr lang="en-GB" b="0" baseline="0" dirty="0">
                <a:latin typeface="+mn-lt"/>
              </a:rPr>
              <a:t>punctuation with Spanish questions and statements</a:t>
            </a:r>
          </a:p>
          <a:p>
            <a:pPr marL="0" indent="0">
              <a:buNone/>
            </a:pPr>
            <a:r>
              <a:rPr lang="en-GB" b="0" baseline="0" dirty="0">
                <a:latin typeface="+mn-lt"/>
              </a:rPr>
              <a:t>to practise understanding questions in Spanish (including differences from English equivalents, e.g., use of auxiliary ‘do’)</a:t>
            </a:r>
            <a:endParaRPr lang="en-GB" b="1" dirty="0">
              <a:latin typeface="+mn-lt"/>
            </a:endParaRPr>
          </a:p>
          <a:p>
            <a:pPr marL="0" indent="0">
              <a:buNone/>
            </a:pPr>
            <a:endParaRPr lang="en-GB" dirty="0">
              <a:latin typeface="+mn-lt"/>
            </a:endParaRPr>
          </a:p>
          <a:p>
            <a:pPr marL="0" indent="0">
              <a:buNone/>
            </a:pPr>
            <a:r>
              <a:rPr lang="en-GB" b="1" dirty="0">
                <a:latin typeface="+mn-lt"/>
              </a:rPr>
              <a:t>Procedure:</a:t>
            </a:r>
          </a:p>
          <a:p>
            <a:pPr marL="228600" indent="-228600">
              <a:buAutoNum type="arabicPeriod"/>
            </a:pPr>
            <a:r>
              <a:rPr lang="en-GB" b="0" dirty="0">
                <a:latin typeface="+mn-lt"/>
              </a:rPr>
              <a:t>Teachers click the number buttons to play the recording.</a:t>
            </a:r>
            <a:r>
              <a:rPr lang="x-none" dirty="0">
                <a:latin typeface="+mn-lt"/>
              </a:rPr>
              <a:t> </a:t>
            </a:r>
            <a:r>
              <a:rPr lang="en-GB" dirty="0">
                <a:latin typeface="+mn-lt"/>
              </a:rPr>
              <a:t>S</a:t>
            </a:r>
            <a:r>
              <a:rPr lang="x-none" dirty="0">
                <a:latin typeface="+mn-lt"/>
              </a:rPr>
              <a:t>tudents listen to the phrases and write the correct punctuation: </a:t>
            </a:r>
            <a:r>
              <a:rPr lang="en-GB" sz="1200" dirty="0">
                <a:solidFill>
                  <a:srgbClr val="002060"/>
                </a:solidFill>
                <a:latin typeface="+mn-lt"/>
              </a:rPr>
              <a:t>if it is a statement, they will add a full stop, if it is a question they add the question marks.</a:t>
            </a:r>
          </a:p>
          <a:p>
            <a:pPr marL="228600" indent="-228600">
              <a:buAutoNum type="arabicPeriod"/>
            </a:pPr>
            <a:r>
              <a:rPr lang="en-GB" sz="1200" dirty="0">
                <a:solidFill>
                  <a:srgbClr val="002060"/>
                </a:solidFill>
                <a:latin typeface="+mn-lt"/>
              </a:rPr>
              <a:t>Then, students translate the statements or questions into English.</a:t>
            </a:r>
          </a:p>
          <a:p>
            <a:pPr marL="228600" indent="-228600">
              <a:buAutoNum type="arabicPeriod"/>
            </a:pPr>
            <a:r>
              <a:rPr lang="en-GB" sz="1200" dirty="0">
                <a:solidFill>
                  <a:srgbClr val="002060"/>
                </a:solidFill>
                <a:latin typeface="+mn-lt"/>
              </a:rPr>
              <a:t>Answers are revealed by clicking.</a:t>
            </a:r>
          </a:p>
          <a:p>
            <a:pPr marL="0" indent="0">
              <a:buNone/>
            </a:pPr>
            <a:endParaRPr lang="en-GB" sz="1200" dirty="0">
              <a:solidFill>
                <a:srgbClr val="002060"/>
              </a:solidFill>
              <a:latin typeface="+mn-lt"/>
            </a:endParaRPr>
          </a:p>
          <a:p>
            <a:pPr marL="0" indent="0">
              <a:buNone/>
            </a:pPr>
            <a:r>
              <a:rPr lang="en-GB" sz="1200" b="1" dirty="0">
                <a:solidFill>
                  <a:srgbClr val="002060"/>
                </a:solidFill>
                <a:latin typeface="+mn-lt"/>
              </a:rPr>
              <a:t>Notes:</a:t>
            </a:r>
          </a:p>
          <a:p>
            <a:pPr marL="0" indent="0">
              <a:buNone/>
            </a:pPr>
            <a:r>
              <a:rPr lang="en-GB" sz="1200" dirty="0">
                <a:solidFill>
                  <a:srgbClr val="002060"/>
                </a:solidFill>
                <a:latin typeface="+mn-lt"/>
              </a:rPr>
              <a:t>Draw students’ attention to the English auxiliaries ‘do’ and ‘does’</a:t>
            </a:r>
            <a:r>
              <a:rPr lang="en-GB" sz="1200" baseline="0" dirty="0">
                <a:solidFill>
                  <a:srgbClr val="002060"/>
                </a:solidFill>
                <a:latin typeface="+mn-lt"/>
              </a:rPr>
              <a:t> and how this is conveyed by the verb in Spanish. This cross-linguistic difference is difficult for English learners of Spanish. It will be further practised in the paired speaking/listening activity at the end of the class.</a:t>
            </a:r>
            <a:endParaRPr lang="en-GB" sz="1200" dirty="0">
              <a:solidFill>
                <a:srgbClr val="002060"/>
              </a:solidFill>
              <a:latin typeface="+mn-lt"/>
            </a:endParaRPr>
          </a:p>
          <a:p>
            <a:pPr marL="0" indent="0">
              <a:buNone/>
            </a:pPr>
            <a:endParaRPr lang="en-GB" sz="1200" dirty="0">
              <a:solidFill>
                <a:srgbClr val="002060"/>
              </a:solidFill>
              <a:latin typeface="+mn-lt"/>
            </a:endParaRPr>
          </a:p>
          <a:p>
            <a:pPr marL="0" indent="0">
              <a:buNone/>
            </a:pPr>
            <a:r>
              <a:rPr lang="en-GB" sz="1200" dirty="0">
                <a:solidFill>
                  <a:srgbClr val="002060"/>
                </a:solidFill>
                <a:latin typeface="+mn-lt"/>
              </a:rPr>
              <a:t>Revisited from 2.2.4:</a:t>
            </a:r>
            <a:r>
              <a:rPr lang="en-GB" sz="1200" baseline="0" dirty="0">
                <a:solidFill>
                  <a:srgbClr val="002060"/>
                </a:solidFill>
                <a:latin typeface="+mn-lt"/>
              </a:rPr>
              <a:t> coche [1190]; tren [1488]; este [&gt;5000]</a:t>
            </a:r>
          </a:p>
          <a:p>
            <a:pPr marL="0" indent="0">
              <a:buNone/>
            </a:pPr>
            <a:r>
              <a:rPr lang="en-GB" sz="1200" baseline="0" dirty="0">
                <a:solidFill>
                  <a:srgbClr val="002060"/>
                </a:solidFill>
                <a:latin typeface="+mn-lt"/>
              </a:rPr>
              <a:t>Other revisited vocabulary from Y7 : </a:t>
            </a:r>
            <a:r>
              <a:rPr lang="en-GB" sz="1200" baseline="0" dirty="0" err="1">
                <a:solidFill>
                  <a:srgbClr val="002060"/>
                </a:solidFill>
                <a:latin typeface="+mn-lt"/>
              </a:rPr>
              <a:t>Francia</a:t>
            </a:r>
            <a:r>
              <a:rPr lang="en-GB" sz="1200" baseline="0" dirty="0">
                <a:solidFill>
                  <a:srgbClr val="002060"/>
                </a:solidFill>
                <a:latin typeface="+mn-lt"/>
              </a:rPr>
              <a:t> 3.1.1; </a:t>
            </a:r>
            <a:r>
              <a:rPr lang="en-GB" sz="1200" baseline="0" dirty="0" err="1">
                <a:solidFill>
                  <a:srgbClr val="002060"/>
                </a:solidFill>
                <a:latin typeface="+mn-lt"/>
              </a:rPr>
              <a:t>centro</a:t>
            </a:r>
            <a:r>
              <a:rPr lang="en-GB" sz="1200" baseline="0" dirty="0">
                <a:solidFill>
                  <a:srgbClr val="002060"/>
                </a:solidFill>
                <a:latin typeface="+mn-lt"/>
              </a:rPr>
              <a:t> 1.2.5; </a:t>
            </a:r>
            <a:r>
              <a:rPr lang="en-GB" sz="1200" baseline="0" dirty="0" err="1">
                <a:solidFill>
                  <a:srgbClr val="002060"/>
                </a:solidFill>
                <a:latin typeface="+mn-lt"/>
              </a:rPr>
              <a:t>museo</a:t>
            </a:r>
            <a:r>
              <a:rPr lang="en-GB" sz="1200" baseline="0" dirty="0">
                <a:solidFill>
                  <a:srgbClr val="002060"/>
                </a:solidFill>
                <a:latin typeface="+mn-lt"/>
              </a:rPr>
              <a:t> 1.2.5; </a:t>
            </a:r>
            <a:r>
              <a:rPr lang="en-GB" sz="1200" baseline="0" dirty="0" err="1">
                <a:solidFill>
                  <a:srgbClr val="002060"/>
                </a:solidFill>
                <a:latin typeface="+mn-lt"/>
              </a:rPr>
              <a:t>parque</a:t>
            </a:r>
            <a:r>
              <a:rPr lang="en-GB" sz="1200" baseline="0" dirty="0">
                <a:solidFill>
                  <a:srgbClr val="002060"/>
                </a:solidFill>
                <a:latin typeface="+mn-lt"/>
              </a:rPr>
              <a:t> 3.1.5; pueblo 1.2.6</a:t>
            </a:r>
          </a:p>
        </p:txBody>
      </p:sp>
      <p:sp>
        <p:nvSpPr>
          <p:cNvPr id="4" name="Marcador de número de diapositiva 3"/>
          <p:cNvSpPr>
            <a:spLocks noGrp="1"/>
          </p:cNvSpPr>
          <p:nvPr>
            <p:ph type="sldNum" sz="quarter" idx="5"/>
          </p:nvPr>
        </p:nvSpPr>
        <p:spPr/>
        <p:txBody>
          <a:bodyPr/>
          <a:lstStyle/>
          <a:p>
            <a:fld id="{C1D4AA3A-6297-4A81-B074-FA71CC375327}" type="slidenum">
              <a:rPr lang="en-GB" smtClean="0"/>
              <a:t>56</a:t>
            </a:fld>
            <a:endParaRPr lang="en-GB"/>
          </a:p>
        </p:txBody>
      </p:sp>
    </p:spTree>
    <p:extLst>
      <p:ext uri="{BB962C8B-B14F-4D97-AF65-F5344CB8AC3E}">
        <p14:creationId xmlns:p14="http://schemas.microsoft.com/office/powerpoint/2010/main" val="2925085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a:t>
            </a:r>
            <a:r>
              <a:rPr lang="en-GB" b="1"/>
              <a:t>: </a:t>
            </a:r>
            <a:r>
              <a:rPr lang="en-GB" b="0"/>
              <a:t>to recap</a:t>
            </a:r>
            <a:r>
              <a:rPr lang="en-GB" b="0" baseline="0"/>
              <a:t> answers to yes-no </a:t>
            </a:r>
            <a:r>
              <a:rPr lang="en-GB" b="0"/>
              <a:t>questions </a:t>
            </a:r>
            <a:r>
              <a:rPr lang="en-GB" b="0" dirty="0"/>
              <a:t>in the affirmative or negative</a:t>
            </a:r>
          </a:p>
          <a:p>
            <a:endParaRPr lang="en-GB" b="0" dirty="0"/>
          </a:p>
          <a:p>
            <a:r>
              <a:rPr lang="en-GB" b="1" dirty="0"/>
              <a:t>Procedure:</a:t>
            </a:r>
          </a:p>
          <a:p>
            <a:pPr marL="228600" indent="-228600">
              <a:buAutoNum type="arabicPeriod"/>
            </a:pPr>
            <a:r>
              <a:rPr lang="en-GB" b="0" baseline="0"/>
              <a:t>Click </a:t>
            </a:r>
            <a:r>
              <a:rPr lang="en-GB" b="0" baseline="0" dirty="0"/>
              <a:t>to go through the explanations and examples.</a:t>
            </a:r>
          </a:p>
          <a:p>
            <a:pPr marL="228600" indent="-228600">
              <a:buAutoNum type="arabicPeriod"/>
            </a:pPr>
            <a:r>
              <a:rPr lang="en-GB" b="0" baseline="0" dirty="0"/>
              <a:t>It is worth stressing the importance of having an accent on the ‘I’ of ‘</a:t>
            </a:r>
            <a:r>
              <a:rPr lang="en-GB" b="0" baseline="0" dirty="0" err="1"/>
              <a:t>sí</a:t>
            </a:r>
            <a:r>
              <a:rPr lang="en-GB" b="0" baseline="0" dirty="0"/>
              <a:t>’ given the change of meaning to ‘if’ if there is no accent.</a:t>
            </a:r>
          </a:p>
          <a:p>
            <a:pPr marL="0" indent="0">
              <a:buNone/>
            </a:pPr>
            <a:endParaRPr lang="en-GB" b="0" dirty="0"/>
          </a:p>
        </p:txBody>
      </p:sp>
      <p:sp>
        <p:nvSpPr>
          <p:cNvPr id="4" name="Slide Number Placeholder 3"/>
          <p:cNvSpPr>
            <a:spLocks noGrp="1"/>
          </p:cNvSpPr>
          <p:nvPr>
            <p:ph type="sldNum" sz="quarter" idx="10"/>
          </p:nvPr>
        </p:nvSpPr>
        <p:spPr/>
        <p:txBody>
          <a:bodyPr/>
          <a:lstStyle/>
          <a:p>
            <a:fld id="{7F383CCB-3286-4404-9410-83526AE8B3CD}" type="slidenum">
              <a:rPr lang="en-GB" smtClean="0"/>
              <a:t>57</a:t>
            </a:fld>
            <a:endParaRPr lang="en-GB"/>
          </a:p>
        </p:txBody>
      </p:sp>
    </p:spTree>
    <p:extLst>
      <p:ext uri="{BB962C8B-B14F-4D97-AF65-F5344CB8AC3E}">
        <p14:creationId xmlns:p14="http://schemas.microsoft.com/office/powerpoint/2010/main" val="3682590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12</a:t>
            </a:r>
            <a:r>
              <a:rPr lang="en-GB" baseline="0" dirty="0"/>
              <a:t> minutes (for slides 58-561)</a:t>
            </a:r>
          </a:p>
          <a:p>
            <a:endParaRPr lang="en-GB" baseline="0" dirty="0"/>
          </a:p>
          <a:p>
            <a:r>
              <a:rPr lang="en-GB" b="1" baseline="0" dirty="0"/>
              <a:t>Aim: </a:t>
            </a:r>
            <a:r>
              <a:rPr lang="en-GB" b="0" baseline="0" dirty="0"/>
              <a:t>to practise using ‘</a:t>
            </a:r>
            <a:r>
              <a:rPr lang="en-GB" b="0" baseline="0" dirty="0" err="1"/>
              <a:t>voy</a:t>
            </a:r>
            <a:r>
              <a:rPr lang="en-GB" b="0" baseline="0" dirty="0"/>
              <a:t>’ and ‘vas’ in questions and statements.</a:t>
            </a:r>
            <a:r>
              <a:rPr lang="en-GB" b="1" baseline="0" dirty="0"/>
              <a:t> </a:t>
            </a:r>
            <a:r>
              <a:rPr lang="en-GB" baseline="0" dirty="0"/>
              <a:t>An active choice will be needed between these two verb forms in each interaction, both by the speaker and listener. This makes the choice of verb essential to completion of the task. </a:t>
            </a:r>
          </a:p>
          <a:p>
            <a:r>
              <a:rPr lang="en-GB" baseline="0" dirty="0"/>
              <a:t>Other features practised here include: al vs a la (monitor to check accuracy), question intonation, negative ‘no’ and vocabulary drawn from previous weeks</a:t>
            </a:r>
          </a:p>
          <a:p>
            <a:pPr marL="171450" indent="-171450">
              <a:buFontTx/>
              <a:buChar char="-"/>
            </a:pPr>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cards to ask a question that either starts with ‘does she’ or ‘do you’. Student B listens and say ‘sí voy / sí va’ if the question is represented in their card and ‘no, no voy’ / ‘no, no va’ if the person referenced does not do the action.</a:t>
            </a:r>
          </a:p>
          <a:p>
            <a:pPr marL="228600" indent="-228600">
              <a:buFontTx/>
              <a:buAutoNum type="arabicPeriod"/>
            </a:pPr>
            <a:r>
              <a:rPr lang="en-GB" baseline="0" dirty="0"/>
              <a:t>Click to go through this slide, explaining the activity and working through the example. It may be useful to give out the student cards before this to help with the explanation of the activity. These cards are shown on the next two slides which should not be shown during the activity.</a:t>
            </a:r>
          </a:p>
          <a:p>
            <a:pPr marL="228600" indent="-228600">
              <a:buFontTx/>
              <a:buAutoNum type="arabicPeriod"/>
            </a:pPr>
            <a:r>
              <a:rPr lang="en-GB" baseline="0" dirty="0"/>
              <a:t>Encourage full sentences in responses, if possible. Student A then completes their card accordingly, adding a tick or cross after each question. </a:t>
            </a:r>
          </a:p>
          <a:p>
            <a:pPr marL="228600" indent="-228600">
              <a:buFontTx/>
              <a:buAutoNum type="arabicPeriod"/>
            </a:pPr>
            <a:r>
              <a:rPr lang="en-GB" baseline="0" dirty="0"/>
              <a:t>Slide 54 shows the answers to the activity for both cards.</a:t>
            </a:r>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3744742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0" baseline="0" dirty="0"/>
              <a:t>Target answers for Person A during speaking, based on Person B’s questions:</a:t>
            </a:r>
          </a:p>
          <a:p>
            <a:pPr marL="228600" indent="-228600">
              <a:buAutoNum type="arabicParenR"/>
            </a:pPr>
            <a:r>
              <a:rPr lang="en-GB" b="1" baseline="0" dirty="0"/>
              <a:t>Sí, va a la plaza </a:t>
            </a:r>
            <a:r>
              <a:rPr lang="en-GB" b="0" baseline="0" dirty="0"/>
              <a:t>todas las noches.</a:t>
            </a:r>
          </a:p>
          <a:p>
            <a:pPr marL="228600" indent="-228600">
              <a:buAutoNum type="arabicParenR"/>
            </a:pPr>
            <a:r>
              <a:rPr lang="en-GB" b="1" baseline="0" dirty="0"/>
              <a:t>No, no va al campo </a:t>
            </a:r>
            <a:r>
              <a:rPr lang="en-GB" b="0" baseline="0" dirty="0"/>
              <a:t>después de la escuela.</a:t>
            </a:r>
          </a:p>
          <a:p>
            <a:pPr marL="228600" indent="-228600">
              <a:buAutoNum type="arabicParenR"/>
            </a:pPr>
            <a:r>
              <a:rPr lang="en-GB" b="1" baseline="0" dirty="0"/>
              <a:t>Sí, voy a la escuela </a:t>
            </a:r>
            <a:r>
              <a:rPr lang="en-GB" b="0" baseline="0" dirty="0"/>
              <a:t>todos los días.</a:t>
            </a:r>
          </a:p>
          <a:p>
            <a:pPr marL="228600" indent="-228600">
              <a:buAutoNum type="arabicParenR"/>
            </a:pPr>
            <a:r>
              <a:rPr lang="en-GB" b="1" baseline="0" dirty="0"/>
              <a:t>No, no va a la isla </a:t>
            </a:r>
            <a:r>
              <a:rPr lang="en-GB" b="0" baseline="0" dirty="0"/>
              <a:t>en agosto</a:t>
            </a:r>
          </a:p>
          <a:p>
            <a:pPr marL="228600" indent="-228600">
              <a:buAutoNum type="arabicParenR"/>
            </a:pPr>
            <a:r>
              <a:rPr lang="en-GB" b="1" baseline="0" dirty="0"/>
              <a:t>No, no voy al mercado </a:t>
            </a:r>
            <a:r>
              <a:rPr lang="en-GB" b="0" baseline="0" dirty="0"/>
              <a:t>por la mañana.</a:t>
            </a:r>
          </a:p>
          <a:p>
            <a:pPr marL="228600" indent="-228600">
              <a:buAutoNum type="arabicParenR"/>
            </a:pPr>
            <a:r>
              <a:rPr lang="en-GB" b="1" baseline="0" dirty="0"/>
              <a:t>Sí, voy a las montañas</a:t>
            </a:r>
            <a:r>
              <a:rPr lang="en-GB" b="0" baseline="0" dirty="0"/>
              <a:t> los domingos.</a:t>
            </a: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316231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6795187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0" baseline="0" dirty="0"/>
              <a:t>Target answers for Person B during speaking, based on Person A’s questions:</a:t>
            </a:r>
          </a:p>
          <a:p>
            <a:pPr marL="228600" indent="-228600">
              <a:buAutoNum type="arabicPeriod"/>
            </a:pPr>
            <a:r>
              <a:rPr lang="en-GB" b="1" baseline="0" dirty="0"/>
              <a:t>Sí, voy al parque</a:t>
            </a:r>
            <a:r>
              <a:rPr lang="en-GB" b="0" baseline="0" dirty="0"/>
              <a:t> por la tarde.</a:t>
            </a:r>
          </a:p>
          <a:p>
            <a:pPr marL="228600" indent="-228600">
              <a:buAutoNum type="arabicPeriod"/>
            </a:pPr>
            <a:r>
              <a:rPr lang="en-GB" b="1" baseline="0" dirty="0"/>
              <a:t>Sí, va a la playa </a:t>
            </a:r>
            <a:r>
              <a:rPr lang="en-GB" b="0" baseline="0" dirty="0"/>
              <a:t>durante las vacaciones.</a:t>
            </a:r>
          </a:p>
          <a:p>
            <a:pPr marL="228600" indent="-228600">
              <a:buAutoNum type="arabicPeriod"/>
            </a:pPr>
            <a:r>
              <a:rPr lang="en-GB" b="1" baseline="0" dirty="0"/>
              <a:t>No, no va las tiendas </a:t>
            </a:r>
            <a:r>
              <a:rPr lang="en-GB" b="0" baseline="0" dirty="0"/>
              <a:t>los domingos.</a:t>
            </a:r>
          </a:p>
          <a:p>
            <a:pPr marL="228600" indent="-228600">
              <a:buAutoNum type="arabicPeriod"/>
            </a:pPr>
            <a:r>
              <a:rPr lang="en-GB" b="1" baseline="0" dirty="0"/>
              <a:t>Sí, voy al teatro </a:t>
            </a:r>
            <a:r>
              <a:rPr lang="en-GB" b="0" baseline="0" dirty="0"/>
              <a:t>a veces.</a:t>
            </a:r>
          </a:p>
          <a:p>
            <a:pPr marL="228600" indent="-228600">
              <a:buAutoNum type="arabicPeriod"/>
            </a:pPr>
            <a:r>
              <a:rPr lang="en-GB" b="1" baseline="0" dirty="0"/>
              <a:t>No, no va a la estación </a:t>
            </a:r>
            <a:r>
              <a:rPr lang="en-GB" b="0" baseline="0" dirty="0"/>
              <a:t>normalmente.</a:t>
            </a:r>
          </a:p>
          <a:p>
            <a:pPr marL="228600" indent="-228600">
              <a:buAutoNum type="arabicPeriod"/>
            </a:pPr>
            <a:r>
              <a:rPr lang="en-GB" b="1" baseline="0" dirty="0"/>
              <a:t>No, no voy al mar </a:t>
            </a:r>
            <a:r>
              <a:rPr lang="en-GB" b="0" baseline="0" dirty="0"/>
              <a:t>en enero.</a:t>
            </a:r>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40048741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796346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76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85474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Introduce</a:t>
            </a:r>
            <a:r>
              <a:rPr lang="en-GB" sz="1200" baseline="0" dirty="0">
                <a:latin typeface="+mn-lt"/>
              </a:rPr>
              <a:t> and elicit the pronunciation of the individual </a:t>
            </a:r>
            <a:r>
              <a:rPr lang="en-GB" sz="1200" b="1" baseline="0" dirty="0">
                <a:latin typeface="+mn-lt"/>
              </a:rPr>
              <a:t>SSC ‘b’ </a:t>
            </a:r>
            <a:r>
              <a:rPr lang="en-GB" sz="1200" baseline="0" dirty="0">
                <a:latin typeface="+mn-lt"/>
              </a:rPr>
              <a:t>and then present and practise the pronunciation of the </a:t>
            </a:r>
            <a:r>
              <a:rPr lang="en-GB" sz="1200" b="1" baseline="0" dirty="0">
                <a:latin typeface="+mn-lt"/>
              </a:rPr>
              <a:t>source word ‘</a:t>
            </a:r>
            <a:r>
              <a:rPr lang="en-GB" sz="1200" b="1" dirty="0" err="1">
                <a:solidFill>
                  <a:srgbClr val="115076"/>
                </a:solidFill>
                <a:latin typeface="+mn-lt"/>
                <a:cs typeface="Calibri" panose="020F0502020204030204" pitchFamily="34" charset="0"/>
              </a:rPr>
              <a:t>celebrar</a:t>
            </a:r>
            <a:r>
              <a:rPr lang="en-GB" sz="1200" b="1" baseline="0" dirty="0">
                <a:latin typeface="+mn-lt"/>
              </a:rPr>
              <a:t>’.</a:t>
            </a:r>
          </a:p>
          <a:p>
            <a:endParaRPr lang="en-GB" sz="1200" dirty="0">
              <a:latin typeface="+mn-lt"/>
            </a:endParaRPr>
          </a:p>
          <a:p>
            <a:r>
              <a:rPr lang="en-GB" sz="1200" dirty="0">
                <a:latin typeface="+mn-lt"/>
              </a:rPr>
              <a:t>A possible gesture for this source word would be to put your hands above your ahead and</a:t>
            </a:r>
            <a:r>
              <a:rPr lang="en-GB" sz="1200" baseline="0" dirty="0">
                <a:latin typeface="+mn-lt"/>
              </a:rPr>
              <a:t> dance/jump.</a:t>
            </a:r>
            <a:endParaRPr lang="en-GB" sz="1200" dirty="0">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5131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88963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3849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03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5851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6469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18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18093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7426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1898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67726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5788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4987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8824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52105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6872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24292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8082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0719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45752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7899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538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299343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9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23773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9349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56178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1077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144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491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1482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7577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742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8783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3113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5867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4616205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76363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audio" Target="../media/audio14.wav"/></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audio" Target="../media/audio27.wav"/></Relationships>
</file>

<file path=ppt/slides/_rels/slide2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audio" Target="../media/audio28.wav"/></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19.png"/><Relationship Id="rId7" Type="http://schemas.openxmlformats.org/officeDocument/2006/relationships/audio" Target="../media/audio30.wav"/><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21.tiff"/><Relationship Id="rId10" Type="http://schemas.openxmlformats.org/officeDocument/2006/relationships/audio" Target="../media/audio33.wav"/><Relationship Id="rId4" Type="http://schemas.openxmlformats.org/officeDocument/2006/relationships/image" Target="../media/image20.tiff"/><Relationship Id="rId9" Type="http://schemas.openxmlformats.org/officeDocument/2006/relationships/audio" Target="../media/audio32.wav"/></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audio" Target="../media/audio9.wav"/></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audio" Target="../media/audio26.wav"/></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audio" Target="../media/audio37.wav"/><Relationship Id="rId4" Type="http://schemas.openxmlformats.org/officeDocument/2006/relationships/audio" Target="../media/audio36.wav"/></Relationships>
</file>

<file path=ppt/slides/_rels/slide55.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audio" Target="../media/audio46.wav"/><Relationship Id="rId2" Type="http://schemas.openxmlformats.org/officeDocument/2006/relationships/notesSlide" Target="../notesSlides/notesSlide55.xml"/><Relationship Id="rId16"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audio" Target="../media/audio45.wav"/><Relationship Id="rId5" Type="http://schemas.openxmlformats.org/officeDocument/2006/relationships/audio" Target="../media/audio40.wav"/><Relationship Id="rId15" Type="http://schemas.openxmlformats.org/officeDocument/2006/relationships/audio" Target="../media/audio49.wav"/><Relationship Id="rId10" Type="http://schemas.openxmlformats.org/officeDocument/2006/relationships/audio" Target="../media/audio44.wav"/><Relationship Id="rId4" Type="http://schemas.openxmlformats.org/officeDocument/2006/relationships/audio" Target="../media/audio39.wav"/><Relationship Id="rId9" Type="http://schemas.openxmlformats.org/officeDocument/2006/relationships/image" Target="../media/image19.png"/><Relationship Id="rId14" Type="http://schemas.openxmlformats.org/officeDocument/2006/relationships/audio" Target="../media/audio48.wav"/></Relationships>
</file>

<file path=ppt/slides/_rels/slide56.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8" Type="http://schemas.openxmlformats.org/officeDocument/2006/relationships/hyperlink" Target="https://quizlet.com/gb/499167513/y7-spanish-term-31-week-6-flash-cards/" TargetMode="External"/><Relationship Id="rId3" Type="http://schemas.openxmlformats.org/officeDocument/2006/relationships/image" Target="../media/image18.png"/><Relationship Id="rId7" Type="http://schemas.openxmlformats.org/officeDocument/2006/relationships/hyperlink" Target="https://quizlet.com/gb/499170329/y7-spanish-term-32-week-5-flash-card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resources.ncelp.org/concern/resources/xk81jk77z?locale=en" TargetMode="External"/><Relationship Id="rId11" Type="http://schemas.openxmlformats.org/officeDocument/2006/relationships/image" Target="../media/image32.png"/><Relationship Id="rId5" Type="http://schemas.openxmlformats.org/officeDocument/2006/relationships/hyperlink" Target="http://www.ncelp.org/audio/SY7T3-2W5" TargetMode="External"/><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quizlet.com/gb/493950763/y7-spanish-term-22-week-5-flash-card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6782734" cy="879475"/>
          </a:xfrm>
        </p:spPr>
        <p:txBody>
          <a:bodyPr>
            <a:normAutofit fontScale="90000"/>
          </a:bodyPr>
          <a:lstStyle/>
          <a:p>
            <a:pPr algn="l"/>
            <a:r>
              <a:rPr lang="en-GB" sz="4000" b="1" dirty="0">
                <a:solidFill>
                  <a:prstClr val="white"/>
                </a:solidFill>
              </a:rPr>
              <a:t>Describing when and where people go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291126" cy="1077189"/>
          </a:xfrm>
        </p:spPr>
        <p:txBody>
          <a:bodyPr>
            <a:normAutofit/>
          </a:bodyPr>
          <a:lstStyle/>
          <a:p>
            <a:pPr algn="l"/>
            <a:r>
              <a:rPr lang="en-GB" sz="2600">
                <a:solidFill>
                  <a:prstClr val="white"/>
                </a:solidFill>
              </a:rPr>
              <a:t>Using ‘ir’ </a:t>
            </a:r>
            <a:r>
              <a:rPr lang="en-GB" sz="2600" dirty="0">
                <a:solidFill>
                  <a:prstClr val="white"/>
                </a:solidFill>
              </a:rPr>
              <a:t>in singular persons (</a:t>
            </a:r>
            <a:r>
              <a:rPr lang="en-GB" sz="2600" dirty="0" err="1">
                <a:solidFill>
                  <a:prstClr val="white"/>
                </a:solidFill>
              </a:rPr>
              <a:t>voy</a:t>
            </a:r>
            <a:r>
              <a:rPr lang="en-GB" sz="2600" dirty="0">
                <a:solidFill>
                  <a:prstClr val="white"/>
                </a:solidFill>
              </a:rPr>
              <a:t>, vas, </a:t>
            </a:r>
            <a:r>
              <a:rPr lang="en-GB" sz="2600" dirty="0" err="1">
                <a:solidFill>
                  <a:prstClr val="white"/>
                </a:solidFill>
              </a:rPr>
              <a:t>va</a:t>
            </a:r>
            <a:r>
              <a:rPr lang="en-GB" sz="2600" dirty="0">
                <a:solidFill>
                  <a:prstClr val="white"/>
                </a:solidFill>
              </a:rPr>
              <a:t>)</a:t>
            </a:r>
          </a:p>
          <a:p>
            <a:pPr algn="l"/>
            <a:r>
              <a:rPr lang="en-GB" sz="2600" dirty="0">
                <a:solidFill>
                  <a:prstClr val="white"/>
                </a:solidFill>
              </a:rPr>
              <a:t>Using ‘al’ and ‘a la’</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408496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[v], [b]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4 - Lesson 65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67979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7980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428298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Picture 2" descr="three ballo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13775">
            <a:off x="5479021" y="2187490"/>
            <a:ext cx="1327751" cy="1494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pic>
        <p:nvPicPr>
          <p:cNvPr id="2" name="Picture 1" descr="old woman in a rocking chair"/>
          <p:cNvPicPr>
            <a:picLocks noChangeAspect="1"/>
          </p:cNvPicPr>
          <p:nvPr/>
        </p:nvPicPr>
        <p:blipFill rotWithShape="1">
          <a:blip r:embed="rId11" cstate="print">
            <a:extLst>
              <a:ext uri="{28A0092B-C50C-407E-A947-70E740481C1C}">
                <a14:useLocalDpi xmlns:a14="http://schemas.microsoft.com/office/drawing/2010/main" val="0"/>
              </a:ext>
            </a:extLst>
          </a:blip>
          <a:srcRect b="20159"/>
          <a:stretch/>
        </p:blipFill>
        <p:spPr>
          <a:xfrm>
            <a:off x="1079681" y="1004224"/>
            <a:ext cx="2026206" cy="1837191"/>
          </a:xfrm>
          <a:prstGeom prst="rect">
            <a:avLst/>
          </a:prstGeom>
        </p:spPr>
      </p:pic>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807541" y="4185414"/>
            <a:ext cx="268745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know]</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17" name="TextBox 16"/>
          <p:cNvSpPr txBox="1"/>
          <p:nvPr/>
        </p:nvSpPr>
        <p:spPr>
          <a:xfrm>
            <a:off x="5008835" y="5548214"/>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[quite]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9" name="TextBox 18"/>
          <p:cNvSpPr txBox="1"/>
          <p:nvPr/>
        </p:nvSpPr>
        <p:spPr>
          <a:xfrm>
            <a:off x="8719162" y="1014860"/>
            <a:ext cx="277744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[pretty]</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8" name="Picture 17" descr="man shouting with an explanation mark"/>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9512365" y="4248778"/>
            <a:ext cx="1191036" cy="1352673"/>
          </a:xfrm>
          <a:prstGeom prst="rect">
            <a:avLst/>
          </a:prstGeom>
        </p:spPr>
      </p:pic>
    </p:spTree>
    <p:extLst>
      <p:ext uri="{BB962C8B-B14F-4D97-AF65-F5344CB8AC3E}">
        <p14:creationId xmlns:p14="http://schemas.microsoft.com/office/powerpoint/2010/main" val="425038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b_abuel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b_abu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b_bonit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b_bonit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b_sab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7" name="b_sab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_basta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b_basta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b_de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15" grpId="0"/>
      <p:bldP spid="7" grpId="0"/>
      <p:bldP spid="17" grpId="0"/>
      <p:bldP spid="9" grpId="0"/>
      <p:bldP spid="1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21891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_ab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b_bonit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b_sab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b_basta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Tree>
    <p:extLst>
      <p:ext uri="{BB962C8B-B14F-4D97-AF65-F5344CB8AC3E}">
        <p14:creationId xmlns:p14="http://schemas.microsoft.com/office/powerpoint/2010/main" val="325001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 o ‘b’?</a:t>
            </a:r>
          </a:p>
        </p:txBody>
      </p:sp>
      <p:sp>
        <p:nvSpPr>
          <p:cNvPr id="3" name="Rectangle 2"/>
          <p:cNvSpPr/>
          <p:nvPr/>
        </p:nvSpPr>
        <p:spPr>
          <a:xfrm>
            <a:off x="1192157" y="691183"/>
            <a:ext cx="11300346" cy="5016758"/>
          </a:xfrm>
          <a:prstGeom prst="rect">
            <a:avLst/>
          </a:prstGeom>
        </p:spPr>
        <p:txBody>
          <a:bodyPr wrap="square">
            <a:spAutoFit/>
          </a:bodyPr>
          <a:lstStyle/>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El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erde</a:t>
            </a:r>
            <a:r>
              <a:rPr lang="es-ES_tradnl" altLang="en-US" sz="3200" kern="0" dirty="0">
                <a:solidFill>
                  <a:srgbClr val="5B9BD5">
                    <a:lumMod val="50000"/>
                  </a:srgbClr>
                </a:solidFill>
                <a:sym typeface="Century Gothic"/>
              </a:rPr>
              <a:t> es un color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astante</a:t>
            </a:r>
            <a:r>
              <a:rPr lang="es-ES_tradnl" altLang="en-US" sz="3200" kern="0" dirty="0">
                <a:solidFill>
                  <a:srgbClr val="5B9BD5">
                    <a:lumMod val="50000"/>
                  </a:srgbClr>
                </a:solidFill>
                <a:sym typeface="Century Gothic"/>
              </a:rPr>
              <a:t>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onito</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Es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erdad</a:t>
            </a:r>
            <a:r>
              <a:rPr lang="es-ES_tradnl" altLang="en-US" sz="3200" kern="0" dirty="0">
                <a:solidFill>
                  <a:srgbClr val="5B9BD5">
                    <a:lumMod val="50000"/>
                  </a:srgbClr>
                </a:solidFill>
                <a:sym typeface="Century Gothic"/>
              </a:rPr>
              <a:t>, </a:t>
            </a:r>
            <a:r>
              <a:rPr lang="es-ES_tradnl" altLang="en-US" sz="3200" kern="0" dirty="0" err="1">
                <a:solidFill>
                  <a:srgbClr val="5B9BD5">
                    <a:lumMod val="50000"/>
                  </a:srgbClr>
                </a:solidFill>
                <a:sym typeface="Century Gothic"/>
              </a:rPr>
              <a:t>İmi</a:t>
            </a:r>
            <a:r>
              <a:rPr lang="es-ES_tradnl" altLang="en-US" sz="3200" kern="0" dirty="0">
                <a:solidFill>
                  <a:srgbClr val="5B9BD5">
                    <a:lumMod val="50000"/>
                  </a:srgbClr>
                </a:solidFill>
                <a:sym typeface="Century Gothic"/>
              </a:rPr>
              <a:t> a</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uela</a:t>
            </a:r>
            <a:r>
              <a:rPr lang="es-ES_tradnl" altLang="en-US" sz="3200" kern="0" dirty="0">
                <a:solidFill>
                  <a:srgbClr val="5B9BD5">
                    <a:lumMod val="50000"/>
                  </a:srgbClr>
                </a:solidFill>
                <a:sym typeface="Century Gothic"/>
              </a:rPr>
              <a:t> no es </a:t>
            </a:r>
            <a:r>
              <a:rPr lang="es-ES_tradnl" altLang="en-US" sz="3200" kern="0" dirty="0" err="1">
                <a:solidFill>
                  <a:srgbClr val="5B9BD5">
                    <a:lumMod val="50000"/>
                  </a:srgbClr>
                </a:solidFill>
                <a:sym typeface="Century Gothic"/>
              </a:rPr>
              <a:t>jo</a:t>
            </a:r>
            <a:r>
              <a:rPr lang="es-CO" altLang="en-US" sz="3200" b="1" dirty="0">
                <a:solidFill>
                  <a:srgbClr val="E25B00"/>
                </a:solidFill>
                <a:cs typeface="Calibri" panose="020F0502020204030204" pitchFamily="34" charset="0"/>
                <a:sym typeface="Century Gothic"/>
              </a:rPr>
              <a:t>v</a:t>
            </a:r>
            <a:r>
              <a:rPr lang="es-ES_tradnl" altLang="en-US" sz="3200" kern="0" dirty="0">
                <a:solidFill>
                  <a:srgbClr val="5B9BD5">
                    <a:lumMod val="50000"/>
                  </a:srgbClr>
                </a:solidFill>
                <a:sym typeface="Century Gothic"/>
              </a:rPr>
              <a:t>en!</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Cele</a:t>
            </a:r>
            <a:r>
              <a:rPr lang="es-CO" altLang="en-US" sz="3200" b="1" dirty="0">
                <a:solidFill>
                  <a:srgbClr val="E25B00"/>
                </a:solidFill>
                <a:cs typeface="Calibri" panose="020F0502020204030204" pitchFamily="34" charset="0"/>
                <a:sym typeface="Century Gothic"/>
              </a:rPr>
              <a:t>b</a:t>
            </a:r>
            <a:r>
              <a:rPr lang="es-ES_tradnl" altLang="en-US" sz="3200" kern="0" dirty="0">
                <a:solidFill>
                  <a:srgbClr val="5B9BD5">
                    <a:lumMod val="50000"/>
                  </a:srgbClr>
                </a:solidFill>
                <a:sym typeface="Century Gothic"/>
              </a:rPr>
              <a:t>ramos el </a:t>
            </a:r>
            <a:r>
              <a:rPr lang="es-ES_tradnl" altLang="en-US" sz="3200" kern="0" dirty="0" err="1">
                <a:solidFill>
                  <a:srgbClr val="5B9BD5">
                    <a:lumMod val="50000"/>
                  </a:srgbClr>
                </a:solidFill>
                <a:sym typeface="Century Gothic"/>
              </a:rPr>
              <a:t>ani</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ersario</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arcelona</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İ</a:t>
            </a:r>
            <a:r>
              <a:rPr lang="es-CO" altLang="en-US" sz="3200" b="1" dirty="0">
                <a:solidFill>
                  <a:srgbClr val="E25B00"/>
                </a:solidFill>
                <a:cs typeface="Calibri" panose="020F0502020204030204" pitchFamily="34" charset="0"/>
                <a:sym typeface="Century Gothic"/>
              </a:rPr>
              <a:t>V</a:t>
            </a:r>
            <a:r>
              <a:rPr lang="es-ES_tradnl" altLang="en-US" sz="3200" kern="0" dirty="0">
                <a:solidFill>
                  <a:srgbClr val="5B9BD5">
                    <a:lumMod val="50000"/>
                  </a:srgbClr>
                </a:solidFill>
                <a:sym typeface="Century Gothic"/>
              </a:rPr>
              <a:t>i</a:t>
            </a:r>
            <a:r>
              <a:rPr lang="es-CO" altLang="en-US" sz="3200" b="1" dirty="0">
                <a:solidFill>
                  <a:srgbClr val="E25B00"/>
                </a:solidFill>
                <a:cs typeface="Calibri" panose="020F0502020204030204" pitchFamily="34" charset="0"/>
                <a:sym typeface="Century Gothic"/>
              </a:rPr>
              <a:t>v</a:t>
            </a:r>
            <a:r>
              <a:rPr lang="es-ES_tradnl" altLang="en-US" sz="3200" kern="0" dirty="0">
                <a:solidFill>
                  <a:srgbClr val="5B9BD5">
                    <a:lumMod val="50000"/>
                  </a:srgbClr>
                </a:solidFill>
                <a:sym typeface="Century Gothic"/>
              </a:rPr>
              <a:t>ir en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alencia</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erano</a:t>
            </a:r>
            <a:r>
              <a:rPr lang="es-ES_tradnl" altLang="en-US" sz="3200" kern="0" dirty="0">
                <a:solidFill>
                  <a:srgbClr val="5B9BD5">
                    <a:lumMod val="50000"/>
                  </a:srgbClr>
                </a:solidFill>
                <a:sym typeface="Century Gothic"/>
              </a:rPr>
              <a:t> de</a:t>
            </a:r>
            <a:r>
              <a:rPr lang="es-CO" altLang="en-US" sz="3200" b="1" dirty="0">
                <a:solidFill>
                  <a:srgbClr val="E25B00"/>
                </a:solidFill>
                <a:cs typeface="Calibri" panose="020F0502020204030204" pitchFamily="34" charset="0"/>
                <a:sym typeface="Century Gothic"/>
              </a:rPr>
              <a:t>b</a:t>
            </a:r>
            <a:r>
              <a:rPr lang="es-ES_tradnl" altLang="en-US" sz="3200" kern="0" dirty="0">
                <a:solidFill>
                  <a:srgbClr val="5B9BD5">
                    <a:lumMod val="50000"/>
                  </a:srgbClr>
                </a:solidFill>
                <a:sym typeface="Century Gothic"/>
              </a:rPr>
              <a:t>e ser excelente!</a:t>
            </a:r>
          </a:p>
          <a:p>
            <a:pPr marL="114300">
              <a:lnSpc>
                <a:spcPct val="200000"/>
              </a:lnSpc>
              <a:spcBef>
                <a:spcPct val="0"/>
              </a:spcBef>
              <a:buClr>
                <a:srgbClr val="1F3864"/>
              </a:buClr>
              <a:buSzPts val="1800"/>
            </a:pP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a:t>
            </a:r>
            <a:r>
              <a:rPr lang="es-ES_tradnl" altLang="en-US" sz="3200" kern="0" dirty="0">
                <a:solidFill>
                  <a:srgbClr val="5B9BD5">
                    <a:lumMod val="50000"/>
                  </a:srgbClr>
                </a:solidFill>
                <a:sym typeface="Century Gothic"/>
              </a:rPr>
              <a:t> gatos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erdes</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enidorm</a:t>
            </a:r>
            <a:r>
              <a:rPr lang="es-ES_tradnl" altLang="en-US" sz="3200" kern="0" dirty="0">
                <a:solidFill>
                  <a:srgbClr val="5B9BD5">
                    <a:lumMod val="50000"/>
                  </a:srgbClr>
                </a:solidFill>
                <a:sym typeface="Century Gothic"/>
              </a:rPr>
              <a:t> no es normal!</a:t>
            </a:r>
          </a:p>
        </p:txBody>
      </p:sp>
      <p:sp>
        <p:nvSpPr>
          <p:cNvPr id="6" name="Google Shape;614;p26">
            <a:hlinkClick r:id="" action="ppaction://noaction" highlightClick="1">
              <a:snd r:embed="rId3" name="el verde es un color bastante bonito.wav"/>
            </a:hlinkClick>
            <a:extLst>
              <a:ext uri="{FF2B5EF4-FFF2-40B4-BE49-F238E27FC236}">
                <a16:creationId xmlns:a16="http://schemas.microsoft.com/office/drawing/2014/main" id="{2A2E30D2-841A-4ED1-B670-1C83F228DED0}"/>
              </a:ext>
            </a:extLst>
          </p:cNvPr>
          <p:cNvSpPr/>
          <p:nvPr/>
        </p:nvSpPr>
        <p:spPr>
          <a:xfrm>
            <a:off x="496957" y="1008952"/>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1</a:t>
            </a:r>
            <a:endParaRPr sz="2000" dirty="0">
              <a:solidFill>
                <a:prstClr val="black"/>
              </a:solidFill>
              <a:latin typeface="Tw Cen MT" panose="020B0602020104020603"/>
            </a:endParaRPr>
          </a:p>
        </p:txBody>
      </p:sp>
      <p:sp>
        <p:nvSpPr>
          <p:cNvPr id="7" name="Google Shape;614;p26">
            <a:hlinkClick r:id="" action="ppaction://noaction" highlightClick="1">
              <a:snd r:embed="rId4" name="es verdad mi abuela no es joven.wav"/>
            </a:hlinkClick>
            <a:extLst>
              <a:ext uri="{FF2B5EF4-FFF2-40B4-BE49-F238E27FC236}">
                <a16:creationId xmlns:a16="http://schemas.microsoft.com/office/drawing/2014/main" id="{2A2E30D2-841A-4ED1-B670-1C83F228DED0}"/>
              </a:ext>
            </a:extLst>
          </p:cNvPr>
          <p:cNvSpPr/>
          <p:nvPr/>
        </p:nvSpPr>
        <p:spPr>
          <a:xfrm>
            <a:off x="476901" y="2000160"/>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2</a:t>
            </a:r>
            <a:endParaRPr sz="2000" dirty="0">
              <a:solidFill>
                <a:prstClr val="black"/>
              </a:solidFill>
              <a:latin typeface="Tw Cen MT" panose="020B0602020104020603"/>
            </a:endParaRPr>
          </a:p>
        </p:txBody>
      </p:sp>
      <p:sp>
        <p:nvSpPr>
          <p:cNvPr id="8" name="Google Shape;614;p26">
            <a:hlinkClick r:id="" action="ppaction://noaction" highlightClick="1">
              <a:snd r:embed="rId5" name="celebramos el aniversario en barcelona.wav"/>
            </a:hlinkClick>
            <a:extLst>
              <a:ext uri="{FF2B5EF4-FFF2-40B4-BE49-F238E27FC236}">
                <a16:creationId xmlns:a16="http://schemas.microsoft.com/office/drawing/2014/main" id="{2A2E30D2-841A-4ED1-B670-1C83F228DED0}"/>
              </a:ext>
            </a:extLst>
          </p:cNvPr>
          <p:cNvSpPr/>
          <p:nvPr/>
        </p:nvSpPr>
        <p:spPr>
          <a:xfrm>
            <a:off x="496955" y="3021915"/>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3</a:t>
            </a:r>
            <a:endParaRPr sz="2000" dirty="0">
              <a:solidFill>
                <a:prstClr val="black"/>
              </a:solidFill>
              <a:latin typeface="Tw Cen MT" panose="020B0602020104020603"/>
            </a:endParaRPr>
          </a:p>
        </p:txBody>
      </p:sp>
      <p:sp>
        <p:nvSpPr>
          <p:cNvPr id="9" name="Google Shape;614;p26">
            <a:hlinkClick r:id="" action="ppaction://noaction" highlightClick="1">
              <a:snd r:embed="rId6" name="vivir en valencia en verano debe ser excelente.wav"/>
            </a:hlinkClick>
            <a:extLst>
              <a:ext uri="{FF2B5EF4-FFF2-40B4-BE49-F238E27FC236}">
                <a16:creationId xmlns:a16="http://schemas.microsoft.com/office/drawing/2014/main" id="{2A2E30D2-841A-4ED1-B670-1C83F228DED0}"/>
              </a:ext>
            </a:extLst>
          </p:cNvPr>
          <p:cNvSpPr/>
          <p:nvPr/>
        </p:nvSpPr>
        <p:spPr>
          <a:xfrm>
            <a:off x="496955" y="4043670"/>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4</a:t>
            </a:r>
            <a:endParaRPr sz="2000" dirty="0">
              <a:solidFill>
                <a:prstClr val="black"/>
              </a:solidFill>
              <a:latin typeface="Tw Cen MT" panose="020B0602020104020603"/>
            </a:endParaRPr>
          </a:p>
        </p:txBody>
      </p:sp>
      <p:sp>
        <p:nvSpPr>
          <p:cNvPr id="11" name="Google Shape;614;p26">
            <a:hlinkClick r:id="" action="ppaction://noaction" highlightClick="1">
              <a:snd r:embed="rId7" name="ver gatos verdes en benidorm no es normal.wav"/>
            </a:hlinkClick>
            <a:extLst>
              <a:ext uri="{FF2B5EF4-FFF2-40B4-BE49-F238E27FC236}">
                <a16:creationId xmlns:a16="http://schemas.microsoft.com/office/drawing/2014/main" id="{2A2E30D2-841A-4ED1-B670-1C83F228DED0}"/>
              </a:ext>
            </a:extLst>
          </p:cNvPr>
          <p:cNvSpPr/>
          <p:nvPr/>
        </p:nvSpPr>
        <p:spPr>
          <a:xfrm>
            <a:off x="496955" y="5034878"/>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5</a:t>
            </a:r>
            <a:endParaRPr sz="2000" dirty="0">
              <a:solidFill>
                <a:prstClr val="black"/>
              </a:solidFill>
              <a:latin typeface="Tw Cen MT" panose="020B0602020104020603"/>
            </a:endParaRPr>
          </a:p>
        </p:txBody>
      </p:sp>
      <p:sp>
        <p:nvSpPr>
          <p:cNvPr id="31" name="TextBox 30"/>
          <p:cNvSpPr txBox="1"/>
          <p:nvPr/>
        </p:nvSpPr>
        <p:spPr>
          <a:xfrm>
            <a:off x="1647891" y="1569675"/>
            <a:ext cx="8488908"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Green is quite a pretty colour.</a:t>
            </a:r>
          </a:p>
        </p:txBody>
      </p:sp>
      <p:sp>
        <p:nvSpPr>
          <p:cNvPr id="33" name="TextBox 32"/>
          <p:cNvSpPr txBox="1"/>
          <p:nvPr/>
        </p:nvSpPr>
        <p:spPr>
          <a:xfrm>
            <a:off x="1647893" y="2525167"/>
            <a:ext cx="8488909"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It’s true, my grandma isn’t young!</a:t>
            </a:r>
          </a:p>
        </p:txBody>
      </p:sp>
      <p:sp>
        <p:nvSpPr>
          <p:cNvPr id="34" name="TextBox 33"/>
          <p:cNvSpPr txBox="1"/>
          <p:nvPr/>
        </p:nvSpPr>
        <p:spPr>
          <a:xfrm>
            <a:off x="1647891" y="3516758"/>
            <a:ext cx="8488910"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We celebrate the anniversary in Barcelona.</a:t>
            </a:r>
          </a:p>
        </p:txBody>
      </p:sp>
      <p:sp>
        <p:nvSpPr>
          <p:cNvPr id="35" name="TextBox 34"/>
          <p:cNvSpPr txBox="1"/>
          <p:nvPr/>
        </p:nvSpPr>
        <p:spPr>
          <a:xfrm>
            <a:off x="1647893" y="4484565"/>
            <a:ext cx="8488910"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Living in Valencia in summer must be excellent!</a:t>
            </a:r>
          </a:p>
        </p:txBody>
      </p:sp>
      <p:sp>
        <p:nvSpPr>
          <p:cNvPr id="36" name="TextBox 35"/>
          <p:cNvSpPr txBox="1"/>
          <p:nvPr/>
        </p:nvSpPr>
        <p:spPr>
          <a:xfrm>
            <a:off x="1647891" y="5445623"/>
            <a:ext cx="8488911"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Seeing green cats in Benidorm is not normal!</a:t>
            </a:r>
          </a:p>
        </p:txBody>
      </p:sp>
      <p:sp>
        <p:nvSpPr>
          <p:cNvPr id="39" name="Title 9"/>
          <p:cNvSpPr txBox="1">
            <a:spLocks/>
          </p:cNvSpPr>
          <p:nvPr/>
        </p:nvSpPr>
        <p:spPr>
          <a:xfrm>
            <a:off x="496955" y="241412"/>
            <a:ext cx="10515600" cy="51738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rgbClr val="5B9BD5">
                    <a:lumMod val="50000"/>
                  </a:srgbClr>
                </a:solidFill>
              </a:rPr>
              <a:t>Escucha. </a:t>
            </a:r>
            <a:r>
              <a:rPr lang="en-GB" sz="3600" b="1" dirty="0" err="1">
                <a:solidFill>
                  <a:srgbClr val="5B9BD5">
                    <a:lumMod val="50000"/>
                  </a:srgbClr>
                </a:solidFill>
              </a:rPr>
              <a:t>Completa</a:t>
            </a:r>
            <a:r>
              <a:rPr lang="en-GB" sz="3600" b="1" dirty="0">
                <a:solidFill>
                  <a:srgbClr val="5B9BD5">
                    <a:lumMod val="50000"/>
                  </a:srgbClr>
                </a:solidFill>
              </a:rPr>
              <a:t> las palabras con ‘v’ o ‘b’.</a:t>
            </a:r>
          </a:p>
        </p:txBody>
      </p:sp>
      <p:grpSp>
        <p:nvGrpSpPr>
          <p:cNvPr id="17" name="Group 16"/>
          <p:cNvGrpSpPr/>
          <p:nvPr/>
        </p:nvGrpSpPr>
        <p:grpSpPr>
          <a:xfrm>
            <a:off x="1799338" y="1052946"/>
            <a:ext cx="237477" cy="486895"/>
            <a:chOff x="1799338" y="1052946"/>
            <a:chExt cx="237477" cy="486895"/>
          </a:xfrm>
        </p:grpSpPr>
        <p:sp>
          <p:nvSpPr>
            <p:cNvPr id="5" name="Rectangle 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10" name="Rectangle 9"/>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0" name="Group 39"/>
          <p:cNvGrpSpPr/>
          <p:nvPr/>
        </p:nvGrpSpPr>
        <p:grpSpPr>
          <a:xfrm>
            <a:off x="5331425" y="1063133"/>
            <a:ext cx="255925" cy="486895"/>
            <a:chOff x="1799338" y="1052946"/>
            <a:chExt cx="237477" cy="486895"/>
          </a:xfrm>
        </p:grpSpPr>
        <p:sp>
          <p:nvSpPr>
            <p:cNvPr id="41" name="Rectangle 4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42" name="Rectangle 41"/>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3" name="Group 42"/>
          <p:cNvGrpSpPr/>
          <p:nvPr/>
        </p:nvGrpSpPr>
        <p:grpSpPr>
          <a:xfrm>
            <a:off x="7200304" y="1052116"/>
            <a:ext cx="255925" cy="486895"/>
            <a:chOff x="1799338" y="1052946"/>
            <a:chExt cx="237477" cy="486895"/>
          </a:xfrm>
        </p:grpSpPr>
        <p:sp>
          <p:nvSpPr>
            <p:cNvPr id="44" name="Rectangle 4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45" name="Rectangle 44"/>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6" name="Group 45"/>
          <p:cNvGrpSpPr/>
          <p:nvPr/>
        </p:nvGrpSpPr>
        <p:grpSpPr>
          <a:xfrm>
            <a:off x="1869009" y="2018976"/>
            <a:ext cx="237477" cy="486895"/>
            <a:chOff x="1799338" y="1052946"/>
            <a:chExt cx="237477" cy="486895"/>
          </a:xfrm>
        </p:grpSpPr>
        <p:sp>
          <p:nvSpPr>
            <p:cNvPr id="47" name="Rectangle 4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48" name="Rectangle 47"/>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9" name="Group 48"/>
          <p:cNvGrpSpPr/>
          <p:nvPr/>
        </p:nvGrpSpPr>
        <p:grpSpPr>
          <a:xfrm>
            <a:off x="4500086" y="2017174"/>
            <a:ext cx="255925" cy="486895"/>
            <a:chOff x="1799338" y="1052946"/>
            <a:chExt cx="237477" cy="486895"/>
          </a:xfrm>
        </p:grpSpPr>
        <p:sp>
          <p:nvSpPr>
            <p:cNvPr id="50" name="Rectangle 4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51" name="Rectangle 50"/>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2" name="Group 51"/>
          <p:cNvGrpSpPr/>
          <p:nvPr/>
        </p:nvGrpSpPr>
        <p:grpSpPr>
          <a:xfrm>
            <a:off x="7247846" y="2017904"/>
            <a:ext cx="232402" cy="486895"/>
            <a:chOff x="1799338" y="1052946"/>
            <a:chExt cx="237477" cy="486895"/>
          </a:xfrm>
        </p:grpSpPr>
        <p:sp>
          <p:nvSpPr>
            <p:cNvPr id="53" name="Rectangle 52"/>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54" name="Rectangle 53"/>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5" name="Group 54"/>
          <p:cNvGrpSpPr/>
          <p:nvPr/>
        </p:nvGrpSpPr>
        <p:grpSpPr>
          <a:xfrm>
            <a:off x="2345222" y="2999330"/>
            <a:ext cx="255925" cy="486895"/>
            <a:chOff x="1799338" y="1052946"/>
            <a:chExt cx="237477" cy="486895"/>
          </a:xfrm>
        </p:grpSpPr>
        <p:sp>
          <p:nvSpPr>
            <p:cNvPr id="56" name="Rectangle 55"/>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57" name="Rectangle 56"/>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8" name="Group 57"/>
          <p:cNvGrpSpPr/>
          <p:nvPr/>
        </p:nvGrpSpPr>
        <p:grpSpPr>
          <a:xfrm>
            <a:off x="4960829" y="2999725"/>
            <a:ext cx="255925" cy="486895"/>
            <a:chOff x="1799338" y="1052946"/>
            <a:chExt cx="237477" cy="486895"/>
          </a:xfrm>
        </p:grpSpPr>
        <p:sp>
          <p:nvSpPr>
            <p:cNvPr id="59" name="Rectangle 58"/>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0" name="Rectangle 59"/>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1" name="Group 60"/>
          <p:cNvGrpSpPr/>
          <p:nvPr/>
        </p:nvGrpSpPr>
        <p:grpSpPr>
          <a:xfrm>
            <a:off x="7224323" y="2999329"/>
            <a:ext cx="255925" cy="486895"/>
            <a:chOff x="1799338" y="1052946"/>
            <a:chExt cx="237477" cy="486895"/>
          </a:xfrm>
        </p:grpSpPr>
        <p:sp>
          <p:nvSpPr>
            <p:cNvPr id="62" name="Rectangle 61"/>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3" name="Rectangle 62"/>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Group 63"/>
          <p:cNvGrpSpPr/>
          <p:nvPr/>
        </p:nvGrpSpPr>
        <p:grpSpPr>
          <a:xfrm>
            <a:off x="1495168" y="3978508"/>
            <a:ext cx="275531" cy="486895"/>
            <a:chOff x="1799338" y="1052946"/>
            <a:chExt cx="237477" cy="486895"/>
          </a:xfrm>
        </p:grpSpPr>
        <p:sp>
          <p:nvSpPr>
            <p:cNvPr id="65" name="Rectangle 6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6" name="Rectangle 65"/>
            <p:cNvSpPr/>
            <p:nvPr/>
          </p:nvSpPr>
          <p:spPr>
            <a:xfrm>
              <a:off x="1799338" y="1508003"/>
              <a:ext cx="237477" cy="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7" name="Group 66"/>
          <p:cNvGrpSpPr/>
          <p:nvPr/>
        </p:nvGrpSpPr>
        <p:grpSpPr>
          <a:xfrm>
            <a:off x="1858376" y="3977456"/>
            <a:ext cx="225091" cy="486895"/>
            <a:chOff x="1799338" y="1052946"/>
            <a:chExt cx="237477" cy="486895"/>
          </a:xfrm>
        </p:grpSpPr>
        <p:sp>
          <p:nvSpPr>
            <p:cNvPr id="68" name="Rectangle 67"/>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9" name="Rectangle 68"/>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0" name="Group 69"/>
          <p:cNvGrpSpPr/>
          <p:nvPr/>
        </p:nvGrpSpPr>
        <p:grpSpPr>
          <a:xfrm>
            <a:off x="3029052" y="3975924"/>
            <a:ext cx="255925" cy="486895"/>
            <a:chOff x="1799338" y="1052946"/>
            <a:chExt cx="237477" cy="486895"/>
          </a:xfrm>
        </p:grpSpPr>
        <p:sp>
          <p:nvSpPr>
            <p:cNvPr id="71" name="Rectangle 7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72" name="Rectangle 71"/>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3" name="Group 72"/>
          <p:cNvGrpSpPr/>
          <p:nvPr/>
        </p:nvGrpSpPr>
        <p:grpSpPr>
          <a:xfrm>
            <a:off x="5509463" y="3982521"/>
            <a:ext cx="255925" cy="486895"/>
            <a:chOff x="1799338" y="1052946"/>
            <a:chExt cx="237477" cy="486895"/>
          </a:xfrm>
        </p:grpSpPr>
        <p:sp>
          <p:nvSpPr>
            <p:cNvPr id="74" name="Rectangle 7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75" name="Rectangle 74"/>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6" name="Group 75"/>
          <p:cNvGrpSpPr/>
          <p:nvPr/>
        </p:nvGrpSpPr>
        <p:grpSpPr>
          <a:xfrm>
            <a:off x="7581729" y="3982444"/>
            <a:ext cx="255925" cy="486895"/>
            <a:chOff x="1799338" y="1052946"/>
            <a:chExt cx="237477" cy="486895"/>
          </a:xfrm>
        </p:grpSpPr>
        <p:sp>
          <p:nvSpPr>
            <p:cNvPr id="77" name="Rectangle 7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78" name="Rectangle 77"/>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9" name="Group 78"/>
          <p:cNvGrpSpPr/>
          <p:nvPr/>
        </p:nvGrpSpPr>
        <p:grpSpPr>
          <a:xfrm>
            <a:off x="1375719" y="4951948"/>
            <a:ext cx="306279" cy="486895"/>
            <a:chOff x="1799338" y="1052946"/>
            <a:chExt cx="237477" cy="486895"/>
          </a:xfrm>
        </p:grpSpPr>
        <p:sp>
          <p:nvSpPr>
            <p:cNvPr id="80" name="Rectangle 7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81" name="Rectangle 80"/>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2" name="Group 81"/>
          <p:cNvGrpSpPr/>
          <p:nvPr/>
        </p:nvGrpSpPr>
        <p:grpSpPr>
          <a:xfrm>
            <a:off x="3389646" y="4951948"/>
            <a:ext cx="255925" cy="486895"/>
            <a:chOff x="1799338" y="1052946"/>
            <a:chExt cx="237477" cy="486895"/>
          </a:xfrm>
        </p:grpSpPr>
        <p:sp>
          <p:nvSpPr>
            <p:cNvPr id="83" name="Rectangle 82"/>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84" name="Rectangle 83"/>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5" name="Group 84"/>
          <p:cNvGrpSpPr/>
          <p:nvPr/>
        </p:nvGrpSpPr>
        <p:grpSpPr>
          <a:xfrm>
            <a:off x="5436438" y="4961379"/>
            <a:ext cx="255925" cy="486895"/>
            <a:chOff x="1799338" y="1052946"/>
            <a:chExt cx="237477" cy="486895"/>
          </a:xfrm>
        </p:grpSpPr>
        <p:sp>
          <p:nvSpPr>
            <p:cNvPr id="86" name="Rectangle 85"/>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87" name="Rectangle 86"/>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193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8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192157" y="691183"/>
            <a:ext cx="11300346" cy="5016758"/>
          </a:xfrm>
          <a:prstGeom prst="rect">
            <a:avLst/>
          </a:prstGeom>
        </p:spPr>
        <p:txBody>
          <a:bodyPr wrap="square">
            <a:spAutoFit/>
          </a:bodyPr>
          <a:lstStyle/>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El </a:t>
            </a: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erde</a:t>
            </a:r>
            <a:r>
              <a:rPr lang="es-ES_tradnl" altLang="en-US" sz="3200" kern="0" dirty="0">
                <a:solidFill>
                  <a:srgbClr val="5B9BD5">
                    <a:lumMod val="50000"/>
                  </a:srgbClr>
                </a:solidFill>
                <a:sym typeface="Century Gothic"/>
              </a:rPr>
              <a:t> es un color </a:t>
            </a:r>
            <a:r>
              <a:rPr lang="es-CO" altLang="en-US" sz="3200" b="1" dirty="0">
                <a:solidFill>
                  <a:srgbClr val="E25B00"/>
                </a:solidFill>
                <a:cs typeface="Calibri" panose="020F0502020204030204" pitchFamily="34" charset="0"/>
                <a:sym typeface="Century Gothic"/>
              </a:rPr>
              <a:t>b</a:t>
            </a:r>
            <a:r>
              <a:rPr lang="es-ES_tradnl" altLang="en-US" sz="3200" b="1" kern="0" dirty="0" err="1">
                <a:solidFill>
                  <a:srgbClr val="5B9BD5">
                    <a:lumMod val="50000"/>
                  </a:srgbClr>
                </a:solidFill>
                <a:sym typeface="Century Gothic"/>
              </a:rPr>
              <a:t>astante</a:t>
            </a:r>
            <a:r>
              <a:rPr lang="es-ES_tradnl" altLang="en-US" sz="3200" kern="0" dirty="0">
                <a:solidFill>
                  <a:srgbClr val="5B9BD5">
                    <a:lumMod val="50000"/>
                  </a:srgbClr>
                </a:solidFill>
                <a:sym typeface="Century Gothic"/>
              </a:rPr>
              <a:t> </a:t>
            </a:r>
            <a:r>
              <a:rPr lang="es-CO" altLang="en-US" sz="3200" b="1" dirty="0">
                <a:solidFill>
                  <a:srgbClr val="E25B00"/>
                </a:solidFill>
                <a:cs typeface="Calibri" panose="020F0502020204030204" pitchFamily="34" charset="0"/>
                <a:sym typeface="Century Gothic"/>
              </a:rPr>
              <a:t>b</a:t>
            </a:r>
            <a:r>
              <a:rPr lang="es-ES_tradnl" altLang="en-US" sz="3200" b="1" kern="0" dirty="0" err="1">
                <a:solidFill>
                  <a:srgbClr val="5B9BD5">
                    <a:lumMod val="50000"/>
                  </a:srgbClr>
                </a:solidFill>
                <a:sym typeface="Century Gothic"/>
              </a:rPr>
              <a:t>onito</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Es </a:t>
            </a: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erdad</a:t>
            </a:r>
            <a:r>
              <a:rPr lang="es-ES_tradnl" altLang="en-US" sz="3200" kern="0" dirty="0">
                <a:solidFill>
                  <a:srgbClr val="5B9BD5">
                    <a:lumMod val="50000"/>
                  </a:srgbClr>
                </a:solidFill>
                <a:sym typeface="Century Gothic"/>
              </a:rPr>
              <a:t>, </a:t>
            </a:r>
            <a:r>
              <a:rPr lang="es-ES_tradnl" altLang="en-US" sz="3200" kern="0" dirty="0" err="1">
                <a:solidFill>
                  <a:srgbClr val="5B9BD5">
                    <a:lumMod val="50000"/>
                  </a:srgbClr>
                </a:solidFill>
                <a:sym typeface="Century Gothic"/>
              </a:rPr>
              <a:t>İmi</a:t>
            </a:r>
            <a:r>
              <a:rPr lang="es-ES_tradnl" altLang="en-US" sz="3200" kern="0" dirty="0">
                <a:solidFill>
                  <a:srgbClr val="5B9BD5">
                    <a:lumMod val="50000"/>
                  </a:srgbClr>
                </a:solidFill>
                <a:sym typeface="Century Gothic"/>
              </a:rPr>
              <a:t> </a:t>
            </a:r>
            <a:r>
              <a:rPr lang="es-ES_tradnl" altLang="en-US" sz="3200" b="1" kern="0" dirty="0">
                <a:solidFill>
                  <a:srgbClr val="5B9BD5">
                    <a:lumMod val="50000"/>
                  </a:srgbClr>
                </a:solidFill>
                <a:sym typeface="Century Gothic"/>
              </a:rPr>
              <a:t>a</a:t>
            </a:r>
            <a:r>
              <a:rPr lang="es-CO" altLang="en-US" sz="3200" b="1" dirty="0">
                <a:solidFill>
                  <a:srgbClr val="E25B00"/>
                </a:solidFill>
                <a:cs typeface="Calibri" panose="020F0502020204030204" pitchFamily="34" charset="0"/>
                <a:sym typeface="Century Gothic"/>
              </a:rPr>
              <a:t>b</a:t>
            </a:r>
            <a:r>
              <a:rPr lang="es-ES_tradnl" altLang="en-US" sz="3200" b="1" kern="0" dirty="0" err="1">
                <a:solidFill>
                  <a:srgbClr val="5B9BD5">
                    <a:lumMod val="50000"/>
                  </a:srgbClr>
                </a:solidFill>
                <a:sym typeface="Century Gothic"/>
              </a:rPr>
              <a:t>uela</a:t>
            </a:r>
            <a:r>
              <a:rPr lang="es-ES_tradnl" altLang="en-US" sz="3200" kern="0" dirty="0">
                <a:solidFill>
                  <a:srgbClr val="5B9BD5">
                    <a:lumMod val="50000"/>
                  </a:srgbClr>
                </a:solidFill>
                <a:sym typeface="Century Gothic"/>
              </a:rPr>
              <a:t> no es </a:t>
            </a:r>
            <a:r>
              <a:rPr lang="es-ES_tradnl" altLang="en-US" sz="3200" b="1" kern="0" dirty="0" err="1">
                <a:solidFill>
                  <a:srgbClr val="5B9BD5">
                    <a:lumMod val="50000"/>
                  </a:srgbClr>
                </a:solidFill>
                <a:sym typeface="Century Gothic"/>
              </a:rPr>
              <a:t>jo</a:t>
            </a:r>
            <a:r>
              <a:rPr lang="es-CO" altLang="en-US" sz="3200" b="1" dirty="0">
                <a:solidFill>
                  <a:srgbClr val="E25B00"/>
                </a:solidFill>
                <a:cs typeface="Calibri" panose="020F0502020204030204" pitchFamily="34" charset="0"/>
                <a:sym typeface="Century Gothic"/>
              </a:rPr>
              <a:t>v</a:t>
            </a:r>
            <a:r>
              <a:rPr lang="es-ES_tradnl" altLang="en-US" sz="3200" b="1" kern="0" dirty="0">
                <a:solidFill>
                  <a:srgbClr val="5B9BD5">
                    <a:lumMod val="50000"/>
                  </a:srgbClr>
                </a:solidFill>
                <a:sym typeface="Century Gothic"/>
              </a:rPr>
              <a:t>en</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b="1" kern="0" dirty="0">
                <a:solidFill>
                  <a:srgbClr val="5B9BD5">
                    <a:lumMod val="50000"/>
                  </a:srgbClr>
                </a:solidFill>
                <a:sym typeface="Century Gothic"/>
              </a:rPr>
              <a:t>Cele</a:t>
            </a:r>
            <a:r>
              <a:rPr lang="es-CO" altLang="en-US" sz="3200" b="1" dirty="0">
                <a:solidFill>
                  <a:srgbClr val="E25B00"/>
                </a:solidFill>
                <a:cs typeface="Calibri" panose="020F0502020204030204" pitchFamily="34" charset="0"/>
                <a:sym typeface="Century Gothic"/>
              </a:rPr>
              <a:t>b</a:t>
            </a:r>
            <a:r>
              <a:rPr lang="es-ES_tradnl" altLang="en-US" sz="3200" b="1" kern="0" dirty="0">
                <a:solidFill>
                  <a:srgbClr val="5B9BD5">
                    <a:lumMod val="50000"/>
                  </a:srgbClr>
                </a:solidFill>
                <a:sym typeface="Century Gothic"/>
              </a:rPr>
              <a:t>ramos</a:t>
            </a:r>
            <a:r>
              <a:rPr lang="es-ES_tradnl" altLang="en-US" sz="3200" kern="0" dirty="0">
                <a:solidFill>
                  <a:srgbClr val="5B9BD5">
                    <a:lumMod val="50000"/>
                  </a:srgbClr>
                </a:solidFill>
                <a:sym typeface="Century Gothic"/>
              </a:rPr>
              <a:t> el </a:t>
            </a:r>
            <a:r>
              <a:rPr lang="es-ES_tradnl" altLang="en-US" sz="3200" b="1" kern="0" dirty="0" err="1">
                <a:solidFill>
                  <a:srgbClr val="5B9BD5">
                    <a:lumMod val="50000"/>
                  </a:srgbClr>
                </a:solidFill>
                <a:sym typeface="Century Gothic"/>
              </a:rPr>
              <a:t>ani</a:t>
            </a: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ersario</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B</a:t>
            </a:r>
            <a:r>
              <a:rPr lang="es-ES_tradnl" altLang="en-US" sz="3200" b="1" kern="0" dirty="0" err="1">
                <a:solidFill>
                  <a:srgbClr val="5B9BD5">
                    <a:lumMod val="50000"/>
                  </a:srgbClr>
                </a:solidFill>
                <a:sym typeface="Century Gothic"/>
              </a:rPr>
              <a:t>arcelona</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İ</a:t>
            </a:r>
            <a:r>
              <a:rPr lang="es-CO" altLang="en-US" sz="3200" b="1" dirty="0">
                <a:solidFill>
                  <a:srgbClr val="E25B00"/>
                </a:solidFill>
                <a:cs typeface="Calibri" panose="020F0502020204030204" pitchFamily="34" charset="0"/>
                <a:sym typeface="Century Gothic"/>
              </a:rPr>
              <a:t>V</a:t>
            </a:r>
            <a:r>
              <a:rPr lang="es-ES_tradnl" altLang="en-US" sz="3200" b="1" kern="0" dirty="0">
                <a:solidFill>
                  <a:srgbClr val="5B9BD5">
                    <a:lumMod val="50000"/>
                  </a:srgbClr>
                </a:solidFill>
                <a:sym typeface="Century Gothic"/>
              </a:rPr>
              <a:t>i</a:t>
            </a:r>
            <a:r>
              <a:rPr lang="es-CO" altLang="en-US" sz="3200" b="1" dirty="0">
                <a:solidFill>
                  <a:srgbClr val="E25B00"/>
                </a:solidFill>
                <a:cs typeface="Calibri" panose="020F0502020204030204" pitchFamily="34" charset="0"/>
                <a:sym typeface="Century Gothic"/>
              </a:rPr>
              <a:t>v</a:t>
            </a:r>
            <a:r>
              <a:rPr lang="es-ES_tradnl" altLang="en-US" sz="3200" b="1" kern="0" dirty="0">
                <a:solidFill>
                  <a:srgbClr val="5B9BD5">
                    <a:lumMod val="50000"/>
                  </a:srgbClr>
                </a:solidFill>
                <a:sym typeface="Century Gothic"/>
              </a:rPr>
              <a:t>ir </a:t>
            </a:r>
            <a:r>
              <a:rPr lang="es-ES_tradnl" altLang="en-US" sz="3200" kern="0" dirty="0">
                <a:solidFill>
                  <a:srgbClr val="5B9BD5">
                    <a:lumMod val="50000"/>
                  </a:srgbClr>
                </a:solidFill>
                <a:sym typeface="Century Gothic"/>
              </a:rPr>
              <a:t>en </a:t>
            </a: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alencia</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erano</a:t>
            </a:r>
            <a:r>
              <a:rPr lang="es-ES_tradnl" altLang="en-US" sz="3200" kern="0" dirty="0">
                <a:solidFill>
                  <a:srgbClr val="5B9BD5">
                    <a:lumMod val="50000"/>
                  </a:srgbClr>
                </a:solidFill>
                <a:sym typeface="Century Gothic"/>
              </a:rPr>
              <a:t> </a:t>
            </a:r>
            <a:r>
              <a:rPr lang="es-ES_tradnl" altLang="en-US" sz="3200" b="1" kern="0" dirty="0">
                <a:solidFill>
                  <a:srgbClr val="5B9BD5">
                    <a:lumMod val="50000"/>
                  </a:srgbClr>
                </a:solidFill>
                <a:sym typeface="Century Gothic"/>
              </a:rPr>
              <a:t>de</a:t>
            </a:r>
            <a:r>
              <a:rPr lang="es-CO" altLang="en-US" sz="3200" b="1" dirty="0">
                <a:solidFill>
                  <a:srgbClr val="E25B00"/>
                </a:solidFill>
                <a:cs typeface="Calibri" panose="020F0502020204030204" pitchFamily="34" charset="0"/>
                <a:sym typeface="Century Gothic"/>
              </a:rPr>
              <a:t>b</a:t>
            </a:r>
            <a:r>
              <a:rPr lang="es-ES_tradnl" altLang="en-US" sz="3200" b="1" kern="0" dirty="0">
                <a:solidFill>
                  <a:srgbClr val="5B9BD5">
                    <a:lumMod val="50000"/>
                  </a:srgbClr>
                </a:solidFill>
                <a:sym typeface="Century Gothic"/>
              </a:rPr>
              <a:t>e</a:t>
            </a:r>
            <a:r>
              <a:rPr lang="es-ES_tradnl" altLang="en-US" sz="3200" kern="0" dirty="0">
                <a:solidFill>
                  <a:srgbClr val="5B9BD5">
                    <a:lumMod val="50000"/>
                  </a:srgbClr>
                </a:solidFill>
                <a:sym typeface="Century Gothic"/>
              </a:rPr>
              <a:t> ser excelente!</a:t>
            </a:r>
          </a:p>
          <a:p>
            <a:pPr marL="114300">
              <a:lnSpc>
                <a:spcPct val="200000"/>
              </a:lnSpc>
              <a:spcBef>
                <a:spcPct val="0"/>
              </a:spcBef>
              <a:buClr>
                <a:srgbClr val="1F3864"/>
              </a:buClr>
              <a:buSzPts val="1800"/>
            </a:pP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er</a:t>
            </a:r>
            <a:r>
              <a:rPr lang="es-ES_tradnl" altLang="en-US" sz="3200" kern="0" dirty="0">
                <a:solidFill>
                  <a:srgbClr val="5B9BD5">
                    <a:lumMod val="50000"/>
                  </a:srgbClr>
                </a:solidFill>
                <a:sym typeface="Century Gothic"/>
              </a:rPr>
              <a:t> gatos </a:t>
            </a:r>
            <a:r>
              <a:rPr lang="es-CO" altLang="en-US" sz="3200" b="1" dirty="0">
                <a:solidFill>
                  <a:srgbClr val="E25B00"/>
                </a:solidFill>
                <a:cs typeface="Calibri" panose="020F0502020204030204" pitchFamily="34" charset="0"/>
                <a:sym typeface="Century Gothic"/>
              </a:rPr>
              <a:t>v</a:t>
            </a:r>
            <a:r>
              <a:rPr lang="es-ES_tradnl" altLang="en-US" sz="3200" b="1" kern="0" dirty="0" err="1">
                <a:solidFill>
                  <a:srgbClr val="5B9BD5">
                    <a:lumMod val="50000"/>
                  </a:srgbClr>
                </a:solidFill>
                <a:sym typeface="Century Gothic"/>
              </a:rPr>
              <a:t>erdes</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B</a:t>
            </a:r>
            <a:r>
              <a:rPr lang="es-ES_tradnl" altLang="en-US" sz="3200" b="1" kern="0" dirty="0" err="1">
                <a:solidFill>
                  <a:srgbClr val="5B9BD5">
                    <a:lumMod val="50000"/>
                  </a:srgbClr>
                </a:solidFill>
                <a:sym typeface="Century Gothic"/>
              </a:rPr>
              <a:t>enidorm</a:t>
            </a:r>
            <a:r>
              <a:rPr lang="es-ES_tradnl" altLang="en-US" sz="3200" kern="0" dirty="0">
                <a:solidFill>
                  <a:srgbClr val="5B9BD5">
                    <a:lumMod val="50000"/>
                  </a:srgbClr>
                </a:solidFill>
                <a:sym typeface="Century Gothic"/>
              </a:rPr>
              <a:t> no es normal!</a:t>
            </a:r>
          </a:p>
        </p:txBody>
      </p:sp>
      <p:sp>
        <p:nvSpPr>
          <p:cNvPr id="2" name="Title 1"/>
          <p:cNvSpPr>
            <a:spLocks noGrp="1"/>
          </p:cNvSpPr>
          <p:nvPr>
            <p:ph type="title"/>
          </p:nvPr>
        </p:nvSpPr>
        <p:spPr>
          <a:xfrm>
            <a:off x="283727" y="160371"/>
            <a:ext cx="10515600" cy="646115"/>
          </a:xfrm>
        </p:spPr>
        <p:txBody>
          <a:bodyPr>
            <a:normAutofit/>
          </a:bodyPr>
          <a:lstStyle/>
          <a:p>
            <a:r>
              <a:rPr lang="en-GB" sz="3200" b="1" dirty="0">
                <a:solidFill>
                  <a:schemeClr val="accent1">
                    <a:lumMod val="50000"/>
                  </a:schemeClr>
                </a:solidFill>
              </a:rPr>
              <a:t>Escucha y </a:t>
            </a:r>
            <a:r>
              <a:rPr lang="en-GB" sz="3200" b="1" dirty="0" err="1">
                <a:solidFill>
                  <a:schemeClr val="accent1">
                    <a:lumMod val="50000"/>
                  </a:schemeClr>
                </a:solidFill>
              </a:rPr>
              <a:t>completa</a:t>
            </a:r>
            <a:r>
              <a:rPr lang="en-GB" sz="3200" b="1" dirty="0">
                <a:solidFill>
                  <a:schemeClr val="accent1">
                    <a:lumMod val="50000"/>
                  </a:schemeClr>
                </a:solidFill>
              </a:rPr>
              <a:t> las frases.</a:t>
            </a:r>
          </a:p>
        </p:txBody>
      </p:sp>
      <p:sp>
        <p:nvSpPr>
          <p:cNvPr id="6" name="Google Shape;614;p26">
            <a:hlinkClick r:id="" action="ppaction://noaction" highlightClick="1">
              <a:snd r:embed="rId3" name="el verde es un color bastante bonito.wav"/>
            </a:hlinkClick>
            <a:extLst>
              <a:ext uri="{FF2B5EF4-FFF2-40B4-BE49-F238E27FC236}">
                <a16:creationId xmlns:a16="http://schemas.microsoft.com/office/drawing/2014/main" id="{2A2E30D2-841A-4ED1-B670-1C83F228DED0}"/>
              </a:ext>
            </a:extLst>
          </p:cNvPr>
          <p:cNvSpPr/>
          <p:nvPr/>
        </p:nvSpPr>
        <p:spPr>
          <a:xfrm>
            <a:off x="303783" y="1027724"/>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1</a:t>
            </a:r>
            <a:endParaRPr sz="2000" dirty="0">
              <a:solidFill>
                <a:prstClr val="black"/>
              </a:solidFill>
              <a:latin typeface="Tw Cen MT" panose="020B0602020104020603"/>
            </a:endParaRPr>
          </a:p>
        </p:txBody>
      </p:sp>
      <p:sp>
        <p:nvSpPr>
          <p:cNvPr id="7" name="Google Shape;614;p26">
            <a:hlinkClick r:id="" action="ppaction://noaction" highlightClick="1">
              <a:snd r:embed="rId4" name="es verdad mi abuela no es joven.wav"/>
            </a:hlinkClick>
            <a:extLst>
              <a:ext uri="{FF2B5EF4-FFF2-40B4-BE49-F238E27FC236}">
                <a16:creationId xmlns:a16="http://schemas.microsoft.com/office/drawing/2014/main" id="{2A2E30D2-841A-4ED1-B670-1C83F228DED0}"/>
              </a:ext>
            </a:extLst>
          </p:cNvPr>
          <p:cNvSpPr/>
          <p:nvPr/>
        </p:nvSpPr>
        <p:spPr>
          <a:xfrm>
            <a:off x="283727" y="2018932"/>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2</a:t>
            </a:r>
            <a:endParaRPr sz="2000" dirty="0">
              <a:solidFill>
                <a:prstClr val="black"/>
              </a:solidFill>
              <a:latin typeface="Tw Cen MT" panose="020B0602020104020603"/>
            </a:endParaRPr>
          </a:p>
        </p:txBody>
      </p:sp>
      <p:sp>
        <p:nvSpPr>
          <p:cNvPr id="8" name="Google Shape;614;p26">
            <a:hlinkClick r:id="" action="ppaction://noaction" highlightClick="1">
              <a:snd r:embed="rId5" name="celebramos el aniversario en barcelona.wav"/>
            </a:hlinkClick>
            <a:extLst>
              <a:ext uri="{FF2B5EF4-FFF2-40B4-BE49-F238E27FC236}">
                <a16:creationId xmlns:a16="http://schemas.microsoft.com/office/drawing/2014/main" id="{2A2E30D2-841A-4ED1-B670-1C83F228DED0}"/>
              </a:ext>
            </a:extLst>
          </p:cNvPr>
          <p:cNvSpPr/>
          <p:nvPr/>
        </p:nvSpPr>
        <p:spPr>
          <a:xfrm>
            <a:off x="303781" y="3040687"/>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3</a:t>
            </a:r>
            <a:endParaRPr sz="2000" dirty="0">
              <a:solidFill>
                <a:prstClr val="black"/>
              </a:solidFill>
              <a:latin typeface="Tw Cen MT" panose="020B0602020104020603"/>
            </a:endParaRPr>
          </a:p>
        </p:txBody>
      </p:sp>
      <p:sp>
        <p:nvSpPr>
          <p:cNvPr id="9" name="Google Shape;614;p26">
            <a:hlinkClick r:id="" action="ppaction://noaction" highlightClick="1">
              <a:snd r:embed="rId6" name="vivir en valencia en verano debe ser excelente.wav"/>
            </a:hlinkClick>
            <a:extLst>
              <a:ext uri="{FF2B5EF4-FFF2-40B4-BE49-F238E27FC236}">
                <a16:creationId xmlns:a16="http://schemas.microsoft.com/office/drawing/2014/main" id="{2A2E30D2-841A-4ED1-B670-1C83F228DED0}"/>
              </a:ext>
            </a:extLst>
          </p:cNvPr>
          <p:cNvSpPr/>
          <p:nvPr/>
        </p:nvSpPr>
        <p:spPr>
          <a:xfrm>
            <a:off x="303781" y="4062442"/>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4</a:t>
            </a:r>
            <a:endParaRPr sz="2000" dirty="0">
              <a:solidFill>
                <a:prstClr val="black"/>
              </a:solidFill>
              <a:latin typeface="Tw Cen MT" panose="020B0602020104020603"/>
            </a:endParaRPr>
          </a:p>
        </p:txBody>
      </p:sp>
      <p:sp>
        <p:nvSpPr>
          <p:cNvPr id="11" name="Google Shape;614;p26">
            <a:hlinkClick r:id="" action="ppaction://noaction" highlightClick="1">
              <a:snd r:embed="rId7" name="ver gatos verdes en benidorm no es normal.wav"/>
            </a:hlinkClick>
            <a:extLst>
              <a:ext uri="{FF2B5EF4-FFF2-40B4-BE49-F238E27FC236}">
                <a16:creationId xmlns:a16="http://schemas.microsoft.com/office/drawing/2014/main" id="{2A2E30D2-841A-4ED1-B670-1C83F228DED0}"/>
              </a:ext>
            </a:extLst>
          </p:cNvPr>
          <p:cNvSpPr/>
          <p:nvPr/>
        </p:nvSpPr>
        <p:spPr>
          <a:xfrm>
            <a:off x="303781" y="5053650"/>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400" b="1" dirty="0">
                <a:solidFill>
                  <a:prstClr val="white"/>
                </a:solidFill>
                <a:sym typeface="Century Gothic"/>
              </a:rPr>
              <a:t>5</a:t>
            </a:r>
            <a:endParaRPr sz="2000" dirty="0">
              <a:solidFill>
                <a:prstClr val="black"/>
              </a:solidFill>
              <a:latin typeface="Tw Cen MT" panose="020B0602020104020603"/>
            </a:endParaRPr>
          </a:p>
        </p:txBody>
      </p:sp>
      <p:sp>
        <p:nvSpPr>
          <p:cNvPr id="31" name="TextBox 30"/>
          <p:cNvSpPr txBox="1"/>
          <p:nvPr/>
        </p:nvSpPr>
        <p:spPr>
          <a:xfrm>
            <a:off x="1454717" y="1588447"/>
            <a:ext cx="8488908"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Green is quite a pretty colour.</a:t>
            </a:r>
          </a:p>
        </p:txBody>
      </p:sp>
      <p:sp>
        <p:nvSpPr>
          <p:cNvPr id="32" name="TextBox 31"/>
          <p:cNvSpPr txBox="1"/>
          <p:nvPr/>
        </p:nvSpPr>
        <p:spPr>
          <a:xfrm>
            <a:off x="1454719" y="2543939"/>
            <a:ext cx="8488909"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It’s true, my grandma isn’t young or pretty!</a:t>
            </a:r>
          </a:p>
        </p:txBody>
      </p:sp>
      <p:sp>
        <p:nvSpPr>
          <p:cNvPr id="33" name="TextBox 32"/>
          <p:cNvSpPr txBox="1"/>
          <p:nvPr/>
        </p:nvSpPr>
        <p:spPr>
          <a:xfrm>
            <a:off x="1454717" y="3535530"/>
            <a:ext cx="8488910"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We celebrate the anniversary in Barcelona.</a:t>
            </a:r>
          </a:p>
        </p:txBody>
      </p:sp>
      <p:sp>
        <p:nvSpPr>
          <p:cNvPr id="34" name="TextBox 33"/>
          <p:cNvSpPr txBox="1"/>
          <p:nvPr/>
        </p:nvSpPr>
        <p:spPr>
          <a:xfrm>
            <a:off x="1454719" y="4503337"/>
            <a:ext cx="8488910"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Living in Valencia in summer must be excellent !</a:t>
            </a:r>
          </a:p>
        </p:txBody>
      </p:sp>
      <p:sp>
        <p:nvSpPr>
          <p:cNvPr id="35" name="TextBox 34"/>
          <p:cNvSpPr txBox="1"/>
          <p:nvPr/>
        </p:nvSpPr>
        <p:spPr>
          <a:xfrm>
            <a:off x="1454717" y="5464395"/>
            <a:ext cx="8488911" cy="461665"/>
          </a:xfrm>
          <a:prstGeom prst="rect">
            <a:avLst/>
          </a:prstGeom>
          <a:solidFill>
            <a:schemeClr val="accent2">
              <a:lumMod val="20000"/>
              <a:lumOff val="80000"/>
            </a:schemeClr>
          </a:solidFill>
        </p:spPr>
        <p:txBody>
          <a:bodyPr wrap="square" rtlCol="0">
            <a:spAutoFit/>
          </a:bodyPr>
          <a:lstStyle/>
          <a:p>
            <a:r>
              <a:rPr lang="en-GB" sz="2400" b="1" dirty="0">
                <a:solidFill>
                  <a:srgbClr val="5B9BD5">
                    <a:lumMod val="50000"/>
                  </a:srgbClr>
                </a:solidFill>
              </a:rPr>
              <a:t>Seeing green cats in Benidorm is not normal!</a:t>
            </a:r>
          </a:p>
        </p:txBody>
      </p:sp>
      <p:grpSp>
        <p:nvGrpSpPr>
          <p:cNvPr id="41" name="Group 40"/>
          <p:cNvGrpSpPr/>
          <p:nvPr/>
        </p:nvGrpSpPr>
        <p:grpSpPr>
          <a:xfrm>
            <a:off x="1793383" y="1058521"/>
            <a:ext cx="1165717" cy="486895"/>
            <a:chOff x="1799338" y="1052946"/>
            <a:chExt cx="237477" cy="486895"/>
          </a:xfrm>
        </p:grpSpPr>
        <p:sp>
          <p:nvSpPr>
            <p:cNvPr id="42" name="Rectangle 41"/>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43" name="Rectangle 42"/>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4" name="Group 43"/>
          <p:cNvGrpSpPr/>
          <p:nvPr/>
        </p:nvGrpSpPr>
        <p:grpSpPr>
          <a:xfrm>
            <a:off x="5322748" y="1058189"/>
            <a:ext cx="1731122" cy="486895"/>
            <a:chOff x="1799338" y="1052946"/>
            <a:chExt cx="237477" cy="486895"/>
          </a:xfrm>
        </p:grpSpPr>
        <p:sp>
          <p:nvSpPr>
            <p:cNvPr id="45" name="Rectangle 4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46" name="Rectangle 45"/>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7" name="Group 46"/>
          <p:cNvGrpSpPr/>
          <p:nvPr/>
        </p:nvGrpSpPr>
        <p:grpSpPr>
          <a:xfrm>
            <a:off x="7157760" y="1060497"/>
            <a:ext cx="1270807" cy="486895"/>
            <a:chOff x="1799338" y="1052946"/>
            <a:chExt cx="237477" cy="486895"/>
          </a:xfrm>
        </p:grpSpPr>
        <p:sp>
          <p:nvSpPr>
            <p:cNvPr id="48" name="Rectangle 47"/>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49" name="Rectangle 48"/>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0" name="Group 49"/>
          <p:cNvGrpSpPr/>
          <p:nvPr/>
        </p:nvGrpSpPr>
        <p:grpSpPr>
          <a:xfrm>
            <a:off x="1886938" y="2027975"/>
            <a:ext cx="1421303" cy="486895"/>
            <a:chOff x="1799338" y="1052946"/>
            <a:chExt cx="237477" cy="486895"/>
          </a:xfrm>
        </p:grpSpPr>
        <p:sp>
          <p:nvSpPr>
            <p:cNvPr id="51" name="Rectangle 5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52" name="Rectangle 51"/>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3" name="Group 52"/>
          <p:cNvGrpSpPr/>
          <p:nvPr/>
        </p:nvGrpSpPr>
        <p:grpSpPr>
          <a:xfrm>
            <a:off x="4203609" y="2028716"/>
            <a:ext cx="1433558" cy="486895"/>
            <a:chOff x="1799338" y="1052946"/>
            <a:chExt cx="237477" cy="486895"/>
          </a:xfrm>
        </p:grpSpPr>
        <p:sp>
          <p:nvSpPr>
            <p:cNvPr id="54" name="Rectangle 5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55" name="Rectangle 54"/>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6" name="Group 55"/>
          <p:cNvGrpSpPr/>
          <p:nvPr/>
        </p:nvGrpSpPr>
        <p:grpSpPr>
          <a:xfrm>
            <a:off x="6808468" y="2027975"/>
            <a:ext cx="1165862" cy="486895"/>
            <a:chOff x="1799338" y="1052946"/>
            <a:chExt cx="237477" cy="486895"/>
          </a:xfrm>
        </p:grpSpPr>
        <p:sp>
          <p:nvSpPr>
            <p:cNvPr id="57" name="Rectangle 5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58" name="Rectangle 57"/>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9" name="Group 58"/>
          <p:cNvGrpSpPr/>
          <p:nvPr/>
        </p:nvGrpSpPr>
        <p:grpSpPr>
          <a:xfrm>
            <a:off x="1395425" y="3005604"/>
            <a:ext cx="2440074" cy="486895"/>
            <a:chOff x="1799338" y="1052946"/>
            <a:chExt cx="237477" cy="486895"/>
          </a:xfrm>
        </p:grpSpPr>
        <p:sp>
          <p:nvSpPr>
            <p:cNvPr id="60" name="Rectangle 5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1" name="Rectangle 60"/>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2" name="Group 61"/>
          <p:cNvGrpSpPr/>
          <p:nvPr/>
        </p:nvGrpSpPr>
        <p:grpSpPr>
          <a:xfrm>
            <a:off x="4394836" y="3005604"/>
            <a:ext cx="2151685" cy="486895"/>
            <a:chOff x="1799338" y="1052946"/>
            <a:chExt cx="237477" cy="486895"/>
          </a:xfrm>
        </p:grpSpPr>
        <p:sp>
          <p:nvSpPr>
            <p:cNvPr id="63" name="Rectangle 62"/>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4" name="Rectangle 63"/>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5" name="Group 64"/>
          <p:cNvGrpSpPr/>
          <p:nvPr/>
        </p:nvGrpSpPr>
        <p:grpSpPr>
          <a:xfrm>
            <a:off x="7289280" y="3010809"/>
            <a:ext cx="2024402" cy="486895"/>
            <a:chOff x="1799338" y="1052946"/>
            <a:chExt cx="237477" cy="486895"/>
          </a:xfrm>
        </p:grpSpPr>
        <p:sp>
          <p:nvSpPr>
            <p:cNvPr id="66" name="Rectangle 65"/>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67" name="Rectangle 66"/>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8" name="Group 67"/>
          <p:cNvGrpSpPr/>
          <p:nvPr/>
        </p:nvGrpSpPr>
        <p:grpSpPr>
          <a:xfrm>
            <a:off x="1481457" y="3989232"/>
            <a:ext cx="870446" cy="486895"/>
            <a:chOff x="1799338" y="1052946"/>
            <a:chExt cx="237477" cy="486895"/>
          </a:xfrm>
        </p:grpSpPr>
        <p:sp>
          <p:nvSpPr>
            <p:cNvPr id="69" name="Rectangle 68"/>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70" name="Rectangle 69"/>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4" name="Group 73"/>
          <p:cNvGrpSpPr/>
          <p:nvPr/>
        </p:nvGrpSpPr>
        <p:grpSpPr>
          <a:xfrm>
            <a:off x="3052316" y="3983717"/>
            <a:ext cx="1820365" cy="486895"/>
            <a:chOff x="1799338" y="1052946"/>
            <a:chExt cx="237477" cy="486895"/>
          </a:xfrm>
        </p:grpSpPr>
        <p:sp>
          <p:nvSpPr>
            <p:cNvPr id="75" name="Rectangle 7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76" name="Rectangle 75"/>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7" name="Group 76"/>
          <p:cNvGrpSpPr/>
          <p:nvPr/>
        </p:nvGrpSpPr>
        <p:grpSpPr>
          <a:xfrm>
            <a:off x="5571208" y="3982127"/>
            <a:ext cx="1393884" cy="486895"/>
            <a:chOff x="1799338" y="1052946"/>
            <a:chExt cx="237477" cy="486895"/>
          </a:xfrm>
        </p:grpSpPr>
        <p:sp>
          <p:nvSpPr>
            <p:cNvPr id="78" name="Rectangle 77"/>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79" name="Rectangle 78"/>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0" name="Group 79"/>
          <p:cNvGrpSpPr/>
          <p:nvPr/>
        </p:nvGrpSpPr>
        <p:grpSpPr>
          <a:xfrm>
            <a:off x="7078388" y="3982070"/>
            <a:ext cx="1055771" cy="486895"/>
            <a:chOff x="1799338" y="1052946"/>
            <a:chExt cx="237477" cy="486895"/>
          </a:xfrm>
        </p:grpSpPr>
        <p:sp>
          <p:nvSpPr>
            <p:cNvPr id="81" name="Rectangle 8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82" name="Rectangle 81"/>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3" name="Group 82"/>
          <p:cNvGrpSpPr/>
          <p:nvPr/>
        </p:nvGrpSpPr>
        <p:grpSpPr>
          <a:xfrm>
            <a:off x="1396952" y="4961274"/>
            <a:ext cx="708939" cy="486895"/>
            <a:chOff x="1799338" y="1052946"/>
            <a:chExt cx="237477" cy="486895"/>
          </a:xfrm>
        </p:grpSpPr>
        <p:sp>
          <p:nvSpPr>
            <p:cNvPr id="84" name="Rectangle 8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85" name="Rectangle 84"/>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6" name="Group 85"/>
          <p:cNvGrpSpPr/>
          <p:nvPr/>
        </p:nvGrpSpPr>
        <p:grpSpPr>
          <a:xfrm>
            <a:off x="3407137" y="4957191"/>
            <a:ext cx="1331118" cy="486895"/>
            <a:chOff x="1799338" y="1052946"/>
            <a:chExt cx="237477" cy="486895"/>
          </a:xfrm>
        </p:grpSpPr>
        <p:sp>
          <p:nvSpPr>
            <p:cNvPr id="87" name="Rectangle 8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88" name="Rectangle 87"/>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9" name="Group 88"/>
          <p:cNvGrpSpPr/>
          <p:nvPr/>
        </p:nvGrpSpPr>
        <p:grpSpPr>
          <a:xfrm>
            <a:off x="5470678" y="4957191"/>
            <a:ext cx="1875310" cy="486895"/>
            <a:chOff x="1799338" y="1052946"/>
            <a:chExt cx="237477" cy="486895"/>
          </a:xfrm>
        </p:grpSpPr>
        <p:sp>
          <p:nvSpPr>
            <p:cNvPr id="90" name="Rectangle 8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dirty="0">
                <a:solidFill>
                  <a:prstClr val="white"/>
                </a:solidFill>
              </a:endParaRPr>
            </a:p>
          </p:txBody>
        </p:sp>
        <p:sp>
          <p:nvSpPr>
            <p:cNvPr id="91" name="Rectangle 90"/>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548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8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94676212"/>
              </p:ext>
            </p:extLst>
          </p:nvPr>
        </p:nvGraphicFramePr>
        <p:xfrm>
          <a:off x="644713" y="884715"/>
          <a:ext cx="547444" cy="4771710"/>
        </p:xfrm>
        <a:graphic>
          <a:graphicData uri="http://schemas.openxmlformats.org/drawingml/2006/table">
            <a:tbl>
              <a:tblPr firstRow="1" bandRow="1">
                <a:tableStyleId>{2D5ABB26-0587-4C30-8999-92F81FD0307C}</a:tableStyleId>
              </a:tblPr>
              <a:tblGrid>
                <a:gridCol w="547444">
                  <a:extLst>
                    <a:ext uri="{9D8B030D-6E8A-4147-A177-3AD203B41FA5}">
                      <a16:colId xmlns:a16="http://schemas.microsoft.com/office/drawing/2014/main" val="20000"/>
                    </a:ext>
                  </a:extLst>
                </a:gridCol>
              </a:tblGrid>
              <a:tr h="954342">
                <a:tc>
                  <a:txBody>
                    <a:bodyPr/>
                    <a:lstStyle/>
                    <a:p>
                      <a:pPr algn="ctr"/>
                      <a:r>
                        <a:rPr lang="en-GB" sz="2800" b="1" dirty="0">
                          <a:solidFill>
                            <a:schemeClr val="accent1">
                              <a:lumMod val="50000"/>
                            </a:schemeClr>
                          </a:solidFill>
                        </a:rPr>
                        <a:t>1.</a:t>
                      </a:r>
                    </a:p>
                  </a:txBody>
                  <a:tcPr anchor="ctr"/>
                </a:tc>
                <a:extLst>
                  <a:ext uri="{0D108BD9-81ED-4DB2-BD59-A6C34878D82A}">
                    <a16:rowId xmlns:a16="http://schemas.microsoft.com/office/drawing/2014/main" val="10000"/>
                  </a:ext>
                </a:extLst>
              </a:tr>
              <a:tr h="954342">
                <a:tc>
                  <a:txBody>
                    <a:bodyPr/>
                    <a:lstStyle/>
                    <a:p>
                      <a:pPr algn="ctr"/>
                      <a:r>
                        <a:rPr lang="en-GB" sz="2800" b="1" dirty="0">
                          <a:solidFill>
                            <a:schemeClr val="accent1">
                              <a:lumMod val="50000"/>
                            </a:schemeClr>
                          </a:solidFill>
                        </a:rPr>
                        <a:t>2.</a:t>
                      </a:r>
                    </a:p>
                  </a:txBody>
                  <a:tcPr anchor="ctr"/>
                </a:tc>
                <a:extLst>
                  <a:ext uri="{0D108BD9-81ED-4DB2-BD59-A6C34878D82A}">
                    <a16:rowId xmlns:a16="http://schemas.microsoft.com/office/drawing/2014/main" val="10001"/>
                  </a:ext>
                </a:extLst>
              </a:tr>
              <a:tr h="954342">
                <a:tc>
                  <a:txBody>
                    <a:bodyPr/>
                    <a:lstStyle/>
                    <a:p>
                      <a:pPr algn="ctr"/>
                      <a:r>
                        <a:rPr lang="en-GB" sz="2800" b="1" dirty="0">
                          <a:solidFill>
                            <a:schemeClr val="accent1">
                              <a:lumMod val="50000"/>
                            </a:schemeClr>
                          </a:solidFill>
                        </a:rPr>
                        <a:t>3.</a:t>
                      </a:r>
                    </a:p>
                  </a:txBody>
                  <a:tcPr anchor="ctr"/>
                </a:tc>
                <a:extLst>
                  <a:ext uri="{0D108BD9-81ED-4DB2-BD59-A6C34878D82A}">
                    <a16:rowId xmlns:a16="http://schemas.microsoft.com/office/drawing/2014/main" val="10002"/>
                  </a:ext>
                </a:extLst>
              </a:tr>
              <a:tr h="954342">
                <a:tc>
                  <a:txBody>
                    <a:bodyPr/>
                    <a:lstStyle/>
                    <a:p>
                      <a:pPr algn="ctr"/>
                      <a:r>
                        <a:rPr lang="en-GB" sz="2800" b="1" dirty="0">
                          <a:solidFill>
                            <a:schemeClr val="accent1">
                              <a:lumMod val="50000"/>
                            </a:schemeClr>
                          </a:solidFill>
                        </a:rPr>
                        <a:t>4.</a:t>
                      </a:r>
                    </a:p>
                  </a:txBody>
                  <a:tcPr anchor="ctr"/>
                </a:tc>
                <a:extLst>
                  <a:ext uri="{0D108BD9-81ED-4DB2-BD59-A6C34878D82A}">
                    <a16:rowId xmlns:a16="http://schemas.microsoft.com/office/drawing/2014/main" val="10003"/>
                  </a:ext>
                </a:extLst>
              </a:tr>
              <a:tr h="954342">
                <a:tc>
                  <a:txBody>
                    <a:bodyPr/>
                    <a:lstStyle/>
                    <a:p>
                      <a:pPr algn="ctr"/>
                      <a:r>
                        <a:rPr lang="en-GB" sz="2800" b="1" dirty="0">
                          <a:solidFill>
                            <a:schemeClr val="accent1">
                              <a:lumMod val="50000"/>
                            </a:schemeClr>
                          </a:solidFill>
                        </a:rPr>
                        <a:t>5.</a:t>
                      </a:r>
                    </a:p>
                  </a:txBody>
                  <a:tcPr anchor="ctr"/>
                </a:tc>
                <a:extLst>
                  <a:ext uri="{0D108BD9-81ED-4DB2-BD59-A6C34878D82A}">
                    <a16:rowId xmlns:a16="http://schemas.microsoft.com/office/drawing/2014/main" val="10004"/>
                  </a:ext>
                </a:extLst>
              </a:tr>
            </a:tbl>
          </a:graphicData>
        </a:graphic>
      </p:graphicFrame>
      <p:pic>
        <p:nvPicPr>
          <p:cNvPr id="17"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183667" y="86346"/>
            <a:ext cx="1271184" cy="952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9"/>
          <p:cNvSpPr>
            <a:spLocks noGrp="1"/>
          </p:cNvSpPr>
          <p:nvPr>
            <p:ph type="title"/>
          </p:nvPr>
        </p:nvSpPr>
        <p:spPr>
          <a:xfrm>
            <a:off x="146367" y="290264"/>
            <a:ext cx="10515600" cy="517381"/>
          </a:xfrm>
        </p:spPr>
        <p:txBody>
          <a:bodyPr>
            <a:normAutofit fontScale="90000"/>
          </a:bodyPr>
          <a:lstStyle/>
          <a:p>
            <a:r>
              <a:rPr lang="en-GB" sz="3600" b="1" dirty="0">
                <a:solidFill>
                  <a:schemeClr val="accent1">
                    <a:lumMod val="50000"/>
                  </a:schemeClr>
                </a:solidFill>
              </a:rPr>
              <a:t>Lee las frases con una pareja.</a:t>
            </a:r>
          </a:p>
        </p:txBody>
      </p:sp>
      <p:sp>
        <p:nvSpPr>
          <p:cNvPr id="6" name="Rectangle 5"/>
          <p:cNvSpPr/>
          <p:nvPr/>
        </p:nvSpPr>
        <p:spPr>
          <a:xfrm>
            <a:off x="1192157" y="691183"/>
            <a:ext cx="11300346" cy="5016758"/>
          </a:xfrm>
          <a:prstGeom prst="rect">
            <a:avLst/>
          </a:prstGeom>
        </p:spPr>
        <p:txBody>
          <a:bodyPr wrap="square">
            <a:spAutoFit/>
          </a:bodyPr>
          <a:lstStyle/>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El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erde</a:t>
            </a:r>
            <a:r>
              <a:rPr lang="es-ES_tradnl" altLang="en-US" sz="3200" kern="0" dirty="0">
                <a:solidFill>
                  <a:srgbClr val="5B9BD5">
                    <a:lumMod val="50000"/>
                  </a:srgbClr>
                </a:solidFill>
                <a:sym typeface="Century Gothic"/>
              </a:rPr>
              <a:t> es un color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astante</a:t>
            </a:r>
            <a:r>
              <a:rPr lang="es-ES_tradnl" altLang="en-US" sz="3200" kern="0" dirty="0">
                <a:solidFill>
                  <a:srgbClr val="5B9BD5">
                    <a:lumMod val="50000"/>
                  </a:srgbClr>
                </a:solidFill>
                <a:sym typeface="Century Gothic"/>
              </a:rPr>
              <a:t>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onito</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Es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erdad</a:t>
            </a:r>
            <a:r>
              <a:rPr lang="es-ES_tradnl" altLang="en-US" sz="3200" kern="0" dirty="0">
                <a:solidFill>
                  <a:srgbClr val="5B9BD5">
                    <a:lumMod val="50000"/>
                  </a:srgbClr>
                </a:solidFill>
                <a:sym typeface="Century Gothic"/>
              </a:rPr>
              <a:t>, </a:t>
            </a:r>
            <a:r>
              <a:rPr lang="es-ES_tradnl" altLang="en-US" sz="3200" kern="0" dirty="0" err="1">
                <a:solidFill>
                  <a:srgbClr val="5B9BD5">
                    <a:lumMod val="50000"/>
                  </a:srgbClr>
                </a:solidFill>
                <a:sym typeface="Century Gothic"/>
              </a:rPr>
              <a:t>İmi</a:t>
            </a:r>
            <a:r>
              <a:rPr lang="es-ES_tradnl" altLang="en-US" sz="3200" kern="0" dirty="0">
                <a:solidFill>
                  <a:srgbClr val="5B9BD5">
                    <a:lumMod val="50000"/>
                  </a:srgbClr>
                </a:solidFill>
                <a:sym typeface="Century Gothic"/>
              </a:rPr>
              <a:t> a</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uela</a:t>
            </a:r>
            <a:r>
              <a:rPr lang="es-ES_tradnl" altLang="en-US" sz="3200" kern="0" dirty="0">
                <a:solidFill>
                  <a:srgbClr val="5B9BD5">
                    <a:lumMod val="50000"/>
                  </a:srgbClr>
                </a:solidFill>
                <a:sym typeface="Century Gothic"/>
              </a:rPr>
              <a:t> no es </a:t>
            </a:r>
            <a:r>
              <a:rPr lang="es-ES_tradnl" altLang="en-US" sz="3200" kern="0" dirty="0" err="1">
                <a:solidFill>
                  <a:srgbClr val="5B9BD5">
                    <a:lumMod val="50000"/>
                  </a:srgbClr>
                </a:solidFill>
                <a:sym typeface="Century Gothic"/>
              </a:rPr>
              <a:t>jo</a:t>
            </a:r>
            <a:r>
              <a:rPr lang="es-CO" altLang="en-US" sz="3200" b="1" dirty="0">
                <a:solidFill>
                  <a:srgbClr val="E25B00"/>
                </a:solidFill>
                <a:cs typeface="Calibri" panose="020F0502020204030204" pitchFamily="34" charset="0"/>
                <a:sym typeface="Century Gothic"/>
              </a:rPr>
              <a:t>v</a:t>
            </a:r>
            <a:r>
              <a:rPr lang="es-ES_tradnl" altLang="en-US" sz="3200" kern="0" dirty="0">
                <a:solidFill>
                  <a:srgbClr val="5B9BD5">
                    <a:lumMod val="50000"/>
                  </a:srgbClr>
                </a:solidFill>
                <a:sym typeface="Century Gothic"/>
              </a:rPr>
              <a:t>en!</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Cele</a:t>
            </a:r>
            <a:r>
              <a:rPr lang="es-CO" altLang="en-US" sz="3200" b="1" dirty="0">
                <a:solidFill>
                  <a:srgbClr val="E25B00"/>
                </a:solidFill>
                <a:cs typeface="Calibri" panose="020F0502020204030204" pitchFamily="34" charset="0"/>
                <a:sym typeface="Century Gothic"/>
              </a:rPr>
              <a:t>b</a:t>
            </a:r>
            <a:r>
              <a:rPr lang="es-ES_tradnl" altLang="en-US" sz="3200" kern="0" dirty="0">
                <a:solidFill>
                  <a:srgbClr val="5B9BD5">
                    <a:lumMod val="50000"/>
                  </a:srgbClr>
                </a:solidFill>
                <a:sym typeface="Century Gothic"/>
              </a:rPr>
              <a:t>ramos el </a:t>
            </a:r>
            <a:r>
              <a:rPr lang="es-ES_tradnl" altLang="en-US" sz="3200" kern="0" dirty="0" err="1">
                <a:solidFill>
                  <a:srgbClr val="5B9BD5">
                    <a:lumMod val="50000"/>
                  </a:srgbClr>
                </a:solidFill>
                <a:sym typeface="Century Gothic"/>
              </a:rPr>
              <a:t>ani</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ersario</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arcelona</a:t>
            </a:r>
            <a:r>
              <a:rPr lang="es-ES_tradnl" altLang="en-US" sz="3200" kern="0" dirty="0">
                <a:solidFill>
                  <a:srgbClr val="5B9BD5">
                    <a:lumMod val="50000"/>
                  </a:srgbClr>
                </a:solidFill>
                <a:sym typeface="Century Gothic"/>
              </a:rPr>
              <a:t>.</a:t>
            </a:r>
          </a:p>
          <a:p>
            <a:pPr marL="114300">
              <a:lnSpc>
                <a:spcPct val="200000"/>
              </a:lnSpc>
              <a:spcBef>
                <a:spcPct val="0"/>
              </a:spcBef>
              <a:buClr>
                <a:srgbClr val="1F3864"/>
              </a:buClr>
              <a:buSzPts val="1800"/>
            </a:pPr>
            <a:r>
              <a:rPr lang="es-ES_tradnl" altLang="en-US" sz="3200" kern="0" dirty="0">
                <a:solidFill>
                  <a:srgbClr val="5B9BD5">
                    <a:lumMod val="50000"/>
                  </a:srgbClr>
                </a:solidFill>
                <a:sym typeface="Century Gothic"/>
              </a:rPr>
              <a:t>İ</a:t>
            </a:r>
            <a:r>
              <a:rPr lang="es-CO" altLang="en-US" sz="3200" b="1" dirty="0">
                <a:solidFill>
                  <a:srgbClr val="E25B00"/>
                </a:solidFill>
                <a:cs typeface="Calibri" panose="020F0502020204030204" pitchFamily="34" charset="0"/>
                <a:sym typeface="Century Gothic"/>
              </a:rPr>
              <a:t>V</a:t>
            </a:r>
            <a:r>
              <a:rPr lang="es-ES_tradnl" altLang="en-US" sz="3200" kern="0" dirty="0">
                <a:solidFill>
                  <a:srgbClr val="5B9BD5">
                    <a:lumMod val="50000"/>
                  </a:srgbClr>
                </a:solidFill>
                <a:sym typeface="Century Gothic"/>
              </a:rPr>
              <a:t>i</a:t>
            </a:r>
            <a:r>
              <a:rPr lang="es-CO" altLang="en-US" sz="3200" b="1" dirty="0">
                <a:solidFill>
                  <a:srgbClr val="E25B00"/>
                </a:solidFill>
                <a:cs typeface="Calibri" panose="020F0502020204030204" pitchFamily="34" charset="0"/>
                <a:sym typeface="Century Gothic"/>
              </a:rPr>
              <a:t>v</a:t>
            </a:r>
            <a:r>
              <a:rPr lang="es-ES_tradnl" altLang="en-US" sz="3200" kern="0" dirty="0">
                <a:solidFill>
                  <a:srgbClr val="5B9BD5">
                    <a:lumMod val="50000"/>
                  </a:srgbClr>
                </a:solidFill>
                <a:sym typeface="Century Gothic"/>
              </a:rPr>
              <a:t>ir en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alencia</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erano</a:t>
            </a:r>
            <a:r>
              <a:rPr lang="es-ES_tradnl" altLang="en-US" sz="3200" kern="0" dirty="0">
                <a:solidFill>
                  <a:srgbClr val="5B9BD5">
                    <a:lumMod val="50000"/>
                  </a:srgbClr>
                </a:solidFill>
                <a:sym typeface="Century Gothic"/>
              </a:rPr>
              <a:t> de</a:t>
            </a:r>
            <a:r>
              <a:rPr lang="es-CO" altLang="en-US" sz="3200" b="1" dirty="0">
                <a:solidFill>
                  <a:srgbClr val="E25B00"/>
                </a:solidFill>
                <a:cs typeface="Calibri" panose="020F0502020204030204" pitchFamily="34" charset="0"/>
                <a:sym typeface="Century Gothic"/>
              </a:rPr>
              <a:t>b</a:t>
            </a:r>
            <a:r>
              <a:rPr lang="es-ES_tradnl" altLang="en-US" sz="3200" kern="0" dirty="0">
                <a:solidFill>
                  <a:srgbClr val="5B9BD5">
                    <a:lumMod val="50000"/>
                  </a:srgbClr>
                </a:solidFill>
                <a:sym typeface="Century Gothic"/>
              </a:rPr>
              <a:t>e ser excelente!</a:t>
            </a:r>
          </a:p>
          <a:p>
            <a:pPr marL="114300">
              <a:lnSpc>
                <a:spcPct val="200000"/>
              </a:lnSpc>
              <a:spcBef>
                <a:spcPct val="0"/>
              </a:spcBef>
              <a:buClr>
                <a:srgbClr val="1F3864"/>
              </a:buClr>
              <a:buSzPts val="1800"/>
            </a:pP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a:t>
            </a:r>
            <a:r>
              <a:rPr lang="es-ES_tradnl" altLang="en-US" sz="3200" kern="0" dirty="0">
                <a:solidFill>
                  <a:srgbClr val="5B9BD5">
                    <a:lumMod val="50000"/>
                  </a:srgbClr>
                </a:solidFill>
                <a:sym typeface="Century Gothic"/>
              </a:rPr>
              <a:t> gatos </a:t>
            </a:r>
            <a:r>
              <a:rPr lang="es-CO" altLang="en-US" sz="3200" b="1" dirty="0">
                <a:solidFill>
                  <a:srgbClr val="E25B00"/>
                </a:solidFill>
                <a:cs typeface="Calibri" panose="020F0502020204030204" pitchFamily="34" charset="0"/>
                <a:sym typeface="Century Gothic"/>
              </a:rPr>
              <a:t>v</a:t>
            </a:r>
            <a:r>
              <a:rPr lang="es-ES_tradnl" altLang="en-US" sz="3200" kern="0" dirty="0" err="1">
                <a:solidFill>
                  <a:srgbClr val="5B9BD5">
                    <a:lumMod val="50000"/>
                  </a:srgbClr>
                </a:solidFill>
                <a:sym typeface="Century Gothic"/>
              </a:rPr>
              <a:t>erdes</a:t>
            </a:r>
            <a:r>
              <a:rPr lang="es-ES_tradnl" altLang="en-US" sz="3200" kern="0" dirty="0">
                <a:solidFill>
                  <a:srgbClr val="5B9BD5">
                    <a:lumMod val="50000"/>
                  </a:srgbClr>
                </a:solidFill>
                <a:sym typeface="Century Gothic"/>
              </a:rPr>
              <a:t> en </a:t>
            </a:r>
            <a:r>
              <a:rPr lang="es-CO" altLang="en-US" sz="3200" b="1" dirty="0">
                <a:solidFill>
                  <a:srgbClr val="E25B00"/>
                </a:solidFill>
                <a:cs typeface="Calibri" panose="020F0502020204030204" pitchFamily="34" charset="0"/>
                <a:sym typeface="Century Gothic"/>
              </a:rPr>
              <a:t>B</a:t>
            </a:r>
            <a:r>
              <a:rPr lang="es-ES_tradnl" altLang="en-US" sz="3200" kern="0" dirty="0" err="1">
                <a:solidFill>
                  <a:srgbClr val="5B9BD5">
                    <a:lumMod val="50000"/>
                  </a:srgbClr>
                </a:solidFill>
                <a:sym typeface="Century Gothic"/>
              </a:rPr>
              <a:t>enidorm</a:t>
            </a:r>
            <a:r>
              <a:rPr lang="es-ES_tradnl" altLang="en-US" sz="3200" kern="0" dirty="0">
                <a:solidFill>
                  <a:srgbClr val="5B9BD5">
                    <a:lumMod val="50000"/>
                  </a:srgbClr>
                </a:solidFill>
                <a:sym typeface="Century Gothic"/>
              </a:rPr>
              <a:t> no es normal!</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2693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67786962"/>
              </p:ext>
            </p:extLst>
          </p:nvPr>
        </p:nvGraphicFramePr>
        <p:xfrm>
          <a:off x="50290" y="1255495"/>
          <a:ext cx="11934359" cy="5029200"/>
        </p:xfrm>
        <a:graphic>
          <a:graphicData uri="http://schemas.openxmlformats.org/drawingml/2006/table">
            <a:tbl>
              <a:tblPr firstRow="1" bandRow="1">
                <a:tableStyleId>{5C22544A-7EE6-4342-B048-85BDC9FD1C3A}</a:tableStyleId>
              </a:tblPr>
              <a:tblGrid>
                <a:gridCol w="511617">
                  <a:extLst>
                    <a:ext uri="{9D8B030D-6E8A-4147-A177-3AD203B41FA5}">
                      <a16:colId xmlns:a16="http://schemas.microsoft.com/office/drawing/2014/main" val="4019500267"/>
                    </a:ext>
                  </a:extLst>
                </a:gridCol>
                <a:gridCol w="2278743">
                  <a:extLst>
                    <a:ext uri="{9D8B030D-6E8A-4147-A177-3AD203B41FA5}">
                      <a16:colId xmlns:a16="http://schemas.microsoft.com/office/drawing/2014/main" val="1395008704"/>
                    </a:ext>
                  </a:extLst>
                </a:gridCol>
                <a:gridCol w="1364343">
                  <a:extLst>
                    <a:ext uri="{9D8B030D-6E8A-4147-A177-3AD203B41FA5}">
                      <a16:colId xmlns:a16="http://schemas.microsoft.com/office/drawing/2014/main" val="1602610636"/>
                    </a:ext>
                  </a:extLst>
                </a:gridCol>
                <a:gridCol w="1843314">
                  <a:extLst>
                    <a:ext uri="{9D8B030D-6E8A-4147-A177-3AD203B41FA5}">
                      <a16:colId xmlns:a16="http://schemas.microsoft.com/office/drawing/2014/main" val="1929253472"/>
                    </a:ext>
                  </a:extLst>
                </a:gridCol>
                <a:gridCol w="1291772">
                  <a:extLst>
                    <a:ext uri="{9D8B030D-6E8A-4147-A177-3AD203B41FA5}">
                      <a16:colId xmlns:a16="http://schemas.microsoft.com/office/drawing/2014/main" val="561242270"/>
                    </a:ext>
                  </a:extLst>
                </a:gridCol>
                <a:gridCol w="2246097">
                  <a:extLst>
                    <a:ext uri="{9D8B030D-6E8A-4147-A177-3AD203B41FA5}">
                      <a16:colId xmlns:a16="http://schemas.microsoft.com/office/drawing/2014/main" val="583033030"/>
                    </a:ext>
                  </a:extLst>
                </a:gridCol>
                <a:gridCol w="2398473">
                  <a:extLst>
                    <a:ext uri="{9D8B030D-6E8A-4147-A177-3AD203B41FA5}">
                      <a16:colId xmlns:a16="http://schemas.microsoft.com/office/drawing/2014/main" val="2390487776"/>
                    </a:ext>
                  </a:extLst>
                </a:gridCol>
              </a:tblGrid>
              <a:tr h="951985">
                <a:tc>
                  <a:txBody>
                    <a:bodyPr/>
                    <a:lstStyle/>
                    <a:p>
                      <a:endParaRPr lang="en-GB" sz="2000" b="1" dirty="0">
                        <a:solidFill>
                          <a:srgbClr val="002060"/>
                        </a:solidFill>
                      </a:endParaRPr>
                    </a:p>
                    <a:p>
                      <a:endParaRPr lang="en-GB" sz="2000" b="1"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p>
                      <a:endParaRPr lang="en-GB" sz="2000" b="0" dirty="0">
                        <a:solidFill>
                          <a:srgbClr val="002060"/>
                        </a:solidFill>
                      </a:endParaRPr>
                    </a:p>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5056412"/>
                  </a:ext>
                </a:extLst>
              </a:tr>
              <a:tr h="951985">
                <a:tc>
                  <a:txBody>
                    <a:bodyPr/>
                    <a:lstStyle/>
                    <a:p>
                      <a:endParaRPr lang="en-GB" sz="2000" b="1"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p>
                      <a:endParaRPr lang="en-GB" sz="2000" b="0" dirty="0">
                        <a:solidFill>
                          <a:srgbClr val="002060"/>
                        </a:solidFill>
                      </a:endParaRPr>
                    </a:p>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609806"/>
                  </a:ext>
                </a:extLst>
              </a:tr>
              <a:tr h="951985">
                <a:tc>
                  <a:txBody>
                    <a:bodyPr/>
                    <a:lstStyle/>
                    <a:p>
                      <a:endParaRPr lang="en-GB" sz="2000" b="1"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p>
                      <a:endParaRPr lang="en-GB" sz="2000" b="0" dirty="0">
                        <a:solidFill>
                          <a:srgbClr val="002060"/>
                        </a:solidFill>
                      </a:endParaRPr>
                    </a:p>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3593462"/>
                  </a:ext>
                </a:extLst>
              </a:tr>
              <a:tr h="951985">
                <a:tc>
                  <a:txBody>
                    <a:bodyPr/>
                    <a:lstStyle/>
                    <a:p>
                      <a:endParaRPr lang="en-GB" sz="2000" b="1"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p>
                      <a:endParaRPr lang="en-GB" sz="2000" b="0" dirty="0">
                        <a:solidFill>
                          <a:srgbClr val="002060"/>
                        </a:solidFill>
                      </a:endParaRPr>
                    </a:p>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4387580"/>
                  </a:ext>
                </a:extLst>
              </a:tr>
              <a:tr h="951985">
                <a:tc>
                  <a:txBody>
                    <a:bodyPr/>
                    <a:lstStyle/>
                    <a:p>
                      <a:endParaRPr lang="en-GB" sz="2000" b="1"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p>
                      <a:endParaRPr lang="en-GB" sz="2000" b="0" dirty="0">
                        <a:solidFill>
                          <a:srgbClr val="002060"/>
                        </a:solidFill>
                      </a:endParaRPr>
                    </a:p>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b="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1343349"/>
                  </a:ext>
                </a:extLst>
              </a:tr>
            </a:tbl>
          </a:graphicData>
        </a:graphic>
      </p:graphicFrame>
      <p:sp>
        <p:nvSpPr>
          <p:cNvPr id="32" name="Action Button: Custom 31">
            <a:hlinkClick r:id="" action="ppaction://noaction" highlightClick="1">
              <a:snd r:embed="rId3" name="siempre estamos en el parque.wav"/>
            </a:hlinkClick>
          </p:cNvPr>
          <p:cNvSpPr/>
          <p:nvPr/>
        </p:nvSpPr>
        <p:spPr>
          <a:xfrm>
            <a:off x="132235" y="161991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5" name="TextBox 34"/>
          <p:cNvSpPr txBox="1"/>
          <p:nvPr/>
        </p:nvSpPr>
        <p:spPr>
          <a:xfrm>
            <a:off x="4330901" y="834214"/>
            <a:ext cx="1474333" cy="400110"/>
          </a:xfrm>
          <a:prstGeom prst="rect">
            <a:avLst/>
          </a:prstGeom>
          <a:noFill/>
        </p:spPr>
        <p:txBody>
          <a:bodyPr wrap="square" rtlCol="0">
            <a:spAutoFit/>
          </a:bodyPr>
          <a:lstStyle/>
          <a:p>
            <a:pPr algn="ctr"/>
            <a:r>
              <a:rPr lang="en-GB" sz="2000" dirty="0">
                <a:solidFill>
                  <a:schemeClr val="accent1">
                    <a:lumMod val="50000"/>
                  </a:schemeClr>
                </a:solidFill>
              </a:rPr>
              <a:t>nombres</a:t>
            </a:r>
          </a:p>
        </p:txBody>
      </p:sp>
      <p:sp>
        <p:nvSpPr>
          <p:cNvPr id="36" name="TextBox 35"/>
          <p:cNvSpPr txBox="1"/>
          <p:nvPr/>
        </p:nvSpPr>
        <p:spPr>
          <a:xfrm>
            <a:off x="7936505" y="844810"/>
            <a:ext cx="1529695" cy="400110"/>
          </a:xfrm>
          <a:prstGeom prst="rect">
            <a:avLst/>
          </a:prstGeom>
          <a:noFill/>
        </p:spPr>
        <p:txBody>
          <a:bodyPr wrap="square" rtlCol="0">
            <a:spAutoFit/>
          </a:bodyPr>
          <a:lstStyle/>
          <a:p>
            <a:pPr algn="ctr"/>
            <a:r>
              <a:rPr lang="en-GB" sz="2000" dirty="0">
                <a:solidFill>
                  <a:schemeClr val="accent1">
                    <a:lumMod val="50000"/>
                  </a:schemeClr>
                </a:solidFill>
              </a:rPr>
              <a:t>adverbios</a:t>
            </a:r>
          </a:p>
        </p:txBody>
      </p:sp>
      <p:sp>
        <p:nvSpPr>
          <p:cNvPr id="38" name="Action Button: Custom 37">
            <a:hlinkClick r:id="" action="ppaction://noaction" highlightClick="1">
              <a:snd r:embed="rId4" name="las mujeres están delante de la estación.wav"/>
            </a:hlinkClick>
          </p:cNvPr>
          <p:cNvSpPr/>
          <p:nvPr/>
        </p:nvSpPr>
        <p:spPr>
          <a:xfrm>
            <a:off x="132232" y="259441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9" name="Action Button: Custom 38">
            <a:hlinkClick r:id="" action="ppaction://noaction" highlightClick="1">
              <a:snd r:embed="rId5" name="escribes cartas completamente en chino_.wav"/>
            </a:hlinkClick>
          </p:cNvPr>
          <p:cNvSpPr/>
          <p:nvPr/>
        </p:nvSpPr>
        <p:spPr>
          <a:xfrm>
            <a:off x="132233" y="357880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0" name="Action Button: Custom 39">
            <a:hlinkClick r:id="" action="ppaction://noaction" highlightClick="1">
              <a:snd r:embed="rId6" name="nunca corremos por la ciudad.wav"/>
            </a:hlinkClick>
          </p:cNvPr>
          <p:cNvSpPr/>
          <p:nvPr/>
        </p:nvSpPr>
        <p:spPr>
          <a:xfrm>
            <a:off x="132234" y="462652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1" name="Action Button: Custom 40">
            <a:hlinkClick r:id="" action="ppaction://noaction" highlightClick="1">
              <a:snd r:embed="rId7" name="aprendo algo en español fuera de la escuela.wav"/>
            </a:hlinkClick>
          </p:cNvPr>
          <p:cNvSpPr/>
          <p:nvPr/>
        </p:nvSpPr>
        <p:spPr>
          <a:xfrm>
            <a:off x="117529" y="560103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3" name="Title 42"/>
          <p:cNvSpPr>
            <a:spLocks noGrp="1"/>
          </p:cNvSpPr>
          <p:nvPr>
            <p:ph type="title"/>
          </p:nvPr>
        </p:nvSpPr>
        <p:spPr>
          <a:xfrm>
            <a:off x="9710578" y="521449"/>
            <a:ext cx="159563" cy="45719"/>
          </a:xfrm>
        </p:spPr>
        <p:txBody>
          <a:bodyPr>
            <a:noAutofit/>
          </a:bodyPr>
          <a:lstStyle/>
          <a:p>
            <a:r>
              <a:rPr lang="en-GB" sz="100" b="1" dirty="0">
                <a:solidFill>
                  <a:schemeClr val="bg1"/>
                </a:solidFill>
              </a:rPr>
              <a:t>escuchar / escribir</a:t>
            </a:r>
          </a:p>
        </p:txBody>
      </p:sp>
      <p:sp>
        <p:nvSpPr>
          <p:cNvPr id="46" name="Title 1"/>
          <p:cNvSpPr txBox="1">
            <a:spLocks/>
          </p:cNvSpPr>
          <p:nvPr/>
        </p:nvSpPr>
        <p:spPr>
          <a:xfrm>
            <a:off x="117529" y="132203"/>
            <a:ext cx="3462585" cy="727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accent1">
                    <a:lumMod val="50000"/>
                  </a:schemeClr>
                </a:solidFill>
              </a:rPr>
              <a:t>Vocabulario</a:t>
            </a:r>
          </a:p>
        </p:txBody>
      </p:sp>
      <p:sp>
        <p:nvSpPr>
          <p:cNvPr id="34" name="TextBox 33"/>
          <p:cNvSpPr txBox="1"/>
          <p:nvPr/>
        </p:nvSpPr>
        <p:spPr>
          <a:xfrm>
            <a:off x="2964453" y="860480"/>
            <a:ext cx="1051542" cy="400110"/>
          </a:xfrm>
          <a:prstGeom prst="rect">
            <a:avLst/>
          </a:prstGeom>
          <a:noFill/>
        </p:spPr>
        <p:txBody>
          <a:bodyPr wrap="square" rtlCol="0">
            <a:spAutoFit/>
          </a:bodyPr>
          <a:lstStyle/>
          <a:p>
            <a:pPr algn="ctr"/>
            <a:r>
              <a:rPr lang="en-GB" sz="2000" dirty="0">
                <a:solidFill>
                  <a:schemeClr val="accent1">
                    <a:lumMod val="50000"/>
                  </a:schemeClr>
                </a:solidFill>
              </a:rPr>
              <a:t>verbos</a:t>
            </a:r>
          </a:p>
        </p:txBody>
      </p:sp>
      <p:sp>
        <p:nvSpPr>
          <p:cNvPr id="5" name="TextBox 4"/>
          <p:cNvSpPr txBox="1"/>
          <p:nvPr/>
        </p:nvSpPr>
        <p:spPr>
          <a:xfrm>
            <a:off x="3402107" y="44657"/>
            <a:ext cx="6913926" cy="769441"/>
          </a:xfrm>
          <a:prstGeom prst="rect">
            <a:avLst/>
          </a:prstGeom>
          <a:noFill/>
        </p:spPr>
        <p:txBody>
          <a:bodyPr wrap="square" rtlCol="0">
            <a:spAutoFit/>
          </a:bodyPr>
          <a:lstStyle/>
          <a:p>
            <a:r>
              <a:rPr lang="x-none" sz="2200" b="1" dirty="0">
                <a:solidFill>
                  <a:schemeClr val="accent1">
                    <a:lumMod val="50000"/>
                  </a:schemeClr>
                </a:solidFill>
              </a:rPr>
              <a:t>Escucha y escribe las frases en español. </a:t>
            </a:r>
          </a:p>
          <a:p>
            <a:r>
              <a:rPr lang="x-none" sz="2200" b="1" dirty="0">
                <a:solidFill>
                  <a:schemeClr val="accent1">
                    <a:lumMod val="50000"/>
                  </a:schemeClr>
                </a:solidFill>
              </a:rPr>
              <a:t>Luego, organiza las palabras.</a:t>
            </a:r>
            <a:endParaRPr lang="x-none" sz="2200" dirty="0">
              <a:solidFill>
                <a:schemeClr val="accent1">
                  <a:lumMod val="50000"/>
                </a:schemeClr>
              </a:solidFill>
            </a:endParaRPr>
          </a:p>
        </p:txBody>
      </p:sp>
      <p:sp>
        <p:nvSpPr>
          <p:cNvPr id="42" name="TextBox 34">
            <a:extLst>
              <a:ext uri="{FF2B5EF4-FFF2-40B4-BE49-F238E27FC236}">
                <a16:creationId xmlns:a16="http://schemas.microsoft.com/office/drawing/2014/main" id="{A4A2400F-4F99-DA4B-86E6-834915DAF5D3}"/>
              </a:ext>
            </a:extLst>
          </p:cNvPr>
          <p:cNvSpPr txBox="1"/>
          <p:nvPr/>
        </p:nvSpPr>
        <p:spPr>
          <a:xfrm>
            <a:off x="5894119" y="822723"/>
            <a:ext cx="2307623" cy="400110"/>
          </a:xfrm>
          <a:prstGeom prst="rect">
            <a:avLst/>
          </a:prstGeom>
          <a:noFill/>
        </p:spPr>
        <p:txBody>
          <a:bodyPr wrap="square" rtlCol="0">
            <a:spAutoFit/>
          </a:bodyPr>
          <a:lstStyle/>
          <a:p>
            <a:r>
              <a:rPr lang="en-GB" sz="2000" dirty="0">
                <a:solidFill>
                  <a:schemeClr val="accent1">
                    <a:lumMod val="50000"/>
                  </a:schemeClr>
                </a:solidFill>
              </a:rPr>
              <a:t>preposiciones</a:t>
            </a:r>
          </a:p>
        </p:txBody>
      </p:sp>
      <p:sp>
        <p:nvSpPr>
          <p:cNvPr id="21" name="CuadroTexto 20">
            <a:extLst>
              <a:ext uri="{FF2B5EF4-FFF2-40B4-BE49-F238E27FC236}">
                <a16:creationId xmlns:a16="http://schemas.microsoft.com/office/drawing/2014/main" id="{13494651-4F1B-A64A-B46E-A79BD3FE3FAE}"/>
              </a:ext>
            </a:extLst>
          </p:cNvPr>
          <p:cNvSpPr txBox="1"/>
          <p:nvPr/>
        </p:nvSpPr>
        <p:spPr>
          <a:xfrm>
            <a:off x="7796155" y="1528653"/>
            <a:ext cx="1160895" cy="400110"/>
          </a:xfrm>
          <a:prstGeom prst="rect">
            <a:avLst/>
          </a:prstGeom>
          <a:noFill/>
        </p:spPr>
        <p:txBody>
          <a:bodyPr wrap="none" rtlCol="0">
            <a:spAutoFit/>
          </a:bodyPr>
          <a:lstStyle/>
          <a:p>
            <a:r>
              <a:rPr lang="x-none" sz="2000" dirty="0">
                <a:solidFill>
                  <a:schemeClr val="accent1">
                    <a:lumMod val="50000"/>
                  </a:schemeClr>
                </a:solidFill>
              </a:rPr>
              <a:t>siempre</a:t>
            </a:r>
          </a:p>
        </p:txBody>
      </p:sp>
      <p:sp>
        <p:nvSpPr>
          <p:cNvPr id="44" name="CuadroTexto 43">
            <a:extLst>
              <a:ext uri="{FF2B5EF4-FFF2-40B4-BE49-F238E27FC236}">
                <a16:creationId xmlns:a16="http://schemas.microsoft.com/office/drawing/2014/main" id="{DB4B7B92-F024-8348-8B02-60D8794B4A4C}"/>
              </a:ext>
            </a:extLst>
          </p:cNvPr>
          <p:cNvSpPr txBox="1"/>
          <p:nvPr/>
        </p:nvSpPr>
        <p:spPr>
          <a:xfrm>
            <a:off x="2884693" y="1522736"/>
            <a:ext cx="1220206" cy="400110"/>
          </a:xfrm>
          <a:prstGeom prst="rect">
            <a:avLst/>
          </a:prstGeom>
          <a:noFill/>
        </p:spPr>
        <p:txBody>
          <a:bodyPr wrap="none" rtlCol="0">
            <a:spAutoFit/>
          </a:bodyPr>
          <a:lstStyle/>
          <a:p>
            <a:r>
              <a:rPr lang="x-none" sz="2000" dirty="0">
                <a:solidFill>
                  <a:schemeClr val="accent1">
                    <a:lumMod val="50000"/>
                  </a:schemeClr>
                </a:solidFill>
              </a:rPr>
              <a:t>estamos</a:t>
            </a:r>
          </a:p>
        </p:txBody>
      </p:sp>
      <p:sp>
        <p:nvSpPr>
          <p:cNvPr id="47" name="CuadroTexto 46">
            <a:extLst>
              <a:ext uri="{FF2B5EF4-FFF2-40B4-BE49-F238E27FC236}">
                <a16:creationId xmlns:a16="http://schemas.microsoft.com/office/drawing/2014/main" id="{A616CEF8-4EEE-A046-840A-615681F85A56}"/>
              </a:ext>
            </a:extLst>
          </p:cNvPr>
          <p:cNvSpPr txBox="1"/>
          <p:nvPr/>
        </p:nvSpPr>
        <p:spPr>
          <a:xfrm>
            <a:off x="6385440" y="1520729"/>
            <a:ext cx="508473" cy="400110"/>
          </a:xfrm>
          <a:prstGeom prst="rect">
            <a:avLst/>
          </a:prstGeom>
          <a:noFill/>
        </p:spPr>
        <p:txBody>
          <a:bodyPr wrap="none" rtlCol="0">
            <a:spAutoFit/>
          </a:bodyPr>
          <a:lstStyle/>
          <a:p>
            <a:r>
              <a:rPr lang="x-none" sz="2000" dirty="0">
                <a:solidFill>
                  <a:schemeClr val="accent1">
                    <a:lumMod val="50000"/>
                  </a:schemeClr>
                </a:solidFill>
              </a:rPr>
              <a:t>en</a:t>
            </a:r>
          </a:p>
        </p:txBody>
      </p:sp>
      <p:sp>
        <p:nvSpPr>
          <p:cNvPr id="48" name="CuadroTexto 47">
            <a:extLst>
              <a:ext uri="{FF2B5EF4-FFF2-40B4-BE49-F238E27FC236}">
                <a16:creationId xmlns:a16="http://schemas.microsoft.com/office/drawing/2014/main" id="{97CE3BAA-845E-6F4B-B060-B3EE7376E852}"/>
              </a:ext>
            </a:extLst>
          </p:cNvPr>
          <p:cNvSpPr txBox="1"/>
          <p:nvPr/>
        </p:nvSpPr>
        <p:spPr>
          <a:xfrm>
            <a:off x="4551089" y="1511134"/>
            <a:ext cx="1107996" cy="400110"/>
          </a:xfrm>
          <a:prstGeom prst="rect">
            <a:avLst/>
          </a:prstGeom>
          <a:noFill/>
        </p:spPr>
        <p:txBody>
          <a:bodyPr wrap="none" rtlCol="0">
            <a:spAutoFit/>
          </a:bodyPr>
          <a:lstStyle/>
          <a:p>
            <a:r>
              <a:rPr lang="x-none" sz="2000" dirty="0">
                <a:solidFill>
                  <a:schemeClr val="accent1">
                    <a:lumMod val="50000"/>
                  </a:schemeClr>
                </a:solidFill>
              </a:rPr>
              <a:t>parque</a:t>
            </a:r>
          </a:p>
        </p:txBody>
      </p:sp>
      <p:sp>
        <p:nvSpPr>
          <p:cNvPr id="49" name="CuadroTexto 48">
            <a:extLst>
              <a:ext uri="{FF2B5EF4-FFF2-40B4-BE49-F238E27FC236}">
                <a16:creationId xmlns:a16="http://schemas.microsoft.com/office/drawing/2014/main" id="{954EB6C9-3004-5249-9942-44CD61098375}"/>
              </a:ext>
            </a:extLst>
          </p:cNvPr>
          <p:cNvSpPr txBox="1"/>
          <p:nvPr/>
        </p:nvSpPr>
        <p:spPr>
          <a:xfrm>
            <a:off x="3043941" y="2539239"/>
            <a:ext cx="869149" cy="400110"/>
          </a:xfrm>
          <a:prstGeom prst="rect">
            <a:avLst/>
          </a:prstGeom>
          <a:noFill/>
        </p:spPr>
        <p:txBody>
          <a:bodyPr wrap="none" rtlCol="0">
            <a:spAutoFit/>
          </a:bodyPr>
          <a:lstStyle/>
          <a:p>
            <a:r>
              <a:rPr lang="x-none" sz="2000" dirty="0">
                <a:solidFill>
                  <a:schemeClr val="accent1">
                    <a:lumMod val="50000"/>
                  </a:schemeClr>
                </a:solidFill>
              </a:rPr>
              <a:t>están</a:t>
            </a:r>
          </a:p>
        </p:txBody>
      </p:sp>
      <p:sp>
        <p:nvSpPr>
          <p:cNvPr id="50" name="CuadroTexto 49">
            <a:extLst>
              <a:ext uri="{FF2B5EF4-FFF2-40B4-BE49-F238E27FC236}">
                <a16:creationId xmlns:a16="http://schemas.microsoft.com/office/drawing/2014/main" id="{F45BF0DB-F1D1-574A-AAAC-5430A84D0657}"/>
              </a:ext>
            </a:extLst>
          </p:cNvPr>
          <p:cNvSpPr txBox="1"/>
          <p:nvPr/>
        </p:nvSpPr>
        <p:spPr>
          <a:xfrm>
            <a:off x="4526327" y="2334099"/>
            <a:ext cx="1143262" cy="400110"/>
          </a:xfrm>
          <a:prstGeom prst="rect">
            <a:avLst/>
          </a:prstGeom>
          <a:noFill/>
        </p:spPr>
        <p:txBody>
          <a:bodyPr wrap="none" rtlCol="0">
            <a:spAutoFit/>
          </a:bodyPr>
          <a:lstStyle/>
          <a:p>
            <a:r>
              <a:rPr lang="x-none" sz="2000" dirty="0">
                <a:solidFill>
                  <a:schemeClr val="accent1">
                    <a:lumMod val="50000"/>
                  </a:schemeClr>
                </a:solidFill>
              </a:rPr>
              <a:t>mujeres</a:t>
            </a:r>
          </a:p>
        </p:txBody>
      </p:sp>
      <p:sp>
        <p:nvSpPr>
          <p:cNvPr id="51" name="CuadroTexto 50">
            <a:extLst>
              <a:ext uri="{FF2B5EF4-FFF2-40B4-BE49-F238E27FC236}">
                <a16:creationId xmlns:a16="http://schemas.microsoft.com/office/drawing/2014/main" id="{7960B54B-9327-A346-B2C6-0BCE4478B2AD}"/>
              </a:ext>
            </a:extLst>
          </p:cNvPr>
          <p:cNvSpPr txBox="1"/>
          <p:nvPr/>
        </p:nvSpPr>
        <p:spPr>
          <a:xfrm>
            <a:off x="7794552" y="2475210"/>
            <a:ext cx="1164101" cy="400110"/>
          </a:xfrm>
          <a:prstGeom prst="rect">
            <a:avLst/>
          </a:prstGeom>
          <a:noFill/>
        </p:spPr>
        <p:txBody>
          <a:bodyPr wrap="none" rtlCol="0">
            <a:spAutoFit/>
          </a:bodyPr>
          <a:lstStyle/>
          <a:p>
            <a:r>
              <a:rPr lang="x-none" sz="2000" dirty="0">
                <a:solidFill>
                  <a:schemeClr val="accent1">
                    <a:lumMod val="50000"/>
                  </a:schemeClr>
                </a:solidFill>
              </a:rPr>
              <a:t>delante</a:t>
            </a:r>
          </a:p>
        </p:txBody>
      </p:sp>
      <p:sp>
        <p:nvSpPr>
          <p:cNvPr id="52" name="CuadroTexto 51">
            <a:extLst>
              <a:ext uri="{FF2B5EF4-FFF2-40B4-BE49-F238E27FC236}">
                <a16:creationId xmlns:a16="http://schemas.microsoft.com/office/drawing/2014/main" id="{FB557C5F-0067-2A4E-BF23-136B5EC86A92}"/>
              </a:ext>
            </a:extLst>
          </p:cNvPr>
          <p:cNvSpPr txBox="1"/>
          <p:nvPr/>
        </p:nvSpPr>
        <p:spPr>
          <a:xfrm>
            <a:off x="6366204" y="2612594"/>
            <a:ext cx="527709" cy="400110"/>
          </a:xfrm>
          <a:prstGeom prst="rect">
            <a:avLst/>
          </a:prstGeom>
          <a:noFill/>
        </p:spPr>
        <p:txBody>
          <a:bodyPr wrap="none" rtlCol="0">
            <a:spAutoFit/>
          </a:bodyPr>
          <a:lstStyle/>
          <a:p>
            <a:r>
              <a:rPr lang="x-none" sz="2000" dirty="0">
                <a:solidFill>
                  <a:schemeClr val="accent1">
                    <a:lumMod val="50000"/>
                  </a:schemeClr>
                </a:solidFill>
              </a:rPr>
              <a:t>de</a:t>
            </a:r>
          </a:p>
        </p:txBody>
      </p:sp>
      <p:sp>
        <p:nvSpPr>
          <p:cNvPr id="53" name="CuadroTexto 52">
            <a:extLst>
              <a:ext uri="{FF2B5EF4-FFF2-40B4-BE49-F238E27FC236}">
                <a16:creationId xmlns:a16="http://schemas.microsoft.com/office/drawing/2014/main" id="{9778703A-0BC0-CD42-90D8-3E1FDCDDB791}"/>
              </a:ext>
            </a:extLst>
          </p:cNvPr>
          <p:cNvSpPr txBox="1"/>
          <p:nvPr/>
        </p:nvSpPr>
        <p:spPr>
          <a:xfrm>
            <a:off x="4477351" y="2724577"/>
            <a:ext cx="1255472" cy="400110"/>
          </a:xfrm>
          <a:prstGeom prst="rect">
            <a:avLst/>
          </a:prstGeom>
          <a:noFill/>
        </p:spPr>
        <p:txBody>
          <a:bodyPr wrap="none" rtlCol="0">
            <a:spAutoFit/>
          </a:bodyPr>
          <a:lstStyle/>
          <a:p>
            <a:r>
              <a:rPr lang="x-none" sz="2000" dirty="0">
                <a:solidFill>
                  <a:schemeClr val="accent1">
                    <a:lumMod val="50000"/>
                  </a:schemeClr>
                </a:solidFill>
              </a:rPr>
              <a:t>estación</a:t>
            </a:r>
          </a:p>
        </p:txBody>
      </p:sp>
      <p:sp>
        <p:nvSpPr>
          <p:cNvPr id="54" name="CuadroTexto 53">
            <a:extLst>
              <a:ext uri="{FF2B5EF4-FFF2-40B4-BE49-F238E27FC236}">
                <a16:creationId xmlns:a16="http://schemas.microsoft.com/office/drawing/2014/main" id="{5C95C3BA-F27F-E845-A2DE-F09CBC53A8D3}"/>
              </a:ext>
            </a:extLst>
          </p:cNvPr>
          <p:cNvSpPr txBox="1"/>
          <p:nvPr/>
        </p:nvSpPr>
        <p:spPr>
          <a:xfrm>
            <a:off x="2930570" y="3539865"/>
            <a:ext cx="1186543" cy="400110"/>
          </a:xfrm>
          <a:prstGeom prst="rect">
            <a:avLst/>
          </a:prstGeom>
          <a:noFill/>
        </p:spPr>
        <p:txBody>
          <a:bodyPr wrap="none" rtlCol="0">
            <a:spAutoFit/>
          </a:bodyPr>
          <a:lstStyle/>
          <a:p>
            <a:r>
              <a:rPr lang="x-none" sz="2000" dirty="0">
                <a:solidFill>
                  <a:schemeClr val="accent1">
                    <a:lumMod val="50000"/>
                  </a:schemeClr>
                </a:solidFill>
              </a:rPr>
              <a:t>escribes</a:t>
            </a:r>
          </a:p>
        </p:txBody>
      </p:sp>
      <p:sp>
        <p:nvSpPr>
          <p:cNvPr id="55" name="CuadroTexto 54">
            <a:extLst>
              <a:ext uri="{FF2B5EF4-FFF2-40B4-BE49-F238E27FC236}">
                <a16:creationId xmlns:a16="http://schemas.microsoft.com/office/drawing/2014/main" id="{15048A43-4AD3-EB4F-956A-BC7A5C71C7E3}"/>
              </a:ext>
            </a:extLst>
          </p:cNvPr>
          <p:cNvSpPr txBox="1"/>
          <p:nvPr/>
        </p:nvSpPr>
        <p:spPr>
          <a:xfrm>
            <a:off x="4614276" y="3345041"/>
            <a:ext cx="963725" cy="400110"/>
          </a:xfrm>
          <a:prstGeom prst="rect">
            <a:avLst/>
          </a:prstGeom>
          <a:noFill/>
        </p:spPr>
        <p:txBody>
          <a:bodyPr wrap="none" rtlCol="0">
            <a:spAutoFit/>
          </a:bodyPr>
          <a:lstStyle/>
          <a:p>
            <a:r>
              <a:rPr lang="x-none" sz="2000" dirty="0">
                <a:solidFill>
                  <a:schemeClr val="accent1">
                    <a:lumMod val="50000"/>
                  </a:schemeClr>
                </a:solidFill>
              </a:rPr>
              <a:t>cartas</a:t>
            </a:r>
          </a:p>
        </p:txBody>
      </p:sp>
      <p:sp>
        <p:nvSpPr>
          <p:cNvPr id="56" name="CuadroTexto 55">
            <a:extLst>
              <a:ext uri="{FF2B5EF4-FFF2-40B4-BE49-F238E27FC236}">
                <a16:creationId xmlns:a16="http://schemas.microsoft.com/office/drawing/2014/main" id="{46975CC3-7E18-7E41-9CEB-C87E493A478B}"/>
              </a:ext>
            </a:extLst>
          </p:cNvPr>
          <p:cNvSpPr txBox="1"/>
          <p:nvPr/>
        </p:nvSpPr>
        <p:spPr>
          <a:xfrm>
            <a:off x="6385439" y="3538200"/>
            <a:ext cx="508473" cy="400110"/>
          </a:xfrm>
          <a:prstGeom prst="rect">
            <a:avLst/>
          </a:prstGeom>
          <a:noFill/>
        </p:spPr>
        <p:txBody>
          <a:bodyPr wrap="none" rtlCol="0">
            <a:spAutoFit/>
          </a:bodyPr>
          <a:lstStyle/>
          <a:p>
            <a:r>
              <a:rPr lang="x-none" sz="2000" dirty="0">
                <a:solidFill>
                  <a:schemeClr val="accent1">
                    <a:lumMod val="50000"/>
                  </a:schemeClr>
                </a:solidFill>
              </a:rPr>
              <a:t>en</a:t>
            </a:r>
          </a:p>
        </p:txBody>
      </p:sp>
      <p:sp>
        <p:nvSpPr>
          <p:cNvPr id="57" name="CuadroTexto 56">
            <a:extLst>
              <a:ext uri="{FF2B5EF4-FFF2-40B4-BE49-F238E27FC236}">
                <a16:creationId xmlns:a16="http://schemas.microsoft.com/office/drawing/2014/main" id="{A24C1AFB-E30B-A74B-82A1-A9AF927E214B}"/>
              </a:ext>
            </a:extLst>
          </p:cNvPr>
          <p:cNvSpPr txBox="1"/>
          <p:nvPr/>
        </p:nvSpPr>
        <p:spPr>
          <a:xfrm>
            <a:off x="4632414" y="3743462"/>
            <a:ext cx="885179" cy="400110"/>
          </a:xfrm>
          <a:prstGeom prst="rect">
            <a:avLst/>
          </a:prstGeom>
          <a:noFill/>
        </p:spPr>
        <p:txBody>
          <a:bodyPr wrap="none" rtlCol="0">
            <a:spAutoFit/>
          </a:bodyPr>
          <a:lstStyle/>
          <a:p>
            <a:r>
              <a:rPr lang="x-none" sz="2000" dirty="0">
                <a:solidFill>
                  <a:schemeClr val="accent1">
                    <a:lumMod val="50000"/>
                  </a:schemeClr>
                </a:solidFill>
              </a:rPr>
              <a:t>chino</a:t>
            </a:r>
          </a:p>
        </p:txBody>
      </p:sp>
      <p:sp>
        <p:nvSpPr>
          <p:cNvPr id="58" name="CuadroTexto 57">
            <a:extLst>
              <a:ext uri="{FF2B5EF4-FFF2-40B4-BE49-F238E27FC236}">
                <a16:creationId xmlns:a16="http://schemas.microsoft.com/office/drawing/2014/main" id="{DA53EBC3-02B9-4C48-A09A-C5C7EDABA622}"/>
              </a:ext>
            </a:extLst>
          </p:cNvPr>
          <p:cNvSpPr txBox="1"/>
          <p:nvPr/>
        </p:nvSpPr>
        <p:spPr>
          <a:xfrm>
            <a:off x="7374507" y="3538200"/>
            <a:ext cx="2231701" cy="400110"/>
          </a:xfrm>
          <a:prstGeom prst="rect">
            <a:avLst/>
          </a:prstGeom>
          <a:noFill/>
        </p:spPr>
        <p:txBody>
          <a:bodyPr wrap="none" rtlCol="0">
            <a:spAutoFit/>
          </a:bodyPr>
          <a:lstStyle/>
          <a:p>
            <a:r>
              <a:rPr lang="x-none" sz="2000" dirty="0">
                <a:solidFill>
                  <a:schemeClr val="accent1">
                    <a:lumMod val="50000"/>
                  </a:schemeClr>
                </a:solidFill>
              </a:rPr>
              <a:t>completamente</a:t>
            </a:r>
          </a:p>
        </p:txBody>
      </p:sp>
      <p:sp>
        <p:nvSpPr>
          <p:cNvPr id="59" name="CuadroTexto 58">
            <a:extLst>
              <a:ext uri="{FF2B5EF4-FFF2-40B4-BE49-F238E27FC236}">
                <a16:creationId xmlns:a16="http://schemas.microsoft.com/office/drawing/2014/main" id="{33BFC2BE-5D68-0B48-BEE4-4E6CE35CF188}"/>
              </a:ext>
            </a:extLst>
          </p:cNvPr>
          <p:cNvSpPr txBox="1"/>
          <p:nvPr/>
        </p:nvSpPr>
        <p:spPr>
          <a:xfrm>
            <a:off x="7878709" y="4584437"/>
            <a:ext cx="995785" cy="400110"/>
          </a:xfrm>
          <a:prstGeom prst="rect">
            <a:avLst/>
          </a:prstGeom>
          <a:noFill/>
        </p:spPr>
        <p:txBody>
          <a:bodyPr wrap="none" rtlCol="0">
            <a:spAutoFit/>
          </a:bodyPr>
          <a:lstStyle/>
          <a:p>
            <a:r>
              <a:rPr lang="x-none" sz="2000" dirty="0">
                <a:solidFill>
                  <a:schemeClr val="accent1">
                    <a:lumMod val="50000"/>
                  </a:schemeClr>
                </a:solidFill>
              </a:rPr>
              <a:t>nunca</a:t>
            </a:r>
          </a:p>
        </p:txBody>
      </p:sp>
      <p:sp>
        <p:nvSpPr>
          <p:cNvPr id="60" name="CuadroTexto 59">
            <a:extLst>
              <a:ext uri="{FF2B5EF4-FFF2-40B4-BE49-F238E27FC236}">
                <a16:creationId xmlns:a16="http://schemas.microsoft.com/office/drawing/2014/main" id="{E5EC7E27-FEFA-7847-806B-FFDC8E8FBCD0}"/>
              </a:ext>
            </a:extLst>
          </p:cNvPr>
          <p:cNvSpPr txBox="1"/>
          <p:nvPr/>
        </p:nvSpPr>
        <p:spPr>
          <a:xfrm>
            <a:off x="2849619" y="4516680"/>
            <a:ext cx="1348446" cy="400110"/>
          </a:xfrm>
          <a:prstGeom prst="rect">
            <a:avLst/>
          </a:prstGeom>
          <a:noFill/>
        </p:spPr>
        <p:txBody>
          <a:bodyPr wrap="none" rtlCol="0">
            <a:spAutoFit/>
          </a:bodyPr>
          <a:lstStyle/>
          <a:p>
            <a:r>
              <a:rPr lang="x-none" sz="2000" dirty="0">
                <a:solidFill>
                  <a:schemeClr val="accent1">
                    <a:lumMod val="50000"/>
                  </a:schemeClr>
                </a:solidFill>
              </a:rPr>
              <a:t>corre</a:t>
            </a:r>
            <a:r>
              <a:rPr lang="en-GB" sz="2000" dirty="0">
                <a:solidFill>
                  <a:schemeClr val="accent1">
                    <a:lumMod val="50000"/>
                  </a:schemeClr>
                </a:solidFill>
              </a:rPr>
              <a:t>mos</a:t>
            </a:r>
            <a:endParaRPr lang="x-none" sz="2000" dirty="0">
              <a:solidFill>
                <a:schemeClr val="accent1">
                  <a:lumMod val="50000"/>
                </a:schemeClr>
              </a:solidFill>
            </a:endParaRPr>
          </a:p>
        </p:txBody>
      </p:sp>
      <p:sp>
        <p:nvSpPr>
          <p:cNvPr id="61" name="CuadroTexto 60">
            <a:extLst>
              <a:ext uri="{FF2B5EF4-FFF2-40B4-BE49-F238E27FC236}">
                <a16:creationId xmlns:a16="http://schemas.microsoft.com/office/drawing/2014/main" id="{6960DF56-A7D5-CA4F-AA44-A67F3C38A2D2}"/>
              </a:ext>
            </a:extLst>
          </p:cNvPr>
          <p:cNvSpPr txBox="1"/>
          <p:nvPr/>
        </p:nvSpPr>
        <p:spPr>
          <a:xfrm>
            <a:off x="6367538" y="4604775"/>
            <a:ext cx="604653" cy="400110"/>
          </a:xfrm>
          <a:prstGeom prst="rect">
            <a:avLst/>
          </a:prstGeom>
          <a:noFill/>
        </p:spPr>
        <p:txBody>
          <a:bodyPr wrap="none" rtlCol="0">
            <a:spAutoFit/>
          </a:bodyPr>
          <a:lstStyle/>
          <a:p>
            <a:r>
              <a:rPr lang="x-none" sz="2000" dirty="0">
                <a:solidFill>
                  <a:schemeClr val="accent1">
                    <a:lumMod val="50000"/>
                  </a:schemeClr>
                </a:solidFill>
              </a:rPr>
              <a:t>por</a:t>
            </a:r>
          </a:p>
        </p:txBody>
      </p:sp>
      <p:sp>
        <p:nvSpPr>
          <p:cNvPr id="62" name="CuadroTexto 61">
            <a:extLst>
              <a:ext uri="{FF2B5EF4-FFF2-40B4-BE49-F238E27FC236}">
                <a16:creationId xmlns:a16="http://schemas.microsoft.com/office/drawing/2014/main" id="{8FFBE173-DC72-E74F-9148-CBBE6947A3B5}"/>
              </a:ext>
            </a:extLst>
          </p:cNvPr>
          <p:cNvSpPr txBox="1"/>
          <p:nvPr/>
        </p:nvSpPr>
        <p:spPr>
          <a:xfrm>
            <a:off x="4623837" y="4516680"/>
            <a:ext cx="1085554" cy="400110"/>
          </a:xfrm>
          <a:prstGeom prst="rect">
            <a:avLst/>
          </a:prstGeom>
          <a:noFill/>
        </p:spPr>
        <p:txBody>
          <a:bodyPr wrap="none" rtlCol="0">
            <a:spAutoFit/>
          </a:bodyPr>
          <a:lstStyle/>
          <a:p>
            <a:r>
              <a:rPr lang="en-GB" sz="2000" dirty="0">
                <a:solidFill>
                  <a:schemeClr val="accent1">
                    <a:lumMod val="50000"/>
                  </a:schemeClr>
                </a:solidFill>
              </a:rPr>
              <a:t>ciudad</a:t>
            </a:r>
            <a:endParaRPr lang="x-none" sz="2000" dirty="0">
              <a:solidFill>
                <a:schemeClr val="accent1">
                  <a:lumMod val="50000"/>
                </a:schemeClr>
              </a:solidFill>
            </a:endParaRPr>
          </a:p>
        </p:txBody>
      </p:sp>
      <p:sp>
        <p:nvSpPr>
          <p:cNvPr id="63" name="CuadroTexto 62">
            <a:extLst>
              <a:ext uri="{FF2B5EF4-FFF2-40B4-BE49-F238E27FC236}">
                <a16:creationId xmlns:a16="http://schemas.microsoft.com/office/drawing/2014/main" id="{562E6E8D-9A44-DC46-8D2E-14B04CE13CD2}"/>
              </a:ext>
            </a:extLst>
          </p:cNvPr>
          <p:cNvSpPr txBox="1"/>
          <p:nvPr/>
        </p:nvSpPr>
        <p:spPr>
          <a:xfrm>
            <a:off x="2861485" y="5537495"/>
            <a:ext cx="1279517" cy="400110"/>
          </a:xfrm>
          <a:prstGeom prst="rect">
            <a:avLst/>
          </a:prstGeom>
          <a:noFill/>
        </p:spPr>
        <p:txBody>
          <a:bodyPr wrap="none" rtlCol="0">
            <a:spAutoFit/>
          </a:bodyPr>
          <a:lstStyle/>
          <a:p>
            <a:r>
              <a:rPr lang="x-none" sz="2000" dirty="0">
                <a:solidFill>
                  <a:schemeClr val="accent1">
                    <a:lumMod val="50000"/>
                  </a:schemeClr>
                </a:solidFill>
              </a:rPr>
              <a:t>aprendo</a:t>
            </a:r>
          </a:p>
        </p:txBody>
      </p:sp>
      <p:sp>
        <p:nvSpPr>
          <p:cNvPr id="64" name="CuadroTexto 63">
            <a:extLst>
              <a:ext uri="{FF2B5EF4-FFF2-40B4-BE49-F238E27FC236}">
                <a16:creationId xmlns:a16="http://schemas.microsoft.com/office/drawing/2014/main" id="{8343B256-F49E-4448-9F1D-B81400E5244B}"/>
              </a:ext>
            </a:extLst>
          </p:cNvPr>
          <p:cNvSpPr txBox="1"/>
          <p:nvPr/>
        </p:nvSpPr>
        <p:spPr>
          <a:xfrm>
            <a:off x="4719520" y="5570101"/>
            <a:ext cx="752129" cy="400110"/>
          </a:xfrm>
          <a:prstGeom prst="rect">
            <a:avLst/>
          </a:prstGeom>
          <a:noFill/>
        </p:spPr>
        <p:txBody>
          <a:bodyPr wrap="none" rtlCol="0">
            <a:spAutoFit/>
          </a:bodyPr>
          <a:lstStyle/>
          <a:p>
            <a:r>
              <a:rPr lang="x-none" sz="2000" dirty="0">
                <a:solidFill>
                  <a:schemeClr val="accent1">
                    <a:lumMod val="50000"/>
                  </a:schemeClr>
                </a:solidFill>
              </a:rPr>
              <a:t>algo</a:t>
            </a:r>
          </a:p>
        </p:txBody>
      </p:sp>
      <p:sp>
        <p:nvSpPr>
          <p:cNvPr id="65" name="CuadroTexto 64">
            <a:extLst>
              <a:ext uri="{FF2B5EF4-FFF2-40B4-BE49-F238E27FC236}">
                <a16:creationId xmlns:a16="http://schemas.microsoft.com/office/drawing/2014/main" id="{322F21B6-8DD1-B84A-9744-212F32B5CB43}"/>
              </a:ext>
            </a:extLst>
          </p:cNvPr>
          <p:cNvSpPr txBox="1"/>
          <p:nvPr/>
        </p:nvSpPr>
        <p:spPr>
          <a:xfrm>
            <a:off x="6415627" y="5586512"/>
            <a:ext cx="508473" cy="400110"/>
          </a:xfrm>
          <a:prstGeom prst="rect">
            <a:avLst/>
          </a:prstGeom>
          <a:noFill/>
        </p:spPr>
        <p:txBody>
          <a:bodyPr wrap="none" rtlCol="0">
            <a:spAutoFit/>
          </a:bodyPr>
          <a:lstStyle/>
          <a:p>
            <a:r>
              <a:rPr lang="en-GB" sz="2000" dirty="0">
                <a:solidFill>
                  <a:schemeClr val="accent1">
                    <a:lumMod val="50000"/>
                  </a:schemeClr>
                </a:solidFill>
              </a:rPr>
              <a:t>en</a:t>
            </a:r>
            <a:endParaRPr lang="x-none" sz="2000" dirty="0">
              <a:solidFill>
                <a:schemeClr val="accent1">
                  <a:lumMod val="50000"/>
                </a:schemeClr>
              </a:solidFill>
            </a:endParaRPr>
          </a:p>
        </p:txBody>
      </p:sp>
      <p:sp>
        <p:nvSpPr>
          <p:cNvPr id="66" name="CuadroTexto 65">
            <a:extLst>
              <a:ext uri="{FF2B5EF4-FFF2-40B4-BE49-F238E27FC236}">
                <a16:creationId xmlns:a16="http://schemas.microsoft.com/office/drawing/2014/main" id="{9FED825D-2F35-1749-A9E2-D044FD295E50}"/>
              </a:ext>
            </a:extLst>
          </p:cNvPr>
          <p:cNvSpPr txBox="1"/>
          <p:nvPr/>
        </p:nvSpPr>
        <p:spPr>
          <a:xfrm>
            <a:off x="4553524" y="5246719"/>
            <a:ext cx="1176925" cy="400110"/>
          </a:xfrm>
          <a:prstGeom prst="rect">
            <a:avLst/>
          </a:prstGeom>
          <a:noFill/>
        </p:spPr>
        <p:txBody>
          <a:bodyPr wrap="none" rtlCol="0">
            <a:spAutoFit/>
          </a:bodyPr>
          <a:lstStyle/>
          <a:p>
            <a:r>
              <a:rPr lang="x-none" sz="2000" dirty="0">
                <a:solidFill>
                  <a:schemeClr val="accent1">
                    <a:lumMod val="50000"/>
                  </a:schemeClr>
                </a:solidFill>
              </a:rPr>
              <a:t>español</a:t>
            </a:r>
          </a:p>
        </p:txBody>
      </p:sp>
      <p:sp>
        <p:nvSpPr>
          <p:cNvPr id="67" name="CuadroTexto 66">
            <a:extLst>
              <a:ext uri="{FF2B5EF4-FFF2-40B4-BE49-F238E27FC236}">
                <a16:creationId xmlns:a16="http://schemas.microsoft.com/office/drawing/2014/main" id="{485544CB-3FF4-CF41-921E-ADC4E9C6D255}"/>
              </a:ext>
            </a:extLst>
          </p:cNvPr>
          <p:cNvSpPr txBox="1"/>
          <p:nvPr/>
        </p:nvSpPr>
        <p:spPr>
          <a:xfrm>
            <a:off x="7983606" y="5586512"/>
            <a:ext cx="838691" cy="400110"/>
          </a:xfrm>
          <a:prstGeom prst="rect">
            <a:avLst/>
          </a:prstGeom>
          <a:noFill/>
        </p:spPr>
        <p:txBody>
          <a:bodyPr wrap="none" rtlCol="0">
            <a:spAutoFit/>
          </a:bodyPr>
          <a:lstStyle/>
          <a:p>
            <a:r>
              <a:rPr lang="x-none" sz="2000" dirty="0">
                <a:solidFill>
                  <a:schemeClr val="accent1">
                    <a:lumMod val="50000"/>
                  </a:schemeClr>
                </a:solidFill>
              </a:rPr>
              <a:t>fuera</a:t>
            </a:r>
          </a:p>
        </p:txBody>
      </p:sp>
      <p:sp>
        <p:nvSpPr>
          <p:cNvPr id="68" name="CuadroTexto 67">
            <a:extLst>
              <a:ext uri="{FF2B5EF4-FFF2-40B4-BE49-F238E27FC236}">
                <a16:creationId xmlns:a16="http://schemas.microsoft.com/office/drawing/2014/main" id="{B5C3071E-D3A7-9E43-82CD-65555927BB43}"/>
              </a:ext>
            </a:extLst>
          </p:cNvPr>
          <p:cNvSpPr txBox="1"/>
          <p:nvPr/>
        </p:nvSpPr>
        <p:spPr>
          <a:xfrm>
            <a:off x="4526327" y="5878746"/>
            <a:ext cx="1165704" cy="400110"/>
          </a:xfrm>
          <a:prstGeom prst="rect">
            <a:avLst/>
          </a:prstGeom>
          <a:noFill/>
        </p:spPr>
        <p:txBody>
          <a:bodyPr wrap="none" rtlCol="0">
            <a:spAutoFit/>
          </a:bodyPr>
          <a:lstStyle/>
          <a:p>
            <a:r>
              <a:rPr lang="x-none" sz="2000" dirty="0">
                <a:solidFill>
                  <a:schemeClr val="accent1">
                    <a:lumMod val="50000"/>
                  </a:schemeClr>
                </a:solidFill>
              </a:rPr>
              <a:t>escuela</a:t>
            </a:r>
          </a:p>
        </p:txBody>
      </p:sp>
      <p:sp>
        <p:nvSpPr>
          <p:cNvPr id="69" name="TextBox 35">
            <a:extLst>
              <a:ext uri="{FF2B5EF4-FFF2-40B4-BE49-F238E27FC236}">
                <a16:creationId xmlns:a16="http://schemas.microsoft.com/office/drawing/2014/main" id="{FD0220D2-ED96-BE44-ACD1-06188A4EAD48}"/>
              </a:ext>
            </a:extLst>
          </p:cNvPr>
          <p:cNvSpPr txBox="1"/>
          <p:nvPr/>
        </p:nvSpPr>
        <p:spPr>
          <a:xfrm>
            <a:off x="898103" y="843108"/>
            <a:ext cx="1529695" cy="400110"/>
          </a:xfrm>
          <a:prstGeom prst="rect">
            <a:avLst/>
          </a:prstGeom>
          <a:noFill/>
        </p:spPr>
        <p:txBody>
          <a:bodyPr wrap="square" rtlCol="0">
            <a:spAutoFit/>
          </a:bodyPr>
          <a:lstStyle/>
          <a:p>
            <a:pPr algn="ctr"/>
            <a:r>
              <a:rPr lang="en-GB" sz="2000" b="1" dirty="0">
                <a:solidFill>
                  <a:schemeClr val="accent1">
                    <a:lumMod val="50000"/>
                  </a:schemeClr>
                </a:solidFill>
              </a:rPr>
              <a:t>español</a:t>
            </a:r>
          </a:p>
        </p:txBody>
      </p:sp>
      <p:sp>
        <p:nvSpPr>
          <p:cNvPr id="70" name="TextBox 35">
            <a:extLst>
              <a:ext uri="{FF2B5EF4-FFF2-40B4-BE49-F238E27FC236}">
                <a16:creationId xmlns:a16="http://schemas.microsoft.com/office/drawing/2014/main" id="{A800CCB5-C405-4F4B-8152-16334385B138}"/>
              </a:ext>
            </a:extLst>
          </p:cNvPr>
          <p:cNvSpPr txBox="1"/>
          <p:nvPr/>
        </p:nvSpPr>
        <p:spPr>
          <a:xfrm>
            <a:off x="10162345" y="830364"/>
            <a:ext cx="1529695" cy="400110"/>
          </a:xfrm>
          <a:prstGeom prst="rect">
            <a:avLst/>
          </a:prstGeom>
          <a:noFill/>
        </p:spPr>
        <p:txBody>
          <a:bodyPr wrap="square" rtlCol="0">
            <a:spAutoFit/>
          </a:bodyPr>
          <a:lstStyle/>
          <a:p>
            <a:pPr algn="ctr"/>
            <a:r>
              <a:rPr lang="en-GB" sz="2000" b="1" dirty="0">
                <a:solidFill>
                  <a:schemeClr val="accent1">
                    <a:lumMod val="50000"/>
                  </a:schemeClr>
                </a:solidFill>
              </a:rPr>
              <a:t>inglés</a:t>
            </a:r>
          </a:p>
        </p:txBody>
      </p:sp>
      <p:sp>
        <p:nvSpPr>
          <p:cNvPr id="71" name="CuadroTexto 70">
            <a:extLst>
              <a:ext uri="{FF2B5EF4-FFF2-40B4-BE49-F238E27FC236}">
                <a16:creationId xmlns:a16="http://schemas.microsoft.com/office/drawing/2014/main" id="{ADD1D613-ED60-B34B-A471-EACF509592F6}"/>
              </a:ext>
            </a:extLst>
          </p:cNvPr>
          <p:cNvSpPr txBox="1"/>
          <p:nvPr/>
        </p:nvSpPr>
        <p:spPr>
          <a:xfrm>
            <a:off x="576417" y="1208732"/>
            <a:ext cx="2211711" cy="1015663"/>
          </a:xfrm>
          <a:prstGeom prst="rect">
            <a:avLst/>
          </a:prstGeom>
          <a:noFill/>
        </p:spPr>
        <p:txBody>
          <a:bodyPr wrap="square" rtlCol="0">
            <a:spAutoFit/>
          </a:bodyPr>
          <a:lstStyle/>
          <a:p>
            <a:r>
              <a:rPr lang="en-GB" sz="2000" dirty="0">
                <a:solidFill>
                  <a:schemeClr val="accent1">
                    <a:lumMod val="50000"/>
                  </a:schemeClr>
                </a:solidFill>
              </a:rPr>
              <a:t>Siempre </a:t>
            </a:r>
            <a:r>
              <a:rPr lang="en-GB" sz="2000" dirty="0" err="1">
                <a:solidFill>
                  <a:schemeClr val="accent1">
                    <a:lumMod val="50000"/>
                  </a:schemeClr>
                </a:solidFill>
              </a:rPr>
              <a:t>estamos</a:t>
            </a:r>
            <a:r>
              <a:rPr lang="en-GB" sz="2000" dirty="0">
                <a:solidFill>
                  <a:schemeClr val="accent1">
                    <a:lumMod val="50000"/>
                  </a:schemeClr>
                </a:solidFill>
              </a:rPr>
              <a:t> en el parque.</a:t>
            </a:r>
          </a:p>
        </p:txBody>
      </p:sp>
      <p:sp>
        <p:nvSpPr>
          <p:cNvPr id="72" name="CuadroTexto 71">
            <a:extLst>
              <a:ext uri="{FF2B5EF4-FFF2-40B4-BE49-F238E27FC236}">
                <a16:creationId xmlns:a16="http://schemas.microsoft.com/office/drawing/2014/main" id="{1DD4183C-6BAE-BB4E-A67E-D5FEDFFF5489}"/>
              </a:ext>
            </a:extLst>
          </p:cNvPr>
          <p:cNvSpPr txBox="1"/>
          <p:nvPr/>
        </p:nvSpPr>
        <p:spPr>
          <a:xfrm>
            <a:off x="546708" y="2245361"/>
            <a:ext cx="2051349" cy="1015663"/>
          </a:xfrm>
          <a:prstGeom prst="rect">
            <a:avLst/>
          </a:prstGeom>
          <a:noFill/>
        </p:spPr>
        <p:txBody>
          <a:bodyPr wrap="square" rtlCol="0">
            <a:spAutoFit/>
          </a:bodyPr>
          <a:lstStyle/>
          <a:p>
            <a:r>
              <a:rPr lang="en-GB" sz="2000" dirty="0">
                <a:solidFill>
                  <a:schemeClr val="accent1">
                    <a:lumMod val="50000"/>
                  </a:schemeClr>
                </a:solidFill>
              </a:rPr>
              <a:t>Las </a:t>
            </a:r>
            <a:r>
              <a:rPr lang="en-GB" sz="2000" dirty="0" err="1">
                <a:solidFill>
                  <a:schemeClr val="accent1">
                    <a:lumMod val="50000"/>
                  </a:schemeClr>
                </a:solidFill>
              </a:rPr>
              <a:t>mujeres</a:t>
            </a:r>
            <a:r>
              <a:rPr lang="en-GB" sz="2000" dirty="0">
                <a:solidFill>
                  <a:schemeClr val="accent1">
                    <a:lumMod val="50000"/>
                  </a:schemeClr>
                </a:solidFill>
              </a:rPr>
              <a:t> </a:t>
            </a:r>
            <a:r>
              <a:rPr lang="en-GB" sz="2000" dirty="0" err="1">
                <a:solidFill>
                  <a:schemeClr val="accent1">
                    <a:lumMod val="50000"/>
                  </a:schemeClr>
                </a:solidFill>
              </a:rPr>
              <a:t>están</a:t>
            </a:r>
            <a:r>
              <a:rPr lang="en-GB" sz="2000" dirty="0">
                <a:solidFill>
                  <a:schemeClr val="accent1">
                    <a:lumMod val="50000"/>
                  </a:schemeClr>
                </a:solidFill>
              </a:rPr>
              <a:t> </a:t>
            </a:r>
            <a:r>
              <a:rPr lang="en-GB" sz="2000" dirty="0" err="1">
                <a:solidFill>
                  <a:schemeClr val="accent1">
                    <a:lumMod val="50000"/>
                  </a:schemeClr>
                </a:solidFill>
              </a:rPr>
              <a:t>delante</a:t>
            </a:r>
            <a:r>
              <a:rPr lang="en-GB" sz="2000" dirty="0">
                <a:solidFill>
                  <a:schemeClr val="accent1">
                    <a:lumMod val="50000"/>
                  </a:schemeClr>
                </a:solidFill>
              </a:rPr>
              <a:t> de la estación.</a:t>
            </a:r>
          </a:p>
        </p:txBody>
      </p:sp>
      <p:sp>
        <p:nvSpPr>
          <p:cNvPr id="73" name="CuadroTexto 72">
            <a:extLst>
              <a:ext uri="{FF2B5EF4-FFF2-40B4-BE49-F238E27FC236}">
                <a16:creationId xmlns:a16="http://schemas.microsoft.com/office/drawing/2014/main" id="{92D3BDDC-132F-6648-8053-31F3C2A5C450}"/>
              </a:ext>
            </a:extLst>
          </p:cNvPr>
          <p:cNvSpPr txBox="1"/>
          <p:nvPr/>
        </p:nvSpPr>
        <p:spPr>
          <a:xfrm>
            <a:off x="586012" y="3247286"/>
            <a:ext cx="2378441" cy="1015663"/>
          </a:xfrm>
          <a:prstGeom prst="rect">
            <a:avLst/>
          </a:prstGeom>
          <a:noFill/>
        </p:spPr>
        <p:txBody>
          <a:bodyPr wrap="square" rtlCol="0">
            <a:spAutoFit/>
          </a:bodyPr>
          <a:lstStyle/>
          <a:p>
            <a:r>
              <a:rPr lang="en-GB" sz="2000" dirty="0">
                <a:solidFill>
                  <a:schemeClr val="accent1">
                    <a:lumMod val="50000"/>
                  </a:schemeClr>
                </a:solidFill>
              </a:rPr>
              <a:t>¿Escribes cartas completamente en chino?</a:t>
            </a:r>
          </a:p>
        </p:txBody>
      </p:sp>
      <p:sp>
        <p:nvSpPr>
          <p:cNvPr id="74" name="CuadroTexto 73">
            <a:extLst>
              <a:ext uri="{FF2B5EF4-FFF2-40B4-BE49-F238E27FC236}">
                <a16:creationId xmlns:a16="http://schemas.microsoft.com/office/drawing/2014/main" id="{445922E4-9DFA-414F-9B52-07F7105A2128}"/>
              </a:ext>
            </a:extLst>
          </p:cNvPr>
          <p:cNvSpPr txBox="1"/>
          <p:nvPr/>
        </p:nvSpPr>
        <p:spPr>
          <a:xfrm>
            <a:off x="546708" y="4331352"/>
            <a:ext cx="2241419" cy="707886"/>
          </a:xfrm>
          <a:prstGeom prst="rect">
            <a:avLst/>
          </a:prstGeom>
          <a:noFill/>
        </p:spPr>
        <p:txBody>
          <a:bodyPr wrap="square" rtlCol="0">
            <a:spAutoFit/>
          </a:bodyPr>
          <a:lstStyle/>
          <a:p>
            <a:r>
              <a:rPr lang="en-GB" sz="2000" dirty="0">
                <a:solidFill>
                  <a:schemeClr val="accent1">
                    <a:lumMod val="50000"/>
                  </a:schemeClr>
                </a:solidFill>
              </a:rPr>
              <a:t>Nunca corremos por la ciudad.</a:t>
            </a:r>
          </a:p>
        </p:txBody>
      </p:sp>
      <p:sp>
        <p:nvSpPr>
          <p:cNvPr id="75" name="CuadroTexto 74">
            <a:extLst>
              <a:ext uri="{FF2B5EF4-FFF2-40B4-BE49-F238E27FC236}">
                <a16:creationId xmlns:a16="http://schemas.microsoft.com/office/drawing/2014/main" id="{CB8D1B35-180F-1E4C-ADBA-AB3F691C88E9}"/>
              </a:ext>
            </a:extLst>
          </p:cNvPr>
          <p:cNvSpPr txBox="1"/>
          <p:nvPr/>
        </p:nvSpPr>
        <p:spPr>
          <a:xfrm>
            <a:off x="573113" y="5224145"/>
            <a:ext cx="2378441" cy="1015663"/>
          </a:xfrm>
          <a:prstGeom prst="rect">
            <a:avLst/>
          </a:prstGeom>
          <a:noFill/>
        </p:spPr>
        <p:txBody>
          <a:bodyPr wrap="square" rtlCol="0">
            <a:spAutoFit/>
          </a:bodyPr>
          <a:lstStyle/>
          <a:p>
            <a:r>
              <a:rPr lang="en-GB" sz="2000" dirty="0">
                <a:solidFill>
                  <a:schemeClr val="accent1">
                    <a:lumMod val="50000"/>
                  </a:schemeClr>
                </a:solidFill>
              </a:rPr>
              <a:t>Aprendo algo en español fuera de la escuela.</a:t>
            </a:r>
          </a:p>
        </p:txBody>
      </p:sp>
      <p:sp>
        <p:nvSpPr>
          <p:cNvPr id="76" name="CuadroTexto 75">
            <a:extLst>
              <a:ext uri="{FF2B5EF4-FFF2-40B4-BE49-F238E27FC236}">
                <a16:creationId xmlns:a16="http://schemas.microsoft.com/office/drawing/2014/main" id="{2453188D-9FB5-324E-A366-19144C6745A9}"/>
              </a:ext>
            </a:extLst>
          </p:cNvPr>
          <p:cNvSpPr txBox="1"/>
          <p:nvPr/>
        </p:nvSpPr>
        <p:spPr>
          <a:xfrm>
            <a:off x="9570300" y="1436509"/>
            <a:ext cx="2331640" cy="707886"/>
          </a:xfrm>
          <a:prstGeom prst="rect">
            <a:avLst/>
          </a:prstGeom>
          <a:noFill/>
        </p:spPr>
        <p:txBody>
          <a:bodyPr wrap="square" rtlCol="0">
            <a:spAutoFit/>
          </a:bodyPr>
          <a:lstStyle/>
          <a:p>
            <a:r>
              <a:rPr lang="en-GB" sz="2000" dirty="0">
                <a:solidFill>
                  <a:schemeClr val="accent1">
                    <a:lumMod val="50000"/>
                  </a:schemeClr>
                </a:solidFill>
              </a:rPr>
              <a:t>We are always in the park.</a:t>
            </a:r>
          </a:p>
        </p:txBody>
      </p:sp>
      <p:sp>
        <p:nvSpPr>
          <p:cNvPr id="77" name="CuadroTexto 76">
            <a:extLst>
              <a:ext uri="{FF2B5EF4-FFF2-40B4-BE49-F238E27FC236}">
                <a16:creationId xmlns:a16="http://schemas.microsoft.com/office/drawing/2014/main" id="{25A5BACC-8444-7E4B-8E1F-27993A768783}"/>
              </a:ext>
            </a:extLst>
          </p:cNvPr>
          <p:cNvSpPr txBox="1"/>
          <p:nvPr/>
        </p:nvSpPr>
        <p:spPr>
          <a:xfrm>
            <a:off x="9551328" y="2231462"/>
            <a:ext cx="2399892" cy="1015663"/>
          </a:xfrm>
          <a:prstGeom prst="rect">
            <a:avLst/>
          </a:prstGeom>
          <a:noFill/>
        </p:spPr>
        <p:txBody>
          <a:bodyPr wrap="square" rtlCol="0">
            <a:spAutoFit/>
          </a:bodyPr>
          <a:lstStyle/>
          <a:p>
            <a:r>
              <a:rPr lang="en-GB" sz="2000" dirty="0">
                <a:solidFill>
                  <a:schemeClr val="accent1">
                    <a:lumMod val="50000"/>
                  </a:schemeClr>
                </a:solidFill>
              </a:rPr>
              <a:t>The women are in front of the station.</a:t>
            </a:r>
          </a:p>
        </p:txBody>
      </p:sp>
      <p:sp>
        <p:nvSpPr>
          <p:cNvPr id="78" name="CuadroTexto 77">
            <a:extLst>
              <a:ext uri="{FF2B5EF4-FFF2-40B4-BE49-F238E27FC236}">
                <a16:creationId xmlns:a16="http://schemas.microsoft.com/office/drawing/2014/main" id="{6107142B-CC78-6948-93AE-61AF2131242F}"/>
              </a:ext>
            </a:extLst>
          </p:cNvPr>
          <p:cNvSpPr txBox="1"/>
          <p:nvPr/>
        </p:nvSpPr>
        <p:spPr>
          <a:xfrm>
            <a:off x="9535425" y="3238844"/>
            <a:ext cx="2391511" cy="1015663"/>
          </a:xfrm>
          <a:prstGeom prst="rect">
            <a:avLst/>
          </a:prstGeom>
          <a:noFill/>
        </p:spPr>
        <p:txBody>
          <a:bodyPr wrap="square" rtlCol="0">
            <a:spAutoFit/>
          </a:bodyPr>
          <a:lstStyle/>
          <a:p>
            <a:r>
              <a:rPr lang="en-GB" sz="2000" dirty="0">
                <a:solidFill>
                  <a:schemeClr val="accent1">
                    <a:lumMod val="50000"/>
                  </a:schemeClr>
                </a:solidFill>
              </a:rPr>
              <a:t>Do you write letters completely in Chinese?</a:t>
            </a:r>
          </a:p>
        </p:txBody>
      </p:sp>
      <p:sp>
        <p:nvSpPr>
          <p:cNvPr id="79" name="CuadroTexto 78">
            <a:extLst>
              <a:ext uri="{FF2B5EF4-FFF2-40B4-BE49-F238E27FC236}">
                <a16:creationId xmlns:a16="http://schemas.microsoft.com/office/drawing/2014/main" id="{FD9AED47-C1B7-F34C-86F2-6BC30B2CF68A}"/>
              </a:ext>
            </a:extLst>
          </p:cNvPr>
          <p:cNvSpPr txBox="1"/>
          <p:nvPr/>
        </p:nvSpPr>
        <p:spPr>
          <a:xfrm>
            <a:off x="9568187" y="4390993"/>
            <a:ext cx="2241569" cy="707886"/>
          </a:xfrm>
          <a:prstGeom prst="rect">
            <a:avLst/>
          </a:prstGeom>
          <a:noFill/>
        </p:spPr>
        <p:txBody>
          <a:bodyPr wrap="square" rtlCol="0">
            <a:spAutoFit/>
          </a:bodyPr>
          <a:lstStyle/>
          <a:p>
            <a:r>
              <a:rPr lang="en-GB" sz="2000" dirty="0">
                <a:solidFill>
                  <a:schemeClr val="accent1">
                    <a:lumMod val="50000"/>
                  </a:schemeClr>
                </a:solidFill>
              </a:rPr>
              <a:t>We never run around the city.</a:t>
            </a:r>
          </a:p>
        </p:txBody>
      </p:sp>
      <p:sp>
        <p:nvSpPr>
          <p:cNvPr id="80" name="CuadroTexto 79">
            <a:extLst>
              <a:ext uri="{FF2B5EF4-FFF2-40B4-BE49-F238E27FC236}">
                <a16:creationId xmlns:a16="http://schemas.microsoft.com/office/drawing/2014/main" id="{EAFAD99E-D01E-D64E-827A-252968A33A0F}"/>
              </a:ext>
            </a:extLst>
          </p:cNvPr>
          <p:cNvSpPr txBox="1"/>
          <p:nvPr/>
        </p:nvSpPr>
        <p:spPr>
          <a:xfrm>
            <a:off x="9606208" y="5263193"/>
            <a:ext cx="2378441" cy="1015663"/>
          </a:xfrm>
          <a:prstGeom prst="rect">
            <a:avLst/>
          </a:prstGeom>
          <a:noFill/>
        </p:spPr>
        <p:txBody>
          <a:bodyPr wrap="square" rtlCol="0">
            <a:spAutoFit/>
          </a:bodyPr>
          <a:lstStyle/>
          <a:p>
            <a:r>
              <a:rPr lang="en-GB" sz="2000" dirty="0">
                <a:solidFill>
                  <a:schemeClr val="accent1">
                    <a:lumMod val="50000"/>
                  </a:schemeClr>
                </a:solidFill>
              </a:rPr>
              <a:t>I learn something in Spanish outside school.</a:t>
            </a:r>
          </a:p>
        </p:txBody>
      </p:sp>
      <p:sp>
        <p:nvSpPr>
          <p:cNvPr id="82" name="Rounded Rectangle 11">
            <a:extLst>
              <a:ext uri="{FF2B5EF4-FFF2-40B4-BE49-F238E27FC236}">
                <a16:creationId xmlns:a16="http://schemas.microsoft.com/office/drawing/2014/main" id="{A316DD52-7894-4A75-969C-CA0645DA2978}"/>
              </a:ext>
            </a:extLst>
          </p:cNvPr>
          <p:cNvSpPr/>
          <p:nvPr/>
        </p:nvSpPr>
        <p:spPr>
          <a:xfrm>
            <a:off x="9345706" y="258166"/>
            <a:ext cx="258243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5437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4" grpId="0"/>
      <p:bldP spid="48"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0" grpId="0"/>
      <p:bldP spid="71" grpId="0"/>
      <p:bldP spid="72" grpId="0"/>
      <p:bldP spid="73" grpId="0"/>
      <p:bldP spid="74" grpId="0"/>
      <p:bldP spid="75" grpId="0"/>
      <p:bldP spid="76" grpId="0"/>
      <p:bldP spid="77" grpId="0"/>
      <p:bldP spid="78" grpId="0"/>
      <p:bldP spid="79" grpId="0"/>
      <p:bldP spid="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ular Callout 43">
            <a:extLst>
              <a:ext uri="{FF2B5EF4-FFF2-40B4-BE49-F238E27FC236}">
                <a16:creationId xmlns:a16="http://schemas.microsoft.com/office/drawing/2014/main" id="{6D9CA07B-5B97-B747-B681-4487F115278A}"/>
              </a:ext>
            </a:extLst>
          </p:cNvPr>
          <p:cNvSpPr/>
          <p:nvPr/>
        </p:nvSpPr>
        <p:spPr>
          <a:xfrm>
            <a:off x="73398" y="4202195"/>
            <a:ext cx="3057692" cy="1624834"/>
          </a:xfrm>
          <a:prstGeom prst="wedgeRoundRectCallout">
            <a:avLst>
              <a:gd name="adj1" fmla="val 65091"/>
              <a:gd name="adj2" fmla="val 44270"/>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Some nouns in Spanish end in –a but are masculine. </a:t>
            </a:r>
          </a:p>
          <a:p>
            <a:pPr algn="ctr"/>
            <a:endParaRPr lang="en-GB" sz="2000" dirty="0">
              <a:solidFill>
                <a:srgbClr val="002060"/>
              </a:solidFill>
            </a:endParaRPr>
          </a:p>
          <a:p>
            <a:pPr algn="ctr"/>
            <a:r>
              <a:rPr lang="en-GB" sz="2000" dirty="0">
                <a:solidFill>
                  <a:srgbClr val="002060"/>
                </a:solidFill>
              </a:rPr>
              <a:t>Be careful of these!</a:t>
            </a: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576" y="0"/>
            <a:ext cx="2931714" cy="769039"/>
          </a:xfrm>
        </p:spPr>
        <p:txBody>
          <a:bodyPr>
            <a:normAutofit/>
          </a:bodyPr>
          <a:lstStyle/>
          <a:p>
            <a:r>
              <a:rPr lang="en-GB" sz="2400" b="1" dirty="0" err="1">
                <a:solidFill>
                  <a:schemeClr val="accent1">
                    <a:lumMod val="50000"/>
                  </a:schemeClr>
                </a:solidFill>
              </a:rPr>
              <a:t>Vocabulario</a:t>
            </a:r>
            <a:endParaRPr lang="en-US" sz="2400" dirty="0">
              <a:solidFill>
                <a:schemeClr val="accent1">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4290026"/>
              </p:ext>
            </p:extLst>
          </p:nvPr>
        </p:nvGraphicFramePr>
        <p:xfrm>
          <a:off x="3666651" y="314663"/>
          <a:ext cx="5517818" cy="562230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086242">
                  <a:extLst>
                    <a:ext uri="{9D8B030D-6E8A-4147-A177-3AD203B41FA5}">
                      <a16:colId xmlns:a16="http://schemas.microsoft.com/office/drawing/2014/main" val="20001"/>
                    </a:ext>
                  </a:extLst>
                </a:gridCol>
                <a:gridCol w="2958572">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English meaning</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go</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voy</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 go</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vas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you go</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s/he goes, it goes</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barrio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neighbourhood</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problema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problem</a:t>
                      </a: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Italia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Italy</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playa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beach</a:t>
                      </a: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enero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January</a:t>
                      </a:r>
                    </a:p>
                  </a:txBody>
                  <a:tcPr marL="68580" marR="68580" marT="0" marB="0" anchor="ctr"/>
                </a:tc>
                <a:extLst>
                  <a:ext uri="{0D108BD9-81ED-4DB2-BD59-A6C34878D82A}">
                    <a16:rowId xmlns:a16="http://schemas.microsoft.com/office/drawing/2014/main" val="332787509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febrero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February</a:t>
                      </a:r>
                    </a:p>
                  </a:txBody>
                  <a:tcPr marL="68580" marR="68580" marT="0" marB="0" anchor="ctr"/>
                </a:tc>
                <a:extLst>
                  <a:ext uri="{0D108BD9-81ED-4DB2-BD59-A6C34878D82A}">
                    <a16:rowId xmlns:a16="http://schemas.microsoft.com/office/drawing/2014/main" val="38578910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sin</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without</a:t>
                      </a:r>
                    </a:p>
                  </a:txBody>
                  <a:tcPr marL="68580" marR="68580" marT="0" marB="0" anchor="ctr"/>
                </a:tc>
                <a:extLst>
                  <a:ext uri="{0D108BD9-81ED-4DB2-BD59-A6C34878D82A}">
                    <a16:rowId xmlns:a16="http://schemas.microsoft.com/office/drawing/2014/main" val="260929403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día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day</a:t>
                      </a:r>
                    </a:p>
                  </a:txBody>
                  <a:tcPr marL="68580" marR="68580" marT="0" marB="0" anchor="ctr"/>
                </a:tc>
                <a:extLst>
                  <a:ext uri="{0D108BD9-81ED-4DB2-BD59-A6C34878D82A}">
                    <a16:rowId xmlns:a16="http://schemas.microsoft.com/office/drawing/2014/main" val="2649906927"/>
                  </a:ext>
                </a:extLst>
              </a:tr>
            </a:tbl>
          </a:graphicData>
        </a:graphic>
      </p:graphicFrame>
      <p:grpSp>
        <p:nvGrpSpPr>
          <p:cNvPr id="15" name="Grupo 14">
            <a:extLst>
              <a:ext uri="{FF2B5EF4-FFF2-40B4-BE49-F238E27FC236}">
                <a16:creationId xmlns:a16="http://schemas.microsoft.com/office/drawing/2014/main" id="{A00F2DD0-534F-754A-8C11-EEBE66552DA4}"/>
              </a:ext>
            </a:extLst>
          </p:cNvPr>
          <p:cNvGrpSpPr/>
          <p:nvPr/>
        </p:nvGrpSpPr>
        <p:grpSpPr>
          <a:xfrm>
            <a:off x="4233890" y="788329"/>
            <a:ext cx="1944148" cy="5577602"/>
            <a:chOff x="12734968" y="852590"/>
            <a:chExt cx="2133232" cy="5557288"/>
          </a:xfrm>
        </p:grpSpPr>
        <p:grpSp>
          <p:nvGrpSpPr>
            <p:cNvPr id="49" name="Group 48"/>
            <p:cNvGrpSpPr/>
            <p:nvPr/>
          </p:nvGrpSpPr>
          <p:grpSpPr>
            <a:xfrm>
              <a:off x="12734968" y="852590"/>
              <a:ext cx="2133232" cy="5100194"/>
              <a:chOff x="7447786" y="903755"/>
              <a:chExt cx="2614475" cy="5100194"/>
            </a:xfrm>
          </p:grpSpPr>
          <p:grpSp>
            <p:nvGrpSpPr>
              <p:cNvPr id="27" name="Group 26"/>
              <p:cNvGrpSpPr/>
              <p:nvPr/>
            </p:nvGrpSpPr>
            <p:grpSpPr>
              <a:xfrm>
                <a:off x="7447786" y="903755"/>
                <a:ext cx="2614475" cy="4227605"/>
                <a:chOff x="2634335" y="1842309"/>
                <a:chExt cx="2006648" cy="4227605"/>
              </a:xfrm>
            </p:grpSpPr>
            <p:sp>
              <p:nvSpPr>
                <p:cNvPr id="30" name="Rectangle 29"/>
                <p:cNvSpPr/>
                <p:nvPr/>
              </p:nvSpPr>
              <p:spPr>
                <a:xfrm>
                  <a:off x="2634335" y="1842309"/>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2634336" y="3158393"/>
                  <a:ext cx="2006647" cy="339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8" name="Rectangle 27"/>
              <p:cNvSpPr/>
              <p:nvPr/>
            </p:nvSpPr>
            <p:spPr>
              <a:xfrm>
                <a:off x="7459074" y="5214364"/>
                <a:ext cx="2565986" cy="376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45"/>
              <p:cNvSpPr/>
              <p:nvPr/>
            </p:nvSpPr>
            <p:spPr>
              <a:xfrm>
                <a:off x="7496274" y="5672461"/>
                <a:ext cx="2565986"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1" name="Rectangle 45">
              <a:extLst>
                <a:ext uri="{FF2B5EF4-FFF2-40B4-BE49-F238E27FC236}">
                  <a16:creationId xmlns:a16="http://schemas.microsoft.com/office/drawing/2014/main" id="{9B76FE78-9D10-4F46-8163-494B68066AA7}"/>
                </a:ext>
              </a:extLst>
            </p:cNvPr>
            <p:cNvSpPr/>
            <p:nvPr/>
          </p:nvSpPr>
          <p:spPr>
            <a:xfrm>
              <a:off x="12744178" y="6079597"/>
              <a:ext cx="2093668" cy="33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6" name="Grupo 25">
            <a:extLst>
              <a:ext uri="{FF2B5EF4-FFF2-40B4-BE49-F238E27FC236}">
                <a16:creationId xmlns:a16="http://schemas.microsoft.com/office/drawing/2014/main" id="{26AE62A7-F6D0-E947-905B-DE0A24ED6F61}"/>
              </a:ext>
            </a:extLst>
          </p:cNvPr>
          <p:cNvGrpSpPr/>
          <p:nvPr/>
        </p:nvGrpSpPr>
        <p:grpSpPr>
          <a:xfrm>
            <a:off x="6363394" y="780068"/>
            <a:ext cx="2700476" cy="5519530"/>
            <a:chOff x="7695730" y="666528"/>
            <a:chExt cx="2093668" cy="5519530"/>
          </a:xfrm>
        </p:grpSpPr>
        <p:grpSp>
          <p:nvGrpSpPr>
            <p:cNvPr id="48" name="Group 47"/>
            <p:cNvGrpSpPr/>
            <p:nvPr/>
          </p:nvGrpSpPr>
          <p:grpSpPr>
            <a:xfrm>
              <a:off x="7723517" y="666528"/>
              <a:ext cx="2060406" cy="5114914"/>
              <a:chOff x="5199152" y="945955"/>
              <a:chExt cx="2060406" cy="4637403"/>
            </a:xfrm>
          </p:grpSpPr>
          <p:grpSp>
            <p:nvGrpSpPr>
              <p:cNvPr id="43" name="Group 42"/>
              <p:cNvGrpSpPr/>
              <p:nvPr/>
            </p:nvGrpSpPr>
            <p:grpSpPr>
              <a:xfrm>
                <a:off x="5199152" y="945955"/>
                <a:ext cx="2060406" cy="4214626"/>
                <a:chOff x="3317651" y="1038077"/>
                <a:chExt cx="2060406" cy="4214626"/>
              </a:xfrm>
            </p:grpSpPr>
            <p:grpSp>
              <p:nvGrpSpPr>
                <p:cNvPr id="13" name="Group 12"/>
                <p:cNvGrpSpPr/>
                <p:nvPr/>
              </p:nvGrpSpPr>
              <p:grpSpPr>
                <a:xfrm>
                  <a:off x="3317651" y="1038077"/>
                  <a:ext cx="2060406" cy="3842587"/>
                  <a:chOff x="2580576" y="1842309"/>
                  <a:chExt cx="2060406" cy="3842587"/>
                </a:xfrm>
              </p:grpSpPr>
              <p:sp>
                <p:nvSpPr>
                  <p:cNvPr id="16" name="Rectangle 15"/>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p:cNvSpPr/>
                  <p:nvPr/>
                </p:nvSpPr>
                <p:spPr>
                  <a:xfrm>
                    <a:off x="2596302" y="2227786"/>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p:cNvSpPr/>
                  <p:nvPr/>
                </p:nvSpPr>
                <p:spPr>
                  <a:xfrm>
                    <a:off x="2627551" y="2611234"/>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2627550" y="3036386"/>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2596302" y="3413233"/>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2580577" y="3811855"/>
                    <a:ext cx="2053619" cy="319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2596300" y="4250412"/>
                    <a:ext cx="2006647" cy="25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580576" y="4573528"/>
                    <a:ext cx="2006647" cy="338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627549" y="4978032"/>
                    <a:ext cx="2006647" cy="2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2596300" y="5353408"/>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4" name="Rectangle 13"/>
                <p:cNvSpPr/>
                <p:nvPr/>
              </p:nvSpPr>
              <p:spPr>
                <a:xfrm>
                  <a:off x="3371410" y="4972068"/>
                  <a:ext cx="2006647" cy="280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7" name="Rectangle 46"/>
              <p:cNvSpPr/>
              <p:nvPr/>
            </p:nvSpPr>
            <p:spPr>
              <a:xfrm>
                <a:off x="5308624" y="5251870"/>
                <a:ext cx="1944148"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2" name="Rectangle 45">
              <a:extLst>
                <a:ext uri="{FF2B5EF4-FFF2-40B4-BE49-F238E27FC236}">
                  <a16:creationId xmlns:a16="http://schemas.microsoft.com/office/drawing/2014/main" id="{814035B1-210F-ED45-A1A9-CEAA01CBB772}"/>
                </a:ext>
              </a:extLst>
            </p:cNvPr>
            <p:cNvSpPr/>
            <p:nvPr/>
          </p:nvSpPr>
          <p:spPr>
            <a:xfrm>
              <a:off x="7695730" y="5854570"/>
              <a:ext cx="2093668"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3" name="Rectangular Callout 43">
            <a:extLst>
              <a:ext uri="{FF2B5EF4-FFF2-40B4-BE49-F238E27FC236}">
                <a16:creationId xmlns:a16="http://schemas.microsoft.com/office/drawing/2014/main" id="{6D9CA07B-5B97-B747-B681-4487F115278A}"/>
              </a:ext>
            </a:extLst>
          </p:cNvPr>
          <p:cNvSpPr/>
          <p:nvPr/>
        </p:nvSpPr>
        <p:spPr>
          <a:xfrm>
            <a:off x="75473" y="4199575"/>
            <a:ext cx="3057692" cy="1624834"/>
          </a:xfrm>
          <a:prstGeom prst="wedgeRoundRectCallout">
            <a:avLst>
              <a:gd name="adj1" fmla="val 64670"/>
              <a:gd name="adj2" fmla="val -11187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Some nouns in Spanish end in –a but are masculine. </a:t>
            </a:r>
          </a:p>
          <a:p>
            <a:pPr algn="ctr"/>
            <a:endParaRPr lang="en-GB" sz="2000" dirty="0">
              <a:solidFill>
                <a:schemeClr val="bg1"/>
              </a:solidFill>
            </a:endParaRPr>
          </a:p>
          <a:p>
            <a:pPr algn="ctr"/>
            <a:r>
              <a:rPr lang="en-GB" sz="2000" dirty="0">
                <a:solidFill>
                  <a:schemeClr val="bg1"/>
                </a:solidFill>
              </a:rPr>
              <a:t>Be careful of these!</a:t>
            </a:r>
          </a:p>
        </p:txBody>
      </p:sp>
      <p:sp>
        <p:nvSpPr>
          <p:cNvPr id="56" name="Rectangular Callout 43">
            <a:extLst>
              <a:ext uri="{FF2B5EF4-FFF2-40B4-BE49-F238E27FC236}">
                <a16:creationId xmlns:a16="http://schemas.microsoft.com/office/drawing/2014/main" id="{6D9CA07B-5B97-B747-B681-4487F115278A}"/>
              </a:ext>
            </a:extLst>
          </p:cNvPr>
          <p:cNvSpPr/>
          <p:nvPr/>
        </p:nvSpPr>
        <p:spPr>
          <a:xfrm>
            <a:off x="111976" y="666528"/>
            <a:ext cx="3122875" cy="2104918"/>
          </a:xfrm>
          <a:prstGeom prst="wedgeRoundRectCallout">
            <a:avLst>
              <a:gd name="adj1" fmla="val 61648"/>
              <a:gd name="adj2" fmla="val -33560"/>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a:p>
            <a:pPr algn="ctr"/>
            <a:r>
              <a:rPr lang="en-GB" sz="2000" dirty="0">
                <a:solidFill>
                  <a:schemeClr val="bg1"/>
                </a:solidFill>
              </a:rPr>
              <a:t>¿Cómo se dice </a:t>
            </a:r>
            <a:r>
              <a:rPr lang="en-GB" sz="2000" i="1" dirty="0">
                <a:solidFill>
                  <a:schemeClr val="bg1"/>
                </a:solidFill>
              </a:rPr>
              <a:t>‘Can I go to the toilet’ </a:t>
            </a:r>
            <a:r>
              <a:rPr lang="en-GB" sz="2000" dirty="0">
                <a:solidFill>
                  <a:schemeClr val="bg1"/>
                </a:solidFill>
              </a:rPr>
              <a:t>en español?</a:t>
            </a:r>
          </a:p>
          <a:p>
            <a:pPr algn="ctr"/>
            <a:endParaRPr lang="en-GB" sz="2000" dirty="0">
              <a:solidFill>
                <a:schemeClr val="bg1"/>
              </a:solidFill>
            </a:endParaRPr>
          </a:p>
          <a:p>
            <a:pPr algn="ctr"/>
            <a:endParaRPr lang="en-GB" sz="2000" dirty="0">
              <a:solidFill>
                <a:schemeClr val="bg1"/>
              </a:solidFill>
            </a:endParaRPr>
          </a:p>
          <a:p>
            <a:pPr algn="ctr"/>
            <a:endParaRPr lang="en-GB" sz="2000" dirty="0">
              <a:solidFill>
                <a:schemeClr val="bg1"/>
              </a:solidFill>
            </a:endParaRPr>
          </a:p>
        </p:txBody>
      </p:sp>
      <p:sp>
        <p:nvSpPr>
          <p:cNvPr id="12" name="TextBox 11"/>
          <p:cNvSpPr txBox="1"/>
          <p:nvPr/>
        </p:nvSpPr>
        <p:spPr>
          <a:xfrm>
            <a:off x="75473" y="2191640"/>
            <a:ext cx="3320141" cy="707886"/>
          </a:xfrm>
          <a:prstGeom prst="rect">
            <a:avLst/>
          </a:prstGeom>
          <a:noFill/>
        </p:spPr>
        <p:txBody>
          <a:bodyPr wrap="none" rtlCol="0">
            <a:spAutoFit/>
          </a:bodyPr>
          <a:lstStyle/>
          <a:p>
            <a:r>
              <a:rPr lang="en-GB" sz="2000" dirty="0">
                <a:solidFill>
                  <a:schemeClr val="bg1"/>
                </a:solidFill>
              </a:rPr>
              <a:t>¿Puedo </a:t>
            </a:r>
            <a:r>
              <a:rPr lang="en-GB" sz="2000" b="1" dirty="0">
                <a:solidFill>
                  <a:schemeClr val="bg1"/>
                </a:solidFill>
              </a:rPr>
              <a:t>ir</a:t>
            </a:r>
            <a:r>
              <a:rPr lang="en-GB" sz="2000" dirty="0">
                <a:solidFill>
                  <a:schemeClr val="bg1"/>
                </a:solidFill>
              </a:rPr>
              <a:t> a los servicios? </a:t>
            </a:r>
          </a:p>
          <a:p>
            <a:endParaRPr lang="en-GB" sz="2000" dirty="0">
              <a:solidFill>
                <a:schemeClr val="bg1"/>
              </a:solidFill>
            </a:endParaRPr>
          </a:p>
        </p:txBody>
      </p:sp>
      <p:sp>
        <p:nvSpPr>
          <p:cNvPr id="58"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73000"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9"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8765"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Rectangle 59"/>
          <p:cNvSpPr/>
          <p:nvPr/>
        </p:nvSpPr>
        <p:spPr>
          <a:xfrm>
            <a:off x="10753114"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1"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7852"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62"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73164"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63" name="Rectangle 62" descr="box to hide timer as it goes off the page">
            <a:extLst>
              <a:ext uri="{FF2B5EF4-FFF2-40B4-BE49-F238E27FC236}">
                <a16:creationId xmlns:a16="http://schemas.microsoft.com/office/drawing/2014/main" id="{80BB973F-93FA-4A26-B850-9E1862347B2F}"/>
              </a:ext>
            </a:extLst>
          </p:cNvPr>
          <p:cNvSpPr/>
          <p:nvPr/>
        </p:nvSpPr>
        <p:spPr>
          <a:xfrm>
            <a:off x="9919406"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Rectangle 63"/>
          <p:cNvSpPr/>
          <p:nvPr/>
        </p:nvSpPr>
        <p:spPr>
          <a:xfrm>
            <a:off x="9943188"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p:cNvCxnSpPr/>
          <p:nvPr/>
        </p:nvCxnSpPr>
        <p:spPr>
          <a:xfrm>
            <a:off x="10064716"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0774263"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793446"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68"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43699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7"/>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nodeType="afterEffect">
                                  <p:stCondLst>
                                    <p:cond delay="0"/>
                                  </p:stCondLst>
                                  <p:childTnLst>
                                    <p:animEffect transition="out" filter="slide(fromBottom)">
                                      <p:cBhvr>
                                        <p:cTn id="43" dur="59000"/>
                                        <p:tgtEl>
                                          <p:spTgt spid="59"/>
                                        </p:tgtEl>
                                      </p:cBhvr>
                                    </p:animEffect>
                                    <p:set>
                                      <p:cBhvr>
                                        <p:cTn id="44" dur="1" fill="hold">
                                          <p:stCondLst>
                                            <p:cond delay="58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57" grpId="0" animBg="1"/>
      <p:bldP spid="53" grpId="0" animBg="1"/>
      <p:bldP spid="56"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97322" y="241632"/>
            <a:ext cx="5371148" cy="1325563"/>
          </a:xfrm>
        </p:spPr>
        <p:txBody>
          <a:bodyPr>
            <a:normAutofit/>
          </a:bodyPr>
          <a:lstStyle/>
          <a:p>
            <a:r>
              <a:rPr lang="en-GB" sz="3100" b="1" dirty="0">
                <a:solidFill>
                  <a:schemeClr val="bg1"/>
                </a:solidFill>
              </a:rPr>
              <a:t>Using the verb ‘IR’ (to go)</a:t>
            </a:r>
            <a:br>
              <a:rPr lang="en-GB" sz="3100" b="1" dirty="0">
                <a:solidFill>
                  <a:schemeClr val="bg1"/>
                </a:solidFill>
              </a:rPr>
            </a:br>
            <a:r>
              <a:rPr lang="en-GB" sz="3600" b="1" dirty="0">
                <a:solidFill>
                  <a:schemeClr val="bg1"/>
                </a:solidFill>
              </a:rPr>
              <a:t> </a:t>
            </a:r>
          </a:p>
        </p:txBody>
      </p:sp>
      <p:sp>
        <p:nvSpPr>
          <p:cNvPr id="6" name="TextBox 5"/>
          <p:cNvSpPr txBox="1"/>
          <p:nvPr/>
        </p:nvSpPr>
        <p:spPr>
          <a:xfrm>
            <a:off x="329115" y="1145372"/>
            <a:ext cx="115670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r>
              <a:rPr kumimoji="0" lang="en-GB" sz="28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verbs do not follow the general rules.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The verb ‘</a:t>
            </a:r>
            <a:r>
              <a:rPr kumimoji="0" lang="en-GB" sz="28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ir’</a:t>
            </a:r>
            <a:r>
              <a:rPr kumimoji="0" lang="en-GB" sz="28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(to go) is an example of this.</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329115" y="3127801"/>
            <a:ext cx="5371148" cy="523220"/>
          </a:xfrm>
          <a:prstGeom prst="rect">
            <a:avLst/>
          </a:prstGeom>
          <a:noFill/>
        </p:spPr>
        <p:txBody>
          <a:bodyPr wrap="square" rtlCol="0">
            <a:spAutoFit/>
          </a:bodyPr>
          <a:lstStyle/>
          <a:p>
            <a:pPr lvl="0">
              <a:defRPr/>
            </a:pPr>
            <a:r>
              <a:rPr lang="en-GB" sz="2800" b="1" dirty="0">
                <a:solidFill>
                  <a:srgbClr val="E25B00"/>
                </a:solidFill>
                <a:latin typeface="Century Gothic" panose="020B0502020202020204" pitchFamily="34" charset="0"/>
              </a:rPr>
              <a:t>Voy</a:t>
            </a:r>
            <a:r>
              <a:rPr lang="en-GB" sz="2800" dirty="0">
                <a:solidFill>
                  <a:schemeClr val="accent1">
                    <a:lumMod val="50000"/>
                  </a:schemeClr>
                </a:solidFill>
                <a:latin typeface="Century Gothic" panose="020B0502020202020204" pitchFamily="34" charset="0"/>
              </a:rPr>
              <a:t> a la playa los domingos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9" name="TextBox 8"/>
          <p:cNvSpPr txBox="1"/>
          <p:nvPr/>
        </p:nvSpPr>
        <p:spPr>
          <a:xfrm>
            <a:off x="6126115" y="3127801"/>
            <a:ext cx="5770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I</a:t>
            </a:r>
            <a:r>
              <a:rPr kumimoji="0" lang="en-GB" sz="2800" b="1" i="0" u="none" strike="noStrike" kern="1200" cap="none" spc="0" normalizeH="0" noProof="0" dirty="0">
                <a:ln>
                  <a:noFill/>
                </a:ln>
                <a:solidFill>
                  <a:schemeClr val="accent2"/>
                </a:solidFill>
                <a:effectLst/>
                <a:uLnTx/>
                <a:uFillTx/>
                <a:latin typeface="Century Gothic" panose="020B0502020202020204" pitchFamily="34" charset="0"/>
                <a:ea typeface="+mn-ea"/>
                <a:cs typeface="+mn-cs"/>
              </a:rPr>
              <a:t> go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the beach on Sundays.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329115" y="5024335"/>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25B00"/>
                </a:solidFill>
                <a:latin typeface="Century Gothic" panose="020B0502020202020204" pitchFamily="34" charset="0"/>
              </a:rPr>
              <a:t>Va</a:t>
            </a:r>
            <a:r>
              <a:rPr lang="en-GB" sz="2800" dirty="0">
                <a:solidFill>
                  <a:schemeClr val="accent1">
                    <a:lumMod val="50000"/>
                  </a:schemeClr>
                </a:solidFill>
                <a:latin typeface="Century Gothic" panose="020B0502020202020204" pitchFamily="34" charset="0"/>
              </a:rPr>
              <a:t> a Italia en febrero.</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2" name="TextBox 11"/>
          <p:cNvSpPr txBox="1"/>
          <p:nvPr/>
        </p:nvSpPr>
        <p:spPr>
          <a:xfrm>
            <a:off x="6126115" y="5018848"/>
            <a:ext cx="5371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25B00"/>
                </a:solidFill>
                <a:latin typeface="Century Gothic" panose="020B0502020202020204" pitchFamily="34" charset="0"/>
              </a:rPr>
              <a:t>S/he goes </a:t>
            </a:r>
            <a:r>
              <a:rPr lang="en-GB" sz="2800" dirty="0">
                <a:solidFill>
                  <a:schemeClr val="accent1">
                    <a:lumMod val="50000"/>
                  </a:schemeClr>
                </a:solidFill>
                <a:latin typeface="Century Gothic" panose="020B0502020202020204" pitchFamily="34" charset="0"/>
              </a:rPr>
              <a:t>to Italy in February.</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4" name="ZoneTexte 10">
            <a:extLst>
              <a:ext uri="{FF2B5EF4-FFF2-40B4-BE49-F238E27FC236}">
                <a16:creationId xmlns:a16="http://schemas.microsoft.com/office/drawing/2014/main" id="{464402F1-4B05-504A-805C-84D3D6F318B8}"/>
              </a:ext>
            </a:extLst>
          </p:cNvPr>
          <p:cNvSpPr txBox="1"/>
          <p:nvPr/>
        </p:nvSpPr>
        <p:spPr>
          <a:xfrm>
            <a:off x="329115" y="2254824"/>
            <a:ext cx="80808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 go’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voy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5" name="ZoneTexte 10">
            <a:extLst>
              <a:ext uri="{FF2B5EF4-FFF2-40B4-BE49-F238E27FC236}">
                <a16:creationId xmlns:a16="http://schemas.microsoft.com/office/drawing/2014/main" id="{041657BA-5316-5149-88C4-7726146581E3}"/>
              </a:ext>
            </a:extLst>
          </p:cNvPr>
          <p:cNvSpPr txBox="1"/>
          <p:nvPr/>
        </p:nvSpPr>
        <p:spPr>
          <a:xfrm>
            <a:off x="329115" y="4145871"/>
            <a:ext cx="50420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‘s/</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goes</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va</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8" name="Title 1"/>
          <p:cNvSpPr txBox="1">
            <a:spLocks/>
          </p:cNvSpPr>
          <p:nvPr/>
        </p:nvSpPr>
        <p:spPr>
          <a:xfrm>
            <a:off x="-2" y="105636"/>
            <a:ext cx="5371148" cy="6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 name="Rounded Rectangular Callout 2"/>
          <p:cNvSpPr/>
          <p:nvPr/>
        </p:nvSpPr>
        <p:spPr>
          <a:xfrm>
            <a:off x="6126115" y="2778044"/>
            <a:ext cx="5770042" cy="2048256"/>
          </a:xfrm>
          <a:prstGeom prst="wedgeRoundRectCallout">
            <a:avLst>
              <a:gd name="adj1" fmla="val -78419"/>
              <a:gd name="adj2" fmla="val -6199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bg1"/>
                </a:solidFill>
              </a:rPr>
              <a:t>Want to say </a:t>
            </a:r>
            <a:r>
              <a:rPr lang="en-GB" sz="2000" b="1" i="1" dirty="0">
                <a:solidFill>
                  <a:schemeClr val="bg1"/>
                </a:solidFill>
              </a:rPr>
              <a:t>how </a:t>
            </a:r>
            <a:r>
              <a:rPr lang="en-GB" sz="2000" b="1" dirty="0">
                <a:solidFill>
                  <a:schemeClr val="bg1"/>
                </a:solidFill>
              </a:rPr>
              <a:t>you go somewhere? </a:t>
            </a:r>
          </a:p>
          <a:p>
            <a:pPr algn="ctr"/>
            <a:r>
              <a:rPr lang="en-GB" sz="2000" b="1" dirty="0">
                <a:solidFill>
                  <a:schemeClr val="bg1"/>
                </a:solidFill>
              </a:rPr>
              <a:t>Spanish often uses ‘en’.</a:t>
            </a:r>
          </a:p>
          <a:p>
            <a:pPr algn="ctr"/>
            <a:endParaRPr lang="en-GB" sz="2000" dirty="0">
              <a:solidFill>
                <a:schemeClr val="bg1"/>
              </a:solidFill>
            </a:endParaRPr>
          </a:p>
        </p:txBody>
      </p:sp>
      <p:sp>
        <p:nvSpPr>
          <p:cNvPr id="4" name="TextBox 3"/>
          <p:cNvSpPr txBox="1"/>
          <p:nvPr/>
        </p:nvSpPr>
        <p:spPr>
          <a:xfrm>
            <a:off x="6748387" y="3614161"/>
            <a:ext cx="2109216" cy="400110"/>
          </a:xfrm>
          <a:prstGeom prst="rect">
            <a:avLst/>
          </a:prstGeom>
          <a:noFill/>
        </p:spPr>
        <p:txBody>
          <a:bodyPr wrap="square" rtlCol="0">
            <a:spAutoFit/>
          </a:bodyPr>
          <a:lstStyle/>
          <a:p>
            <a:r>
              <a:rPr lang="en-GB" sz="2000" dirty="0">
                <a:solidFill>
                  <a:schemeClr val="bg1"/>
                </a:solidFill>
              </a:rPr>
              <a:t>Voy </a:t>
            </a:r>
            <a:r>
              <a:rPr lang="en-GB" sz="2000" b="1" dirty="0">
                <a:solidFill>
                  <a:schemeClr val="bg1"/>
                </a:solidFill>
              </a:rPr>
              <a:t>en</a:t>
            </a:r>
            <a:r>
              <a:rPr lang="en-GB" sz="2000" dirty="0">
                <a:solidFill>
                  <a:schemeClr val="bg1"/>
                </a:solidFill>
              </a:rPr>
              <a:t> coche.</a:t>
            </a:r>
          </a:p>
        </p:txBody>
      </p:sp>
      <p:sp>
        <p:nvSpPr>
          <p:cNvPr id="16" name="TextBox 15"/>
          <p:cNvSpPr txBox="1"/>
          <p:nvPr/>
        </p:nvSpPr>
        <p:spPr>
          <a:xfrm>
            <a:off x="9058932" y="3617604"/>
            <a:ext cx="2109216" cy="400110"/>
          </a:xfrm>
          <a:prstGeom prst="rect">
            <a:avLst/>
          </a:prstGeom>
          <a:noFill/>
        </p:spPr>
        <p:txBody>
          <a:bodyPr wrap="square" rtlCol="0">
            <a:spAutoFit/>
          </a:bodyPr>
          <a:lstStyle/>
          <a:p>
            <a:r>
              <a:rPr lang="en-GB" sz="2000" dirty="0">
                <a:solidFill>
                  <a:schemeClr val="bg1"/>
                </a:solidFill>
              </a:rPr>
              <a:t>I go </a:t>
            </a:r>
            <a:r>
              <a:rPr lang="en-GB" sz="2000" b="1" dirty="0">
                <a:solidFill>
                  <a:schemeClr val="bg1"/>
                </a:solidFill>
              </a:rPr>
              <a:t>by</a:t>
            </a:r>
            <a:r>
              <a:rPr lang="en-GB" sz="2000" dirty="0">
                <a:solidFill>
                  <a:schemeClr val="bg1"/>
                </a:solidFill>
              </a:rPr>
              <a:t> car.</a:t>
            </a:r>
          </a:p>
        </p:txBody>
      </p:sp>
      <p:sp>
        <p:nvSpPr>
          <p:cNvPr id="17" name="TextBox 16"/>
          <p:cNvSpPr txBox="1"/>
          <p:nvPr/>
        </p:nvSpPr>
        <p:spPr>
          <a:xfrm>
            <a:off x="6748387" y="3996828"/>
            <a:ext cx="2109216" cy="400110"/>
          </a:xfrm>
          <a:prstGeom prst="rect">
            <a:avLst/>
          </a:prstGeom>
          <a:noFill/>
        </p:spPr>
        <p:txBody>
          <a:bodyPr wrap="square" rtlCol="0">
            <a:spAutoFit/>
          </a:bodyPr>
          <a:lstStyle/>
          <a:p>
            <a:r>
              <a:rPr lang="en-GB" sz="2000" dirty="0">
                <a:solidFill>
                  <a:schemeClr val="bg1"/>
                </a:solidFill>
              </a:rPr>
              <a:t>Voy en bici.</a:t>
            </a:r>
          </a:p>
        </p:txBody>
      </p:sp>
      <p:sp>
        <p:nvSpPr>
          <p:cNvPr id="19" name="TextBox 18"/>
          <p:cNvSpPr txBox="1"/>
          <p:nvPr/>
        </p:nvSpPr>
        <p:spPr>
          <a:xfrm>
            <a:off x="9058932" y="4000271"/>
            <a:ext cx="2109216" cy="400110"/>
          </a:xfrm>
          <a:prstGeom prst="rect">
            <a:avLst/>
          </a:prstGeom>
          <a:noFill/>
        </p:spPr>
        <p:txBody>
          <a:bodyPr wrap="square" rtlCol="0">
            <a:spAutoFit/>
          </a:bodyPr>
          <a:lstStyle/>
          <a:p>
            <a:r>
              <a:rPr lang="en-GB" sz="2000" dirty="0">
                <a:solidFill>
                  <a:schemeClr val="bg1"/>
                </a:solidFill>
              </a:rPr>
              <a:t>I go by bike.</a:t>
            </a:r>
          </a:p>
        </p:txBody>
      </p:sp>
      <p:sp>
        <p:nvSpPr>
          <p:cNvPr id="20" name="TextBox 19"/>
          <p:cNvSpPr txBox="1"/>
          <p:nvPr/>
        </p:nvSpPr>
        <p:spPr>
          <a:xfrm>
            <a:off x="9058932" y="4373694"/>
            <a:ext cx="2109216" cy="400110"/>
          </a:xfrm>
          <a:prstGeom prst="rect">
            <a:avLst/>
          </a:prstGeom>
          <a:noFill/>
        </p:spPr>
        <p:txBody>
          <a:bodyPr wrap="square" rtlCol="0">
            <a:spAutoFit/>
          </a:bodyPr>
          <a:lstStyle/>
          <a:p>
            <a:r>
              <a:rPr lang="en-GB" sz="2000" dirty="0">
                <a:solidFill>
                  <a:schemeClr val="bg1"/>
                </a:solidFill>
              </a:rPr>
              <a:t>I go by train.</a:t>
            </a:r>
          </a:p>
        </p:txBody>
      </p:sp>
      <p:sp>
        <p:nvSpPr>
          <p:cNvPr id="21" name="TextBox 20"/>
          <p:cNvSpPr txBox="1"/>
          <p:nvPr/>
        </p:nvSpPr>
        <p:spPr>
          <a:xfrm>
            <a:off x="6748387" y="4372268"/>
            <a:ext cx="2109216" cy="400110"/>
          </a:xfrm>
          <a:prstGeom prst="rect">
            <a:avLst/>
          </a:prstGeom>
          <a:noFill/>
        </p:spPr>
        <p:txBody>
          <a:bodyPr wrap="square" rtlCol="0">
            <a:spAutoFit/>
          </a:bodyPr>
          <a:lstStyle/>
          <a:p>
            <a:r>
              <a:rPr lang="en-GB" sz="2000" dirty="0">
                <a:solidFill>
                  <a:schemeClr val="bg1"/>
                </a:solidFill>
              </a:rPr>
              <a:t>Voy en tren.</a:t>
            </a:r>
          </a:p>
        </p:txBody>
      </p:sp>
    </p:spTree>
    <p:extLst>
      <p:ext uri="{BB962C8B-B14F-4D97-AF65-F5344CB8AC3E}">
        <p14:creationId xmlns:p14="http://schemas.microsoft.com/office/powerpoint/2010/main" val="40839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5" grpId="0"/>
      <p:bldP spid="3" grpId="0" animBg="1"/>
      <p:bldP spid="4" grpId="0"/>
      <p:bldP spid="16" grpId="0"/>
      <p:bldP spid="17"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1681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chemeClr val="accent1">
                    <a:lumMod val="50000"/>
                  </a:schemeClr>
                </a:solidFill>
              </a:rPr>
              <a:t>voy</a:t>
            </a:r>
            <a:br>
              <a:rPr lang="en-GB" sz="10350" b="1" dirty="0">
                <a:solidFill>
                  <a:schemeClr val="accent1">
                    <a:lumMod val="50000"/>
                  </a:schemeClr>
                </a:solidFill>
              </a:rPr>
            </a:br>
            <a:endParaRPr sz="3959" dirty="0">
              <a:solidFill>
                <a:schemeClr val="accent1">
                  <a:lumMod val="50000"/>
                </a:schemeClr>
              </a:solidFill>
            </a:endParaRPr>
          </a:p>
        </p:txBody>
      </p:sp>
      <p:sp>
        <p:nvSpPr>
          <p:cNvPr id="57"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[I go]</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chemeClr val="accent1">
                    <a:lumMod val="50000"/>
                  </a:schemeClr>
                </a:solidFill>
                <a:latin typeface="Century Gothic"/>
                <a:ea typeface="Century Gothic"/>
                <a:cs typeface="Century Gothic"/>
                <a:sym typeface="Century Gothic"/>
              </a:rPr>
              <a:t>va</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59" name="Google Shape;59;p13"/>
          <p:cNvSpPr txBox="1"/>
          <p:nvPr/>
        </p:nvSpPr>
        <p:spPr>
          <a:xfrm>
            <a:off x="-67733" y="5062338"/>
            <a:ext cx="12191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dirty="0">
                <a:solidFill>
                  <a:schemeClr val="accent1">
                    <a:lumMod val="50000"/>
                  </a:schemeClr>
                </a:solidFill>
                <a:latin typeface="Century Gothic"/>
                <a:ea typeface="Century Gothic"/>
                <a:cs typeface="Century Gothic"/>
                <a:sym typeface="Century Gothic"/>
              </a:rPr>
              <a:t>s/he goes</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1564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voy.wav"/>
            </a:hlinkClick>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accent1">
                    <a:lumMod val="50000"/>
                  </a:schemeClr>
                </a:solidFill>
              </a:rPr>
              <a:t>voy</a:t>
            </a:r>
            <a:br>
              <a:rPr lang="en-GB" sz="8640" b="1" dirty="0">
                <a:solidFill>
                  <a:schemeClr val="accent1">
                    <a:lumMod val="50000"/>
                  </a:schemeClr>
                </a:solidFill>
              </a:rPr>
            </a:br>
            <a:endParaRPr sz="3959" dirty="0">
              <a:solidFill>
                <a:schemeClr val="accent1">
                  <a:lumMod val="50000"/>
                </a:schemeClr>
              </a:solidFill>
            </a:endParaRPr>
          </a:p>
        </p:txBody>
      </p:sp>
      <p:sp>
        <p:nvSpPr>
          <p:cNvPr id="68" name="Google Shape;68;p14"/>
          <p:cNvSpPr txBox="1"/>
          <p:nvPr/>
        </p:nvSpPr>
        <p:spPr>
          <a:xfrm>
            <a:off x="3155228" y="2156305"/>
            <a:ext cx="588154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[I go]</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69" name="Google Shape;69;p14" descr="question mark action button">
            <a:hlinkClick r:id="" action="ppaction://noaction">
              <a:snd r:embed="rId4" name="va.wav"/>
            </a:hlinkClick>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chemeClr val="accent1">
                    <a:lumMod val="50000"/>
                  </a:schemeClr>
                </a:solidFill>
                <a:latin typeface="Century Gothic"/>
                <a:ea typeface="Century Gothic"/>
                <a:cs typeface="Century Gothic"/>
                <a:sym typeface="Century Gothic"/>
              </a:rPr>
              <a:t>va</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71" name="Google Shape;71;p14"/>
          <p:cNvSpPr txBox="1"/>
          <p:nvPr/>
        </p:nvSpPr>
        <p:spPr>
          <a:xfrm>
            <a:off x="3166441" y="5033064"/>
            <a:ext cx="5998601"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a:solidFill>
                  <a:schemeClr val="accent1">
                    <a:lumMod val="50000"/>
                  </a:schemeClr>
                </a:solidFill>
                <a:latin typeface="Century Gothic"/>
                <a:ea typeface="Century Gothic"/>
                <a:cs typeface="Century Gothic"/>
                <a:sym typeface="Century Gothic"/>
              </a:rPr>
              <a:t>s/he goes, it goes</a:t>
            </a:r>
            <a:r>
              <a:rPr kumimoji="0" lang="en-GB" sz="3200" b="0" i="0" u="none" strike="noStrike" kern="0" cap="none" spc="0" normalizeH="0" baseline="0" noProof="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36257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voy</a:t>
            </a:r>
            <a:endParaRPr sz="11500" dirty="0">
              <a:solidFill>
                <a:schemeClr val="accent1">
                  <a:lumMod val="50000"/>
                </a:schemeClr>
              </a:solidFill>
            </a:endParaRPr>
          </a:p>
        </p:txBody>
      </p:sp>
      <p:sp>
        <p:nvSpPr>
          <p:cNvPr id="78" name="Google Shape;78;p15"/>
          <p:cNvSpPr txBox="1"/>
          <p:nvPr/>
        </p:nvSpPr>
        <p:spPr>
          <a:xfrm>
            <a:off x="0" y="2177384"/>
            <a:ext cx="1205564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dirty="0">
                <a:solidFill>
                  <a:schemeClr val="accent1">
                    <a:lumMod val="50000"/>
                  </a:schemeClr>
                </a:solidFill>
                <a:latin typeface="Century Gothic"/>
                <a:ea typeface="Century Gothic"/>
                <a:cs typeface="Century Gothic"/>
                <a:sym typeface="Century Gothic"/>
              </a:rPr>
              <a:t>I go</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79" name="Google Shape;79;p15"/>
          <p:cNvSpPr txBox="1"/>
          <p:nvPr/>
        </p:nvSpPr>
        <p:spPr>
          <a:xfrm>
            <a:off x="1938832" y="3997075"/>
            <a:ext cx="9178993"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a:solidFill>
                  <a:srgbClr val="E25B00"/>
                </a:solidFill>
                <a:latin typeface="Century Gothic"/>
                <a:ea typeface="Century Gothic"/>
                <a:cs typeface="Century Gothic"/>
                <a:sym typeface="Century Gothic"/>
              </a:rPr>
              <a:t>Voy</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a:solidFill>
                  <a:schemeClr val="accent1">
                    <a:lumMod val="50000"/>
                  </a:schemeClr>
                </a:solidFill>
                <a:latin typeface="Century Gothic"/>
                <a:ea typeface="Century Gothic"/>
                <a:cs typeface="Century Gothic"/>
                <a:sym typeface="Century Gothic"/>
              </a:rPr>
              <a:t>a la playa</a:t>
            </a:r>
            <a:r>
              <a:rPr kumimoji="0" lang="en-GB"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b="1" kern="0" dirty="0">
                <a:solidFill>
                  <a:srgbClr val="E25B00"/>
                </a:solidFill>
                <a:latin typeface="Century Gothic"/>
                <a:ea typeface="Century Gothic"/>
                <a:cs typeface="Century Gothic"/>
                <a:sym typeface="Century Gothic"/>
              </a:rPr>
              <a:t>I go</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 </a:t>
            </a:r>
            <a:r>
              <a:rPr lang="en-GB" sz="3200" kern="0" dirty="0">
                <a:solidFill>
                  <a:schemeClr val="accent1">
                    <a:lumMod val="50000"/>
                  </a:schemeClr>
                </a:solidFill>
                <a:latin typeface="Century Gothic"/>
                <a:ea typeface="Century Gothic"/>
                <a:cs typeface="Century Gothic"/>
                <a:sym typeface="Century Gothic"/>
              </a:rPr>
              <a:t>to the beach</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40667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accent1">
                    <a:lumMod val="50000"/>
                  </a:schemeClr>
                </a:solidFill>
              </a:rPr>
              <a:t>va</a:t>
            </a:r>
            <a:br>
              <a:rPr lang="en-GB" sz="8640" b="1" dirty="0">
                <a:solidFill>
                  <a:schemeClr val="accent1">
                    <a:lumMod val="50000"/>
                  </a:schemeClr>
                </a:solidFill>
              </a:rPr>
            </a:br>
            <a:endParaRPr sz="3959" dirty="0">
              <a:solidFill>
                <a:schemeClr val="accent1">
                  <a:lumMod val="50000"/>
                </a:schemeClr>
              </a:solidFill>
            </a:endParaRPr>
          </a:p>
        </p:txBody>
      </p:sp>
      <p:sp>
        <p:nvSpPr>
          <p:cNvPr id="87" name="Google Shape;87;p16"/>
          <p:cNvSpPr txBox="1"/>
          <p:nvPr/>
        </p:nvSpPr>
        <p:spPr>
          <a:xfrm>
            <a:off x="0" y="2176662"/>
            <a:ext cx="12192000"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[s/he goes]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88" name="Google Shape;88;p16"/>
          <p:cNvSpPr txBox="1"/>
          <p:nvPr/>
        </p:nvSpPr>
        <p:spPr>
          <a:xfrm>
            <a:off x="0" y="4037385"/>
            <a:ext cx="12192000"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a:solidFill>
                  <a:srgbClr val="E25B00"/>
                </a:solidFill>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dirty="0">
                <a:solidFill>
                  <a:schemeClr val="accent1">
                    <a:lumMod val="50000"/>
                  </a:schemeClr>
                </a:solidFill>
                <a:latin typeface="Century Gothic"/>
                <a:ea typeface="Century Gothic"/>
                <a:cs typeface="Century Gothic"/>
                <a:sym typeface="Century Gothic"/>
              </a:rPr>
              <a:t>a Italia</a:t>
            </a:r>
            <a:r>
              <a:rPr kumimoji="0" lang="en-GB"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S/he goes</a:t>
            </a:r>
            <a:r>
              <a:rPr lang="en-GB" sz="3200" kern="0" dirty="0">
                <a:solidFill>
                  <a:srgbClr val="E25B00"/>
                </a:solidFill>
                <a:latin typeface="Century Gothic"/>
                <a:ea typeface="Century Gothic"/>
                <a:cs typeface="Century Gothic"/>
                <a:sym typeface="Century Gothic"/>
              </a:rPr>
              <a:t> </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to</a:t>
            </a:r>
            <a:r>
              <a:rPr kumimoji="0" lang="en-GB" sz="3200" b="0" i="0" u="none" strike="noStrike" kern="0" cap="none" spc="0" normalizeH="0" noProof="0" dirty="0">
                <a:ln>
                  <a:noFill/>
                </a:ln>
                <a:solidFill>
                  <a:schemeClr val="accent1">
                    <a:lumMod val="50000"/>
                  </a:schemeClr>
                </a:solidFill>
                <a:effectLst/>
                <a:uLnTx/>
                <a:uFillTx/>
                <a:latin typeface="Century Gothic"/>
                <a:ea typeface="Century Gothic"/>
                <a:cs typeface="Century Gothic"/>
                <a:sym typeface="Century Gothic"/>
              </a:rPr>
              <a:t> Italy</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34174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a:hlinkClick r:id="" action="ppaction://noaction">
              <a:snd r:embed="rId3" name="voy.wav"/>
            </a:hlinkClick>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voy</a:t>
            </a:r>
            <a:endParaRPr sz="11500" dirty="0">
              <a:solidFill>
                <a:schemeClr val="accent1">
                  <a:lumMod val="50000"/>
                </a:schemeClr>
              </a:solidFill>
            </a:endParaRPr>
          </a:p>
        </p:txBody>
      </p:sp>
      <p:sp>
        <p:nvSpPr>
          <p:cNvPr id="97" name="Google Shape;97;p17"/>
          <p:cNvSpPr txBox="1"/>
          <p:nvPr/>
        </p:nvSpPr>
        <p:spPr>
          <a:xfrm>
            <a:off x="3198360" y="2162184"/>
            <a:ext cx="579527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dirty="0">
                <a:solidFill>
                  <a:schemeClr val="accent1">
                    <a:lumMod val="50000"/>
                  </a:schemeClr>
                </a:solidFill>
                <a:latin typeface="Century Gothic"/>
                <a:ea typeface="Century Gothic"/>
                <a:cs typeface="Century Gothic"/>
                <a:sym typeface="Century Gothic"/>
              </a:rPr>
              <a:t>I go</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98" name="Google Shape;98;p17" descr="question mark action button">
            <a:hlinkClick r:id="" action="ppaction://noaction">
              <a:snd r:embed="rId4" name="voy a la playa.wav"/>
            </a:hlinkClick>
          </p:cNvPr>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strike="noStrike" kern="0" cap="none" spc="0" normalizeH="0" baseline="0" noProof="0" dirty="0" err="1">
                <a:ln>
                  <a:noFill/>
                </a:ln>
                <a:solidFill>
                  <a:srgbClr val="E25B00"/>
                </a:solidFill>
                <a:effectLst/>
                <a:uLnTx/>
                <a:uFillTx/>
                <a:latin typeface="Century Gothic"/>
                <a:ea typeface="Century Gothic"/>
                <a:cs typeface="Century Gothic"/>
                <a:sym typeface="Century Gothic"/>
              </a:rPr>
              <a:t>Voy</a:t>
            </a:r>
            <a:r>
              <a:rPr kumimoji="0" lang="en-GB" sz="6000" b="0" i="0"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 </a:t>
            </a:r>
            <a:r>
              <a:rPr kumimoji="0" lang="en-GB"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la playa. </a:t>
            </a:r>
            <a:endParaRPr kumimoji="0"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b="1" kern="0" dirty="0">
                <a:solidFill>
                  <a:srgbClr val="E25B00"/>
                </a:solidFill>
                <a:latin typeface="Century Gothic"/>
                <a:ea typeface="Century Gothic"/>
                <a:cs typeface="Century Gothic"/>
                <a:sym typeface="Century Gothic"/>
              </a:rPr>
              <a:t>I go</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 </a:t>
            </a:r>
            <a:r>
              <a:rPr lang="en-GB" sz="3200" kern="0" dirty="0">
                <a:solidFill>
                  <a:schemeClr val="accent1">
                    <a:lumMod val="50000"/>
                  </a:schemeClr>
                </a:solidFill>
                <a:latin typeface="Century Gothic"/>
                <a:ea typeface="Century Gothic"/>
                <a:cs typeface="Century Gothic"/>
                <a:sym typeface="Century Gothic"/>
              </a:rPr>
              <a:t>to the beach</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grpSp>
        <p:nvGrpSpPr>
          <p:cNvPr id="4" name="Group 3"/>
          <p:cNvGrpSpPr/>
          <p:nvPr/>
        </p:nvGrpSpPr>
        <p:grpSpPr>
          <a:xfrm>
            <a:off x="3790671" y="4149366"/>
            <a:ext cx="1461600" cy="845272"/>
            <a:chOff x="3790671" y="4149366"/>
            <a:chExt cx="1461600" cy="845272"/>
          </a:xfrm>
        </p:grpSpPr>
        <p:sp>
          <p:nvSpPr>
            <p:cNvPr id="2" name="Rectangle 1"/>
            <p:cNvSpPr/>
            <p:nvPr/>
          </p:nvSpPr>
          <p:spPr>
            <a:xfrm>
              <a:off x="3790671" y="4149366"/>
              <a:ext cx="1461600" cy="84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790671" y="4868100"/>
              <a:ext cx="1461600"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0878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30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a:hlinkClick r:id="" action="ppaction://noaction">
              <a:snd r:embed="rId3" name="va.wav"/>
            </a:hlinkClick>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va</a:t>
            </a:r>
            <a:endParaRPr sz="11500" dirty="0">
              <a:solidFill>
                <a:schemeClr val="accent1">
                  <a:lumMod val="50000"/>
                </a:schemeClr>
              </a:solidFill>
            </a:endParaRPr>
          </a:p>
        </p:txBody>
      </p:sp>
      <p:sp>
        <p:nvSpPr>
          <p:cNvPr id="109" name="Google Shape;109;p18"/>
          <p:cNvSpPr txBox="1"/>
          <p:nvPr/>
        </p:nvSpPr>
        <p:spPr>
          <a:xfrm>
            <a:off x="3257723" y="2172342"/>
            <a:ext cx="576077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chemeClr val="accent1">
                    <a:lumMod val="50000"/>
                  </a:schemeClr>
                </a:solidFill>
                <a:effectLst/>
                <a:uLnTx/>
                <a:uFillTx/>
                <a:latin typeface="Century Gothic"/>
                <a:ea typeface="Century Gothic"/>
                <a:cs typeface="Century Gothic"/>
                <a:sym typeface="Century Gothic"/>
              </a:rPr>
              <a:t>s/he goes, it goes]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110" name="Google Shape;110;p18" descr="question mark action button">
            <a:hlinkClick r:id="" action="ppaction://noaction">
              <a:snd r:embed="rId4" name="va a Italia.wav"/>
            </a:hlinkClick>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1" i="0" strike="noStrike" kern="0" cap="none" spc="0" normalizeH="0" baseline="0" noProof="0" dirty="0" err="1">
                <a:ln>
                  <a:noFill/>
                </a:ln>
                <a:solidFill>
                  <a:srgbClr val="E25B00"/>
                </a:solidFill>
                <a:effectLst/>
                <a:uLnTx/>
                <a:uFillTx/>
                <a:latin typeface="Century Gothic"/>
                <a:ea typeface="Century Gothic"/>
                <a:cs typeface="Century Gothic"/>
                <a:sym typeface="Century Gothic"/>
              </a:rPr>
              <a:t>Va</a:t>
            </a:r>
            <a:r>
              <a:rPr kumimoji="0" lang="en-GB" sz="5400" b="0" i="0"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5400" kern="0" dirty="0">
                <a:solidFill>
                  <a:schemeClr val="accent1">
                    <a:lumMod val="50000"/>
                  </a:schemeClr>
                </a:solidFill>
                <a:latin typeface="Century Gothic"/>
                <a:ea typeface="Century Gothic"/>
                <a:cs typeface="Century Gothic"/>
                <a:sym typeface="Century Gothic"/>
              </a:rPr>
              <a:t>a Italia</a:t>
            </a:r>
            <a:r>
              <a:rPr kumimoji="0" lang="en-GB" sz="54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113" name="Google Shape;113;p18"/>
          <p:cNvSpPr txBox="1"/>
          <p:nvPr/>
        </p:nvSpPr>
        <p:spPr>
          <a:xfrm>
            <a:off x="3295747" y="5033760"/>
            <a:ext cx="6129895"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S/he</a:t>
            </a:r>
            <a:r>
              <a:rPr kumimoji="0" lang="en-GB" sz="3200" b="1" i="0" u="none" strike="noStrike" kern="0" cap="none" spc="0" normalizeH="0" noProof="0" dirty="0">
                <a:ln>
                  <a:noFill/>
                </a:ln>
                <a:solidFill>
                  <a:srgbClr val="E25B00"/>
                </a:solidFill>
                <a:effectLst/>
                <a:uLnTx/>
                <a:uFillTx/>
                <a:latin typeface="Century Gothic"/>
                <a:ea typeface="Century Gothic"/>
                <a:cs typeface="Century Gothic"/>
                <a:sym typeface="Century Gothic"/>
              </a:rPr>
              <a:t> goes </a:t>
            </a:r>
            <a:r>
              <a:rPr lang="en-GB" sz="3200" kern="0" dirty="0">
                <a:solidFill>
                  <a:schemeClr val="accent1">
                    <a:lumMod val="50000"/>
                  </a:schemeClr>
                </a:solidFill>
                <a:latin typeface="Century Gothic"/>
                <a:ea typeface="Century Gothic"/>
                <a:cs typeface="Century Gothic"/>
                <a:sym typeface="Century Gothic"/>
              </a:rPr>
              <a:t>to Italy</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grpSp>
        <p:nvGrpSpPr>
          <p:cNvPr id="9" name="Group 8"/>
          <p:cNvGrpSpPr/>
          <p:nvPr/>
        </p:nvGrpSpPr>
        <p:grpSpPr>
          <a:xfrm>
            <a:off x="4574959" y="4094417"/>
            <a:ext cx="932814" cy="845272"/>
            <a:chOff x="3790671" y="4149366"/>
            <a:chExt cx="1461600" cy="845272"/>
          </a:xfrm>
        </p:grpSpPr>
        <p:sp>
          <p:nvSpPr>
            <p:cNvPr id="10" name="Rectangle 9"/>
            <p:cNvSpPr/>
            <p:nvPr/>
          </p:nvSpPr>
          <p:spPr>
            <a:xfrm>
              <a:off x="3790671" y="4149366"/>
              <a:ext cx="1461600" cy="84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790671" y="4868100"/>
              <a:ext cx="1461600"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249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3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0997" y="225146"/>
            <a:ext cx="2974474" cy="1325563"/>
          </a:xfrm>
        </p:spPr>
        <p:txBody>
          <a:bodyPr>
            <a:normAutofit fontScale="90000"/>
          </a:bodyPr>
          <a:lstStyle/>
          <a:p>
            <a:r>
              <a:rPr lang="en-GB" sz="3600" b="1" dirty="0">
                <a:solidFill>
                  <a:schemeClr val="bg1"/>
                </a:solidFill>
              </a:rPr>
              <a:t>‘a la’ and ‘al’</a:t>
            </a:r>
            <a:br>
              <a:rPr lang="en-GB" sz="3600" b="1" dirty="0">
                <a:solidFill>
                  <a:schemeClr val="bg1"/>
                </a:solidFill>
              </a:rPr>
            </a:br>
            <a:r>
              <a:rPr lang="en-GB" sz="3600" b="1" dirty="0">
                <a:solidFill>
                  <a:schemeClr val="bg1"/>
                </a:solidFill>
              </a:rPr>
              <a:t> </a:t>
            </a:r>
          </a:p>
        </p:txBody>
      </p:sp>
      <p:sp>
        <p:nvSpPr>
          <p:cNvPr id="6" name="TextBox 5"/>
          <p:cNvSpPr txBox="1"/>
          <p:nvPr/>
        </p:nvSpPr>
        <p:spPr>
          <a:xfrm>
            <a:off x="436941" y="4578577"/>
            <a:ext cx="115670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When ‘el’ appears after ‘a’, these two words always come together as ‘</a:t>
            </a:r>
            <a:r>
              <a:rPr lang="en-GB" sz="2800" b="1" dirty="0">
                <a:solidFill>
                  <a:schemeClr val="accent1">
                    <a:lumMod val="50000"/>
                  </a:schemeClr>
                </a:solidFill>
                <a:latin typeface="Century Gothic" panose="020B0502020202020204" pitchFamily="34" charset="0"/>
              </a:rPr>
              <a:t>al</a:t>
            </a:r>
            <a:r>
              <a:rPr lang="en-GB" sz="2800" dirty="0">
                <a:solidFill>
                  <a:schemeClr val="accent1">
                    <a:lumMod val="50000"/>
                  </a:schemeClr>
                </a:solidFill>
                <a:latin typeface="Century Gothic" panose="020B0502020202020204" pitchFamily="34" charset="0"/>
              </a:rPr>
              <a:t>’. </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7" name="TextBox 6"/>
          <p:cNvSpPr txBox="1"/>
          <p:nvPr/>
        </p:nvSpPr>
        <p:spPr>
          <a:xfrm>
            <a:off x="1474346" y="1969258"/>
            <a:ext cx="3809748" cy="523220"/>
          </a:xfrm>
          <a:prstGeom prst="rect">
            <a:avLst/>
          </a:prstGeom>
          <a:noFill/>
        </p:spPr>
        <p:txBody>
          <a:bodyPr wrap="square" rtlCol="0">
            <a:spAutoFit/>
          </a:bodyPr>
          <a:lstStyle/>
          <a:p>
            <a:pPr lvl="0">
              <a:defRPr/>
            </a:pPr>
            <a:r>
              <a:rPr lang="en-GB" sz="2800" dirty="0">
                <a:solidFill>
                  <a:schemeClr val="accent1">
                    <a:lumMod val="50000"/>
                  </a:schemeClr>
                </a:solidFill>
                <a:latin typeface="Century Gothic" panose="020B0502020202020204" pitchFamily="34" charset="0"/>
              </a:rPr>
              <a:t>Voy </a:t>
            </a:r>
            <a:r>
              <a:rPr lang="en-GB" sz="2800" b="1" dirty="0">
                <a:solidFill>
                  <a:srgbClr val="E25B00"/>
                </a:solidFill>
                <a:latin typeface="Century Gothic" panose="020B0502020202020204" pitchFamily="34" charset="0"/>
              </a:rPr>
              <a:t>a</a:t>
            </a:r>
            <a:r>
              <a:rPr lang="en-GB" sz="2800" dirty="0">
                <a:solidFill>
                  <a:srgbClr val="E25B00"/>
                </a:solidFill>
                <a:latin typeface="Century Gothic" panose="020B0502020202020204" pitchFamily="34" charset="0"/>
              </a:rPr>
              <a:t> </a:t>
            </a:r>
            <a:r>
              <a:rPr lang="en-GB" sz="2800" b="1" dirty="0">
                <a:solidFill>
                  <a:srgbClr val="E25B00"/>
                </a:solidFill>
                <a:latin typeface="Century Gothic" panose="020B0502020202020204" pitchFamily="34" charset="0"/>
              </a:rPr>
              <a:t>la</a:t>
            </a:r>
            <a:r>
              <a:rPr lang="en-GB" sz="2800" dirty="0">
                <a:solidFill>
                  <a:schemeClr val="accent1">
                    <a:lumMod val="50000"/>
                  </a:schemeClr>
                </a:solidFill>
                <a:latin typeface="Century Gothic" panose="020B0502020202020204" pitchFamily="34" charset="0"/>
              </a:rPr>
              <a:t> estación.</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 name="TextBox 8"/>
          <p:cNvSpPr txBox="1"/>
          <p:nvPr/>
        </p:nvSpPr>
        <p:spPr>
          <a:xfrm>
            <a:off x="5582446" y="1969258"/>
            <a:ext cx="5770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go </a:t>
            </a:r>
            <a:r>
              <a:rPr kumimoji="0" lang="en-GB" sz="2800" b="1" i="0" u="none" strike="noStrike" kern="1200" cap="none" spc="0" normalizeH="0" noProof="0" dirty="0">
                <a:ln>
                  <a:noFill/>
                </a:ln>
                <a:solidFill>
                  <a:srgbClr val="E25B00"/>
                </a:solidFill>
                <a:effectLst/>
                <a:uLnTx/>
                <a:uFillTx/>
                <a:latin typeface="Century Gothic" panose="020B0502020202020204" pitchFamily="34" charset="0"/>
                <a:ea typeface="+mn-ea"/>
                <a:cs typeface="+mn-cs"/>
              </a:rPr>
              <a:t>to</a:t>
            </a:r>
            <a:r>
              <a:rPr kumimoji="0" lang="en-GB" sz="2800" b="0" i="0" u="none" strike="noStrike" kern="1200" cap="none" spc="0" normalizeH="0" noProof="0" dirty="0">
                <a:ln>
                  <a:noFill/>
                </a:ln>
                <a:solidFill>
                  <a:srgbClr val="E25B0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E25B00"/>
                </a:solidFill>
                <a:effectLst/>
                <a:uLnTx/>
                <a:uFillTx/>
                <a:latin typeface="Century Gothic" panose="020B0502020202020204" pitchFamily="34" charset="0"/>
                <a:ea typeface="+mn-ea"/>
                <a:cs typeface="+mn-cs"/>
              </a:rPr>
              <a:t>the</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station.</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1474346" y="3822207"/>
            <a:ext cx="3232232" cy="523220"/>
          </a:xfrm>
          <a:prstGeom prst="rect">
            <a:avLst/>
          </a:prstGeom>
          <a:noFill/>
        </p:spPr>
        <p:txBody>
          <a:bodyPr wrap="square" rtlCol="0">
            <a:spAutoFit/>
          </a:bodyPr>
          <a:lstStyle/>
          <a:p>
            <a:pPr lvl="0">
              <a:defRPr/>
            </a:pPr>
            <a:r>
              <a:rPr lang="en-GB" sz="2800" dirty="0">
                <a:solidFill>
                  <a:schemeClr val="accent1">
                    <a:lumMod val="50000"/>
                  </a:schemeClr>
                </a:solidFill>
                <a:latin typeface="Century Gothic" panose="020B0502020202020204" pitchFamily="34" charset="0"/>
              </a:rPr>
              <a:t>Voy </a:t>
            </a:r>
            <a:r>
              <a:rPr lang="en-GB" sz="2800" b="1" dirty="0">
                <a:solidFill>
                  <a:srgbClr val="E25B00"/>
                </a:solidFill>
                <a:latin typeface="Century Gothic" panose="020B0502020202020204" pitchFamily="34" charset="0"/>
              </a:rPr>
              <a:t>al</a:t>
            </a:r>
            <a:r>
              <a:rPr lang="en-GB" sz="2800" dirty="0">
                <a:solidFill>
                  <a:schemeClr val="accent1">
                    <a:lumMod val="50000"/>
                  </a:schemeClr>
                </a:solidFill>
                <a:latin typeface="Century Gothic" panose="020B0502020202020204" pitchFamily="34" charset="0"/>
              </a:rPr>
              <a:t> parque.</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2" name="TextBox 11"/>
          <p:cNvSpPr txBox="1"/>
          <p:nvPr/>
        </p:nvSpPr>
        <p:spPr>
          <a:xfrm>
            <a:off x="5582446" y="3822207"/>
            <a:ext cx="35267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I go </a:t>
            </a:r>
            <a:r>
              <a:rPr lang="en-GB" sz="2800" b="1" dirty="0">
                <a:solidFill>
                  <a:srgbClr val="E25B00"/>
                </a:solidFill>
                <a:latin typeface="Century Gothic" panose="020B0502020202020204" pitchFamily="34" charset="0"/>
              </a:rPr>
              <a:t>to the</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park.</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7" name="Rounded Rectangular Callout 1">
            <a:extLst>
              <a:ext uri="{FF2B5EF4-FFF2-40B4-BE49-F238E27FC236}">
                <a16:creationId xmlns:a16="http://schemas.microsoft.com/office/drawing/2014/main" id="{67FE9C5D-D628-8147-B2C1-B8955812ECC7}"/>
              </a:ext>
            </a:extLst>
          </p:cNvPr>
          <p:cNvSpPr/>
          <p:nvPr/>
        </p:nvSpPr>
        <p:spPr>
          <a:xfrm>
            <a:off x="5284094" y="5343988"/>
            <a:ext cx="5430002" cy="913039"/>
          </a:xfrm>
          <a:prstGeom prst="wedgeRoundRectCallout">
            <a:avLst>
              <a:gd name="adj1" fmla="val -78343"/>
              <a:gd name="adj2" fmla="val -6142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This is because it’s much easier to say ‘al’ than </a:t>
            </a:r>
            <a:r>
              <a:rPr lang="en-GB" sz="2400" i="1" dirty="0">
                <a:solidFill>
                  <a:schemeClr val="bg1"/>
                </a:solidFill>
              </a:rPr>
              <a:t>‘a el</a:t>
            </a:r>
            <a:r>
              <a:rPr lang="en-GB" sz="2400" dirty="0">
                <a:solidFill>
                  <a:schemeClr val="bg1"/>
                </a:solidFill>
              </a:rPr>
              <a:t>’. Try it!</a:t>
            </a:r>
          </a:p>
        </p:txBody>
      </p:sp>
      <p:sp>
        <p:nvSpPr>
          <p:cNvPr id="13" name="TextBox 12"/>
          <p:cNvSpPr txBox="1"/>
          <p:nvPr/>
        </p:nvSpPr>
        <p:spPr>
          <a:xfrm>
            <a:off x="436941" y="1340463"/>
            <a:ext cx="10522487" cy="523220"/>
          </a:xfrm>
          <a:prstGeom prst="rect">
            <a:avLst/>
          </a:prstGeom>
          <a:noFill/>
        </p:spPr>
        <p:txBody>
          <a:bodyPr wrap="square" rtlCol="0">
            <a:spAutoFit/>
          </a:bodyPr>
          <a:lstStyle/>
          <a:p>
            <a:pPr lvl="0">
              <a:defRPr/>
            </a:pPr>
            <a:r>
              <a:rPr lang="en-GB" sz="2800" dirty="0">
                <a:solidFill>
                  <a:schemeClr val="accent1">
                    <a:lumMod val="50000"/>
                  </a:schemeClr>
                </a:solidFill>
                <a:latin typeface="Century Gothic" panose="020B0502020202020204" pitchFamily="34" charset="0"/>
              </a:rPr>
              <a:t>The word ‘a’ (to) is often used to say </a:t>
            </a:r>
            <a:r>
              <a:rPr lang="en-GB" sz="2800" i="1" dirty="0">
                <a:solidFill>
                  <a:schemeClr val="accent1">
                    <a:lumMod val="50000"/>
                  </a:schemeClr>
                </a:solidFill>
                <a:latin typeface="Century Gothic" panose="020B0502020202020204" pitchFamily="34" charset="0"/>
              </a:rPr>
              <a:t>where</a:t>
            </a:r>
            <a:r>
              <a:rPr lang="en-GB" sz="2800" dirty="0">
                <a:solidFill>
                  <a:schemeClr val="accent1">
                    <a:lumMod val="50000"/>
                  </a:schemeClr>
                </a:solidFill>
                <a:latin typeface="Century Gothic" panose="020B0502020202020204" pitchFamily="34" charset="0"/>
              </a:rPr>
              <a:t> someone goes.</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5" name="TextBox 14"/>
          <p:cNvSpPr txBox="1"/>
          <p:nvPr/>
        </p:nvSpPr>
        <p:spPr>
          <a:xfrm>
            <a:off x="436941" y="2543842"/>
            <a:ext cx="13690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Before a singular feminine noun (e.g. estación), ‘to the’ is ‘a la’.</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0" name="TextBox 19"/>
          <p:cNvSpPr txBox="1"/>
          <p:nvPr/>
        </p:nvSpPr>
        <p:spPr>
          <a:xfrm>
            <a:off x="436941" y="3097864"/>
            <a:ext cx="12544942" cy="523220"/>
          </a:xfrm>
          <a:prstGeom prst="rect">
            <a:avLst/>
          </a:prstGeom>
          <a:noFill/>
        </p:spPr>
        <p:txBody>
          <a:bodyPr wrap="square" rtlCol="0">
            <a:spAutoFit/>
          </a:bodyPr>
          <a:lstStyle/>
          <a:p>
            <a:pPr lvl="0">
              <a:defRPr/>
            </a:pPr>
            <a:r>
              <a:rPr lang="en-GB" sz="2800" dirty="0">
                <a:solidFill>
                  <a:schemeClr val="accent1">
                    <a:lumMod val="50000"/>
                  </a:schemeClr>
                </a:solidFill>
                <a:latin typeface="Century Gothic" panose="020B0502020202020204" pitchFamily="34" charset="0"/>
              </a:rPr>
              <a:t>Compare this with a singular </a:t>
            </a:r>
            <a:r>
              <a:rPr lang="en-GB" sz="2800" b="1" dirty="0">
                <a:solidFill>
                  <a:schemeClr val="accent1">
                    <a:lumMod val="50000"/>
                  </a:schemeClr>
                </a:solidFill>
                <a:latin typeface="Century Gothic" panose="020B0502020202020204" pitchFamily="34" charset="0"/>
              </a:rPr>
              <a:t>masculine</a:t>
            </a:r>
            <a:r>
              <a:rPr lang="en-GB" sz="2800" dirty="0">
                <a:solidFill>
                  <a:schemeClr val="accent1">
                    <a:lumMod val="50000"/>
                  </a:schemeClr>
                </a:solidFill>
                <a:latin typeface="Century Gothic" panose="020B0502020202020204" pitchFamily="34" charset="0"/>
              </a:rPr>
              <a:t> noun:</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41467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7" grpId="0" animBg="1"/>
      <p:bldP spid="13" grpId="0"/>
      <p:bldP spid="15"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51494" y="489157"/>
            <a:ext cx="69118" cy="45719"/>
          </a:xfrm>
        </p:spPr>
        <p:txBody>
          <a:bodyPr>
            <a:noAutofit/>
          </a:bodyPr>
          <a:lstStyle/>
          <a:p>
            <a:r>
              <a:rPr lang="en-GB" sz="100" b="1" dirty="0">
                <a:solidFill>
                  <a:prstClr val="white"/>
                </a:solidFill>
              </a:rPr>
              <a:t>leer / 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2008831497"/>
              </p:ext>
            </p:extLst>
          </p:nvPr>
        </p:nvGraphicFramePr>
        <p:xfrm>
          <a:off x="65832" y="1253857"/>
          <a:ext cx="12126169" cy="4956806"/>
        </p:xfrm>
        <a:graphic>
          <a:graphicData uri="http://schemas.openxmlformats.org/drawingml/2006/table">
            <a:tbl>
              <a:tblPr firstRow="1" bandRow="1">
                <a:tableStyleId>{5DA37D80-6434-44D0-A028-1B22A696006F}</a:tableStyleId>
              </a:tblPr>
              <a:tblGrid>
                <a:gridCol w="422906">
                  <a:extLst>
                    <a:ext uri="{9D8B030D-6E8A-4147-A177-3AD203B41FA5}">
                      <a16:colId xmlns:a16="http://schemas.microsoft.com/office/drawing/2014/main" val="3587697735"/>
                    </a:ext>
                  </a:extLst>
                </a:gridCol>
                <a:gridCol w="5258919">
                  <a:extLst>
                    <a:ext uri="{9D8B030D-6E8A-4147-A177-3AD203B41FA5}">
                      <a16:colId xmlns:a16="http://schemas.microsoft.com/office/drawing/2014/main" val="4273422518"/>
                    </a:ext>
                  </a:extLst>
                </a:gridCol>
                <a:gridCol w="1219200">
                  <a:extLst>
                    <a:ext uri="{9D8B030D-6E8A-4147-A177-3AD203B41FA5}">
                      <a16:colId xmlns:a16="http://schemas.microsoft.com/office/drawing/2014/main" val="614471121"/>
                    </a:ext>
                  </a:extLst>
                </a:gridCol>
                <a:gridCol w="1030514">
                  <a:extLst>
                    <a:ext uri="{9D8B030D-6E8A-4147-A177-3AD203B41FA5}">
                      <a16:colId xmlns:a16="http://schemas.microsoft.com/office/drawing/2014/main" val="760513471"/>
                    </a:ext>
                  </a:extLst>
                </a:gridCol>
                <a:gridCol w="2194523">
                  <a:extLst>
                    <a:ext uri="{9D8B030D-6E8A-4147-A177-3AD203B41FA5}">
                      <a16:colId xmlns:a16="http://schemas.microsoft.com/office/drawing/2014/main" val="3831153074"/>
                    </a:ext>
                  </a:extLst>
                </a:gridCol>
                <a:gridCol w="2000107">
                  <a:extLst>
                    <a:ext uri="{9D8B030D-6E8A-4147-A177-3AD203B41FA5}">
                      <a16:colId xmlns:a16="http://schemas.microsoft.com/office/drawing/2014/main" val="739827610"/>
                    </a:ext>
                  </a:extLst>
                </a:gridCol>
              </a:tblGrid>
              <a:tr h="679845">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tc>
                  <a:txBody>
                    <a:bodyPr/>
                    <a:lstStyle/>
                    <a:p>
                      <a:pPr algn="ctr"/>
                      <a:r>
                        <a:rPr lang="en-GB" sz="2100" b="1" baseline="0" dirty="0">
                          <a:solidFill>
                            <a:schemeClr val="accent1">
                              <a:lumMod val="50000"/>
                            </a:schemeClr>
                          </a:solidFill>
                          <a:latin typeface="Century Gothic" panose="020B0502020202020204" pitchFamily="34" charset="0"/>
                        </a:rPr>
                        <a:t>Virginia</a:t>
                      </a:r>
                    </a:p>
                    <a:p>
                      <a:pPr algn="ctr"/>
                      <a:r>
                        <a:rPr lang="en-GB" sz="2100" b="1" baseline="0" dirty="0">
                          <a:solidFill>
                            <a:schemeClr val="accent1">
                              <a:lumMod val="50000"/>
                            </a:schemeClr>
                          </a:solidFill>
                          <a:latin typeface="Century Gothic" panose="020B0502020202020204" pitchFamily="34" charset="0"/>
                        </a:rPr>
                        <a:t>‘I’</a:t>
                      </a:r>
                    </a:p>
                  </a:txBody>
                  <a:tcPr/>
                </a:tc>
                <a:tc>
                  <a:txBody>
                    <a:bodyPr/>
                    <a:lstStyle/>
                    <a:p>
                      <a:pPr algn="ctr"/>
                      <a:r>
                        <a:rPr lang="en-GB" sz="2100" b="1" baseline="0" dirty="0">
                          <a:solidFill>
                            <a:schemeClr val="accent1">
                              <a:lumMod val="50000"/>
                            </a:schemeClr>
                          </a:solidFill>
                          <a:latin typeface="Century Gothic" panose="020B0502020202020204" pitchFamily="34" charset="0"/>
                        </a:rPr>
                        <a:t>Borja</a:t>
                      </a:r>
                    </a:p>
                    <a:p>
                      <a:pPr algn="ctr"/>
                      <a:r>
                        <a:rPr lang="en-GB" sz="2100" b="1" baseline="0" dirty="0">
                          <a:solidFill>
                            <a:schemeClr val="accent1">
                              <a:lumMod val="50000"/>
                            </a:schemeClr>
                          </a:solidFill>
                          <a:latin typeface="Century Gothic" panose="020B0502020202020204" pitchFamily="34" charset="0"/>
                        </a:rPr>
                        <a:t>‘he’</a:t>
                      </a:r>
                    </a:p>
                  </a:txBody>
                  <a:tcPr/>
                </a:tc>
                <a:tc>
                  <a:txBody>
                    <a:bodyPr/>
                    <a:lstStyle/>
                    <a:p>
                      <a:pPr algn="ctr"/>
                      <a:r>
                        <a:rPr lang="en-GB" sz="2100" b="1" baseline="0" dirty="0">
                          <a:solidFill>
                            <a:schemeClr val="accent1">
                              <a:lumMod val="50000"/>
                            </a:schemeClr>
                          </a:solidFill>
                          <a:latin typeface="Century Gothic" panose="020B0502020202020204" pitchFamily="34" charset="0"/>
                        </a:rPr>
                        <a:t>¿Dónde?</a:t>
                      </a:r>
                      <a:endParaRPr lang="en-GB" sz="2100" b="1" dirty="0">
                        <a:solidFill>
                          <a:schemeClr val="accent1">
                            <a:lumMod val="50000"/>
                          </a:schemeClr>
                        </a:solidFill>
                        <a:latin typeface="Century Gothic" panose="020B0502020202020204" pitchFamily="34" charset="0"/>
                      </a:endParaRPr>
                    </a:p>
                  </a:txBody>
                  <a:tcPr anchor="ctr"/>
                </a:tc>
                <a:tc>
                  <a:txBody>
                    <a:bodyPr/>
                    <a:lstStyle/>
                    <a:p>
                      <a:endParaRPr lang="en-GB" sz="21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97209514"/>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Va a la _______ después de comer.</a:t>
                      </a:r>
                    </a:p>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42370797"/>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Cada enero va al _______ de Italia.</a:t>
                      </a:r>
                    </a:p>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90588510"/>
                  </a:ext>
                </a:extLst>
              </a:tr>
              <a:tr h="720086">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En febrero voy al _______ de mi abuela.</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98199311"/>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Va a la _______ todos los días.</a:t>
                      </a:r>
                    </a:p>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906487638"/>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Nunca voy al _______ sin mi perro.</a:t>
                      </a:r>
                    </a:p>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76436072"/>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Voy al _______ durante las vacaciones.</a:t>
                      </a:r>
                    </a:p>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sp>
        <p:nvSpPr>
          <p:cNvPr id="5" name="TextBox 4"/>
          <p:cNvSpPr txBox="1"/>
          <p:nvPr/>
        </p:nvSpPr>
        <p:spPr>
          <a:xfrm>
            <a:off x="65832" y="0"/>
            <a:ext cx="105093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accent1">
                    <a:lumMod val="50000"/>
                  </a:schemeClr>
                </a:solidFill>
                <a:latin typeface="Century Gothic" panose="020B0502020202020204" pitchFamily="34" charset="0"/>
              </a:rPr>
              <a:t>Virginia habla de su amigo Borja en </a:t>
            </a:r>
            <a:r>
              <a:rPr lang="en-GB" sz="2100" b="1" dirty="0" err="1">
                <a:solidFill>
                  <a:schemeClr val="accent1">
                    <a:lumMod val="50000"/>
                  </a:schemeClr>
                </a:solidFill>
                <a:latin typeface="Century Gothic" panose="020B0502020202020204" pitchFamily="34" charset="0"/>
              </a:rPr>
              <a:t>Whatsapp</a:t>
            </a:r>
            <a:r>
              <a:rPr lang="en-GB" sz="2100" b="1" dirty="0">
                <a:solidFill>
                  <a:schemeClr val="accent1">
                    <a:lumMod val="50000"/>
                  </a:schemeClr>
                </a:solidFill>
                <a:latin typeface="Century Gothic" panose="020B0502020202020204" pitchFamily="34" charset="0"/>
              </a:rPr>
              <a:t>. Lee las frases y </a:t>
            </a:r>
            <a:r>
              <a:rPr lang="en-GB" sz="2100" b="1" dirty="0" err="1">
                <a:solidFill>
                  <a:schemeClr val="accent1">
                    <a:lumMod val="50000"/>
                  </a:schemeClr>
                </a:solidFill>
                <a:latin typeface="Century Gothic" panose="020B0502020202020204" pitchFamily="34" charset="0"/>
              </a:rPr>
              <a:t>marca</a:t>
            </a:r>
            <a:r>
              <a:rPr lang="en-GB" sz="2100" b="1" dirty="0">
                <a:solidFill>
                  <a:schemeClr val="accent1">
                    <a:lumMod val="50000"/>
                  </a:schemeClr>
                </a:solidFill>
                <a:latin typeface="Century Gothic" panose="020B0502020202020204" pitchFamily="34" charset="0"/>
              </a:rPr>
              <a:t> la </a:t>
            </a:r>
            <a:r>
              <a:rPr lang="en-GB" sz="2100" b="1" dirty="0" err="1">
                <a:solidFill>
                  <a:schemeClr val="accent1">
                    <a:lumMod val="50000"/>
                  </a:schemeClr>
                </a:solidFill>
                <a:latin typeface="Century Gothic" panose="020B0502020202020204" pitchFamily="34" charset="0"/>
              </a:rPr>
              <a:t>opción</a:t>
            </a:r>
            <a:r>
              <a:rPr lang="en-GB" sz="2100" b="1" dirty="0">
                <a:solidFill>
                  <a:schemeClr val="accent1">
                    <a:lumMod val="50000"/>
                  </a:schemeClr>
                </a:solidFill>
                <a:latin typeface="Century Gothic" panose="020B0502020202020204" pitchFamily="34" charset="0"/>
              </a:rPr>
              <a:t> correcta. Después, escucha los mensajes de audio.</a:t>
            </a:r>
          </a:p>
        </p:txBody>
      </p:sp>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678" y="214086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65833" y="666383"/>
            <a:ext cx="5901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accent1">
                    <a:lumMod val="50000"/>
                  </a:schemeClr>
                </a:solidFill>
                <a:latin typeface="Century Gothic" panose="020B0502020202020204" pitchFamily="34" charset="0"/>
              </a:rPr>
              <a:t>La </a:t>
            </a:r>
            <a:r>
              <a:rPr lang="en-GB" sz="2100" b="1" dirty="0" err="1">
                <a:solidFill>
                  <a:schemeClr val="accent1">
                    <a:lumMod val="50000"/>
                  </a:schemeClr>
                </a:solidFill>
                <a:latin typeface="Century Gothic" panose="020B0502020202020204" pitchFamily="34" charset="0"/>
              </a:rPr>
              <a:t>acción</a:t>
            </a:r>
            <a:r>
              <a:rPr lang="en-GB" sz="2100" b="1" dirty="0">
                <a:solidFill>
                  <a:schemeClr val="accent1">
                    <a:lumMod val="50000"/>
                  </a:schemeClr>
                </a:solidFill>
                <a:latin typeface="Century Gothic" panose="020B0502020202020204" pitchFamily="34" charset="0"/>
              </a:rPr>
              <a:t>, ¿cuándo es? Escribe en inglés.</a:t>
            </a:r>
            <a:endParaRPr kumimoji="0" lang="en-GB" sz="2100" b="1" i="0" u="none" strike="noStrike" kern="1200" cap="none" spc="0" normalizeH="0" baseline="0" noProof="0" dirty="0">
              <a:ln>
                <a:noFill/>
              </a:ln>
              <a:solidFill>
                <a:schemeClr val="accent1">
                  <a:lumMod val="50000"/>
                </a:schemeClr>
              </a:solidFill>
              <a:effectLst/>
              <a:uLnTx/>
              <a:uFillTx/>
              <a:latin typeface="Tw Cen MT" panose="020B0602020104020603"/>
            </a:endParaRPr>
          </a:p>
        </p:txBody>
      </p:sp>
      <p:sp>
        <p:nvSpPr>
          <p:cNvPr id="28" name="TextBox 27"/>
          <p:cNvSpPr txBox="1"/>
          <p:nvPr/>
        </p:nvSpPr>
        <p:spPr>
          <a:xfrm>
            <a:off x="10438580" y="1277242"/>
            <a:ext cx="1590805" cy="707886"/>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¿Cuándo?</a:t>
            </a:r>
          </a:p>
          <a:p>
            <a:r>
              <a:rPr lang="en-GB" sz="2000" dirty="0">
                <a:solidFill>
                  <a:schemeClr val="accent1">
                    <a:lumMod val="50000"/>
                  </a:schemeClr>
                </a:solidFill>
                <a:latin typeface="Century Gothic" panose="020B0502020202020204" pitchFamily="34" charset="0"/>
              </a:rPr>
              <a:t>(en inglés)</a:t>
            </a:r>
          </a:p>
        </p:txBody>
      </p:sp>
      <p:sp>
        <p:nvSpPr>
          <p:cNvPr id="29" name="CuadroTexto 28">
            <a:extLst>
              <a:ext uri="{FF2B5EF4-FFF2-40B4-BE49-F238E27FC236}">
                <a16:creationId xmlns:a16="http://schemas.microsoft.com/office/drawing/2014/main" id="{FF464D61-D508-A34F-9670-A25050601A37}"/>
              </a:ext>
            </a:extLst>
          </p:cNvPr>
          <p:cNvSpPr txBox="1"/>
          <p:nvPr/>
        </p:nvSpPr>
        <p:spPr>
          <a:xfrm>
            <a:off x="6183248" y="784822"/>
            <a:ext cx="1348446" cy="415498"/>
          </a:xfrm>
          <a:prstGeom prst="rect">
            <a:avLst/>
          </a:prstGeom>
          <a:noFill/>
        </p:spPr>
        <p:txBody>
          <a:bodyPr wrap="none" rtlCol="0">
            <a:spAutoFit/>
          </a:bodyPr>
          <a:lstStyle/>
          <a:p>
            <a:r>
              <a:rPr lang="en-GB" sz="2100" b="1" dirty="0">
                <a:solidFill>
                  <a:schemeClr val="accent1">
                    <a:lumMod val="50000"/>
                  </a:schemeClr>
                </a:solidFill>
                <a:latin typeface="Century Gothic" panose="020B0502020202020204" pitchFamily="34" charset="0"/>
              </a:rPr>
              <a:t>¿Quién? </a:t>
            </a:r>
          </a:p>
        </p:txBody>
      </p:sp>
      <p:sp>
        <p:nvSpPr>
          <p:cNvPr id="30" name="CuadroTexto 29">
            <a:extLst>
              <a:ext uri="{FF2B5EF4-FFF2-40B4-BE49-F238E27FC236}">
                <a16:creationId xmlns:a16="http://schemas.microsoft.com/office/drawing/2014/main" id="{3E9500F0-C658-F446-905D-E6B5A2E0DCA4}"/>
              </a:ext>
            </a:extLst>
          </p:cNvPr>
          <p:cNvSpPr txBox="1"/>
          <p:nvPr/>
        </p:nvSpPr>
        <p:spPr>
          <a:xfrm>
            <a:off x="8016467" y="2006941"/>
            <a:ext cx="1468672" cy="707886"/>
          </a:xfrm>
          <a:prstGeom prst="rect">
            <a:avLst/>
          </a:prstGeom>
          <a:noFill/>
        </p:spPr>
        <p:txBody>
          <a:bodyPr wrap="none" rtlCol="0">
            <a:spAutoFit/>
          </a:bodyPr>
          <a:lstStyle/>
          <a:p>
            <a:pPr marL="457200" indent="-457200">
              <a:buAutoNum type="alphaLcPeriod"/>
            </a:pPr>
            <a:r>
              <a:rPr lang="x-none" sz="2000" dirty="0">
                <a:solidFill>
                  <a:schemeClr val="accent1">
                    <a:lumMod val="50000"/>
                  </a:schemeClr>
                </a:solidFill>
              </a:rPr>
              <a:t>playa</a:t>
            </a:r>
          </a:p>
          <a:p>
            <a:pPr marL="457200" indent="-457200">
              <a:buAutoNum type="alphaLcPeriod"/>
            </a:pPr>
            <a:r>
              <a:rPr lang="x-none" sz="2000" dirty="0">
                <a:solidFill>
                  <a:schemeClr val="accent1">
                    <a:lumMod val="50000"/>
                  </a:schemeClr>
                </a:solidFill>
              </a:rPr>
              <a:t>centro</a:t>
            </a:r>
          </a:p>
        </p:txBody>
      </p:sp>
      <p:sp>
        <p:nvSpPr>
          <p:cNvPr id="31" name="CuadroTexto 30">
            <a:extLst>
              <a:ext uri="{FF2B5EF4-FFF2-40B4-BE49-F238E27FC236}">
                <a16:creationId xmlns:a16="http://schemas.microsoft.com/office/drawing/2014/main" id="{65C345E6-D918-D34D-AB32-315B37311FCB}"/>
              </a:ext>
            </a:extLst>
          </p:cNvPr>
          <p:cNvSpPr txBox="1"/>
          <p:nvPr/>
        </p:nvSpPr>
        <p:spPr>
          <a:xfrm>
            <a:off x="7979334" y="2714827"/>
            <a:ext cx="2286000" cy="707886"/>
          </a:xfrm>
          <a:prstGeom prst="rect">
            <a:avLst/>
          </a:prstGeom>
          <a:noFill/>
        </p:spPr>
        <p:txBody>
          <a:bodyPr wrap="square" rtlCol="0">
            <a:spAutoFit/>
          </a:bodyPr>
          <a:lstStyle/>
          <a:p>
            <a:pPr marL="457200" indent="-457200">
              <a:buAutoNum type="alphaLcPeriod"/>
            </a:pPr>
            <a:r>
              <a:rPr lang="x-none" sz="2000" dirty="0">
                <a:solidFill>
                  <a:schemeClr val="accent1">
                    <a:lumMod val="50000"/>
                  </a:schemeClr>
                </a:solidFill>
              </a:rPr>
              <a:t>oeste</a:t>
            </a:r>
          </a:p>
          <a:p>
            <a:pPr marL="457200" indent="-457200">
              <a:buAutoNum type="alphaLcPeriod"/>
            </a:pPr>
            <a:r>
              <a:rPr lang="x-none" sz="2000" dirty="0">
                <a:solidFill>
                  <a:schemeClr val="accent1">
                    <a:lumMod val="50000"/>
                  </a:schemeClr>
                </a:solidFill>
              </a:rPr>
              <a:t>montaña</a:t>
            </a:r>
          </a:p>
        </p:txBody>
      </p:sp>
      <p:sp>
        <p:nvSpPr>
          <p:cNvPr id="32" name="CuadroTexto 31">
            <a:extLst>
              <a:ext uri="{FF2B5EF4-FFF2-40B4-BE49-F238E27FC236}">
                <a16:creationId xmlns:a16="http://schemas.microsoft.com/office/drawing/2014/main" id="{F3D0994E-4A59-EE49-85AA-D8D6F95C4FEF}"/>
              </a:ext>
            </a:extLst>
          </p:cNvPr>
          <p:cNvSpPr txBox="1"/>
          <p:nvPr/>
        </p:nvSpPr>
        <p:spPr>
          <a:xfrm>
            <a:off x="8016466" y="3391393"/>
            <a:ext cx="1369286" cy="707886"/>
          </a:xfrm>
          <a:prstGeom prst="rect">
            <a:avLst/>
          </a:prstGeom>
          <a:noFill/>
        </p:spPr>
        <p:txBody>
          <a:bodyPr wrap="none" rtlCol="0">
            <a:spAutoFit/>
          </a:bodyPr>
          <a:lstStyle/>
          <a:p>
            <a:pPr marL="457200" indent="-457200">
              <a:buAutoNum type="alphaLcPeriod"/>
            </a:pPr>
            <a:r>
              <a:rPr lang="x-none" sz="2000" dirty="0">
                <a:solidFill>
                  <a:schemeClr val="accent1">
                    <a:lumMod val="50000"/>
                  </a:schemeClr>
                </a:solidFill>
              </a:rPr>
              <a:t>casa</a:t>
            </a:r>
          </a:p>
          <a:p>
            <a:pPr marL="457200" indent="-457200">
              <a:buAutoNum type="alphaLcPeriod"/>
            </a:pPr>
            <a:r>
              <a:rPr lang="x-none" sz="2000" dirty="0">
                <a:solidFill>
                  <a:schemeClr val="accent1">
                    <a:lumMod val="50000"/>
                  </a:schemeClr>
                </a:solidFill>
              </a:rPr>
              <a:t>barrio</a:t>
            </a:r>
          </a:p>
        </p:txBody>
      </p:sp>
      <p:sp>
        <p:nvSpPr>
          <p:cNvPr id="33" name="CuadroTexto 32">
            <a:extLst>
              <a:ext uri="{FF2B5EF4-FFF2-40B4-BE49-F238E27FC236}">
                <a16:creationId xmlns:a16="http://schemas.microsoft.com/office/drawing/2014/main" id="{50985102-EE3E-2249-98AC-7450C978AC9D}"/>
              </a:ext>
            </a:extLst>
          </p:cNvPr>
          <p:cNvSpPr txBox="1"/>
          <p:nvPr/>
        </p:nvSpPr>
        <p:spPr>
          <a:xfrm>
            <a:off x="8016466" y="4099279"/>
            <a:ext cx="1853392" cy="707886"/>
          </a:xfrm>
          <a:prstGeom prst="rect">
            <a:avLst/>
          </a:prstGeom>
          <a:noFill/>
        </p:spPr>
        <p:txBody>
          <a:bodyPr wrap="none" rtlCol="0">
            <a:spAutoFit/>
          </a:bodyPr>
          <a:lstStyle/>
          <a:p>
            <a:pPr marL="457200" indent="-457200">
              <a:buAutoNum type="alphaLcPeriod"/>
            </a:pPr>
            <a:r>
              <a:rPr lang="x-none" sz="2000" dirty="0">
                <a:solidFill>
                  <a:schemeClr val="accent1">
                    <a:lumMod val="50000"/>
                  </a:schemeClr>
                </a:solidFill>
              </a:rPr>
              <a:t>mercado</a:t>
            </a:r>
          </a:p>
          <a:p>
            <a:pPr marL="457200" indent="-457200">
              <a:buAutoNum type="alphaLcPeriod"/>
            </a:pPr>
            <a:r>
              <a:rPr lang="x-none" sz="2000" dirty="0">
                <a:solidFill>
                  <a:schemeClr val="accent1">
                    <a:lumMod val="50000"/>
                  </a:schemeClr>
                </a:solidFill>
              </a:rPr>
              <a:t>escuela</a:t>
            </a:r>
          </a:p>
        </p:txBody>
      </p:sp>
      <p:sp>
        <p:nvSpPr>
          <p:cNvPr id="34" name="CuadroTexto 33">
            <a:extLst>
              <a:ext uri="{FF2B5EF4-FFF2-40B4-BE49-F238E27FC236}">
                <a16:creationId xmlns:a16="http://schemas.microsoft.com/office/drawing/2014/main" id="{AC38C815-1247-C34E-9D7A-F5D28BD443BE}"/>
              </a:ext>
            </a:extLst>
          </p:cNvPr>
          <p:cNvSpPr txBox="1"/>
          <p:nvPr/>
        </p:nvSpPr>
        <p:spPr>
          <a:xfrm>
            <a:off x="8016466" y="4775845"/>
            <a:ext cx="1598515" cy="707886"/>
          </a:xfrm>
          <a:prstGeom prst="rect">
            <a:avLst/>
          </a:prstGeom>
          <a:noFill/>
        </p:spPr>
        <p:txBody>
          <a:bodyPr wrap="none" rtlCol="0">
            <a:spAutoFit/>
          </a:bodyPr>
          <a:lstStyle/>
          <a:p>
            <a:pPr marL="457200" indent="-457200">
              <a:buAutoNum type="alphaLcPeriod"/>
            </a:pPr>
            <a:r>
              <a:rPr lang="x-none" sz="2000" dirty="0">
                <a:solidFill>
                  <a:schemeClr val="accent1">
                    <a:lumMod val="50000"/>
                  </a:schemeClr>
                </a:solidFill>
              </a:rPr>
              <a:t>parque</a:t>
            </a:r>
          </a:p>
          <a:p>
            <a:pPr marL="457200" indent="-457200">
              <a:buAutoNum type="alphaLcPeriod"/>
            </a:pPr>
            <a:r>
              <a:rPr lang="x-none" sz="2000" dirty="0">
                <a:solidFill>
                  <a:schemeClr val="accent1">
                    <a:lumMod val="50000"/>
                  </a:schemeClr>
                </a:solidFill>
              </a:rPr>
              <a:t>ciudad</a:t>
            </a:r>
          </a:p>
        </p:txBody>
      </p:sp>
      <p:sp>
        <p:nvSpPr>
          <p:cNvPr id="35" name="CuadroTexto 34">
            <a:extLst>
              <a:ext uri="{FF2B5EF4-FFF2-40B4-BE49-F238E27FC236}">
                <a16:creationId xmlns:a16="http://schemas.microsoft.com/office/drawing/2014/main" id="{1233B3DA-7456-0C44-A11A-34D52A4D74FE}"/>
              </a:ext>
            </a:extLst>
          </p:cNvPr>
          <p:cNvSpPr txBox="1"/>
          <p:nvPr/>
        </p:nvSpPr>
        <p:spPr>
          <a:xfrm>
            <a:off x="8024717" y="5483731"/>
            <a:ext cx="1510350" cy="707886"/>
          </a:xfrm>
          <a:prstGeom prst="rect">
            <a:avLst/>
          </a:prstGeom>
          <a:noFill/>
        </p:spPr>
        <p:txBody>
          <a:bodyPr wrap="none" rtlCol="0">
            <a:spAutoFit/>
          </a:bodyPr>
          <a:lstStyle/>
          <a:p>
            <a:pPr marL="457200" indent="-457200">
              <a:buAutoNum type="alphaLcPeriod"/>
            </a:pPr>
            <a:r>
              <a:rPr lang="x-none" sz="2000" dirty="0">
                <a:solidFill>
                  <a:schemeClr val="accent1">
                    <a:lumMod val="50000"/>
                  </a:schemeClr>
                </a:solidFill>
              </a:rPr>
              <a:t>tienda</a:t>
            </a:r>
          </a:p>
          <a:p>
            <a:pPr marL="457200" indent="-457200">
              <a:buAutoNum type="alphaLcPeriod"/>
            </a:pPr>
            <a:r>
              <a:rPr lang="x-none" sz="2000" dirty="0">
                <a:solidFill>
                  <a:schemeClr val="accent1">
                    <a:lumMod val="50000"/>
                  </a:schemeClr>
                </a:solidFill>
              </a:rPr>
              <a:t>mar</a:t>
            </a:r>
          </a:p>
        </p:txBody>
      </p:sp>
      <p:pic>
        <p:nvPicPr>
          <p:cNvPr id="36" name="Picture 2" descr="http://www.clker.com/cliparts/j/p/l/D/8/K/green-tick-md.png">
            <a:extLst>
              <a:ext uri="{FF2B5EF4-FFF2-40B4-BE49-F238E27FC236}">
                <a16:creationId xmlns:a16="http://schemas.microsoft.com/office/drawing/2014/main" id="{0EA222A2-76BD-E64F-B4C8-84F7D6D81F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678" y="278773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9C8EB572-D7A4-C542-B394-549B72B4D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50271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E85A65BE-EAF8-4449-824B-451FD89704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560" y="419249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494" y="488979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www.clker.com/cliparts/j/p/l/D/8/K/green-tick-md.png">
            <a:extLst>
              <a:ext uri="{FF2B5EF4-FFF2-40B4-BE49-F238E27FC236}">
                <a16:creationId xmlns:a16="http://schemas.microsoft.com/office/drawing/2014/main" id="{09213E55-7516-F042-B93C-4C6F31D700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494" y="560414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CuadroTexto 40">
            <a:extLst>
              <a:ext uri="{FF2B5EF4-FFF2-40B4-BE49-F238E27FC236}">
                <a16:creationId xmlns:a16="http://schemas.microsoft.com/office/drawing/2014/main" id="{2D38C66B-D746-2A4A-87D7-E182755BEE7B}"/>
              </a:ext>
            </a:extLst>
          </p:cNvPr>
          <p:cNvSpPr txBox="1"/>
          <p:nvPr/>
        </p:nvSpPr>
        <p:spPr>
          <a:xfrm>
            <a:off x="10350061" y="2100947"/>
            <a:ext cx="1649811" cy="400110"/>
          </a:xfrm>
          <a:prstGeom prst="rect">
            <a:avLst/>
          </a:prstGeom>
          <a:noFill/>
        </p:spPr>
        <p:txBody>
          <a:bodyPr wrap="none" rtlCol="0">
            <a:spAutoFit/>
          </a:bodyPr>
          <a:lstStyle/>
          <a:p>
            <a:r>
              <a:rPr lang="x-none" sz="2000" dirty="0">
                <a:solidFill>
                  <a:schemeClr val="accent1">
                    <a:lumMod val="50000"/>
                  </a:schemeClr>
                </a:solidFill>
              </a:rPr>
              <a:t>after eating</a:t>
            </a:r>
          </a:p>
        </p:txBody>
      </p:sp>
      <p:sp>
        <p:nvSpPr>
          <p:cNvPr id="42" name="CuadroTexto 41">
            <a:extLst>
              <a:ext uri="{FF2B5EF4-FFF2-40B4-BE49-F238E27FC236}">
                <a16:creationId xmlns:a16="http://schemas.microsoft.com/office/drawing/2014/main" id="{FD155F3C-E6D2-DF44-B50D-9561D6EC7E05}"/>
              </a:ext>
            </a:extLst>
          </p:cNvPr>
          <p:cNvSpPr txBox="1"/>
          <p:nvPr/>
        </p:nvSpPr>
        <p:spPr>
          <a:xfrm>
            <a:off x="10201782" y="2832218"/>
            <a:ext cx="1946367" cy="400110"/>
          </a:xfrm>
          <a:prstGeom prst="rect">
            <a:avLst/>
          </a:prstGeom>
          <a:noFill/>
        </p:spPr>
        <p:txBody>
          <a:bodyPr wrap="none" rtlCol="0">
            <a:spAutoFit/>
          </a:bodyPr>
          <a:lstStyle/>
          <a:p>
            <a:r>
              <a:rPr lang="x-none" sz="2000" dirty="0">
                <a:solidFill>
                  <a:schemeClr val="accent1">
                    <a:lumMod val="50000"/>
                  </a:schemeClr>
                </a:solidFill>
              </a:rPr>
              <a:t>every January</a:t>
            </a:r>
          </a:p>
        </p:txBody>
      </p:sp>
      <p:sp>
        <p:nvSpPr>
          <p:cNvPr id="43" name="CuadroTexto 42">
            <a:extLst>
              <a:ext uri="{FF2B5EF4-FFF2-40B4-BE49-F238E27FC236}">
                <a16:creationId xmlns:a16="http://schemas.microsoft.com/office/drawing/2014/main" id="{870FCA82-B310-BD45-BD26-4089E56084CC}"/>
              </a:ext>
            </a:extLst>
          </p:cNvPr>
          <p:cNvSpPr txBox="1"/>
          <p:nvPr/>
        </p:nvSpPr>
        <p:spPr>
          <a:xfrm>
            <a:off x="10461398" y="3522681"/>
            <a:ext cx="1558440" cy="400110"/>
          </a:xfrm>
          <a:prstGeom prst="rect">
            <a:avLst/>
          </a:prstGeom>
          <a:noFill/>
        </p:spPr>
        <p:txBody>
          <a:bodyPr wrap="none" rtlCol="0">
            <a:spAutoFit/>
          </a:bodyPr>
          <a:lstStyle/>
          <a:p>
            <a:r>
              <a:rPr lang="en-GB" sz="2000" dirty="0">
                <a:solidFill>
                  <a:schemeClr val="accent1">
                    <a:lumMod val="50000"/>
                  </a:schemeClr>
                </a:solidFill>
              </a:rPr>
              <a:t>in February</a:t>
            </a:r>
            <a:endParaRPr lang="x-none" sz="2000" dirty="0">
              <a:solidFill>
                <a:schemeClr val="accent1">
                  <a:lumMod val="50000"/>
                </a:schemeClr>
              </a:solidFill>
            </a:endParaRPr>
          </a:p>
        </p:txBody>
      </p:sp>
      <p:sp>
        <p:nvSpPr>
          <p:cNvPr id="44" name="CuadroTexto 43">
            <a:extLst>
              <a:ext uri="{FF2B5EF4-FFF2-40B4-BE49-F238E27FC236}">
                <a16:creationId xmlns:a16="http://schemas.microsoft.com/office/drawing/2014/main" id="{2B37C88B-97F8-A84D-ADBF-2E57BC293259}"/>
              </a:ext>
            </a:extLst>
          </p:cNvPr>
          <p:cNvSpPr txBox="1"/>
          <p:nvPr/>
        </p:nvSpPr>
        <p:spPr>
          <a:xfrm>
            <a:off x="10454986" y="4192498"/>
            <a:ext cx="1435008" cy="400110"/>
          </a:xfrm>
          <a:prstGeom prst="rect">
            <a:avLst/>
          </a:prstGeom>
          <a:noFill/>
        </p:spPr>
        <p:txBody>
          <a:bodyPr wrap="none" rtlCol="0">
            <a:spAutoFit/>
          </a:bodyPr>
          <a:lstStyle/>
          <a:p>
            <a:r>
              <a:rPr lang="x-none" sz="2000" dirty="0">
                <a:solidFill>
                  <a:schemeClr val="accent1">
                    <a:lumMod val="50000"/>
                  </a:schemeClr>
                </a:solidFill>
              </a:rPr>
              <a:t>every day</a:t>
            </a:r>
          </a:p>
        </p:txBody>
      </p:sp>
      <p:sp>
        <p:nvSpPr>
          <p:cNvPr id="45" name="CuadroTexto 44">
            <a:extLst>
              <a:ext uri="{FF2B5EF4-FFF2-40B4-BE49-F238E27FC236}">
                <a16:creationId xmlns:a16="http://schemas.microsoft.com/office/drawing/2014/main" id="{B2E34DC3-BB23-1245-9808-3F3218E005D6}"/>
              </a:ext>
            </a:extLst>
          </p:cNvPr>
          <p:cNvSpPr txBox="1"/>
          <p:nvPr/>
        </p:nvSpPr>
        <p:spPr>
          <a:xfrm>
            <a:off x="10690167" y="4888278"/>
            <a:ext cx="894797" cy="400110"/>
          </a:xfrm>
          <a:prstGeom prst="rect">
            <a:avLst/>
          </a:prstGeom>
          <a:noFill/>
        </p:spPr>
        <p:txBody>
          <a:bodyPr wrap="none" rtlCol="0">
            <a:spAutoFit/>
          </a:bodyPr>
          <a:lstStyle/>
          <a:p>
            <a:r>
              <a:rPr lang="en-GB" sz="2000" dirty="0">
                <a:solidFill>
                  <a:schemeClr val="accent1">
                    <a:lumMod val="50000"/>
                  </a:schemeClr>
                </a:solidFill>
              </a:rPr>
              <a:t>never</a:t>
            </a:r>
            <a:endParaRPr lang="x-none" sz="2000" dirty="0">
              <a:solidFill>
                <a:schemeClr val="accent1">
                  <a:lumMod val="50000"/>
                </a:schemeClr>
              </a:solidFill>
            </a:endParaRPr>
          </a:p>
        </p:txBody>
      </p:sp>
      <p:sp>
        <p:nvSpPr>
          <p:cNvPr id="46" name="CuadroTexto 45">
            <a:extLst>
              <a:ext uri="{FF2B5EF4-FFF2-40B4-BE49-F238E27FC236}">
                <a16:creationId xmlns:a16="http://schemas.microsoft.com/office/drawing/2014/main" id="{B7B6B08D-D904-434F-BCDF-66AAD7096D1A}"/>
              </a:ext>
            </a:extLst>
          </p:cNvPr>
          <p:cNvSpPr txBox="1"/>
          <p:nvPr/>
        </p:nvSpPr>
        <p:spPr>
          <a:xfrm>
            <a:off x="10403253" y="5483731"/>
            <a:ext cx="1538474" cy="707886"/>
          </a:xfrm>
          <a:prstGeom prst="rect">
            <a:avLst/>
          </a:prstGeom>
          <a:noFill/>
        </p:spPr>
        <p:txBody>
          <a:bodyPr wrap="square" rtlCol="0">
            <a:spAutoFit/>
          </a:bodyPr>
          <a:lstStyle/>
          <a:p>
            <a:pPr algn="ctr"/>
            <a:r>
              <a:rPr lang="x-none" sz="2000" dirty="0">
                <a:solidFill>
                  <a:schemeClr val="accent1">
                    <a:lumMod val="50000"/>
                  </a:schemeClr>
                </a:solidFill>
              </a:rPr>
              <a:t>during the holidays</a:t>
            </a:r>
          </a:p>
        </p:txBody>
      </p:sp>
      <p:pic>
        <p:nvPicPr>
          <p:cNvPr id="47" name="Picture 2" descr="http://www.clker.com/cliparts/j/p/l/D/8/K/green-tick-md.png">
            <a:extLst>
              <a:ext uri="{FF2B5EF4-FFF2-40B4-BE49-F238E27FC236}">
                <a16:creationId xmlns:a16="http://schemas.microsoft.com/office/drawing/2014/main" id="{7D465362-23E7-B242-9B4B-9EAD3EE580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0436" y="2070880"/>
            <a:ext cx="276750" cy="288402"/>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53B1BA1D-3567-D842-9E8F-BAD5401E71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2351" y="2777848"/>
            <a:ext cx="276750" cy="288402"/>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http://www.clker.com/cliparts/j/p/l/D/8/K/green-tick-md.png">
            <a:extLst>
              <a:ext uri="{FF2B5EF4-FFF2-40B4-BE49-F238E27FC236}">
                <a16:creationId xmlns:a16="http://schemas.microsoft.com/office/drawing/2014/main" id="{4E70DAF6-6C6B-9D48-A96F-B0D1185B2D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6394" y="3778107"/>
            <a:ext cx="276750" cy="288402"/>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http://www.clker.com/cliparts/j/p/l/D/8/K/green-tick-md.png">
            <a:extLst>
              <a:ext uri="{FF2B5EF4-FFF2-40B4-BE49-F238E27FC236}">
                <a16:creationId xmlns:a16="http://schemas.microsoft.com/office/drawing/2014/main" id="{D71627A9-339F-884D-BFCE-A0F2464010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935" y="4460748"/>
            <a:ext cx="276750" cy="288402"/>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5B3F34EA-A75A-4C40-9715-6EBC2E7DE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3963" y="4814691"/>
            <a:ext cx="276750" cy="288402"/>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http://www.clker.com/cliparts/j/p/l/D/8/K/green-tick-md.png">
            <a:extLst>
              <a:ext uri="{FF2B5EF4-FFF2-40B4-BE49-F238E27FC236}">
                <a16:creationId xmlns:a16="http://schemas.microsoft.com/office/drawing/2014/main" id="{C1D3FD6D-3E7E-7F43-B4F1-7C318FDB4C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2351" y="5837674"/>
            <a:ext cx="276750" cy="288402"/>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Imagen 52">
            <a:extLst>
              <a:ext uri="{FF2B5EF4-FFF2-40B4-BE49-F238E27FC236}">
                <a16:creationId xmlns:a16="http://schemas.microsoft.com/office/drawing/2014/main" id="{E84ED1D1-2083-774D-BC02-462E3371B713}"/>
              </a:ext>
            </a:extLst>
          </p:cNvPr>
          <p:cNvPicPr>
            <a:picLocks noChangeAspect="1"/>
          </p:cNvPicPr>
          <p:nvPr/>
        </p:nvPicPr>
        <p:blipFill>
          <a:blip r:embed="rId4"/>
          <a:stretch>
            <a:fillRect/>
          </a:stretch>
        </p:blipFill>
        <p:spPr>
          <a:xfrm>
            <a:off x="9096501" y="441281"/>
            <a:ext cx="690149" cy="754562"/>
          </a:xfrm>
          <a:prstGeom prst="rect">
            <a:avLst/>
          </a:prstGeom>
        </p:spPr>
      </p:pic>
      <p:sp>
        <p:nvSpPr>
          <p:cNvPr id="54" name="Rounded Rectangular Callout 11">
            <a:extLst>
              <a:ext uri="{FF2B5EF4-FFF2-40B4-BE49-F238E27FC236}">
                <a16:creationId xmlns:a16="http://schemas.microsoft.com/office/drawing/2014/main" id="{5AA32FA9-B2CD-C04F-BE05-6FE03E01ECBD}"/>
              </a:ext>
            </a:extLst>
          </p:cNvPr>
          <p:cNvSpPr/>
          <p:nvPr/>
        </p:nvSpPr>
        <p:spPr>
          <a:xfrm>
            <a:off x="4204015" y="1914757"/>
            <a:ext cx="7593033" cy="2414684"/>
          </a:xfrm>
          <a:prstGeom prst="wedgeRoundRectCallout">
            <a:avLst>
              <a:gd name="adj1" fmla="val -58051"/>
              <a:gd name="adj2" fmla="val 39604"/>
              <a:gd name="adj3" fmla="val 16667"/>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t>   </a:t>
            </a:r>
            <a:endParaRPr lang="en-GB" sz="3200" dirty="0"/>
          </a:p>
          <a:p>
            <a:pPr algn="ctr"/>
            <a:endParaRPr lang="en-GB" sz="3200" dirty="0"/>
          </a:p>
          <a:p>
            <a:pPr algn="ctr"/>
            <a:endParaRPr lang="en-GB" sz="3200" dirty="0"/>
          </a:p>
          <a:p>
            <a:pPr algn="ctr"/>
            <a:endParaRPr lang="en-GB" sz="3200" b="1" dirty="0"/>
          </a:p>
          <a:p>
            <a:pPr algn="ctr"/>
            <a:endParaRPr lang="en-GB" sz="3200" b="1" dirty="0"/>
          </a:p>
          <a:p>
            <a:pPr algn="ctr"/>
            <a:endParaRPr lang="en-GB" sz="3200" b="1" dirty="0"/>
          </a:p>
        </p:txBody>
      </p:sp>
      <p:sp>
        <p:nvSpPr>
          <p:cNvPr id="57" name="CuadroTexto 56">
            <a:extLst>
              <a:ext uri="{FF2B5EF4-FFF2-40B4-BE49-F238E27FC236}">
                <a16:creationId xmlns:a16="http://schemas.microsoft.com/office/drawing/2014/main" id="{2D2132A4-DD94-B143-9BFF-9F2774B082E8}"/>
              </a:ext>
            </a:extLst>
          </p:cNvPr>
          <p:cNvSpPr txBox="1"/>
          <p:nvPr/>
        </p:nvSpPr>
        <p:spPr>
          <a:xfrm>
            <a:off x="4628633" y="2568007"/>
            <a:ext cx="3892412" cy="523220"/>
          </a:xfrm>
          <a:prstGeom prst="rect">
            <a:avLst/>
          </a:prstGeom>
          <a:noFill/>
        </p:spPr>
        <p:txBody>
          <a:bodyPr wrap="none" rtlCol="0">
            <a:spAutoFit/>
          </a:bodyPr>
          <a:lstStyle/>
          <a:p>
            <a:r>
              <a:rPr lang="en-GB" sz="2800" b="1" dirty="0">
                <a:solidFill>
                  <a:srgbClr val="FFFFFF"/>
                </a:solidFill>
              </a:rPr>
              <a:t>todas las mañanas =</a:t>
            </a:r>
            <a:r>
              <a:rPr lang="en-GB" sz="2800" dirty="0">
                <a:solidFill>
                  <a:srgbClr val="FFFFFF"/>
                </a:solidFill>
              </a:rPr>
              <a:t> </a:t>
            </a:r>
            <a:endParaRPr lang="x-none" sz="2800" dirty="0">
              <a:solidFill>
                <a:schemeClr val="accent5">
                  <a:lumMod val="50000"/>
                </a:schemeClr>
              </a:solidFill>
            </a:endParaRPr>
          </a:p>
        </p:txBody>
      </p:sp>
      <p:sp>
        <p:nvSpPr>
          <p:cNvPr id="58" name="CuadroTexto 57">
            <a:extLst>
              <a:ext uri="{FF2B5EF4-FFF2-40B4-BE49-F238E27FC236}">
                <a16:creationId xmlns:a16="http://schemas.microsoft.com/office/drawing/2014/main" id="{2721C523-18B7-D149-904A-5C6DB37BDFC5}"/>
              </a:ext>
            </a:extLst>
          </p:cNvPr>
          <p:cNvSpPr txBox="1"/>
          <p:nvPr/>
        </p:nvSpPr>
        <p:spPr>
          <a:xfrm>
            <a:off x="8504630" y="2556309"/>
            <a:ext cx="2683748" cy="523220"/>
          </a:xfrm>
          <a:prstGeom prst="rect">
            <a:avLst/>
          </a:prstGeom>
          <a:noFill/>
        </p:spPr>
        <p:txBody>
          <a:bodyPr wrap="none" rtlCol="0">
            <a:spAutoFit/>
          </a:bodyPr>
          <a:lstStyle/>
          <a:p>
            <a:r>
              <a:rPr lang="en-GB" sz="2800" dirty="0">
                <a:solidFill>
                  <a:srgbClr val="FFFFFF"/>
                </a:solidFill>
              </a:rPr>
              <a:t>every morning</a:t>
            </a:r>
            <a:endParaRPr lang="x-none" sz="2800" dirty="0">
              <a:solidFill>
                <a:schemeClr val="accent5">
                  <a:lumMod val="50000"/>
                </a:schemeClr>
              </a:solidFill>
            </a:endParaRPr>
          </a:p>
        </p:txBody>
      </p:sp>
      <p:sp>
        <p:nvSpPr>
          <p:cNvPr id="59" name="CuadroTexto 58">
            <a:extLst>
              <a:ext uri="{FF2B5EF4-FFF2-40B4-BE49-F238E27FC236}">
                <a16:creationId xmlns:a16="http://schemas.microsoft.com/office/drawing/2014/main" id="{2B8CBA7B-C553-B943-88D1-91E6ABE1C12D}"/>
              </a:ext>
            </a:extLst>
          </p:cNvPr>
          <p:cNvSpPr txBox="1"/>
          <p:nvPr/>
        </p:nvSpPr>
        <p:spPr>
          <a:xfrm>
            <a:off x="4628633" y="3106149"/>
            <a:ext cx="3474028" cy="523220"/>
          </a:xfrm>
          <a:prstGeom prst="rect">
            <a:avLst/>
          </a:prstGeom>
          <a:noFill/>
        </p:spPr>
        <p:txBody>
          <a:bodyPr wrap="none" rtlCol="0">
            <a:spAutoFit/>
          </a:bodyPr>
          <a:lstStyle/>
          <a:p>
            <a:r>
              <a:rPr lang="en-GB" sz="2800" b="1" dirty="0">
                <a:solidFill>
                  <a:srgbClr val="FFFFFF"/>
                </a:solidFill>
                <a:latin typeface="Century Gothic" panose="020B0502020202020204" pitchFamily="34" charset="0"/>
              </a:rPr>
              <a:t>todos </a:t>
            </a:r>
            <a:r>
              <a:rPr lang="en-GB" sz="2800" b="1" dirty="0">
                <a:solidFill>
                  <a:srgbClr val="FFFFFF"/>
                </a:solidFill>
              </a:rPr>
              <a:t>los</a:t>
            </a:r>
            <a:r>
              <a:rPr lang="en-GB" sz="2800" b="1" dirty="0">
                <a:solidFill>
                  <a:srgbClr val="FFFFFF"/>
                </a:solidFill>
                <a:latin typeface="Century Gothic" panose="020B0502020202020204" pitchFamily="34" charset="0"/>
              </a:rPr>
              <a:t> viernes = </a:t>
            </a:r>
            <a:endParaRPr lang="x-none" sz="2800" dirty="0">
              <a:solidFill>
                <a:schemeClr val="accent5">
                  <a:lumMod val="50000"/>
                </a:schemeClr>
              </a:solidFill>
            </a:endParaRPr>
          </a:p>
        </p:txBody>
      </p:sp>
      <p:sp>
        <p:nvSpPr>
          <p:cNvPr id="60" name="CuadroTexto 59">
            <a:extLst>
              <a:ext uri="{FF2B5EF4-FFF2-40B4-BE49-F238E27FC236}">
                <a16:creationId xmlns:a16="http://schemas.microsoft.com/office/drawing/2014/main" id="{1379AD8F-4499-5D49-B1D9-2644ACDA3A33}"/>
              </a:ext>
            </a:extLst>
          </p:cNvPr>
          <p:cNvSpPr txBox="1"/>
          <p:nvPr/>
        </p:nvSpPr>
        <p:spPr>
          <a:xfrm>
            <a:off x="8079858" y="3082236"/>
            <a:ext cx="2287806" cy="523220"/>
          </a:xfrm>
          <a:prstGeom prst="rect">
            <a:avLst/>
          </a:prstGeom>
          <a:noFill/>
        </p:spPr>
        <p:txBody>
          <a:bodyPr wrap="none" rtlCol="0">
            <a:spAutoFit/>
          </a:bodyPr>
          <a:lstStyle/>
          <a:p>
            <a:r>
              <a:rPr lang="en-GB" sz="2800" dirty="0">
                <a:solidFill>
                  <a:srgbClr val="FFFFFF"/>
                </a:solidFill>
              </a:rPr>
              <a:t>every Friday</a:t>
            </a:r>
            <a:endParaRPr lang="x-none" sz="2800" dirty="0">
              <a:solidFill>
                <a:schemeClr val="accent5">
                  <a:lumMod val="50000"/>
                </a:schemeClr>
              </a:solidFill>
            </a:endParaRPr>
          </a:p>
        </p:txBody>
      </p:sp>
      <p:sp>
        <p:nvSpPr>
          <p:cNvPr id="61" name="CuadroTexto 60">
            <a:extLst>
              <a:ext uri="{FF2B5EF4-FFF2-40B4-BE49-F238E27FC236}">
                <a16:creationId xmlns:a16="http://schemas.microsoft.com/office/drawing/2014/main" id="{20D41E7E-A454-2C49-A4B8-2BB062BF4EAA}"/>
              </a:ext>
            </a:extLst>
          </p:cNvPr>
          <p:cNvSpPr txBox="1"/>
          <p:nvPr/>
        </p:nvSpPr>
        <p:spPr>
          <a:xfrm>
            <a:off x="4628633" y="3609584"/>
            <a:ext cx="3531736" cy="523220"/>
          </a:xfrm>
          <a:prstGeom prst="rect">
            <a:avLst/>
          </a:prstGeom>
          <a:noFill/>
        </p:spPr>
        <p:txBody>
          <a:bodyPr wrap="none" rtlCol="0">
            <a:spAutoFit/>
          </a:bodyPr>
          <a:lstStyle/>
          <a:p>
            <a:r>
              <a:rPr lang="en-GB" sz="2800" b="1" dirty="0">
                <a:solidFill>
                  <a:srgbClr val="FFFFFF"/>
                </a:solidFill>
              </a:rPr>
              <a:t>todas las noches = </a:t>
            </a:r>
            <a:endParaRPr lang="x-none" sz="2800" dirty="0">
              <a:solidFill>
                <a:schemeClr val="accent5">
                  <a:lumMod val="50000"/>
                </a:schemeClr>
              </a:solidFill>
            </a:endParaRPr>
          </a:p>
        </p:txBody>
      </p:sp>
      <p:sp>
        <p:nvSpPr>
          <p:cNvPr id="62" name="CuadroTexto 61">
            <a:extLst>
              <a:ext uri="{FF2B5EF4-FFF2-40B4-BE49-F238E27FC236}">
                <a16:creationId xmlns:a16="http://schemas.microsoft.com/office/drawing/2014/main" id="{94B55228-58F7-4A4B-99F4-36D825A0C68A}"/>
              </a:ext>
            </a:extLst>
          </p:cNvPr>
          <p:cNvSpPr txBox="1"/>
          <p:nvPr/>
        </p:nvSpPr>
        <p:spPr>
          <a:xfrm>
            <a:off x="8113481" y="3597281"/>
            <a:ext cx="2125903" cy="523220"/>
          </a:xfrm>
          <a:prstGeom prst="rect">
            <a:avLst/>
          </a:prstGeom>
          <a:noFill/>
        </p:spPr>
        <p:txBody>
          <a:bodyPr wrap="none" rtlCol="0">
            <a:spAutoFit/>
          </a:bodyPr>
          <a:lstStyle/>
          <a:p>
            <a:r>
              <a:rPr lang="en-GB" sz="2800" dirty="0">
                <a:solidFill>
                  <a:srgbClr val="FFFFFF"/>
                </a:solidFill>
              </a:rPr>
              <a:t>every night</a:t>
            </a:r>
            <a:endParaRPr lang="x-none" sz="2800" dirty="0">
              <a:solidFill>
                <a:schemeClr val="accent5">
                  <a:lumMod val="50000"/>
                </a:schemeClr>
              </a:solidFill>
            </a:endParaRPr>
          </a:p>
        </p:txBody>
      </p:sp>
      <p:pic>
        <p:nvPicPr>
          <p:cNvPr id="55" name="Imagen 5">
            <a:extLst>
              <a:ext uri="{FF2B5EF4-FFF2-40B4-BE49-F238E27FC236}">
                <a16:creationId xmlns:a16="http://schemas.microsoft.com/office/drawing/2014/main" id="{BE5A5359-61E8-5F44-9C51-579A9EBF5A1D}"/>
              </a:ext>
            </a:extLst>
          </p:cNvPr>
          <p:cNvPicPr>
            <a:picLocks noChangeAspect="1"/>
          </p:cNvPicPr>
          <p:nvPr/>
        </p:nvPicPr>
        <p:blipFill>
          <a:blip r:embed="rId5"/>
          <a:stretch>
            <a:fillRect/>
          </a:stretch>
        </p:blipFill>
        <p:spPr>
          <a:xfrm>
            <a:off x="8219048" y="381755"/>
            <a:ext cx="933196" cy="812489"/>
          </a:xfrm>
          <a:prstGeom prst="rect">
            <a:avLst/>
          </a:prstGeom>
        </p:spPr>
      </p:pic>
      <p:sp>
        <p:nvSpPr>
          <p:cNvPr id="56" name="CuadroTexto 56">
            <a:extLst>
              <a:ext uri="{FF2B5EF4-FFF2-40B4-BE49-F238E27FC236}">
                <a16:creationId xmlns:a16="http://schemas.microsoft.com/office/drawing/2014/main" id="{2D2132A4-DD94-B143-9BFF-9F2774B082E8}"/>
              </a:ext>
            </a:extLst>
          </p:cNvPr>
          <p:cNvSpPr txBox="1"/>
          <p:nvPr/>
        </p:nvSpPr>
        <p:spPr>
          <a:xfrm>
            <a:off x="4628633" y="2094787"/>
            <a:ext cx="2957861" cy="523220"/>
          </a:xfrm>
          <a:prstGeom prst="rect">
            <a:avLst/>
          </a:prstGeom>
          <a:noFill/>
        </p:spPr>
        <p:txBody>
          <a:bodyPr wrap="none" rtlCol="0">
            <a:spAutoFit/>
          </a:bodyPr>
          <a:lstStyle/>
          <a:p>
            <a:r>
              <a:rPr lang="en-GB" sz="2800" b="1" dirty="0">
                <a:solidFill>
                  <a:srgbClr val="FFFFFF"/>
                </a:solidFill>
              </a:rPr>
              <a:t>todos los días =</a:t>
            </a:r>
            <a:r>
              <a:rPr lang="en-GB" sz="2800" dirty="0">
                <a:solidFill>
                  <a:srgbClr val="FFFFFF"/>
                </a:solidFill>
              </a:rPr>
              <a:t> </a:t>
            </a:r>
            <a:endParaRPr lang="x-none" sz="2800" dirty="0">
              <a:solidFill>
                <a:schemeClr val="accent5">
                  <a:lumMod val="50000"/>
                </a:schemeClr>
              </a:solidFill>
            </a:endParaRPr>
          </a:p>
        </p:txBody>
      </p:sp>
      <p:sp>
        <p:nvSpPr>
          <p:cNvPr id="63" name="CuadroTexto 57">
            <a:extLst>
              <a:ext uri="{FF2B5EF4-FFF2-40B4-BE49-F238E27FC236}">
                <a16:creationId xmlns:a16="http://schemas.microsoft.com/office/drawing/2014/main" id="{2721C523-18B7-D149-904A-5C6DB37BDFC5}"/>
              </a:ext>
            </a:extLst>
          </p:cNvPr>
          <p:cNvSpPr txBox="1"/>
          <p:nvPr/>
        </p:nvSpPr>
        <p:spPr>
          <a:xfrm>
            <a:off x="7469496" y="2081581"/>
            <a:ext cx="1933543" cy="523220"/>
          </a:xfrm>
          <a:prstGeom prst="rect">
            <a:avLst/>
          </a:prstGeom>
          <a:noFill/>
        </p:spPr>
        <p:txBody>
          <a:bodyPr wrap="none" rtlCol="0">
            <a:spAutoFit/>
          </a:bodyPr>
          <a:lstStyle/>
          <a:p>
            <a:r>
              <a:rPr lang="en-GB" sz="2800" dirty="0">
                <a:solidFill>
                  <a:srgbClr val="FFFFFF"/>
                </a:solidFill>
              </a:rPr>
              <a:t>every day</a:t>
            </a:r>
            <a:endParaRPr lang="x-none" sz="2800" dirty="0">
              <a:solidFill>
                <a:schemeClr val="accent5">
                  <a:lumMod val="50000"/>
                </a:schemeClr>
              </a:solidFill>
            </a:endParaRPr>
          </a:p>
        </p:txBody>
      </p:sp>
      <p:sp>
        <p:nvSpPr>
          <p:cNvPr id="64" name="Action Button: Custom 4">
            <a:hlinkClick r:id="" action="ppaction://noaction" highlightClick="1">
              <a:snd r:embed="rId6" name="va a la playa después de comer.wav"/>
            </a:hlinkClick>
            <a:extLst>
              <a:ext uri="{FF2B5EF4-FFF2-40B4-BE49-F238E27FC236}">
                <a16:creationId xmlns:a16="http://schemas.microsoft.com/office/drawing/2014/main" id="{FC21FEC3-F278-2A43-B8D8-B53980CF039C}"/>
              </a:ext>
            </a:extLst>
          </p:cNvPr>
          <p:cNvSpPr/>
          <p:nvPr/>
        </p:nvSpPr>
        <p:spPr>
          <a:xfrm>
            <a:off x="98372" y="217385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5" name="Action Button: Custom 4">
            <a:hlinkClick r:id="" action="ppaction://noaction" highlightClick="1">
              <a:snd r:embed="rId7" name="cada enero va al oeste de italia.wav"/>
            </a:hlinkClick>
            <a:extLst>
              <a:ext uri="{FF2B5EF4-FFF2-40B4-BE49-F238E27FC236}">
                <a16:creationId xmlns:a16="http://schemas.microsoft.com/office/drawing/2014/main" id="{FC21FEC3-F278-2A43-B8D8-B53980CF039C}"/>
              </a:ext>
            </a:extLst>
          </p:cNvPr>
          <p:cNvSpPr/>
          <p:nvPr/>
        </p:nvSpPr>
        <p:spPr>
          <a:xfrm>
            <a:off x="108326" y="290514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Action Button: Custom 4">
            <a:hlinkClick r:id="" action="ppaction://noaction" highlightClick="1">
              <a:snd r:embed="rId8" name="en febrero voy al barrio de mi abuela.wav"/>
            </a:hlinkClick>
            <a:extLst>
              <a:ext uri="{FF2B5EF4-FFF2-40B4-BE49-F238E27FC236}">
                <a16:creationId xmlns:a16="http://schemas.microsoft.com/office/drawing/2014/main" id="{FC21FEC3-F278-2A43-B8D8-B53980CF039C}"/>
              </a:ext>
            </a:extLst>
          </p:cNvPr>
          <p:cNvSpPr/>
          <p:nvPr/>
        </p:nvSpPr>
        <p:spPr>
          <a:xfrm>
            <a:off x="98372" y="359256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Action Button: Custom 4">
            <a:hlinkClick r:id="" action="ppaction://noaction" highlightClick="1">
              <a:snd r:embed="rId9" name="va a la escuela todos los días.wav"/>
            </a:hlinkClick>
            <a:extLst>
              <a:ext uri="{FF2B5EF4-FFF2-40B4-BE49-F238E27FC236}">
                <a16:creationId xmlns:a16="http://schemas.microsoft.com/office/drawing/2014/main" id="{FC21FEC3-F278-2A43-B8D8-B53980CF039C}"/>
              </a:ext>
            </a:extLst>
          </p:cNvPr>
          <p:cNvSpPr/>
          <p:nvPr/>
        </p:nvSpPr>
        <p:spPr>
          <a:xfrm>
            <a:off x="108326" y="428539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8" name="Action Button: Custom 4">
            <a:hlinkClick r:id="" action="ppaction://noaction" highlightClick="1">
              <a:snd r:embed="rId10" name="nunca voy al parque sin mi perro.wav"/>
            </a:hlinkClick>
            <a:extLst>
              <a:ext uri="{FF2B5EF4-FFF2-40B4-BE49-F238E27FC236}">
                <a16:creationId xmlns:a16="http://schemas.microsoft.com/office/drawing/2014/main" id="{FC21FEC3-F278-2A43-B8D8-B53980CF039C}"/>
              </a:ext>
            </a:extLst>
          </p:cNvPr>
          <p:cNvSpPr/>
          <p:nvPr/>
        </p:nvSpPr>
        <p:spPr>
          <a:xfrm>
            <a:off x="98371" y="498536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9" name="Action Button: Custom 4">
            <a:hlinkClick r:id="" action="ppaction://noaction" highlightClick="1">
              <a:snd r:embed="rId11" name="voy al mar durante las vacaciones.wav"/>
            </a:hlinkClick>
            <a:extLst>
              <a:ext uri="{FF2B5EF4-FFF2-40B4-BE49-F238E27FC236}">
                <a16:creationId xmlns:a16="http://schemas.microsoft.com/office/drawing/2014/main" id="{FC21FEC3-F278-2A43-B8D8-B53980CF039C}"/>
              </a:ext>
            </a:extLst>
          </p:cNvPr>
          <p:cNvSpPr/>
          <p:nvPr/>
        </p:nvSpPr>
        <p:spPr>
          <a:xfrm>
            <a:off x="91590" y="567754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0" name="Rounded Rectangle 11">
            <a:extLst>
              <a:ext uri="{FF2B5EF4-FFF2-40B4-BE49-F238E27FC236}">
                <a16:creationId xmlns:a16="http://schemas.microsoft.com/office/drawing/2014/main" id="{A316DD52-7894-4A75-969C-CA0645DA2978}"/>
              </a:ext>
            </a:extLst>
          </p:cNvPr>
          <p:cNvSpPr/>
          <p:nvPr/>
        </p:nvSpPr>
        <p:spPr>
          <a:xfrm>
            <a:off x="9786650" y="258166"/>
            <a:ext cx="214149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042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5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5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6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5" grpId="0"/>
      <p:bldP spid="46" grpId="0"/>
      <p:bldP spid="54" grpId="0" animBg="1"/>
      <p:bldP spid="54" grpId="1" animBg="1"/>
      <p:bldP spid="57" grpId="0"/>
      <p:bldP spid="58" grpId="0"/>
      <p:bldP spid="59" grpId="0"/>
      <p:bldP spid="60" grpId="0"/>
      <p:bldP spid="61" grpId="0"/>
      <p:bldP spid="62" grpId="0"/>
      <p:bldP spid="56" grpId="0"/>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635E3-91AB-F942-9E7E-EF514B473F37}"/>
              </a:ext>
            </a:extLst>
          </p:cNvPr>
          <p:cNvSpPr>
            <a:spLocks noGrp="1"/>
          </p:cNvSpPr>
          <p:nvPr>
            <p:ph type="title"/>
          </p:nvPr>
        </p:nvSpPr>
        <p:spPr>
          <a:xfrm>
            <a:off x="151295" y="397731"/>
            <a:ext cx="10236191" cy="338189"/>
          </a:xfrm>
        </p:spPr>
        <p:txBody>
          <a:bodyPr>
            <a:noAutofit/>
          </a:bodyPr>
          <a:lstStyle/>
          <a:p>
            <a:r>
              <a:rPr lang="x-none" sz="2400" dirty="0">
                <a:solidFill>
                  <a:schemeClr val="accent1">
                    <a:lumMod val="50000"/>
                  </a:schemeClr>
                </a:solidFill>
                <a:latin typeface="+mn-lt"/>
              </a:rPr>
              <a:t>Daniel es muy activo y va a lugares diferentes todos los días.</a:t>
            </a:r>
            <a:br>
              <a:rPr lang="x-none" sz="2400" dirty="0">
                <a:solidFill>
                  <a:schemeClr val="accent1">
                    <a:lumMod val="50000"/>
                  </a:schemeClr>
                </a:solidFill>
                <a:latin typeface="+mn-lt"/>
              </a:rPr>
            </a:br>
            <a:r>
              <a:rPr lang="x-none" sz="2400" dirty="0">
                <a:solidFill>
                  <a:schemeClr val="accent1">
                    <a:lumMod val="50000"/>
                  </a:schemeClr>
                </a:solidFill>
                <a:latin typeface="+mn-lt"/>
              </a:rPr>
              <a:t>Lucía también. </a:t>
            </a:r>
            <a:r>
              <a:rPr lang="x-none" sz="2400" b="1" dirty="0">
                <a:solidFill>
                  <a:schemeClr val="accent1">
                    <a:lumMod val="50000"/>
                  </a:schemeClr>
                </a:solidFill>
                <a:latin typeface="+mn-lt"/>
              </a:rPr>
              <a:t>¿Quién va a los lugares</a:t>
            </a:r>
            <a:r>
              <a:rPr lang="en-GB" sz="2400" b="1" dirty="0">
                <a:solidFill>
                  <a:schemeClr val="accent1">
                    <a:lumMod val="50000"/>
                  </a:schemeClr>
                </a:solidFill>
                <a:latin typeface="+mn-lt"/>
              </a:rPr>
              <a:t> y cuándo</a:t>
            </a:r>
            <a:r>
              <a:rPr lang="x-none" sz="2400" b="1" dirty="0">
                <a:solidFill>
                  <a:schemeClr val="accent1">
                    <a:lumMod val="50000"/>
                  </a:schemeClr>
                </a:solidFill>
                <a:latin typeface="+mn-lt"/>
              </a:rPr>
              <a:t>?</a:t>
            </a:r>
            <a:br>
              <a:rPr lang="x-none" sz="2400" dirty="0">
                <a:solidFill>
                  <a:schemeClr val="accent1">
                    <a:lumMod val="50000"/>
                  </a:schemeClr>
                </a:solidFill>
                <a:latin typeface="+mn-lt"/>
              </a:rPr>
            </a:br>
            <a:r>
              <a:rPr lang="x-none" sz="2400" dirty="0">
                <a:solidFill>
                  <a:schemeClr val="accent1">
                    <a:lumMod val="50000"/>
                  </a:schemeClr>
                </a:solidFill>
                <a:latin typeface="+mn-lt"/>
              </a:rPr>
              <a:t>Escribe en inglés.</a:t>
            </a:r>
          </a:p>
        </p:txBody>
      </p:sp>
      <p:sp>
        <p:nvSpPr>
          <p:cNvPr id="39" name="Rectangular Callout 17">
            <a:extLst>
              <a:ext uri="{FF2B5EF4-FFF2-40B4-BE49-F238E27FC236}">
                <a16:creationId xmlns:a16="http://schemas.microsoft.com/office/drawing/2014/main" id="{89BB76F0-0882-0740-BC67-2C0E1DB83F30}"/>
              </a:ext>
            </a:extLst>
          </p:cNvPr>
          <p:cNvSpPr/>
          <p:nvPr/>
        </p:nvSpPr>
        <p:spPr>
          <a:xfrm>
            <a:off x="284212" y="1117385"/>
            <a:ext cx="9391237" cy="5135931"/>
          </a:xfrm>
          <a:prstGeom prst="wedgeRectCallout">
            <a:avLst>
              <a:gd name="adj1" fmla="val 58957"/>
              <a:gd name="adj2" fmla="val -17755"/>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1">
            <a:extLst>
              <a:ext uri="{FF2B5EF4-FFF2-40B4-BE49-F238E27FC236}">
                <a16:creationId xmlns:a16="http://schemas.microsoft.com/office/drawing/2014/main" id="{9ABDF262-BF57-384C-9771-DE9E2BC22799}"/>
              </a:ext>
            </a:extLst>
          </p:cNvPr>
          <p:cNvSpPr txBox="1"/>
          <p:nvPr/>
        </p:nvSpPr>
        <p:spPr>
          <a:xfrm>
            <a:off x="370430" y="1192850"/>
            <a:ext cx="94876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1) “</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Los jueves</a:t>
            </a:r>
            <a:r>
              <a:rPr kumimoji="0" lang="en-GB" sz="2200" b="1" i="0" u="none" strike="noStrike" kern="1200" cap="none" spc="0" normalizeH="0" noProof="0" dirty="0">
                <a:ln>
                  <a:noFill/>
                </a:ln>
                <a:solidFill>
                  <a:schemeClr val="bg1"/>
                </a:solidFill>
                <a:effectLst/>
                <a:uLnTx/>
                <a:uFillTx/>
                <a:latin typeface="Century Gothic" panose="020F0302020204030204"/>
                <a:ea typeface="+mn-ea"/>
                <a:cs typeface="+mn-cs"/>
              </a:rPr>
              <a:t> puedo ir</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 la plaza sin problema”. </a:t>
            </a:r>
          </a:p>
        </p:txBody>
      </p:sp>
      <p:sp>
        <p:nvSpPr>
          <p:cNvPr id="56" name="TextBox 7">
            <a:extLst>
              <a:ext uri="{FF2B5EF4-FFF2-40B4-BE49-F238E27FC236}">
                <a16:creationId xmlns:a16="http://schemas.microsoft.com/office/drawing/2014/main" id="{9E55AF25-A779-7547-980F-A30346205DFA}"/>
              </a:ext>
            </a:extLst>
          </p:cNvPr>
          <p:cNvSpPr txBox="1"/>
          <p:nvPr/>
        </p:nvSpPr>
        <p:spPr>
          <a:xfrm>
            <a:off x="370430" y="2075114"/>
            <a:ext cx="82847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2) </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“Voy al mercado debajo del balcón todos los días”.</a:t>
            </a:r>
          </a:p>
        </p:txBody>
      </p:sp>
      <p:sp>
        <p:nvSpPr>
          <p:cNvPr id="57" name="TextBox 9">
            <a:extLst>
              <a:ext uri="{FF2B5EF4-FFF2-40B4-BE49-F238E27FC236}">
                <a16:creationId xmlns:a16="http://schemas.microsoft.com/office/drawing/2014/main" id="{4B681278-D0BA-D14A-8665-824292DE9D59}"/>
              </a:ext>
            </a:extLst>
          </p:cNvPr>
          <p:cNvSpPr txBox="1"/>
          <p:nvPr/>
        </p:nvSpPr>
        <p:spPr>
          <a:xfrm>
            <a:off x="370430" y="2945555"/>
            <a:ext cx="94876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3) </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“Va a la tienda detrás de la iglesia cada</a:t>
            </a:r>
            <a:r>
              <a:rPr kumimoji="0" lang="en-GB" sz="2200" b="1" i="0" u="none" strike="noStrike" kern="1200" cap="none" spc="0" normalizeH="0" noProof="0" dirty="0">
                <a:ln>
                  <a:noFill/>
                </a:ln>
                <a:solidFill>
                  <a:schemeClr val="bg1"/>
                </a:solidFill>
                <a:effectLst/>
                <a:uLnTx/>
                <a:uFillTx/>
                <a:latin typeface="Century Gothic" panose="020F0302020204030204"/>
                <a:ea typeface="+mn-ea"/>
                <a:cs typeface="+mn-cs"/>
              </a:rPr>
              <a:t> viernes</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58" name="TextBox 11">
            <a:extLst>
              <a:ext uri="{FF2B5EF4-FFF2-40B4-BE49-F238E27FC236}">
                <a16:creationId xmlns:a16="http://schemas.microsoft.com/office/drawing/2014/main" id="{0EA0DF0B-790A-E040-83DA-141C92DFC88F}"/>
              </a:ext>
            </a:extLst>
          </p:cNvPr>
          <p:cNvSpPr txBox="1"/>
          <p:nvPr/>
        </p:nvSpPr>
        <p:spPr>
          <a:xfrm>
            <a:off x="374662" y="3858610"/>
            <a:ext cx="930078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4) </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“Voy al</a:t>
            </a:r>
            <a:r>
              <a:rPr kumimoji="0" lang="en-GB" sz="2200" b="1" i="0" u="none" strike="noStrike" kern="1200" cap="none" spc="0" normalizeH="0" noProof="0" dirty="0">
                <a:ln>
                  <a:noFill/>
                </a:ln>
                <a:solidFill>
                  <a:schemeClr val="bg1"/>
                </a:solidFill>
                <a:effectLst/>
                <a:uLnTx/>
                <a:uFillTx/>
                <a:latin typeface="Century Gothic" panose="020F0302020204030204"/>
                <a:ea typeface="+mn-ea"/>
                <a:cs typeface="+mn-cs"/>
              </a:rPr>
              <a:t> barrio fuera del centro de la ciudad todas las mañanas</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59" name="TextBox 19">
            <a:extLst>
              <a:ext uri="{FF2B5EF4-FFF2-40B4-BE49-F238E27FC236}">
                <a16:creationId xmlns:a16="http://schemas.microsoft.com/office/drawing/2014/main" id="{F100806A-6CB4-7E4D-9F5B-BBB9834D43FF}"/>
              </a:ext>
            </a:extLst>
          </p:cNvPr>
          <p:cNvSpPr txBox="1"/>
          <p:nvPr/>
        </p:nvSpPr>
        <p:spPr>
          <a:xfrm>
            <a:off x="370430" y="5019470"/>
            <a:ext cx="94876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5) </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“Va al</a:t>
            </a:r>
            <a:r>
              <a:rPr kumimoji="0" lang="en-GB" sz="2200" b="1" i="0" u="none" strike="noStrike" kern="1200" cap="none" spc="0" normalizeH="0" noProof="0" dirty="0">
                <a:ln>
                  <a:noFill/>
                </a:ln>
                <a:solidFill>
                  <a:schemeClr val="bg1"/>
                </a:solidFill>
                <a:effectLst/>
                <a:uLnTx/>
                <a:uFillTx/>
                <a:latin typeface="Century Gothic" panose="020F0302020204030204"/>
                <a:ea typeface="+mn-ea"/>
                <a:cs typeface="+mn-cs"/>
              </a:rPr>
              <a:t> parque cada tarde después de hacer los deberes</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60" name="TextBox 24">
            <a:extLst>
              <a:ext uri="{FF2B5EF4-FFF2-40B4-BE49-F238E27FC236}">
                <a16:creationId xmlns:a16="http://schemas.microsoft.com/office/drawing/2014/main" id="{A3395019-DE4E-ED44-9B3B-75654276F770}"/>
              </a:ext>
            </a:extLst>
          </p:cNvPr>
          <p:cNvSpPr txBox="1"/>
          <p:nvPr/>
        </p:nvSpPr>
        <p:spPr>
          <a:xfrm>
            <a:off x="482532" y="2520656"/>
            <a:ext cx="7538615" cy="430887"/>
          </a:xfrm>
          <a:prstGeom prst="rect">
            <a:avLst/>
          </a:prstGeom>
          <a:noFill/>
        </p:spPr>
        <p:txBody>
          <a:bodyPr wrap="square" rtlCol="0">
            <a:spAutoFit/>
          </a:bodyPr>
          <a:lstStyle/>
          <a:p>
            <a:pPr lvl="0">
              <a:defRPr/>
            </a:pPr>
            <a:r>
              <a:rPr lang="en-GB" sz="2200" dirty="0">
                <a:solidFill>
                  <a:schemeClr val="bg1"/>
                </a:solidFill>
              </a:rPr>
              <a:t>I go to the market below the balcony everyday. </a:t>
            </a:r>
          </a:p>
        </p:txBody>
      </p:sp>
      <p:sp>
        <p:nvSpPr>
          <p:cNvPr id="61" name="TextBox 25">
            <a:extLst>
              <a:ext uri="{FF2B5EF4-FFF2-40B4-BE49-F238E27FC236}">
                <a16:creationId xmlns:a16="http://schemas.microsoft.com/office/drawing/2014/main" id="{6CDE8C30-B685-4B42-A337-24FE7E9D7E4E}"/>
              </a:ext>
            </a:extLst>
          </p:cNvPr>
          <p:cNvSpPr txBox="1"/>
          <p:nvPr/>
        </p:nvSpPr>
        <p:spPr>
          <a:xfrm>
            <a:off x="454472" y="3418456"/>
            <a:ext cx="88816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She goes to</a:t>
            </a:r>
            <a:r>
              <a:rPr kumimoji="0" lang="en-GB" sz="2200" b="0" i="0" u="none" strike="noStrike" kern="1200" cap="none" spc="0" normalizeH="0" noProof="0" dirty="0">
                <a:ln>
                  <a:noFill/>
                </a:ln>
                <a:solidFill>
                  <a:schemeClr val="bg1"/>
                </a:solidFill>
                <a:effectLst/>
                <a:uLnTx/>
                <a:uFillTx/>
                <a:latin typeface="Century Gothic" panose="020F0302020204030204"/>
                <a:ea typeface="+mn-ea"/>
                <a:cs typeface="+mn-cs"/>
              </a:rPr>
              <a:t> the shop behind the church each/every Friday.</a:t>
            </a:r>
            <a:endPar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2" name="TextBox 26">
            <a:extLst>
              <a:ext uri="{FF2B5EF4-FFF2-40B4-BE49-F238E27FC236}">
                <a16:creationId xmlns:a16="http://schemas.microsoft.com/office/drawing/2014/main" id="{B17DEDFE-8A84-E44A-91C0-B02CE1E7251B}"/>
              </a:ext>
            </a:extLst>
          </p:cNvPr>
          <p:cNvSpPr txBox="1"/>
          <p:nvPr/>
        </p:nvSpPr>
        <p:spPr>
          <a:xfrm>
            <a:off x="454472" y="4309800"/>
            <a:ext cx="91381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I go to the neighbourhood outside the centre of the city every morning.</a:t>
            </a:r>
          </a:p>
        </p:txBody>
      </p:sp>
      <p:sp>
        <p:nvSpPr>
          <p:cNvPr id="63" name="TextBox 31">
            <a:extLst>
              <a:ext uri="{FF2B5EF4-FFF2-40B4-BE49-F238E27FC236}">
                <a16:creationId xmlns:a16="http://schemas.microsoft.com/office/drawing/2014/main" id="{F88C7CE5-16E4-7146-82F1-4FC44E883FC4}"/>
              </a:ext>
            </a:extLst>
          </p:cNvPr>
          <p:cNvSpPr txBox="1"/>
          <p:nvPr/>
        </p:nvSpPr>
        <p:spPr>
          <a:xfrm>
            <a:off x="454472" y="5424984"/>
            <a:ext cx="87975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She goes to the park each/</a:t>
            </a:r>
            <a:r>
              <a:rPr kumimoji="0" lang="en-GB" sz="2200" b="0" i="0" u="none" strike="noStrike" kern="1200" cap="none" spc="0" normalizeH="0" noProof="0" dirty="0">
                <a:ln>
                  <a:noFill/>
                </a:ln>
                <a:solidFill>
                  <a:schemeClr val="bg1"/>
                </a:solidFill>
                <a:effectLst/>
                <a:uLnTx/>
                <a:uFillTx/>
                <a:latin typeface="Century Gothic" panose="020F0302020204030204"/>
                <a:ea typeface="+mn-ea"/>
                <a:cs typeface="+mn-cs"/>
              </a:rPr>
              <a:t>every afternoon</a:t>
            </a: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 after doing</a:t>
            </a:r>
            <a:r>
              <a:rPr kumimoji="0" lang="en-GB" sz="2200" b="0" i="0" u="none" strike="noStrike" kern="1200" cap="none" spc="0" normalizeH="0" noProof="0" dirty="0">
                <a:ln>
                  <a:noFill/>
                </a:ln>
                <a:solidFill>
                  <a:schemeClr val="bg1"/>
                </a:solidFill>
                <a:effectLst/>
                <a:uLnTx/>
                <a:uFillTx/>
                <a:latin typeface="Century Gothic" panose="020F0302020204030204"/>
                <a:ea typeface="+mn-ea"/>
                <a:cs typeface="+mn-cs"/>
              </a:rPr>
              <a:t> the homework.</a:t>
            </a:r>
            <a:endPar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4" name="TextBox 22">
            <a:extLst>
              <a:ext uri="{FF2B5EF4-FFF2-40B4-BE49-F238E27FC236}">
                <a16:creationId xmlns:a16="http://schemas.microsoft.com/office/drawing/2014/main" id="{AD93414F-CC23-EA46-8CCF-3CFD073F9996}"/>
              </a:ext>
            </a:extLst>
          </p:cNvPr>
          <p:cNvSpPr txBox="1"/>
          <p:nvPr/>
        </p:nvSpPr>
        <p:spPr>
          <a:xfrm>
            <a:off x="454471" y="1623086"/>
            <a:ext cx="82006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On Thursdays I can</a:t>
            </a:r>
            <a:r>
              <a:rPr kumimoji="0" lang="en-GB" sz="2200" b="0" i="0" u="none" strike="noStrike" kern="1200" cap="none" spc="0" normalizeH="0" noProof="0" dirty="0">
                <a:ln>
                  <a:noFill/>
                </a:ln>
                <a:solidFill>
                  <a:schemeClr val="bg1"/>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go to the square without a problem. </a:t>
            </a:r>
          </a:p>
        </p:txBody>
      </p:sp>
      <p:sp>
        <p:nvSpPr>
          <p:cNvPr id="65" name="Rounded Rectangle 33">
            <a:extLst>
              <a:ext uri="{FF2B5EF4-FFF2-40B4-BE49-F238E27FC236}">
                <a16:creationId xmlns:a16="http://schemas.microsoft.com/office/drawing/2014/main" id="{6227482A-8BAE-5D48-8C5C-03537ABC5E0C}"/>
              </a:ext>
            </a:extLst>
          </p:cNvPr>
          <p:cNvSpPr/>
          <p:nvPr/>
        </p:nvSpPr>
        <p:spPr>
          <a:xfrm>
            <a:off x="454472" y="2521071"/>
            <a:ext cx="7278386" cy="430056"/>
          </a:xfrm>
          <a:prstGeom prst="roundRect">
            <a:avLst/>
          </a:prstGeom>
          <a:solidFill>
            <a:srgbClr val="E25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34">
            <a:extLst>
              <a:ext uri="{FF2B5EF4-FFF2-40B4-BE49-F238E27FC236}">
                <a16:creationId xmlns:a16="http://schemas.microsoft.com/office/drawing/2014/main" id="{EF6D4229-AE63-0B44-A4A6-F76C4D6B6177}"/>
              </a:ext>
            </a:extLst>
          </p:cNvPr>
          <p:cNvSpPr/>
          <p:nvPr/>
        </p:nvSpPr>
        <p:spPr>
          <a:xfrm>
            <a:off x="482531" y="1662610"/>
            <a:ext cx="7538615" cy="405467"/>
          </a:xfrm>
          <a:prstGeom prst="roundRect">
            <a:avLst/>
          </a:prstGeom>
          <a:solidFill>
            <a:srgbClr val="E25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ounded Rectangle 35">
            <a:extLst>
              <a:ext uri="{FF2B5EF4-FFF2-40B4-BE49-F238E27FC236}">
                <a16:creationId xmlns:a16="http://schemas.microsoft.com/office/drawing/2014/main" id="{C4D52866-A0E9-DF40-986C-57A8BC91C060}"/>
              </a:ext>
            </a:extLst>
          </p:cNvPr>
          <p:cNvSpPr/>
          <p:nvPr/>
        </p:nvSpPr>
        <p:spPr>
          <a:xfrm>
            <a:off x="454471" y="3444502"/>
            <a:ext cx="8574140" cy="430056"/>
          </a:xfrm>
          <a:prstGeom prst="roundRect">
            <a:avLst/>
          </a:prstGeom>
          <a:solidFill>
            <a:srgbClr val="E25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36">
            <a:extLst>
              <a:ext uri="{FF2B5EF4-FFF2-40B4-BE49-F238E27FC236}">
                <a16:creationId xmlns:a16="http://schemas.microsoft.com/office/drawing/2014/main" id="{1B2C5A33-DA1D-4240-B776-CFB53912FA19}"/>
              </a:ext>
            </a:extLst>
          </p:cNvPr>
          <p:cNvSpPr/>
          <p:nvPr/>
        </p:nvSpPr>
        <p:spPr>
          <a:xfrm>
            <a:off x="482532" y="4339288"/>
            <a:ext cx="8546080" cy="680182"/>
          </a:xfrm>
          <a:prstGeom prst="roundRect">
            <a:avLst/>
          </a:prstGeom>
          <a:solidFill>
            <a:srgbClr val="E25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ounded Rectangle 37">
            <a:extLst>
              <a:ext uri="{FF2B5EF4-FFF2-40B4-BE49-F238E27FC236}">
                <a16:creationId xmlns:a16="http://schemas.microsoft.com/office/drawing/2014/main" id="{F7BFD420-DAC0-344D-9419-170C835F81AB}"/>
              </a:ext>
            </a:extLst>
          </p:cNvPr>
          <p:cNvSpPr/>
          <p:nvPr/>
        </p:nvSpPr>
        <p:spPr>
          <a:xfrm>
            <a:off x="482531" y="5450357"/>
            <a:ext cx="8172639" cy="655222"/>
          </a:xfrm>
          <a:prstGeom prst="roundRect">
            <a:avLst/>
          </a:prstGeom>
          <a:solidFill>
            <a:srgbClr val="E25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0" name="Picture 27">
            <a:extLst>
              <a:ext uri="{FF2B5EF4-FFF2-40B4-BE49-F238E27FC236}">
                <a16:creationId xmlns:a16="http://schemas.microsoft.com/office/drawing/2014/main" id="{5203D262-5A19-854C-A422-32F204D36D67}"/>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34838" r="32090"/>
          <a:stretch/>
        </p:blipFill>
        <p:spPr>
          <a:xfrm>
            <a:off x="9941698" y="167249"/>
            <a:ext cx="853050" cy="1450912"/>
          </a:xfrm>
          <a:prstGeom prst="rect">
            <a:avLst/>
          </a:prstGeom>
        </p:spPr>
      </p:pic>
      <p:sp>
        <p:nvSpPr>
          <p:cNvPr id="2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1821" y="2198331"/>
            <a:ext cx="971747" cy="971747"/>
          </a:xfrm>
          <a:prstGeom prst="rect">
            <a:avLst/>
          </a:prstGeom>
        </p:spPr>
      </p:pic>
    </p:spTree>
    <p:extLst>
      <p:ext uri="{BB962C8B-B14F-4D97-AF65-F5344CB8AC3E}">
        <p14:creationId xmlns:p14="http://schemas.microsoft.com/office/powerpoint/2010/main" val="197767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5"/>
                                        </p:tgtEl>
                                      </p:cBhvr>
                                    </p:animEffect>
                                    <p:set>
                                      <p:cBhvr>
                                        <p:cTn id="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4" restart="whenNotActive" fill="hold" evtFilter="cancelBubble" nodeType="interactiveSeq">
                <p:stCondLst>
                  <p:cond evt="onClick" delay="0">
                    <p:tgtEl>
                      <p:spTgt spid="6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7"/>
                                        </p:tgtEl>
                                      </p:cBhvr>
                                    </p:animEffect>
                                    <p:set>
                                      <p:cBhvr>
                                        <p:cTn id="1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0" restart="whenNotActive" fill="hold" evtFilter="cancelBubble" nodeType="interactiveSeq">
                <p:stCondLst>
                  <p:cond evt="onClick" delay="0">
                    <p:tgtEl>
                      <p:spTgt spid="6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65" grpId="0" animBg="1"/>
      <p:bldP spid="66" grpId="0" animBg="1"/>
      <p:bldP spid="67" grpId="0" animBg="1"/>
      <p:bldP spid="68" grpId="0" animBg="1"/>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4142026060"/>
              </p:ext>
            </p:extLst>
          </p:nvPr>
        </p:nvGraphicFramePr>
        <p:xfrm>
          <a:off x="218494" y="1820684"/>
          <a:ext cx="11767724" cy="4344115"/>
        </p:xfrm>
        <a:graphic>
          <a:graphicData uri="http://schemas.openxmlformats.org/drawingml/2006/table">
            <a:tbl>
              <a:tblPr firstRow="1" bandRow="1">
                <a:tableStyleId>{5C22544A-7EE6-4342-B048-85BDC9FD1C3A}</a:tableStyleId>
              </a:tblPr>
              <a:tblGrid>
                <a:gridCol w="5883862">
                  <a:extLst>
                    <a:ext uri="{9D8B030D-6E8A-4147-A177-3AD203B41FA5}">
                      <a16:colId xmlns:a16="http://schemas.microsoft.com/office/drawing/2014/main" val="2745908319"/>
                    </a:ext>
                  </a:extLst>
                </a:gridCol>
                <a:gridCol w="5883862">
                  <a:extLst>
                    <a:ext uri="{9D8B030D-6E8A-4147-A177-3AD203B41FA5}">
                      <a16:colId xmlns:a16="http://schemas.microsoft.com/office/drawing/2014/main" val="2141738698"/>
                    </a:ext>
                  </a:extLst>
                </a:gridCol>
              </a:tblGrid>
              <a:tr h="868823">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33900826"/>
                  </a:ext>
                </a:extLst>
              </a:tr>
              <a:tr h="868823">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266338131"/>
                  </a:ext>
                </a:extLst>
              </a:tr>
              <a:tr h="868823">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72826688"/>
                  </a:ext>
                </a:extLst>
              </a:tr>
              <a:tr h="868823">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152479281"/>
                  </a:ext>
                </a:extLst>
              </a:tr>
              <a:tr h="868823">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sz="24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13278266"/>
                  </a:ext>
                </a:extLst>
              </a:tr>
            </a:tbl>
          </a:graphicData>
        </a:graphic>
      </p:graphicFrame>
      <p:sp>
        <p:nvSpPr>
          <p:cNvPr id="12" name="TextBox 11"/>
          <p:cNvSpPr txBox="1"/>
          <p:nvPr/>
        </p:nvSpPr>
        <p:spPr>
          <a:xfrm>
            <a:off x="402444" y="2045784"/>
            <a:ext cx="5019675" cy="430887"/>
          </a:xfrm>
          <a:prstGeom prst="rect">
            <a:avLst/>
          </a:prstGeom>
          <a:noFill/>
        </p:spPr>
        <p:txBody>
          <a:bodyPr wrap="square" rtlCol="0">
            <a:spAutoFit/>
          </a:bodyPr>
          <a:lstStyle/>
          <a:p>
            <a:r>
              <a:rPr lang="en-GB" sz="2200" dirty="0">
                <a:solidFill>
                  <a:schemeClr val="accent1">
                    <a:lumMod val="50000"/>
                  </a:schemeClr>
                </a:solidFill>
              </a:rPr>
              <a:t>Sometimes I go to the park.</a:t>
            </a:r>
          </a:p>
        </p:txBody>
      </p:sp>
      <p:sp>
        <p:nvSpPr>
          <p:cNvPr id="14" name="TextBox 13"/>
          <p:cNvSpPr txBox="1"/>
          <p:nvPr/>
        </p:nvSpPr>
        <p:spPr>
          <a:xfrm>
            <a:off x="432019" y="3564262"/>
            <a:ext cx="5804571" cy="769441"/>
          </a:xfrm>
          <a:prstGeom prst="rect">
            <a:avLst/>
          </a:prstGeom>
          <a:noFill/>
        </p:spPr>
        <p:txBody>
          <a:bodyPr wrap="square" rtlCol="0">
            <a:spAutoFit/>
          </a:bodyPr>
          <a:lstStyle/>
          <a:p>
            <a:r>
              <a:rPr lang="en-GB" sz="2200" dirty="0">
                <a:solidFill>
                  <a:schemeClr val="accent1">
                    <a:lumMod val="50000"/>
                  </a:schemeClr>
                </a:solidFill>
              </a:rPr>
              <a:t>I go to the new neighbourhood on Mondays.</a:t>
            </a:r>
          </a:p>
        </p:txBody>
      </p:sp>
      <p:sp>
        <p:nvSpPr>
          <p:cNvPr id="15" name="TextBox 14"/>
          <p:cNvSpPr txBox="1"/>
          <p:nvPr/>
        </p:nvSpPr>
        <p:spPr>
          <a:xfrm>
            <a:off x="432019" y="4434135"/>
            <a:ext cx="5531741" cy="769441"/>
          </a:xfrm>
          <a:prstGeom prst="rect">
            <a:avLst/>
          </a:prstGeom>
          <a:noFill/>
        </p:spPr>
        <p:txBody>
          <a:bodyPr wrap="square" rtlCol="0">
            <a:spAutoFit/>
          </a:bodyPr>
          <a:lstStyle/>
          <a:p>
            <a:r>
              <a:rPr lang="en-GB" sz="2200" dirty="0">
                <a:solidFill>
                  <a:schemeClr val="accent1">
                    <a:lumMod val="50000"/>
                  </a:schemeClr>
                </a:solidFill>
              </a:rPr>
              <a:t>He goes to the town on Wednesday mornings.</a:t>
            </a:r>
          </a:p>
        </p:txBody>
      </p:sp>
      <p:sp>
        <p:nvSpPr>
          <p:cNvPr id="16" name="TextBox 15"/>
          <p:cNvSpPr txBox="1"/>
          <p:nvPr/>
        </p:nvSpPr>
        <p:spPr>
          <a:xfrm>
            <a:off x="6346542" y="3784296"/>
            <a:ext cx="5845458" cy="430887"/>
          </a:xfrm>
          <a:prstGeom prst="rect">
            <a:avLst/>
          </a:prstGeom>
          <a:noFill/>
        </p:spPr>
        <p:txBody>
          <a:bodyPr wrap="square" rtlCol="0">
            <a:spAutoFit/>
          </a:bodyPr>
          <a:lstStyle/>
          <a:p>
            <a:r>
              <a:rPr lang="en-GB" sz="2200" dirty="0">
                <a:solidFill>
                  <a:schemeClr val="accent1">
                    <a:lumMod val="50000"/>
                  </a:schemeClr>
                </a:solidFill>
              </a:rPr>
              <a:t>I never go to the station. </a:t>
            </a:r>
          </a:p>
        </p:txBody>
      </p:sp>
      <p:sp>
        <p:nvSpPr>
          <p:cNvPr id="17" name="TextBox 16"/>
          <p:cNvSpPr txBox="1"/>
          <p:nvPr/>
        </p:nvSpPr>
        <p:spPr>
          <a:xfrm>
            <a:off x="6346542" y="5485283"/>
            <a:ext cx="5774254" cy="430887"/>
          </a:xfrm>
          <a:prstGeom prst="rect">
            <a:avLst/>
          </a:prstGeom>
          <a:noFill/>
        </p:spPr>
        <p:txBody>
          <a:bodyPr wrap="square" rtlCol="0">
            <a:spAutoFit/>
          </a:bodyPr>
          <a:lstStyle/>
          <a:p>
            <a:r>
              <a:rPr lang="en-GB" sz="2200" dirty="0">
                <a:solidFill>
                  <a:schemeClr val="accent1">
                    <a:lumMod val="50000"/>
                  </a:schemeClr>
                </a:solidFill>
              </a:rPr>
              <a:t>He normally goes to France in February.</a:t>
            </a:r>
          </a:p>
        </p:txBody>
      </p:sp>
      <p:sp>
        <p:nvSpPr>
          <p:cNvPr id="20" name="TextBox 19"/>
          <p:cNvSpPr txBox="1"/>
          <p:nvPr/>
        </p:nvSpPr>
        <p:spPr>
          <a:xfrm>
            <a:off x="455719" y="5485283"/>
            <a:ext cx="5426992" cy="430887"/>
          </a:xfrm>
          <a:prstGeom prst="rect">
            <a:avLst/>
          </a:prstGeom>
          <a:noFill/>
        </p:spPr>
        <p:txBody>
          <a:bodyPr wrap="square" rtlCol="0">
            <a:spAutoFit/>
          </a:bodyPr>
          <a:lstStyle/>
          <a:p>
            <a:r>
              <a:rPr lang="en-GB" sz="2200" dirty="0">
                <a:solidFill>
                  <a:schemeClr val="accent1">
                    <a:lumMod val="50000"/>
                  </a:schemeClr>
                </a:solidFill>
              </a:rPr>
              <a:t>Every morning I go to the beach.</a:t>
            </a:r>
          </a:p>
        </p:txBody>
      </p:sp>
      <p:sp>
        <p:nvSpPr>
          <p:cNvPr id="21" name="TextBox 20"/>
          <p:cNvSpPr txBox="1"/>
          <p:nvPr/>
        </p:nvSpPr>
        <p:spPr>
          <a:xfrm>
            <a:off x="6346542" y="2972453"/>
            <a:ext cx="5443328" cy="430887"/>
          </a:xfrm>
          <a:prstGeom prst="rect">
            <a:avLst/>
          </a:prstGeom>
          <a:noFill/>
        </p:spPr>
        <p:txBody>
          <a:bodyPr wrap="square" rtlCol="0">
            <a:spAutoFit/>
          </a:bodyPr>
          <a:lstStyle/>
          <a:p>
            <a:r>
              <a:rPr lang="en-GB" sz="2200" dirty="0">
                <a:solidFill>
                  <a:schemeClr val="accent1">
                    <a:lumMod val="50000"/>
                  </a:schemeClr>
                </a:solidFill>
              </a:rPr>
              <a:t>He goes to the street every afternoon.</a:t>
            </a:r>
          </a:p>
        </p:txBody>
      </p:sp>
      <p:sp>
        <p:nvSpPr>
          <p:cNvPr id="22" name="TextBox 21"/>
          <p:cNvSpPr txBox="1"/>
          <p:nvPr/>
        </p:nvSpPr>
        <p:spPr>
          <a:xfrm>
            <a:off x="6346542" y="4653627"/>
            <a:ext cx="3997479" cy="430887"/>
          </a:xfrm>
          <a:prstGeom prst="rect">
            <a:avLst/>
          </a:prstGeom>
          <a:noFill/>
        </p:spPr>
        <p:txBody>
          <a:bodyPr wrap="square" rtlCol="0">
            <a:spAutoFit/>
          </a:bodyPr>
          <a:lstStyle/>
          <a:p>
            <a:r>
              <a:rPr lang="en-GB" sz="2200" dirty="0">
                <a:solidFill>
                  <a:schemeClr val="accent1">
                    <a:lumMod val="50000"/>
                  </a:schemeClr>
                </a:solidFill>
              </a:rPr>
              <a:t>I go to the theatre at night.</a:t>
            </a:r>
          </a:p>
        </p:txBody>
      </p:sp>
      <p:sp>
        <p:nvSpPr>
          <p:cNvPr id="23" name="TextBox 22"/>
          <p:cNvSpPr txBox="1"/>
          <p:nvPr/>
        </p:nvSpPr>
        <p:spPr>
          <a:xfrm>
            <a:off x="432019" y="2953216"/>
            <a:ext cx="5331699" cy="430887"/>
          </a:xfrm>
          <a:prstGeom prst="rect">
            <a:avLst/>
          </a:prstGeom>
          <a:noFill/>
        </p:spPr>
        <p:txBody>
          <a:bodyPr wrap="square" rtlCol="0">
            <a:spAutoFit/>
          </a:bodyPr>
          <a:lstStyle/>
          <a:p>
            <a:r>
              <a:rPr lang="en-GB" sz="2200" dirty="0">
                <a:solidFill>
                  <a:schemeClr val="accent1">
                    <a:lumMod val="50000"/>
                  </a:schemeClr>
                </a:solidFill>
              </a:rPr>
              <a:t>He always goes to the shops.</a:t>
            </a:r>
          </a:p>
        </p:txBody>
      </p:sp>
      <p:sp>
        <p:nvSpPr>
          <p:cNvPr id="24" name="TextBox 23"/>
          <p:cNvSpPr txBox="1"/>
          <p:nvPr/>
        </p:nvSpPr>
        <p:spPr>
          <a:xfrm>
            <a:off x="6346542" y="2083309"/>
            <a:ext cx="5774254" cy="430887"/>
          </a:xfrm>
          <a:prstGeom prst="rect">
            <a:avLst/>
          </a:prstGeom>
          <a:noFill/>
        </p:spPr>
        <p:txBody>
          <a:bodyPr wrap="square" rtlCol="0">
            <a:spAutoFit/>
          </a:bodyPr>
          <a:lstStyle/>
          <a:p>
            <a:r>
              <a:rPr lang="en-GB" sz="2200" dirty="0">
                <a:solidFill>
                  <a:schemeClr val="accent1">
                    <a:lumMod val="50000"/>
                  </a:schemeClr>
                </a:solidFill>
              </a:rPr>
              <a:t>He goes to the toilets during the class.</a:t>
            </a:r>
          </a:p>
        </p:txBody>
      </p:sp>
      <p:pic>
        <p:nvPicPr>
          <p:cNvPr id="25" name="Imagen 24">
            <a:extLst>
              <a:ext uri="{FF2B5EF4-FFF2-40B4-BE49-F238E27FC236}">
                <a16:creationId xmlns:a16="http://schemas.microsoft.com/office/drawing/2014/main" id="{B399D5F7-9BB8-C642-B204-A4580B939B12}"/>
              </a:ext>
            </a:extLst>
          </p:cNvPr>
          <p:cNvPicPr>
            <a:picLocks noChangeAspect="1"/>
          </p:cNvPicPr>
          <p:nvPr/>
        </p:nvPicPr>
        <p:blipFill rotWithShape="1">
          <a:blip r:embed="rId3"/>
          <a:srcRect b="6975"/>
          <a:stretch/>
        </p:blipFill>
        <p:spPr>
          <a:xfrm>
            <a:off x="8185619" y="144449"/>
            <a:ext cx="1584588" cy="1611626"/>
          </a:xfrm>
          <a:prstGeom prst="rect">
            <a:avLst/>
          </a:prstGeom>
        </p:spPr>
      </p:pic>
      <p:sp>
        <p:nvSpPr>
          <p:cNvPr id="26" name="TextBox 11">
            <a:extLst>
              <a:ext uri="{FF2B5EF4-FFF2-40B4-BE49-F238E27FC236}">
                <a16:creationId xmlns:a16="http://schemas.microsoft.com/office/drawing/2014/main" id="{94F8E5E4-4136-C64F-BAC8-8788CAE8BF3C}"/>
              </a:ext>
            </a:extLst>
          </p:cNvPr>
          <p:cNvSpPr txBox="1"/>
          <p:nvPr/>
        </p:nvSpPr>
        <p:spPr>
          <a:xfrm>
            <a:off x="422551" y="2045782"/>
            <a:ext cx="547439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A veces voy al parque.</a:t>
            </a:r>
          </a:p>
        </p:txBody>
      </p:sp>
      <p:sp>
        <p:nvSpPr>
          <p:cNvPr id="27" name="TextBox 11">
            <a:extLst>
              <a:ext uri="{FF2B5EF4-FFF2-40B4-BE49-F238E27FC236}">
                <a16:creationId xmlns:a16="http://schemas.microsoft.com/office/drawing/2014/main" id="{998D81F1-F348-4546-93A7-D233BDB24133}"/>
              </a:ext>
            </a:extLst>
          </p:cNvPr>
          <p:cNvSpPr txBox="1"/>
          <p:nvPr/>
        </p:nvSpPr>
        <p:spPr>
          <a:xfrm>
            <a:off x="408711" y="3598384"/>
            <a:ext cx="5474000" cy="769441"/>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Voy al barrio nuevo los lunes.</a:t>
            </a:r>
          </a:p>
          <a:p>
            <a:r>
              <a:rPr lang="en-GB" sz="2200" dirty="0">
                <a:solidFill>
                  <a:schemeClr val="accent1">
                    <a:lumMod val="50000"/>
                  </a:schemeClr>
                </a:solidFill>
              </a:rPr>
              <a:t>           </a:t>
            </a:r>
          </a:p>
        </p:txBody>
      </p:sp>
      <p:sp>
        <p:nvSpPr>
          <p:cNvPr id="28" name="TextBox 11">
            <a:extLst>
              <a:ext uri="{FF2B5EF4-FFF2-40B4-BE49-F238E27FC236}">
                <a16:creationId xmlns:a16="http://schemas.microsoft.com/office/drawing/2014/main" id="{63D54F32-6384-5740-9843-78CBD7428C06}"/>
              </a:ext>
            </a:extLst>
          </p:cNvPr>
          <p:cNvSpPr txBox="1"/>
          <p:nvPr/>
        </p:nvSpPr>
        <p:spPr>
          <a:xfrm>
            <a:off x="350970" y="5518468"/>
            <a:ext cx="553174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Todas las mañanas voy a la playa.</a:t>
            </a:r>
          </a:p>
        </p:txBody>
      </p:sp>
      <p:sp>
        <p:nvSpPr>
          <p:cNvPr id="29" name="TextBox 11">
            <a:extLst>
              <a:ext uri="{FF2B5EF4-FFF2-40B4-BE49-F238E27FC236}">
                <a16:creationId xmlns:a16="http://schemas.microsoft.com/office/drawing/2014/main" id="{E81914B9-3EF6-D744-82AF-0FBEF4D3525D}"/>
              </a:ext>
            </a:extLst>
          </p:cNvPr>
          <p:cNvSpPr txBox="1"/>
          <p:nvPr/>
        </p:nvSpPr>
        <p:spPr>
          <a:xfrm>
            <a:off x="6218685" y="3793308"/>
            <a:ext cx="553174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Nunca voy a la estación.</a:t>
            </a:r>
          </a:p>
        </p:txBody>
      </p:sp>
      <p:sp>
        <p:nvSpPr>
          <p:cNvPr id="30" name="TextBox 11">
            <a:extLst>
              <a:ext uri="{FF2B5EF4-FFF2-40B4-BE49-F238E27FC236}">
                <a16:creationId xmlns:a16="http://schemas.microsoft.com/office/drawing/2014/main" id="{8AA3CE71-5B49-C646-81E6-77A36F65F2AD}"/>
              </a:ext>
            </a:extLst>
          </p:cNvPr>
          <p:cNvSpPr txBox="1"/>
          <p:nvPr/>
        </p:nvSpPr>
        <p:spPr>
          <a:xfrm>
            <a:off x="6236590" y="4608564"/>
            <a:ext cx="553174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Voy al teatro por la noche.</a:t>
            </a:r>
          </a:p>
        </p:txBody>
      </p:sp>
      <p:sp>
        <p:nvSpPr>
          <p:cNvPr id="31" name="TextBox 11">
            <a:extLst>
              <a:ext uri="{FF2B5EF4-FFF2-40B4-BE49-F238E27FC236}">
                <a16:creationId xmlns:a16="http://schemas.microsoft.com/office/drawing/2014/main" id="{5AFEF66E-E078-C746-9CDE-8B6302AB56CC}"/>
              </a:ext>
            </a:extLst>
          </p:cNvPr>
          <p:cNvSpPr txBox="1"/>
          <p:nvPr/>
        </p:nvSpPr>
        <p:spPr>
          <a:xfrm>
            <a:off x="417575" y="2936006"/>
            <a:ext cx="5474000"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Siempre va a las tiendas.</a:t>
            </a:r>
          </a:p>
        </p:txBody>
      </p:sp>
      <p:sp>
        <p:nvSpPr>
          <p:cNvPr id="32" name="TextBox 11">
            <a:extLst>
              <a:ext uri="{FF2B5EF4-FFF2-40B4-BE49-F238E27FC236}">
                <a16:creationId xmlns:a16="http://schemas.microsoft.com/office/drawing/2014/main" id="{7C2DC0CB-A859-1241-9351-DC100A0E3E89}"/>
              </a:ext>
            </a:extLst>
          </p:cNvPr>
          <p:cNvSpPr txBox="1"/>
          <p:nvPr/>
        </p:nvSpPr>
        <p:spPr>
          <a:xfrm>
            <a:off x="353907" y="4484350"/>
            <a:ext cx="5554328" cy="769441"/>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Va al pueblo los miércoles por la mañana.</a:t>
            </a:r>
          </a:p>
        </p:txBody>
      </p:sp>
      <p:sp>
        <p:nvSpPr>
          <p:cNvPr id="33" name="TextBox 11">
            <a:extLst>
              <a:ext uri="{FF2B5EF4-FFF2-40B4-BE49-F238E27FC236}">
                <a16:creationId xmlns:a16="http://schemas.microsoft.com/office/drawing/2014/main" id="{AC971793-8829-C540-B76A-0829BF17B36B}"/>
              </a:ext>
            </a:extLst>
          </p:cNvPr>
          <p:cNvSpPr txBox="1"/>
          <p:nvPr/>
        </p:nvSpPr>
        <p:spPr>
          <a:xfrm>
            <a:off x="6218685" y="2932990"/>
            <a:ext cx="553174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Va a la calle todas las tardes.</a:t>
            </a:r>
          </a:p>
        </p:txBody>
      </p:sp>
      <p:sp>
        <p:nvSpPr>
          <p:cNvPr id="34" name="TextBox 11">
            <a:extLst>
              <a:ext uri="{FF2B5EF4-FFF2-40B4-BE49-F238E27FC236}">
                <a16:creationId xmlns:a16="http://schemas.microsoft.com/office/drawing/2014/main" id="{FDDD84C8-0A2F-F944-BADC-68884DFF830F}"/>
              </a:ext>
            </a:extLst>
          </p:cNvPr>
          <p:cNvSpPr txBox="1"/>
          <p:nvPr/>
        </p:nvSpPr>
        <p:spPr>
          <a:xfrm>
            <a:off x="6258129" y="5537802"/>
            <a:ext cx="553174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Normalmente va a Francia en febrero.</a:t>
            </a:r>
          </a:p>
        </p:txBody>
      </p:sp>
      <p:sp>
        <p:nvSpPr>
          <p:cNvPr id="35" name="TextBox 11">
            <a:extLst>
              <a:ext uri="{FF2B5EF4-FFF2-40B4-BE49-F238E27FC236}">
                <a16:creationId xmlns:a16="http://schemas.microsoft.com/office/drawing/2014/main" id="{30B4481C-4C64-CC47-9889-7B1C64E52E70}"/>
              </a:ext>
            </a:extLst>
          </p:cNvPr>
          <p:cNvSpPr txBox="1"/>
          <p:nvPr/>
        </p:nvSpPr>
        <p:spPr>
          <a:xfrm>
            <a:off x="6236590" y="2044643"/>
            <a:ext cx="5531741" cy="430887"/>
          </a:xfrm>
          <a:prstGeom prst="rect">
            <a:avLst/>
          </a:prstGeom>
          <a:solidFill>
            <a:schemeClr val="accent4">
              <a:lumMod val="20000"/>
              <a:lumOff val="80000"/>
            </a:schemeClr>
          </a:solidFill>
        </p:spPr>
        <p:txBody>
          <a:bodyPr wrap="square" rtlCol="0">
            <a:spAutoFit/>
          </a:bodyPr>
          <a:lstStyle/>
          <a:p>
            <a:r>
              <a:rPr lang="en-GB" sz="2200" dirty="0">
                <a:solidFill>
                  <a:schemeClr val="accent1">
                    <a:lumMod val="50000"/>
                  </a:schemeClr>
                </a:solidFill>
              </a:rPr>
              <a:t>Va a los servicios durante la clase.</a:t>
            </a:r>
          </a:p>
        </p:txBody>
      </p:sp>
      <p:pic>
        <p:nvPicPr>
          <p:cNvPr id="36" name="Imagen 5">
            <a:extLst>
              <a:ext uri="{FF2B5EF4-FFF2-40B4-BE49-F238E27FC236}">
                <a16:creationId xmlns:a16="http://schemas.microsoft.com/office/drawing/2014/main" id="{BE5A5359-61E8-5F44-9C51-579A9EBF5A1D}"/>
              </a:ext>
            </a:extLst>
          </p:cNvPr>
          <p:cNvPicPr>
            <a:picLocks noChangeAspect="1"/>
          </p:cNvPicPr>
          <p:nvPr/>
        </p:nvPicPr>
        <p:blipFill rotWithShape="1">
          <a:blip r:embed="rId4"/>
          <a:srcRect r="30902"/>
          <a:stretch/>
        </p:blipFill>
        <p:spPr>
          <a:xfrm>
            <a:off x="9770207" y="10769"/>
            <a:ext cx="1203461" cy="1516387"/>
          </a:xfrm>
          <a:prstGeom prst="rect">
            <a:avLst/>
          </a:prstGeom>
        </p:spPr>
      </p:pic>
      <p:sp>
        <p:nvSpPr>
          <p:cNvPr id="18" name="TextBox 17"/>
          <p:cNvSpPr txBox="1"/>
          <p:nvPr/>
        </p:nvSpPr>
        <p:spPr>
          <a:xfrm>
            <a:off x="145758" y="340875"/>
            <a:ext cx="7979836" cy="461665"/>
          </a:xfrm>
          <a:prstGeom prst="rect">
            <a:avLst/>
          </a:prstGeom>
          <a:noFill/>
        </p:spPr>
        <p:txBody>
          <a:bodyPr wrap="square" rtlCol="0">
            <a:spAutoFit/>
          </a:bodyPr>
          <a:lstStyle/>
          <a:p>
            <a:r>
              <a:rPr lang="en-GB" sz="2400" b="1" dirty="0">
                <a:solidFill>
                  <a:schemeClr val="accent1">
                    <a:lumMod val="50000"/>
                  </a:schemeClr>
                </a:solidFill>
              </a:rPr>
              <a:t>Virgina habla con una amiga en inglés sobre Borja. </a:t>
            </a:r>
          </a:p>
        </p:txBody>
      </p:sp>
      <p:sp>
        <p:nvSpPr>
          <p:cNvPr id="37" name="TextBox 36"/>
          <p:cNvSpPr txBox="1"/>
          <p:nvPr/>
        </p:nvSpPr>
        <p:spPr>
          <a:xfrm>
            <a:off x="145758" y="1186909"/>
            <a:ext cx="7645170" cy="461665"/>
          </a:xfrm>
          <a:prstGeom prst="rect">
            <a:avLst/>
          </a:prstGeom>
          <a:noFill/>
        </p:spPr>
        <p:txBody>
          <a:bodyPr wrap="square" rtlCol="0">
            <a:spAutoFit/>
          </a:bodyPr>
          <a:lstStyle/>
          <a:p>
            <a:r>
              <a:rPr lang="en-GB" sz="2400" b="1" dirty="0">
                <a:solidFill>
                  <a:schemeClr val="accent1">
                    <a:lumMod val="50000"/>
                  </a:schemeClr>
                </a:solidFill>
              </a:rPr>
              <a:t>¿Puedes decir las frases en español? </a:t>
            </a:r>
          </a:p>
        </p:txBody>
      </p:sp>
      <p:sp>
        <p:nvSpPr>
          <p:cNvPr id="2" name="Title 1"/>
          <p:cNvSpPr>
            <a:spLocks noGrp="1"/>
          </p:cNvSpPr>
          <p:nvPr>
            <p:ph type="title"/>
          </p:nvPr>
        </p:nvSpPr>
        <p:spPr>
          <a:xfrm>
            <a:off x="11086757" y="364365"/>
            <a:ext cx="128090" cy="186219"/>
          </a:xfrm>
        </p:spPr>
        <p:txBody>
          <a:bodyPr>
            <a:normAutofit/>
          </a:bodyPr>
          <a:lstStyle/>
          <a:p>
            <a:r>
              <a:rPr lang="en-GB" sz="100" b="1" dirty="0">
                <a:solidFill>
                  <a:schemeClr val="bg1"/>
                </a:solidFill>
              </a:rPr>
              <a:t>hablar</a:t>
            </a:r>
          </a:p>
        </p:txBody>
      </p:sp>
      <p:sp>
        <p:nvSpPr>
          <p:cNvPr id="41" name="TextBox 40"/>
          <p:cNvSpPr txBox="1"/>
          <p:nvPr/>
        </p:nvSpPr>
        <p:spPr>
          <a:xfrm>
            <a:off x="145758" y="769334"/>
            <a:ext cx="7979836" cy="461665"/>
          </a:xfrm>
          <a:prstGeom prst="rect">
            <a:avLst/>
          </a:prstGeom>
          <a:noFill/>
        </p:spPr>
        <p:txBody>
          <a:bodyPr wrap="square" rtlCol="0">
            <a:spAutoFit/>
          </a:bodyPr>
          <a:lstStyle/>
          <a:p>
            <a:r>
              <a:rPr lang="en-GB" sz="2400" b="1">
                <a:solidFill>
                  <a:schemeClr val="accent1">
                    <a:lumMod val="50000"/>
                  </a:schemeClr>
                </a:solidFill>
              </a:rPr>
              <a:t>¿Dónde </a:t>
            </a:r>
            <a:r>
              <a:rPr lang="en-GB" sz="2400" b="1" dirty="0">
                <a:solidFill>
                  <a:schemeClr val="accent1">
                    <a:lumMod val="50000"/>
                  </a:schemeClr>
                </a:solidFill>
              </a:rPr>
              <a:t>va Virginia? ¿</a:t>
            </a:r>
            <a:r>
              <a:rPr lang="en-GB" sz="2400" b="1">
                <a:solidFill>
                  <a:schemeClr val="accent1">
                    <a:lumMod val="50000"/>
                  </a:schemeClr>
                </a:solidFill>
              </a:rPr>
              <a:t>Y Borja</a:t>
            </a:r>
            <a:r>
              <a:rPr lang="en-GB" sz="2400" b="1" dirty="0">
                <a:solidFill>
                  <a:schemeClr val="accent1">
                    <a:lumMod val="50000"/>
                  </a:schemeClr>
                </a:solidFill>
              </a:rPr>
              <a:t>? </a:t>
            </a:r>
          </a:p>
        </p:txBody>
      </p:sp>
      <p:sp>
        <p:nvSpPr>
          <p:cNvPr id="3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0295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20" grpId="0"/>
      <p:bldP spid="21" grpId="0"/>
      <p:bldP spid="22" grpId="0"/>
      <p:bldP spid="23" grpId="0"/>
      <p:bldP spid="24"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6163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596A262-C0DD-234A-9EB8-4179904ECB5E}"/>
              </a:ext>
            </a:extLst>
          </p:cNvPr>
          <p:cNvSpPr>
            <a:spLocks noGrp="1"/>
          </p:cNvSpPr>
          <p:nvPr>
            <p:ph type="title"/>
          </p:nvPr>
        </p:nvSpPr>
        <p:spPr>
          <a:xfrm>
            <a:off x="9800771" y="400823"/>
            <a:ext cx="109311" cy="146018"/>
          </a:xfrm>
        </p:spPr>
        <p:txBody>
          <a:bodyPr>
            <a:noAutofit/>
          </a:bodyPr>
          <a:lstStyle/>
          <a:p>
            <a:r>
              <a:rPr lang="en-GB" sz="100" b="1" dirty="0">
                <a:solidFill>
                  <a:prstClr val="white"/>
                </a:solidFill>
              </a:rPr>
              <a:t>hablar / escuchar</a:t>
            </a:r>
            <a:endParaRPr lang="x-none" sz="100" dirty="0"/>
          </a:p>
        </p:txBody>
      </p:sp>
      <p:sp>
        <p:nvSpPr>
          <p:cNvPr id="9" name="CuadroTexto 8">
            <a:extLst>
              <a:ext uri="{FF2B5EF4-FFF2-40B4-BE49-F238E27FC236}">
                <a16:creationId xmlns:a16="http://schemas.microsoft.com/office/drawing/2014/main" id="{40C79E53-26F7-814E-A503-F0BEE1029EEF}"/>
              </a:ext>
            </a:extLst>
          </p:cNvPr>
          <p:cNvSpPr txBox="1"/>
          <p:nvPr/>
        </p:nvSpPr>
        <p:spPr>
          <a:xfrm>
            <a:off x="242178" y="559075"/>
            <a:ext cx="9667904" cy="1938992"/>
          </a:xfrm>
          <a:prstGeom prst="rect">
            <a:avLst/>
          </a:prstGeom>
          <a:noFill/>
        </p:spPr>
        <p:txBody>
          <a:bodyPr wrap="square" rtlCol="0">
            <a:spAutoFit/>
          </a:bodyPr>
          <a:lstStyle/>
          <a:p>
            <a:r>
              <a:rPr lang="x-none" sz="2400" b="1" dirty="0">
                <a:solidFill>
                  <a:schemeClr val="accent1">
                    <a:lumMod val="50000"/>
                  </a:schemeClr>
                </a:solidFill>
              </a:rPr>
              <a:t>Persona A: </a:t>
            </a:r>
            <a:r>
              <a:rPr lang="x-none" sz="2400" dirty="0">
                <a:solidFill>
                  <a:schemeClr val="accent1">
                    <a:lumMod val="50000"/>
                  </a:schemeClr>
                </a:solidFill>
              </a:rPr>
              <a:t>Tell your partner where you go and when and where your friend in Italy goes and when.</a:t>
            </a:r>
          </a:p>
          <a:p>
            <a:endParaRPr lang="x-none" sz="2400" dirty="0">
              <a:solidFill>
                <a:schemeClr val="accent1">
                  <a:lumMod val="50000"/>
                </a:schemeClr>
              </a:solidFill>
            </a:endParaRPr>
          </a:p>
          <a:p>
            <a:pPr marL="457200" indent="-457200">
              <a:buFont typeface="Arial" panose="020B0604020202020204" pitchFamily="34" charset="0"/>
              <a:buChar char="•"/>
            </a:pPr>
            <a:r>
              <a:rPr lang="x-none" sz="2400" dirty="0">
                <a:solidFill>
                  <a:schemeClr val="accent1">
                    <a:lumMod val="50000"/>
                  </a:schemeClr>
                </a:solidFill>
              </a:rPr>
              <a:t>Use ‘</a:t>
            </a:r>
            <a:r>
              <a:rPr lang="x-none" sz="2400" b="1" dirty="0">
                <a:solidFill>
                  <a:srgbClr val="E25B00"/>
                </a:solidFill>
              </a:rPr>
              <a:t>voy</a:t>
            </a:r>
            <a:r>
              <a:rPr lang="x-none" sz="2400" dirty="0">
                <a:solidFill>
                  <a:schemeClr val="accent1">
                    <a:lumMod val="50000"/>
                  </a:schemeClr>
                </a:solidFill>
              </a:rPr>
              <a:t>’ to talk about ‘</a:t>
            </a:r>
            <a:r>
              <a:rPr lang="x-none" sz="2400" b="1" dirty="0">
                <a:solidFill>
                  <a:srgbClr val="E25B00"/>
                </a:solidFill>
              </a:rPr>
              <a:t>I</a:t>
            </a:r>
            <a:r>
              <a:rPr lang="x-none" sz="2400" dirty="0">
                <a:solidFill>
                  <a:schemeClr val="accent1">
                    <a:lumMod val="50000"/>
                  </a:schemeClr>
                </a:solidFill>
              </a:rPr>
              <a:t>’.</a:t>
            </a:r>
          </a:p>
          <a:p>
            <a:pPr marL="457200" indent="-457200">
              <a:buFont typeface="Arial" panose="020B0604020202020204" pitchFamily="34" charset="0"/>
              <a:buChar char="•"/>
            </a:pPr>
            <a:r>
              <a:rPr lang="x-none" sz="2400" dirty="0">
                <a:solidFill>
                  <a:schemeClr val="accent1">
                    <a:lumMod val="50000"/>
                  </a:schemeClr>
                </a:solidFill>
              </a:rPr>
              <a:t>Use ‘</a:t>
            </a:r>
            <a:r>
              <a:rPr lang="x-none" sz="2400" b="1" dirty="0">
                <a:solidFill>
                  <a:srgbClr val="E25B00"/>
                </a:solidFill>
              </a:rPr>
              <a:t>va</a:t>
            </a:r>
            <a:r>
              <a:rPr lang="x-none" sz="2400" dirty="0">
                <a:solidFill>
                  <a:schemeClr val="accent1">
                    <a:lumMod val="50000"/>
                  </a:schemeClr>
                </a:solidFill>
              </a:rPr>
              <a:t>’ to talk about ‘</a:t>
            </a:r>
            <a:r>
              <a:rPr lang="x-none" sz="2400" b="1" dirty="0">
                <a:solidFill>
                  <a:srgbClr val="E25B00"/>
                </a:solidFill>
              </a:rPr>
              <a:t>she</a:t>
            </a:r>
            <a:r>
              <a:rPr lang="x-none" sz="2400" dirty="0">
                <a:solidFill>
                  <a:schemeClr val="accent1">
                    <a:lumMod val="50000"/>
                  </a:schemeClr>
                </a:solidFill>
              </a:rPr>
              <a:t>’.</a:t>
            </a:r>
          </a:p>
        </p:txBody>
      </p:sp>
      <p:sp>
        <p:nvSpPr>
          <p:cNvPr id="10" name="CuadroTexto 9">
            <a:extLst>
              <a:ext uri="{FF2B5EF4-FFF2-40B4-BE49-F238E27FC236}">
                <a16:creationId xmlns:a16="http://schemas.microsoft.com/office/drawing/2014/main" id="{090DFCC1-9238-3646-9360-9A5D2FB874BD}"/>
              </a:ext>
            </a:extLst>
          </p:cNvPr>
          <p:cNvSpPr txBox="1"/>
          <p:nvPr/>
        </p:nvSpPr>
        <p:spPr>
          <a:xfrm>
            <a:off x="242178" y="2569056"/>
            <a:ext cx="9039254" cy="461665"/>
          </a:xfrm>
          <a:prstGeom prst="rect">
            <a:avLst/>
          </a:prstGeom>
          <a:noFill/>
        </p:spPr>
        <p:txBody>
          <a:bodyPr wrap="square" rtlCol="0">
            <a:spAutoFit/>
          </a:bodyPr>
          <a:lstStyle/>
          <a:p>
            <a:r>
              <a:rPr lang="x-none" sz="2400" b="1" dirty="0">
                <a:solidFill>
                  <a:schemeClr val="accent1">
                    <a:lumMod val="50000"/>
                  </a:schemeClr>
                </a:solidFill>
              </a:rPr>
              <a:t>Persona B: </a:t>
            </a:r>
            <a:r>
              <a:rPr lang="x-none" sz="2400" dirty="0">
                <a:solidFill>
                  <a:schemeClr val="accent1">
                    <a:lumMod val="50000"/>
                  </a:schemeClr>
                </a:solidFill>
              </a:rPr>
              <a:t>Escucha y completa la tabla en inglés.</a:t>
            </a:r>
          </a:p>
        </p:txBody>
      </p:sp>
      <p:grpSp>
        <p:nvGrpSpPr>
          <p:cNvPr id="23" name="Grupo 22">
            <a:extLst>
              <a:ext uri="{FF2B5EF4-FFF2-40B4-BE49-F238E27FC236}">
                <a16:creationId xmlns:a16="http://schemas.microsoft.com/office/drawing/2014/main" id="{40F00A34-3EE5-9349-B022-288706D01DBD}"/>
              </a:ext>
            </a:extLst>
          </p:cNvPr>
          <p:cNvGrpSpPr/>
          <p:nvPr/>
        </p:nvGrpSpPr>
        <p:grpSpPr>
          <a:xfrm>
            <a:off x="242178" y="28114"/>
            <a:ext cx="11381859" cy="3202081"/>
            <a:chOff x="285721" y="273748"/>
            <a:chExt cx="11381859" cy="3202081"/>
          </a:xfrm>
        </p:grpSpPr>
        <p:sp>
          <p:nvSpPr>
            <p:cNvPr id="8" name="CuadroTexto 7">
              <a:extLst>
                <a:ext uri="{FF2B5EF4-FFF2-40B4-BE49-F238E27FC236}">
                  <a16:creationId xmlns:a16="http://schemas.microsoft.com/office/drawing/2014/main" id="{EB411FD1-01CA-FD43-8DA5-B77CB373295E}"/>
                </a:ext>
              </a:extLst>
            </p:cNvPr>
            <p:cNvSpPr txBox="1"/>
            <p:nvPr/>
          </p:nvSpPr>
          <p:spPr>
            <a:xfrm>
              <a:off x="285721" y="273748"/>
              <a:ext cx="9372658" cy="461665"/>
            </a:xfrm>
            <a:prstGeom prst="rect">
              <a:avLst/>
            </a:prstGeom>
            <a:noFill/>
          </p:spPr>
          <p:txBody>
            <a:bodyPr wrap="square" rtlCol="0">
              <a:spAutoFit/>
            </a:bodyPr>
            <a:lstStyle/>
            <a:p>
              <a:r>
                <a:rPr lang="x-none" sz="2400" dirty="0">
                  <a:solidFill>
                    <a:schemeClr val="accent1">
                      <a:lumMod val="50000"/>
                    </a:schemeClr>
                  </a:solidFill>
                </a:rPr>
                <a:t>Hablas con un compañero de una amiga en Italia. </a:t>
              </a:r>
            </a:p>
          </p:txBody>
        </p:sp>
        <p:pic>
          <p:nvPicPr>
            <p:cNvPr id="11" name="Imagen 10">
              <a:extLst>
                <a:ext uri="{FF2B5EF4-FFF2-40B4-BE49-F238E27FC236}">
                  <a16:creationId xmlns:a16="http://schemas.microsoft.com/office/drawing/2014/main" id="{64C70280-1D49-0E49-A4F4-87ADB43BFAE0}"/>
                </a:ext>
              </a:extLst>
            </p:cNvPr>
            <p:cNvPicPr>
              <a:picLocks noChangeAspect="1"/>
            </p:cNvPicPr>
            <p:nvPr/>
          </p:nvPicPr>
          <p:blipFill>
            <a:blip r:embed="rId3"/>
            <a:stretch>
              <a:fillRect/>
            </a:stretch>
          </p:blipFill>
          <p:spPr>
            <a:xfrm>
              <a:off x="10276930" y="1621629"/>
              <a:ext cx="1390650" cy="1854200"/>
            </a:xfrm>
            <a:prstGeom prst="rect">
              <a:avLst/>
            </a:prstGeom>
          </p:spPr>
        </p:pic>
        <p:pic>
          <p:nvPicPr>
            <p:cNvPr id="12" name="Imagen 11">
              <a:extLst>
                <a:ext uri="{FF2B5EF4-FFF2-40B4-BE49-F238E27FC236}">
                  <a16:creationId xmlns:a16="http://schemas.microsoft.com/office/drawing/2014/main" id="{4FE510ED-F6D2-554C-8A84-7DB09796B7C8}"/>
                </a:ext>
              </a:extLst>
            </p:cNvPr>
            <p:cNvPicPr>
              <a:picLocks noChangeAspect="1"/>
            </p:cNvPicPr>
            <p:nvPr/>
          </p:nvPicPr>
          <p:blipFill>
            <a:blip r:embed="rId4"/>
            <a:stretch>
              <a:fillRect/>
            </a:stretch>
          </p:blipFill>
          <p:spPr>
            <a:xfrm>
              <a:off x="8801129" y="1507669"/>
              <a:ext cx="857250" cy="1537854"/>
            </a:xfrm>
            <a:prstGeom prst="rect">
              <a:avLst/>
            </a:prstGeom>
          </p:spPr>
        </p:pic>
      </p:grpSp>
      <p:graphicFrame>
        <p:nvGraphicFramePr>
          <p:cNvPr id="13" name="Tabla 12">
            <a:extLst>
              <a:ext uri="{FF2B5EF4-FFF2-40B4-BE49-F238E27FC236}">
                <a16:creationId xmlns:a16="http://schemas.microsoft.com/office/drawing/2014/main" id="{1F1384AE-4462-2F4F-B294-3236A232EDD0}"/>
              </a:ext>
            </a:extLst>
          </p:cNvPr>
          <p:cNvGraphicFramePr>
            <a:graphicFrameLocks noGrp="1"/>
          </p:cNvGraphicFramePr>
          <p:nvPr>
            <p:extLst>
              <p:ext uri="{D42A27DB-BD31-4B8C-83A1-F6EECF244321}">
                <p14:modId xmlns:p14="http://schemas.microsoft.com/office/powerpoint/2010/main" val="3241923702"/>
              </p:ext>
            </p:extLst>
          </p:nvPr>
        </p:nvGraphicFramePr>
        <p:xfrm>
          <a:off x="119338" y="3598293"/>
          <a:ext cx="5551834" cy="1467942"/>
        </p:xfrm>
        <a:graphic>
          <a:graphicData uri="http://schemas.openxmlformats.org/drawingml/2006/table">
            <a:tbl>
              <a:tblPr firstRow="1" bandRow="1">
                <a:tableStyleId>{5DA37D80-6434-44D0-A028-1B22A696006F}</a:tableStyleId>
              </a:tblPr>
              <a:tblGrid>
                <a:gridCol w="586794">
                  <a:extLst>
                    <a:ext uri="{9D8B030D-6E8A-4147-A177-3AD203B41FA5}">
                      <a16:colId xmlns:a16="http://schemas.microsoft.com/office/drawing/2014/main" val="106082871"/>
                    </a:ext>
                  </a:extLst>
                </a:gridCol>
                <a:gridCol w="1868130">
                  <a:extLst>
                    <a:ext uri="{9D8B030D-6E8A-4147-A177-3AD203B41FA5}">
                      <a16:colId xmlns:a16="http://schemas.microsoft.com/office/drawing/2014/main" val="1653310074"/>
                    </a:ext>
                  </a:extLst>
                </a:gridCol>
                <a:gridCol w="3096910">
                  <a:extLst>
                    <a:ext uri="{9D8B030D-6E8A-4147-A177-3AD203B41FA5}">
                      <a16:colId xmlns:a16="http://schemas.microsoft.com/office/drawing/2014/main" val="262677831"/>
                    </a:ext>
                  </a:extLst>
                </a:gridCol>
              </a:tblGrid>
              <a:tr h="1001519">
                <a:tc>
                  <a:txBody>
                    <a:bodyPr/>
                    <a:lstStyle/>
                    <a:p>
                      <a:endParaRPr lang="x-none" dirty="0"/>
                    </a:p>
                    <a:p>
                      <a:endParaRPr lang="x-none" dirty="0"/>
                    </a:p>
                  </a:txBody>
                  <a:tcPr>
                    <a:lnL w="12700" cap="flat" cmpd="sng" algn="ctr">
                      <a:solidFill>
                        <a:srgbClr val="E66700"/>
                      </a:solidFill>
                      <a:prstDash val="solid"/>
                      <a:round/>
                      <a:headEnd type="none" w="med" len="med"/>
                      <a:tailEnd type="none" w="med" len="med"/>
                    </a:lnL>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6891424"/>
                  </a:ext>
                </a:extLst>
              </a:tr>
              <a:tr h="466423">
                <a:tc>
                  <a:txBody>
                    <a:bodyPr/>
                    <a:lstStyle/>
                    <a:p>
                      <a:endParaRPr lang="x-none" dirty="0">
                        <a:solidFill>
                          <a:srgbClr val="002060"/>
                        </a:solidFill>
                      </a:endParaRPr>
                    </a:p>
                  </a:txBody>
                  <a:tcPr anchor="ctr" anchorCtr="1"/>
                </a:tc>
                <a:tc>
                  <a:txBody>
                    <a:bodyPr/>
                    <a:lstStyle/>
                    <a:p>
                      <a:r>
                        <a:rPr lang="en-GB" sz="2000" dirty="0">
                          <a:solidFill>
                            <a:schemeClr val="accent1">
                              <a:lumMod val="50000"/>
                            </a:schemeClr>
                          </a:solidFill>
                        </a:rPr>
                        <a:t>X</a:t>
                      </a:r>
                      <a:endParaRPr lang="x-none" sz="2000"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norte – los domingos</a:t>
                      </a:r>
                      <a:endParaRPr lang="x-none" sz="2000" dirty="0">
                        <a:solidFill>
                          <a:schemeClr val="accent1">
                            <a:lumMod val="50000"/>
                          </a:schemeClr>
                        </a:solidFill>
                      </a:endParaRPr>
                    </a:p>
                  </a:txBody>
                  <a:tcPr anchor="ctr" anchorCtr="1"/>
                </a:tc>
                <a:extLst>
                  <a:ext uri="{0D108BD9-81ED-4DB2-BD59-A6C34878D82A}">
                    <a16:rowId xmlns:a16="http://schemas.microsoft.com/office/drawing/2014/main" val="2568398242"/>
                  </a:ext>
                </a:extLst>
              </a:tr>
            </a:tbl>
          </a:graphicData>
        </a:graphic>
      </p:graphicFrame>
      <p:sp>
        <p:nvSpPr>
          <p:cNvPr id="14" name="CuadroTexto 13">
            <a:extLst>
              <a:ext uri="{FF2B5EF4-FFF2-40B4-BE49-F238E27FC236}">
                <a16:creationId xmlns:a16="http://schemas.microsoft.com/office/drawing/2014/main" id="{A55AD368-D0A6-3A47-8661-DDA8BF6B4CD2}"/>
              </a:ext>
            </a:extLst>
          </p:cNvPr>
          <p:cNvSpPr txBox="1"/>
          <p:nvPr/>
        </p:nvSpPr>
        <p:spPr>
          <a:xfrm>
            <a:off x="220621" y="3038745"/>
            <a:ext cx="1459054" cy="461665"/>
          </a:xfrm>
          <a:prstGeom prst="rect">
            <a:avLst/>
          </a:prstGeom>
          <a:noFill/>
        </p:spPr>
        <p:txBody>
          <a:bodyPr wrap="none" rtlCol="0">
            <a:spAutoFit/>
          </a:bodyPr>
          <a:lstStyle/>
          <a:p>
            <a:r>
              <a:rPr lang="x-none" sz="2400" dirty="0">
                <a:solidFill>
                  <a:schemeClr val="accent1">
                    <a:lumMod val="50000"/>
                  </a:schemeClr>
                </a:solidFill>
              </a:rPr>
              <a:t>Ejemplo:</a:t>
            </a:r>
          </a:p>
        </p:txBody>
      </p:sp>
      <p:sp>
        <p:nvSpPr>
          <p:cNvPr id="16" name="Llamada rectangular redondeada 15">
            <a:extLst>
              <a:ext uri="{FF2B5EF4-FFF2-40B4-BE49-F238E27FC236}">
                <a16:creationId xmlns:a16="http://schemas.microsoft.com/office/drawing/2014/main" id="{78DB1E2F-C82B-F440-B6F7-5E093D435BA1}"/>
              </a:ext>
            </a:extLst>
          </p:cNvPr>
          <p:cNvSpPr/>
          <p:nvPr/>
        </p:nvSpPr>
        <p:spPr>
          <a:xfrm>
            <a:off x="2587540" y="5524991"/>
            <a:ext cx="2400300" cy="804617"/>
          </a:xfrm>
          <a:prstGeom prst="wedgeRoundRectCallout">
            <a:avLst>
              <a:gd name="adj1" fmla="val -44425"/>
              <a:gd name="adj2" fmla="val -91224"/>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solidFill>
                  <a:schemeClr val="bg1"/>
                </a:solidFill>
              </a:rPr>
              <a:t>V</a:t>
            </a:r>
            <a:r>
              <a:rPr lang="en-GB" sz="2200" dirty="0">
                <a:solidFill>
                  <a:schemeClr val="bg1"/>
                </a:solidFill>
              </a:rPr>
              <a:t>a</a:t>
            </a:r>
            <a:r>
              <a:rPr lang="x-none" sz="2200" dirty="0">
                <a:solidFill>
                  <a:schemeClr val="bg1"/>
                </a:solidFill>
              </a:rPr>
              <a:t> al norte los domingos.</a:t>
            </a:r>
          </a:p>
        </p:txBody>
      </p:sp>
      <p:sp>
        <p:nvSpPr>
          <p:cNvPr id="17" name="CuadroTexto 16">
            <a:extLst>
              <a:ext uri="{FF2B5EF4-FFF2-40B4-BE49-F238E27FC236}">
                <a16:creationId xmlns:a16="http://schemas.microsoft.com/office/drawing/2014/main" id="{D42CB6BD-3084-E04B-B46F-0FB9E433D172}"/>
              </a:ext>
            </a:extLst>
          </p:cNvPr>
          <p:cNvSpPr txBox="1"/>
          <p:nvPr/>
        </p:nvSpPr>
        <p:spPr>
          <a:xfrm>
            <a:off x="146089" y="4147428"/>
            <a:ext cx="505267" cy="400110"/>
          </a:xfrm>
          <a:prstGeom prst="rect">
            <a:avLst/>
          </a:prstGeom>
          <a:noFill/>
        </p:spPr>
        <p:txBody>
          <a:bodyPr wrap="none" rtlCol="0">
            <a:spAutoFit/>
          </a:bodyPr>
          <a:lstStyle/>
          <a:p>
            <a:r>
              <a:rPr lang="x-none" sz="2000" b="1" dirty="0">
                <a:solidFill>
                  <a:schemeClr val="accent1">
                    <a:lumMod val="50000"/>
                  </a:schemeClr>
                </a:solidFill>
              </a:rPr>
              <a:t>Yo</a:t>
            </a:r>
          </a:p>
        </p:txBody>
      </p:sp>
      <p:pic>
        <p:nvPicPr>
          <p:cNvPr id="18" name="Imagen 17">
            <a:extLst>
              <a:ext uri="{FF2B5EF4-FFF2-40B4-BE49-F238E27FC236}">
                <a16:creationId xmlns:a16="http://schemas.microsoft.com/office/drawing/2014/main" id="{BED4E62A-075C-024C-B7EB-C60B20AA7E8C}"/>
              </a:ext>
            </a:extLst>
          </p:cNvPr>
          <p:cNvPicPr>
            <a:picLocks noChangeAspect="1"/>
          </p:cNvPicPr>
          <p:nvPr/>
        </p:nvPicPr>
        <p:blipFill>
          <a:blip r:embed="rId4"/>
          <a:stretch>
            <a:fillRect/>
          </a:stretch>
        </p:blipFill>
        <p:spPr>
          <a:xfrm>
            <a:off x="2018223" y="3626931"/>
            <a:ext cx="305767" cy="548527"/>
          </a:xfrm>
          <a:prstGeom prst="rect">
            <a:avLst/>
          </a:prstGeom>
        </p:spPr>
      </p:pic>
      <p:sp>
        <p:nvSpPr>
          <p:cNvPr id="19" name="CuadroTexto 18">
            <a:extLst>
              <a:ext uri="{FF2B5EF4-FFF2-40B4-BE49-F238E27FC236}">
                <a16:creationId xmlns:a16="http://schemas.microsoft.com/office/drawing/2014/main" id="{FB7A9F07-CD74-2E45-AF96-B7FE6ED2559B}"/>
              </a:ext>
            </a:extLst>
          </p:cNvPr>
          <p:cNvSpPr txBox="1"/>
          <p:nvPr/>
        </p:nvSpPr>
        <p:spPr>
          <a:xfrm>
            <a:off x="885226" y="4147428"/>
            <a:ext cx="1588897" cy="400110"/>
          </a:xfrm>
          <a:prstGeom prst="rect">
            <a:avLst/>
          </a:prstGeom>
          <a:noFill/>
        </p:spPr>
        <p:txBody>
          <a:bodyPr wrap="square" rtlCol="0">
            <a:spAutoFit/>
          </a:bodyPr>
          <a:lstStyle/>
          <a:p>
            <a:r>
              <a:rPr lang="x-none" sz="2000" b="1" dirty="0">
                <a:solidFill>
                  <a:schemeClr val="accent1">
                    <a:lumMod val="50000"/>
                  </a:schemeClr>
                </a:solidFill>
              </a:rPr>
              <a:t>Mi amiga</a:t>
            </a:r>
          </a:p>
        </p:txBody>
      </p:sp>
      <p:sp>
        <p:nvSpPr>
          <p:cNvPr id="20" name="CuadroTexto 19">
            <a:extLst>
              <a:ext uri="{FF2B5EF4-FFF2-40B4-BE49-F238E27FC236}">
                <a16:creationId xmlns:a16="http://schemas.microsoft.com/office/drawing/2014/main" id="{1812076E-D38A-5E49-9A96-59F05BF777FA}"/>
              </a:ext>
            </a:extLst>
          </p:cNvPr>
          <p:cNvSpPr txBox="1"/>
          <p:nvPr/>
        </p:nvSpPr>
        <p:spPr>
          <a:xfrm>
            <a:off x="1679675" y="3106243"/>
            <a:ext cx="1507144" cy="400110"/>
          </a:xfrm>
          <a:prstGeom prst="rect">
            <a:avLst/>
          </a:prstGeom>
          <a:noFill/>
        </p:spPr>
        <p:txBody>
          <a:bodyPr wrap="none" rtlCol="0">
            <a:spAutoFit/>
          </a:bodyPr>
          <a:lstStyle/>
          <a:p>
            <a:r>
              <a:rPr lang="x-none" sz="2000" b="1" dirty="0">
                <a:solidFill>
                  <a:schemeClr val="accent1">
                    <a:lumMod val="50000"/>
                  </a:schemeClr>
                </a:solidFill>
              </a:rPr>
              <a:t>Persona A:</a:t>
            </a:r>
            <a:endParaRPr lang="x-none" sz="2000" dirty="0">
              <a:solidFill>
                <a:schemeClr val="accent1">
                  <a:lumMod val="50000"/>
                </a:schemeClr>
              </a:solidFill>
            </a:endParaRPr>
          </a:p>
        </p:txBody>
      </p:sp>
      <p:sp>
        <p:nvSpPr>
          <p:cNvPr id="21" name="CuadroTexto 20">
            <a:extLst>
              <a:ext uri="{FF2B5EF4-FFF2-40B4-BE49-F238E27FC236}">
                <a16:creationId xmlns:a16="http://schemas.microsoft.com/office/drawing/2014/main" id="{C3FA4354-91CC-4D4C-9BC1-6403278D4842}"/>
              </a:ext>
            </a:extLst>
          </p:cNvPr>
          <p:cNvSpPr txBox="1"/>
          <p:nvPr/>
        </p:nvSpPr>
        <p:spPr>
          <a:xfrm>
            <a:off x="7441408" y="3338210"/>
            <a:ext cx="1467068" cy="400110"/>
          </a:xfrm>
          <a:prstGeom prst="rect">
            <a:avLst/>
          </a:prstGeom>
          <a:noFill/>
        </p:spPr>
        <p:txBody>
          <a:bodyPr wrap="none" rtlCol="0">
            <a:spAutoFit/>
          </a:bodyPr>
          <a:lstStyle/>
          <a:p>
            <a:r>
              <a:rPr lang="x-none" sz="2000" b="1" dirty="0">
                <a:solidFill>
                  <a:schemeClr val="accent1">
                    <a:lumMod val="50000"/>
                  </a:schemeClr>
                </a:solidFill>
              </a:rPr>
              <a:t>Persona B:</a:t>
            </a:r>
            <a:endParaRPr lang="x-none" sz="2000" dirty="0">
              <a:solidFill>
                <a:schemeClr val="accent1">
                  <a:lumMod val="50000"/>
                </a:schemeClr>
              </a:solidFill>
            </a:endParaRPr>
          </a:p>
        </p:txBody>
      </p:sp>
      <p:graphicFrame>
        <p:nvGraphicFramePr>
          <p:cNvPr id="24" name="Tabla 12">
            <a:extLst>
              <a:ext uri="{FF2B5EF4-FFF2-40B4-BE49-F238E27FC236}">
                <a16:creationId xmlns:a16="http://schemas.microsoft.com/office/drawing/2014/main" id="{938DE24E-F901-1849-83CA-1A66B0DBB7BD}"/>
              </a:ext>
            </a:extLst>
          </p:cNvPr>
          <p:cNvGraphicFramePr>
            <a:graphicFrameLocks noGrp="1"/>
          </p:cNvGraphicFramePr>
          <p:nvPr>
            <p:extLst>
              <p:ext uri="{D42A27DB-BD31-4B8C-83A1-F6EECF244321}">
                <p14:modId xmlns:p14="http://schemas.microsoft.com/office/powerpoint/2010/main" val="708167547"/>
              </p:ext>
            </p:extLst>
          </p:nvPr>
        </p:nvGraphicFramePr>
        <p:xfrm>
          <a:off x="5831523" y="3738320"/>
          <a:ext cx="5993901" cy="1329741"/>
        </p:xfrm>
        <a:graphic>
          <a:graphicData uri="http://schemas.openxmlformats.org/drawingml/2006/table">
            <a:tbl>
              <a:tblPr firstRow="1" bandRow="1">
                <a:tableStyleId>{5DA37D80-6434-44D0-A028-1B22A696006F}</a:tableStyleId>
              </a:tblPr>
              <a:tblGrid>
                <a:gridCol w="470088">
                  <a:extLst>
                    <a:ext uri="{9D8B030D-6E8A-4147-A177-3AD203B41FA5}">
                      <a16:colId xmlns:a16="http://schemas.microsoft.com/office/drawing/2014/main" val="1664742103"/>
                    </a:ext>
                  </a:extLst>
                </a:gridCol>
                <a:gridCol w="1906044">
                  <a:extLst>
                    <a:ext uri="{9D8B030D-6E8A-4147-A177-3AD203B41FA5}">
                      <a16:colId xmlns:a16="http://schemas.microsoft.com/office/drawing/2014/main" val="1943990501"/>
                    </a:ext>
                  </a:extLst>
                </a:gridCol>
                <a:gridCol w="1872343">
                  <a:extLst>
                    <a:ext uri="{9D8B030D-6E8A-4147-A177-3AD203B41FA5}">
                      <a16:colId xmlns:a16="http://schemas.microsoft.com/office/drawing/2014/main" val="1599665054"/>
                    </a:ext>
                  </a:extLst>
                </a:gridCol>
                <a:gridCol w="1745426">
                  <a:extLst>
                    <a:ext uri="{9D8B030D-6E8A-4147-A177-3AD203B41FA5}">
                      <a16:colId xmlns:a16="http://schemas.microsoft.com/office/drawing/2014/main" val="87780769"/>
                    </a:ext>
                  </a:extLst>
                </a:gridCol>
              </a:tblGrid>
              <a:tr h="628701">
                <a:tc>
                  <a:txBody>
                    <a:bodyPr/>
                    <a:lstStyle/>
                    <a:p>
                      <a:endParaRPr lang="x-none" dirty="0"/>
                    </a:p>
                  </a:txBody>
                  <a:tcPr/>
                </a:tc>
                <a:tc>
                  <a:txBody>
                    <a:bodyPr/>
                    <a:lstStyle/>
                    <a:p>
                      <a:pPr algn="ctr"/>
                      <a:r>
                        <a:rPr lang="x-none" sz="2000" dirty="0">
                          <a:solidFill>
                            <a:schemeClr val="accent1">
                              <a:lumMod val="50000"/>
                            </a:schemeClr>
                          </a:solidFill>
                        </a:rPr>
                        <a:t>‘I</a:t>
                      </a:r>
                      <a:r>
                        <a:rPr lang="en-GB" sz="2000" dirty="0">
                          <a:solidFill>
                            <a:schemeClr val="accent1">
                              <a:lumMod val="50000"/>
                            </a:schemeClr>
                          </a:solidFill>
                        </a:rPr>
                        <a:t> go</a:t>
                      </a:r>
                      <a:r>
                        <a:rPr lang="x-none" sz="2000" dirty="0">
                          <a:solidFill>
                            <a:schemeClr val="accent1">
                              <a:lumMod val="50000"/>
                            </a:schemeClr>
                          </a:solidFill>
                        </a:rPr>
                        <a:t>’</a:t>
                      </a:r>
                      <a:r>
                        <a:rPr lang="en-GB" sz="2000" dirty="0">
                          <a:solidFill>
                            <a:schemeClr val="accent1">
                              <a:lumMod val="50000"/>
                            </a:schemeClr>
                          </a:solidFill>
                        </a:rPr>
                        <a:t> or ‘</a:t>
                      </a:r>
                      <a:r>
                        <a:rPr lang="x-none" sz="2000" dirty="0">
                          <a:solidFill>
                            <a:schemeClr val="accent1">
                              <a:lumMod val="50000"/>
                            </a:schemeClr>
                          </a:solidFill>
                        </a:rPr>
                        <a:t>she</a:t>
                      </a:r>
                      <a:r>
                        <a:rPr lang="en-GB" sz="2000" dirty="0">
                          <a:solidFill>
                            <a:schemeClr val="accent1">
                              <a:lumMod val="50000"/>
                            </a:schemeClr>
                          </a:solidFill>
                        </a:rPr>
                        <a:t> goes</a:t>
                      </a:r>
                      <a:r>
                        <a:rPr lang="x-none" sz="2000" dirty="0">
                          <a:solidFill>
                            <a:schemeClr val="accent1">
                              <a:lumMod val="50000"/>
                            </a:schemeClr>
                          </a:solidFill>
                        </a:rPr>
                        <a:t>’</a:t>
                      </a:r>
                      <a:r>
                        <a:rPr lang="en-GB" sz="2000" dirty="0">
                          <a:solidFill>
                            <a:schemeClr val="accent1">
                              <a:lumMod val="50000"/>
                            </a:schemeClr>
                          </a:solidFill>
                        </a:rPr>
                        <a:t>?</a:t>
                      </a:r>
                      <a:endParaRPr lang="x-none" sz="2000" dirty="0">
                        <a:solidFill>
                          <a:schemeClr val="accent1">
                            <a:lumMod val="50000"/>
                          </a:schemeClr>
                        </a:solidFill>
                      </a:endParaRPr>
                    </a:p>
                  </a:txBody>
                  <a:tcPr anchor="ctr"/>
                </a:tc>
                <a:tc>
                  <a:txBody>
                    <a:bodyPr/>
                    <a:lstStyle/>
                    <a:p>
                      <a:pPr algn="ctr"/>
                      <a:r>
                        <a:rPr lang="x-none" sz="2000" dirty="0">
                          <a:solidFill>
                            <a:schemeClr val="accent1">
                              <a:lumMod val="50000"/>
                            </a:schemeClr>
                          </a:solidFill>
                        </a:rPr>
                        <a:t>¿</a:t>
                      </a:r>
                      <a:r>
                        <a:rPr lang="en-GB" sz="2000" dirty="0">
                          <a:solidFill>
                            <a:schemeClr val="accent1">
                              <a:lumMod val="50000"/>
                            </a:schemeClr>
                          </a:solidFill>
                        </a:rPr>
                        <a:t>D</a:t>
                      </a:r>
                      <a:r>
                        <a:rPr lang="x-none" sz="2000" dirty="0">
                          <a:solidFill>
                            <a:schemeClr val="accent1">
                              <a:lumMod val="50000"/>
                            </a:schemeClr>
                          </a:solidFill>
                        </a:rPr>
                        <a:t>ónde?</a:t>
                      </a:r>
                    </a:p>
                  </a:txBody>
                  <a:tcPr anchor="ctr"/>
                </a:tc>
                <a:tc>
                  <a:txBody>
                    <a:bodyPr/>
                    <a:lstStyle/>
                    <a:p>
                      <a:pPr algn="ctr"/>
                      <a:r>
                        <a:rPr lang="x-none" sz="2000" dirty="0">
                          <a:solidFill>
                            <a:schemeClr val="accent1">
                              <a:lumMod val="50000"/>
                            </a:schemeClr>
                          </a:solidFill>
                        </a:rPr>
                        <a:t>¿Cuándo?</a:t>
                      </a:r>
                    </a:p>
                  </a:txBody>
                  <a:tcPr anchor="ctr"/>
                </a:tc>
                <a:extLst>
                  <a:ext uri="{0D108BD9-81ED-4DB2-BD59-A6C34878D82A}">
                    <a16:rowId xmlns:a16="http://schemas.microsoft.com/office/drawing/2014/main" val="2724676089"/>
                  </a:ext>
                </a:extLst>
              </a:tr>
              <a:tr h="628701">
                <a:tc>
                  <a:txBody>
                    <a:bodyPr/>
                    <a:lstStyle/>
                    <a:p>
                      <a:r>
                        <a:rPr lang="x-none" sz="2000" dirty="0">
                          <a:solidFill>
                            <a:schemeClr val="accent1">
                              <a:lumMod val="50000"/>
                            </a:schemeClr>
                          </a:solidFill>
                        </a:rPr>
                        <a:t>1</a:t>
                      </a:r>
                    </a:p>
                  </a:txBody>
                  <a:tcPr anchor="ctr" anchorCtr="1"/>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550184207"/>
                  </a:ext>
                </a:extLst>
              </a:tr>
            </a:tbl>
          </a:graphicData>
        </a:graphic>
      </p:graphicFrame>
      <p:sp>
        <p:nvSpPr>
          <p:cNvPr id="4" name="TextBox 3"/>
          <p:cNvSpPr txBox="1"/>
          <p:nvPr/>
        </p:nvSpPr>
        <p:spPr>
          <a:xfrm>
            <a:off x="6578968" y="4547538"/>
            <a:ext cx="1564875" cy="400110"/>
          </a:xfrm>
          <a:prstGeom prst="rect">
            <a:avLst/>
          </a:prstGeom>
          <a:noFill/>
        </p:spPr>
        <p:txBody>
          <a:bodyPr wrap="square" rtlCol="0">
            <a:spAutoFit/>
          </a:bodyPr>
          <a:lstStyle/>
          <a:p>
            <a:r>
              <a:rPr lang="en-GB" sz="2000" dirty="0">
                <a:solidFill>
                  <a:schemeClr val="accent5">
                    <a:lumMod val="50000"/>
                  </a:schemeClr>
                </a:solidFill>
              </a:rPr>
              <a:t>She goes</a:t>
            </a:r>
          </a:p>
        </p:txBody>
      </p:sp>
      <p:sp>
        <p:nvSpPr>
          <p:cNvPr id="25" name="TextBox 24"/>
          <p:cNvSpPr txBox="1"/>
          <p:nvPr/>
        </p:nvSpPr>
        <p:spPr>
          <a:xfrm>
            <a:off x="8457715" y="4536593"/>
            <a:ext cx="1647434" cy="400110"/>
          </a:xfrm>
          <a:prstGeom prst="rect">
            <a:avLst/>
          </a:prstGeom>
          <a:noFill/>
        </p:spPr>
        <p:txBody>
          <a:bodyPr wrap="square" rtlCol="0">
            <a:spAutoFit/>
          </a:bodyPr>
          <a:lstStyle/>
          <a:p>
            <a:r>
              <a:rPr lang="en-GB" sz="2000" dirty="0">
                <a:solidFill>
                  <a:schemeClr val="accent5">
                    <a:lumMod val="50000"/>
                  </a:schemeClr>
                </a:solidFill>
              </a:rPr>
              <a:t>the north</a:t>
            </a:r>
          </a:p>
        </p:txBody>
      </p:sp>
      <p:sp>
        <p:nvSpPr>
          <p:cNvPr id="26" name="TextBox 25"/>
          <p:cNvSpPr txBox="1"/>
          <p:nvPr/>
        </p:nvSpPr>
        <p:spPr>
          <a:xfrm>
            <a:off x="10265499" y="4512735"/>
            <a:ext cx="2003028" cy="400110"/>
          </a:xfrm>
          <a:prstGeom prst="rect">
            <a:avLst/>
          </a:prstGeom>
          <a:noFill/>
        </p:spPr>
        <p:txBody>
          <a:bodyPr wrap="square" rtlCol="0">
            <a:spAutoFit/>
          </a:bodyPr>
          <a:lstStyle/>
          <a:p>
            <a:r>
              <a:rPr lang="en-GB" sz="2000" dirty="0">
                <a:solidFill>
                  <a:schemeClr val="accent5">
                    <a:lumMod val="50000"/>
                  </a:schemeClr>
                </a:solidFill>
              </a:rPr>
              <a:t>Sundays</a:t>
            </a:r>
          </a:p>
        </p:txBody>
      </p:sp>
      <p:sp>
        <p:nvSpPr>
          <p:cNvPr id="27" name="Rectangle 26"/>
          <p:cNvSpPr/>
          <p:nvPr/>
        </p:nvSpPr>
        <p:spPr>
          <a:xfrm>
            <a:off x="2822216" y="4181705"/>
            <a:ext cx="2571538" cy="400110"/>
          </a:xfrm>
          <a:prstGeom prst="rect">
            <a:avLst/>
          </a:prstGeom>
        </p:spPr>
        <p:txBody>
          <a:bodyPr wrap="none">
            <a:spAutoFit/>
          </a:bodyPr>
          <a:lstStyle/>
          <a:p>
            <a:pPr algn="ctr"/>
            <a:r>
              <a:rPr lang="x-none" sz="2000" b="1" dirty="0">
                <a:solidFill>
                  <a:schemeClr val="accent1">
                    <a:lumMod val="50000"/>
                  </a:schemeClr>
                </a:solidFill>
              </a:rPr>
              <a:t>¿</a:t>
            </a:r>
            <a:r>
              <a:rPr lang="en-GB" sz="2000" b="1" dirty="0">
                <a:solidFill>
                  <a:schemeClr val="accent1">
                    <a:lumMod val="50000"/>
                  </a:schemeClr>
                </a:solidFill>
              </a:rPr>
              <a:t>Dónde y cuándo</a:t>
            </a:r>
            <a:r>
              <a:rPr lang="x-none" sz="2000" b="1" dirty="0">
                <a:solidFill>
                  <a:schemeClr val="accent1">
                    <a:lumMod val="50000"/>
                  </a:schemeClr>
                </a:solidFill>
              </a:rPr>
              <a:t>?</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8580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animBg="1"/>
      <p:bldP spid="17" grpId="0"/>
      <p:bldP spid="19" grpId="0"/>
      <p:bldP spid="20" grpId="0"/>
      <p:bldP spid="21" grpId="0"/>
      <p:bldP spid="4"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0027" y="142840"/>
            <a:ext cx="2514601" cy="900109"/>
          </a:xfrm>
        </p:spPr>
        <p:txBody>
          <a:bodyPr>
            <a:normAutofit/>
          </a:bodyPr>
          <a:lstStyle/>
          <a:p>
            <a:r>
              <a:rPr lang="en-GB" sz="2400" b="1" dirty="0">
                <a:solidFill>
                  <a:schemeClr val="accent1">
                    <a:lumMod val="50000"/>
                  </a:schemeClr>
                </a:solidFill>
              </a:rPr>
              <a:t>Persona A</a:t>
            </a:r>
            <a:endParaRPr lang="x-none" sz="2400" dirty="0">
              <a:solidFill>
                <a:schemeClr val="accent1">
                  <a:lumMod val="50000"/>
                </a:schemeClr>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extLst>
              <p:ext uri="{D42A27DB-BD31-4B8C-83A1-F6EECF244321}">
                <p14:modId xmlns:p14="http://schemas.microsoft.com/office/powerpoint/2010/main" val="902671796"/>
              </p:ext>
            </p:extLst>
          </p:nvPr>
        </p:nvGraphicFramePr>
        <p:xfrm>
          <a:off x="50026" y="887977"/>
          <a:ext cx="5940368" cy="4944529"/>
        </p:xfrm>
        <a:graphic>
          <a:graphicData uri="http://schemas.openxmlformats.org/drawingml/2006/table">
            <a:tbl>
              <a:tblPr firstRow="1" bandRow="1">
                <a:tableStyleId>{5DA37D80-6434-44D0-A028-1B22A696006F}</a:tableStyleId>
              </a:tblPr>
              <a:tblGrid>
                <a:gridCol w="356374">
                  <a:extLst>
                    <a:ext uri="{9D8B030D-6E8A-4147-A177-3AD203B41FA5}">
                      <a16:colId xmlns:a16="http://schemas.microsoft.com/office/drawing/2014/main" val="4036513689"/>
                    </a:ext>
                  </a:extLst>
                </a:gridCol>
                <a:gridCol w="943429">
                  <a:extLst>
                    <a:ext uri="{9D8B030D-6E8A-4147-A177-3AD203B41FA5}">
                      <a16:colId xmlns:a16="http://schemas.microsoft.com/office/drawing/2014/main" val="194095337"/>
                    </a:ext>
                  </a:extLst>
                </a:gridCol>
                <a:gridCol w="1306285">
                  <a:extLst>
                    <a:ext uri="{9D8B030D-6E8A-4147-A177-3AD203B41FA5}">
                      <a16:colId xmlns:a16="http://schemas.microsoft.com/office/drawing/2014/main" val="2915434608"/>
                    </a:ext>
                  </a:extLst>
                </a:gridCol>
                <a:gridCol w="3334280">
                  <a:extLst>
                    <a:ext uri="{9D8B030D-6E8A-4147-A177-3AD203B41FA5}">
                      <a16:colId xmlns:a16="http://schemas.microsoft.com/office/drawing/2014/main" val="3112572903"/>
                    </a:ext>
                  </a:extLst>
                </a:gridCol>
              </a:tblGrid>
              <a:tr h="1207523">
                <a:tc>
                  <a:txBody>
                    <a:bodyPr/>
                    <a:lstStyle/>
                    <a:p>
                      <a:endParaRPr lang="x-none" dirty="0">
                        <a:solidFill>
                          <a:schemeClr val="accent1">
                            <a:lumMod val="50000"/>
                          </a:schemeClr>
                        </a:solidFill>
                      </a:endParaRPr>
                    </a:p>
                  </a:txBody>
                  <a:tcPr>
                    <a:lnL w="12700" cap="flat" cmpd="sng" algn="ctr">
                      <a:solidFill>
                        <a:srgbClr val="E66700"/>
                      </a:solidFill>
                      <a:prstDash val="solid"/>
                      <a:round/>
                      <a:headEnd type="none" w="med" len="med"/>
                      <a:tailEnd type="none" w="med" len="med"/>
                    </a:lnL>
                  </a:tcPr>
                </a:tc>
                <a:tc>
                  <a:txBody>
                    <a:bodyPr/>
                    <a:lstStyle/>
                    <a:p>
                      <a:endParaRPr lang="x-none" dirty="0">
                        <a:solidFill>
                          <a:schemeClr val="accent1">
                            <a:lumMod val="50000"/>
                          </a:schemeClr>
                        </a:solidFill>
                      </a:endParaRPr>
                    </a:p>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pPr algn="ctr"/>
                      <a:r>
                        <a:rPr lang="x-none" sz="2000" b="0" dirty="0">
                          <a:solidFill>
                            <a:schemeClr val="accent1">
                              <a:lumMod val="50000"/>
                            </a:schemeClr>
                          </a:solidFill>
                        </a:rPr>
                        <a:t>¿</a:t>
                      </a:r>
                      <a:r>
                        <a:rPr lang="en-GB" sz="2000" b="0" dirty="0">
                          <a:solidFill>
                            <a:schemeClr val="accent1">
                              <a:lumMod val="50000"/>
                            </a:schemeClr>
                          </a:solidFill>
                        </a:rPr>
                        <a:t>Dónde y cuándo</a:t>
                      </a:r>
                      <a:r>
                        <a:rPr lang="x-none" sz="2000" b="0" dirty="0">
                          <a:solidFill>
                            <a:schemeClr val="accent1">
                              <a:lumMod val="50000"/>
                            </a:schemeClr>
                          </a:solidFill>
                        </a:rPr>
                        <a:t>?</a:t>
                      </a:r>
                    </a:p>
                  </a:txBody>
                  <a:tcPr anchor="ctr"/>
                </a:tc>
                <a:extLst>
                  <a:ext uri="{0D108BD9-81ED-4DB2-BD59-A6C34878D82A}">
                    <a16:rowId xmlns:a16="http://schemas.microsoft.com/office/drawing/2014/main" val="2059097406"/>
                  </a:ext>
                </a:extLst>
              </a:tr>
              <a:tr h="466423">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norte – los sábados</a:t>
                      </a:r>
                      <a:endParaRPr lang="x-none" sz="2000" dirty="0">
                        <a:solidFill>
                          <a:schemeClr val="accent1">
                            <a:lumMod val="50000"/>
                          </a:schemeClr>
                        </a:solidFill>
                      </a:endParaRPr>
                    </a:p>
                  </a:txBody>
                  <a:tcPr/>
                </a:tc>
                <a:extLst>
                  <a:ext uri="{0D108BD9-81ED-4DB2-BD59-A6C34878D82A}">
                    <a16:rowId xmlns:a16="http://schemas.microsoft.com/office/drawing/2014/main" val="2183986981"/>
                  </a:ext>
                </a:extLst>
              </a:tr>
              <a:tr h="466423">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el edificio</a:t>
                      </a:r>
                      <a:r>
                        <a:rPr lang="en-GB" sz="2000" baseline="0" dirty="0">
                          <a:solidFill>
                            <a:schemeClr val="accent1">
                              <a:lumMod val="50000"/>
                            </a:schemeClr>
                          </a:solidFill>
                        </a:rPr>
                        <a:t> antiguo – durante las vacaciones</a:t>
                      </a:r>
                      <a:endParaRPr lang="x-none" sz="2000" dirty="0">
                        <a:solidFill>
                          <a:schemeClr val="accent1">
                            <a:lumMod val="50000"/>
                          </a:schemeClr>
                        </a:solidFill>
                      </a:endParaRPr>
                    </a:p>
                  </a:txBody>
                  <a:tcPr/>
                </a:tc>
                <a:extLst>
                  <a:ext uri="{0D108BD9-81ED-4DB2-BD59-A6C34878D82A}">
                    <a16:rowId xmlns:a16="http://schemas.microsoft.com/office/drawing/2014/main" val="1118756728"/>
                  </a:ext>
                </a:extLst>
              </a:tr>
              <a:tr h="466423">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la estación – por la mañana</a:t>
                      </a:r>
                      <a:endParaRPr lang="x-none" sz="2000" dirty="0">
                        <a:solidFill>
                          <a:schemeClr val="accent1">
                            <a:lumMod val="50000"/>
                          </a:schemeClr>
                        </a:solidFill>
                      </a:endParaRPr>
                    </a:p>
                  </a:txBody>
                  <a:tcPr/>
                </a:tc>
                <a:extLst>
                  <a:ext uri="{0D108BD9-81ED-4DB2-BD59-A6C34878D82A}">
                    <a16:rowId xmlns:a16="http://schemas.microsoft.com/office/drawing/2014/main" val="4084794354"/>
                  </a:ext>
                </a:extLst>
              </a:tr>
              <a:tr h="466423">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este – en enero</a:t>
                      </a:r>
                      <a:r>
                        <a:rPr lang="x-none" sz="2000" dirty="0">
                          <a:solidFill>
                            <a:schemeClr val="accent1">
                              <a:lumMod val="50000"/>
                            </a:schemeClr>
                          </a:solidFill>
                        </a:rPr>
                        <a:t>.</a:t>
                      </a:r>
                    </a:p>
                  </a:txBody>
                  <a:tcPr/>
                </a:tc>
                <a:extLst>
                  <a:ext uri="{0D108BD9-81ED-4DB2-BD59-A6C34878D82A}">
                    <a16:rowId xmlns:a16="http://schemas.microsoft.com/office/drawing/2014/main" val="4248873225"/>
                  </a:ext>
                </a:extLst>
              </a:tr>
              <a:tr h="466423">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la clase de Chino – los martes</a:t>
                      </a:r>
                      <a:endParaRPr lang="x-none" sz="2000" dirty="0">
                        <a:solidFill>
                          <a:schemeClr val="accent1">
                            <a:lumMod val="50000"/>
                          </a:schemeClr>
                        </a:solidFill>
                      </a:endParaRPr>
                    </a:p>
                  </a:txBody>
                  <a:tcPr/>
                </a:tc>
                <a:extLst>
                  <a:ext uri="{0D108BD9-81ED-4DB2-BD59-A6C34878D82A}">
                    <a16:rowId xmlns:a16="http://schemas.microsoft.com/office/drawing/2014/main" val="1507122629"/>
                  </a:ext>
                </a:extLst>
              </a:tr>
              <a:tr h="466423">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la playa – todas las tardes</a:t>
                      </a:r>
                      <a:endParaRPr lang="x-none" sz="2000" dirty="0">
                        <a:solidFill>
                          <a:schemeClr val="accent1">
                            <a:lumMod val="50000"/>
                          </a:schemeClr>
                        </a:solidFill>
                      </a:endParaRPr>
                    </a:p>
                  </a:txBody>
                  <a:tcPr/>
                </a:tc>
                <a:extLst>
                  <a:ext uri="{0D108BD9-81ED-4DB2-BD59-A6C34878D82A}">
                    <a16:rowId xmlns:a16="http://schemas.microsoft.com/office/drawing/2014/main" val="3871708916"/>
                  </a:ext>
                </a:extLst>
              </a:tr>
            </a:tbl>
          </a:graphicData>
        </a:graphic>
      </p:graphicFrame>
      <p:pic>
        <p:nvPicPr>
          <p:cNvPr id="9" name="Imagen 8">
            <a:extLst>
              <a:ext uri="{FF2B5EF4-FFF2-40B4-BE49-F238E27FC236}">
                <a16:creationId xmlns:a16="http://schemas.microsoft.com/office/drawing/2014/main" id="{B0715360-726B-AD4E-8F1E-3EDC06B3DFB1}"/>
              </a:ext>
            </a:extLst>
          </p:cNvPr>
          <p:cNvPicPr>
            <a:picLocks noChangeAspect="1"/>
          </p:cNvPicPr>
          <p:nvPr/>
        </p:nvPicPr>
        <p:blipFill>
          <a:blip r:embed="rId3"/>
          <a:stretch>
            <a:fillRect/>
          </a:stretch>
        </p:blipFill>
        <p:spPr>
          <a:xfrm>
            <a:off x="1850416" y="952185"/>
            <a:ext cx="355852" cy="705057"/>
          </a:xfrm>
          <a:prstGeom prst="rect">
            <a:avLst/>
          </a:prstGeom>
        </p:spPr>
      </p:pic>
      <p:sp>
        <p:nvSpPr>
          <p:cNvPr id="10" name="CuadroTexto 9">
            <a:extLst>
              <a:ext uri="{FF2B5EF4-FFF2-40B4-BE49-F238E27FC236}">
                <a16:creationId xmlns:a16="http://schemas.microsoft.com/office/drawing/2014/main" id="{43BE0C3A-486D-C142-85F1-39152598BEE2}"/>
              </a:ext>
            </a:extLst>
          </p:cNvPr>
          <p:cNvSpPr txBox="1"/>
          <p:nvPr/>
        </p:nvSpPr>
        <p:spPr>
          <a:xfrm>
            <a:off x="539297" y="1657242"/>
            <a:ext cx="624856" cy="400110"/>
          </a:xfrm>
          <a:prstGeom prst="rect">
            <a:avLst/>
          </a:prstGeom>
          <a:noFill/>
        </p:spPr>
        <p:txBody>
          <a:bodyPr wrap="square" rtlCol="0">
            <a:spAutoFit/>
          </a:bodyPr>
          <a:lstStyle/>
          <a:p>
            <a:r>
              <a:rPr lang="x-none" sz="2000" dirty="0">
                <a:solidFill>
                  <a:schemeClr val="accent1">
                    <a:lumMod val="50000"/>
                  </a:schemeClr>
                </a:solidFill>
              </a:rPr>
              <a:t>Yo</a:t>
            </a:r>
          </a:p>
        </p:txBody>
      </p:sp>
      <p:sp>
        <p:nvSpPr>
          <p:cNvPr id="11" name="CuadroTexto 10">
            <a:extLst>
              <a:ext uri="{FF2B5EF4-FFF2-40B4-BE49-F238E27FC236}">
                <a16:creationId xmlns:a16="http://schemas.microsoft.com/office/drawing/2014/main" id="{1D57B892-58DF-F547-96F3-18385CF8CC32}"/>
              </a:ext>
            </a:extLst>
          </p:cNvPr>
          <p:cNvSpPr txBox="1"/>
          <p:nvPr/>
        </p:nvSpPr>
        <p:spPr>
          <a:xfrm>
            <a:off x="1324336" y="1682401"/>
            <a:ext cx="1524106" cy="400110"/>
          </a:xfrm>
          <a:prstGeom prst="rect">
            <a:avLst/>
          </a:prstGeom>
          <a:noFill/>
        </p:spPr>
        <p:txBody>
          <a:bodyPr wrap="square" rtlCol="0">
            <a:spAutoFit/>
          </a:bodyPr>
          <a:lstStyle/>
          <a:p>
            <a:r>
              <a:rPr lang="x-none" sz="2000" dirty="0">
                <a:solidFill>
                  <a:schemeClr val="accent1">
                    <a:lumMod val="50000"/>
                  </a:schemeClr>
                </a:solidFill>
              </a:rPr>
              <a:t>Mi amiga</a:t>
            </a:r>
          </a:p>
        </p:txBody>
      </p:sp>
      <p:sp>
        <p:nvSpPr>
          <p:cNvPr id="12" name="Título 4">
            <a:extLst>
              <a:ext uri="{FF2B5EF4-FFF2-40B4-BE49-F238E27FC236}">
                <a16:creationId xmlns:a16="http://schemas.microsoft.com/office/drawing/2014/main" id="{3DBC23A1-F41B-8D49-ABF0-6843CE8E4B2E}"/>
              </a:ext>
            </a:extLst>
          </p:cNvPr>
          <p:cNvSpPr txBox="1">
            <a:spLocks/>
          </p:cNvSpPr>
          <p:nvPr/>
        </p:nvSpPr>
        <p:spPr>
          <a:xfrm>
            <a:off x="6150488" y="142839"/>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accent1">
                    <a:lumMod val="50000"/>
                  </a:schemeClr>
                </a:solidFill>
              </a:rPr>
              <a:t>Persona B</a:t>
            </a:r>
            <a:endParaRPr lang="x-none" sz="2400" dirty="0">
              <a:solidFill>
                <a:schemeClr val="accent1">
                  <a:lumMod val="50000"/>
                </a:schemeClr>
              </a:solidFill>
            </a:endParaRPr>
          </a:p>
        </p:txBody>
      </p:sp>
      <p:cxnSp>
        <p:nvCxnSpPr>
          <p:cNvPr id="3" name="Straight Connector 2"/>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0" name="Tabla 7">
            <a:extLst>
              <a:ext uri="{FF2B5EF4-FFF2-40B4-BE49-F238E27FC236}">
                <a16:creationId xmlns:a16="http://schemas.microsoft.com/office/drawing/2014/main" id="{8056B08B-757B-404A-8807-E4F87174D50D}"/>
              </a:ext>
            </a:extLst>
          </p:cNvPr>
          <p:cNvGraphicFramePr>
            <a:graphicFrameLocks noGrp="1"/>
          </p:cNvGraphicFramePr>
          <p:nvPr>
            <p:extLst>
              <p:ext uri="{D42A27DB-BD31-4B8C-83A1-F6EECF244321}">
                <p14:modId xmlns:p14="http://schemas.microsoft.com/office/powerpoint/2010/main" val="863725604"/>
              </p:ext>
            </p:extLst>
          </p:nvPr>
        </p:nvGraphicFramePr>
        <p:xfrm>
          <a:off x="6279554" y="887978"/>
          <a:ext cx="5799894" cy="4944527"/>
        </p:xfrm>
        <a:graphic>
          <a:graphicData uri="http://schemas.openxmlformats.org/drawingml/2006/table">
            <a:tbl>
              <a:tblPr firstRow="1" bandRow="1">
                <a:tableStyleId>{5DA37D80-6434-44D0-A028-1B22A696006F}</a:tableStyleId>
              </a:tblPr>
              <a:tblGrid>
                <a:gridCol w="382503">
                  <a:extLst>
                    <a:ext uri="{9D8B030D-6E8A-4147-A177-3AD203B41FA5}">
                      <a16:colId xmlns:a16="http://schemas.microsoft.com/office/drawing/2014/main" val="351285684"/>
                    </a:ext>
                  </a:extLst>
                </a:gridCol>
                <a:gridCol w="725714">
                  <a:extLst>
                    <a:ext uri="{9D8B030D-6E8A-4147-A177-3AD203B41FA5}">
                      <a16:colId xmlns:a16="http://schemas.microsoft.com/office/drawing/2014/main" val="194095337"/>
                    </a:ext>
                  </a:extLst>
                </a:gridCol>
                <a:gridCol w="1320800">
                  <a:extLst>
                    <a:ext uri="{9D8B030D-6E8A-4147-A177-3AD203B41FA5}">
                      <a16:colId xmlns:a16="http://schemas.microsoft.com/office/drawing/2014/main" val="2915434608"/>
                    </a:ext>
                  </a:extLst>
                </a:gridCol>
                <a:gridCol w="3370877">
                  <a:extLst>
                    <a:ext uri="{9D8B030D-6E8A-4147-A177-3AD203B41FA5}">
                      <a16:colId xmlns:a16="http://schemas.microsoft.com/office/drawing/2014/main" val="3112572903"/>
                    </a:ext>
                  </a:extLst>
                </a:gridCol>
              </a:tblGrid>
              <a:tr h="1295644">
                <a:tc>
                  <a:txBody>
                    <a:bodyPr/>
                    <a:lstStyle/>
                    <a:p>
                      <a:endParaRPr lang="x-none" dirty="0">
                        <a:solidFill>
                          <a:schemeClr val="accent1">
                            <a:lumMod val="50000"/>
                          </a:schemeClr>
                        </a:solidFill>
                      </a:endParaRPr>
                    </a:p>
                  </a:txBody>
                  <a:tcPr>
                    <a:lnL w="12700" cap="flat" cmpd="sng" algn="ctr">
                      <a:solidFill>
                        <a:srgbClr val="E66700"/>
                      </a:solidFill>
                      <a:prstDash val="solid"/>
                      <a:round/>
                      <a:headEnd type="none" w="med" len="med"/>
                      <a:tailEnd type="none" w="med" len="med"/>
                    </a:lnL>
                  </a:tcPr>
                </a:tc>
                <a:tc>
                  <a:txBody>
                    <a:bodyPr/>
                    <a:lstStyle/>
                    <a:p>
                      <a:endParaRPr lang="x-none" dirty="0">
                        <a:solidFill>
                          <a:schemeClr val="accent1">
                            <a:lumMod val="50000"/>
                          </a:schemeClr>
                        </a:solidFill>
                      </a:endParaRPr>
                    </a:p>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pPr algn="ctr"/>
                      <a:r>
                        <a:rPr lang="x-none" sz="2000" b="0" dirty="0">
                          <a:solidFill>
                            <a:schemeClr val="accent1">
                              <a:lumMod val="50000"/>
                            </a:schemeClr>
                          </a:solidFill>
                        </a:rPr>
                        <a:t>¿</a:t>
                      </a:r>
                      <a:r>
                        <a:rPr lang="en-GB" sz="2000" b="0" dirty="0">
                          <a:solidFill>
                            <a:schemeClr val="accent1">
                              <a:lumMod val="50000"/>
                            </a:schemeClr>
                          </a:solidFill>
                        </a:rPr>
                        <a:t>Dónde y cuándo</a:t>
                      </a:r>
                      <a:r>
                        <a:rPr lang="x-none" sz="2000" b="0" dirty="0">
                          <a:solidFill>
                            <a:schemeClr val="accent1">
                              <a:lumMod val="50000"/>
                            </a:schemeClr>
                          </a:solidFill>
                        </a:rPr>
                        <a:t>?</a:t>
                      </a:r>
                    </a:p>
                  </a:txBody>
                  <a:tcPr anchor="ctr"/>
                </a:tc>
                <a:extLst>
                  <a:ext uri="{0D108BD9-81ED-4DB2-BD59-A6C34878D82A}">
                    <a16:rowId xmlns:a16="http://schemas.microsoft.com/office/drawing/2014/main" val="2059097406"/>
                  </a:ext>
                </a:extLst>
              </a:tr>
              <a:tr h="500461">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banco – a veces</a:t>
                      </a:r>
                      <a:endParaRPr lang="x-none" sz="2000" dirty="0">
                        <a:solidFill>
                          <a:schemeClr val="accent1">
                            <a:lumMod val="50000"/>
                          </a:schemeClr>
                        </a:solidFill>
                      </a:endParaRPr>
                    </a:p>
                  </a:txBody>
                  <a:tcPr anchor="ctr"/>
                </a:tc>
                <a:extLst>
                  <a:ext uri="{0D108BD9-81ED-4DB2-BD59-A6C34878D82A}">
                    <a16:rowId xmlns:a16="http://schemas.microsoft.com/office/drawing/2014/main" val="2183986981"/>
                  </a:ext>
                </a:extLst>
              </a:tr>
              <a:tr h="735120">
                <a:tc>
                  <a:txBody>
                    <a:bodyPr/>
                    <a:lstStyle/>
                    <a:p>
                      <a:endParaRPr lang="x-none" dirty="0">
                        <a:solidFill>
                          <a:schemeClr val="accent1">
                            <a:lumMod val="50000"/>
                          </a:schemeClr>
                        </a:solidFill>
                      </a:endParaRPr>
                    </a:p>
                  </a:txBody>
                  <a:tcPr anchor="ctr" anchorCtr="1"/>
                </a:tc>
                <a:tc>
                  <a:txBody>
                    <a:bodyPr/>
                    <a:lstStyle/>
                    <a:p>
                      <a:r>
                        <a:rPr lang="en-GB" dirty="0">
                          <a:solidFill>
                            <a:schemeClr val="accent1">
                              <a:lumMod val="50000"/>
                            </a:schemeClr>
                          </a:solidFill>
                        </a:rPr>
                        <a:t>X</a:t>
                      </a:r>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la iglesia grande </a:t>
                      </a:r>
                      <a:r>
                        <a:rPr lang="en-GB" sz="2000" baseline="0" dirty="0">
                          <a:solidFill>
                            <a:schemeClr val="accent1">
                              <a:lumMod val="50000"/>
                            </a:schemeClr>
                          </a:solidFill>
                        </a:rPr>
                        <a:t>– los domingos</a:t>
                      </a:r>
                      <a:endParaRPr lang="x-none" sz="2000" dirty="0">
                        <a:solidFill>
                          <a:schemeClr val="accent1">
                            <a:lumMod val="50000"/>
                          </a:schemeClr>
                        </a:solidFill>
                      </a:endParaRPr>
                    </a:p>
                  </a:txBody>
                  <a:tcPr anchor="ctr"/>
                </a:tc>
                <a:extLst>
                  <a:ext uri="{0D108BD9-81ED-4DB2-BD59-A6C34878D82A}">
                    <a16:rowId xmlns:a16="http://schemas.microsoft.com/office/drawing/2014/main" val="1118756728"/>
                  </a:ext>
                </a:extLst>
              </a:tr>
              <a:tr h="735120">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el barrio bonito </a:t>
                      </a:r>
                      <a:r>
                        <a:rPr lang="en-GB" sz="2000" baseline="0" dirty="0">
                          <a:solidFill>
                            <a:schemeClr val="accent1">
                              <a:lumMod val="50000"/>
                            </a:schemeClr>
                          </a:solidFill>
                        </a:rPr>
                        <a:t>–</a:t>
                      </a:r>
                      <a:r>
                        <a:rPr lang="en-GB" sz="2000" dirty="0">
                          <a:solidFill>
                            <a:schemeClr val="accent1">
                              <a:lumMod val="50000"/>
                            </a:schemeClr>
                          </a:solidFill>
                        </a:rPr>
                        <a:t> normalmente </a:t>
                      </a:r>
                      <a:endParaRPr lang="x-none" sz="2000" dirty="0">
                        <a:solidFill>
                          <a:schemeClr val="accent1">
                            <a:lumMod val="50000"/>
                          </a:schemeClr>
                        </a:solidFill>
                      </a:endParaRPr>
                    </a:p>
                  </a:txBody>
                  <a:tcPr anchor="ctr"/>
                </a:tc>
                <a:extLst>
                  <a:ext uri="{0D108BD9-81ED-4DB2-BD59-A6C34878D82A}">
                    <a16:rowId xmlns:a16="http://schemas.microsoft.com/office/drawing/2014/main" val="4084794354"/>
                  </a:ext>
                </a:extLst>
              </a:tr>
              <a:tr h="677260">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dirty="0">
                          <a:solidFill>
                            <a:schemeClr val="accent1">
                              <a:lumMod val="50000"/>
                            </a:schemeClr>
                          </a:solidFill>
                        </a:rPr>
                        <a:t>X</a:t>
                      </a:r>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la calle – todos los días</a:t>
                      </a:r>
                      <a:r>
                        <a:rPr lang="x-none" sz="2000" dirty="0">
                          <a:solidFill>
                            <a:schemeClr val="accent1">
                              <a:lumMod val="50000"/>
                            </a:schemeClr>
                          </a:solidFill>
                        </a:rPr>
                        <a:t>.</a:t>
                      </a:r>
                    </a:p>
                  </a:txBody>
                  <a:tcPr anchor="ctr"/>
                </a:tc>
                <a:extLst>
                  <a:ext uri="{0D108BD9-81ED-4DB2-BD59-A6C34878D82A}">
                    <a16:rowId xmlns:a16="http://schemas.microsoft.com/office/drawing/2014/main" val="4248873225"/>
                  </a:ext>
                </a:extLst>
              </a:tr>
              <a:tr h="500461">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mercado</a:t>
                      </a:r>
                      <a:r>
                        <a:rPr lang="en-GB" sz="2000" baseline="0" dirty="0">
                          <a:solidFill>
                            <a:schemeClr val="accent1">
                              <a:lumMod val="50000"/>
                            </a:schemeClr>
                          </a:solidFill>
                        </a:rPr>
                        <a:t> – febrero</a:t>
                      </a:r>
                      <a:endParaRPr lang="x-none" sz="2000" dirty="0">
                        <a:solidFill>
                          <a:schemeClr val="accent1">
                            <a:lumMod val="50000"/>
                          </a:schemeClr>
                        </a:solidFill>
                      </a:endParaRPr>
                    </a:p>
                  </a:txBody>
                  <a:tcPr anchor="ctr"/>
                </a:tc>
                <a:extLst>
                  <a:ext uri="{0D108BD9-81ED-4DB2-BD59-A6C34878D82A}">
                    <a16:rowId xmlns:a16="http://schemas.microsoft.com/office/drawing/2014/main" val="1507122629"/>
                  </a:ext>
                </a:extLst>
              </a:tr>
              <a:tr h="500461">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la tienda – los lunes</a:t>
                      </a:r>
                      <a:endParaRPr lang="x-none" sz="2000" dirty="0">
                        <a:solidFill>
                          <a:schemeClr val="accent1">
                            <a:lumMod val="50000"/>
                          </a:schemeClr>
                        </a:solidFill>
                      </a:endParaRPr>
                    </a:p>
                  </a:txBody>
                  <a:tcPr anchor="ctr"/>
                </a:tc>
                <a:extLst>
                  <a:ext uri="{0D108BD9-81ED-4DB2-BD59-A6C34878D82A}">
                    <a16:rowId xmlns:a16="http://schemas.microsoft.com/office/drawing/2014/main" val="3871708916"/>
                  </a:ext>
                </a:extLst>
              </a:tr>
            </a:tbl>
          </a:graphicData>
        </a:graphic>
      </p:graphicFrame>
      <p:pic>
        <p:nvPicPr>
          <p:cNvPr id="21" name="Imagen 8">
            <a:extLst>
              <a:ext uri="{FF2B5EF4-FFF2-40B4-BE49-F238E27FC236}">
                <a16:creationId xmlns:a16="http://schemas.microsoft.com/office/drawing/2014/main" id="{B0715360-726B-AD4E-8F1E-3EDC06B3DFB1}"/>
              </a:ext>
            </a:extLst>
          </p:cNvPr>
          <p:cNvPicPr>
            <a:picLocks noChangeAspect="1"/>
          </p:cNvPicPr>
          <p:nvPr/>
        </p:nvPicPr>
        <p:blipFill>
          <a:blip r:embed="rId3"/>
          <a:stretch>
            <a:fillRect/>
          </a:stretch>
        </p:blipFill>
        <p:spPr>
          <a:xfrm>
            <a:off x="7877785" y="977344"/>
            <a:ext cx="355852" cy="705057"/>
          </a:xfrm>
          <a:prstGeom prst="rect">
            <a:avLst/>
          </a:prstGeom>
        </p:spPr>
      </p:pic>
      <p:sp>
        <p:nvSpPr>
          <p:cNvPr id="22" name="CuadroTexto 9">
            <a:extLst>
              <a:ext uri="{FF2B5EF4-FFF2-40B4-BE49-F238E27FC236}">
                <a16:creationId xmlns:a16="http://schemas.microsoft.com/office/drawing/2014/main" id="{43BE0C3A-486D-C142-85F1-39152598BEE2}"/>
              </a:ext>
            </a:extLst>
          </p:cNvPr>
          <p:cNvSpPr txBox="1"/>
          <p:nvPr/>
        </p:nvSpPr>
        <p:spPr>
          <a:xfrm>
            <a:off x="6777951" y="1703883"/>
            <a:ext cx="624856" cy="400110"/>
          </a:xfrm>
          <a:prstGeom prst="rect">
            <a:avLst/>
          </a:prstGeom>
          <a:noFill/>
        </p:spPr>
        <p:txBody>
          <a:bodyPr wrap="square" rtlCol="0">
            <a:spAutoFit/>
          </a:bodyPr>
          <a:lstStyle/>
          <a:p>
            <a:r>
              <a:rPr lang="x-none" sz="2000" dirty="0">
                <a:solidFill>
                  <a:schemeClr val="accent1">
                    <a:lumMod val="50000"/>
                  </a:schemeClr>
                </a:solidFill>
              </a:rPr>
              <a:t>Yo</a:t>
            </a:r>
          </a:p>
        </p:txBody>
      </p:sp>
      <p:sp>
        <p:nvSpPr>
          <p:cNvPr id="23" name="CuadroTexto 10">
            <a:extLst>
              <a:ext uri="{FF2B5EF4-FFF2-40B4-BE49-F238E27FC236}">
                <a16:creationId xmlns:a16="http://schemas.microsoft.com/office/drawing/2014/main" id="{1D57B892-58DF-F547-96F3-18385CF8CC32}"/>
              </a:ext>
            </a:extLst>
          </p:cNvPr>
          <p:cNvSpPr txBox="1"/>
          <p:nvPr/>
        </p:nvSpPr>
        <p:spPr>
          <a:xfrm>
            <a:off x="7396414" y="1703883"/>
            <a:ext cx="1524106" cy="400110"/>
          </a:xfrm>
          <a:prstGeom prst="rect">
            <a:avLst/>
          </a:prstGeom>
          <a:noFill/>
        </p:spPr>
        <p:txBody>
          <a:bodyPr wrap="square" rtlCol="0">
            <a:spAutoFit/>
          </a:bodyPr>
          <a:lstStyle/>
          <a:p>
            <a:r>
              <a:rPr lang="x-none" sz="2000" dirty="0">
                <a:solidFill>
                  <a:schemeClr val="accent1">
                    <a:lumMod val="50000"/>
                  </a:schemeClr>
                </a:solidFill>
              </a:rPr>
              <a:t>Mi amiga</a:t>
            </a:r>
          </a:p>
        </p:txBody>
      </p:sp>
      <p:sp>
        <p:nvSpPr>
          <p:cNvPr id="4" name="TextBox 3"/>
          <p:cNvSpPr txBox="1"/>
          <p:nvPr/>
        </p:nvSpPr>
        <p:spPr>
          <a:xfrm>
            <a:off x="35309" y="2165294"/>
            <a:ext cx="428944" cy="400110"/>
          </a:xfrm>
          <a:prstGeom prst="rect">
            <a:avLst/>
          </a:prstGeom>
          <a:noFill/>
        </p:spPr>
        <p:txBody>
          <a:bodyPr wrap="square" rtlCol="0">
            <a:spAutoFit/>
          </a:bodyPr>
          <a:lstStyle/>
          <a:p>
            <a:r>
              <a:rPr lang="en-GB" sz="2000" b="1" dirty="0">
                <a:solidFill>
                  <a:schemeClr val="accent5">
                    <a:lumMod val="50000"/>
                  </a:schemeClr>
                </a:solidFill>
              </a:rPr>
              <a:t>1.</a:t>
            </a:r>
          </a:p>
        </p:txBody>
      </p:sp>
      <p:sp>
        <p:nvSpPr>
          <p:cNvPr id="24" name="TextBox 23"/>
          <p:cNvSpPr txBox="1"/>
          <p:nvPr/>
        </p:nvSpPr>
        <p:spPr>
          <a:xfrm>
            <a:off x="50025" y="2720254"/>
            <a:ext cx="428944" cy="400110"/>
          </a:xfrm>
          <a:prstGeom prst="rect">
            <a:avLst/>
          </a:prstGeom>
          <a:noFill/>
        </p:spPr>
        <p:txBody>
          <a:bodyPr wrap="square" rtlCol="0">
            <a:spAutoFit/>
          </a:bodyPr>
          <a:lstStyle/>
          <a:p>
            <a:r>
              <a:rPr lang="en-GB" sz="2000" b="1" dirty="0">
                <a:solidFill>
                  <a:schemeClr val="accent5">
                    <a:lumMod val="50000"/>
                  </a:schemeClr>
                </a:solidFill>
              </a:rPr>
              <a:t>2.</a:t>
            </a:r>
          </a:p>
        </p:txBody>
      </p:sp>
      <p:sp>
        <p:nvSpPr>
          <p:cNvPr id="25" name="TextBox 24"/>
          <p:cNvSpPr txBox="1"/>
          <p:nvPr/>
        </p:nvSpPr>
        <p:spPr>
          <a:xfrm>
            <a:off x="35309" y="3429805"/>
            <a:ext cx="428944" cy="400110"/>
          </a:xfrm>
          <a:prstGeom prst="rect">
            <a:avLst/>
          </a:prstGeom>
          <a:noFill/>
        </p:spPr>
        <p:txBody>
          <a:bodyPr wrap="square" rtlCol="0">
            <a:spAutoFit/>
          </a:bodyPr>
          <a:lstStyle/>
          <a:p>
            <a:r>
              <a:rPr lang="en-GB" sz="2000" b="1" dirty="0">
                <a:solidFill>
                  <a:schemeClr val="accent5">
                    <a:lumMod val="50000"/>
                  </a:schemeClr>
                </a:solidFill>
              </a:rPr>
              <a:t>3.</a:t>
            </a:r>
          </a:p>
        </p:txBody>
      </p:sp>
      <p:sp>
        <p:nvSpPr>
          <p:cNvPr id="26" name="TextBox 25"/>
          <p:cNvSpPr txBox="1"/>
          <p:nvPr/>
        </p:nvSpPr>
        <p:spPr>
          <a:xfrm>
            <a:off x="35309" y="3991385"/>
            <a:ext cx="428944" cy="400110"/>
          </a:xfrm>
          <a:prstGeom prst="rect">
            <a:avLst/>
          </a:prstGeom>
          <a:noFill/>
        </p:spPr>
        <p:txBody>
          <a:bodyPr wrap="square" rtlCol="0">
            <a:spAutoFit/>
          </a:bodyPr>
          <a:lstStyle/>
          <a:p>
            <a:r>
              <a:rPr lang="en-GB" sz="2000" b="1" dirty="0">
                <a:solidFill>
                  <a:schemeClr val="accent5">
                    <a:lumMod val="50000"/>
                  </a:schemeClr>
                </a:solidFill>
              </a:rPr>
              <a:t>4.</a:t>
            </a:r>
          </a:p>
        </p:txBody>
      </p:sp>
      <p:sp>
        <p:nvSpPr>
          <p:cNvPr id="27" name="TextBox 26"/>
          <p:cNvSpPr txBox="1"/>
          <p:nvPr/>
        </p:nvSpPr>
        <p:spPr>
          <a:xfrm>
            <a:off x="35309" y="4594582"/>
            <a:ext cx="428944" cy="400110"/>
          </a:xfrm>
          <a:prstGeom prst="rect">
            <a:avLst/>
          </a:prstGeom>
          <a:noFill/>
        </p:spPr>
        <p:txBody>
          <a:bodyPr wrap="square" rtlCol="0">
            <a:spAutoFit/>
          </a:bodyPr>
          <a:lstStyle/>
          <a:p>
            <a:r>
              <a:rPr lang="en-GB" sz="2000" b="1" dirty="0">
                <a:solidFill>
                  <a:schemeClr val="accent5">
                    <a:lumMod val="50000"/>
                  </a:schemeClr>
                </a:solidFill>
              </a:rPr>
              <a:t>5.</a:t>
            </a:r>
          </a:p>
        </p:txBody>
      </p:sp>
      <p:sp>
        <p:nvSpPr>
          <p:cNvPr id="28" name="TextBox 27"/>
          <p:cNvSpPr txBox="1"/>
          <p:nvPr/>
        </p:nvSpPr>
        <p:spPr>
          <a:xfrm>
            <a:off x="35309" y="5197779"/>
            <a:ext cx="428944" cy="400110"/>
          </a:xfrm>
          <a:prstGeom prst="rect">
            <a:avLst/>
          </a:prstGeom>
          <a:noFill/>
        </p:spPr>
        <p:txBody>
          <a:bodyPr wrap="square" rtlCol="0">
            <a:spAutoFit/>
          </a:bodyPr>
          <a:lstStyle/>
          <a:p>
            <a:r>
              <a:rPr lang="en-GB" sz="2000" b="1" dirty="0">
                <a:solidFill>
                  <a:schemeClr val="accent5">
                    <a:lumMod val="50000"/>
                  </a:schemeClr>
                </a:solidFill>
              </a:rPr>
              <a:t>6.</a:t>
            </a:r>
          </a:p>
        </p:txBody>
      </p:sp>
      <p:sp>
        <p:nvSpPr>
          <p:cNvPr id="29" name="TextBox 28"/>
          <p:cNvSpPr txBox="1"/>
          <p:nvPr/>
        </p:nvSpPr>
        <p:spPr>
          <a:xfrm>
            <a:off x="6279554" y="2206175"/>
            <a:ext cx="428944" cy="400110"/>
          </a:xfrm>
          <a:prstGeom prst="rect">
            <a:avLst/>
          </a:prstGeom>
          <a:noFill/>
        </p:spPr>
        <p:txBody>
          <a:bodyPr wrap="square" rtlCol="0">
            <a:spAutoFit/>
          </a:bodyPr>
          <a:lstStyle/>
          <a:p>
            <a:r>
              <a:rPr lang="en-GB" sz="2000" b="1" dirty="0">
                <a:solidFill>
                  <a:schemeClr val="accent5">
                    <a:lumMod val="50000"/>
                  </a:schemeClr>
                </a:solidFill>
              </a:rPr>
              <a:t>1.</a:t>
            </a:r>
          </a:p>
        </p:txBody>
      </p:sp>
      <p:sp>
        <p:nvSpPr>
          <p:cNvPr id="30" name="TextBox 29"/>
          <p:cNvSpPr txBox="1"/>
          <p:nvPr/>
        </p:nvSpPr>
        <p:spPr>
          <a:xfrm>
            <a:off x="6279554" y="2848138"/>
            <a:ext cx="428944" cy="400110"/>
          </a:xfrm>
          <a:prstGeom prst="rect">
            <a:avLst/>
          </a:prstGeom>
          <a:noFill/>
        </p:spPr>
        <p:txBody>
          <a:bodyPr wrap="square" rtlCol="0">
            <a:spAutoFit/>
          </a:bodyPr>
          <a:lstStyle/>
          <a:p>
            <a:r>
              <a:rPr lang="en-GB" sz="2000" b="1" dirty="0">
                <a:solidFill>
                  <a:schemeClr val="accent5">
                    <a:lumMod val="50000"/>
                  </a:schemeClr>
                </a:solidFill>
              </a:rPr>
              <a:t>2.</a:t>
            </a:r>
          </a:p>
        </p:txBody>
      </p:sp>
      <p:sp>
        <p:nvSpPr>
          <p:cNvPr id="31" name="TextBox 30"/>
          <p:cNvSpPr txBox="1"/>
          <p:nvPr/>
        </p:nvSpPr>
        <p:spPr>
          <a:xfrm>
            <a:off x="6282884" y="3634442"/>
            <a:ext cx="428944" cy="400110"/>
          </a:xfrm>
          <a:prstGeom prst="rect">
            <a:avLst/>
          </a:prstGeom>
          <a:noFill/>
        </p:spPr>
        <p:txBody>
          <a:bodyPr wrap="square" rtlCol="0">
            <a:spAutoFit/>
          </a:bodyPr>
          <a:lstStyle/>
          <a:p>
            <a:r>
              <a:rPr lang="en-GB" sz="2000" b="1" dirty="0">
                <a:solidFill>
                  <a:schemeClr val="accent5">
                    <a:lumMod val="50000"/>
                  </a:schemeClr>
                </a:solidFill>
              </a:rPr>
              <a:t>3.</a:t>
            </a:r>
          </a:p>
        </p:txBody>
      </p:sp>
      <p:sp>
        <p:nvSpPr>
          <p:cNvPr id="32" name="TextBox 31"/>
          <p:cNvSpPr txBox="1"/>
          <p:nvPr/>
        </p:nvSpPr>
        <p:spPr>
          <a:xfrm>
            <a:off x="6297398" y="4285431"/>
            <a:ext cx="428944" cy="400110"/>
          </a:xfrm>
          <a:prstGeom prst="rect">
            <a:avLst/>
          </a:prstGeom>
          <a:noFill/>
        </p:spPr>
        <p:txBody>
          <a:bodyPr wrap="square" rtlCol="0">
            <a:spAutoFit/>
          </a:bodyPr>
          <a:lstStyle/>
          <a:p>
            <a:r>
              <a:rPr lang="en-GB" sz="2000" b="1" dirty="0">
                <a:solidFill>
                  <a:schemeClr val="accent5">
                    <a:lumMod val="50000"/>
                  </a:schemeClr>
                </a:solidFill>
              </a:rPr>
              <a:t>4.</a:t>
            </a:r>
          </a:p>
        </p:txBody>
      </p:sp>
      <p:sp>
        <p:nvSpPr>
          <p:cNvPr id="33" name="TextBox 32"/>
          <p:cNvSpPr txBox="1"/>
          <p:nvPr/>
        </p:nvSpPr>
        <p:spPr>
          <a:xfrm>
            <a:off x="6297398" y="4878530"/>
            <a:ext cx="428944" cy="400110"/>
          </a:xfrm>
          <a:prstGeom prst="rect">
            <a:avLst/>
          </a:prstGeom>
          <a:noFill/>
        </p:spPr>
        <p:txBody>
          <a:bodyPr wrap="square" rtlCol="0">
            <a:spAutoFit/>
          </a:bodyPr>
          <a:lstStyle/>
          <a:p>
            <a:r>
              <a:rPr lang="en-GB" sz="2000" b="1" dirty="0">
                <a:solidFill>
                  <a:schemeClr val="accent5">
                    <a:lumMod val="50000"/>
                  </a:schemeClr>
                </a:solidFill>
              </a:rPr>
              <a:t>5.</a:t>
            </a:r>
          </a:p>
        </p:txBody>
      </p:sp>
      <p:sp>
        <p:nvSpPr>
          <p:cNvPr id="34" name="TextBox 33"/>
          <p:cNvSpPr txBox="1"/>
          <p:nvPr/>
        </p:nvSpPr>
        <p:spPr>
          <a:xfrm>
            <a:off x="6282884" y="5397834"/>
            <a:ext cx="428944" cy="400110"/>
          </a:xfrm>
          <a:prstGeom prst="rect">
            <a:avLst/>
          </a:prstGeom>
          <a:noFill/>
        </p:spPr>
        <p:txBody>
          <a:bodyPr wrap="square" rtlCol="0">
            <a:spAutoFit/>
          </a:bodyPr>
          <a:lstStyle/>
          <a:p>
            <a:r>
              <a:rPr lang="en-GB" sz="2000" b="1" dirty="0">
                <a:solidFill>
                  <a:schemeClr val="accent5">
                    <a:lumMod val="50000"/>
                  </a:schemeClr>
                </a:solidFill>
              </a:rPr>
              <a:t>6.</a:t>
            </a:r>
          </a:p>
        </p:txBody>
      </p:sp>
      <p:sp>
        <p:nvSpPr>
          <p:cNvPr id="35"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70720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660" y="528174"/>
            <a:ext cx="2514601" cy="400110"/>
          </a:xfrm>
        </p:spPr>
        <p:txBody>
          <a:bodyPr>
            <a:normAutofit/>
          </a:bodyPr>
          <a:lstStyle/>
          <a:p>
            <a:r>
              <a:rPr lang="en-GB" sz="2000" b="1" dirty="0">
                <a:solidFill>
                  <a:schemeClr val="accent1">
                    <a:lumMod val="50000"/>
                  </a:schemeClr>
                </a:solidFill>
              </a:rPr>
              <a:t>Persona A</a:t>
            </a:r>
            <a:endParaRPr lang="x-none" sz="2000" dirty="0">
              <a:solidFill>
                <a:schemeClr val="accent1">
                  <a:lumMod val="50000"/>
                </a:schemeClr>
              </a:solidFill>
            </a:endParaRPr>
          </a:p>
        </p:txBody>
      </p:sp>
      <p:graphicFrame>
        <p:nvGraphicFramePr>
          <p:cNvPr id="13" name="Tabla 12">
            <a:extLst>
              <a:ext uri="{FF2B5EF4-FFF2-40B4-BE49-F238E27FC236}">
                <a16:creationId xmlns:a16="http://schemas.microsoft.com/office/drawing/2014/main" id="{938DE24E-F901-1849-83CA-1A66B0DBB7BD}"/>
              </a:ext>
            </a:extLst>
          </p:cNvPr>
          <p:cNvGraphicFramePr>
            <a:graphicFrameLocks noGrp="1"/>
          </p:cNvGraphicFramePr>
          <p:nvPr>
            <p:extLst>
              <p:ext uri="{D42A27DB-BD31-4B8C-83A1-F6EECF244321}">
                <p14:modId xmlns:p14="http://schemas.microsoft.com/office/powerpoint/2010/main" val="1970415971"/>
              </p:ext>
            </p:extLst>
          </p:nvPr>
        </p:nvGraphicFramePr>
        <p:xfrm>
          <a:off x="78055" y="951712"/>
          <a:ext cx="5917035" cy="5205741"/>
        </p:xfrm>
        <a:graphic>
          <a:graphicData uri="http://schemas.openxmlformats.org/drawingml/2006/table">
            <a:tbl>
              <a:tblPr firstRow="1" bandRow="1">
                <a:tableStyleId>{5DA37D80-6434-44D0-A028-1B22A696006F}</a:tableStyleId>
              </a:tblPr>
              <a:tblGrid>
                <a:gridCol w="502602">
                  <a:extLst>
                    <a:ext uri="{9D8B030D-6E8A-4147-A177-3AD203B41FA5}">
                      <a16:colId xmlns:a16="http://schemas.microsoft.com/office/drawing/2014/main" val="1664742103"/>
                    </a:ext>
                  </a:extLst>
                </a:gridCol>
                <a:gridCol w="1668833">
                  <a:extLst>
                    <a:ext uri="{9D8B030D-6E8A-4147-A177-3AD203B41FA5}">
                      <a16:colId xmlns:a16="http://schemas.microsoft.com/office/drawing/2014/main" val="1943990501"/>
                    </a:ext>
                  </a:extLst>
                </a:gridCol>
                <a:gridCol w="2177367">
                  <a:extLst>
                    <a:ext uri="{9D8B030D-6E8A-4147-A177-3AD203B41FA5}">
                      <a16:colId xmlns:a16="http://schemas.microsoft.com/office/drawing/2014/main" val="1599665054"/>
                    </a:ext>
                  </a:extLst>
                </a:gridCol>
                <a:gridCol w="1568233">
                  <a:extLst>
                    <a:ext uri="{9D8B030D-6E8A-4147-A177-3AD203B41FA5}">
                      <a16:colId xmlns:a16="http://schemas.microsoft.com/office/drawing/2014/main" val="87780769"/>
                    </a:ext>
                  </a:extLst>
                </a:gridCol>
              </a:tblGrid>
              <a:tr h="634646">
                <a:tc>
                  <a:txBody>
                    <a:bodyPr/>
                    <a:lstStyle/>
                    <a:p>
                      <a:endParaRPr lang="x-none" sz="2000" b="1" dirty="0">
                        <a:solidFill>
                          <a:schemeClr val="accent1">
                            <a:lumMod val="50000"/>
                          </a:schemeClr>
                        </a:solidFill>
                      </a:endParaRPr>
                    </a:p>
                  </a:txBody>
                  <a:tcPr/>
                </a:tc>
                <a:tc>
                  <a:txBody>
                    <a:bodyPr/>
                    <a:lstStyle/>
                    <a:p>
                      <a:pPr algn="ctr"/>
                      <a:r>
                        <a:rPr lang="x-none" sz="2000" dirty="0">
                          <a:solidFill>
                            <a:schemeClr val="accent1">
                              <a:lumMod val="50000"/>
                            </a:schemeClr>
                          </a:solidFill>
                        </a:rPr>
                        <a:t>‘I</a:t>
                      </a:r>
                      <a:r>
                        <a:rPr lang="en-GB" sz="2000" dirty="0">
                          <a:solidFill>
                            <a:schemeClr val="accent1">
                              <a:lumMod val="50000"/>
                            </a:schemeClr>
                          </a:solidFill>
                        </a:rPr>
                        <a:t> go</a:t>
                      </a:r>
                      <a:r>
                        <a:rPr lang="x-none" sz="2000" dirty="0">
                          <a:solidFill>
                            <a:schemeClr val="accent1">
                              <a:lumMod val="50000"/>
                            </a:schemeClr>
                          </a:solidFill>
                        </a:rPr>
                        <a:t>’</a:t>
                      </a:r>
                      <a:r>
                        <a:rPr lang="en-GB" sz="2000" dirty="0">
                          <a:solidFill>
                            <a:schemeClr val="accent1">
                              <a:lumMod val="50000"/>
                            </a:schemeClr>
                          </a:solidFill>
                        </a:rPr>
                        <a:t> or ‘she goes?</a:t>
                      </a:r>
                      <a:endParaRPr lang="x-none" sz="2000" dirty="0">
                        <a:solidFill>
                          <a:schemeClr val="accent1">
                            <a:lumMod val="50000"/>
                          </a:schemeClr>
                        </a:solidFill>
                      </a:endParaRPr>
                    </a:p>
                  </a:txBody>
                  <a:tcPr anchor="ctr"/>
                </a:tc>
                <a:tc>
                  <a:txBody>
                    <a:bodyPr/>
                    <a:lstStyle/>
                    <a:p>
                      <a:pPr algn="ctr"/>
                      <a:r>
                        <a:rPr lang="x-none" sz="2000" dirty="0">
                          <a:solidFill>
                            <a:schemeClr val="accent1">
                              <a:lumMod val="50000"/>
                            </a:schemeClr>
                          </a:solidFill>
                        </a:rPr>
                        <a:t>¿Dónde?</a:t>
                      </a:r>
                    </a:p>
                  </a:txBody>
                  <a:tcPr anchor="ctr"/>
                </a:tc>
                <a:tc>
                  <a:txBody>
                    <a:bodyPr/>
                    <a:lstStyle/>
                    <a:p>
                      <a:pPr algn="ctr"/>
                      <a:r>
                        <a:rPr lang="x-none" sz="2000" dirty="0">
                          <a:solidFill>
                            <a:schemeClr val="accent1">
                              <a:lumMod val="50000"/>
                            </a:schemeClr>
                          </a:solidFill>
                        </a:rPr>
                        <a:t>¿Cuándo?</a:t>
                      </a:r>
                    </a:p>
                  </a:txBody>
                  <a:tcPr anchor="ctr"/>
                </a:tc>
                <a:extLst>
                  <a:ext uri="{0D108BD9-81ED-4DB2-BD59-A6C34878D82A}">
                    <a16:rowId xmlns:a16="http://schemas.microsoft.com/office/drawing/2014/main" val="2724676089"/>
                  </a:ext>
                </a:extLst>
              </a:tr>
              <a:tr h="569158">
                <a:tc>
                  <a:txBody>
                    <a:bodyPr/>
                    <a:lstStyle/>
                    <a:p>
                      <a:r>
                        <a:rPr lang="x-none" sz="2000" b="1" dirty="0">
                          <a:solidFill>
                            <a:schemeClr val="accent1">
                              <a:lumMod val="50000"/>
                            </a:schemeClr>
                          </a:solidFill>
                        </a:rPr>
                        <a:t>1</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550184207"/>
                  </a:ext>
                </a:extLst>
              </a:tr>
              <a:tr h="634646">
                <a:tc>
                  <a:txBody>
                    <a:bodyPr/>
                    <a:lstStyle/>
                    <a:p>
                      <a:r>
                        <a:rPr lang="x-none" sz="2000" b="1" dirty="0">
                          <a:solidFill>
                            <a:schemeClr val="accent1">
                              <a:lumMod val="50000"/>
                            </a:schemeClr>
                          </a:solidFill>
                        </a:rPr>
                        <a:t>2</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443616683"/>
                  </a:ext>
                </a:extLst>
              </a:tr>
              <a:tr h="1186513">
                <a:tc>
                  <a:txBody>
                    <a:bodyPr/>
                    <a:lstStyle/>
                    <a:p>
                      <a:r>
                        <a:rPr lang="x-none" sz="2000" b="1" dirty="0">
                          <a:solidFill>
                            <a:schemeClr val="accent1">
                              <a:lumMod val="50000"/>
                            </a:schemeClr>
                          </a:solidFill>
                        </a:rPr>
                        <a:t>3</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3511896538"/>
                  </a:ext>
                </a:extLst>
              </a:tr>
              <a:tr h="910580">
                <a:tc>
                  <a:txBody>
                    <a:bodyPr/>
                    <a:lstStyle/>
                    <a:p>
                      <a:r>
                        <a:rPr lang="x-none" sz="2000" b="1" dirty="0">
                          <a:solidFill>
                            <a:schemeClr val="accent1">
                              <a:lumMod val="50000"/>
                            </a:schemeClr>
                          </a:solidFill>
                        </a:rPr>
                        <a:t>4</a:t>
                      </a:r>
                    </a:p>
                  </a:txBody>
                  <a:tcPr anchor="ctr" anchorCtr="1"/>
                </a:tc>
                <a:tc>
                  <a:txBody>
                    <a:bodyPr/>
                    <a:lstStyle/>
                    <a:p>
                      <a:endParaRPr lang="x-none" sz="200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1176406219"/>
                  </a:ext>
                </a:extLst>
              </a:tr>
              <a:tr h="634646">
                <a:tc>
                  <a:txBody>
                    <a:bodyPr/>
                    <a:lstStyle/>
                    <a:p>
                      <a:r>
                        <a:rPr lang="x-none" sz="2000" b="1" dirty="0">
                          <a:solidFill>
                            <a:schemeClr val="accent1">
                              <a:lumMod val="50000"/>
                            </a:schemeClr>
                          </a:solidFill>
                        </a:rPr>
                        <a:t>5</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4201357197"/>
                  </a:ext>
                </a:extLst>
              </a:tr>
              <a:tr h="569158">
                <a:tc>
                  <a:txBody>
                    <a:bodyPr/>
                    <a:lstStyle/>
                    <a:p>
                      <a:r>
                        <a:rPr lang="x-none" sz="2000" b="1" dirty="0">
                          <a:solidFill>
                            <a:schemeClr val="accent1">
                              <a:lumMod val="50000"/>
                            </a:schemeClr>
                          </a:solidFill>
                        </a:rPr>
                        <a:t>6</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836322887"/>
                  </a:ext>
                </a:extLst>
              </a:tr>
            </a:tbl>
          </a:graphicData>
        </a:graphic>
      </p:graphicFrame>
      <p:sp>
        <p:nvSpPr>
          <p:cNvPr id="2" name="TextBox 1"/>
          <p:cNvSpPr txBox="1"/>
          <p:nvPr/>
        </p:nvSpPr>
        <p:spPr>
          <a:xfrm>
            <a:off x="1080190" y="1743206"/>
            <a:ext cx="1219200" cy="400110"/>
          </a:xfrm>
          <a:prstGeom prst="rect">
            <a:avLst/>
          </a:prstGeom>
          <a:noFill/>
        </p:spPr>
        <p:txBody>
          <a:bodyPr wrap="square" rtlCol="0">
            <a:spAutoFit/>
          </a:bodyPr>
          <a:lstStyle/>
          <a:p>
            <a:r>
              <a:rPr lang="en-GB" sz="2000" dirty="0">
                <a:solidFill>
                  <a:schemeClr val="accent1">
                    <a:lumMod val="50000"/>
                  </a:schemeClr>
                </a:solidFill>
              </a:rPr>
              <a:t>I go</a:t>
            </a:r>
          </a:p>
        </p:txBody>
      </p:sp>
      <p:sp>
        <p:nvSpPr>
          <p:cNvPr id="12" name="TextBox 11"/>
          <p:cNvSpPr txBox="1"/>
          <p:nvPr/>
        </p:nvSpPr>
        <p:spPr>
          <a:xfrm>
            <a:off x="1080190" y="2383849"/>
            <a:ext cx="1219200" cy="400110"/>
          </a:xfrm>
          <a:prstGeom prst="rect">
            <a:avLst/>
          </a:prstGeom>
          <a:noFill/>
        </p:spPr>
        <p:txBody>
          <a:bodyPr wrap="square" rtlCol="0">
            <a:spAutoFit/>
          </a:bodyPr>
          <a:lstStyle/>
          <a:p>
            <a:r>
              <a:rPr lang="en-GB" sz="2000" dirty="0">
                <a:solidFill>
                  <a:schemeClr val="accent1">
                    <a:lumMod val="50000"/>
                  </a:schemeClr>
                </a:solidFill>
              </a:rPr>
              <a:t>I go</a:t>
            </a:r>
          </a:p>
        </p:txBody>
      </p:sp>
      <p:sp>
        <p:nvSpPr>
          <p:cNvPr id="14" name="TextBox 13"/>
          <p:cNvSpPr txBox="1"/>
          <p:nvPr/>
        </p:nvSpPr>
        <p:spPr>
          <a:xfrm>
            <a:off x="1080190" y="5107999"/>
            <a:ext cx="1219200" cy="400110"/>
          </a:xfrm>
          <a:prstGeom prst="rect">
            <a:avLst/>
          </a:prstGeom>
          <a:noFill/>
        </p:spPr>
        <p:txBody>
          <a:bodyPr wrap="square" rtlCol="0">
            <a:spAutoFit/>
          </a:bodyPr>
          <a:lstStyle/>
          <a:p>
            <a:r>
              <a:rPr lang="en-GB" sz="2000" dirty="0">
                <a:solidFill>
                  <a:schemeClr val="accent1">
                    <a:lumMod val="50000"/>
                  </a:schemeClr>
                </a:solidFill>
              </a:rPr>
              <a:t>I go</a:t>
            </a:r>
          </a:p>
        </p:txBody>
      </p:sp>
      <p:sp>
        <p:nvSpPr>
          <p:cNvPr id="15" name="TextBox 14"/>
          <p:cNvSpPr txBox="1"/>
          <p:nvPr/>
        </p:nvSpPr>
        <p:spPr>
          <a:xfrm>
            <a:off x="794440" y="3184373"/>
            <a:ext cx="1504950" cy="400110"/>
          </a:xfrm>
          <a:prstGeom prst="rect">
            <a:avLst/>
          </a:prstGeom>
          <a:noFill/>
        </p:spPr>
        <p:txBody>
          <a:bodyPr wrap="square" rtlCol="0">
            <a:spAutoFit/>
          </a:bodyPr>
          <a:lstStyle/>
          <a:p>
            <a:r>
              <a:rPr lang="en-GB" sz="2000" dirty="0">
                <a:solidFill>
                  <a:schemeClr val="accent1">
                    <a:lumMod val="50000"/>
                  </a:schemeClr>
                </a:solidFill>
              </a:rPr>
              <a:t>She goes</a:t>
            </a:r>
          </a:p>
        </p:txBody>
      </p:sp>
      <p:sp>
        <p:nvSpPr>
          <p:cNvPr id="18" name="TextBox 17"/>
          <p:cNvSpPr txBox="1"/>
          <p:nvPr/>
        </p:nvSpPr>
        <p:spPr>
          <a:xfrm>
            <a:off x="794440" y="4304000"/>
            <a:ext cx="1504950" cy="400110"/>
          </a:xfrm>
          <a:prstGeom prst="rect">
            <a:avLst/>
          </a:prstGeom>
          <a:noFill/>
        </p:spPr>
        <p:txBody>
          <a:bodyPr wrap="square" rtlCol="0">
            <a:spAutoFit/>
          </a:bodyPr>
          <a:lstStyle/>
          <a:p>
            <a:r>
              <a:rPr lang="en-GB" sz="2000" dirty="0">
                <a:solidFill>
                  <a:schemeClr val="accent1">
                    <a:lumMod val="50000"/>
                  </a:schemeClr>
                </a:solidFill>
              </a:rPr>
              <a:t>She goes</a:t>
            </a:r>
          </a:p>
        </p:txBody>
      </p:sp>
      <p:sp>
        <p:nvSpPr>
          <p:cNvPr id="19" name="TextBox 18"/>
          <p:cNvSpPr txBox="1"/>
          <p:nvPr/>
        </p:nvSpPr>
        <p:spPr>
          <a:xfrm>
            <a:off x="794440" y="5711943"/>
            <a:ext cx="1504950" cy="400110"/>
          </a:xfrm>
          <a:prstGeom prst="rect">
            <a:avLst/>
          </a:prstGeom>
          <a:noFill/>
        </p:spPr>
        <p:txBody>
          <a:bodyPr wrap="square" rtlCol="0">
            <a:spAutoFit/>
          </a:bodyPr>
          <a:lstStyle/>
          <a:p>
            <a:r>
              <a:rPr lang="en-GB" sz="2000" dirty="0">
                <a:solidFill>
                  <a:schemeClr val="accent1">
                    <a:lumMod val="50000"/>
                  </a:schemeClr>
                </a:solidFill>
              </a:rPr>
              <a:t>She goes</a:t>
            </a:r>
          </a:p>
        </p:txBody>
      </p:sp>
      <p:graphicFrame>
        <p:nvGraphicFramePr>
          <p:cNvPr id="20" name="Tabla 12">
            <a:extLst>
              <a:ext uri="{FF2B5EF4-FFF2-40B4-BE49-F238E27FC236}">
                <a16:creationId xmlns:a16="http://schemas.microsoft.com/office/drawing/2014/main" id="{938DE24E-F901-1849-83CA-1A66B0DBB7BD}"/>
              </a:ext>
            </a:extLst>
          </p:cNvPr>
          <p:cNvGraphicFramePr>
            <a:graphicFrameLocks noGrp="1"/>
          </p:cNvGraphicFramePr>
          <p:nvPr>
            <p:extLst>
              <p:ext uri="{D42A27DB-BD31-4B8C-83A1-F6EECF244321}">
                <p14:modId xmlns:p14="http://schemas.microsoft.com/office/powerpoint/2010/main" val="2015596458"/>
              </p:ext>
            </p:extLst>
          </p:nvPr>
        </p:nvGraphicFramePr>
        <p:xfrm>
          <a:off x="6149379" y="948416"/>
          <a:ext cx="5944541" cy="5181797"/>
        </p:xfrm>
        <a:graphic>
          <a:graphicData uri="http://schemas.openxmlformats.org/drawingml/2006/table">
            <a:tbl>
              <a:tblPr firstRow="1" bandRow="1">
                <a:tableStyleId>{5DA37D80-6434-44D0-A028-1B22A696006F}</a:tableStyleId>
              </a:tblPr>
              <a:tblGrid>
                <a:gridCol w="504939">
                  <a:extLst>
                    <a:ext uri="{9D8B030D-6E8A-4147-A177-3AD203B41FA5}">
                      <a16:colId xmlns:a16="http://schemas.microsoft.com/office/drawing/2014/main" val="1664742103"/>
                    </a:ext>
                  </a:extLst>
                </a:gridCol>
                <a:gridCol w="1517225">
                  <a:extLst>
                    <a:ext uri="{9D8B030D-6E8A-4147-A177-3AD203B41FA5}">
                      <a16:colId xmlns:a16="http://schemas.microsoft.com/office/drawing/2014/main" val="1943990501"/>
                    </a:ext>
                  </a:extLst>
                </a:gridCol>
                <a:gridCol w="1988457">
                  <a:extLst>
                    <a:ext uri="{9D8B030D-6E8A-4147-A177-3AD203B41FA5}">
                      <a16:colId xmlns:a16="http://schemas.microsoft.com/office/drawing/2014/main" val="1599665054"/>
                    </a:ext>
                  </a:extLst>
                </a:gridCol>
                <a:gridCol w="1933920">
                  <a:extLst>
                    <a:ext uri="{9D8B030D-6E8A-4147-A177-3AD203B41FA5}">
                      <a16:colId xmlns:a16="http://schemas.microsoft.com/office/drawing/2014/main" val="87780769"/>
                    </a:ext>
                  </a:extLst>
                </a:gridCol>
              </a:tblGrid>
              <a:tr h="695857">
                <a:tc>
                  <a:txBody>
                    <a:bodyPr/>
                    <a:lstStyle/>
                    <a:p>
                      <a:endParaRPr lang="x-none" b="1" dirty="0">
                        <a:solidFill>
                          <a:schemeClr val="accent1">
                            <a:lumMod val="50000"/>
                          </a:schemeClr>
                        </a:solidFill>
                      </a:endParaRPr>
                    </a:p>
                  </a:txBody>
                  <a:tcPr/>
                </a:tc>
                <a:tc>
                  <a:txBody>
                    <a:bodyPr/>
                    <a:lstStyle/>
                    <a:p>
                      <a:pPr algn="ctr"/>
                      <a:r>
                        <a:rPr lang="x-none" sz="2000" dirty="0">
                          <a:solidFill>
                            <a:schemeClr val="accent1">
                              <a:lumMod val="50000"/>
                            </a:schemeClr>
                          </a:solidFill>
                        </a:rPr>
                        <a:t>‘I</a:t>
                      </a:r>
                      <a:r>
                        <a:rPr lang="en-GB" sz="2000" dirty="0">
                          <a:solidFill>
                            <a:schemeClr val="accent1">
                              <a:lumMod val="50000"/>
                            </a:schemeClr>
                          </a:solidFill>
                        </a:rPr>
                        <a:t> go</a:t>
                      </a:r>
                      <a:r>
                        <a:rPr lang="x-none" sz="2000" dirty="0">
                          <a:solidFill>
                            <a:schemeClr val="accent1">
                              <a:lumMod val="50000"/>
                            </a:schemeClr>
                          </a:solidFill>
                        </a:rPr>
                        <a:t>’</a:t>
                      </a:r>
                      <a:r>
                        <a:rPr lang="en-GB" sz="2000" dirty="0">
                          <a:solidFill>
                            <a:schemeClr val="accent1">
                              <a:lumMod val="50000"/>
                            </a:schemeClr>
                          </a:solidFill>
                        </a:rPr>
                        <a:t> or ‘she goes?</a:t>
                      </a:r>
                      <a:endParaRPr lang="x-none" sz="2000" dirty="0">
                        <a:solidFill>
                          <a:schemeClr val="accent1">
                            <a:lumMod val="50000"/>
                          </a:schemeClr>
                        </a:solidFill>
                      </a:endParaRPr>
                    </a:p>
                  </a:txBody>
                  <a:tcPr anchor="ctr"/>
                </a:tc>
                <a:tc>
                  <a:txBody>
                    <a:bodyPr/>
                    <a:lstStyle/>
                    <a:p>
                      <a:pPr algn="ctr"/>
                      <a:r>
                        <a:rPr lang="x-none" sz="2000" dirty="0">
                          <a:solidFill>
                            <a:schemeClr val="accent1">
                              <a:lumMod val="50000"/>
                            </a:schemeClr>
                          </a:solidFill>
                        </a:rPr>
                        <a:t>¿Dónde?</a:t>
                      </a:r>
                    </a:p>
                  </a:txBody>
                  <a:tcPr anchor="ctr"/>
                </a:tc>
                <a:tc>
                  <a:txBody>
                    <a:bodyPr/>
                    <a:lstStyle/>
                    <a:p>
                      <a:pPr algn="ctr"/>
                      <a:r>
                        <a:rPr lang="x-none" sz="2000" dirty="0">
                          <a:solidFill>
                            <a:schemeClr val="accent1">
                              <a:lumMod val="50000"/>
                            </a:schemeClr>
                          </a:solidFill>
                        </a:rPr>
                        <a:t>¿Cuándo?</a:t>
                      </a:r>
                    </a:p>
                  </a:txBody>
                  <a:tcPr anchor="ctr"/>
                </a:tc>
                <a:extLst>
                  <a:ext uri="{0D108BD9-81ED-4DB2-BD59-A6C34878D82A}">
                    <a16:rowId xmlns:a16="http://schemas.microsoft.com/office/drawing/2014/main" val="2724676089"/>
                  </a:ext>
                </a:extLst>
              </a:tr>
              <a:tr h="517481">
                <a:tc>
                  <a:txBody>
                    <a:bodyPr/>
                    <a:lstStyle/>
                    <a:p>
                      <a:r>
                        <a:rPr lang="x-none" sz="2000" b="1" dirty="0">
                          <a:solidFill>
                            <a:schemeClr val="accent1">
                              <a:lumMod val="50000"/>
                            </a:schemeClr>
                          </a:solidFill>
                        </a:rPr>
                        <a:t>1</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550184207"/>
                  </a:ext>
                </a:extLst>
              </a:tr>
              <a:tr h="686589">
                <a:tc>
                  <a:txBody>
                    <a:bodyPr/>
                    <a:lstStyle/>
                    <a:p>
                      <a:r>
                        <a:rPr lang="x-none" sz="2000" b="1" dirty="0">
                          <a:solidFill>
                            <a:schemeClr val="accent1">
                              <a:lumMod val="50000"/>
                            </a:schemeClr>
                          </a:solidFill>
                        </a:rPr>
                        <a:t>2</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443616683"/>
                  </a:ext>
                </a:extLst>
              </a:tr>
              <a:tr h="947703">
                <a:tc>
                  <a:txBody>
                    <a:bodyPr/>
                    <a:lstStyle/>
                    <a:p>
                      <a:r>
                        <a:rPr lang="x-none" sz="2000" b="1" dirty="0">
                          <a:solidFill>
                            <a:schemeClr val="accent1">
                              <a:lumMod val="50000"/>
                            </a:schemeClr>
                          </a:solidFill>
                        </a:rPr>
                        <a:t>3</a:t>
                      </a:r>
                    </a:p>
                  </a:txBody>
                  <a:tcPr anchor="ctr" anchorCtr="1"/>
                </a:tc>
                <a:tc>
                  <a:txBody>
                    <a:bodyPr/>
                    <a:lstStyle/>
                    <a:p>
                      <a:endParaRPr lang="x-none" sz="200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3511896538"/>
                  </a:ext>
                </a:extLst>
              </a:tr>
              <a:tr h="827904">
                <a:tc>
                  <a:txBody>
                    <a:bodyPr/>
                    <a:lstStyle/>
                    <a:p>
                      <a:r>
                        <a:rPr lang="x-none" sz="2000" b="1" dirty="0">
                          <a:solidFill>
                            <a:schemeClr val="accent1">
                              <a:lumMod val="50000"/>
                            </a:schemeClr>
                          </a:solidFill>
                        </a:rPr>
                        <a:t>4</a:t>
                      </a:r>
                    </a:p>
                  </a:txBody>
                  <a:tcPr anchor="ctr" anchorCtr="1"/>
                </a:tc>
                <a:tc>
                  <a:txBody>
                    <a:bodyPr/>
                    <a:lstStyle/>
                    <a:p>
                      <a:endParaRPr lang="x-none" sz="200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1176406219"/>
                  </a:ext>
                </a:extLst>
              </a:tr>
              <a:tr h="814491">
                <a:tc>
                  <a:txBody>
                    <a:bodyPr/>
                    <a:lstStyle/>
                    <a:p>
                      <a:r>
                        <a:rPr lang="x-none" sz="2000" b="1" dirty="0">
                          <a:solidFill>
                            <a:schemeClr val="accent1">
                              <a:lumMod val="50000"/>
                            </a:schemeClr>
                          </a:solidFill>
                        </a:rPr>
                        <a:t>5</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4201357197"/>
                  </a:ext>
                </a:extLst>
              </a:tr>
              <a:tr h="686589">
                <a:tc>
                  <a:txBody>
                    <a:bodyPr/>
                    <a:lstStyle/>
                    <a:p>
                      <a:r>
                        <a:rPr lang="x-none" sz="2000" b="1" dirty="0">
                          <a:solidFill>
                            <a:schemeClr val="accent1">
                              <a:lumMod val="50000"/>
                            </a:schemeClr>
                          </a:solidFill>
                        </a:rPr>
                        <a:t>6</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836322887"/>
                  </a:ext>
                </a:extLst>
              </a:tr>
            </a:tbl>
          </a:graphicData>
        </a:graphic>
      </p:graphicFrame>
      <p:sp>
        <p:nvSpPr>
          <p:cNvPr id="21" name="TextBox 20"/>
          <p:cNvSpPr txBox="1"/>
          <p:nvPr/>
        </p:nvSpPr>
        <p:spPr>
          <a:xfrm>
            <a:off x="7069511" y="1746473"/>
            <a:ext cx="1219200" cy="400110"/>
          </a:xfrm>
          <a:prstGeom prst="rect">
            <a:avLst/>
          </a:prstGeom>
          <a:noFill/>
        </p:spPr>
        <p:txBody>
          <a:bodyPr wrap="square" rtlCol="0">
            <a:spAutoFit/>
          </a:bodyPr>
          <a:lstStyle/>
          <a:p>
            <a:r>
              <a:rPr lang="en-GB" sz="2000" dirty="0">
                <a:solidFill>
                  <a:schemeClr val="accent1">
                    <a:lumMod val="50000"/>
                  </a:schemeClr>
                </a:solidFill>
              </a:rPr>
              <a:t>I go</a:t>
            </a:r>
          </a:p>
        </p:txBody>
      </p:sp>
      <p:sp>
        <p:nvSpPr>
          <p:cNvPr id="25" name="TextBox 24"/>
          <p:cNvSpPr txBox="1"/>
          <p:nvPr/>
        </p:nvSpPr>
        <p:spPr>
          <a:xfrm>
            <a:off x="7013634" y="4014770"/>
            <a:ext cx="1051452" cy="400110"/>
          </a:xfrm>
          <a:prstGeom prst="rect">
            <a:avLst/>
          </a:prstGeom>
          <a:noFill/>
        </p:spPr>
        <p:txBody>
          <a:bodyPr wrap="square" rtlCol="0">
            <a:spAutoFit/>
          </a:bodyPr>
          <a:lstStyle/>
          <a:p>
            <a:r>
              <a:rPr lang="en-GB" sz="2000" dirty="0">
                <a:solidFill>
                  <a:schemeClr val="accent1">
                    <a:lumMod val="50000"/>
                  </a:schemeClr>
                </a:solidFill>
              </a:rPr>
              <a:t>I go</a:t>
            </a:r>
          </a:p>
        </p:txBody>
      </p:sp>
      <p:sp>
        <p:nvSpPr>
          <p:cNvPr id="26" name="TextBox 25"/>
          <p:cNvSpPr txBox="1"/>
          <p:nvPr/>
        </p:nvSpPr>
        <p:spPr>
          <a:xfrm>
            <a:off x="6768940" y="5576108"/>
            <a:ext cx="1504950" cy="400110"/>
          </a:xfrm>
          <a:prstGeom prst="rect">
            <a:avLst/>
          </a:prstGeom>
          <a:noFill/>
        </p:spPr>
        <p:txBody>
          <a:bodyPr wrap="square" rtlCol="0">
            <a:spAutoFit/>
          </a:bodyPr>
          <a:lstStyle/>
          <a:p>
            <a:r>
              <a:rPr lang="en-GB" sz="2000" dirty="0">
                <a:solidFill>
                  <a:schemeClr val="accent1">
                    <a:lumMod val="50000"/>
                  </a:schemeClr>
                </a:solidFill>
              </a:rPr>
              <a:t>She goes</a:t>
            </a:r>
          </a:p>
        </p:txBody>
      </p:sp>
      <p:sp>
        <p:nvSpPr>
          <p:cNvPr id="27" name="Título 4">
            <a:extLst>
              <a:ext uri="{FF2B5EF4-FFF2-40B4-BE49-F238E27FC236}">
                <a16:creationId xmlns:a16="http://schemas.microsoft.com/office/drawing/2014/main" id="{3DBC23A1-F41B-8D49-ABF0-6843CE8E4B2E}"/>
              </a:ext>
            </a:extLst>
          </p:cNvPr>
          <p:cNvSpPr txBox="1">
            <a:spLocks/>
          </p:cNvSpPr>
          <p:nvPr/>
        </p:nvSpPr>
        <p:spPr>
          <a:xfrm>
            <a:off x="6065665" y="545252"/>
            <a:ext cx="2514601"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Persona B</a:t>
            </a:r>
            <a:endParaRPr lang="x-none" sz="2000" dirty="0">
              <a:solidFill>
                <a:schemeClr val="accent1">
                  <a:lumMod val="50000"/>
                </a:schemeClr>
              </a:solidFill>
            </a:endParaRPr>
          </a:p>
        </p:txBody>
      </p:sp>
      <p:sp>
        <p:nvSpPr>
          <p:cNvPr id="28" name="TextBox 27"/>
          <p:cNvSpPr txBox="1"/>
          <p:nvPr/>
        </p:nvSpPr>
        <p:spPr>
          <a:xfrm>
            <a:off x="7091789" y="4810477"/>
            <a:ext cx="798105" cy="400110"/>
          </a:xfrm>
          <a:prstGeom prst="rect">
            <a:avLst/>
          </a:prstGeom>
          <a:noFill/>
        </p:spPr>
        <p:txBody>
          <a:bodyPr wrap="square" rtlCol="0">
            <a:spAutoFit/>
          </a:bodyPr>
          <a:lstStyle/>
          <a:p>
            <a:r>
              <a:rPr lang="en-GB" sz="2000" dirty="0">
                <a:solidFill>
                  <a:schemeClr val="accent1">
                    <a:lumMod val="50000"/>
                  </a:schemeClr>
                </a:solidFill>
              </a:rPr>
              <a:t>I go</a:t>
            </a:r>
          </a:p>
        </p:txBody>
      </p:sp>
      <p:sp>
        <p:nvSpPr>
          <p:cNvPr id="30" name="TextBox 29"/>
          <p:cNvSpPr txBox="1"/>
          <p:nvPr/>
        </p:nvSpPr>
        <p:spPr>
          <a:xfrm>
            <a:off x="6783761" y="2347120"/>
            <a:ext cx="1504950" cy="400110"/>
          </a:xfrm>
          <a:prstGeom prst="rect">
            <a:avLst/>
          </a:prstGeom>
          <a:noFill/>
        </p:spPr>
        <p:txBody>
          <a:bodyPr wrap="square" rtlCol="0">
            <a:spAutoFit/>
          </a:bodyPr>
          <a:lstStyle/>
          <a:p>
            <a:r>
              <a:rPr lang="en-GB" sz="2000" dirty="0">
                <a:solidFill>
                  <a:schemeClr val="accent1">
                    <a:lumMod val="50000"/>
                  </a:schemeClr>
                </a:solidFill>
              </a:rPr>
              <a:t>She goes</a:t>
            </a:r>
          </a:p>
        </p:txBody>
      </p:sp>
      <p:sp>
        <p:nvSpPr>
          <p:cNvPr id="31" name="TextBox 30"/>
          <p:cNvSpPr txBox="1"/>
          <p:nvPr/>
        </p:nvSpPr>
        <p:spPr>
          <a:xfrm>
            <a:off x="6783761" y="3150011"/>
            <a:ext cx="1504950" cy="400110"/>
          </a:xfrm>
          <a:prstGeom prst="rect">
            <a:avLst/>
          </a:prstGeom>
          <a:noFill/>
        </p:spPr>
        <p:txBody>
          <a:bodyPr wrap="square" rtlCol="0">
            <a:spAutoFit/>
          </a:bodyPr>
          <a:lstStyle/>
          <a:p>
            <a:r>
              <a:rPr lang="en-GB" sz="2000" dirty="0">
                <a:solidFill>
                  <a:schemeClr val="accent1">
                    <a:lumMod val="50000"/>
                  </a:schemeClr>
                </a:solidFill>
              </a:rPr>
              <a:t>She goes</a:t>
            </a:r>
          </a:p>
        </p:txBody>
      </p:sp>
      <p:sp>
        <p:nvSpPr>
          <p:cNvPr id="32" name="Título 4">
            <a:extLst>
              <a:ext uri="{FF2B5EF4-FFF2-40B4-BE49-F238E27FC236}">
                <a16:creationId xmlns:a16="http://schemas.microsoft.com/office/drawing/2014/main" id="{3DBC23A1-F41B-8D49-ABF0-6843CE8E4B2E}"/>
              </a:ext>
            </a:extLst>
          </p:cNvPr>
          <p:cNvSpPr txBox="1">
            <a:spLocks/>
          </p:cNvSpPr>
          <p:nvPr/>
        </p:nvSpPr>
        <p:spPr>
          <a:xfrm>
            <a:off x="-5661" y="-11490"/>
            <a:ext cx="2514601"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Respuestas</a:t>
            </a:r>
            <a:endParaRPr lang="x-none" sz="2000" dirty="0">
              <a:solidFill>
                <a:schemeClr val="accent1">
                  <a:lumMod val="50000"/>
                </a:schemeClr>
              </a:solidFill>
            </a:endParaRPr>
          </a:p>
        </p:txBody>
      </p:sp>
      <p:sp>
        <p:nvSpPr>
          <p:cNvPr id="4" name="TextBox 3"/>
          <p:cNvSpPr txBox="1"/>
          <p:nvPr/>
        </p:nvSpPr>
        <p:spPr>
          <a:xfrm>
            <a:off x="2508939" y="1743206"/>
            <a:ext cx="1511517" cy="400110"/>
          </a:xfrm>
          <a:prstGeom prst="rect">
            <a:avLst/>
          </a:prstGeom>
          <a:noFill/>
        </p:spPr>
        <p:txBody>
          <a:bodyPr wrap="square" rtlCol="0">
            <a:spAutoFit/>
          </a:bodyPr>
          <a:lstStyle/>
          <a:p>
            <a:r>
              <a:rPr lang="en-GB" sz="2000" dirty="0">
                <a:solidFill>
                  <a:schemeClr val="accent1">
                    <a:lumMod val="50000"/>
                  </a:schemeClr>
                </a:solidFill>
              </a:rPr>
              <a:t>the bank</a:t>
            </a:r>
          </a:p>
        </p:txBody>
      </p:sp>
      <p:sp>
        <p:nvSpPr>
          <p:cNvPr id="34" name="TextBox 33"/>
          <p:cNvSpPr txBox="1"/>
          <p:nvPr/>
        </p:nvSpPr>
        <p:spPr>
          <a:xfrm>
            <a:off x="4483573" y="1743206"/>
            <a:ext cx="1511517" cy="400110"/>
          </a:xfrm>
          <a:prstGeom prst="rect">
            <a:avLst/>
          </a:prstGeom>
          <a:noFill/>
        </p:spPr>
        <p:txBody>
          <a:bodyPr wrap="square" rtlCol="0">
            <a:spAutoFit/>
          </a:bodyPr>
          <a:lstStyle/>
          <a:p>
            <a:r>
              <a:rPr lang="en-GB" sz="2000" dirty="0">
                <a:solidFill>
                  <a:schemeClr val="accent1">
                    <a:lumMod val="50000"/>
                  </a:schemeClr>
                </a:solidFill>
              </a:rPr>
              <a:t>sometimes</a:t>
            </a:r>
          </a:p>
        </p:txBody>
      </p:sp>
      <p:sp>
        <p:nvSpPr>
          <p:cNvPr id="35" name="TextBox 34"/>
          <p:cNvSpPr txBox="1"/>
          <p:nvPr/>
        </p:nvSpPr>
        <p:spPr>
          <a:xfrm>
            <a:off x="2326869" y="2340335"/>
            <a:ext cx="2129224" cy="400110"/>
          </a:xfrm>
          <a:prstGeom prst="rect">
            <a:avLst/>
          </a:prstGeom>
          <a:noFill/>
        </p:spPr>
        <p:txBody>
          <a:bodyPr wrap="square" rtlCol="0">
            <a:spAutoFit/>
          </a:bodyPr>
          <a:lstStyle/>
          <a:p>
            <a:r>
              <a:rPr lang="en-GB" sz="2000" dirty="0">
                <a:solidFill>
                  <a:schemeClr val="accent1">
                    <a:lumMod val="50000"/>
                  </a:schemeClr>
                </a:solidFill>
              </a:rPr>
              <a:t>the big church</a:t>
            </a:r>
          </a:p>
        </p:txBody>
      </p:sp>
      <p:sp>
        <p:nvSpPr>
          <p:cNvPr id="36" name="TextBox 35"/>
          <p:cNvSpPr txBox="1"/>
          <p:nvPr/>
        </p:nvSpPr>
        <p:spPr>
          <a:xfrm>
            <a:off x="4600175" y="2329863"/>
            <a:ext cx="1790988" cy="400110"/>
          </a:xfrm>
          <a:prstGeom prst="rect">
            <a:avLst/>
          </a:prstGeom>
          <a:noFill/>
        </p:spPr>
        <p:txBody>
          <a:bodyPr wrap="square" rtlCol="0">
            <a:spAutoFit/>
          </a:bodyPr>
          <a:lstStyle/>
          <a:p>
            <a:r>
              <a:rPr lang="en-GB" sz="2000" dirty="0">
                <a:solidFill>
                  <a:schemeClr val="accent1">
                    <a:lumMod val="50000"/>
                  </a:schemeClr>
                </a:solidFill>
              </a:rPr>
              <a:t>Sundays</a:t>
            </a:r>
          </a:p>
        </p:txBody>
      </p:sp>
      <p:sp>
        <p:nvSpPr>
          <p:cNvPr id="37" name="TextBox 36"/>
          <p:cNvSpPr txBox="1"/>
          <p:nvPr/>
        </p:nvSpPr>
        <p:spPr>
          <a:xfrm>
            <a:off x="2299390" y="3117018"/>
            <a:ext cx="2184182" cy="707886"/>
          </a:xfrm>
          <a:prstGeom prst="rect">
            <a:avLst/>
          </a:prstGeom>
          <a:noFill/>
        </p:spPr>
        <p:txBody>
          <a:bodyPr wrap="square" rtlCol="0">
            <a:spAutoFit/>
          </a:bodyPr>
          <a:lstStyle/>
          <a:p>
            <a:r>
              <a:rPr lang="en-GB" sz="2000" dirty="0">
                <a:solidFill>
                  <a:schemeClr val="accent1">
                    <a:lumMod val="50000"/>
                  </a:schemeClr>
                </a:solidFill>
              </a:rPr>
              <a:t>the beautiful neighbourhood</a:t>
            </a:r>
          </a:p>
        </p:txBody>
      </p:sp>
      <p:sp>
        <p:nvSpPr>
          <p:cNvPr id="38" name="TextBox 37"/>
          <p:cNvSpPr txBox="1"/>
          <p:nvPr/>
        </p:nvSpPr>
        <p:spPr>
          <a:xfrm>
            <a:off x="4637861" y="3262388"/>
            <a:ext cx="1790988" cy="400110"/>
          </a:xfrm>
          <a:prstGeom prst="rect">
            <a:avLst/>
          </a:prstGeom>
          <a:noFill/>
        </p:spPr>
        <p:txBody>
          <a:bodyPr wrap="square" rtlCol="0">
            <a:spAutoFit/>
          </a:bodyPr>
          <a:lstStyle/>
          <a:p>
            <a:r>
              <a:rPr lang="en-GB" sz="2000" dirty="0">
                <a:solidFill>
                  <a:schemeClr val="accent1">
                    <a:lumMod val="50000"/>
                  </a:schemeClr>
                </a:solidFill>
              </a:rPr>
              <a:t>normally</a:t>
            </a:r>
          </a:p>
        </p:txBody>
      </p:sp>
      <p:sp>
        <p:nvSpPr>
          <p:cNvPr id="39" name="TextBox 38"/>
          <p:cNvSpPr txBox="1"/>
          <p:nvPr/>
        </p:nvSpPr>
        <p:spPr>
          <a:xfrm>
            <a:off x="2628572" y="4295091"/>
            <a:ext cx="2184182" cy="400110"/>
          </a:xfrm>
          <a:prstGeom prst="rect">
            <a:avLst/>
          </a:prstGeom>
          <a:noFill/>
        </p:spPr>
        <p:txBody>
          <a:bodyPr wrap="square" rtlCol="0">
            <a:spAutoFit/>
          </a:bodyPr>
          <a:lstStyle/>
          <a:p>
            <a:r>
              <a:rPr lang="en-GB" sz="2000" dirty="0">
                <a:solidFill>
                  <a:schemeClr val="accent1">
                    <a:lumMod val="50000"/>
                  </a:schemeClr>
                </a:solidFill>
              </a:rPr>
              <a:t>the street</a:t>
            </a:r>
          </a:p>
        </p:txBody>
      </p:sp>
      <p:sp>
        <p:nvSpPr>
          <p:cNvPr id="40" name="TextBox 39"/>
          <p:cNvSpPr txBox="1"/>
          <p:nvPr/>
        </p:nvSpPr>
        <p:spPr>
          <a:xfrm>
            <a:off x="4512328" y="4301472"/>
            <a:ext cx="2184182" cy="400110"/>
          </a:xfrm>
          <a:prstGeom prst="rect">
            <a:avLst/>
          </a:prstGeom>
          <a:noFill/>
        </p:spPr>
        <p:txBody>
          <a:bodyPr wrap="square" rtlCol="0">
            <a:spAutoFit/>
          </a:bodyPr>
          <a:lstStyle/>
          <a:p>
            <a:r>
              <a:rPr lang="en-GB" sz="2000" dirty="0">
                <a:solidFill>
                  <a:schemeClr val="accent1">
                    <a:lumMod val="50000"/>
                  </a:schemeClr>
                </a:solidFill>
              </a:rPr>
              <a:t>every day</a:t>
            </a:r>
          </a:p>
        </p:txBody>
      </p:sp>
      <p:sp>
        <p:nvSpPr>
          <p:cNvPr id="41" name="TextBox 40"/>
          <p:cNvSpPr txBox="1"/>
          <p:nvPr/>
        </p:nvSpPr>
        <p:spPr>
          <a:xfrm>
            <a:off x="2601139" y="5060674"/>
            <a:ext cx="2184182" cy="400110"/>
          </a:xfrm>
          <a:prstGeom prst="rect">
            <a:avLst/>
          </a:prstGeom>
          <a:noFill/>
        </p:spPr>
        <p:txBody>
          <a:bodyPr wrap="square" rtlCol="0">
            <a:spAutoFit/>
          </a:bodyPr>
          <a:lstStyle/>
          <a:p>
            <a:r>
              <a:rPr lang="en-GB" sz="2000" dirty="0">
                <a:solidFill>
                  <a:schemeClr val="accent1">
                    <a:lumMod val="50000"/>
                  </a:schemeClr>
                </a:solidFill>
              </a:rPr>
              <a:t>the market</a:t>
            </a:r>
          </a:p>
        </p:txBody>
      </p:sp>
      <p:sp>
        <p:nvSpPr>
          <p:cNvPr id="42" name="TextBox 41"/>
          <p:cNvSpPr txBox="1"/>
          <p:nvPr/>
        </p:nvSpPr>
        <p:spPr>
          <a:xfrm>
            <a:off x="4565270" y="5061488"/>
            <a:ext cx="1348121" cy="400110"/>
          </a:xfrm>
          <a:prstGeom prst="rect">
            <a:avLst/>
          </a:prstGeom>
          <a:noFill/>
        </p:spPr>
        <p:txBody>
          <a:bodyPr wrap="square" rtlCol="0">
            <a:spAutoFit/>
          </a:bodyPr>
          <a:lstStyle/>
          <a:p>
            <a:r>
              <a:rPr lang="en-GB" sz="2000" dirty="0">
                <a:solidFill>
                  <a:schemeClr val="accent1">
                    <a:lumMod val="50000"/>
                  </a:schemeClr>
                </a:solidFill>
              </a:rPr>
              <a:t>February</a:t>
            </a:r>
          </a:p>
        </p:txBody>
      </p:sp>
      <p:sp>
        <p:nvSpPr>
          <p:cNvPr id="43" name="TextBox 42"/>
          <p:cNvSpPr txBox="1"/>
          <p:nvPr/>
        </p:nvSpPr>
        <p:spPr>
          <a:xfrm>
            <a:off x="2671789" y="5678934"/>
            <a:ext cx="2184182" cy="400110"/>
          </a:xfrm>
          <a:prstGeom prst="rect">
            <a:avLst/>
          </a:prstGeom>
          <a:noFill/>
        </p:spPr>
        <p:txBody>
          <a:bodyPr wrap="square" rtlCol="0">
            <a:spAutoFit/>
          </a:bodyPr>
          <a:lstStyle/>
          <a:p>
            <a:r>
              <a:rPr lang="en-GB" sz="2000" dirty="0">
                <a:solidFill>
                  <a:schemeClr val="accent1">
                    <a:lumMod val="50000"/>
                  </a:schemeClr>
                </a:solidFill>
              </a:rPr>
              <a:t>the shop</a:t>
            </a:r>
          </a:p>
        </p:txBody>
      </p:sp>
      <p:sp>
        <p:nvSpPr>
          <p:cNvPr id="44" name="TextBox 43"/>
          <p:cNvSpPr txBox="1"/>
          <p:nvPr/>
        </p:nvSpPr>
        <p:spPr>
          <a:xfrm>
            <a:off x="4512328" y="5672553"/>
            <a:ext cx="2184182" cy="400110"/>
          </a:xfrm>
          <a:prstGeom prst="rect">
            <a:avLst/>
          </a:prstGeom>
          <a:noFill/>
        </p:spPr>
        <p:txBody>
          <a:bodyPr wrap="square" rtlCol="0">
            <a:spAutoFit/>
          </a:bodyPr>
          <a:lstStyle/>
          <a:p>
            <a:r>
              <a:rPr lang="en-GB" sz="2000" dirty="0">
                <a:solidFill>
                  <a:schemeClr val="accent1">
                    <a:lumMod val="50000"/>
                  </a:schemeClr>
                </a:solidFill>
              </a:rPr>
              <a:t>Mondays</a:t>
            </a:r>
          </a:p>
        </p:txBody>
      </p:sp>
      <p:sp>
        <p:nvSpPr>
          <p:cNvPr id="6" name="TextBox 5"/>
          <p:cNvSpPr txBox="1"/>
          <p:nvPr/>
        </p:nvSpPr>
        <p:spPr>
          <a:xfrm>
            <a:off x="8525746" y="1707746"/>
            <a:ext cx="1365359" cy="400110"/>
          </a:xfrm>
          <a:prstGeom prst="rect">
            <a:avLst/>
          </a:prstGeom>
          <a:noFill/>
        </p:spPr>
        <p:txBody>
          <a:bodyPr wrap="square" rtlCol="0">
            <a:spAutoFit/>
          </a:bodyPr>
          <a:lstStyle/>
          <a:p>
            <a:r>
              <a:rPr lang="en-GB" sz="2000" dirty="0">
                <a:solidFill>
                  <a:schemeClr val="accent1">
                    <a:lumMod val="50000"/>
                  </a:schemeClr>
                </a:solidFill>
              </a:rPr>
              <a:t>the north</a:t>
            </a:r>
          </a:p>
        </p:txBody>
      </p:sp>
      <p:sp>
        <p:nvSpPr>
          <p:cNvPr id="45" name="TextBox 44"/>
          <p:cNvSpPr txBox="1"/>
          <p:nvPr/>
        </p:nvSpPr>
        <p:spPr>
          <a:xfrm>
            <a:off x="10464122" y="1707746"/>
            <a:ext cx="1514149" cy="400110"/>
          </a:xfrm>
          <a:prstGeom prst="rect">
            <a:avLst/>
          </a:prstGeom>
          <a:noFill/>
        </p:spPr>
        <p:txBody>
          <a:bodyPr wrap="square" rtlCol="0">
            <a:spAutoFit/>
          </a:bodyPr>
          <a:lstStyle/>
          <a:p>
            <a:r>
              <a:rPr lang="en-GB" sz="2000" dirty="0">
                <a:solidFill>
                  <a:schemeClr val="accent1">
                    <a:lumMod val="50000"/>
                  </a:schemeClr>
                </a:solidFill>
              </a:rPr>
              <a:t>Saturdays</a:t>
            </a:r>
          </a:p>
        </p:txBody>
      </p:sp>
      <p:sp>
        <p:nvSpPr>
          <p:cNvPr id="46" name="TextBox 45"/>
          <p:cNvSpPr txBox="1"/>
          <p:nvPr/>
        </p:nvSpPr>
        <p:spPr>
          <a:xfrm>
            <a:off x="8613848" y="2138915"/>
            <a:ext cx="1967558" cy="707886"/>
          </a:xfrm>
          <a:prstGeom prst="rect">
            <a:avLst/>
          </a:prstGeom>
          <a:noFill/>
        </p:spPr>
        <p:txBody>
          <a:bodyPr wrap="square" rtlCol="0">
            <a:spAutoFit/>
          </a:bodyPr>
          <a:lstStyle/>
          <a:p>
            <a:r>
              <a:rPr lang="en-GB" sz="2000" dirty="0">
                <a:solidFill>
                  <a:schemeClr val="accent1">
                    <a:lumMod val="50000"/>
                  </a:schemeClr>
                </a:solidFill>
              </a:rPr>
              <a:t>the old building</a:t>
            </a:r>
          </a:p>
        </p:txBody>
      </p:sp>
      <p:sp>
        <p:nvSpPr>
          <p:cNvPr id="47" name="TextBox 46"/>
          <p:cNvSpPr txBox="1"/>
          <p:nvPr/>
        </p:nvSpPr>
        <p:spPr>
          <a:xfrm>
            <a:off x="10386768" y="2143253"/>
            <a:ext cx="2406504" cy="707886"/>
          </a:xfrm>
          <a:prstGeom prst="rect">
            <a:avLst/>
          </a:prstGeom>
          <a:noFill/>
        </p:spPr>
        <p:txBody>
          <a:bodyPr wrap="square" rtlCol="0">
            <a:spAutoFit/>
          </a:bodyPr>
          <a:lstStyle/>
          <a:p>
            <a:r>
              <a:rPr lang="en-GB" sz="2000" dirty="0">
                <a:solidFill>
                  <a:schemeClr val="accent1">
                    <a:lumMod val="50000"/>
                  </a:schemeClr>
                </a:solidFill>
              </a:rPr>
              <a:t>during the holidays</a:t>
            </a:r>
          </a:p>
        </p:txBody>
      </p:sp>
      <p:sp>
        <p:nvSpPr>
          <p:cNvPr id="48" name="TextBox 47"/>
          <p:cNvSpPr txBox="1"/>
          <p:nvPr/>
        </p:nvSpPr>
        <p:spPr>
          <a:xfrm>
            <a:off x="8435616" y="3136205"/>
            <a:ext cx="1567395" cy="400110"/>
          </a:xfrm>
          <a:prstGeom prst="rect">
            <a:avLst/>
          </a:prstGeom>
          <a:noFill/>
        </p:spPr>
        <p:txBody>
          <a:bodyPr wrap="square" rtlCol="0">
            <a:spAutoFit/>
          </a:bodyPr>
          <a:lstStyle/>
          <a:p>
            <a:r>
              <a:rPr lang="en-GB" sz="2000" dirty="0">
                <a:solidFill>
                  <a:schemeClr val="accent1">
                    <a:lumMod val="50000"/>
                  </a:schemeClr>
                </a:solidFill>
              </a:rPr>
              <a:t>the station</a:t>
            </a:r>
          </a:p>
        </p:txBody>
      </p:sp>
      <p:sp>
        <p:nvSpPr>
          <p:cNvPr id="49" name="TextBox 48"/>
          <p:cNvSpPr txBox="1"/>
          <p:nvPr/>
        </p:nvSpPr>
        <p:spPr>
          <a:xfrm>
            <a:off x="10464122" y="3007032"/>
            <a:ext cx="1567395" cy="707886"/>
          </a:xfrm>
          <a:prstGeom prst="rect">
            <a:avLst/>
          </a:prstGeom>
          <a:noFill/>
        </p:spPr>
        <p:txBody>
          <a:bodyPr wrap="square" rtlCol="0">
            <a:spAutoFit/>
          </a:bodyPr>
          <a:lstStyle/>
          <a:p>
            <a:r>
              <a:rPr lang="en-GB" sz="2000" dirty="0">
                <a:solidFill>
                  <a:schemeClr val="accent1">
                    <a:lumMod val="50000"/>
                  </a:schemeClr>
                </a:solidFill>
              </a:rPr>
              <a:t>in the morning</a:t>
            </a:r>
          </a:p>
        </p:txBody>
      </p:sp>
      <p:sp>
        <p:nvSpPr>
          <p:cNvPr id="50" name="TextBox 49"/>
          <p:cNvSpPr txBox="1"/>
          <p:nvPr/>
        </p:nvSpPr>
        <p:spPr>
          <a:xfrm>
            <a:off x="8580266" y="4022388"/>
            <a:ext cx="1567395" cy="400110"/>
          </a:xfrm>
          <a:prstGeom prst="rect">
            <a:avLst/>
          </a:prstGeom>
          <a:noFill/>
        </p:spPr>
        <p:txBody>
          <a:bodyPr wrap="square" rtlCol="0">
            <a:spAutoFit/>
          </a:bodyPr>
          <a:lstStyle/>
          <a:p>
            <a:r>
              <a:rPr lang="en-GB" sz="2000" dirty="0">
                <a:solidFill>
                  <a:schemeClr val="accent1">
                    <a:lumMod val="50000"/>
                  </a:schemeClr>
                </a:solidFill>
              </a:rPr>
              <a:t>the east</a:t>
            </a:r>
          </a:p>
        </p:txBody>
      </p:sp>
      <p:sp>
        <p:nvSpPr>
          <p:cNvPr id="51" name="TextBox 50"/>
          <p:cNvSpPr txBox="1"/>
          <p:nvPr/>
        </p:nvSpPr>
        <p:spPr>
          <a:xfrm>
            <a:off x="10408662" y="4004882"/>
            <a:ext cx="1567395" cy="400110"/>
          </a:xfrm>
          <a:prstGeom prst="rect">
            <a:avLst/>
          </a:prstGeom>
          <a:noFill/>
        </p:spPr>
        <p:txBody>
          <a:bodyPr wrap="square" rtlCol="0">
            <a:spAutoFit/>
          </a:bodyPr>
          <a:lstStyle/>
          <a:p>
            <a:r>
              <a:rPr lang="en-GB" sz="2000" dirty="0">
                <a:solidFill>
                  <a:schemeClr val="accent1">
                    <a:lumMod val="50000"/>
                  </a:schemeClr>
                </a:solidFill>
              </a:rPr>
              <a:t>January</a:t>
            </a:r>
          </a:p>
        </p:txBody>
      </p:sp>
      <p:sp>
        <p:nvSpPr>
          <p:cNvPr id="52" name="TextBox 51"/>
          <p:cNvSpPr txBox="1"/>
          <p:nvPr/>
        </p:nvSpPr>
        <p:spPr>
          <a:xfrm>
            <a:off x="8389715" y="4701582"/>
            <a:ext cx="2010999" cy="707886"/>
          </a:xfrm>
          <a:prstGeom prst="rect">
            <a:avLst/>
          </a:prstGeom>
          <a:noFill/>
        </p:spPr>
        <p:txBody>
          <a:bodyPr wrap="square" rtlCol="0">
            <a:spAutoFit/>
          </a:bodyPr>
          <a:lstStyle/>
          <a:p>
            <a:r>
              <a:rPr lang="en-GB" sz="2000" dirty="0">
                <a:solidFill>
                  <a:schemeClr val="accent1">
                    <a:lumMod val="50000"/>
                  </a:schemeClr>
                </a:solidFill>
              </a:rPr>
              <a:t>the Chinese class</a:t>
            </a:r>
          </a:p>
        </p:txBody>
      </p:sp>
      <p:sp>
        <p:nvSpPr>
          <p:cNvPr id="53" name="TextBox 52"/>
          <p:cNvSpPr txBox="1"/>
          <p:nvPr/>
        </p:nvSpPr>
        <p:spPr>
          <a:xfrm>
            <a:off x="10400607" y="4821477"/>
            <a:ext cx="2010999" cy="400110"/>
          </a:xfrm>
          <a:prstGeom prst="rect">
            <a:avLst/>
          </a:prstGeom>
          <a:noFill/>
        </p:spPr>
        <p:txBody>
          <a:bodyPr wrap="square" rtlCol="0">
            <a:spAutoFit/>
          </a:bodyPr>
          <a:lstStyle/>
          <a:p>
            <a:r>
              <a:rPr lang="en-GB" sz="2000" dirty="0">
                <a:solidFill>
                  <a:schemeClr val="accent1">
                    <a:lumMod val="50000"/>
                  </a:schemeClr>
                </a:solidFill>
              </a:rPr>
              <a:t>Tuesdays</a:t>
            </a:r>
          </a:p>
        </p:txBody>
      </p:sp>
      <p:sp>
        <p:nvSpPr>
          <p:cNvPr id="54" name="TextBox 53"/>
          <p:cNvSpPr txBox="1"/>
          <p:nvPr/>
        </p:nvSpPr>
        <p:spPr>
          <a:xfrm>
            <a:off x="8357604" y="5578730"/>
            <a:ext cx="2010999" cy="400110"/>
          </a:xfrm>
          <a:prstGeom prst="rect">
            <a:avLst/>
          </a:prstGeom>
          <a:noFill/>
        </p:spPr>
        <p:txBody>
          <a:bodyPr wrap="square" rtlCol="0">
            <a:spAutoFit/>
          </a:bodyPr>
          <a:lstStyle/>
          <a:p>
            <a:r>
              <a:rPr lang="en-GB" sz="2000" dirty="0">
                <a:solidFill>
                  <a:schemeClr val="accent1">
                    <a:lumMod val="50000"/>
                  </a:schemeClr>
                </a:solidFill>
              </a:rPr>
              <a:t>the beach</a:t>
            </a:r>
          </a:p>
        </p:txBody>
      </p:sp>
      <p:sp>
        <p:nvSpPr>
          <p:cNvPr id="55" name="TextBox 54"/>
          <p:cNvSpPr txBox="1"/>
          <p:nvPr/>
        </p:nvSpPr>
        <p:spPr>
          <a:xfrm>
            <a:off x="10186859" y="5568123"/>
            <a:ext cx="2010999" cy="400110"/>
          </a:xfrm>
          <a:prstGeom prst="rect">
            <a:avLst/>
          </a:prstGeom>
          <a:noFill/>
        </p:spPr>
        <p:txBody>
          <a:bodyPr wrap="square" rtlCol="0">
            <a:spAutoFit/>
          </a:bodyPr>
          <a:lstStyle/>
          <a:p>
            <a:r>
              <a:rPr lang="en-GB" sz="2000" dirty="0">
                <a:solidFill>
                  <a:schemeClr val="accent1">
                    <a:lumMod val="50000"/>
                  </a:schemeClr>
                </a:solidFill>
              </a:rPr>
              <a:t>every evening</a:t>
            </a:r>
          </a:p>
        </p:txBody>
      </p:sp>
      <p:sp>
        <p:nvSpPr>
          <p:cNvPr id="56"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142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5" grpId="0"/>
      <p:bldP spid="18" grpId="0"/>
      <p:bldP spid="19" grpId="0"/>
      <p:bldP spid="21" grpId="0"/>
      <p:bldP spid="25" grpId="0"/>
      <p:bldP spid="26" grpId="0"/>
      <p:bldP spid="28" grpId="0"/>
      <p:bldP spid="30" grpId="0"/>
      <p:bldP spid="31" grpId="0"/>
      <p:bldP spid="4" grpId="0"/>
      <p:bldP spid="34" grpId="0"/>
      <p:bldP spid="35" grpId="0"/>
      <p:bldP spid="36" grpId="0"/>
      <p:bldP spid="37" grpId="0"/>
      <p:bldP spid="38" grpId="0"/>
      <p:bldP spid="39" grpId="0"/>
      <p:bldP spid="40" grpId="0"/>
      <p:bldP spid="41" grpId="0"/>
      <p:bldP spid="42" grpId="0"/>
      <p:bldP spid="43" grpId="0"/>
      <p:bldP spid="44" grpId="0"/>
      <p:bldP spid="6" grpId="0"/>
      <p:bldP spid="45" grpId="0"/>
      <p:bldP spid="46" grpId="0"/>
      <p:bldP spid="47" grpId="0"/>
      <p:bldP spid="48" grpId="0"/>
      <p:bldP spid="49" grpId="0"/>
      <p:bldP spid="50" grpId="0"/>
      <p:bldP spid="51" grpId="0"/>
      <p:bldP spid="52" grpId="0"/>
      <p:bldP spid="53" grpId="0"/>
      <p:bldP spid="54"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6782734" cy="879475"/>
          </a:xfrm>
        </p:spPr>
        <p:txBody>
          <a:bodyPr>
            <a:normAutofit fontScale="90000"/>
          </a:bodyPr>
          <a:lstStyle/>
          <a:p>
            <a:pPr algn="l"/>
            <a:r>
              <a:rPr lang="en-GB" sz="4000" b="1" dirty="0">
                <a:solidFill>
                  <a:prstClr val="white"/>
                </a:solidFill>
              </a:rPr>
              <a:t>Describing when and where people go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291126" cy="1077189"/>
          </a:xfrm>
        </p:spPr>
        <p:txBody>
          <a:bodyPr>
            <a:normAutofit/>
          </a:bodyPr>
          <a:lstStyle/>
          <a:p>
            <a:pPr algn="l"/>
            <a:r>
              <a:rPr lang="en-GB" sz="2600">
                <a:solidFill>
                  <a:prstClr val="white"/>
                </a:solidFill>
              </a:rPr>
              <a:t>Using ‘ir’ </a:t>
            </a:r>
            <a:r>
              <a:rPr lang="en-GB" sz="2600" dirty="0">
                <a:solidFill>
                  <a:prstClr val="white"/>
                </a:solidFill>
              </a:rPr>
              <a:t>in singular persons (</a:t>
            </a:r>
            <a:r>
              <a:rPr lang="en-GB" sz="2600" dirty="0" err="1">
                <a:solidFill>
                  <a:prstClr val="white"/>
                </a:solidFill>
              </a:rPr>
              <a:t>voy</a:t>
            </a:r>
            <a:r>
              <a:rPr lang="en-GB" sz="2600" dirty="0">
                <a:solidFill>
                  <a:prstClr val="white"/>
                </a:solidFill>
              </a:rPr>
              <a:t>, vas, </a:t>
            </a:r>
            <a:r>
              <a:rPr lang="en-GB" sz="2600" dirty="0" err="1">
                <a:solidFill>
                  <a:prstClr val="white"/>
                </a:solidFill>
              </a:rPr>
              <a:t>va</a:t>
            </a:r>
            <a:r>
              <a:rPr lang="en-GB" sz="2600" dirty="0">
                <a:solidFill>
                  <a:prstClr val="white"/>
                </a:solidFill>
              </a:rPr>
              <a:t>)</a:t>
            </a:r>
          </a:p>
          <a:p>
            <a:pPr algn="l"/>
            <a:r>
              <a:rPr lang="en-GB" sz="2600" dirty="0">
                <a:solidFill>
                  <a:prstClr val="white"/>
                </a:solidFill>
              </a:rPr>
              <a:t>Using ‘al’ and ‘a la’</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408496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[v], [b]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4 - Lesson 66</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5073875"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13142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305066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333726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026588" y="430069"/>
            <a:ext cx="107577" cy="229016"/>
          </a:xfrm>
        </p:spPr>
        <p:txBody>
          <a:bodyPr>
            <a:normAutofit/>
          </a:bodyPr>
          <a:lstStyle/>
          <a:p>
            <a:r>
              <a:rPr lang="en-GB" sz="100" b="1" dirty="0">
                <a:solidFill>
                  <a:prstClr val="white"/>
                </a:solidFill>
              </a:rPr>
              <a:t>hablar</a:t>
            </a:r>
            <a:endParaRPr lang="en-US" sz="100" dirty="0"/>
          </a:p>
        </p:txBody>
      </p:sp>
      <p:graphicFrame>
        <p:nvGraphicFramePr>
          <p:cNvPr id="5" name="Table 4"/>
          <p:cNvGraphicFramePr>
            <a:graphicFrameLocks noGrp="1"/>
          </p:cNvGraphicFramePr>
          <p:nvPr/>
        </p:nvGraphicFramePr>
        <p:xfrm>
          <a:off x="132345" y="678559"/>
          <a:ext cx="11883351" cy="5478400"/>
        </p:xfrm>
        <a:graphic>
          <a:graphicData uri="http://schemas.openxmlformats.org/drawingml/2006/table">
            <a:tbl>
              <a:tblPr firstRow="1" bandRow="1">
                <a:tableStyleId>{5C22544A-7EE6-4342-B048-85BDC9FD1C3A}</a:tableStyleId>
              </a:tblPr>
              <a:tblGrid>
                <a:gridCol w="1703352">
                  <a:extLst>
                    <a:ext uri="{9D8B030D-6E8A-4147-A177-3AD203B41FA5}">
                      <a16:colId xmlns:a16="http://schemas.microsoft.com/office/drawing/2014/main" val="2836466764"/>
                    </a:ext>
                  </a:extLst>
                </a:gridCol>
                <a:gridCol w="1376735">
                  <a:extLst>
                    <a:ext uri="{9D8B030D-6E8A-4147-A177-3AD203B41FA5}">
                      <a16:colId xmlns:a16="http://schemas.microsoft.com/office/drawing/2014/main" val="3665149542"/>
                    </a:ext>
                  </a:extLst>
                </a:gridCol>
                <a:gridCol w="1376169">
                  <a:extLst>
                    <a:ext uri="{9D8B030D-6E8A-4147-A177-3AD203B41FA5}">
                      <a16:colId xmlns:a16="http://schemas.microsoft.com/office/drawing/2014/main" val="166291083"/>
                    </a:ext>
                  </a:extLst>
                </a:gridCol>
                <a:gridCol w="1485419">
                  <a:extLst>
                    <a:ext uri="{9D8B030D-6E8A-4147-A177-3AD203B41FA5}">
                      <a16:colId xmlns:a16="http://schemas.microsoft.com/office/drawing/2014/main" val="2654847902"/>
                    </a:ext>
                  </a:extLst>
                </a:gridCol>
                <a:gridCol w="1485419">
                  <a:extLst>
                    <a:ext uri="{9D8B030D-6E8A-4147-A177-3AD203B41FA5}">
                      <a16:colId xmlns:a16="http://schemas.microsoft.com/office/drawing/2014/main" val="272171017"/>
                    </a:ext>
                  </a:extLst>
                </a:gridCol>
                <a:gridCol w="1485419">
                  <a:extLst>
                    <a:ext uri="{9D8B030D-6E8A-4147-A177-3AD203B41FA5}">
                      <a16:colId xmlns:a16="http://schemas.microsoft.com/office/drawing/2014/main" val="1980392783"/>
                    </a:ext>
                  </a:extLst>
                </a:gridCol>
                <a:gridCol w="1485419">
                  <a:extLst>
                    <a:ext uri="{9D8B030D-6E8A-4147-A177-3AD203B41FA5}">
                      <a16:colId xmlns:a16="http://schemas.microsoft.com/office/drawing/2014/main" val="3174742219"/>
                    </a:ext>
                  </a:extLst>
                </a:gridCol>
                <a:gridCol w="1485419">
                  <a:extLst>
                    <a:ext uri="{9D8B030D-6E8A-4147-A177-3AD203B41FA5}">
                      <a16:colId xmlns:a16="http://schemas.microsoft.com/office/drawing/2014/main" val="3064000840"/>
                    </a:ext>
                  </a:extLst>
                </a:gridCol>
              </a:tblGrid>
              <a:tr h="1369600">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 </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eces</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ner</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ioso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lanco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nue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ueno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erde</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arco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urrido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28922096"/>
                  </a:ext>
                </a:extLst>
              </a:tr>
              <a:tr h="13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ista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asura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iernes</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onito</a:t>
                      </a:r>
                      <a:endParaRPr lang="en-GB" sz="2000" b="1" dirty="0">
                        <a:solidFill>
                          <a:schemeClr val="accent1">
                            <a:lumMod val="50000"/>
                          </a:schemeClr>
                        </a:solidFill>
                      </a:endParaRPr>
                    </a:p>
                    <a:p>
                      <a:pPr algn="ctr"/>
                      <a:endParaRPr lang="en-GB" sz="200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lle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ujo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ista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rir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94534944"/>
                  </a:ext>
                </a:extLst>
              </a:tr>
              <a:tr h="1369600">
                <a:tc>
                  <a:txBody>
                    <a:bodyPr/>
                    <a:lstStyle/>
                    <a:p>
                      <a:pPr algn="ct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uscar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la</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arco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iajar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reci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aso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icicleta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11614845"/>
                  </a:ext>
                </a:extLst>
              </a:tr>
              <a:tr h="13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acaciones</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olígrafo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otella</a:t>
                      </a:r>
                      <a:endParaRPr lang="en-GB" sz="2000" b="1" dirty="0">
                        <a:solidFill>
                          <a:schemeClr val="accent1">
                            <a:lumMod val="50000"/>
                          </a:schemeClr>
                        </a:solidFill>
                      </a:endParaRPr>
                    </a:p>
                    <a:p>
                      <a:pPr algn="ctr"/>
                      <a:endParaRPr lang="en-GB" sz="200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entana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ár</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ol</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604360998"/>
                  </a:ext>
                </a:extLst>
              </a:tr>
            </a:tbl>
          </a:graphicData>
        </a:graphic>
      </p:graphicFrame>
      <p:sp>
        <p:nvSpPr>
          <p:cNvPr id="8" name="Rounded Rectangle 7"/>
          <p:cNvSpPr/>
          <p:nvPr/>
        </p:nvSpPr>
        <p:spPr>
          <a:xfrm>
            <a:off x="171470" y="5136697"/>
            <a:ext cx="1566657"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holidays</a:t>
            </a:r>
          </a:p>
        </p:txBody>
      </p:sp>
      <p:sp>
        <p:nvSpPr>
          <p:cNvPr id="11" name="Rounded Rectangle 10"/>
          <p:cNvSpPr/>
          <p:nvPr/>
        </p:nvSpPr>
        <p:spPr>
          <a:xfrm>
            <a:off x="184918" y="3760739"/>
            <a:ext cx="151856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look for</a:t>
            </a:r>
          </a:p>
        </p:txBody>
      </p:sp>
      <p:sp>
        <p:nvSpPr>
          <p:cNvPr id="12" name="Rounded Rectangle 11"/>
          <p:cNvSpPr/>
          <p:nvPr/>
        </p:nvSpPr>
        <p:spPr>
          <a:xfrm>
            <a:off x="1879960"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nervous</a:t>
            </a:r>
          </a:p>
        </p:txBody>
      </p:sp>
      <p:sp>
        <p:nvSpPr>
          <p:cNvPr id="14" name="Rounded Rectangle 13"/>
          <p:cNvSpPr/>
          <p:nvPr/>
        </p:nvSpPr>
        <p:spPr>
          <a:xfrm>
            <a:off x="1879959"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rubbish</a:t>
            </a:r>
          </a:p>
        </p:txBody>
      </p:sp>
      <p:sp>
        <p:nvSpPr>
          <p:cNvPr id="15" name="Rounded Rectangle 14"/>
          <p:cNvSpPr/>
          <p:nvPr/>
        </p:nvSpPr>
        <p:spPr>
          <a:xfrm>
            <a:off x="1879959"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wash</a:t>
            </a:r>
          </a:p>
        </p:txBody>
      </p:sp>
      <p:sp>
        <p:nvSpPr>
          <p:cNvPr id="16" name="Rounded Rectangle 15"/>
          <p:cNvSpPr/>
          <p:nvPr/>
        </p:nvSpPr>
        <p:spPr>
          <a:xfrm>
            <a:off x="1879958" y="5142096"/>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pen</a:t>
            </a:r>
          </a:p>
        </p:txBody>
      </p:sp>
      <p:sp>
        <p:nvSpPr>
          <p:cNvPr id="17" name="Rounded Rectangle 16"/>
          <p:cNvSpPr/>
          <p:nvPr/>
        </p:nvSpPr>
        <p:spPr>
          <a:xfrm>
            <a:off x="3223487"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white</a:t>
            </a:r>
          </a:p>
        </p:txBody>
      </p:sp>
      <p:sp>
        <p:nvSpPr>
          <p:cNvPr id="20" name="Rounded Rectangle 19"/>
          <p:cNvSpPr/>
          <p:nvPr/>
        </p:nvSpPr>
        <p:spPr>
          <a:xfrm>
            <a:off x="195553" y="2373088"/>
            <a:ext cx="151848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magazine</a:t>
            </a:r>
          </a:p>
        </p:txBody>
      </p:sp>
      <p:sp>
        <p:nvSpPr>
          <p:cNvPr id="21" name="Rounded Rectangle 20"/>
          <p:cNvSpPr/>
          <p:nvPr/>
        </p:nvSpPr>
        <p:spPr>
          <a:xfrm>
            <a:off x="3223487"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Friday</a:t>
            </a:r>
          </a:p>
        </p:txBody>
      </p:sp>
      <p:sp>
        <p:nvSpPr>
          <p:cNvPr id="22" name="Rounded Rectangle 21"/>
          <p:cNvSpPr/>
          <p:nvPr/>
        </p:nvSpPr>
        <p:spPr>
          <a:xfrm>
            <a:off x="3269443"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boat</a:t>
            </a:r>
          </a:p>
        </p:txBody>
      </p:sp>
      <p:sp>
        <p:nvSpPr>
          <p:cNvPr id="23" name="Rounded Rectangle 22"/>
          <p:cNvSpPr/>
          <p:nvPr/>
        </p:nvSpPr>
        <p:spPr>
          <a:xfrm>
            <a:off x="3236366" y="51054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live</a:t>
            </a:r>
          </a:p>
        </p:txBody>
      </p:sp>
      <p:sp>
        <p:nvSpPr>
          <p:cNvPr id="25" name="Rounded Rectangle 24"/>
          <p:cNvSpPr/>
          <p:nvPr/>
        </p:nvSpPr>
        <p:spPr>
          <a:xfrm>
            <a:off x="4686625"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nine</a:t>
            </a:r>
          </a:p>
        </p:txBody>
      </p:sp>
      <p:sp>
        <p:nvSpPr>
          <p:cNvPr id="26" name="Rounded Rectangle 25"/>
          <p:cNvSpPr/>
          <p:nvPr/>
        </p:nvSpPr>
        <p:spPr>
          <a:xfrm>
            <a:off x="4686625"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pretty</a:t>
            </a:r>
          </a:p>
        </p:txBody>
      </p:sp>
      <p:sp>
        <p:nvSpPr>
          <p:cNvPr id="27" name="Rounded Rectangle 26"/>
          <p:cNvSpPr/>
          <p:nvPr/>
        </p:nvSpPr>
        <p:spPr>
          <a:xfrm>
            <a:off x="4686625" y="376073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travel</a:t>
            </a:r>
          </a:p>
        </p:txBody>
      </p:sp>
      <p:sp>
        <p:nvSpPr>
          <p:cNvPr id="28" name="Rounded Rectangle 27"/>
          <p:cNvSpPr/>
          <p:nvPr/>
        </p:nvSpPr>
        <p:spPr>
          <a:xfrm>
            <a:off x="4699504" y="51054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book</a:t>
            </a:r>
          </a:p>
        </p:txBody>
      </p:sp>
      <p:sp>
        <p:nvSpPr>
          <p:cNvPr id="29" name="Rounded Rectangle 28"/>
          <p:cNvSpPr/>
          <p:nvPr/>
        </p:nvSpPr>
        <p:spPr>
          <a:xfrm>
            <a:off x="6149763"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good</a:t>
            </a:r>
          </a:p>
        </p:txBody>
      </p:sp>
      <p:sp>
        <p:nvSpPr>
          <p:cNvPr id="30" name="Rounded Rectangle 29"/>
          <p:cNvSpPr/>
          <p:nvPr/>
        </p:nvSpPr>
        <p:spPr>
          <a:xfrm>
            <a:off x="6149763"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wear</a:t>
            </a:r>
          </a:p>
        </p:txBody>
      </p:sp>
      <p:sp>
        <p:nvSpPr>
          <p:cNvPr id="31" name="Rounded Rectangle 30"/>
          <p:cNvSpPr/>
          <p:nvPr/>
        </p:nvSpPr>
        <p:spPr>
          <a:xfrm>
            <a:off x="6160494"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receive</a:t>
            </a:r>
          </a:p>
        </p:txBody>
      </p:sp>
      <p:sp>
        <p:nvSpPr>
          <p:cNvPr id="32" name="Rounded Rectangle 31"/>
          <p:cNvSpPr/>
          <p:nvPr/>
        </p:nvSpPr>
        <p:spPr>
          <a:xfrm>
            <a:off x="6173373" y="51054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bottle</a:t>
            </a:r>
          </a:p>
        </p:txBody>
      </p:sp>
      <p:sp>
        <p:nvSpPr>
          <p:cNvPr id="33" name="Rounded Rectangle 32"/>
          <p:cNvSpPr/>
          <p:nvPr/>
        </p:nvSpPr>
        <p:spPr>
          <a:xfrm>
            <a:off x="7674363" y="5142096"/>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window</a:t>
            </a:r>
          </a:p>
        </p:txBody>
      </p:sp>
      <p:sp>
        <p:nvSpPr>
          <p:cNvPr id="34" name="Rounded Rectangle 33"/>
          <p:cNvSpPr/>
          <p:nvPr/>
        </p:nvSpPr>
        <p:spPr>
          <a:xfrm>
            <a:off x="7674363" y="376073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cheap</a:t>
            </a:r>
          </a:p>
        </p:txBody>
      </p:sp>
      <p:sp>
        <p:nvSpPr>
          <p:cNvPr id="35" name="Rounded Rectangle 34"/>
          <p:cNvSpPr/>
          <p:nvPr/>
        </p:nvSpPr>
        <p:spPr>
          <a:xfrm>
            <a:off x="7674363"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drawing</a:t>
            </a:r>
          </a:p>
        </p:txBody>
      </p:sp>
      <p:sp>
        <p:nvSpPr>
          <p:cNvPr id="36" name="Rounded Rectangle 35"/>
          <p:cNvSpPr/>
          <p:nvPr/>
        </p:nvSpPr>
        <p:spPr>
          <a:xfrm>
            <a:off x="7674362"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green</a:t>
            </a:r>
          </a:p>
        </p:txBody>
      </p:sp>
      <p:sp>
        <p:nvSpPr>
          <p:cNvPr id="37" name="Rounded Rectangle 36"/>
          <p:cNvSpPr/>
          <p:nvPr/>
        </p:nvSpPr>
        <p:spPr>
          <a:xfrm>
            <a:off x="9162012"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bank</a:t>
            </a:r>
          </a:p>
        </p:txBody>
      </p:sp>
      <p:sp>
        <p:nvSpPr>
          <p:cNvPr id="38" name="Rounded Rectangle 37"/>
          <p:cNvSpPr/>
          <p:nvPr/>
        </p:nvSpPr>
        <p:spPr>
          <a:xfrm>
            <a:off x="9122162"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view</a:t>
            </a:r>
          </a:p>
        </p:txBody>
      </p:sp>
      <p:sp>
        <p:nvSpPr>
          <p:cNvPr id="39" name="Rounded Rectangle 38"/>
          <p:cNvSpPr/>
          <p:nvPr/>
        </p:nvSpPr>
        <p:spPr>
          <a:xfrm>
            <a:off x="9122162"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glass</a:t>
            </a:r>
          </a:p>
        </p:txBody>
      </p:sp>
      <p:sp>
        <p:nvSpPr>
          <p:cNvPr id="40" name="Rounded Rectangle 39"/>
          <p:cNvSpPr/>
          <p:nvPr/>
        </p:nvSpPr>
        <p:spPr>
          <a:xfrm>
            <a:off x="9148232" y="5142095"/>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drink</a:t>
            </a:r>
          </a:p>
        </p:txBody>
      </p:sp>
      <p:sp>
        <p:nvSpPr>
          <p:cNvPr id="41" name="Rounded Rectangle 40"/>
          <p:cNvSpPr/>
          <p:nvPr/>
        </p:nvSpPr>
        <p:spPr>
          <a:xfrm>
            <a:off x="10649663" y="5136697"/>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tree</a:t>
            </a:r>
          </a:p>
        </p:txBody>
      </p:sp>
      <p:sp>
        <p:nvSpPr>
          <p:cNvPr id="42" name="Rounded Rectangle 41"/>
          <p:cNvSpPr/>
          <p:nvPr/>
        </p:nvSpPr>
        <p:spPr>
          <a:xfrm>
            <a:off x="10649664" y="376073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bike</a:t>
            </a:r>
          </a:p>
        </p:txBody>
      </p:sp>
      <p:sp>
        <p:nvSpPr>
          <p:cNvPr id="43" name="Rounded Rectangle 42"/>
          <p:cNvSpPr/>
          <p:nvPr/>
        </p:nvSpPr>
        <p:spPr>
          <a:xfrm>
            <a:off x="10649663" y="2384781"/>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to open</a:t>
            </a:r>
          </a:p>
        </p:txBody>
      </p:sp>
      <p:sp>
        <p:nvSpPr>
          <p:cNvPr id="44" name="Rounded Rectangle 43"/>
          <p:cNvSpPr/>
          <p:nvPr/>
        </p:nvSpPr>
        <p:spPr>
          <a:xfrm>
            <a:off x="158103" y="1027683"/>
            <a:ext cx="1587006"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sometimes</a:t>
            </a:r>
          </a:p>
        </p:txBody>
      </p:sp>
      <p:sp>
        <p:nvSpPr>
          <p:cNvPr id="45" name="Rounded Rectangle 44"/>
          <p:cNvSpPr/>
          <p:nvPr/>
        </p:nvSpPr>
        <p:spPr>
          <a:xfrm>
            <a:off x="10649663"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5B9BD5">
                    <a:lumMod val="50000"/>
                  </a:srgbClr>
                </a:solidFill>
              </a:rPr>
              <a:t>boring</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04347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4" restart="whenNotActive" fill="hold" evtFilter="cancelBubble" nodeType="interactiveSeq">
                <p:stCondLst>
                  <p:cond evt="onClick" delay="0">
                    <p:tgtEl>
                      <p:spTgt spid="31"/>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6" restart="whenNotActive" fill="hold" evtFilter="cancelBubble" nodeType="interactiveSeq">
                <p:stCondLst>
                  <p:cond evt="onClick" delay="0">
                    <p:tgtEl>
                      <p:spTgt spid="3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3"/>
                                        </p:tgtEl>
                                      </p:cBhvr>
                                    </p:animEffect>
                                    <p:set>
                                      <p:cBhvr>
                                        <p:cTn id="12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3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36"/>
                                        </p:tgtEl>
                                      </p:cBhvr>
                                    </p:animEffect>
                                    <p:set>
                                      <p:cBhvr>
                                        <p:cTn id="13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37"/>
                                        </p:tgtEl>
                                      </p:cBhvr>
                                    </p:animEffect>
                                    <p:set>
                                      <p:cBhvr>
                                        <p:cTn id="14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6" restart="whenNotActive" fill="hold" evtFilter="cancelBubble" nodeType="interactiveSeq">
                <p:stCondLst>
                  <p:cond evt="onClick" delay="0">
                    <p:tgtEl>
                      <p:spTgt spid="38"/>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38"/>
                                        </p:tgtEl>
                                      </p:cBhvr>
                                    </p:animEffect>
                                    <p:set>
                                      <p:cBhvr>
                                        <p:cTn id="1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52" restart="whenNotActive" fill="hold" evtFilter="cancelBubble" nodeType="interactiveSeq">
                <p:stCondLst>
                  <p:cond evt="onClick" delay="0">
                    <p:tgtEl>
                      <p:spTgt spid="39"/>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39"/>
                                        </p:tgtEl>
                                      </p:cBhvr>
                                    </p:animEffect>
                                    <p:set>
                                      <p:cBhvr>
                                        <p:cTn id="1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40"/>
                                        </p:tgtEl>
                                      </p:cBhvr>
                                    </p:animEffect>
                                    <p:set>
                                      <p:cBhvr>
                                        <p:cTn id="1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64" restart="whenNotActive" fill="hold" evtFilter="cancelBubble" nodeType="interactiveSeq">
                <p:stCondLst>
                  <p:cond evt="onClick" delay="0">
                    <p:tgtEl>
                      <p:spTgt spid="41"/>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70" restart="whenNotActive" fill="hold" evtFilter="cancelBubble" nodeType="interactiveSeq">
                <p:stCondLst>
                  <p:cond evt="onClick" delay="0">
                    <p:tgtEl>
                      <p:spTgt spid="42"/>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42"/>
                                        </p:tgtEl>
                                      </p:cBhvr>
                                    </p:animEffect>
                                    <p:set>
                                      <p:cBhvr>
                                        <p:cTn id="17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76" restart="whenNotActive" fill="hold" evtFilter="cancelBubble" nodeType="interactiveSeq">
                <p:stCondLst>
                  <p:cond evt="onClick" delay="0">
                    <p:tgtEl>
                      <p:spTgt spid="43"/>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43"/>
                                        </p:tgtEl>
                                      </p:cBhvr>
                                    </p:animEffect>
                                    <p:set>
                                      <p:cBhvr>
                                        <p:cTn id="18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2" restart="whenNotActive" fill="hold" evtFilter="cancelBubble" nodeType="interactiveSeq">
                <p:stCondLst>
                  <p:cond evt="onClick" delay="0">
                    <p:tgtEl>
                      <p:spTgt spid="44"/>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44"/>
                                        </p:tgtEl>
                                      </p:cBhvr>
                                    </p:animEffect>
                                    <p:set>
                                      <p:cBhvr>
                                        <p:cTn id="18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8" restart="whenNotActive" fill="hold" evtFilter="cancelBubble" nodeType="interactiveSeq">
                <p:stCondLst>
                  <p:cond evt="onClick" delay="0">
                    <p:tgtEl>
                      <p:spTgt spid="45"/>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45"/>
                                        </p:tgtEl>
                                      </p:cBhvr>
                                    </p:animEffect>
                                    <p:set>
                                      <p:cBhvr>
                                        <p:cTn id="19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8" grpId="0" animBg="1"/>
      <p:bldP spid="11" grpId="0" animBg="1"/>
      <p:bldP spid="12" grpId="0" animBg="1"/>
      <p:bldP spid="14" grpId="0" animBg="1"/>
      <p:bldP spid="15" grpId="0" animBg="1"/>
      <p:bldP spid="16" grpId="0" animBg="1"/>
      <p:bldP spid="17"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763"/>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accent1">
                    <a:lumMod val="50000"/>
                  </a:schemeClr>
                </a:solidFill>
              </a:rPr>
              <a:t>without</a:t>
            </a: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sin</a:t>
            </a:r>
            <a:endParaRPr lang="x-none" sz="2800" b="1" dirty="0">
              <a:solidFill>
                <a:schemeClr val="accent1">
                  <a:lumMod val="50000"/>
                </a:schemeClr>
              </a:solidFill>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07286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337"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problem</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1512887" y="1278000"/>
            <a:ext cx="2834777"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el problema</a:t>
            </a:r>
            <a:endParaRPr lang="x-none" sz="2800" b="1" dirty="0">
              <a:solidFill>
                <a:schemeClr val="accent1">
                  <a:lumMod val="50000"/>
                </a:schemeClr>
              </a:solidFill>
            </a:endParaRPr>
          </a:p>
        </p:txBody>
      </p:sp>
    </p:spTree>
    <p:extLst>
      <p:ext uri="{BB962C8B-B14F-4D97-AF65-F5344CB8AC3E}">
        <p14:creationId xmlns:p14="http://schemas.microsoft.com/office/powerpoint/2010/main" val="1808639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I go</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6939916" y="54260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voy</a:t>
            </a:r>
            <a:endParaRPr lang="x-none" sz="2800" b="1" dirty="0">
              <a:solidFill>
                <a:schemeClr val="accent1">
                  <a:lumMod val="50000"/>
                </a:schemeClr>
              </a:solidFill>
            </a:endParaRPr>
          </a:p>
        </p:txBody>
      </p:sp>
    </p:spTree>
    <p:extLst>
      <p:ext uri="{BB962C8B-B14F-4D97-AF65-F5344CB8AC3E}">
        <p14:creationId xmlns:p14="http://schemas.microsoft.com/office/powerpoint/2010/main" val="983678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Tree>
    <p:extLst>
      <p:ext uri="{BB962C8B-B14F-4D97-AF65-F5344CB8AC3E}">
        <p14:creationId xmlns:p14="http://schemas.microsoft.com/office/powerpoint/2010/main" val="14502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January</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enero</a:t>
            </a:r>
            <a:endParaRPr lang="x-none" sz="2800" b="1" dirty="0">
              <a:solidFill>
                <a:schemeClr val="accent1">
                  <a:lumMod val="50000"/>
                </a:schemeClr>
              </a:solidFill>
            </a:endParaRPr>
          </a:p>
        </p:txBody>
      </p:sp>
    </p:spTree>
    <p:extLst>
      <p:ext uri="{BB962C8B-B14F-4D97-AF65-F5344CB8AC3E}">
        <p14:creationId xmlns:p14="http://schemas.microsoft.com/office/powerpoint/2010/main" val="3632119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day</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el día</a:t>
            </a:r>
            <a:endParaRPr lang="x-none" sz="2800" b="1" dirty="0">
              <a:solidFill>
                <a:schemeClr val="accent1">
                  <a:lumMod val="50000"/>
                </a:schemeClr>
              </a:solidFill>
            </a:endParaRPr>
          </a:p>
        </p:txBody>
      </p:sp>
    </p:spTree>
    <p:extLst>
      <p:ext uri="{BB962C8B-B14F-4D97-AF65-F5344CB8AC3E}">
        <p14:creationId xmlns:p14="http://schemas.microsoft.com/office/powerpoint/2010/main" val="1123883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Italy</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335280" y="2214000"/>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Italia</a:t>
            </a:r>
            <a:endParaRPr lang="x-none" sz="2800" b="1" dirty="0">
              <a:solidFill>
                <a:schemeClr val="accent1">
                  <a:lumMod val="50000"/>
                </a:schemeClr>
              </a:solidFill>
            </a:endParaRPr>
          </a:p>
        </p:txBody>
      </p:sp>
    </p:spTree>
    <p:extLst>
      <p:ext uri="{BB962C8B-B14F-4D97-AF65-F5344CB8AC3E}">
        <p14:creationId xmlns:p14="http://schemas.microsoft.com/office/powerpoint/2010/main" val="1516881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you go</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vas</a:t>
            </a:r>
            <a:endParaRPr lang="x-none" sz="2800" b="1" dirty="0">
              <a:solidFill>
                <a:schemeClr val="accent1">
                  <a:lumMod val="50000"/>
                </a:schemeClr>
              </a:solidFill>
            </a:endParaRPr>
          </a:p>
        </p:txBody>
      </p:sp>
    </p:spTree>
    <p:extLst>
      <p:ext uri="{BB962C8B-B14F-4D97-AF65-F5344CB8AC3E}">
        <p14:creationId xmlns:p14="http://schemas.microsoft.com/office/powerpoint/2010/main" val="744774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february</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2080800" y="4993200"/>
            <a:ext cx="234369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febrero</a:t>
            </a:r>
            <a:endParaRPr lang="x-none" sz="2800" b="1" dirty="0">
              <a:solidFill>
                <a:schemeClr val="accent1">
                  <a:lumMod val="50000"/>
                </a:schemeClr>
              </a:solidFill>
            </a:endParaRPr>
          </a:p>
        </p:txBody>
      </p:sp>
    </p:spTree>
    <p:extLst>
      <p:ext uri="{BB962C8B-B14F-4D97-AF65-F5344CB8AC3E}">
        <p14:creationId xmlns:p14="http://schemas.microsoft.com/office/powerpoint/2010/main" val="506903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neighbourhood</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9695906" y="3150000"/>
            <a:ext cx="234369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el barrio</a:t>
            </a:r>
            <a:endParaRPr lang="x-none" sz="2800" b="1" dirty="0">
              <a:solidFill>
                <a:schemeClr val="accent1">
                  <a:lumMod val="50000"/>
                </a:schemeClr>
              </a:solidFill>
            </a:endParaRPr>
          </a:p>
        </p:txBody>
      </p:sp>
    </p:spTree>
    <p:extLst>
      <p:ext uri="{BB962C8B-B14F-4D97-AF65-F5344CB8AC3E}">
        <p14:creationId xmlns:p14="http://schemas.microsoft.com/office/powerpoint/2010/main" val="2551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to the (masc. singular)</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al</a:t>
            </a:r>
            <a:endParaRPr lang="x-none" sz="2800" b="1" dirty="0">
              <a:solidFill>
                <a:schemeClr val="accent1">
                  <a:lumMod val="50000"/>
                </a:schemeClr>
              </a:solidFill>
            </a:endParaRPr>
          </a:p>
        </p:txBody>
      </p:sp>
    </p:spTree>
    <p:extLst>
      <p:ext uri="{BB962C8B-B14F-4D97-AF65-F5344CB8AC3E}">
        <p14:creationId xmlns:p14="http://schemas.microsoft.com/office/powerpoint/2010/main" val="2038700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s/he goes, it goes</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9673590" y="2218847"/>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va</a:t>
            </a:r>
            <a:endParaRPr lang="x-none" sz="2800" b="1" dirty="0">
              <a:solidFill>
                <a:schemeClr val="accent1">
                  <a:lumMod val="50000"/>
                </a:schemeClr>
              </a:solidFill>
            </a:endParaRPr>
          </a:p>
        </p:txBody>
      </p:sp>
    </p:spTree>
    <p:extLst>
      <p:ext uri="{BB962C8B-B14F-4D97-AF65-F5344CB8AC3E}">
        <p14:creationId xmlns:p14="http://schemas.microsoft.com/office/powerpoint/2010/main" val="1378579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beach</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la playa</a:t>
            </a:r>
            <a:endParaRPr lang="x-none" sz="2800" b="1" dirty="0">
              <a:solidFill>
                <a:schemeClr val="accent1">
                  <a:lumMod val="50000"/>
                </a:schemeClr>
              </a:solidFill>
            </a:endParaRPr>
          </a:p>
        </p:txBody>
      </p:sp>
    </p:spTree>
    <p:extLst>
      <p:ext uri="{BB962C8B-B14F-4D97-AF65-F5344CB8AC3E}">
        <p14:creationId xmlns:p14="http://schemas.microsoft.com/office/powerpoint/2010/main" val="948767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30ECB8F-2BA9-4343-976C-99A6188DD6AB}"/>
              </a:ext>
            </a:extLst>
          </p:cNvPr>
          <p:cNvSpPr>
            <a:spLocks noGrp="1"/>
          </p:cNvSpPr>
          <p:nvPr>
            <p:ph type="title"/>
          </p:nvPr>
        </p:nvSpPr>
        <p:spPr>
          <a:xfrm>
            <a:off x="0" y="0"/>
            <a:ext cx="3600000" cy="900000"/>
          </a:xfrm>
        </p:spPr>
        <p:txBody>
          <a:bodyPr>
            <a:normAutofit/>
          </a:bodyPr>
          <a:lstStyle/>
          <a:p>
            <a:r>
              <a:rPr lang="en-GB" sz="3200" b="1" dirty="0">
                <a:solidFill>
                  <a:schemeClr val="accent1">
                    <a:lumMod val="50000"/>
                  </a:schemeClr>
                </a:solidFill>
              </a:rPr>
              <a:t>Vocabulario</a:t>
            </a:r>
            <a:endParaRPr lang="x-none" sz="3200" dirty="0">
              <a:solidFill>
                <a:schemeClr val="accent1">
                  <a:lumMod val="50000"/>
                </a:schemeClr>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513024" y="1276075"/>
            <a:ext cx="28346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p_ _ _ _ _ _ _</a:t>
            </a:r>
            <a:endParaRPr lang="x-none" sz="2800" dirty="0">
              <a:solidFill>
                <a:schemeClr val="accent1">
                  <a:lumMod val="50000"/>
                </a:schemeClr>
              </a:solidFill>
            </a:endParaRP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a:t>
            </a:r>
            <a:endParaRPr lang="x-none" sz="2800" dirty="0">
              <a:solidFill>
                <a:schemeClr val="accent1">
                  <a:lumMod val="50000"/>
                </a:schemeClr>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939915" y="542458"/>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b_ _ _ _ _</a:t>
            </a:r>
            <a:endParaRPr lang="x-none" sz="2800" dirty="0">
              <a:solidFill>
                <a:schemeClr val="accent1">
                  <a:lumMod val="50000"/>
                </a:schemeClr>
              </a:solidFill>
            </a:endParaRP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4419600" y="417231"/>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a_</a:t>
            </a:r>
            <a:endParaRPr lang="x-none" sz="2800" dirty="0">
              <a:solidFill>
                <a:schemeClr val="accent1">
                  <a:lumMod val="50000"/>
                </a:schemeClr>
              </a:solidFill>
            </a:endParaRP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I</a:t>
            </a:r>
            <a:r>
              <a:rPr lang="en-GB" sz="2800" dirty="0">
                <a:solidFill>
                  <a:schemeClr val="accent1">
                    <a:lumMod val="50000"/>
                  </a:schemeClr>
                </a:solidFill>
              </a:rPr>
              <a:t>_ _ _ _ _</a:t>
            </a:r>
            <a:endParaRPr lang="x-none" sz="2800" dirty="0">
              <a:solidFill>
                <a:schemeClr val="accent1">
                  <a:lumMod val="50000"/>
                </a:schemeClr>
              </a:solidFill>
            </a:endParaRP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f_ _ _ _ _ _</a:t>
            </a:r>
            <a:endParaRPr lang="x-none" sz="2800" dirty="0">
              <a:solidFill>
                <a:schemeClr val="accent1">
                  <a:lumMod val="50000"/>
                </a:schemeClr>
              </a:solidFill>
            </a:endParaRP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285152" y="405661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la p</a:t>
            </a:r>
            <a:r>
              <a:rPr lang="en-GB" sz="2800" dirty="0">
                <a:solidFill>
                  <a:schemeClr val="accent1">
                    <a:lumMod val="50000"/>
                  </a:schemeClr>
                </a:solidFill>
              </a:rPr>
              <a:t>_ _ _ _</a:t>
            </a:r>
            <a:endParaRPr lang="x-none" sz="2800" dirty="0">
              <a:solidFill>
                <a:schemeClr val="accent1">
                  <a:lumMod val="50000"/>
                </a:schemeClr>
              </a:solidFill>
            </a:endParaRP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35280" y="312306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e_ _ _ _</a:t>
            </a:r>
            <a:endParaRPr lang="x-none" sz="2800" dirty="0">
              <a:solidFill>
                <a:schemeClr val="accent1">
                  <a:lumMod val="50000"/>
                </a:schemeClr>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s_ _</a:t>
            </a:r>
            <a:endParaRPr lang="x-none" sz="2800" dirty="0">
              <a:solidFill>
                <a:schemeClr val="accent1">
                  <a:lumMod val="50000"/>
                </a:schemeClr>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338663"/>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 _</a:t>
            </a:r>
            <a:endParaRPr lang="x-none" sz="2800" dirty="0">
              <a:solidFill>
                <a:schemeClr val="accent1">
                  <a:lumMod val="50000"/>
                </a:schemeClr>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885127"/>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solidFill>
                  <a:schemeClr val="accent1">
                    <a:lumMod val="50000"/>
                  </a:schemeClr>
                </a:solidFill>
              </a:rPr>
              <a:t>el </a:t>
            </a:r>
            <a:r>
              <a:rPr lang="en-GB" sz="2800" dirty="0">
                <a:solidFill>
                  <a:schemeClr val="accent1">
                    <a:lumMod val="50000"/>
                  </a:schemeClr>
                </a:solidFill>
              </a:rPr>
              <a:t>d_ _</a:t>
            </a:r>
            <a:endParaRPr lang="x-none" sz="2800" dirty="0">
              <a:solidFill>
                <a:schemeClr val="accent1">
                  <a:lumMod val="50000"/>
                </a:schemeClr>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50000"/>
                  </a:schemeClr>
                </a:solidFill>
              </a:rPr>
              <a:t>v_</a:t>
            </a:r>
            <a:endParaRPr lang="x-none" sz="2800" dirty="0">
              <a:solidFill>
                <a:schemeClr val="accent1">
                  <a:lumMod val="50000"/>
                </a:schemeClr>
              </a:solidFill>
            </a:endParaRP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419600" y="2628375"/>
            <a:ext cx="3790950" cy="11657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to go, going</a:t>
            </a:r>
            <a:endParaRPr lang="x-none" sz="2800" b="1" dirty="0">
              <a:solidFill>
                <a:schemeClr val="accent1">
                  <a:lumMod val="50000"/>
                </a:schemeClr>
              </a:solidFill>
            </a:endParaRPr>
          </a:p>
        </p:txBody>
      </p:sp>
      <p:sp>
        <p:nvSpPr>
          <p:cNvPr id="22" name="Rectángulo redondeado 15">
            <a:extLst>
              <a:ext uri="{FF2B5EF4-FFF2-40B4-BE49-F238E27FC236}">
                <a16:creationId xmlns:a16="http://schemas.microsoft.com/office/drawing/2014/main" id="{1295B1C9-AD18-C84A-B60E-7D02CEBABB88}"/>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rPr>
              <a:t>ir</a:t>
            </a:r>
            <a:endParaRPr lang="x-none" sz="2800" b="1" dirty="0">
              <a:solidFill>
                <a:schemeClr val="accent1">
                  <a:lumMod val="50000"/>
                </a:schemeClr>
              </a:solidFill>
            </a:endParaRPr>
          </a:p>
        </p:txBody>
      </p:sp>
    </p:spTree>
    <p:extLst>
      <p:ext uri="{BB962C8B-B14F-4D97-AF65-F5344CB8AC3E}">
        <p14:creationId xmlns:p14="http://schemas.microsoft.com/office/powerpoint/2010/main" val="4236328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0" descr="man using binocul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904" y="2349239"/>
            <a:ext cx="1153757" cy="135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pic>
        <p:nvPicPr>
          <p:cNvPr id="27650" name="Picture 2" descr="green check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1643">
            <a:off x="1493032" y="1026131"/>
            <a:ext cx="1573130" cy="145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pic>
        <p:nvPicPr>
          <p:cNvPr id="13" name="Picture 4" descr="green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41866" r="50278"/>
          <a:stretch/>
        </p:blipFill>
        <p:spPr bwMode="auto">
          <a:xfrm rot="5400000">
            <a:off x="1913130" y="3750947"/>
            <a:ext cx="687544" cy="2761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16" name="TextBox 15"/>
          <p:cNvSpPr txBox="1"/>
          <p:nvPr/>
        </p:nvSpPr>
        <p:spPr>
          <a:xfrm>
            <a:off x="5116977" y="5560848"/>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live]</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grpSp>
        <p:nvGrpSpPr>
          <p:cNvPr id="2" name="Group 1" descr="sun and a beach"/>
          <p:cNvGrpSpPr/>
          <p:nvPr/>
        </p:nvGrpSpPr>
        <p:grpSpPr>
          <a:xfrm>
            <a:off x="9225082" y="1185586"/>
            <a:ext cx="1812881" cy="1648763"/>
            <a:chOff x="5570923" y="493394"/>
            <a:chExt cx="2097114" cy="1907265"/>
          </a:xfrm>
        </p:grpSpPr>
        <p:pic>
          <p:nvPicPr>
            <p:cNvPr id="27654" name="Picture 6" descr="sun with a bea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0923" y="782268"/>
              <a:ext cx="1107891" cy="161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656" name="Picture 8" descr="su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5872" y="493394"/>
              <a:ext cx="1282165" cy="13174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pic>
        <p:nvPicPr>
          <p:cNvPr id="27652" name="Picture 4" descr="cartoon kid wav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326" y="4249236"/>
            <a:ext cx="793101"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v_verda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50"/>
                                        </p:tgtEl>
                                        <p:attrNameLst>
                                          <p:attrName>style.visibility</p:attrName>
                                        </p:attrNameLst>
                                      </p:cBhvr>
                                      <p:to>
                                        <p:strVal val="visible"/>
                                      </p:to>
                                    </p:set>
                                    <p:animEffect transition="in" filter="fade">
                                      <p:cBhvr>
                                        <p:cTn id="28" dur="500"/>
                                        <p:tgtEl>
                                          <p:spTgt spid="27650"/>
                                        </p:tgtEl>
                                      </p:cBhvr>
                                    </p:animEffect>
                                  </p:childTnLst>
                                  <p:subTnLst>
                                    <p:audio>
                                      <p:cMediaNode>
                                        <p:cTn display="0" masterRel="sameClick">
                                          <p:stCondLst>
                                            <p:cond evt="begin" delay="0">
                                              <p:tn val="26"/>
                                            </p:cond>
                                          </p:stCondLst>
                                          <p:endCondLst>
                                            <p:cond evt="onStopAudio" delay="0">
                                              <p:tgtEl>
                                                <p:sldTgt/>
                                              </p:tgtEl>
                                            </p:cond>
                                          </p:endCondLst>
                                        </p:cTn>
                                        <p:tgtEl>
                                          <p:sndTgt r:embed="rId5" name="v_verd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v_veran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v_veran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v_ver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v_ver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v_viv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v_viv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v_jov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652"/>
                                        </p:tgtEl>
                                        <p:attrNameLst>
                                          <p:attrName>style.visibility</p:attrName>
                                        </p:attrNameLst>
                                      </p:cBhvr>
                                      <p:to>
                                        <p:strVal val="visible"/>
                                      </p:to>
                                    </p:set>
                                    <p:animEffect transition="in" filter="fade">
                                      <p:cBhvr>
                                        <p:cTn id="68" dur="500"/>
                                        <p:tgtEl>
                                          <p:spTgt spid="27652"/>
                                        </p:tgtEl>
                                      </p:cBhvr>
                                    </p:animEffect>
                                  </p:childTnLst>
                                  <p:subTnLst>
                                    <p:audio>
                                      <p:cMediaNode>
                                        <p:cTn display="0" masterRel="sameClick">
                                          <p:stCondLst>
                                            <p:cond evt="begin" delay="0">
                                              <p:tn val="66"/>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16"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0" y="241632"/>
            <a:ext cx="5371148" cy="1325563"/>
          </a:xfrm>
        </p:spPr>
        <p:txBody>
          <a:bodyPr>
            <a:normAutofit/>
          </a:bodyPr>
          <a:lstStyle/>
          <a:p>
            <a:r>
              <a:rPr lang="en-GB" sz="3100" b="1" dirty="0">
                <a:solidFill>
                  <a:schemeClr val="bg1"/>
                </a:solidFill>
              </a:rPr>
              <a:t>Using the verb ‘IR’ (to go)</a:t>
            </a:r>
            <a:br>
              <a:rPr lang="en-GB" sz="3100" b="1" dirty="0">
                <a:solidFill>
                  <a:schemeClr val="bg1"/>
                </a:solidFill>
              </a:rPr>
            </a:br>
            <a:r>
              <a:rPr lang="en-GB" sz="3600" b="1" dirty="0">
                <a:solidFill>
                  <a:schemeClr val="bg1"/>
                </a:solidFill>
              </a:rPr>
              <a:t> </a:t>
            </a:r>
          </a:p>
        </p:txBody>
      </p:sp>
      <p:sp>
        <p:nvSpPr>
          <p:cNvPr id="6" name="TextBox 5"/>
          <p:cNvSpPr txBox="1"/>
          <p:nvPr/>
        </p:nvSpPr>
        <p:spPr>
          <a:xfrm>
            <a:off x="329115" y="1308704"/>
            <a:ext cx="115670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Remember that some</a:t>
            </a:r>
            <a:r>
              <a:rPr kumimoji="0" lang="en-GB" sz="28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verbs do not follow the general rules.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The verb </a:t>
            </a:r>
            <a:r>
              <a:rPr kumimoji="0" lang="en-GB" sz="28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ir</a:t>
            </a:r>
            <a:r>
              <a:rPr kumimoji="0" lang="en-GB" sz="28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is an example of this.</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329115" y="5064851"/>
            <a:ext cx="5371148" cy="523220"/>
          </a:xfrm>
          <a:prstGeom prst="rect">
            <a:avLst/>
          </a:prstGeom>
          <a:noFill/>
        </p:spPr>
        <p:txBody>
          <a:bodyPr wrap="square" rtlCol="0">
            <a:spAutoFit/>
          </a:bodyPr>
          <a:lstStyle/>
          <a:p>
            <a:pPr lvl="0">
              <a:defRPr/>
            </a:pPr>
            <a:r>
              <a:rPr lang="en-GB" sz="2800" b="1" dirty="0">
                <a:solidFill>
                  <a:srgbClr val="E25B00"/>
                </a:solidFill>
                <a:latin typeface="Century Gothic" panose="020B0502020202020204" pitchFamily="34" charset="0"/>
              </a:rPr>
              <a:t>Vas</a:t>
            </a:r>
            <a:r>
              <a:rPr lang="en-GB" sz="2800" dirty="0">
                <a:solidFill>
                  <a:srgbClr val="ED7D31"/>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a la estación</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9" name="TextBox 8"/>
          <p:cNvSpPr txBox="1"/>
          <p:nvPr/>
        </p:nvSpPr>
        <p:spPr>
          <a:xfrm>
            <a:off x="6126115" y="5064851"/>
            <a:ext cx="3994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25B00"/>
                </a:solidFill>
                <a:latin typeface="Century Gothic" panose="020B0502020202020204" pitchFamily="34" charset="0"/>
              </a:rPr>
              <a:t>You</a:t>
            </a:r>
            <a:r>
              <a:rPr kumimoji="0" lang="en-GB" sz="2800" b="1" i="0" u="none" strike="noStrike" kern="1200" cap="none" spc="0" normalizeH="0" noProof="0" dirty="0">
                <a:ln>
                  <a:noFill/>
                </a:ln>
                <a:solidFill>
                  <a:srgbClr val="E25B00"/>
                </a:solidFill>
                <a:effectLst/>
                <a:uLnTx/>
                <a:uFillTx/>
                <a:latin typeface="Century Gothic" panose="020B0502020202020204" pitchFamily="34" charset="0"/>
              </a:rPr>
              <a:t> go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the station.</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6126114" y="3239655"/>
            <a:ext cx="4822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25B00"/>
                </a:solidFill>
                <a:latin typeface="Century Gothic" panose="020B0502020202020204" pitchFamily="34" charset="0"/>
              </a:rPr>
              <a:t>Va</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al pueblo.</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2" name="TextBox 11"/>
          <p:cNvSpPr txBox="1"/>
          <p:nvPr/>
        </p:nvSpPr>
        <p:spPr>
          <a:xfrm>
            <a:off x="329115" y="3229422"/>
            <a:ext cx="59265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25B00"/>
                </a:solidFill>
                <a:latin typeface="Century Gothic" panose="020B0502020202020204" pitchFamily="34" charset="0"/>
              </a:rPr>
              <a:t>S/he goes </a:t>
            </a:r>
            <a:r>
              <a:rPr lang="en-GB" sz="2800" dirty="0">
                <a:solidFill>
                  <a:schemeClr val="accent1">
                    <a:lumMod val="50000"/>
                  </a:schemeClr>
                </a:solidFill>
                <a:latin typeface="Century Gothic" panose="020B0502020202020204" pitchFamily="34" charset="0"/>
              </a:rPr>
              <a:t>to the town.</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4" name="ZoneTexte 10">
            <a:extLst>
              <a:ext uri="{FF2B5EF4-FFF2-40B4-BE49-F238E27FC236}">
                <a16:creationId xmlns:a16="http://schemas.microsoft.com/office/drawing/2014/main" id="{464402F1-4B05-504A-805C-84D3D6F318B8}"/>
              </a:ext>
            </a:extLst>
          </p:cNvPr>
          <p:cNvSpPr txBox="1"/>
          <p:nvPr/>
        </p:nvSpPr>
        <p:spPr>
          <a:xfrm>
            <a:off x="329115" y="4191874"/>
            <a:ext cx="80808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you</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go’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vas</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5" name="ZoneTexte 10">
            <a:extLst>
              <a:ext uri="{FF2B5EF4-FFF2-40B4-BE49-F238E27FC236}">
                <a16:creationId xmlns:a16="http://schemas.microsoft.com/office/drawing/2014/main" id="{041657BA-5316-5149-88C4-7726146581E3}"/>
              </a:ext>
            </a:extLst>
          </p:cNvPr>
          <p:cNvSpPr txBox="1"/>
          <p:nvPr/>
        </p:nvSpPr>
        <p:spPr>
          <a:xfrm>
            <a:off x="329115" y="2440433"/>
            <a:ext cx="7726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‘s/</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goes</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or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it</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goes</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8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fr-CA" sz="2800" dirty="0">
                <a:solidFill>
                  <a:schemeClr val="accent1">
                    <a:lumMod val="50000"/>
                  </a:schemeClr>
                </a:solidFill>
                <a:latin typeface="Century Gothic" panose="020F0302020204030204"/>
              </a:rPr>
              <a:t>      </a:t>
            </a:r>
            <a:r>
              <a:rPr lang="fr-CA" sz="1200" dirty="0">
                <a:solidFill>
                  <a:schemeClr val="accent1">
                    <a:lumMod val="50000"/>
                  </a:schemeClr>
                </a:solidFill>
                <a:latin typeface="Century Gothic" panose="020F0302020204030204"/>
              </a:rPr>
              <a:t> </a:t>
            </a:r>
            <a:r>
              <a:rPr kumimoji="0" lang="fr-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CA" sz="2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 name="TextBox 3"/>
          <p:cNvSpPr txBox="1"/>
          <p:nvPr/>
        </p:nvSpPr>
        <p:spPr>
          <a:xfrm>
            <a:off x="6100881" y="2441895"/>
            <a:ext cx="1015007" cy="523220"/>
          </a:xfrm>
          <a:prstGeom prst="rect">
            <a:avLst/>
          </a:prstGeom>
          <a:noFill/>
        </p:spPr>
        <p:txBody>
          <a:bodyPr wrap="square" rtlCol="0">
            <a:spAutoFit/>
          </a:bodyPr>
          <a:lstStyle/>
          <a:p>
            <a:r>
              <a:rPr lang="en-GB" sz="2800" dirty="0">
                <a:solidFill>
                  <a:schemeClr val="accent1">
                    <a:lumMod val="50000"/>
                  </a:schemeClr>
                </a:solidFill>
              </a:rPr>
              <a:t>‘</a:t>
            </a:r>
            <a:r>
              <a:rPr lang="en-GB" sz="2800" b="1" dirty="0">
                <a:solidFill>
                  <a:schemeClr val="accent1">
                    <a:lumMod val="50000"/>
                  </a:schemeClr>
                </a:solidFill>
              </a:rPr>
              <a:t>va</a:t>
            </a:r>
            <a:r>
              <a:rPr lang="en-GB" sz="2800" dirty="0">
                <a:solidFill>
                  <a:schemeClr val="accent1">
                    <a:lumMod val="50000"/>
                  </a:schemeClr>
                </a:solidFill>
              </a:rPr>
              <a:t>’</a:t>
            </a:r>
          </a:p>
        </p:txBody>
      </p:sp>
      <p:sp>
        <p:nvSpPr>
          <p:cNvPr id="11" name="Rounded Rectangular Callout 10"/>
          <p:cNvSpPr/>
          <p:nvPr/>
        </p:nvSpPr>
        <p:spPr>
          <a:xfrm>
            <a:off x="8818323" y="3752642"/>
            <a:ext cx="3169085" cy="1258660"/>
          </a:xfrm>
          <a:prstGeom prst="wedgeRoundRectCallout">
            <a:avLst>
              <a:gd name="adj1" fmla="val -102518"/>
              <a:gd name="adj2" fmla="val -49031"/>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Remember to use ‘al’ if the article is ‘el’!</a:t>
            </a:r>
          </a:p>
        </p:txBody>
      </p:sp>
      <p:sp>
        <p:nvSpPr>
          <p:cNvPr id="3" name="Rectangle 2"/>
          <p:cNvSpPr/>
          <p:nvPr/>
        </p:nvSpPr>
        <p:spPr>
          <a:xfrm>
            <a:off x="6321759" y="2868834"/>
            <a:ext cx="433903"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23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5" grpId="0"/>
      <p:bldP spid="4" grpId="0"/>
      <p:bldP spid="11" grpId="0" animBg="1"/>
      <p:bldP spid="11" grpId="1"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chemeClr val="accent1">
                    <a:lumMod val="50000"/>
                  </a:schemeClr>
                </a:solidFill>
              </a:rPr>
              <a:t>vas</a:t>
            </a:r>
            <a:br>
              <a:rPr lang="en-GB" sz="10350" b="1" dirty="0">
                <a:solidFill>
                  <a:schemeClr val="accent1">
                    <a:lumMod val="50000"/>
                  </a:schemeClr>
                </a:solidFill>
              </a:rPr>
            </a:br>
            <a:endParaRPr sz="3959" dirty="0">
              <a:solidFill>
                <a:schemeClr val="accent1">
                  <a:lumMod val="50000"/>
                </a:schemeClr>
              </a:solidFill>
            </a:endParaRPr>
          </a:p>
        </p:txBody>
      </p:sp>
      <p:sp>
        <p:nvSpPr>
          <p:cNvPr id="57"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[you go]</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chemeClr val="accent1">
                    <a:lumMod val="50000"/>
                  </a:schemeClr>
                </a:solidFill>
                <a:latin typeface="Century Gothic"/>
                <a:ea typeface="Century Gothic"/>
                <a:cs typeface="Century Gothic"/>
                <a:sym typeface="Century Gothic"/>
              </a:rPr>
              <a:t>va</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59" name="Google Shape;59;p13"/>
          <p:cNvSpPr txBox="1"/>
          <p:nvPr/>
        </p:nvSpPr>
        <p:spPr>
          <a:xfrm>
            <a:off x="-67733" y="5062338"/>
            <a:ext cx="12191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dirty="0">
                <a:solidFill>
                  <a:schemeClr val="accent1">
                    <a:lumMod val="50000"/>
                  </a:schemeClr>
                </a:solidFill>
                <a:latin typeface="Century Gothic"/>
                <a:ea typeface="Century Gothic"/>
                <a:cs typeface="Century Gothic"/>
                <a:sym typeface="Century Gothic"/>
              </a:rPr>
              <a:t>s/he goes | it goes</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277757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vas.wav"/>
            </a:hlinkClick>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accent1">
                    <a:lumMod val="50000"/>
                  </a:schemeClr>
                </a:solidFill>
              </a:rPr>
              <a:t>vas</a:t>
            </a:r>
            <a:br>
              <a:rPr lang="en-GB" sz="8640" b="1" dirty="0">
                <a:solidFill>
                  <a:schemeClr val="accent1">
                    <a:lumMod val="50000"/>
                  </a:schemeClr>
                </a:solidFill>
              </a:rPr>
            </a:br>
            <a:endParaRPr sz="3959" dirty="0">
              <a:solidFill>
                <a:schemeClr val="accent1">
                  <a:lumMod val="50000"/>
                </a:schemeClr>
              </a:solidFill>
            </a:endParaRPr>
          </a:p>
        </p:txBody>
      </p:sp>
      <p:sp>
        <p:nvSpPr>
          <p:cNvPr id="68" name="Google Shape;68;p14"/>
          <p:cNvSpPr txBox="1"/>
          <p:nvPr/>
        </p:nvSpPr>
        <p:spPr>
          <a:xfrm>
            <a:off x="3155228" y="2156305"/>
            <a:ext cx="588154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[you go]</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69" name="Google Shape;69;p14" descr="question mark action button">
            <a:hlinkClick r:id="" action="ppaction://noaction">
              <a:snd r:embed="rId4" name="va.wav"/>
            </a:hlinkClick>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chemeClr val="accent1">
                    <a:lumMod val="50000"/>
                  </a:schemeClr>
                </a:solidFill>
                <a:latin typeface="Century Gothic"/>
                <a:ea typeface="Century Gothic"/>
                <a:cs typeface="Century Gothic"/>
                <a:sym typeface="Century Gothic"/>
              </a:rPr>
              <a:t>va</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71" name="Google Shape;71;p14"/>
          <p:cNvSpPr txBox="1"/>
          <p:nvPr/>
        </p:nvSpPr>
        <p:spPr>
          <a:xfrm>
            <a:off x="3166441" y="5033064"/>
            <a:ext cx="5998601"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dirty="0">
                <a:solidFill>
                  <a:schemeClr val="accent1">
                    <a:lumMod val="50000"/>
                  </a:schemeClr>
                </a:solidFill>
                <a:latin typeface="Century Gothic"/>
                <a:ea typeface="Century Gothic"/>
                <a:cs typeface="Century Gothic"/>
                <a:sym typeface="Century Gothic"/>
              </a:rPr>
              <a:t>s/he goes | it goes</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238398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va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v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vas</a:t>
            </a:r>
            <a:endParaRPr sz="11500" dirty="0">
              <a:solidFill>
                <a:schemeClr val="accent1">
                  <a:lumMod val="50000"/>
                </a:schemeClr>
              </a:solidFill>
            </a:endParaRPr>
          </a:p>
        </p:txBody>
      </p:sp>
      <p:sp>
        <p:nvSpPr>
          <p:cNvPr id="78" name="Google Shape;78;p15"/>
          <p:cNvSpPr txBox="1"/>
          <p:nvPr/>
        </p:nvSpPr>
        <p:spPr>
          <a:xfrm>
            <a:off x="0" y="2177384"/>
            <a:ext cx="1205564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noProof="0" dirty="0">
                <a:solidFill>
                  <a:schemeClr val="accent1">
                    <a:lumMod val="50000"/>
                  </a:schemeClr>
                </a:solidFill>
                <a:latin typeface="Century Gothic"/>
                <a:ea typeface="Century Gothic"/>
                <a:cs typeface="Century Gothic"/>
                <a:sym typeface="Century Gothic"/>
              </a:rPr>
              <a:t>you</a:t>
            </a:r>
            <a:r>
              <a:rPr lang="en-GB" sz="3200" kern="0" dirty="0">
                <a:solidFill>
                  <a:schemeClr val="accent1">
                    <a:lumMod val="50000"/>
                  </a:schemeClr>
                </a:solidFill>
                <a:latin typeface="Century Gothic"/>
                <a:ea typeface="Century Gothic"/>
                <a:cs typeface="Century Gothic"/>
                <a:sym typeface="Century Gothic"/>
              </a:rPr>
              <a:t> go</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79" name="Google Shape;79;p15"/>
          <p:cNvSpPr txBox="1"/>
          <p:nvPr/>
        </p:nvSpPr>
        <p:spPr>
          <a:xfrm>
            <a:off x="1938832" y="3997075"/>
            <a:ext cx="9178993"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a:solidFill>
                  <a:srgbClr val="E25B00"/>
                </a:solidFill>
                <a:latin typeface="Century Gothic"/>
                <a:ea typeface="Century Gothic"/>
                <a:cs typeface="Century Gothic"/>
                <a:sym typeface="Century Gothic"/>
              </a:rPr>
              <a:t>Vas</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a:solidFill>
                  <a:schemeClr val="accent1">
                    <a:lumMod val="50000"/>
                  </a:schemeClr>
                </a:solidFill>
                <a:latin typeface="Century Gothic"/>
                <a:ea typeface="Century Gothic"/>
                <a:cs typeface="Century Gothic"/>
                <a:sym typeface="Century Gothic"/>
              </a:rPr>
              <a:t>al otro barrio</a:t>
            </a:r>
            <a:r>
              <a:rPr kumimoji="0" lang="en-GB"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0" name="Google Shape;80;p15"/>
          <p:cNvSpPr txBox="1"/>
          <p:nvPr/>
        </p:nvSpPr>
        <p:spPr>
          <a:xfrm>
            <a:off x="2619240" y="5012738"/>
            <a:ext cx="7818176"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E25B00"/>
                </a:solidFill>
                <a:latin typeface="Century Gothic"/>
                <a:ea typeface="Century Gothic"/>
                <a:cs typeface="Century Gothic"/>
                <a:sym typeface="Century Gothic"/>
              </a:rPr>
              <a:t>You go </a:t>
            </a:r>
            <a:r>
              <a:rPr lang="en-GB" sz="3200" kern="0" dirty="0">
                <a:solidFill>
                  <a:schemeClr val="accent1">
                    <a:lumMod val="50000"/>
                  </a:schemeClr>
                </a:solidFill>
                <a:latin typeface="Century Gothic"/>
                <a:ea typeface="Century Gothic"/>
                <a:cs typeface="Century Gothic"/>
                <a:sym typeface="Century Gothic"/>
              </a:rPr>
              <a:t>to the other neighbourhood</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33098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ítulo 1">
            <a:extLst>
              <a:ext uri="{FF2B5EF4-FFF2-40B4-BE49-F238E27FC236}">
                <a16:creationId xmlns:a16="http://schemas.microsoft.com/office/drawing/2014/main" id="{C3D864A6-32E5-2F4D-B501-415C1BBD54E5}"/>
              </a:ext>
            </a:extLst>
          </p:cNvPr>
          <p:cNvSpPr>
            <a:spLocks noGrp="1"/>
          </p:cNvSpPr>
          <p:nvPr>
            <p:ph type="title"/>
          </p:nvPr>
        </p:nvSpPr>
        <p:spPr>
          <a:xfrm>
            <a:off x="15949" y="313700"/>
            <a:ext cx="4303545" cy="709513"/>
          </a:xfrm>
        </p:spPr>
        <p:txBody>
          <a:bodyPr>
            <a:normAutofit/>
          </a:bodyPr>
          <a:lstStyle/>
          <a:p>
            <a:r>
              <a:rPr lang="x-none" sz="3600" b="1" dirty="0">
                <a:solidFill>
                  <a:schemeClr val="bg1"/>
                </a:solidFill>
                <a:latin typeface="Century Gothic" panose="020B0502020202020204" pitchFamily="34" charset="0"/>
              </a:rPr>
              <a:t>Yes/No questions</a:t>
            </a:r>
          </a:p>
        </p:txBody>
      </p:sp>
      <p:sp>
        <p:nvSpPr>
          <p:cNvPr id="5" name="TextBox 5">
            <a:extLst>
              <a:ext uri="{FF2B5EF4-FFF2-40B4-BE49-F238E27FC236}">
                <a16:creationId xmlns:a16="http://schemas.microsoft.com/office/drawing/2014/main" id="{FFD78DA3-A3D3-5A43-8916-29D289059B78}"/>
              </a:ext>
            </a:extLst>
          </p:cNvPr>
          <p:cNvSpPr txBox="1"/>
          <p:nvPr/>
        </p:nvSpPr>
        <p:spPr>
          <a:xfrm>
            <a:off x="358178" y="1326659"/>
            <a:ext cx="11023695" cy="1077218"/>
          </a:xfrm>
          <a:prstGeom prst="rect">
            <a:avLst/>
          </a:prstGeom>
          <a:noFill/>
        </p:spPr>
        <p:txBody>
          <a:bodyPr wrap="square" rtlCol="0">
            <a:spAutoFit/>
          </a:bodyPr>
          <a:lstStyle/>
          <a:p>
            <a:pPr>
              <a:defRPr/>
            </a:pPr>
            <a:r>
              <a:rPr lang="en-GB" sz="3200" dirty="0">
                <a:solidFill>
                  <a:schemeClr val="accent1">
                    <a:lumMod val="50000"/>
                  </a:schemeClr>
                </a:solidFill>
                <a:latin typeface="Century Gothic" panose="020B0502020202020204" pitchFamily="34" charset="0"/>
              </a:rPr>
              <a:t>Remember that in Spanish, you change a statement into a question simply by raising your voice at the end:</a:t>
            </a:r>
          </a:p>
        </p:txBody>
      </p:sp>
      <p:sp>
        <p:nvSpPr>
          <p:cNvPr id="6" name="TextBox 12">
            <a:hlinkClick r:id="" action="ppaction://noaction">
              <a:snd r:embed="rId4" name="vas a la playa.wav"/>
            </a:hlinkClick>
            <a:extLst>
              <a:ext uri="{FF2B5EF4-FFF2-40B4-BE49-F238E27FC236}">
                <a16:creationId xmlns:a16="http://schemas.microsoft.com/office/drawing/2014/main" id="{9A7C7BBC-AB4C-8344-BC98-BF3F5D032D50}"/>
              </a:ext>
            </a:extLst>
          </p:cNvPr>
          <p:cNvSpPr txBox="1"/>
          <p:nvPr/>
        </p:nvSpPr>
        <p:spPr>
          <a:xfrm>
            <a:off x="136794" y="3029085"/>
            <a:ext cx="2425749" cy="584775"/>
          </a:xfrm>
          <a:prstGeom prst="rect">
            <a:avLst/>
          </a:prstGeom>
          <a:solidFill>
            <a:srgbClr val="E25B00"/>
          </a:solidFill>
          <a:ln w="28575">
            <a:solidFill>
              <a:schemeClr val="accent1">
                <a:lumMod val="50000"/>
              </a:schemeClr>
            </a:solidFill>
          </a:ln>
        </p:spPr>
        <p:txBody>
          <a:bodyPr wrap="square" rtlCol="0">
            <a:spAutoFit/>
          </a:bodyPr>
          <a:lstStyle/>
          <a:p>
            <a:pPr algn="ctr">
              <a:defRPr/>
            </a:pPr>
            <a:r>
              <a:rPr lang="en-GB" sz="3200" b="1" dirty="0" err="1">
                <a:solidFill>
                  <a:schemeClr val="bg1"/>
                </a:solidFill>
                <a:latin typeface="Century Gothic" panose="020B0502020202020204" pitchFamily="34" charset="0"/>
              </a:rPr>
              <a:t>Afirmación</a:t>
            </a:r>
            <a:endParaRPr lang="en-GB" sz="3200" b="1" dirty="0">
              <a:solidFill>
                <a:schemeClr val="bg1"/>
              </a:solidFill>
              <a:latin typeface="Century Gothic" panose="020B0502020202020204" pitchFamily="34" charset="0"/>
            </a:endParaRPr>
          </a:p>
        </p:txBody>
      </p:sp>
      <p:sp>
        <p:nvSpPr>
          <p:cNvPr id="7" name="TextBox 14">
            <a:extLst>
              <a:ext uri="{FF2B5EF4-FFF2-40B4-BE49-F238E27FC236}">
                <a16:creationId xmlns:a16="http://schemas.microsoft.com/office/drawing/2014/main" id="{0CBEBB6D-AD3E-3D4B-8C04-4EF097BB6FE8}"/>
              </a:ext>
            </a:extLst>
          </p:cNvPr>
          <p:cNvSpPr txBox="1"/>
          <p:nvPr/>
        </p:nvSpPr>
        <p:spPr>
          <a:xfrm>
            <a:off x="2872392" y="2983178"/>
            <a:ext cx="4533463" cy="584775"/>
          </a:xfrm>
          <a:prstGeom prst="rect">
            <a:avLst/>
          </a:prstGeom>
          <a:noFill/>
        </p:spPr>
        <p:txBody>
          <a:bodyPr wrap="square" rtlCol="0">
            <a:spAutoFit/>
          </a:bodyPr>
          <a:lstStyle/>
          <a:p>
            <a:pPr>
              <a:defRPr/>
            </a:pPr>
            <a:r>
              <a:rPr lang="en-GB" sz="3200" dirty="0">
                <a:solidFill>
                  <a:schemeClr val="accent1">
                    <a:lumMod val="50000"/>
                  </a:schemeClr>
                </a:solidFill>
                <a:latin typeface="Century Gothic" panose="020B0502020202020204" pitchFamily="34" charset="0"/>
              </a:rPr>
              <a:t>Vas a la playa.</a:t>
            </a:r>
          </a:p>
        </p:txBody>
      </p:sp>
      <p:sp>
        <p:nvSpPr>
          <p:cNvPr id="8" name="TextBox 16">
            <a:extLst>
              <a:ext uri="{FF2B5EF4-FFF2-40B4-BE49-F238E27FC236}">
                <a16:creationId xmlns:a16="http://schemas.microsoft.com/office/drawing/2014/main" id="{DCB7E59B-B62D-844F-9459-01F0C189F0F8}"/>
              </a:ext>
            </a:extLst>
          </p:cNvPr>
          <p:cNvSpPr txBox="1"/>
          <p:nvPr/>
        </p:nvSpPr>
        <p:spPr>
          <a:xfrm>
            <a:off x="3024040" y="3496042"/>
            <a:ext cx="4961642" cy="584775"/>
          </a:xfrm>
          <a:prstGeom prst="rect">
            <a:avLst/>
          </a:prstGeom>
          <a:noFill/>
        </p:spPr>
        <p:txBody>
          <a:bodyPr wrap="square" rtlCol="0">
            <a:spAutoFit/>
          </a:bodyPr>
          <a:lstStyle/>
          <a:p>
            <a:pPr>
              <a:defRPr/>
            </a:pPr>
            <a:r>
              <a:rPr lang="en-GB" sz="3200" i="1" u="sng" dirty="0">
                <a:solidFill>
                  <a:schemeClr val="accent1">
                    <a:lumMod val="50000"/>
                  </a:schemeClr>
                </a:solidFill>
                <a:latin typeface="Century Gothic" panose="020B0502020202020204" pitchFamily="34" charset="0"/>
              </a:rPr>
              <a:t>You go</a:t>
            </a:r>
            <a:r>
              <a:rPr lang="en-GB" sz="3200" i="1" dirty="0">
                <a:solidFill>
                  <a:schemeClr val="accent1">
                    <a:lumMod val="50000"/>
                  </a:schemeClr>
                </a:solidFill>
                <a:latin typeface="Century Gothic" panose="020B0502020202020204" pitchFamily="34" charset="0"/>
              </a:rPr>
              <a:t> to the beach.</a:t>
            </a:r>
          </a:p>
        </p:txBody>
      </p:sp>
      <p:sp>
        <p:nvSpPr>
          <p:cNvPr id="9" name="TextBox 17">
            <a:hlinkClick r:id="" action="ppaction://noaction">
              <a:snd r:embed="rId5" name="vas a la playa?.wav"/>
            </a:hlinkClick>
            <a:extLst>
              <a:ext uri="{FF2B5EF4-FFF2-40B4-BE49-F238E27FC236}">
                <a16:creationId xmlns:a16="http://schemas.microsoft.com/office/drawing/2014/main" id="{15E36281-FF84-9143-8D38-A3DDEBBCC450}"/>
              </a:ext>
            </a:extLst>
          </p:cNvPr>
          <p:cNvSpPr txBox="1"/>
          <p:nvPr/>
        </p:nvSpPr>
        <p:spPr>
          <a:xfrm>
            <a:off x="136794" y="4295097"/>
            <a:ext cx="2425749" cy="584775"/>
          </a:xfrm>
          <a:prstGeom prst="rect">
            <a:avLst/>
          </a:prstGeom>
          <a:solidFill>
            <a:srgbClr val="E25B00"/>
          </a:solidFill>
          <a:ln w="28575">
            <a:solidFill>
              <a:schemeClr val="accent1">
                <a:lumMod val="50000"/>
              </a:schemeClr>
            </a:solidFill>
          </a:ln>
        </p:spPr>
        <p:txBody>
          <a:bodyPr wrap="square" rtlCol="0">
            <a:spAutoFit/>
          </a:bodyPr>
          <a:lstStyle/>
          <a:p>
            <a:pPr algn="ctr">
              <a:defRPr/>
            </a:pPr>
            <a:r>
              <a:rPr lang="en-GB" sz="3200" b="1" dirty="0" err="1">
                <a:solidFill>
                  <a:schemeClr val="bg1"/>
                </a:solidFill>
                <a:latin typeface="Century Gothic" panose="020B0502020202020204" pitchFamily="34" charset="0"/>
              </a:rPr>
              <a:t>Pregunta</a:t>
            </a:r>
            <a:endParaRPr lang="en-GB" sz="3200" b="1" dirty="0">
              <a:solidFill>
                <a:schemeClr val="bg1"/>
              </a:solidFill>
              <a:latin typeface="Century Gothic" panose="020B0502020202020204" pitchFamily="34" charset="0"/>
            </a:endParaRPr>
          </a:p>
        </p:txBody>
      </p:sp>
      <p:sp>
        <p:nvSpPr>
          <p:cNvPr id="10" name="TextBox 22">
            <a:extLst>
              <a:ext uri="{FF2B5EF4-FFF2-40B4-BE49-F238E27FC236}">
                <a16:creationId xmlns:a16="http://schemas.microsoft.com/office/drawing/2014/main" id="{AAE59D02-7F39-544C-949B-22A11EAD1387}"/>
              </a:ext>
            </a:extLst>
          </p:cNvPr>
          <p:cNvSpPr txBox="1"/>
          <p:nvPr/>
        </p:nvSpPr>
        <p:spPr>
          <a:xfrm>
            <a:off x="2646628" y="4300420"/>
            <a:ext cx="5095163" cy="584775"/>
          </a:xfrm>
          <a:prstGeom prst="rect">
            <a:avLst/>
          </a:prstGeom>
          <a:noFill/>
        </p:spPr>
        <p:txBody>
          <a:bodyPr wrap="square" rtlCol="0">
            <a:spAutoFit/>
          </a:bodyPr>
          <a:lstStyle/>
          <a:p>
            <a:pPr>
              <a:defRPr/>
            </a:pPr>
            <a:r>
              <a:rPr lang="en-GB" sz="3200" b="1" dirty="0">
                <a:solidFill>
                  <a:schemeClr val="accent1">
                    <a:lumMod val="50000"/>
                  </a:schemeClr>
                </a:solidFill>
                <a:latin typeface="Century Gothic" panose="020B0502020202020204" pitchFamily="34" charset="0"/>
              </a:rPr>
              <a:t>¿</a:t>
            </a:r>
            <a:r>
              <a:rPr lang="en-GB" sz="3200" dirty="0">
                <a:solidFill>
                  <a:schemeClr val="accent1">
                    <a:lumMod val="50000"/>
                  </a:schemeClr>
                </a:solidFill>
                <a:latin typeface="Century Gothic" panose="020B0502020202020204" pitchFamily="34" charset="0"/>
              </a:rPr>
              <a:t>Vas a la playa</a:t>
            </a:r>
            <a:r>
              <a:rPr lang="en-GB" sz="3200" b="1" dirty="0">
                <a:solidFill>
                  <a:schemeClr val="accent1">
                    <a:lumMod val="50000"/>
                  </a:schemeClr>
                </a:solidFill>
                <a:latin typeface="Century Gothic" panose="020B0502020202020204" pitchFamily="34" charset="0"/>
              </a:rPr>
              <a:t>?</a:t>
            </a:r>
          </a:p>
        </p:txBody>
      </p:sp>
      <p:sp>
        <p:nvSpPr>
          <p:cNvPr id="11" name="TextBox 23">
            <a:extLst>
              <a:ext uri="{FF2B5EF4-FFF2-40B4-BE49-F238E27FC236}">
                <a16:creationId xmlns:a16="http://schemas.microsoft.com/office/drawing/2014/main" id="{0DE649A2-A5F0-8F4D-B8E7-EB7A88FB0DA4}"/>
              </a:ext>
            </a:extLst>
          </p:cNvPr>
          <p:cNvSpPr txBox="1"/>
          <p:nvPr/>
        </p:nvSpPr>
        <p:spPr>
          <a:xfrm>
            <a:off x="6089715" y="5317247"/>
            <a:ext cx="5844619" cy="584775"/>
          </a:xfrm>
          <a:prstGeom prst="rect">
            <a:avLst/>
          </a:prstGeom>
          <a:noFill/>
        </p:spPr>
        <p:txBody>
          <a:bodyPr wrap="square" rtlCol="0">
            <a:spAutoFit/>
          </a:bodyPr>
          <a:lstStyle/>
          <a:p>
            <a:pPr algn="ctr">
              <a:defRPr/>
            </a:pPr>
            <a:r>
              <a:rPr lang="en-GB" sz="3200" b="1" i="1" dirty="0">
                <a:solidFill>
                  <a:srgbClr val="E25B00"/>
                </a:solidFill>
                <a:latin typeface="Century Gothic" panose="020B0502020202020204" pitchFamily="34" charset="0"/>
              </a:rPr>
              <a:t>Do </a:t>
            </a:r>
            <a:r>
              <a:rPr lang="en-GB" sz="3200" b="1" i="1" dirty="0">
                <a:solidFill>
                  <a:schemeClr val="accent1">
                    <a:lumMod val="50000"/>
                  </a:schemeClr>
                </a:solidFill>
                <a:latin typeface="Century Gothic" panose="020B0502020202020204" pitchFamily="34" charset="0"/>
              </a:rPr>
              <a:t>you go </a:t>
            </a:r>
            <a:r>
              <a:rPr lang="en-GB" sz="3200" dirty="0">
                <a:solidFill>
                  <a:schemeClr val="accent1">
                    <a:lumMod val="50000"/>
                  </a:schemeClr>
                </a:solidFill>
                <a:latin typeface="Century Gothic" panose="020B0502020202020204" pitchFamily="34" charset="0"/>
              </a:rPr>
              <a:t>to the beach?</a:t>
            </a:r>
          </a:p>
        </p:txBody>
      </p:sp>
      <p:sp>
        <p:nvSpPr>
          <p:cNvPr id="12" name="Rounded Rectangular Callout 25">
            <a:extLst>
              <a:ext uri="{FF2B5EF4-FFF2-40B4-BE49-F238E27FC236}">
                <a16:creationId xmlns:a16="http://schemas.microsoft.com/office/drawing/2014/main" id="{0628D166-7ED9-F047-9164-6A137A68389F}"/>
              </a:ext>
            </a:extLst>
          </p:cNvPr>
          <p:cNvSpPr/>
          <p:nvPr/>
        </p:nvSpPr>
        <p:spPr>
          <a:xfrm>
            <a:off x="136794" y="5123999"/>
            <a:ext cx="5019668" cy="1153971"/>
          </a:xfrm>
          <a:prstGeom prst="wedgeRoundRectCallout">
            <a:avLst>
              <a:gd name="adj1" fmla="val 69826"/>
              <a:gd name="adj2" fmla="val -13826"/>
              <a:gd name="adj3" fmla="val 16667"/>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In English we add the word ‘do’ to form a question but in Spanish this is not needed.</a:t>
            </a:r>
          </a:p>
        </p:txBody>
      </p:sp>
      <p:sp>
        <p:nvSpPr>
          <p:cNvPr id="13" name="Rounded Rectangular Callout 24">
            <a:extLst>
              <a:ext uri="{FF2B5EF4-FFF2-40B4-BE49-F238E27FC236}">
                <a16:creationId xmlns:a16="http://schemas.microsoft.com/office/drawing/2014/main" id="{36BD0161-BAF9-E841-B85D-7A2C0C074286}"/>
              </a:ext>
            </a:extLst>
          </p:cNvPr>
          <p:cNvSpPr/>
          <p:nvPr/>
        </p:nvSpPr>
        <p:spPr>
          <a:xfrm>
            <a:off x="7825876" y="4080817"/>
            <a:ext cx="4254544" cy="1133855"/>
          </a:xfrm>
          <a:prstGeom prst="wedgeRoundRectCallout">
            <a:avLst>
              <a:gd name="adj1" fmla="val -69733"/>
              <a:gd name="adj2" fmla="val -10750"/>
              <a:gd name="adj3" fmla="val 16667"/>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Spanish uses two question marks – the one at the front is upside down!</a:t>
            </a:r>
          </a:p>
        </p:txBody>
      </p:sp>
    </p:spTree>
    <p:extLst>
      <p:ext uri="{BB962C8B-B14F-4D97-AF65-F5344CB8AC3E}">
        <p14:creationId xmlns:p14="http://schemas.microsoft.com/office/powerpoint/2010/main" val="29356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P spid="11" grpId="0"/>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EEA29-5440-3E42-8E68-6D58B28CD675}"/>
              </a:ext>
            </a:extLst>
          </p:cNvPr>
          <p:cNvSpPr>
            <a:spLocks noGrp="1"/>
          </p:cNvSpPr>
          <p:nvPr>
            <p:ph type="title"/>
          </p:nvPr>
        </p:nvSpPr>
        <p:spPr>
          <a:xfrm>
            <a:off x="224047" y="195075"/>
            <a:ext cx="9081097" cy="457469"/>
          </a:xfrm>
        </p:spPr>
        <p:txBody>
          <a:bodyPr>
            <a:noAutofit/>
          </a:bodyPr>
          <a:lstStyle/>
          <a:p>
            <a:r>
              <a:rPr lang="en-GB" sz="2000" dirty="0">
                <a:solidFill>
                  <a:schemeClr val="accent1">
                    <a:lumMod val="50000"/>
                  </a:schemeClr>
                </a:solidFill>
                <a:latin typeface="Century Gothic" panose="020B0502020202020204" pitchFamily="34" charset="0"/>
              </a:rPr>
              <a:t>Gemma, una chica de Inglaterra, habla español y otros idiomas con Lucía. Hoy las dos hablan sobre las vacaciones.</a:t>
            </a:r>
            <a:endParaRPr lang="x-none" sz="2000" dirty="0">
              <a:solidFill>
                <a:schemeClr val="accent1">
                  <a:lumMod val="50000"/>
                </a:schemeClr>
              </a:solidFill>
              <a:latin typeface="Century Gothic" panose="020B0502020202020204" pitchFamily="34" charset="0"/>
            </a:endParaRPr>
          </a:p>
        </p:txBody>
      </p:sp>
      <p:sp>
        <p:nvSpPr>
          <p:cNvPr id="5" name="Rectangle 3">
            <a:extLst>
              <a:ext uri="{FF2B5EF4-FFF2-40B4-BE49-F238E27FC236}">
                <a16:creationId xmlns:a16="http://schemas.microsoft.com/office/drawing/2014/main" id="{807F2A69-5EBC-7C47-9554-275F875B0BFA}"/>
              </a:ext>
            </a:extLst>
          </p:cNvPr>
          <p:cNvSpPr/>
          <p:nvPr/>
        </p:nvSpPr>
        <p:spPr>
          <a:xfrm>
            <a:off x="190021" y="769240"/>
            <a:ext cx="1196795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Escucha. Habla Lucía. ¿Quién es, y adónde va (‘A’ o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Luego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escucha otra vez. ¿Son preguntas o afirmaciones?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Escribe la punctuación correcta. </a:t>
            </a: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2496984093"/>
              </p:ext>
            </p:extLst>
          </p:nvPr>
        </p:nvGraphicFramePr>
        <p:xfrm>
          <a:off x="224047" y="1901599"/>
          <a:ext cx="11756937" cy="4305662"/>
        </p:xfrm>
        <a:graphic>
          <a:graphicData uri="http://schemas.openxmlformats.org/drawingml/2006/table">
            <a:tbl>
              <a:tblPr firstRow="1" bandRow="1">
                <a:tableStyleId>{5DA37D80-6434-44D0-A028-1B22A696006F}</a:tableStyleId>
              </a:tblPr>
              <a:tblGrid>
                <a:gridCol w="408169">
                  <a:extLst>
                    <a:ext uri="{9D8B030D-6E8A-4147-A177-3AD203B41FA5}">
                      <a16:colId xmlns:a16="http://schemas.microsoft.com/office/drawing/2014/main" val="3095601610"/>
                    </a:ext>
                  </a:extLst>
                </a:gridCol>
                <a:gridCol w="1507823">
                  <a:extLst>
                    <a:ext uri="{9D8B030D-6E8A-4147-A177-3AD203B41FA5}">
                      <a16:colId xmlns:a16="http://schemas.microsoft.com/office/drawing/2014/main" val="4096583863"/>
                    </a:ext>
                  </a:extLst>
                </a:gridCol>
                <a:gridCol w="1803025">
                  <a:extLst>
                    <a:ext uri="{9D8B030D-6E8A-4147-A177-3AD203B41FA5}">
                      <a16:colId xmlns:a16="http://schemas.microsoft.com/office/drawing/2014/main" val="157288011"/>
                    </a:ext>
                  </a:extLst>
                </a:gridCol>
                <a:gridCol w="2615420">
                  <a:extLst>
                    <a:ext uri="{9D8B030D-6E8A-4147-A177-3AD203B41FA5}">
                      <a16:colId xmlns:a16="http://schemas.microsoft.com/office/drawing/2014/main" val="631236137"/>
                    </a:ext>
                  </a:extLst>
                </a:gridCol>
                <a:gridCol w="2711250">
                  <a:extLst>
                    <a:ext uri="{9D8B030D-6E8A-4147-A177-3AD203B41FA5}">
                      <a16:colId xmlns:a16="http://schemas.microsoft.com/office/drawing/2014/main" val="793778489"/>
                    </a:ext>
                  </a:extLst>
                </a:gridCol>
                <a:gridCol w="2711250">
                  <a:extLst>
                    <a:ext uri="{9D8B030D-6E8A-4147-A177-3AD203B41FA5}">
                      <a16:colId xmlns:a16="http://schemas.microsoft.com/office/drawing/2014/main" val="2110860079"/>
                    </a:ext>
                  </a:extLst>
                </a:gridCol>
              </a:tblGrid>
              <a:tr h="1024676">
                <a:tc>
                  <a:txBody>
                    <a:bodyPr/>
                    <a:lstStyle/>
                    <a:p>
                      <a:endParaRPr lang="x-none" dirty="0">
                        <a:solidFill>
                          <a:schemeClr val="accent1">
                            <a:lumMod val="50000"/>
                          </a:schemeClr>
                        </a:solidFill>
                      </a:endParaRPr>
                    </a:p>
                  </a:txBody>
                  <a:tcPr/>
                </a:tc>
                <a:tc>
                  <a:txBody>
                    <a:bodyPr/>
                    <a:lstStyle/>
                    <a:p>
                      <a:pPr algn="ctr"/>
                      <a:r>
                        <a:rPr lang="x-none" sz="2000" dirty="0">
                          <a:solidFill>
                            <a:schemeClr val="accent1">
                              <a:lumMod val="50000"/>
                            </a:schemeClr>
                          </a:solidFill>
                          <a:latin typeface="Century Gothic" panose="020B0502020202020204" pitchFamily="34" charset="0"/>
                        </a:rPr>
                        <a:t>Gemma (‘you’)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B0502020202020204" pitchFamily="34" charset="0"/>
                        </a:rPr>
                        <a:t>La </a:t>
                      </a:r>
                      <a:r>
                        <a:rPr lang="x-none" sz="2000" dirty="0">
                          <a:solidFill>
                            <a:schemeClr val="accent1">
                              <a:lumMod val="50000"/>
                            </a:schemeClr>
                          </a:solidFill>
                          <a:latin typeface="Century Gothic" panose="020B0502020202020204" pitchFamily="34" charset="0"/>
                        </a:rPr>
                        <a:t>hermana</a:t>
                      </a:r>
                      <a:r>
                        <a:rPr lang="en-GB" sz="2000" dirty="0">
                          <a:solidFill>
                            <a:schemeClr val="accent1">
                              <a:lumMod val="50000"/>
                            </a:schemeClr>
                          </a:solidFill>
                          <a:latin typeface="Century Gothic" panose="020B0502020202020204" pitchFamily="34" charset="0"/>
                        </a:rPr>
                        <a:t> de Gemma</a:t>
                      </a:r>
                      <a:r>
                        <a:rPr lang="x-none" sz="2000" dirty="0">
                          <a:solidFill>
                            <a:schemeClr val="accent1">
                              <a:lumMod val="50000"/>
                            </a:schemeClr>
                          </a:solidFill>
                          <a:latin typeface="Century Gothic" panose="020B0502020202020204" pitchFamily="34" charset="0"/>
                        </a:rPr>
                        <a:t> (‘she’)</a:t>
                      </a:r>
                    </a:p>
                  </a:txBody>
                  <a:tcPr/>
                </a:tc>
                <a:tc>
                  <a:txBody>
                    <a:bodyPr/>
                    <a:lstStyle/>
                    <a:p>
                      <a:pPr algn="ctr"/>
                      <a:endParaRPr lang="x-none" sz="2000" dirty="0">
                        <a:solidFill>
                          <a:schemeClr val="accent1">
                            <a:lumMod val="50000"/>
                          </a:schemeClr>
                        </a:solidFill>
                        <a:latin typeface="Century Gothic" panose="020B0502020202020204" pitchFamily="34" charset="0"/>
                      </a:endParaRPr>
                    </a:p>
                  </a:txBody>
                  <a:tcPr/>
                </a:tc>
                <a:tc>
                  <a:txBody>
                    <a:bodyPr/>
                    <a:lstStyle/>
                    <a:p>
                      <a:pPr algn="ctr"/>
                      <a:endParaRPr lang="x-none" sz="2000" dirty="0">
                        <a:solidFill>
                          <a:schemeClr val="accent1">
                            <a:lumMod val="50000"/>
                          </a:schemeClr>
                        </a:solidFill>
                        <a:latin typeface="Century Gothic" panose="020B0502020202020204" pitchFamily="34" charset="0"/>
                      </a:endParaRPr>
                    </a:p>
                  </a:txBody>
                  <a:tcPr/>
                </a:tc>
                <a:tc>
                  <a:txBody>
                    <a:bodyPr/>
                    <a:lstStyle/>
                    <a:p>
                      <a:pPr algn="ctr"/>
                      <a:endParaRPr lang="x-none"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08631448"/>
                  </a:ext>
                </a:extLst>
              </a:tr>
              <a:tr h="546831">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2">
                        <a:lumMod val="20000"/>
                        <a:lumOff val="80000"/>
                      </a:schemeClr>
                    </a:solidFill>
                  </a:tcPr>
                </a:tc>
                <a:extLst>
                  <a:ext uri="{0D108BD9-81ED-4DB2-BD59-A6C34878D82A}">
                    <a16:rowId xmlns:a16="http://schemas.microsoft.com/office/drawing/2014/main" val="2369437197"/>
                  </a:ext>
                </a:extLst>
              </a:tr>
              <a:tr h="546831">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noFill/>
                  </a:tcPr>
                </a:tc>
                <a:extLst>
                  <a:ext uri="{0D108BD9-81ED-4DB2-BD59-A6C34878D82A}">
                    <a16:rowId xmlns:a16="http://schemas.microsoft.com/office/drawing/2014/main" val="71166059"/>
                  </a:ext>
                </a:extLst>
              </a:tr>
              <a:tr h="546831">
                <a:tc>
                  <a:txBody>
                    <a:bodyPr/>
                    <a:lstStyle/>
                    <a:p>
                      <a:endParaRPr lang="x-none">
                        <a:solidFill>
                          <a:schemeClr val="accent1">
                            <a:lumMod val="50000"/>
                          </a:schemeClr>
                        </a:solidFill>
                      </a:endParaRPr>
                    </a:p>
                  </a:txBody>
                  <a:tcPr/>
                </a:tc>
                <a:tc>
                  <a:txBody>
                    <a:bodyPr/>
                    <a:lstStyle/>
                    <a:p>
                      <a:endParaRPr lang="x-none">
                        <a:solidFill>
                          <a:schemeClr val="accent1">
                            <a:lumMod val="50000"/>
                          </a:schemeClr>
                        </a:solidFill>
                      </a:endParaRPr>
                    </a:p>
                  </a:txBody>
                  <a:tcPr/>
                </a:tc>
                <a:tc>
                  <a:txBody>
                    <a:bodyPr/>
                    <a:lstStyle/>
                    <a:p>
                      <a:endParaRPr lang="x-none">
                        <a:solidFill>
                          <a:schemeClr val="accent1">
                            <a:lumMod val="50000"/>
                          </a:schemeClr>
                        </a:solidFill>
                      </a:endParaRPr>
                    </a:p>
                  </a:txBody>
                  <a:tcPr/>
                </a:tc>
                <a:tc>
                  <a:txBody>
                    <a:bodyPr/>
                    <a:lstStyle/>
                    <a:p>
                      <a:endParaRPr lang="x-none">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2">
                        <a:lumMod val="20000"/>
                        <a:lumOff val="80000"/>
                      </a:schemeClr>
                    </a:solidFill>
                  </a:tcPr>
                </a:tc>
                <a:extLst>
                  <a:ext uri="{0D108BD9-81ED-4DB2-BD59-A6C34878D82A}">
                    <a16:rowId xmlns:a16="http://schemas.microsoft.com/office/drawing/2014/main" val="813351033"/>
                  </a:ext>
                </a:extLst>
              </a:tr>
              <a:tr h="546831">
                <a:tc>
                  <a:txBody>
                    <a:bodyPr/>
                    <a:lstStyle/>
                    <a:p>
                      <a:endParaRPr lang="x-none">
                        <a:solidFill>
                          <a:schemeClr val="accent1">
                            <a:lumMod val="50000"/>
                          </a:schemeClr>
                        </a:solidFill>
                      </a:endParaRPr>
                    </a:p>
                  </a:txBody>
                  <a:tcPr/>
                </a:tc>
                <a:tc>
                  <a:txBody>
                    <a:bodyPr/>
                    <a:lstStyle/>
                    <a:p>
                      <a:endParaRPr lang="x-none">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noFill/>
                  </a:tcPr>
                </a:tc>
                <a:extLst>
                  <a:ext uri="{0D108BD9-81ED-4DB2-BD59-A6C34878D82A}">
                    <a16:rowId xmlns:a16="http://schemas.microsoft.com/office/drawing/2014/main" val="2803395232"/>
                  </a:ext>
                </a:extLst>
              </a:tr>
              <a:tr h="546831">
                <a:tc>
                  <a:txBody>
                    <a:bodyPr/>
                    <a:lstStyle/>
                    <a:p>
                      <a:endParaRPr lang="x-none">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2">
                        <a:lumMod val="20000"/>
                        <a:lumOff val="80000"/>
                      </a:schemeClr>
                    </a:solidFill>
                  </a:tcPr>
                </a:tc>
                <a:extLst>
                  <a:ext uri="{0D108BD9-81ED-4DB2-BD59-A6C34878D82A}">
                    <a16:rowId xmlns:a16="http://schemas.microsoft.com/office/drawing/2014/main" val="2169647872"/>
                  </a:ext>
                </a:extLst>
              </a:tr>
              <a:tr h="546831">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solidFill>
                      <a:schemeClr val="accent4">
                        <a:lumMod val="20000"/>
                        <a:lumOff val="80000"/>
                      </a:schemeClr>
                    </a:solidFill>
                  </a:tcPr>
                </a:tc>
                <a:tc>
                  <a:txBody>
                    <a:bodyPr/>
                    <a:lstStyle/>
                    <a:p>
                      <a:endParaRPr lang="x-none" dirty="0">
                        <a:solidFill>
                          <a:schemeClr val="accent1">
                            <a:lumMod val="50000"/>
                          </a:schemeClr>
                        </a:solidFill>
                      </a:endParaRPr>
                    </a:p>
                  </a:txBody>
                  <a:tcPr>
                    <a:noFill/>
                  </a:tcPr>
                </a:tc>
                <a:extLst>
                  <a:ext uri="{0D108BD9-81ED-4DB2-BD59-A6C34878D82A}">
                    <a16:rowId xmlns:a16="http://schemas.microsoft.com/office/drawing/2014/main" val="1154866452"/>
                  </a:ext>
                </a:extLst>
              </a:tr>
            </a:tbl>
          </a:graphicData>
        </a:graphic>
      </p:graphicFrame>
      <p:sp>
        <p:nvSpPr>
          <p:cNvPr id="19" name="Action Button: Custom 4">
            <a:hlinkClick r:id="" action="ppaction://noaction" highlightClick="1">
              <a:snd r:embed="rId3" name="¿Los martes vas a la...wav"/>
            </a:hlinkClick>
            <a:extLst>
              <a:ext uri="{FF2B5EF4-FFF2-40B4-BE49-F238E27FC236}">
                <a16:creationId xmlns:a16="http://schemas.microsoft.com/office/drawing/2014/main" id="{FC21FEC3-F278-2A43-B8D8-B53980CF039C}"/>
              </a:ext>
            </a:extLst>
          </p:cNvPr>
          <p:cNvSpPr/>
          <p:nvPr/>
        </p:nvSpPr>
        <p:spPr>
          <a:xfrm>
            <a:off x="249280" y="302067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20" name="Action Button: Custom 5">
            <a:hlinkClick r:id="" action="ppaction://noaction" highlightClick="1">
              <a:snd r:embed="rId4" name="durante las vacaciones va al...wav"/>
            </a:hlinkClick>
            <a:extLst>
              <a:ext uri="{FF2B5EF4-FFF2-40B4-BE49-F238E27FC236}">
                <a16:creationId xmlns:a16="http://schemas.microsoft.com/office/drawing/2014/main" id="{C30E9E6B-4A5C-444F-AFB8-599028084E22}"/>
              </a:ext>
            </a:extLst>
          </p:cNvPr>
          <p:cNvSpPr/>
          <p:nvPr/>
        </p:nvSpPr>
        <p:spPr>
          <a:xfrm>
            <a:off x="249280" y="359659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21" name="Action Button: Custom 6">
            <a:hlinkClick r:id="" action="ppaction://noaction" highlightClick="1">
              <a:snd r:embed="rId5" name="nunca va a la...wav"/>
            </a:hlinkClick>
            <a:extLst>
              <a:ext uri="{FF2B5EF4-FFF2-40B4-BE49-F238E27FC236}">
                <a16:creationId xmlns:a16="http://schemas.microsoft.com/office/drawing/2014/main" id="{CF22E26D-A3BC-6C47-8DE1-654B23ED13AF}"/>
              </a:ext>
            </a:extLst>
          </p:cNvPr>
          <p:cNvSpPr/>
          <p:nvPr/>
        </p:nvSpPr>
        <p:spPr>
          <a:xfrm>
            <a:off x="245142" y="413011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22" name="Action Button: Custom 7">
            <a:hlinkClick r:id="" action="ppaction://noaction" highlightClick="1">
              <a:snd r:embed="rId6" name="todas las tardes vas al...wav"/>
            </a:hlinkClick>
            <a:extLst>
              <a:ext uri="{FF2B5EF4-FFF2-40B4-BE49-F238E27FC236}">
                <a16:creationId xmlns:a16="http://schemas.microsoft.com/office/drawing/2014/main" id="{5BEDF857-AC80-F941-92D9-84B91CEAB6D9}"/>
              </a:ext>
            </a:extLst>
          </p:cNvPr>
          <p:cNvSpPr/>
          <p:nvPr/>
        </p:nvSpPr>
        <p:spPr>
          <a:xfrm>
            <a:off x="245142" y="465953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23" name="Action Button: Custom 8">
            <a:hlinkClick r:id="" action="ppaction://noaction" highlightClick="1">
              <a:snd r:embed="rId7" name="normalmente va al...wav"/>
            </a:hlinkClick>
            <a:extLst>
              <a:ext uri="{FF2B5EF4-FFF2-40B4-BE49-F238E27FC236}">
                <a16:creationId xmlns:a16="http://schemas.microsoft.com/office/drawing/2014/main" id="{6003964C-EE89-4843-903D-A23AA86FD050}"/>
              </a:ext>
            </a:extLst>
          </p:cNvPr>
          <p:cNvSpPr/>
          <p:nvPr/>
        </p:nvSpPr>
        <p:spPr>
          <a:xfrm>
            <a:off x="262532" y="521784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24" name="Action Button: Custom 9">
            <a:hlinkClick r:id="" action="ppaction://noaction" highlightClick="1">
              <a:snd r:embed="rId8" name="en enero no vas a la...wav"/>
            </a:hlinkClick>
            <a:extLst>
              <a:ext uri="{FF2B5EF4-FFF2-40B4-BE49-F238E27FC236}">
                <a16:creationId xmlns:a16="http://schemas.microsoft.com/office/drawing/2014/main" id="{2C472FA5-F949-EF40-B011-0CD4BD199342}"/>
              </a:ext>
            </a:extLst>
          </p:cNvPr>
          <p:cNvSpPr/>
          <p:nvPr/>
        </p:nvSpPr>
        <p:spPr>
          <a:xfrm>
            <a:off x="245142" y="5761038"/>
            <a:ext cx="355485"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25" name="TextBox 10">
            <a:extLst>
              <a:ext uri="{FF2B5EF4-FFF2-40B4-BE49-F238E27FC236}">
                <a16:creationId xmlns:a16="http://schemas.microsoft.com/office/drawing/2014/main" id="{1C0240CE-F5B9-BE40-A8D4-33916098804C}"/>
              </a:ext>
            </a:extLst>
          </p:cNvPr>
          <p:cNvSpPr txBox="1"/>
          <p:nvPr/>
        </p:nvSpPr>
        <p:spPr>
          <a:xfrm>
            <a:off x="9553993" y="2976631"/>
            <a:ext cx="21159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pregunta</a:t>
            </a:r>
          </a:p>
        </p:txBody>
      </p:sp>
      <p:sp>
        <p:nvSpPr>
          <p:cNvPr id="32" name="TextBox 10">
            <a:extLst>
              <a:ext uri="{FF2B5EF4-FFF2-40B4-BE49-F238E27FC236}">
                <a16:creationId xmlns:a16="http://schemas.microsoft.com/office/drawing/2014/main" id="{A74052D4-584F-EF41-A982-618DF14CE127}"/>
              </a:ext>
            </a:extLst>
          </p:cNvPr>
          <p:cNvSpPr txBox="1"/>
          <p:nvPr/>
        </p:nvSpPr>
        <p:spPr>
          <a:xfrm>
            <a:off x="9456060" y="3524694"/>
            <a:ext cx="24068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afirmación</a:t>
            </a:r>
          </a:p>
        </p:txBody>
      </p:sp>
      <p:sp>
        <p:nvSpPr>
          <p:cNvPr id="33" name="TextBox 10">
            <a:extLst>
              <a:ext uri="{FF2B5EF4-FFF2-40B4-BE49-F238E27FC236}">
                <a16:creationId xmlns:a16="http://schemas.microsoft.com/office/drawing/2014/main" id="{B58617A8-04EF-BE4D-B39B-99980397DB14}"/>
              </a:ext>
            </a:extLst>
          </p:cNvPr>
          <p:cNvSpPr txBox="1"/>
          <p:nvPr/>
        </p:nvSpPr>
        <p:spPr>
          <a:xfrm>
            <a:off x="9456060" y="4080019"/>
            <a:ext cx="24068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afirmación</a:t>
            </a:r>
          </a:p>
        </p:txBody>
      </p:sp>
      <p:sp>
        <p:nvSpPr>
          <p:cNvPr id="34" name="TextBox 10">
            <a:extLst>
              <a:ext uri="{FF2B5EF4-FFF2-40B4-BE49-F238E27FC236}">
                <a16:creationId xmlns:a16="http://schemas.microsoft.com/office/drawing/2014/main" id="{DDE2F561-BA1F-524D-AF86-4997F2A163B9}"/>
              </a:ext>
            </a:extLst>
          </p:cNvPr>
          <p:cNvSpPr txBox="1"/>
          <p:nvPr/>
        </p:nvSpPr>
        <p:spPr>
          <a:xfrm>
            <a:off x="9606162" y="5147789"/>
            <a:ext cx="21159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pregunta</a:t>
            </a:r>
          </a:p>
        </p:txBody>
      </p:sp>
      <p:sp>
        <p:nvSpPr>
          <p:cNvPr id="36" name="TextBox 10">
            <a:extLst>
              <a:ext uri="{FF2B5EF4-FFF2-40B4-BE49-F238E27FC236}">
                <a16:creationId xmlns:a16="http://schemas.microsoft.com/office/drawing/2014/main" id="{130BF191-6ED1-8D44-8800-2B64E245E1A7}"/>
              </a:ext>
            </a:extLst>
          </p:cNvPr>
          <p:cNvSpPr txBox="1"/>
          <p:nvPr/>
        </p:nvSpPr>
        <p:spPr>
          <a:xfrm>
            <a:off x="9437647" y="4592464"/>
            <a:ext cx="24068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pregunta</a:t>
            </a:r>
          </a:p>
        </p:txBody>
      </p:sp>
      <p:sp>
        <p:nvSpPr>
          <p:cNvPr id="3" name="TextBox 2"/>
          <p:cNvSpPr txBox="1"/>
          <p:nvPr/>
        </p:nvSpPr>
        <p:spPr>
          <a:xfrm>
            <a:off x="5065607" y="2179287"/>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p>
        </p:txBody>
      </p:sp>
      <p:sp>
        <p:nvSpPr>
          <p:cNvPr id="43" name="TextBox 42"/>
          <p:cNvSpPr txBox="1"/>
          <p:nvPr/>
        </p:nvSpPr>
        <p:spPr>
          <a:xfrm>
            <a:off x="7614073" y="2198584"/>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p>
        </p:txBody>
      </p:sp>
      <p:sp>
        <p:nvSpPr>
          <p:cNvPr id="6" name="TextBox 5"/>
          <p:cNvSpPr txBox="1"/>
          <p:nvPr/>
        </p:nvSpPr>
        <p:spPr>
          <a:xfrm>
            <a:off x="4782659" y="2985932"/>
            <a:ext cx="1218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tienda</a:t>
            </a:r>
          </a:p>
        </p:txBody>
      </p:sp>
      <p:sp>
        <p:nvSpPr>
          <p:cNvPr id="7" name="Rounded Rectangle 6"/>
          <p:cNvSpPr/>
          <p:nvPr/>
        </p:nvSpPr>
        <p:spPr>
          <a:xfrm>
            <a:off x="3974743" y="2931862"/>
            <a:ext cx="2542172" cy="54088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44" name="TextBox 43"/>
          <p:cNvSpPr txBox="1"/>
          <p:nvPr/>
        </p:nvSpPr>
        <p:spPr>
          <a:xfrm>
            <a:off x="7025221" y="2980711"/>
            <a:ext cx="2127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supermercado</a:t>
            </a:r>
          </a:p>
        </p:txBody>
      </p:sp>
      <p:sp>
        <p:nvSpPr>
          <p:cNvPr id="45" name="TextBox 44"/>
          <p:cNvSpPr txBox="1"/>
          <p:nvPr/>
        </p:nvSpPr>
        <p:spPr>
          <a:xfrm>
            <a:off x="6910680" y="3531006"/>
            <a:ext cx="2510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clase de música</a:t>
            </a:r>
          </a:p>
        </p:txBody>
      </p:sp>
      <p:sp>
        <p:nvSpPr>
          <p:cNvPr id="46" name="TextBox 45"/>
          <p:cNvSpPr txBox="1"/>
          <p:nvPr/>
        </p:nvSpPr>
        <p:spPr>
          <a:xfrm>
            <a:off x="4782659" y="3524694"/>
            <a:ext cx="11245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teatro</a:t>
            </a:r>
          </a:p>
        </p:txBody>
      </p:sp>
      <p:sp>
        <p:nvSpPr>
          <p:cNvPr id="47" name="Rounded Rectangle 46"/>
          <p:cNvSpPr/>
          <p:nvPr/>
        </p:nvSpPr>
        <p:spPr>
          <a:xfrm>
            <a:off x="3966321" y="3483934"/>
            <a:ext cx="2550594" cy="50048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48" name="TextBox 47"/>
          <p:cNvSpPr txBox="1"/>
          <p:nvPr/>
        </p:nvSpPr>
        <p:spPr>
          <a:xfrm>
            <a:off x="4693157" y="4092569"/>
            <a:ext cx="1120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parque</a:t>
            </a:r>
          </a:p>
        </p:txBody>
      </p:sp>
      <p:sp>
        <p:nvSpPr>
          <p:cNvPr id="49" name="TextBox 48"/>
          <p:cNvSpPr txBox="1"/>
          <p:nvPr/>
        </p:nvSpPr>
        <p:spPr>
          <a:xfrm>
            <a:off x="7442234" y="4089388"/>
            <a:ext cx="13101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escuela</a:t>
            </a:r>
          </a:p>
        </p:txBody>
      </p:sp>
      <p:sp>
        <p:nvSpPr>
          <p:cNvPr id="50" name="Rounded Rectangle 49"/>
          <p:cNvSpPr/>
          <p:nvPr/>
        </p:nvSpPr>
        <p:spPr>
          <a:xfrm>
            <a:off x="6541662" y="4002303"/>
            <a:ext cx="2745606" cy="511882"/>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1" name="Rounded Rectangle 50"/>
          <p:cNvSpPr/>
          <p:nvPr/>
        </p:nvSpPr>
        <p:spPr>
          <a:xfrm>
            <a:off x="3966321" y="4566954"/>
            <a:ext cx="2575340" cy="549299"/>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52" name="TextBox 51"/>
          <p:cNvSpPr txBox="1"/>
          <p:nvPr/>
        </p:nvSpPr>
        <p:spPr>
          <a:xfrm>
            <a:off x="4881187" y="4641955"/>
            <a:ext cx="1120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mar</a:t>
            </a:r>
          </a:p>
        </p:txBody>
      </p:sp>
      <p:sp>
        <p:nvSpPr>
          <p:cNvPr id="53" name="TextBox 52"/>
          <p:cNvSpPr txBox="1"/>
          <p:nvPr/>
        </p:nvSpPr>
        <p:spPr>
          <a:xfrm>
            <a:off x="7419653" y="4619607"/>
            <a:ext cx="12805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estación</a:t>
            </a:r>
          </a:p>
        </p:txBody>
      </p:sp>
      <p:sp>
        <p:nvSpPr>
          <p:cNvPr id="54" name="TextBox 53"/>
          <p:cNvSpPr txBox="1"/>
          <p:nvPr/>
        </p:nvSpPr>
        <p:spPr>
          <a:xfrm>
            <a:off x="4011815" y="5190528"/>
            <a:ext cx="2639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campo sin el perro</a:t>
            </a:r>
          </a:p>
        </p:txBody>
      </p:sp>
      <p:sp>
        <p:nvSpPr>
          <p:cNvPr id="55" name="TextBox 54"/>
          <p:cNvSpPr txBox="1"/>
          <p:nvPr/>
        </p:nvSpPr>
        <p:spPr>
          <a:xfrm>
            <a:off x="6570311" y="5177912"/>
            <a:ext cx="28063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montaña sin el perro</a:t>
            </a:r>
          </a:p>
        </p:txBody>
      </p:sp>
      <p:sp>
        <p:nvSpPr>
          <p:cNvPr id="56" name="TextBox 55"/>
          <p:cNvSpPr txBox="1"/>
          <p:nvPr/>
        </p:nvSpPr>
        <p:spPr>
          <a:xfrm>
            <a:off x="7608373" y="5688534"/>
            <a:ext cx="1041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playa </a:t>
            </a:r>
          </a:p>
        </p:txBody>
      </p:sp>
      <p:sp>
        <p:nvSpPr>
          <p:cNvPr id="57" name="TextBox 56"/>
          <p:cNvSpPr txBox="1"/>
          <p:nvPr/>
        </p:nvSpPr>
        <p:spPr>
          <a:xfrm>
            <a:off x="4850759" y="5749814"/>
            <a:ext cx="1041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oeste</a:t>
            </a:r>
          </a:p>
        </p:txBody>
      </p:sp>
      <p:pic>
        <p:nvPicPr>
          <p:cNvPr id="58"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5418" y="293809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7949" y="348475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3787" y="407361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5418" y="456208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8287" y="511704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http://www.clker.com/cliparts/j/p/l/D/8/K/green-tick-md.png">
            <a:extLst>
              <a:ext uri="{FF2B5EF4-FFF2-40B4-BE49-F238E27FC236}">
                <a16:creationId xmlns:a16="http://schemas.microsoft.com/office/drawing/2014/main" id="{582CD43F-EC2D-994E-80E4-4070E48A56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5418" y="5650674"/>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Rounded Rectangle 63"/>
          <p:cNvSpPr/>
          <p:nvPr/>
        </p:nvSpPr>
        <p:spPr>
          <a:xfrm>
            <a:off x="3973186" y="5115933"/>
            <a:ext cx="2568475" cy="549299"/>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65" name="Rounded Rectangle 64"/>
          <p:cNvSpPr/>
          <p:nvPr/>
        </p:nvSpPr>
        <p:spPr>
          <a:xfrm>
            <a:off x="6541661" y="5664913"/>
            <a:ext cx="2763483" cy="485673"/>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17" name="Rectangle 16"/>
          <p:cNvSpPr/>
          <p:nvPr/>
        </p:nvSpPr>
        <p:spPr>
          <a:xfrm>
            <a:off x="654133" y="1880746"/>
            <a:ext cx="8665446" cy="430566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endParaRPr>
          </a:p>
        </p:txBody>
      </p:sp>
      <p:sp>
        <p:nvSpPr>
          <p:cNvPr id="66" name="Oval 65"/>
          <p:cNvSpPr/>
          <p:nvPr/>
        </p:nvSpPr>
        <p:spPr>
          <a:xfrm rot="19397185">
            <a:off x="10189943" y="487665"/>
            <a:ext cx="389623" cy="2376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Oval 66"/>
          <p:cNvSpPr/>
          <p:nvPr/>
        </p:nvSpPr>
        <p:spPr>
          <a:xfrm rot="19442628">
            <a:off x="9797345" y="586655"/>
            <a:ext cx="608009" cy="4961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p:cNvSpPr txBox="1"/>
          <p:nvPr/>
        </p:nvSpPr>
        <p:spPr>
          <a:xfrm>
            <a:off x="9649432" y="130926"/>
            <a:ext cx="141772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¡Hola!</a:t>
            </a:r>
          </a:p>
        </p:txBody>
      </p:sp>
      <p:sp>
        <p:nvSpPr>
          <p:cNvPr id="69" name="TextBox 10">
            <a:extLst>
              <a:ext uri="{FF2B5EF4-FFF2-40B4-BE49-F238E27FC236}">
                <a16:creationId xmlns:a16="http://schemas.microsoft.com/office/drawing/2014/main" id="{130BF191-6ED1-8D44-8800-2B64E245E1A7}"/>
              </a:ext>
            </a:extLst>
          </p:cNvPr>
          <p:cNvSpPr txBox="1"/>
          <p:nvPr/>
        </p:nvSpPr>
        <p:spPr>
          <a:xfrm>
            <a:off x="9502672" y="5688534"/>
            <a:ext cx="24068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afirmación</a:t>
            </a:r>
          </a:p>
        </p:txBody>
      </p:sp>
      <p:sp>
        <p:nvSpPr>
          <p:cNvPr id="26" name="TextBox 25"/>
          <p:cNvSpPr txBox="1"/>
          <p:nvPr/>
        </p:nvSpPr>
        <p:spPr>
          <a:xfrm>
            <a:off x="949005" y="2948418"/>
            <a:ext cx="4496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Los martes, vas a la tienda</a:t>
            </a:r>
          </a:p>
        </p:txBody>
      </p:sp>
      <p:sp>
        <p:nvSpPr>
          <p:cNvPr id="72" name="TextBox 71"/>
          <p:cNvSpPr txBox="1"/>
          <p:nvPr/>
        </p:nvSpPr>
        <p:spPr>
          <a:xfrm>
            <a:off x="976448" y="3522547"/>
            <a:ext cx="790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Durante las vacaciones, va al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teatro</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3" name="TextBox 72"/>
          <p:cNvSpPr txBox="1"/>
          <p:nvPr/>
        </p:nvSpPr>
        <p:spPr>
          <a:xfrm>
            <a:off x="976447" y="4052193"/>
            <a:ext cx="790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Nunca va a la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escuela</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4" name="TextBox 73"/>
          <p:cNvSpPr txBox="1"/>
          <p:nvPr/>
        </p:nvSpPr>
        <p:spPr>
          <a:xfrm>
            <a:off x="976447" y="4609196"/>
            <a:ext cx="790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Todas las tardes, vas al mar</a:t>
            </a:r>
          </a:p>
        </p:txBody>
      </p:sp>
      <p:sp>
        <p:nvSpPr>
          <p:cNvPr id="75" name="TextBox 74"/>
          <p:cNvSpPr txBox="1"/>
          <p:nvPr/>
        </p:nvSpPr>
        <p:spPr>
          <a:xfrm>
            <a:off x="976446" y="5152589"/>
            <a:ext cx="790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Normalmente, va al campo sin el perro</a:t>
            </a:r>
          </a:p>
        </p:txBody>
      </p:sp>
      <p:sp>
        <p:nvSpPr>
          <p:cNvPr id="76" name="TextBox 75"/>
          <p:cNvSpPr txBox="1"/>
          <p:nvPr/>
        </p:nvSpPr>
        <p:spPr>
          <a:xfrm>
            <a:off x="976445" y="5653484"/>
            <a:ext cx="790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 enero, no vas a la playa</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7" name="CuadroTexto 38">
            <a:extLst>
              <a:ext uri="{FF2B5EF4-FFF2-40B4-BE49-F238E27FC236}">
                <a16:creationId xmlns:a16="http://schemas.microsoft.com/office/drawing/2014/main" id="{39B1862B-C240-424E-B043-7F50393425D0}"/>
              </a:ext>
            </a:extLst>
          </p:cNvPr>
          <p:cNvSpPr txBox="1"/>
          <p:nvPr/>
        </p:nvSpPr>
        <p:spPr>
          <a:xfrm>
            <a:off x="712587" y="2898629"/>
            <a:ext cx="46249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sp>
        <p:nvSpPr>
          <p:cNvPr id="27" name="TextBox 26"/>
          <p:cNvSpPr txBox="1"/>
          <p:nvPr/>
        </p:nvSpPr>
        <p:spPr>
          <a:xfrm>
            <a:off x="9743052" y="2014332"/>
            <a:ext cx="19268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¿Pregunta o afirmación?</a:t>
            </a:r>
          </a:p>
        </p:txBody>
      </p:sp>
      <p:sp>
        <p:nvSpPr>
          <p:cNvPr id="78" name="CuadroTexto 38">
            <a:extLst>
              <a:ext uri="{FF2B5EF4-FFF2-40B4-BE49-F238E27FC236}">
                <a16:creationId xmlns:a16="http://schemas.microsoft.com/office/drawing/2014/main" id="{39B1862B-C240-424E-B043-7F50393425D0}"/>
              </a:ext>
            </a:extLst>
          </p:cNvPr>
          <p:cNvSpPr txBox="1"/>
          <p:nvPr/>
        </p:nvSpPr>
        <p:spPr>
          <a:xfrm>
            <a:off x="790420" y="5081940"/>
            <a:ext cx="64427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79" name="CuadroTexto 38">
            <a:extLst>
              <a:ext uri="{FF2B5EF4-FFF2-40B4-BE49-F238E27FC236}">
                <a16:creationId xmlns:a16="http://schemas.microsoft.com/office/drawing/2014/main" id="{39B1862B-C240-424E-B043-7F50393425D0}"/>
              </a:ext>
            </a:extLst>
          </p:cNvPr>
          <p:cNvSpPr txBox="1"/>
          <p:nvPr/>
        </p:nvSpPr>
        <p:spPr>
          <a:xfrm>
            <a:off x="762764" y="4570282"/>
            <a:ext cx="47259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sp>
        <p:nvSpPr>
          <p:cNvPr id="80" name="CuadroTexto 37">
            <a:extLst>
              <a:ext uri="{FF2B5EF4-FFF2-40B4-BE49-F238E27FC236}">
                <a16:creationId xmlns:a16="http://schemas.microsoft.com/office/drawing/2014/main" id="{DB64DAB8-5D4C-194D-9AB5-F619DC311F49}"/>
              </a:ext>
            </a:extLst>
          </p:cNvPr>
          <p:cNvSpPr txBox="1"/>
          <p:nvPr/>
        </p:nvSpPr>
        <p:spPr>
          <a:xfrm>
            <a:off x="6351502" y="3472377"/>
            <a:ext cx="2856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81" name="CuadroTexto 37">
            <a:extLst>
              <a:ext uri="{FF2B5EF4-FFF2-40B4-BE49-F238E27FC236}">
                <a16:creationId xmlns:a16="http://schemas.microsoft.com/office/drawing/2014/main" id="{DB64DAB8-5D4C-194D-9AB5-F619DC311F49}"/>
              </a:ext>
            </a:extLst>
          </p:cNvPr>
          <p:cNvSpPr txBox="1"/>
          <p:nvPr/>
        </p:nvSpPr>
        <p:spPr>
          <a:xfrm>
            <a:off x="4328363" y="4004507"/>
            <a:ext cx="2856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82" name="CuadroTexto 37">
            <a:extLst>
              <a:ext uri="{FF2B5EF4-FFF2-40B4-BE49-F238E27FC236}">
                <a16:creationId xmlns:a16="http://schemas.microsoft.com/office/drawing/2014/main" id="{DB64DAB8-5D4C-194D-9AB5-F619DC311F49}"/>
              </a:ext>
            </a:extLst>
          </p:cNvPr>
          <p:cNvSpPr txBox="1"/>
          <p:nvPr/>
        </p:nvSpPr>
        <p:spPr>
          <a:xfrm>
            <a:off x="4979743" y="5606042"/>
            <a:ext cx="2856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70" name="Action Button: Custom 4">
            <a:hlinkClick r:id="" action="ppaction://noaction" highlightClick="1">
              <a:snd r:embed="rId10" name="los martes vas a la tienda_.wav"/>
            </a:hlinkClick>
            <a:extLst>
              <a:ext uri="{FF2B5EF4-FFF2-40B4-BE49-F238E27FC236}">
                <a16:creationId xmlns:a16="http://schemas.microsoft.com/office/drawing/2014/main" id="{FC21FEC3-F278-2A43-B8D8-B53980CF039C}"/>
              </a:ext>
            </a:extLst>
          </p:cNvPr>
          <p:cNvSpPr/>
          <p:nvPr/>
        </p:nvSpPr>
        <p:spPr>
          <a:xfrm>
            <a:off x="9372189" y="302033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71" name="Action Button: Custom 5">
            <a:hlinkClick r:id="" action="ppaction://noaction" highlightClick="1">
              <a:snd r:embed="rId11" name="durante las vacaciones va al teatro.wav"/>
            </a:hlinkClick>
            <a:extLst>
              <a:ext uri="{FF2B5EF4-FFF2-40B4-BE49-F238E27FC236}">
                <a16:creationId xmlns:a16="http://schemas.microsoft.com/office/drawing/2014/main" id="{C30E9E6B-4A5C-444F-AFB8-599028084E22}"/>
              </a:ext>
            </a:extLst>
          </p:cNvPr>
          <p:cNvSpPr/>
          <p:nvPr/>
        </p:nvSpPr>
        <p:spPr>
          <a:xfrm>
            <a:off x="9372258" y="358460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83" name="Action Button: Custom 6">
            <a:hlinkClick r:id="" action="ppaction://noaction" highlightClick="1">
              <a:snd r:embed="rId12" name="nunca va a la escuela.wav"/>
            </a:hlinkClick>
            <a:extLst>
              <a:ext uri="{FF2B5EF4-FFF2-40B4-BE49-F238E27FC236}">
                <a16:creationId xmlns:a16="http://schemas.microsoft.com/office/drawing/2014/main" id="{CF22E26D-A3BC-6C47-8DE1-654B23ED13AF}"/>
              </a:ext>
            </a:extLst>
          </p:cNvPr>
          <p:cNvSpPr/>
          <p:nvPr/>
        </p:nvSpPr>
        <p:spPr>
          <a:xfrm>
            <a:off x="9381699" y="412977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84" name="Action Button: Custom 7">
            <a:hlinkClick r:id="" action="ppaction://noaction" highlightClick="1">
              <a:snd r:embed="rId13" name="todas las tardes vas al mar_.wav"/>
            </a:hlinkClick>
            <a:extLst>
              <a:ext uri="{FF2B5EF4-FFF2-40B4-BE49-F238E27FC236}">
                <a16:creationId xmlns:a16="http://schemas.microsoft.com/office/drawing/2014/main" id="{5BEDF857-AC80-F941-92D9-84B91CEAB6D9}"/>
              </a:ext>
            </a:extLst>
          </p:cNvPr>
          <p:cNvSpPr/>
          <p:nvPr/>
        </p:nvSpPr>
        <p:spPr>
          <a:xfrm>
            <a:off x="9381699" y="465919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85" name="Action Button: Custom 8">
            <a:hlinkClick r:id="" action="ppaction://noaction" highlightClick="1">
              <a:snd r:embed="rId14" name="normalmente va al campo sin el perro_.wav"/>
            </a:hlinkClick>
            <a:extLst>
              <a:ext uri="{FF2B5EF4-FFF2-40B4-BE49-F238E27FC236}">
                <a16:creationId xmlns:a16="http://schemas.microsoft.com/office/drawing/2014/main" id="{6003964C-EE89-4843-903D-A23AA86FD050}"/>
              </a:ext>
            </a:extLst>
          </p:cNvPr>
          <p:cNvSpPr/>
          <p:nvPr/>
        </p:nvSpPr>
        <p:spPr>
          <a:xfrm>
            <a:off x="9371793" y="521750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86" name="Action Button: Custom 9">
            <a:hlinkClick r:id="" action="ppaction://noaction" highlightClick="1">
              <a:snd r:embed="rId15" name="en enero no vas a la playa.wav"/>
            </a:hlinkClick>
            <a:extLst>
              <a:ext uri="{FF2B5EF4-FFF2-40B4-BE49-F238E27FC236}">
                <a16:creationId xmlns:a16="http://schemas.microsoft.com/office/drawing/2014/main" id="{2C472FA5-F949-EF40-B011-0CD4BD199342}"/>
              </a:ext>
            </a:extLst>
          </p:cNvPr>
          <p:cNvSpPr/>
          <p:nvPr/>
        </p:nvSpPr>
        <p:spPr>
          <a:xfrm>
            <a:off x="9381699" y="5760698"/>
            <a:ext cx="355485"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grpSp>
        <p:nvGrpSpPr>
          <p:cNvPr id="14" name="Group 13"/>
          <p:cNvGrpSpPr/>
          <p:nvPr/>
        </p:nvGrpSpPr>
        <p:grpSpPr>
          <a:xfrm>
            <a:off x="8689434" y="-78686"/>
            <a:ext cx="1806766" cy="1842736"/>
            <a:chOff x="8689434" y="-78686"/>
            <a:chExt cx="1806766" cy="1842736"/>
          </a:xfrm>
        </p:grpSpPr>
        <p:pic>
          <p:nvPicPr>
            <p:cNvPr id="8" name="Picture 7"/>
            <p:cNvPicPr>
              <a:picLocks noChangeAspect="1"/>
            </p:cNvPicPr>
            <p:nvPr/>
          </p:nvPicPr>
          <p:blipFill rotWithShape="1">
            <a:blip r:embed="rId16" cstate="print">
              <a:clrChange>
                <a:clrFrom>
                  <a:srgbClr val="FCFAFB"/>
                </a:clrFrom>
                <a:clrTo>
                  <a:srgbClr val="FCFAFB">
                    <a:alpha val="0"/>
                  </a:srgbClr>
                </a:clrTo>
              </a:clrChange>
              <a:extLst>
                <a:ext uri="{28A0092B-C50C-407E-A947-70E740481C1C}">
                  <a14:useLocalDpi xmlns:a14="http://schemas.microsoft.com/office/drawing/2010/main" val="0"/>
                </a:ext>
              </a:extLst>
            </a:blip>
            <a:srcRect r="45292"/>
            <a:stretch/>
          </p:blipFill>
          <p:spPr>
            <a:xfrm>
              <a:off x="8689434" y="-78686"/>
              <a:ext cx="1792203" cy="1842736"/>
            </a:xfrm>
            <a:prstGeom prst="rect">
              <a:avLst/>
            </a:prstGeom>
          </p:spPr>
        </p:pic>
        <p:sp>
          <p:nvSpPr>
            <p:cNvPr id="13" name="Freeform 12"/>
            <p:cNvSpPr/>
            <p:nvPr/>
          </p:nvSpPr>
          <p:spPr>
            <a:xfrm>
              <a:off x="10120056" y="458780"/>
              <a:ext cx="376144" cy="313176"/>
            </a:xfrm>
            <a:custGeom>
              <a:avLst/>
              <a:gdLst>
                <a:gd name="connsiteX0" fmla="*/ 7269 w 376144"/>
                <a:gd name="connsiteY0" fmla="*/ 225871 h 313176"/>
                <a:gd name="connsiteX1" fmla="*/ 30243 w 376144"/>
                <a:gd name="connsiteY1" fmla="*/ 216681 h 313176"/>
                <a:gd name="connsiteX2" fmla="*/ 62408 w 376144"/>
                <a:gd name="connsiteY2" fmla="*/ 212086 h 313176"/>
                <a:gd name="connsiteX3" fmla="*/ 80788 w 376144"/>
                <a:gd name="connsiteY3" fmla="*/ 207491 h 313176"/>
                <a:gd name="connsiteX4" fmla="*/ 108358 w 376144"/>
                <a:gd name="connsiteY4" fmla="*/ 193706 h 313176"/>
                <a:gd name="connsiteX5" fmla="*/ 135928 w 376144"/>
                <a:gd name="connsiteY5" fmla="*/ 184516 h 313176"/>
                <a:gd name="connsiteX6" fmla="*/ 149713 w 376144"/>
                <a:gd name="connsiteY6" fmla="*/ 179922 h 313176"/>
                <a:gd name="connsiteX7" fmla="*/ 163498 w 376144"/>
                <a:gd name="connsiteY7" fmla="*/ 175327 h 313176"/>
                <a:gd name="connsiteX8" fmla="*/ 181878 w 376144"/>
                <a:gd name="connsiteY8" fmla="*/ 170732 h 313176"/>
                <a:gd name="connsiteX9" fmla="*/ 209448 w 376144"/>
                <a:gd name="connsiteY9" fmla="*/ 156947 h 313176"/>
                <a:gd name="connsiteX10" fmla="*/ 223232 w 376144"/>
                <a:gd name="connsiteY10" fmla="*/ 147757 h 313176"/>
                <a:gd name="connsiteX11" fmla="*/ 237017 w 376144"/>
                <a:gd name="connsiteY11" fmla="*/ 143162 h 313176"/>
                <a:gd name="connsiteX12" fmla="*/ 264587 w 376144"/>
                <a:gd name="connsiteY12" fmla="*/ 124782 h 313176"/>
                <a:gd name="connsiteX13" fmla="*/ 278372 w 376144"/>
                <a:gd name="connsiteY13" fmla="*/ 120187 h 313176"/>
                <a:gd name="connsiteX14" fmla="*/ 305942 w 376144"/>
                <a:gd name="connsiteY14" fmla="*/ 101807 h 313176"/>
                <a:gd name="connsiteX15" fmla="*/ 328917 w 376144"/>
                <a:gd name="connsiteY15" fmla="*/ 51262 h 313176"/>
                <a:gd name="connsiteX16" fmla="*/ 338107 w 376144"/>
                <a:gd name="connsiteY16" fmla="*/ 37477 h 313176"/>
                <a:gd name="connsiteX17" fmla="*/ 365677 w 376144"/>
                <a:gd name="connsiteY17" fmla="*/ 14502 h 313176"/>
                <a:gd name="connsiteX18" fmla="*/ 374867 w 376144"/>
                <a:gd name="connsiteY18" fmla="*/ 717 h 313176"/>
                <a:gd name="connsiteX19" fmla="*/ 370272 w 376144"/>
                <a:gd name="connsiteY19" fmla="*/ 19097 h 313176"/>
                <a:gd name="connsiteX20" fmla="*/ 361082 w 376144"/>
                <a:gd name="connsiteY20" fmla="*/ 152352 h 313176"/>
                <a:gd name="connsiteX21" fmla="*/ 356487 w 376144"/>
                <a:gd name="connsiteY21" fmla="*/ 189111 h 313176"/>
                <a:gd name="connsiteX22" fmla="*/ 338107 w 376144"/>
                <a:gd name="connsiteY22" fmla="*/ 313176 h 313176"/>
                <a:gd name="connsiteX23" fmla="*/ 154308 w 376144"/>
                <a:gd name="connsiteY23" fmla="*/ 308581 h 313176"/>
                <a:gd name="connsiteX24" fmla="*/ 140523 w 376144"/>
                <a:gd name="connsiteY24" fmla="*/ 303986 h 313176"/>
                <a:gd name="connsiteX25" fmla="*/ 103763 w 376144"/>
                <a:gd name="connsiteY25" fmla="*/ 290201 h 313176"/>
                <a:gd name="connsiteX26" fmla="*/ 76193 w 376144"/>
                <a:gd name="connsiteY26" fmla="*/ 281011 h 313176"/>
                <a:gd name="connsiteX27" fmla="*/ 44028 w 376144"/>
                <a:gd name="connsiteY27" fmla="*/ 271821 h 313176"/>
                <a:gd name="connsiteX28" fmla="*/ 30243 w 376144"/>
                <a:gd name="connsiteY28" fmla="*/ 262631 h 313176"/>
                <a:gd name="connsiteX29" fmla="*/ 16459 w 376144"/>
                <a:gd name="connsiteY29" fmla="*/ 235061 h 313176"/>
                <a:gd name="connsiteX30" fmla="*/ 7269 w 376144"/>
                <a:gd name="connsiteY30" fmla="*/ 225871 h 3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44" h="313176">
                  <a:moveTo>
                    <a:pt x="7269" y="225871"/>
                  </a:moveTo>
                  <a:cubicBezTo>
                    <a:pt x="9566" y="222808"/>
                    <a:pt x="22241" y="218681"/>
                    <a:pt x="30243" y="216681"/>
                  </a:cubicBezTo>
                  <a:cubicBezTo>
                    <a:pt x="40750" y="214054"/>
                    <a:pt x="51752" y="214023"/>
                    <a:pt x="62408" y="212086"/>
                  </a:cubicBezTo>
                  <a:cubicBezTo>
                    <a:pt x="68621" y="210956"/>
                    <a:pt x="74716" y="209226"/>
                    <a:pt x="80788" y="207491"/>
                  </a:cubicBezTo>
                  <a:cubicBezTo>
                    <a:pt x="115980" y="197436"/>
                    <a:pt x="72109" y="209817"/>
                    <a:pt x="108358" y="193706"/>
                  </a:cubicBezTo>
                  <a:cubicBezTo>
                    <a:pt x="117210" y="189772"/>
                    <a:pt x="126738" y="187579"/>
                    <a:pt x="135928" y="184516"/>
                  </a:cubicBezTo>
                  <a:lnTo>
                    <a:pt x="149713" y="179922"/>
                  </a:lnTo>
                  <a:cubicBezTo>
                    <a:pt x="154308" y="178390"/>
                    <a:pt x="158799" y="176502"/>
                    <a:pt x="163498" y="175327"/>
                  </a:cubicBezTo>
                  <a:lnTo>
                    <a:pt x="181878" y="170732"/>
                  </a:lnTo>
                  <a:cubicBezTo>
                    <a:pt x="221389" y="144392"/>
                    <a:pt x="171396" y="175974"/>
                    <a:pt x="209448" y="156947"/>
                  </a:cubicBezTo>
                  <a:cubicBezTo>
                    <a:pt x="214387" y="154477"/>
                    <a:pt x="218293" y="150227"/>
                    <a:pt x="223232" y="147757"/>
                  </a:cubicBezTo>
                  <a:cubicBezTo>
                    <a:pt x="227564" y="145591"/>
                    <a:pt x="232783" y="145514"/>
                    <a:pt x="237017" y="143162"/>
                  </a:cubicBezTo>
                  <a:cubicBezTo>
                    <a:pt x="246672" y="137798"/>
                    <a:pt x="254109" y="128275"/>
                    <a:pt x="264587" y="124782"/>
                  </a:cubicBezTo>
                  <a:cubicBezTo>
                    <a:pt x="269182" y="123250"/>
                    <a:pt x="274138" y="122539"/>
                    <a:pt x="278372" y="120187"/>
                  </a:cubicBezTo>
                  <a:cubicBezTo>
                    <a:pt x="288027" y="114823"/>
                    <a:pt x="305942" y="101807"/>
                    <a:pt x="305942" y="101807"/>
                  </a:cubicBezTo>
                  <a:cubicBezTo>
                    <a:pt x="347777" y="39054"/>
                    <a:pt x="308634" y="105351"/>
                    <a:pt x="328917" y="51262"/>
                  </a:cubicBezTo>
                  <a:cubicBezTo>
                    <a:pt x="330856" y="46091"/>
                    <a:pt x="334572" y="41720"/>
                    <a:pt x="338107" y="37477"/>
                  </a:cubicBezTo>
                  <a:cubicBezTo>
                    <a:pt x="349163" y="24210"/>
                    <a:pt x="352123" y="23538"/>
                    <a:pt x="365677" y="14502"/>
                  </a:cubicBezTo>
                  <a:cubicBezTo>
                    <a:pt x="368740" y="9907"/>
                    <a:pt x="370962" y="-3188"/>
                    <a:pt x="374867" y="717"/>
                  </a:cubicBezTo>
                  <a:cubicBezTo>
                    <a:pt x="379333" y="5183"/>
                    <a:pt x="370692" y="12796"/>
                    <a:pt x="370272" y="19097"/>
                  </a:cubicBezTo>
                  <a:cubicBezTo>
                    <a:pt x="361108" y="156555"/>
                    <a:pt x="378812" y="99161"/>
                    <a:pt x="361082" y="152352"/>
                  </a:cubicBezTo>
                  <a:cubicBezTo>
                    <a:pt x="359550" y="164605"/>
                    <a:pt x="357212" y="176784"/>
                    <a:pt x="356487" y="189111"/>
                  </a:cubicBezTo>
                  <a:cubicBezTo>
                    <a:pt x="349124" y="314282"/>
                    <a:pt x="390013" y="295874"/>
                    <a:pt x="338107" y="313176"/>
                  </a:cubicBezTo>
                  <a:cubicBezTo>
                    <a:pt x="276841" y="311644"/>
                    <a:pt x="215527" y="311428"/>
                    <a:pt x="154308" y="308581"/>
                  </a:cubicBezTo>
                  <a:cubicBezTo>
                    <a:pt x="149470" y="308356"/>
                    <a:pt x="145180" y="305317"/>
                    <a:pt x="140523" y="303986"/>
                  </a:cubicBezTo>
                  <a:cubicBezTo>
                    <a:pt x="88293" y="289063"/>
                    <a:pt x="157299" y="311615"/>
                    <a:pt x="103763" y="290201"/>
                  </a:cubicBezTo>
                  <a:cubicBezTo>
                    <a:pt x="94769" y="286603"/>
                    <a:pt x="85383" y="284074"/>
                    <a:pt x="76193" y="281011"/>
                  </a:cubicBezTo>
                  <a:cubicBezTo>
                    <a:pt x="56417" y="274419"/>
                    <a:pt x="67107" y="277591"/>
                    <a:pt x="44028" y="271821"/>
                  </a:cubicBezTo>
                  <a:cubicBezTo>
                    <a:pt x="39433" y="268758"/>
                    <a:pt x="33693" y="266943"/>
                    <a:pt x="30243" y="262631"/>
                  </a:cubicBezTo>
                  <a:cubicBezTo>
                    <a:pt x="11669" y="239412"/>
                    <a:pt x="42285" y="257659"/>
                    <a:pt x="16459" y="235061"/>
                  </a:cubicBezTo>
                  <a:cubicBezTo>
                    <a:pt x="-12385" y="209822"/>
                    <a:pt x="4972" y="228934"/>
                    <a:pt x="7269" y="225871"/>
                  </a:cubicBezTo>
                  <a:close/>
                </a:path>
              </a:pathLst>
            </a:cu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391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3" grpId="0"/>
      <p:bldP spid="34" grpId="0"/>
      <p:bldP spid="36" grpId="0"/>
      <p:bldP spid="7" grpId="0" animBg="1"/>
      <p:bldP spid="47" grpId="0" animBg="1"/>
      <p:bldP spid="50" grpId="0" animBg="1"/>
      <p:bldP spid="51" grpId="0" animBg="1"/>
      <p:bldP spid="64" grpId="0" animBg="1"/>
      <p:bldP spid="65" grpId="0" animBg="1"/>
      <p:bldP spid="17" grpId="0" animBg="1"/>
      <p:bldP spid="69" grpId="0"/>
      <p:bldP spid="26" grpId="0"/>
      <p:bldP spid="72" grpId="0"/>
      <p:bldP spid="73" grpId="0"/>
      <p:bldP spid="74" grpId="0"/>
      <p:bldP spid="75" grpId="0"/>
      <p:bldP spid="76" grpId="0"/>
      <p:bldP spid="77" grpId="0"/>
      <p:bldP spid="78" grpId="0"/>
      <p:bldP spid="79" grpId="0"/>
      <p:bldP spid="80" grpId="0"/>
      <p:bldP spid="81" grpId="0"/>
      <p:bldP spid="8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F31695-A3C9-724B-8FAD-FBFBFD4B63AA}"/>
              </a:ext>
            </a:extLst>
          </p:cNvPr>
          <p:cNvSpPr>
            <a:spLocks noGrp="1"/>
          </p:cNvSpPr>
          <p:nvPr>
            <p:ph type="title"/>
          </p:nvPr>
        </p:nvSpPr>
        <p:spPr>
          <a:xfrm>
            <a:off x="107005" y="125963"/>
            <a:ext cx="9725764" cy="1325563"/>
          </a:xfrm>
        </p:spPr>
        <p:txBody>
          <a:bodyPr>
            <a:noAutofit/>
          </a:bodyPr>
          <a:lstStyle/>
          <a:p>
            <a:r>
              <a:rPr lang="en-GB" sz="2400" dirty="0">
                <a:solidFill>
                  <a:schemeClr val="accent1">
                    <a:lumMod val="50000"/>
                  </a:schemeClr>
                </a:solidFill>
                <a:latin typeface="Century Gothic" panose="020B0502020202020204" pitchFamily="34" charset="0"/>
              </a:rPr>
              <a:t>Gemma escribe los mensajes de audio de Lucía, pero no tiene la puntuación correcta. </a:t>
            </a:r>
            <a:br>
              <a:rPr lang="en-GB" sz="2400" dirty="0">
                <a:solidFill>
                  <a:schemeClr val="accent1">
                    <a:lumMod val="50000"/>
                  </a:schemeClr>
                </a:solidFill>
                <a:latin typeface="Century Gothic" panose="020B0502020202020204" pitchFamily="34" charset="0"/>
              </a:rPr>
            </a:br>
            <a:endParaRPr lang="x-none" sz="2400" dirty="0">
              <a:solidFill>
                <a:schemeClr val="accent1">
                  <a:lumMod val="50000"/>
                </a:schemeClr>
              </a:solidFill>
              <a:latin typeface="Century Gothic" panose="020B0502020202020204" pitchFamily="34" charset="0"/>
            </a:endParaRPr>
          </a:p>
        </p:txBody>
      </p:sp>
      <p:sp>
        <p:nvSpPr>
          <p:cNvPr id="5" name="Rectangle 3">
            <a:extLst>
              <a:ext uri="{FF2B5EF4-FFF2-40B4-BE49-F238E27FC236}">
                <a16:creationId xmlns:a16="http://schemas.microsoft.com/office/drawing/2014/main" id="{1E3D1D87-0AC8-FB45-8E6D-98415A2F9146}"/>
              </a:ext>
            </a:extLst>
          </p:cNvPr>
          <p:cNvSpPr/>
          <p:nvPr/>
        </p:nvSpPr>
        <p:spPr>
          <a:xfrm>
            <a:off x="107005" y="1029741"/>
            <a:ext cx="11187546" cy="1569660"/>
          </a:xfrm>
          <a:prstGeom prst="rect">
            <a:avLst/>
          </a:prstGeom>
        </p:spPr>
        <p:txBody>
          <a:bodyPr wrap="square">
            <a:spAutoFit/>
          </a:bodyPr>
          <a:lstStyle/>
          <a:p>
            <a:pPr marL="457200" indent="-457200">
              <a:buAutoNum type="alphaUcParenR"/>
            </a:pPr>
            <a:r>
              <a:rPr lang="en-GB" sz="2400" dirty="0">
                <a:solidFill>
                  <a:schemeClr val="accent1">
                    <a:lumMod val="50000"/>
                  </a:schemeClr>
                </a:solidFill>
                <a:latin typeface="Century Gothic" panose="020B0502020202020204" pitchFamily="34" charset="0"/>
              </a:rPr>
              <a:t>Escucha y escribe la puntuación correcta. </a:t>
            </a:r>
          </a:p>
          <a:p>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Afirmación</a:t>
            </a:r>
            <a:r>
              <a:rPr lang="en-GB" sz="2400" dirty="0">
                <a:solidFill>
                  <a:schemeClr val="accent1">
                    <a:lumMod val="50000"/>
                  </a:schemeClr>
                </a:solidFill>
                <a:latin typeface="Century Gothic" panose="020B0502020202020204" pitchFamily="34" charset="0"/>
              </a:rPr>
              <a:t> </a:t>
            </a:r>
            <a:r>
              <a:rPr lang="en-GB" sz="2400" dirty="0">
                <a:solidFill>
                  <a:schemeClr val="accent1">
                    <a:lumMod val="50000"/>
                  </a:schemeClr>
                </a:solidFill>
                <a:latin typeface="Century Gothic" panose="020B0502020202020204" pitchFamily="34" charset="0"/>
                <a:sym typeface="Wingdings" pitchFamily="2" charset="2"/>
              </a:rPr>
              <a:t> .</a:t>
            </a:r>
          </a:p>
          <a:p>
            <a:r>
              <a:rPr lang="en-GB" sz="2400" dirty="0">
                <a:solidFill>
                  <a:schemeClr val="accent1">
                    <a:lumMod val="50000"/>
                  </a:schemeClr>
                </a:solidFill>
                <a:latin typeface="Century Gothic" panose="020B0502020202020204" pitchFamily="34" charset="0"/>
                <a:sym typeface="Wingdings" pitchFamily="2" charset="2"/>
              </a:rPr>
              <a:t>	</a:t>
            </a:r>
            <a:r>
              <a:rPr lang="en-GB" sz="2400" dirty="0" err="1">
                <a:solidFill>
                  <a:schemeClr val="accent1">
                    <a:lumMod val="50000"/>
                  </a:schemeClr>
                </a:solidFill>
                <a:latin typeface="Century Gothic" panose="020B0502020202020204" pitchFamily="34" charset="0"/>
                <a:sym typeface="Wingdings" pitchFamily="2" charset="2"/>
              </a:rPr>
              <a:t>Pregunta</a:t>
            </a:r>
            <a:r>
              <a:rPr lang="en-GB" sz="2400" dirty="0">
                <a:solidFill>
                  <a:schemeClr val="accent1">
                    <a:lumMod val="50000"/>
                  </a:schemeClr>
                </a:solidFill>
                <a:latin typeface="Century Gothic" panose="020B0502020202020204" pitchFamily="34" charset="0"/>
                <a:sym typeface="Wingdings" pitchFamily="2" charset="2"/>
              </a:rPr>
              <a:t>  ¿?</a:t>
            </a:r>
            <a:r>
              <a:rPr lang="en-GB" sz="2400" dirty="0">
                <a:solidFill>
                  <a:schemeClr val="accent1">
                    <a:lumMod val="50000"/>
                  </a:schemeClr>
                </a:solidFill>
                <a:latin typeface="Century Gothic" panose="020B0502020202020204" pitchFamily="34" charset="0"/>
              </a:rPr>
              <a:t> </a:t>
            </a:r>
          </a:p>
          <a:p>
            <a:r>
              <a:rPr lang="en-GB" sz="2400" dirty="0">
                <a:solidFill>
                  <a:schemeClr val="accent1">
                    <a:lumMod val="50000"/>
                  </a:schemeClr>
                </a:solidFill>
                <a:latin typeface="Century Gothic" panose="020B0502020202020204" pitchFamily="34" charset="0"/>
              </a:rPr>
              <a:t>B) ¿Cómo se dice en inglés? </a:t>
            </a:r>
          </a:p>
        </p:txBody>
      </p:sp>
      <p:graphicFrame>
        <p:nvGraphicFramePr>
          <p:cNvPr id="18" name="Tabla 17">
            <a:extLst>
              <a:ext uri="{FF2B5EF4-FFF2-40B4-BE49-F238E27FC236}">
                <a16:creationId xmlns:a16="http://schemas.microsoft.com/office/drawing/2014/main" id="{CAF9FE8B-0D71-5840-AB86-4640D6183E89}"/>
              </a:ext>
            </a:extLst>
          </p:cNvPr>
          <p:cNvGraphicFramePr>
            <a:graphicFrameLocks noGrp="1"/>
          </p:cNvGraphicFramePr>
          <p:nvPr>
            <p:extLst>
              <p:ext uri="{D42A27DB-BD31-4B8C-83A1-F6EECF244321}">
                <p14:modId xmlns:p14="http://schemas.microsoft.com/office/powerpoint/2010/main" val="2400977376"/>
              </p:ext>
            </p:extLst>
          </p:nvPr>
        </p:nvGraphicFramePr>
        <p:xfrm>
          <a:off x="177338" y="2925531"/>
          <a:ext cx="11837324" cy="3025836"/>
        </p:xfrm>
        <a:graphic>
          <a:graphicData uri="http://schemas.openxmlformats.org/drawingml/2006/table">
            <a:tbl>
              <a:tblPr firstRow="1" bandRow="1">
                <a:tableStyleId>{5DA37D80-6434-44D0-A028-1B22A696006F}</a:tableStyleId>
              </a:tblPr>
              <a:tblGrid>
                <a:gridCol w="551015">
                  <a:extLst>
                    <a:ext uri="{9D8B030D-6E8A-4147-A177-3AD203B41FA5}">
                      <a16:colId xmlns:a16="http://schemas.microsoft.com/office/drawing/2014/main" val="1712412346"/>
                    </a:ext>
                  </a:extLst>
                </a:gridCol>
                <a:gridCol w="5266047">
                  <a:extLst>
                    <a:ext uri="{9D8B030D-6E8A-4147-A177-3AD203B41FA5}">
                      <a16:colId xmlns:a16="http://schemas.microsoft.com/office/drawing/2014/main" val="306276038"/>
                    </a:ext>
                  </a:extLst>
                </a:gridCol>
                <a:gridCol w="6020262">
                  <a:extLst>
                    <a:ext uri="{9D8B030D-6E8A-4147-A177-3AD203B41FA5}">
                      <a16:colId xmlns:a16="http://schemas.microsoft.com/office/drawing/2014/main" val="2993370989"/>
                    </a:ext>
                  </a:extLst>
                </a:gridCol>
              </a:tblGrid>
              <a:tr h="50430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399811175"/>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945849871"/>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3013016"/>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11724032"/>
                  </a:ext>
                </a:extLst>
              </a:tr>
              <a:tr h="50430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48928441"/>
                  </a:ext>
                </a:extLst>
              </a:tr>
              <a:tr h="504306">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1379040870"/>
                  </a:ext>
                </a:extLst>
              </a:tr>
            </a:tbl>
          </a:graphicData>
        </a:graphic>
      </p:graphicFrame>
      <p:sp>
        <p:nvSpPr>
          <p:cNvPr id="19" name="Action Button: Custom 4">
            <a:hlinkClick r:id="" action="ppaction://noaction" highlightClick="1">
              <a:snd r:embed="rId3" name="Vas a Francia_.wav"/>
            </a:hlinkClick>
            <a:extLst>
              <a:ext uri="{FF2B5EF4-FFF2-40B4-BE49-F238E27FC236}">
                <a16:creationId xmlns:a16="http://schemas.microsoft.com/office/drawing/2014/main" id="{E4BC4D23-BFE4-F847-B84A-0ADE28BD1926}"/>
              </a:ext>
            </a:extLst>
          </p:cNvPr>
          <p:cNvSpPr/>
          <p:nvPr/>
        </p:nvSpPr>
        <p:spPr>
          <a:xfrm>
            <a:off x="278679" y="301072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20" name="Action Button: Custom 5">
            <a:hlinkClick r:id="" action="ppaction://noaction" highlightClick="1">
              <a:snd r:embed="rId4" name="va al centro_.wav"/>
            </a:hlinkClick>
            <a:extLst>
              <a:ext uri="{FF2B5EF4-FFF2-40B4-BE49-F238E27FC236}">
                <a16:creationId xmlns:a16="http://schemas.microsoft.com/office/drawing/2014/main" id="{EED37AE9-42E0-3D4E-8EA9-B43BF4CE7CA1}"/>
              </a:ext>
            </a:extLst>
          </p:cNvPr>
          <p:cNvSpPr/>
          <p:nvPr/>
        </p:nvSpPr>
        <p:spPr>
          <a:xfrm>
            <a:off x="278680" y="348946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21" name="Action Button: Custom 6">
            <a:hlinkClick r:id="" action="ppaction://noaction" highlightClick="1">
              <a:snd r:embed="rId5" name="va al museo en tren.wav"/>
            </a:hlinkClick>
            <a:extLst>
              <a:ext uri="{FF2B5EF4-FFF2-40B4-BE49-F238E27FC236}">
                <a16:creationId xmlns:a16="http://schemas.microsoft.com/office/drawing/2014/main" id="{FF486297-63F0-AE49-BF5C-0AF6287BBC32}"/>
              </a:ext>
            </a:extLst>
          </p:cNvPr>
          <p:cNvSpPr/>
          <p:nvPr/>
        </p:nvSpPr>
        <p:spPr>
          <a:xfrm>
            <a:off x="270784" y="398950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22" name="Action Button: Custom 7">
            <a:hlinkClick r:id="" action="ppaction://noaction" highlightClick="1">
              <a:snd r:embed="rId6" name="vas al parque.wav"/>
            </a:hlinkClick>
            <a:extLst>
              <a:ext uri="{FF2B5EF4-FFF2-40B4-BE49-F238E27FC236}">
                <a16:creationId xmlns:a16="http://schemas.microsoft.com/office/drawing/2014/main" id="{50441DB2-C6B6-1B47-BCA1-9CDA0D094457}"/>
              </a:ext>
            </a:extLst>
          </p:cNvPr>
          <p:cNvSpPr/>
          <p:nvPr/>
        </p:nvSpPr>
        <p:spPr>
          <a:xfrm>
            <a:off x="269293" y="447896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23" name="Action Button: Custom 8">
            <a:hlinkClick r:id="" action="ppaction://noaction" highlightClick="1">
              <a:snd r:embed="rId7" name="vas al este de Italia_.wav"/>
            </a:hlinkClick>
            <a:extLst>
              <a:ext uri="{FF2B5EF4-FFF2-40B4-BE49-F238E27FC236}">
                <a16:creationId xmlns:a16="http://schemas.microsoft.com/office/drawing/2014/main" id="{457CAAA5-BC3D-A74A-A279-2687FC194E09}"/>
              </a:ext>
            </a:extLst>
          </p:cNvPr>
          <p:cNvSpPr/>
          <p:nvPr/>
        </p:nvSpPr>
        <p:spPr>
          <a:xfrm>
            <a:off x="268811" y="498956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24" name="Action Button: Custom 9">
            <a:hlinkClick r:id="" action="ppaction://noaction" highlightClick="1">
              <a:snd r:embed="rId8" name="va al centro del pueblo en coche.wav"/>
            </a:hlinkClick>
            <a:extLst>
              <a:ext uri="{FF2B5EF4-FFF2-40B4-BE49-F238E27FC236}">
                <a16:creationId xmlns:a16="http://schemas.microsoft.com/office/drawing/2014/main" id="{B5A3DA7D-AFB8-1146-ACC3-3A3D96AA3D2A}"/>
              </a:ext>
            </a:extLst>
          </p:cNvPr>
          <p:cNvSpPr/>
          <p:nvPr/>
        </p:nvSpPr>
        <p:spPr>
          <a:xfrm>
            <a:off x="268811" y="5496218"/>
            <a:ext cx="355485"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25" name="TextBox 10">
            <a:extLst>
              <a:ext uri="{FF2B5EF4-FFF2-40B4-BE49-F238E27FC236}">
                <a16:creationId xmlns:a16="http://schemas.microsoft.com/office/drawing/2014/main" id="{10381E2B-42F4-F64E-A393-2F7D25AD1413}"/>
              </a:ext>
            </a:extLst>
          </p:cNvPr>
          <p:cNvSpPr txBox="1"/>
          <p:nvPr/>
        </p:nvSpPr>
        <p:spPr>
          <a:xfrm>
            <a:off x="851176" y="2946661"/>
            <a:ext cx="4933962" cy="430887"/>
          </a:xfrm>
          <a:prstGeom prst="rect">
            <a:avLst/>
          </a:prstGeom>
          <a:noFill/>
        </p:spPr>
        <p:txBody>
          <a:bodyPr wrap="square" rtlCol="0">
            <a:spAutoFit/>
          </a:bodyPr>
          <a:lstStyle/>
          <a:p>
            <a:pPr lvl="0">
              <a:buSzPts val="1400"/>
              <a:defRPr/>
            </a:pPr>
            <a:r>
              <a:rPr lang="en-GB" sz="2200" dirty="0">
                <a:solidFill>
                  <a:schemeClr val="accent1">
                    <a:lumMod val="50000"/>
                  </a:schemeClr>
                </a:solidFill>
                <a:latin typeface="Century Gothic" panose="020B0502020202020204" pitchFamily="34" charset="0"/>
              </a:rPr>
              <a:t>Vas a Francia</a:t>
            </a:r>
          </a:p>
        </p:txBody>
      </p:sp>
      <p:sp>
        <p:nvSpPr>
          <p:cNvPr id="26" name="TextBox 11">
            <a:extLst>
              <a:ext uri="{FF2B5EF4-FFF2-40B4-BE49-F238E27FC236}">
                <a16:creationId xmlns:a16="http://schemas.microsoft.com/office/drawing/2014/main" id="{6E183A5D-0E93-0E4F-9528-22C5B244136B}"/>
              </a:ext>
            </a:extLst>
          </p:cNvPr>
          <p:cNvSpPr txBox="1"/>
          <p:nvPr/>
        </p:nvSpPr>
        <p:spPr>
          <a:xfrm>
            <a:off x="809679" y="3988992"/>
            <a:ext cx="4151191" cy="430887"/>
          </a:xfrm>
          <a:prstGeom prst="rect">
            <a:avLst/>
          </a:prstGeom>
          <a:noFill/>
        </p:spPr>
        <p:txBody>
          <a:bodyPr wrap="square" rtlCol="0">
            <a:spAutoFit/>
          </a:bodyPr>
          <a:lstStyle/>
          <a:p>
            <a:pPr lvl="0">
              <a:buSzPts val="1400"/>
              <a:defRPr/>
            </a:pPr>
            <a:r>
              <a:rPr lang="en-GB" sz="2200" dirty="0">
                <a:solidFill>
                  <a:schemeClr val="accent1">
                    <a:lumMod val="50000"/>
                  </a:schemeClr>
                </a:solidFill>
                <a:latin typeface="Century Gothic" panose="020B0502020202020204" pitchFamily="34" charset="0"/>
              </a:rPr>
              <a:t>Va al museo en tren</a:t>
            </a:r>
          </a:p>
        </p:txBody>
      </p:sp>
      <p:sp>
        <p:nvSpPr>
          <p:cNvPr id="27" name="TextBox 12">
            <a:extLst>
              <a:ext uri="{FF2B5EF4-FFF2-40B4-BE49-F238E27FC236}">
                <a16:creationId xmlns:a16="http://schemas.microsoft.com/office/drawing/2014/main" id="{479DC054-1666-4F47-A101-D3B9D91202D5}"/>
              </a:ext>
            </a:extLst>
          </p:cNvPr>
          <p:cNvSpPr txBox="1"/>
          <p:nvPr/>
        </p:nvSpPr>
        <p:spPr>
          <a:xfrm>
            <a:off x="827478" y="4514473"/>
            <a:ext cx="225495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Vas al parque  </a:t>
            </a:r>
          </a:p>
        </p:txBody>
      </p:sp>
      <p:sp>
        <p:nvSpPr>
          <p:cNvPr id="28" name="TextBox 13">
            <a:extLst>
              <a:ext uri="{FF2B5EF4-FFF2-40B4-BE49-F238E27FC236}">
                <a16:creationId xmlns:a16="http://schemas.microsoft.com/office/drawing/2014/main" id="{DD3A9726-828F-684E-9E8C-AC77BA68FC2E}"/>
              </a:ext>
            </a:extLst>
          </p:cNvPr>
          <p:cNvSpPr txBox="1"/>
          <p:nvPr/>
        </p:nvSpPr>
        <p:spPr>
          <a:xfrm>
            <a:off x="691369" y="5468491"/>
            <a:ext cx="5146212"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Va al centro del pueblo en coche </a:t>
            </a:r>
          </a:p>
        </p:txBody>
      </p:sp>
      <p:sp>
        <p:nvSpPr>
          <p:cNvPr id="29" name="TextBox 14">
            <a:extLst>
              <a:ext uri="{FF2B5EF4-FFF2-40B4-BE49-F238E27FC236}">
                <a16:creationId xmlns:a16="http://schemas.microsoft.com/office/drawing/2014/main" id="{7D72AEB7-28FE-D84A-B9BF-B1261FC6DEFC}"/>
              </a:ext>
            </a:extLst>
          </p:cNvPr>
          <p:cNvSpPr txBox="1"/>
          <p:nvPr/>
        </p:nvSpPr>
        <p:spPr>
          <a:xfrm>
            <a:off x="833059" y="4972066"/>
            <a:ext cx="3239197"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Vas al este de Italia</a:t>
            </a:r>
          </a:p>
        </p:txBody>
      </p:sp>
      <p:sp>
        <p:nvSpPr>
          <p:cNvPr id="30" name="TextBox 15">
            <a:extLst>
              <a:ext uri="{FF2B5EF4-FFF2-40B4-BE49-F238E27FC236}">
                <a16:creationId xmlns:a16="http://schemas.microsoft.com/office/drawing/2014/main" id="{561A38CE-B083-DA42-B394-68FA36F688DC}"/>
              </a:ext>
            </a:extLst>
          </p:cNvPr>
          <p:cNvSpPr txBox="1"/>
          <p:nvPr/>
        </p:nvSpPr>
        <p:spPr>
          <a:xfrm>
            <a:off x="827478" y="3459355"/>
            <a:ext cx="1963188"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Va al centro</a:t>
            </a:r>
          </a:p>
        </p:txBody>
      </p:sp>
      <p:sp>
        <p:nvSpPr>
          <p:cNvPr id="31" name="TextBox 16">
            <a:extLst>
              <a:ext uri="{FF2B5EF4-FFF2-40B4-BE49-F238E27FC236}">
                <a16:creationId xmlns:a16="http://schemas.microsoft.com/office/drawing/2014/main" id="{836B62E3-D185-B149-A13F-4FD8185FD70E}"/>
              </a:ext>
            </a:extLst>
          </p:cNvPr>
          <p:cNvSpPr txBox="1"/>
          <p:nvPr/>
        </p:nvSpPr>
        <p:spPr>
          <a:xfrm>
            <a:off x="5986242" y="2951907"/>
            <a:ext cx="5493234" cy="430887"/>
          </a:xfrm>
          <a:prstGeom prst="rect">
            <a:avLst/>
          </a:prstGeom>
          <a:noFill/>
        </p:spPr>
        <p:txBody>
          <a:bodyPr wrap="square" rtlCol="0">
            <a:spAutoFit/>
          </a:bodyPr>
          <a:lstStyle/>
          <a:p>
            <a:pPr lvl="0">
              <a:buSzPts val="1400"/>
              <a:defRPr/>
            </a:pPr>
            <a:r>
              <a:rPr lang="en-GB" sz="2200" b="1" dirty="0">
                <a:solidFill>
                  <a:srgbClr val="E25B00"/>
                </a:solidFill>
                <a:latin typeface="Century Gothic" panose="020B0502020202020204" pitchFamily="34" charset="0"/>
              </a:rPr>
              <a:t>Do</a:t>
            </a:r>
            <a:r>
              <a:rPr lang="en-GB" sz="2200" dirty="0">
                <a:solidFill>
                  <a:schemeClr val="accent1">
                    <a:lumMod val="50000"/>
                  </a:schemeClr>
                </a:solidFill>
                <a:latin typeface="Century Gothic" panose="020B0502020202020204" pitchFamily="34" charset="0"/>
              </a:rPr>
              <a:t> you go to France?</a:t>
            </a:r>
          </a:p>
        </p:txBody>
      </p:sp>
      <p:sp>
        <p:nvSpPr>
          <p:cNvPr id="32" name="TextBox 18">
            <a:extLst>
              <a:ext uri="{FF2B5EF4-FFF2-40B4-BE49-F238E27FC236}">
                <a16:creationId xmlns:a16="http://schemas.microsoft.com/office/drawing/2014/main" id="{0340C3DA-2AF5-C041-9E3A-9EDC76550F2B}"/>
              </a:ext>
            </a:extLst>
          </p:cNvPr>
          <p:cNvSpPr txBox="1"/>
          <p:nvPr/>
        </p:nvSpPr>
        <p:spPr>
          <a:xfrm>
            <a:off x="6001366" y="3464540"/>
            <a:ext cx="4883959" cy="430887"/>
          </a:xfrm>
          <a:prstGeom prst="rect">
            <a:avLst/>
          </a:prstGeom>
          <a:noFill/>
        </p:spPr>
        <p:txBody>
          <a:bodyPr wrap="square" rtlCol="0">
            <a:spAutoFit/>
          </a:bodyPr>
          <a:lstStyle/>
          <a:p>
            <a:pPr lvl="0">
              <a:buSzPts val="1400"/>
              <a:defRPr/>
            </a:pPr>
            <a:r>
              <a:rPr lang="en-GB" sz="2200" b="1" dirty="0">
                <a:solidFill>
                  <a:srgbClr val="E25B00"/>
                </a:solidFill>
                <a:latin typeface="Century Gothic" panose="020B0502020202020204" pitchFamily="34" charset="0"/>
              </a:rPr>
              <a:t>Does</a:t>
            </a:r>
            <a:r>
              <a:rPr lang="en-GB" sz="2200" dirty="0">
                <a:solidFill>
                  <a:schemeClr val="accent1">
                    <a:lumMod val="50000"/>
                  </a:schemeClr>
                </a:solidFill>
                <a:latin typeface="Century Gothic" panose="020B0502020202020204" pitchFamily="34" charset="0"/>
              </a:rPr>
              <a:t> she go to the centre?</a:t>
            </a:r>
          </a:p>
        </p:txBody>
      </p:sp>
      <p:sp>
        <p:nvSpPr>
          <p:cNvPr id="33" name="TextBox 19">
            <a:extLst>
              <a:ext uri="{FF2B5EF4-FFF2-40B4-BE49-F238E27FC236}">
                <a16:creationId xmlns:a16="http://schemas.microsoft.com/office/drawing/2014/main" id="{7D21E536-4C31-C446-BD40-D5043AB388AC}"/>
              </a:ext>
            </a:extLst>
          </p:cNvPr>
          <p:cNvSpPr txBox="1"/>
          <p:nvPr/>
        </p:nvSpPr>
        <p:spPr>
          <a:xfrm>
            <a:off x="5986242" y="4463270"/>
            <a:ext cx="6190634" cy="430887"/>
          </a:xfrm>
          <a:prstGeom prst="rect">
            <a:avLst/>
          </a:prstGeom>
          <a:noFill/>
        </p:spPr>
        <p:txBody>
          <a:bodyPr wrap="square" rtlCol="0">
            <a:spAutoFit/>
          </a:bodyPr>
          <a:lstStyle/>
          <a:p>
            <a:pPr lvl="0">
              <a:buSzPts val="1400"/>
              <a:defRPr/>
            </a:pPr>
            <a:r>
              <a:rPr lang="en-GB" sz="2200" dirty="0">
                <a:solidFill>
                  <a:schemeClr val="accent1">
                    <a:lumMod val="50000"/>
                  </a:schemeClr>
                </a:solidFill>
                <a:latin typeface="Century Gothic" panose="020B0502020202020204" pitchFamily="34" charset="0"/>
              </a:rPr>
              <a:t>You go to the park.</a:t>
            </a:r>
          </a:p>
        </p:txBody>
      </p:sp>
      <p:sp>
        <p:nvSpPr>
          <p:cNvPr id="34" name="TextBox 20">
            <a:extLst>
              <a:ext uri="{FF2B5EF4-FFF2-40B4-BE49-F238E27FC236}">
                <a16:creationId xmlns:a16="http://schemas.microsoft.com/office/drawing/2014/main" id="{8604B057-0E1F-5241-8CA0-F73DEF4DA374}"/>
              </a:ext>
            </a:extLst>
          </p:cNvPr>
          <p:cNvSpPr txBox="1"/>
          <p:nvPr/>
        </p:nvSpPr>
        <p:spPr>
          <a:xfrm>
            <a:off x="5986242" y="4972066"/>
            <a:ext cx="6190634" cy="430887"/>
          </a:xfrm>
          <a:prstGeom prst="rect">
            <a:avLst/>
          </a:prstGeom>
          <a:noFill/>
        </p:spPr>
        <p:txBody>
          <a:bodyPr wrap="square" rtlCol="0">
            <a:spAutoFit/>
          </a:bodyPr>
          <a:lstStyle/>
          <a:p>
            <a:pPr lvl="0">
              <a:buSzPts val="1400"/>
              <a:defRPr/>
            </a:pPr>
            <a:r>
              <a:rPr lang="en-GB" sz="2200" b="1" dirty="0">
                <a:solidFill>
                  <a:srgbClr val="E25B00"/>
                </a:solidFill>
                <a:latin typeface="Century Gothic" panose="020B0502020202020204" pitchFamily="34" charset="0"/>
              </a:rPr>
              <a:t>Do</a:t>
            </a:r>
            <a:r>
              <a:rPr lang="en-GB" sz="2200" dirty="0">
                <a:solidFill>
                  <a:schemeClr val="accent1">
                    <a:lumMod val="50000"/>
                  </a:schemeClr>
                </a:solidFill>
                <a:latin typeface="Century Gothic" panose="020B0502020202020204" pitchFamily="34" charset="0"/>
              </a:rPr>
              <a:t> you go to the east of Italy?</a:t>
            </a:r>
          </a:p>
        </p:txBody>
      </p:sp>
      <p:sp>
        <p:nvSpPr>
          <p:cNvPr id="35" name="TextBox 21">
            <a:extLst>
              <a:ext uri="{FF2B5EF4-FFF2-40B4-BE49-F238E27FC236}">
                <a16:creationId xmlns:a16="http://schemas.microsoft.com/office/drawing/2014/main" id="{5B9E8178-A92B-854C-A076-9DD179BAD298}"/>
              </a:ext>
            </a:extLst>
          </p:cNvPr>
          <p:cNvSpPr txBox="1"/>
          <p:nvPr/>
        </p:nvSpPr>
        <p:spPr>
          <a:xfrm>
            <a:off x="5986242" y="5468491"/>
            <a:ext cx="6190634" cy="430887"/>
          </a:xfrm>
          <a:prstGeom prst="rect">
            <a:avLst/>
          </a:prstGeom>
          <a:noFill/>
        </p:spPr>
        <p:txBody>
          <a:bodyPr wrap="square" rtlCol="0">
            <a:spAutoFit/>
          </a:bodyPr>
          <a:lstStyle/>
          <a:p>
            <a:pPr lvl="0">
              <a:buSzPts val="1400"/>
              <a:defRPr/>
            </a:pPr>
            <a:r>
              <a:rPr lang="en-GB" sz="2200" dirty="0">
                <a:solidFill>
                  <a:schemeClr val="accent1">
                    <a:lumMod val="50000"/>
                  </a:schemeClr>
                </a:solidFill>
                <a:latin typeface="Century Gothic" panose="020B0502020202020204" pitchFamily="34" charset="0"/>
              </a:rPr>
              <a:t>She goes to the centre of the town by car.</a:t>
            </a:r>
          </a:p>
        </p:txBody>
      </p:sp>
      <p:sp>
        <p:nvSpPr>
          <p:cNvPr id="36" name="TextBox 22">
            <a:extLst>
              <a:ext uri="{FF2B5EF4-FFF2-40B4-BE49-F238E27FC236}">
                <a16:creationId xmlns:a16="http://schemas.microsoft.com/office/drawing/2014/main" id="{43431D11-97A3-DC45-BFD0-1ADFEB64176D}"/>
              </a:ext>
            </a:extLst>
          </p:cNvPr>
          <p:cNvSpPr txBox="1"/>
          <p:nvPr/>
        </p:nvSpPr>
        <p:spPr>
          <a:xfrm>
            <a:off x="6001366" y="3970003"/>
            <a:ext cx="6190634" cy="430887"/>
          </a:xfrm>
          <a:prstGeom prst="rect">
            <a:avLst/>
          </a:prstGeom>
          <a:noFill/>
        </p:spPr>
        <p:txBody>
          <a:bodyPr wrap="square" rtlCol="0">
            <a:spAutoFit/>
          </a:bodyPr>
          <a:lstStyle/>
          <a:p>
            <a:pPr lvl="0">
              <a:buSzPts val="1400"/>
              <a:defRPr/>
            </a:pPr>
            <a:r>
              <a:rPr lang="en-GB" sz="2200" dirty="0">
                <a:solidFill>
                  <a:schemeClr val="accent1">
                    <a:lumMod val="50000"/>
                  </a:schemeClr>
                </a:solidFill>
                <a:latin typeface="Century Gothic" panose="020B0502020202020204" pitchFamily="34" charset="0"/>
              </a:rPr>
              <a:t>She goes to the museum by train.</a:t>
            </a:r>
          </a:p>
        </p:txBody>
      </p:sp>
      <p:sp>
        <p:nvSpPr>
          <p:cNvPr id="37" name="CuadroTexto 36">
            <a:extLst>
              <a:ext uri="{FF2B5EF4-FFF2-40B4-BE49-F238E27FC236}">
                <a16:creationId xmlns:a16="http://schemas.microsoft.com/office/drawing/2014/main" id="{341477E9-026D-2942-B34C-20FA5B525925}"/>
              </a:ext>
            </a:extLst>
          </p:cNvPr>
          <p:cNvSpPr txBox="1"/>
          <p:nvPr/>
        </p:nvSpPr>
        <p:spPr>
          <a:xfrm>
            <a:off x="676969" y="2862276"/>
            <a:ext cx="2493587" cy="523220"/>
          </a:xfrm>
          <a:prstGeom prst="rect">
            <a:avLst/>
          </a:prstGeom>
          <a:noFill/>
        </p:spPr>
        <p:txBody>
          <a:bodyPr wrap="square" rtlCol="0">
            <a:spAutoFit/>
          </a:bodyPr>
          <a:lstStyle/>
          <a:p>
            <a:r>
              <a:rPr lang="x-none" sz="2800" b="1" dirty="0">
                <a:solidFill>
                  <a:schemeClr val="accent1">
                    <a:lumMod val="50000"/>
                  </a:schemeClr>
                </a:solidFill>
              </a:rPr>
              <a:t>¿                  ?</a:t>
            </a:r>
          </a:p>
        </p:txBody>
      </p:sp>
      <p:sp>
        <p:nvSpPr>
          <p:cNvPr id="38" name="CuadroTexto 37">
            <a:extLst>
              <a:ext uri="{FF2B5EF4-FFF2-40B4-BE49-F238E27FC236}">
                <a16:creationId xmlns:a16="http://schemas.microsoft.com/office/drawing/2014/main" id="{DB64DAB8-5D4C-194D-9AB5-F619DC311F49}"/>
              </a:ext>
            </a:extLst>
          </p:cNvPr>
          <p:cNvSpPr txBox="1"/>
          <p:nvPr/>
        </p:nvSpPr>
        <p:spPr>
          <a:xfrm>
            <a:off x="3572495" y="3929735"/>
            <a:ext cx="285656" cy="523220"/>
          </a:xfrm>
          <a:prstGeom prst="rect">
            <a:avLst/>
          </a:prstGeom>
          <a:noFill/>
        </p:spPr>
        <p:txBody>
          <a:bodyPr wrap="none" rtlCol="0">
            <a:spAutoFit/>
          </a:bodyPr>
          <a:lstStyle/>
          <a:p>
            <a:r>
              <a:rPr lang="x-none" sz="2800" b="1" dirty="0">
                <a:solidFill>
                  <a:schemeClr val="accent1">
                    <a:lumMod val="50000"/>
                  </a:schemeClr>
                </a:solidFill>
              </a:rPr>
              <a:t>.</a:t>
            </a:r>
          </a:p>
        </p:txBody>
      </p:sp>
      <p:sp>
        <p:nvSpPr>
          <p:cNvPr id="39" name="CuadroTexto 38">
            <a:extLst>
              <a:ext uri="{FF2B5EF4-FFF2-40B4-BE49-F238E27FC236}">
                <a16:creationId xmlns:a16="http://schemas.microsoft.com/office/drawing/2014/main" id="{39B1862B-C240-424E-B043-7F50393425D0}"/>
              </a:ext>
            </a:extLst>
          </p:cNvPr>
          <p:cNvSpPr txBox="1"/>
          <p:nvPr/>
        </p:nvSpPr>
        <p:spPr>
          <a:xfrm>
            <a:off x="656287" y="3413395"/>
            <a:ext cx="2302233" cy="523220"/>
          </a:xfrm>
          <a:prstGeom prst="rect">
            <a:avLst/>
          </a:prstGeom>
          <a:noFill/>
        </p:spPr>
        <p:txBody>
          <a:bodyPr wrap="none" rtlCol="0">
            <a:spAutoFit/>
          </a:bodyPr>
          <a:lstStyle/>
          <a:p>
            <a:r>
              <a:rPr lang="x-none" sz="2800" b="1" dirty="0">
                <a:solidFill>
                  <a:schemeClr val="accent1">
                    <a:lumMod val="50000"/>
                  </a:schemeClr>
                </a:solidFill>
              </a:rPr>
              <a:t>¿                 ?</a:t>
            </a:r>
          </a:p>
        </p:txBody>
      </p:sp>
      <p:sp>
        <p:nvSpPr>
          <p:cNvPr id="40" name="CuadroTexto 39">
            <a:extLst>
              <a:ext uri="{FF2B5EF4-FFF2-40B4-BE49-F238E27FC236}">
                <a16:creationId xmlns:a16="http://schemas.microsoft.com/office/drawing/2014/main" id="{92CBDAE4-C336-CE46-AB72-CEF9DD13FBDA}"/>
              </a:ext>
            </a:extLst>
          </p:cNvPr>
          <p:cNvSpPr txBox="1"/>
          <p:nvPr/>
        </p:nvSpPr>
        <p:spPr>
          <a:xfrm>
            <a:off x="2746455" y="4430485"/>
            <a:ext cx="285656" cy="523220"/>
          </a:xfrm>
          <a:prstGeom prst="rect">
            <a:avLst/>
          </a:prstGeom>
          <a:noFill/>
        </p:spPr>
        <p:txBody>
          <a:bodyPr wrap="none" rtlCol="0">
            <a:spAutoFit/>
          </a:bodyPr>
          <a:lstStyle/>
          <a:p>
            <a:r>
              <a:rPr lang="x-none" sz="2800" b="1" dirty="0">
                <a:solidFill>
                  <a:schemeClr val="accent1">
                    <a:lumMod val="50000"/>
                  </a:schemeClr>
                </a:solidFill>
              </a:rPr>
              <a:t>.</a:t>
            </a:r>
          </a:p>
        </p:txBody>
      </p:sp>
      <p:sp>
        <p:nvSpPr>
          <p:cNvPr id="41" name="CuadroTexto 40">
            <a:extLst>
              <a:ext uri="{FF2B5EF4-FFF2-40B4-BE49-F238E27FC236}">
                <a16:creationId xmlns:a16="http://schemas.microsoft.com/office/drawing/2014/main" id="{CE15D134-416C-5E46-A26F-AAC25D857409}"/>
              </a:ext>
            </a:extLst>
          </p:cNvPr>
          <p:cNvSpPr txBox="1"/>
          <p:nvPr/>
        </p:nvSpPr>
        <p:spPr>
          <a:xfrm>
            <a:off x="656287" y="4895454"/>
            <a:ext cx="3413114" cy="523220"/>
          </a:xfrm>
          <a:prstGeom prst="rect">
            <a:avLst/>
          </a:prstGeom>
          <a:noFill/>
        </p:spPr>
        <p:txBody>
          <a:bodyPr wrap="none" rtlCol="0">
            <a:spAutoFit/>
          </a:bodyPr>
          <a:lstStyle/>
          <a:p>
            <a:r>
              <a:rPr lang="x-none" sz="2800" b="1" dirty="0">
                <a:solidFill>
                  <a:schemeClr val="accent1">
                    <a:lumMod val="50000"/>
                  </a:schemeClr>
                </a:solidFill>
              </a:rPr>
              <a:t>¿                           ?</a:t>
            </a:r>
          </a:p>
        </p:txBody>
      </p:sp>
      <p:sp>
        <p:nvSpPr>
          <p:cNvPr id="42" name="CuadroTexto 41">
            <a:extLst>
              <a:ext uri="{FF2B5EF4-FFF2-40B4-BE49-F238E27FC236}">
                <a16:creationId xmlns:a16="http://schemas.microsoft.com/office/drawing/2014/main" id="{AC805245-F9DD-714E-90EC-D8A7AB2BCF1A}"/>
              </a:ext>
            </a:extLst>
          </p:cNvPr>
          <p:cNvSpPr txBox="1"/>
          <p:nvPr/>
        </p:nvSpPr>
        <p:spPr>
          <a:xfrm>
            <a:off x="5329698" y="5408136"/>
            <a:ext cx="285656" cy="523220"/>
          </a:xfrm>
          <a:prstGeom prst="rect">
            <a:avLst/>
          </a:prstGeom>
          <a:noFill/>
        </p:spPr>
        <p:txBody>
          <a:bodyPr wrap="none" rtlCol="0">
            <a:spAutoFit/>
          </a:bodyPr>
          <a:lstStyle/>
          <a:p>
            <a:r>
              <a:rPr lang="x-none" sz="2800" b="1" dirty="0">
                <a:solidFill>
                  <a:schemeClr val="accent1">
                    <a:lumMod val="50000"/>
                  </a:schemeClr>
                </a:solidFill>
              </a:rPr>
              <a:t>.</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9720776" y="258166"/>
            <a:ext cx="220736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191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ítulo 1">
            <a:extLst>
              <a:ext uri="{FF2B5EF4-FFF2-40B4-BE49-F238E27FC236}">
                <a16:creationId xmlns:a16="http://schemas.microsoft.com/office/drawing/2014/main" id="{8F90914A-EA2A-D644-B038-A1652FF54EA2}"/>
              </a:ext>
            </a:extLst>
          </p:cNvPr>
          <p:cNvSpPr>
            <a:spLocks noGrp="1"/>
          </p:cNvSpPr>
          <p:nvPr>
            <p:ph type="title"/>
          </p:nvPr>
        </p:nvSpPr>
        <p:spPr>
          <a:xfrm>
            <a:off x="45076" y="344706"/>
            <a:ext cx="5769118" cy="617196"/>
          </a:xfrm>
        </p:spPr>
        <p:txBody>
          <a:bodyPr>
            <a:noAutofit/>
          </a:bodyPr>
          <a:lstStyle/>
          <a:p>
            <a:r>
              <a:rPr lang="en-GB" sz="3600" b="1" dirty="0">
                <a:solidFill>
                  <a:schemeClr val="bg1"/>
                </a:solidFill>
                <a:latin typeface="Century Gothic" panose="020B0502020202020204" pitchFamily="34" charset="0"/>
              </a:rPr>
              <a:t>Yes/No answers</a:t>
            </a:r>
            <a:endParaRPr lang="x-none" sz="3600" dirty="0">
              <a:latin typeface="Century Gothic" panose="020B0502020202020204" pitchFamily="34" charset="0"/>
            </a:endParaRPr>
          </a:p>
        </p:txBody>
      </p:sp>
      <p:sp>
        <p:nvSpPr>
          <p:cNvPr id="4" name="Title 1">
            <a:extLst>
              <a:ext uri="{FF2B5EF4-FFF2-40B4-BE49-F238E27FC236}">
                <a16:creationId xmlns:a16="http://schemas.microsoft.com/office/drawing/2014/main" id="{D54993EB-DDFA-D74C-825E-E2155769F885}"/>
              </a:ext>
            </a:extLst>
          </p:cNvPr>
          <p:cNvSpPr txBox="1">
            <a:spLocks/>
          </p:cNvSpPr>
          <p:nvPr/>
        </p:nvSpPr>
        <p:spPr>
          <a:xfrm>
            <a:off x="0" y="344705"/>
            <a:ext cx="648458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5">
            <a:extLst>
              <a:ext uri="{FF2B5EF4-FFF2-40B4-BE49-F238E27FC236}">
                <a16:creationId xmlns:a16="http://schemas.microsoft.com/office/drawing/2014/main" id="{D7CEA945-8EDA-CE40-9D94-5DA2B4E8DA5F}"/>
              </a:ext>
            </a:extLst>
          </p:cNvPr>
          <p:cNvSpPr txBox="1"/>
          <p:nvPr/>
        </p:nvSpPr>
        <p:spPr>
          <a:xfrm>
            <a:off x="1" y="1249505"/>
            <a:ext cx="11850806" cy="892552"/>
          </a:xfrm>
          <a:prstGeom prst="rect">
            <a:avLst/>
          </a:prstGeom>
          <a:noFill/>
        </p:spPr>
        <p:txBody>
          <a:bodyPr wrap="square" rtlCol="0">
            <a:spAutoFit/>
          </a:bodyPr>
          <a:lstStyle/>
          <a:p>
            <a:pPr>
              <a:defRPr/>
            </a:pPr>
            <a:r>
              <a:rPr lang="en-GB" sz="2600" dirty="0">
                <a:solidFill>
                  <a:schemeClr val="accent1">
                    <a:lumMod val="50000"/>
                  </a:schemeClr>
                </a:solidFill>
                <a:latin typeface="Century Gothic" panose="020B0502020202020204" pitchFamily="34" charset="0"/>
              </a:rPr>
              <a:t>To answer a yes/no question in the affirmative (yes), we say ‘sí’ and then the sentence.</a:t>
            </a:r>
          </a:p>
        </p:txBody>
      </p:sp>
      <p:sp>
        <p:nvSpPr>
          <p:cNvPr id="6" name="TextBox 14">
            <a:extLst>
              <a:ext uri="{FF2B5EF4-FFF2-40B4-BE49-F238E27FC236}">
                <a16:creationId xmlns:a16="http://schemas.microsoft.com/office/drawing/2014/main" id="{4080F532-4720-4840-BB6F-A44CC9729DA9}"/>
              </a:ext>
            </a:extLst>
          </p:cNvPr>
          <p:cNvSpPr txBox="1"/>
          <p:nvPr/>
        </p:nvSpPr>
        <p:spPr>
          <a:xfrm>
            <a:off x="5402179" y="2320716"/>
            <a:ext cx="5687949" cy="492443"/>
          </a:xfrm>
          <a:prstGeom prst="rect">
            <a:avLst/>
          </a:prstGeom>
          <a:noFill/>
        </p:spPr>
        <p:txBody>
          <a:bodyPr wrap="square" rtlCol="0">
            <a:spAutoFit/>
          </a:bodyPr>
          <a:lstStyle/>
          <a:p>
            <a:pPr>
              <a:defRPr/>
            </a:pPr>
            <a:r>
              <a:rPr lang="en-GB" sz="2600" dirty="0">
                <a:solidFill>
                  <a:srgbClr val="E25B00"/>
                </a:solidFill>
                <a:latin typeface="Century Gothic" panose="020B0502020202020204" pitchFamily="34" charset="0"/>
              </a:rPr>
              <a:t>Sí</a:t>
            </a:r>
            <a:r>
              <a:rPr lang="en-GB" sz="2600" dirty="0">
                <a:solidFill>
                  <a:schemeClr val="accent1">
                    <a:lumMod val="50000"/>
                  </a:schemeClr>
                </a:solidFill>
                <a:latin typeface="Century Gothic" panose="020B0502020202020204" pitchFamily="34" charset="0"/>
              </a:rPr>
              <a:t>. Voy al barrio antiguo.</a:t>
            </a:r>
          </a:p>
        </p:txBody>
      </p:sp>
      <p:sp>
        <p:nvSpPr>
          <p:cNvPr id="7" name="TextBox 16">
            <a:extLst>
              <a:ext uri="{FF2B5EF4-FFF2-40B4-BE49-F238E27FC236}">
                <a16:creationId xmlns:a16="http://schemas.microsoft.com/office/drawing/2014/main" id="{1E9EEDD5-C21F-944B-8A91-72F60FF6B504}"/>
              </a:ext>
            </a:extLst>
          </p:cNvPr>
          <p:cNvSpPr txBox="1"/>
          <p:nvPr/>
        </p:nvSpPr>
        <p:spPr>
          <a:xfrm>
            <a:off x="5402179" y="2842010"/>
            <a:ext cx="6376691" cy="492443"/>
          </a:xfrm>
          <a:prstGeom prst="rect">
            <a:avLst/>
          </a:prstGeom>
          <a:noFill/>
        </p:spPr>
        <p:txBody>
          <a:bodyPr wrap="square" rtlCol="0">
            <a:spAutoFit/>
          </a:bodyPr>
          <a:lstStyle/>
          <a:p>
            <a:pPr>
              <a:defRPr/>
            </a:pPr>
            <a:r>
              <a:rPr lang="en-GB" sz="2600" dirty="0">
                <a:solidFill>
                  <a:srgbClr val="E25B00"/>
                </a:solidFill>
                <a:latin typeface="Century Gothic" panose="020B0502020202020204" pitchFamily="34" charset="0"/>
              </a:rPr>
              <a:t>Yes</a:t>
            </a:r>
            <a:r>
              <a:rPr lang="en-GB" sz="2600" dirty="0">
                <a:solidFill>
                  <a:schemeClr val="accent1">
                    <a:lumMod val="50000"/>
                  </a:schemeClr>
                </a:solidFill>
                <a:latin typeface="Century Gothic" panose="020B0502020202020204" pitchFamily="34" charset="0"/>
              </a:rPr>
              <a:t>. I go to the old neighbourhood.</a:t>
            </a:r>
          </a:p>
        </p:txBody>
      </p:sp>
      <p:sp>
        <p:nvSpPr>
          <p:cNvPr id="8" name="TextBox 22">
            <a:extLst>
              <a:ext uri="{FF2B5EF4-FFF2-40B4-BE49-F238E27FC236}">
                <a16:creationId xmlns:a16="http://schemas.microsoft.com/office/drawing/2014/main" id="{A632E721-F0F6-F64C-804B-04343B737502}"/>
              </a:ext>
            </a:extLst>
          </p:cNvPr>
          <p:cNvSpPr txBox="1"/>
          <p:nvPr/>
        </p:nvSpPr>
        <p:spPr>
          <a:xfrm>
            <a:off x="-252919" y="2315252"/>
            <a:ext cx="5095163" cy="492443"/>
          </a:xfrm>
          <a:prstGeom prst="rect">
            <a:avLst/>
          </a:prstGeom>
          <a:noFill/>
        </p:spPr>
        <p:txBody>
          <a:bodyPr wrap="square" rtlCol="0">
            <a:spAutoFit/>
          </a:bodyPr>
          <a:lstStyle/>
          <a:p>
            <a:pPr algn="ctr">
              <a:defRPr/>
            </a:pPr>
            <a:r>
              <a:rPr lang="en-GB" sz="2600" b="1" dirty="0">
                <a:solidFill>
                  <a:schemeClr val="accent1">
                    <a:lumMod val="50000"/>
                  </a:schemeClr>
                </a:solidFill>
                <a:latin typeface="Century Gothic" panose="020B0502020202020204" pitchFamily="34" charset="0"/>
              </a:rPr>
              <a:t>¿</a:t>
            </a:r>
            <a:r>
              <a:rPr lang="en-GB" sz="2600" dirty="0">
                <a:solidFill>
                  <a:schemeClr val="accent1">
                    <a:lumMod val="50000"/>
                  </a:schemeClr>
                </a:solidFill>
                <a:latin typeface="Century Gothic" panose="020B0502020202020204" pitchFamily="34" charset="0"/>
              </a:rPr>
              <a:t>Vas al barrio antiguo</a:t>
            </a:r>
            <a:r>
              <a:rPr lang="en-GB" sz="2600" b="1" dirty="0">
                <a:solidFill>
                  <a:schemeClr val="accent1">
                    <a:lumMod val="50000"/>
                  </a:schemeClr>
                </a:solidFill>
                <a:latin typeface="Century Gothic" panose="020B0502020202020204" pitchFamily="34" charset="0"/>
              </a:rPr>
              <a:t>?</a:t>
            </a:r>
          </a:p>
        </p:txBody>
      </p:sp>
      <p:sp>
        <p:nvSpPr>
          <p:cNvPr id="9" name="TextBox 13">
            <a:extLst>
              <a:ext uri="{FF2B5EF4-FFF2-40B4-BE49-F238E27FC236}">
                <a16:creationId xmlns:a16="http://schemas.microsoft.com/office/drawing/2014/main" id="{073D6070-CF55-CB4A-9D53-6F4FE2FA60C5}"/>
              </a:ext>
            </a:extLst>
          </p:cNvPr>
          <p:cNvSpPr txBox="1"/>
          <p:nvPr/>
        </p:nvSpPr>
        <p:spPr>
          <a:xfrm>
            <a:off x="85417" y="3513112"/>
            <a:ext cx="11614219" cy="892552"/>
          </a:xfrm>
          <a:prstGeom prst="rect">
            <a:avLst/>
          </a:prstGeom>
          <a:noFill/>
        </p:spPr>
        <p:txBody>
          <a:bodyPr wrap="square" rtlCol="0">
            <a:spAutoFit/>
          </a:bodyPr>
          <a:lstStyle/>
          <a:p>
            <a:pPr>
              <a:defRPr/>
            </a:pPr>
            <a:r>
              <a:rPr lang="en-GB" sz="2600" dirty="0">
                <a:solidFill>
                  <a:schemeClr val="accent1">
                    <a:lumMod val="50000"/>
                  </a:schemeClr>
                </a:solidFill>
                <a:latin typeface="Century Gothic" panose="020B0502020202020204" pitchFamily="34" charset="0"/>
              </a:rPr>
              <a:t>To answer a yes/no question in the negative (no), we say ‘no’ and put a ‘no’ in front of the verb.</a:t>
            </a:r>
          </a:p>
        </p:txBody>
      </p:sp>
      <p:sp>
        <p:nvSpPr>
          <p:cNvPr id="10" name="TextBox 15">
            <a:extLst>
              <a:ext uri="{FF2B5EF4-FFF2-40B4-BE49-F238E27FC236}">
                <a16:creationId xmlns:a16="http://schemas.microsoft.com/office/drawing/2014/main" id="{5FC96D56-5AB3-1F44-9B08-9614936867AD}"/>
              </a:ext>
            </a:extLst>
          </p:cNvPr>
          <p:cNvSpPr txBox="1"/>
          <p:nvPr/>
        </p:nvSpPr>
        <p:spPr>
          <a:xfrm>
            <a:off x="-252919" y="4713328"/>
            <a:ext cx="5095163" cy="492443"/>
          </a:xfrm>
          <a:prstGeom prst="rect">
            <a:avLst/>
          </a:prstGeom>
          <a:noFill/>
        </p:spPr>
        <p:txBody>
          <a:bodyPr wrap="square" rtlCol="0">
            <a:spAutoFit/>
          </a:bodyPr>
          <a:lstStyle/>
          <a:p>
            <a:pPr algn="ctr">
              <a:defRPr/>
            </a:pPr>
            <a:r>
              <a:rPr lang="en-GB" sz="2600" b="1" dirty="0">
                <a:solidFill>
                  <a:schemeClr val="accent1">
                    <a:lumMod val="50000"/>
                  </a:schemeClr>
                </a:solidFill>
                <a:latin typeface="Century Gothic" panose="020B0502020202020204" pitchFamily="34" charset="0"/>
              </a:rPr>
              <a:t>¿</a:t>
            </a:r>
            <a:r>
              <a:rPr lang="en-GB" sz="2600" dirty="0">
                <a:solidFill>
                  <a:schemeClr val="accent1">
                    <a:lumMod val="50000"/>
                  </a:schemeClr>
                </a:solidFill>
                <a:latin typeface="Century Gothic" panose="020B0502020202020204" pitchFamily="34" charset="0"/>
              </a:rPr>
              <a:t>Vas al barrio antiguo</a:t>
            </a:r>
            <a:r>
              <a:rPr lang="en-GB" sz="2600" b="1" dirty="0">
                <a:solidFill>
                  <a:schemeClr val="accent1">
                    <a:lumMod val="50000"/>
                  </a:schemeClr>
                </a:solidFill>
                <a:latin typeface="Century Gothic" panose="020B0502020202020204" pitchFamily="34" charset="0"/>
              </a:rPr>
              <a:t>?</a:t>
            </a:r>
          </a:p>
        </p:txBody>
      </p:sp>
      <p:sp>
        <p:nvSpPr>
          <p:cNvPr id="11" name="TextBox 18">
            <a:extLst>
              <a:ext uri="{FF2B5EF4-FFF2-40B4-BE49-F238E27FC236}">
                <a16:creationId xmlns:a16="http://schemas.microsoft.com/office/drawing/2014/main" id="{61FED028-74BD-B74C-91D1-F9D8D88584A3}"/>
              </a:ext>
            </a:extLst>
          </p:cNvPr>
          <p:cNvSpPr txBox="1"/>
          <p:nvPr/>
        </p:nvSpPr>
        <p:spPr>
          <a:xfrm>
            <a:off x="5402179" y="4713328"/>
            <a:ext cx="5687949" cy="492443"/>
          </a:xfrm>
          <a:prstGeom prst="rect">
            <a:avLst/>
          </a:prstGeom>
          <a:noFill/>
        </p:spPr>
        <p:txBody>
          <a:bodyPr wrap="square" rtlCol="0">
            <a:spAutoFit/>
          </a:bodyPr>
          <a:lstStyle/>
          <a:p>
            <a:pPr>
              <a:defRPr/>
            </a:pPr>
            <a:r>
              <a:rPr lang="en-GB" sz="2600" dirty="0">
                <a:solidFill>
                  <a:schemeClr val="accent1">
                    <a:lumMod val="50000"/>
                  </a:schemeClr>
                </a:solidFill>
                <a:latin typeface="Century Gothic" panose="020B0502020202020204" pitchFamily="34" charset="0"/>
              </a:rPr>
              <a:t>No. </a:t>
            </a:r>
            <a:r>
              <a:rPr lang="en-GB" sz="2600" dirty="0">
                <a:solidFill>
                  <a:srgbClr val="E25B00"/>
                </a:solidFill>
                <a:latin typeface="Century Gothic" panose="020B0502020202020204" pitchFamily="34" charset="0"/>
              </a:rPr>
              <a:t>No</a:t>
            </a:r>
            <a:r>
              <a:rPr lang="en-GB" sz="2600" dirty="0">
                <a:solidFill>
                  <a:schemeClr val="accent1">
                    <a:lumMod val="50000"/>
                  </a:schemeClr>
                </a:solidFill>
                <a:latin typeface="Century Gothic" panose="020B0502020202020204" pitchFamily="34" charset="0"/>
              </a:rPr>
              <a:t> voy al barrio antiguo.</a:t>
            </a:r>
          </a:p>
        </p:txBody>
      </p:sp>
      <p:sp>
        <p:nvSpPr>
          <p:cNvPr id="12" name="TextBox 19">
            <a:extLst>
              <a:ext uri="{FF2B5EF4-FFF2-40B4-BE49-F238E27FC236}">
                <a16:creationId xmlns:a16="http://schemas.microsoft.com/office/drawing/2014/main" id="{0D1060FD-2316-1542-83BC-34B39E4B22E0}"/>
              </a:ext>
            </a:extLst>
          </p:cNvPr>
          <p:cNvSpPr txBox="1"/>
          <p:nvPr/>
        </p:nvSpPr>
        <p:spPr>
          <a:xfrm>
            <a:off x="5402179" y="5513435"/>
            <a:ext cx="6653028" cy="492443"/>
          </a:xfrm>
          <a:prstGeom prst="rect">
            <a:avLst/>
          </a:prstGeom>
          <a:noFill/>
        </p:spPr>
        <p:txBody>
          <a:bodyPr wrap="square" rtlCol="0">
            <a:spAutoFit/>
          </a:bodyPr>
          <a:lstStyle/>
          <a:p>
            <a:pPr>
              <a:defRPr/>
            </a:pPr>
            <a:r>
              <a:rPr lang="en-GB" sz="2600" dirty="0">
                <a:solidFill>
                  <a:schemeClr val="accent1">
                    <a:lumMod val="50000"/>
                  </a:schemeClr>
                </a:solidFill>
                <a:latin typeface="Century Gothic" panose="020B0502020202020204" pitchFamily="34" charset="0"/>
              </a:rPr>
              <a:t>No. I </a:t>
            </a:r>
            <a:r>
              <a:rPr lang="en-GB" sz="2600" dirty="0">
                <a:solidFill>
                  <a:srgbClr val="E25B00"/>
                </a:solidFill>
                <a:latin typeface="Century Gothic" panose="020B0502020202020204" pitchFamily="34" charset="0"/>
              </a:rPr>
              <a:t>don’t</a:t>
            </a:r>
            <a:r>
              <a:rPr lang="en-GB" sz="2600" dirty="0">
                <a:solidFill>
                  <a:schemeClr val="accent1">
                    <a:lumMod val="50000"/>
                  </a:schemeClr>
                </a:solidFill>
                <a:latin typeface="Century Gothic" panose="020B0502020202020204" pitchFamily="34" charset="0"/>
              </a:rPr>
              <a:t> go to the old neighbourhod.</a:t>
            </a:r>
          </a:p>
        </p:txBody>
      </p:sp>
      <p:sp>
        <p:nvSpPr>
          <p:cNvPr id="13" name="Rounded Rectangular Callout 20">
            <a:extLst>
              <a:ext uri="{FF2B5EF4-FFF2-40B4-BE49-F238E27FC236}">
                <a16:creationId xmlns:a16="http://schemas.microsoft.com/office/drawing/2014/main" id="{D61D0AD1-AF33-2642-9591-6BC1530B7F11}"/>
              </a:ext>
            </a:extLst>
          </p:cNvPr>
          <p:cNvSpPr/>
          <p:nvPr/>
        </p:nvSpPr>
        <p:spPr>
          <a:xfrm>
            <a:off x="85417" y="5391671"/>
            <a:ext cx="4756827" cy="861775"/>
          </a:xfrm>
          <a:prstGeom prst="wedgeRoundRectCallout">
            <a:avLst>
              <a:gd name="adj1" fmla="val 61851"/>
              <a:gd name="adj2" fmla="val 2168"/>
              <a:gd name="adj3" fmla="val 16667"/>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bg1"/>
                </a:solidFill>
                <a:latin typeface="Century Gothic" panose="020B0502020202020204" pitchFamily="34" charset="0"/>
              </a:rPr>
              <a:t>English uses </a:t>
            </a:r>
            <a:r>
              <a:rPr lang="en-GB" sz="2600" i="1" dirty="0">
                <a:solidFill>
                  <a:schemeClr val="bg1"/>
                </a:solidFill>
                <a:latin typeface="Century Gothic" panose="020B0502020202020204" pitchFamily="34" charset="0"/>
              </a:rPr>
              <a:t>don’t</a:t>
            </a:r>
            <a:r>
              <a:rPr lang="en-GB" sz="2600" dirty="0">
                <a:solidFill>
                  <a:schemeClr val="bg1"/>
                </a:solidFill>
                <a:latin typeface="Century Gothic" panose="020B0502020202020204" pitchFamily="34" charset="0"/>
              </a:rPr>
              <a:t> or </a:t>
            </a:r>
            <a:r>
              <a:rPr lang="en-GB" sz="2600" i="1" dirty="0">
                <a:solidFill>
                  <a:schemeClr val="bg1"/>
                </a:solidFill>
                <a:latin typeface="Century Gothic" panose="020B0502020202020204" pitchFamily="34" charset="0"/>
              </a:rPr>
              <a:t>doesn’t</a:t>
            </a:r>
            <a:r>
              <a:rPr lang="en-GB" sz="2600" dirty="0">
                <a:solidFill>
                  <a:schemeClr val="bg1"/>
                </a:solidFill>
                <a:latin typeface="Century Gothic" panose="020B0502020202020204" pitchFamily="34" charset="0"/>
              </a:rPr>
              <a:t> to negate the verb.</a:t>
            </a:r>
          </a:p>
        </p:txBody>
      </p:sp>
    </p:spTree>
    <p:extLst>
      <p:ext uri="{BB962C8B-B14F-4D97-AF65-F5344CB8AC3E}">
        <p14:creationId xmlns:p14="http://schemas.microsoft.com/office/powerpoint/2010/main" val="40191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Hablas de las vacaciones con un compañero. </a:t>
            </a:r>
          </a:p>
        </p:txBody>
      </p:sp>
      <p:sp>
        <p:nvSpPr>
          <p:cNvPr id="4" name="TextBox 3"/>
          <p:cNvSpPr txBox="1"/>
          <p:nvPr/>
        </p:nvSpPr>
        <p:spPr>
          <a:xfrm>
            <a:off x="36645" y="574343"/>
            <a:ext cx="9387909" cy="1015663"/>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Use your cards to </a:t>
            </a:r>
          </a:p>
          <a:p>
            <a:pPr marL="457200" indent="-457200">
              <a:buAutoNum type="alphaLcParenR"/>
            </a:pPr>
            <a:r>
              <a:rPr lang="en-GB" sz="2000" b="1" dirty="0">
                <a:solidFill>
                  <a:schemeClr val="accent1">
                    <a:lumMod val="50000"/>
                  </a:schemeClr>
                </a:solidFill>
                <a:latin typeface="Century Gothic" panose="020B0502020202020204" pitchFamily="34" charset="0"/>
              </a:rPr>
              <a:t>ask where your classmate (‘you) or their friend (‘she’) goes and when.</a:t>
            </a:r>
          </a:p>
          <a:p>
            <a:pPr marL="457200" indent="-457200">
              <a:buFontTx/>
              <a:buAutoNum type="alphaLcParenR"/>
            </a:pPr>
            <a:r>
              <a:rPr lang="en-GB" sz="2000" b="1" dirty="0">
                <a:solidFill>
                  <a:schemeClr val="accent1">
                    <a:lumMod val="50000"/>
                  </a:schemeClr>
                </a:solidFill>
                <a:latin typeface="Century Gothic" panose="020B0502020202020204" pitchFamily="34" charset="0"/>
              </a:rPr>
              <a:t>say where you go and when.</a:t>
            </a:r>
          </a:p>
        </p:txBody>
      </p:sp>
      <p:sp>
        <p:nvSpPr>
          <p:cNvPr id="5" name="TextBox 4"/>
          <p:cNvSpPr txBox="1"/>
          <p:nvPr/>
        </p:nvSpPr>
        <p:spPr>
          <a:xfrm>
            <a:off x="0" y="1644573"/>
            <a:ext cx="597401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Your partner will also ask you. Take turns.</a:t>
            </a:r>
          </a:p>
        </p:txBody>
      </p:sp>
      <p:sp>
        <p:nvSpPr>
          <p:cNvPr id="45" name="TextBox 44"/>
          <p:cNvSpPr txBox="1"/>
          <p:nvPr/>
        </p:nvSpPr>
        <p:spPr>
          <a:xfrm>
            <a:off x="-26501" y="2310530"/>
            <a:ext cx="5974010"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Un ejemplo:</a:t>
            </a:r>
          </a:p>
        </p:txBody>
      </p:sp>
      <p:sp>
        <p:nvSpPr>
          <p:cNvPr id="46" name="Oval Callout 45"/>
          <p:cNvSpPr/>
          <p:nvPr/>
        </p:nvSpPr>
        <p:spPr>
          <a:xfrm>
            <a:off x="2777139" y="2144012"/>
            <a:ext cx="5034267" cy="868942"/>
          </a:xfrm>
          <a:prstGeom prst="wedgeEllipseCallout">
            <a:avLst>
              <a:gd name="adj1" fmla="val -71752"/>
              <a:gd name="adj2" fmla="val 15583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a:t>
            </a:r>
            <a:r>
              <a:rPr lang="en-GB" sz="2400" b="1" dirty="0">
                <a:solidFill>
                  <a:schemeClr val="bg1"/>
                </a:solidFill>
                <a:latin typeface="Century Gothic" panose="020B0502020202020204" pitchFamily="34" charset="0"/>
              </a:rPr>
              <a:t>Vas</a:t>
            </a:r>
            <a:r>
              <a:rPr lang="en-GB" sz="2400" dirty="0">
                <a:solidFill>
                  <a:schemeClr val="bg1"/>
                </a:solidFill>
                <a:latin typeface="Century Gothic" panose="020B0502020202020204" pitchFamily="34" charset="0"/>
              </a:rPr>
              <a:t> al parque por la tarde?</a:t>
            </a:r>
          </a:p>
        </p:txBody>
      </p:sp>
      <p:sp>
        <p:nvSpPr>
          <p:cNvPr id="47" name="TextBox 46"/>
          <p:cNvSpPr txBox="1"/>
          <p:nvPr/>
        </p:nvSpPr>
        <p:spPr>
          <a:xfrm>
            <a:off x="0" y="3469656"/>
            <a:ext cx="277713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(pregunta):</a:t>
            </a:r>
          </a:p>
        </p:txBody>
      </p:sp>
      <p:sp>
        <p:nvSpPr>
          <p:cNvPr id="48" name="TextBox 47"/>
          <p:cNvSpPr txBox="1"/>
          <p:nvPr/>
        </p:nvSpPr>
        <p:spPr>
          <a:xfrm>
            <a:off x="10444679" y="3379214"/>
            <a:ext cx="1845952"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(contesta):</a:t>
            </a:r>
          </a:p>
        </p:txBody>
      </p:sp>
      <p:sp>
        <p:nvSpPr>
          <p:cNvPr id="49" name="Oval Callout 48"/>
          <p:cNvSpPr/>
          <p:nvPr/>
        </p:nvSpPr>
        <p:spPr>
          <a:xfrm>
            <a:off x="5002265" y="3051053"/>
            <a:ext cx="4903162" cy="1097602"/>
          </a:xfrm>
          <a:prstGeom prst="wedgeEllipseCallout">
            <a:avLst>
              <a:gd name="adj1" fmla="val 60458"/>
              <a:gd name="adj2" fmla="val 1950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Sí, voy </a:t>
            </a:r>
            <a:r>
              <a:rPr lang="en-GB" sz="2400" dirty="0">
                <a:solidFill>
                  <a:schemeClr val="bg1"/>
                </a:solidFill>
                <a:latin typeface="Century Gothic" panose="020B0502020202020204" pitchFamily="34" charset="0"/>
              </a:rPr>
              <a:t>al parque por la tarde.</a:t>
            </a:r>
          </a:p>
        </p:txBody>
      </p:sp>
      <p:sp>
        <p:nvSpPr>
          <p:cNvPr id="2049" name="Rounded Rectangular Callout 2048"/>
          <p:cNvSpPr/>
          <p:nvPr/>
        </p:nvSpPr>
        <p:spPr>
          <a:xfrm>
            <a:off x="9228804" y="955758"/>
            <a:ext cx="2921000" cy="1638050"/>
          </a:xfrm>
          <a:prstGeom prst="wedgeRoundRectCallout">
            <a:avLst>
              <a:gd name="adj1" fmla="val -42349"/>
              <a:gd name="adj2" fmla="val 95060"/>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Say “</a:t>
            </a:r>
            <a:r>
              <a:rPr lang="en-GB" sz="2000" b="1" dirty="0">
                <a:solidFill>
                  <a:schemeClr val="bg1"/>
                </a:solidFill>
              </a:rPr>
              <a:t>Sí voy/va…</a:t>
            </a:r>
            <a:r>
              <a:rPr lang="en-GB" dirty="0">
                <a:solidFill>
                  <a:schemeClr val="bg1"/>
                </a:solidFill>
              </a:rPr>
              <a:t>” or “</a:t>
            </a:r>
            <a:r>
              <a:rPr lang="en-GB" sz="2000" b="1" dirty="0">
                <a:solidFill>
                  <a:schemeClr val="bg1"/>
                </a:solidFill>
              </a:rPr>
              <a:t>No, no voy/va…</a:t>
            </a:r>
            <a:r>
              <a:rPr lang="en-GB" dirty="0">
                <a:solidFill>
                  <a:schemeClr val="bg1"/>
                </a:solidFill>
              </a:rPr>
              <a:t>”, depending on what you can see in your card.</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flipH="1">
            <a:off x="10444678" y="365760"/>
            <a:ext cx="437527" cy="132753"/>
          </a:xfrm>
        </p:spPr>
        <p:txBody>
          <a:bodyPr>
            <a:normAutofit/>
          </a:bodyPr>
          <a:lstStyle/>
          <a:p>
            <a:r>
              <a:rPr lang="en-GB" sz="100" b="1" dirty="0">
                <a:solidFill>
                  <a:prstClr val="white"/>
                </a:solidFill>
              </a:rPr>
              <a:t>hablar / escuchar</a:t>
            </a:r>
            <a:endParaRPr lang="en-US" sz="100" dirty="0"/>
          </a:p>
        </p:txBody>
      </p:sp>
      <p:pic>
        <p:nvPicPr>
          <p:cNvPr id="2" name="Picture 1"/>
          <p:cNvPicPr>
            <a:picLocks noChangeAspect="1"/>
          </p:cNvPicPr>
          <p:nvPr/>
        </p:nvPicPr>
        <p:blipFill rotWithShape="1">
          <a:blip r:embed="rId3"/>
          <a:srcRect l="1738" t="4113" r="5097" b="3672"/>
          <a:stretch/>
        </p:blipFill>
        <p:spPr>
          <a:xfrm>
            <a:off x="88742" y="4280732"/>
            <a:ext cx="5997482" cy="1800754"/>
          </a:xfrm>
          <a:prstGeom prst="rect">
            <a:avLst/>
          </a:prstGeom>
          <a:ln w="25400">
            <a:solidFill>
              <a:schemeClr val="accent1"/>
            </a:solidFill>
          </a:ln>
        </p:spPr>
      </p:pic>
      <p:pic>
        <p:nvPicPr>
          <p:cNvPr id="2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552" y="5716644"/>
            <a:ext cx="299458" cy="29945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5"/>
          <a:stretch>
            <a:fillRect/>
          </a:stretch>
        </p:blipFill>
        <p:spPr>
          <a:xfrm>
            <a:off x="6370324" y="4280733"/>
            <a:ext cx="5392878" cy="1800753"/>
          </a:xfrm>
          <a:prstGeom prst="rect">
            <a:avLst/>
          </a:prstGeom>
          <a:ln w="28575">
            <a:solidFill>
              <a:schemeClr val="accent1"/>
            </a:solidFill>
          </a:ln>
        </p:spPr>
      </p:pic>
      <p:cxnSp>
        <p:nvCxnSpPr>
          <p:cNvPr id="8" name="Straight Arrow Connector 7"/>
          <p:cNvCxnSpPr/>
          <p:nvPr/>
        </p:nvCxnSpPr>
        <p:spPr>
          <a:xfrm flipV="1">
            <a:off x="9691055" y="5866373"/>
            <a:ext cx="556031" cy="450154"/>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A316DD52-7894-4A75-969C-CA0645DA2978}"/>
              </a:ext>
            </a:extLst>
          </p:cNvPr>
          <p:cNvSpPr/>
          <p:nvPr/>
        </p:nvSpPr>
        <p:spPr>
          <a:xfrm>
            <a:off x="9424554" y="258166"/>
            <a:ext cx="25035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662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204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2445"/>
            <a:ext cx="241059" cy="416191"/>
          </a:xfrm>
        </p:spPr>
        <p:txBody>
          <a:bodyPr>
            <a:normAutofit/>
          </a:bodyPr>
          <a:lstStyle/>
          <a:p>
            <a:r>
              <a:rPr lang="en-GB" sz="100" dirty="0">
                <a:solidFill>
                  <a:schemeClr val="bg1"/>
                </a:solidFill>
              </a:rPr>
              <a:t>Persona A</a:t>
            </a:r>
          </a:p>
        </p:txBody>
      </p:sp>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Does she go </a:t>
            </a:r>
            <a:r>
              <a:rPr lang="en-GB" sz="2000" dirty="0">
                <a:solidFill>
                  <a:schemeClr val="accent1">
                    <a:lumMod val="50000"/>
                  </a:schemeClr>
                </a:solidFill>
                <a:latin typeface="Century Gothic" panose="020B0502020202020204" pitchFamily="34" charset="0"/>
              </a:rPr>
              <a:t>to the beach during holidays?</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30318" y="971810"/>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A </a:t>
            </a:r>
          </a:p>
          <a:p>
            <a:pPr>
              <a:lnSpc>
                <a:spcPct val="120000"/>
              </a:lnSpc>
            </a:pPr>
            <a:r>
              <a:rPr lang="en-GB" sz="2000" b="1" dirty="0">
                <a:solidFill>
                  <a:schemeClr val="accent1">
                    <a:lumMod val="50000"/>
                  </a:schemeClr>
                </a:solidFill>
              </a:rPr>
              <a:t>Is your partner asking about you or your friend?</a:t>
            </a:r>
          </a:p>
          <a:p>
            <a:pPr>
              <a:lnSpc>
                <a:spcPct val="120000"/>
              </a:lnSpc>
            </a:pPr>
            <a:r>
              <a:rPr lang="en-GB" sz="2000" b="1" dirty="0">
                <a:solidFill>
                  <a:schemeClr val="accent1">
                    <a:lumMod val="50000"/>
                  </a:schemeClr>
                </a:solidFill>
              </a:rPr>
              <a:t>Say whether you go / she goes (    ) or not (    ) :</a:t>
            </a:r>
            <a:endParaRPr lang="en-US" sz="20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22" name="TextBox 21"/>
          <p:cNvSpPr txBox="1"/>
          <p:nvPr/>
        </p:nvSpPr>
        <p:spPr>
          <a:xfrm>
            <a:off x="6092677" y="2384003"/>
            <a:ext cx="353508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square every night]</a:t>
            </a:r>
          </a:p>
        </p:txBody>
      </p:sp>
      <p:sp>
        <p:nvSpPr>
          <p:cNvPr id="24" name="TextBox 23"/>
          <p:cNvSpPr txBox="1"/>
          <p:nvPr/>
        </p:nvSpPr>
        <p:spPr>
          <a:xfrm>
            <a:off x="6092677" y="2918971"/>
            <a:ext cx="423165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countryside after school]</a:t>
            </a:r>
          </a:p>
        </p:txBody>
      </p:sp>
      <p:sp>
        <p:nvSpPr>
          <p:cNvPr id="26" name="TextBox 25"/>
          <p:cNvSpPr txBox="1"/>
          <p:nvPr/>
        </p:nvSpPr>
        <p:spPr>
          <a:xfrm>
            <a:off x="6100136" y="3505162"/>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school every day]</a:t>
            </a:r>
          </a:p>
        </p:txBody>
      </p:sp>
      <p:sp>
        <p:nvSpPr>
          <p:cNvPr id="28" name="TextBox 27"/>
          <p:cNvSpPr txBox="1"/>
          <p:nvPr/>
        </p:nvSpPr>
        <p:spPr>
          <a:xfrm>
            <a:off x="6100136" y="4088936"/>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island in August]</a:t>
            </a:r>
          </a:p>
        </p:txBody>
      </p:sp>
      <p:sp>
        <p:nvSpPr>
          <p:cNvPr id="30" name="TextBox 29"/>
          <p:cNvSpPr txBox="1"/>
          <p:nvPr/>
        </p:nvSpPr>
        <p:spPr>
          <a:xfrm>
            <a:off x="6100136" y="4672710"/>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market in the morning]</a:t>
            </a:r>
          </a:p>
        </p:txBody>
      </p:sp>
      <p:sp>
        <p:nvSpPr>
          <p:cNvPr id="32" name="TextBox 31"/>
          <p:cNvSpPr txBox="1"/>
          <p:nvPr/>
        </p:nvSpPr>
        <p:spPr>
          <a:xfrm>
            <a:off x="6077402" y="5237847"/>
            <a:ext cx="41232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mountains on Sunday]</a:t>
            </a:r>
          </a:p>
        </p:txBody>
      </p:sp>
      <p:sp>
        <p:nvSpPr>
          <p:cNvPr id="33" name="TextBox 32"/>
          <p:cNvSpPr txBox="1"/>
          <p:nvPr/>
        </p:nvSpPr>
        <p:spPr>
          <a:xfrm>
            <a:off x="0" y="18790"/>
            <a:ext cx="2777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768" y="238870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0661" y="1611500"/>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9007" y="16543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410360" y="1988493"/>
            <a:ext cx="660513" cy="400110"/>
          </a:xfrm>
          <a:prstGeom prst="rect">
            <a:avLst/>
          </a:prstGeom>
          <a:noFill/>
        </p:spPr>
        <p:txBody>
          <a:bodyPr wrap="square" rtlCol="0">
            <a:spAutoFit/>
          </a:bodyPr>
          <a:lstStyle/>
          <a:p>
            <a:r>
              <a:rPr lang="en-GB" sz="2000" b="1" dirty="0">
                <a:solidFill>
                  <a:schemeClr val="accent1">
                    <a:lumMod val="50000"/>
                  </a:schemeClr>
                </a:solidFill>
              </a:rPr>
              <a:t>me</a:t>
            </a:r>
          </a:p>
        </p:txBody>
      </p:sp>
      <p:sp>
        <p:nvSpPr>
          <p:cNvPr id="31" name="TextBox 30"/>
          <p:cNvSpPr txBox="1"/>
          <p:nvPr/>
        </p:nvSpPr>
        <p:spPr>
          <a:xfrm>
            <a:off x="11211295" y="1987101"/>
            <a:ext cx="891057" cy="400110"/>
          </a:xfrm>
          <a:prstGeom prst="rect">
            <a:avLst/>
          </a:prstGeom>
          <a:noFill/>
        </p:spPr>
        <p:txBody>
          <a:bodyPr wrap="square" rtlCol="0">
            <a:spAutoFit/>
          </a:bodyPr>
          <a:lstStyle/>
          <a:p>
            <a:r>
              <a:rPr lang="en-GB" sz="2000" b="1" dirty="0">
                <a:solidFill>
                  <a:schemeClr val="accent1">
                    <a:lumMod val="50000"/>
                  </a:schemeClr>
                </a:solidFill>
              </a:rPr>
              <a:t>friend</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779" y="250911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2954" y="296138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5431" y="291897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0640" y="409295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411064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533081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1499" y="5210250"/>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b="1" dirty="0">
                <a:solidFill>
                  <a:schemeClr val="accent1">
                    <a:lumMod val="50000"/>
                  </a:schemeClr>
                </a:solidFill>
              </a:rPr>
              <a:t>1. Do you go</a:t>
            </a:r>
            <a:r>
              <a:rPr lang="en-GB" sz="2000" dirty="0">
                <a:solidFill>
                  <a:schemeClr val="accent1">
                    <a:lumMod val="50000"/>
                  </a:schemeClr>
                </a:solidFill>
              </a:rPr>
              <a:t> to </a:t>
            </a:r>
            <a:r>
              <a:rPr lang="en-GB" sz="2000" dirty="0">
                <a:solidFill>
                  <a:schemeClr val="accent1">
                    <a:lumMod val="50000"/>
                  </a:schemeClr>
                </a:solidFill>
                <a:latin typeface="Century Gothic" panose="020B0502020202020204" pitchFamily="34" charset="0"/>
              </a:rPr>
              <a:t>the park in the afternoon?</a:t>
            </a:r>
            <a:endParaRPr lang="en-GB" sz="2000" dirty="0">
              <a:solidFill>
                <a:schemeClr val="accent1">
                  <a:lumMod val="50000"/>
                </a:schemeClr>
              </a:solidFill>
            </a:endParaRP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Does she go </a:t>
            </a:r>
            <a:r>
              <a:rPr lang="en-GB" sz="2000" dirty="0">
                <a:solidFill>
                  <a:schemeClr val="accent1">
                    <a:lumMod val="50000"/>
                  </a:schemeClr>
                </a:solidFill>
                <a:latin typeface="Century Gothic" panose="020B0502020202020204" pitchFamily="34" charset="0"/>
              </a:rPr>
              <a:t>to the shops on Sunday?</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theatre sometimes?</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Does she go </a:t>
            </a:r>
            <a:r>
              <a:rPr lang="en-GB" sz="2000" dirty="0">
                <a:solidFill>
                  <a:schemeClr val="accent1">
                    <a:lumMod val="50000"/>
                  </a:schemeClr>
                </a:solidFill>
                <a:latin typeface="Century Gothic" panose="020B0502020202020204" pitchFamily="34" charset="0"/>
              </a:rPr>
              <a:t>to the station normally?</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Do you go </a:t>
            </a:r>
            <a:r>
              <a:rPr lang="en-GB" sz="2000" dirty="0">
                <a:solidFill>
                  <a:schemeClr val="accent1">
                    <a:lumMod val="50000"/>
                  </a:schemeClr>
                </a:solidFill>
                <a:latin typeface="Century Gothic" panose="020B0502020202020204" pitchFamily="34" charset="0"/>
              </a:rPr>
              <a:t>to the sea in January?</a:t>
            </a:r>
          </a:p>
        </p:txBody>
      </p:sp>
      <p:pic>
        <p:nvPicPr>
          <p:cNvPr id="6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9976" y="350688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8254" y="352457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3742" y="478026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2954" y="4650948"/>
            <a:ext cx="340178" cy="354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4545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311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v_verdad.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v_veran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v_ver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v_viv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3441"/>
            <a:ext cx="173234" cy="115195"/>
          </a:xfrm>
        </p:spPr>
        <p:txBody>
          <a:bodyPr>
            <a:noAutofit/>
          </a:bodyPr>
          <a:lstStyle/>
          <a:p>
            <a:r>
              <a:rPr lang="en-GB" sz="100" dirty="0">
                <a:solidFill>
                  <a:schemeClr val="bg1"/>
                </a:solidFill>
              </a:rPr>
              <a:t>Persona B</a:t>
            </a:r>
          </a:p>
        </p:txBody>
      </p:sp>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Does she go </a:t>
            </a:r>
            <a:r>
              <a:rPr lang="en-GB" sz="2000" dirty="0">
                <a:solidFill>
                  <a:schemeClr val="accent1">
                    <a:lumMod val="50000"/>
                  </a:schemeClr>
                </a:solidFill>
                <a:latin typeface="Century Gothic" panose="020B0502020202020204" pitchFamily="34" charset="0"/>
              </a:rPr>
              <a:t>to the countryside after school?</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30318" y="971810"/>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B </a:t>
            </a:r>
          </a:p>
          <a:p>
            <a:pPr>
              <a:lnSpc>
                <a:spcPct val="120000"/>
              </a:lnSpc>
            </a:pPr>
            <a:r>
              <a:rPr lang="en-GB" sz="2000" b="1" dirty="0">
                <a:solidFill>
                  <a:schemeClr val="accent1">
                    <a:lumMod val="50000"/>
                  </a:schemeClr>
                </a:solidFill>
              </a:rPr>
              <a:t>Is your partner asking about you or your friend?</a:t>
            </a:r>
          </a:p>
          <a:p>
            <a:pPr>
              <a:lnSpc>
                <a:spcPct val="120000"/>
              </a:lnSpc>
            </a:pPr>
            <a:r>
              <a:rPr lang="en-GB" sz="2000" b="1" dirty="0">
                <a:solidFill>
                  <a:schemeClr val="accent1">
                    <a:lumMod val="50000"/>
                  </a:schemeClr>
                </a:solidFill>
              </a:rPr>
              <a:t>Say whether you go / she goes (    ) or not (    ) :</a:t>
            </a:r>
            <a:endParaRPr lang="en-US" sz="20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22" name="TextBox 21"/>
          <p:cNvSpPr txBox="1"/>
          <p:nvPr/>
        </p:nvSpPr>
        <p:spPr>
          <a:xfrm>
            <a:off x="6070100" y="2399471"/>
            <a:ext cx="388160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park in the afternoon]</a:t>
            </a:r>
          </a:p>
        </p:txBody>
      </p:sp>
      <p:sp>
        <p:nvSpPr>
          <p:cNvPr id="24" name="TextBox 23"/>
          <p:cNvSpPr txBox="1"/>
          <p:nvPr/>
        </p:nvSpPr>
        <p:spPr>
          <a:xfrm>
            <a:off x="6070100" y="2921171"/>
            <a:ext cx="447073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beach during the holidays]</a:t>
            </a:r>
          </a:p>
        </p:txBody>
      </p:sp>
      <p:sp>
        <p:nvSpPr>
          <p:cNvPr id="26" name="TextBox 25"/>
          <p:cNvSpPr txBox="1"/>
          <p:nvPr/>
        </p:nvSpPr>
        <p:spPr>
          <a:xfrm>
            <a:off x="6092677" y="3467393"/>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shops on Sunday]</a:t>
            </a:r>
          </a:p>
        </p:txBody>
      </p:sp>
      <p:sp>
        <p:nvSpPr>
          <p:cNvPr id="28" name="TextBox 27"/>
          <p:cNvSpPr txBox="1"/>
          <p:nvPr/>
        </p:nvSpPr>
        <p:spPr>
          <a:xfrm>
            <a:off x="6073800" y="4071615"/>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theatre sometimes]</a:t>
            </a:r>
          </a:p>
        </p:txBody>
      </p:sp>
      <p:sp>
        <p:nvSpPr>
          <p:cNvPr id="30" name="TextBox 29"/>
          <p:cNvSpPr txBox="1"/>
          <p:nvPr/>
        </p:nvSpPr>
        <p:spPr>
          <a:xfrm>
            <a:off x="6097981" y="4626014"/>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station normally]</a:t>
            </a:r>
          </a:p>
        </p:txBody>
      </p:sp>
      <p:sp>
        <p:nvSpPr>
          <p:cNvPr id="32" name="TextBox 31"/>
          <p:cNvSpPr txBox="1"/>
          <p:nvPr/>
        </p:nvSpPr>
        <p:spPr>
          <a:xfrm>
            <a:off x="6130318" y="5238721"/>
            <a:ext cx="376960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sea in January]</a:t>
            </a:r>
          </a:p>
        </p:txBody>
      </p:sp>
      <p:sp>
        <p:nvSpPr>
          <p:cNvPr id="33" name="TextBox 32"/>
          <p:cNvSpPr txBox="1"/>
          <p:nvPr/>
        </p:nvSpPr>
        <p:spPr>
          <a:xfrm>
            <a:off x="0" y="18790"/>
            <a:ext cx="2777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0436" y="237845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0661" y="1611500"/>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9007" y="16543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483092" y="1987101"/>
            <a:ext cx="660513" cy="400110"/>
          </a:xfrm>
          <a:prstGeom prst="rect">
            <a:avLst/>
          </a:prstGeom>
          <a:noFill/>
        </p:spPr>
        <p:txBody>
          <a:bodyPr wrap="square" rtlCol="0">
            <a:spAutoFit/>
          </a:bodyPr>
          <a:lstStyle/>
          <a:p>
            <a:r>
              <a:rPr lang="en-GB" sz="2000" b="1" dirty="0">
                <a:solidFill>
                  <a:schemeClr val="accent1">
                    <a:lumMod val="50000"/>
                  </a:schemeClr>
                </a:solidFill>
              </a:rPr>
              <a:t>me</a:t>
            </a:r>
          </a:p>
        </p:txBody>
      </p:sp>
      <p:sp>
        <p:nvSpPr>
          <p:cNvPr id="31" name="TextBox 30"/>
          <p:cNvSpPr txBox="1"/>
          <p:nvPr/>
        </p:nvSpPr>
        <p:spPr>
          <a:xfrm>
            <a:off x="11211295" y="1987101"/>
            <a:ext cx="891057" cy="400110"/>
          </a:xfrm>
          <a:prstGeom prst="rect">
            <a:avLst/>
          </a:prstGeom>
          <a:noFill/>
        </p:spPr>
        <p:txBody>
          <a:bodyPr wrap="square" rtlCol="0">
            <a:spAutoFit/>
          </a:bodyPr>
          <a:lstStyle/>
          <a:p>
            <a:r>
              <a:rPr lang="en-GB" sz="2000" b="1" dirty="0">
                <a:solidFill>
                  <a:schemeClr val="accent1">
                    <a:lumMod val="50000"/>
                  </a:schemeClr>
                </a:solidFill>
              </a:rPr>
              <a:t>friend</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72379" y="247248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3995" y="297582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768" y="291165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6640" y="351043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990" y="3467393"/>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990" y="408419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141" y="4118650"/>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990" y="465257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036" y="466658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092" y="529595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2916" y="5175395"/>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b="1" dirty="0">
                <a:solidFill>
                  <a:schemeClr val="accent1">
                    <a:lumMod val="50000"/>
                  </a:schemeClr>
                </a:solidFill>
              </a:rPr>
              <a:t>1. Does she go</a:t>
            </a:r>
            <a:r>
              <a:rPr lang="en-GB" sz="2000" dirty="0">
                <a:solidFill>
                  <a:schemeClr val="accent1">
                    <a:lumMod val="50000"/>
                  </a:schemeClr>
                </a:solidFill>
              </a:rPr>
              <a:t> to </a:t>
            </a:r>
            <a:r>
              <a:rPr lang="en-GB" sz="2000" dirty="0">
                <a:solidFill>
                  <a:schemeClr val="accent1">
                    <a:lumMod val="50000"/>
                  </a:schemeClr>
                </a:solidFill>
                <a:latin typeface="Century Gothic" panose="020B0502020202020204" pitchFamily="34" charset="0"/>
              </a:rPr>
              <a:t>the square every night?</a:t>
            </a:r>
            <a:endParaRPr lang="en-GB" sz="2000" dirty="0">
              <a:solidFill>
                <a:schemeClr val="accent1">
                  <a:lumMod val="50000"/>
                </a:schemeClr>
              </a:solidFill>
            </a:endParaRP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 you go </a:t>
            </a:r>
            <a:r>
              <a:rPr lang="en-GB" sz="2000" dirty="0">
                <a:solidFill>
                  <a:schemeClr val="accent1">
                    <a:lumMod val="50000"/>
                  </a:schemeClr>
                </a:solidFill>
                <a:latin typeface="Century Gothic" panose="020B0502020202020204" pitchFamily="34" charset="0"/>
              </a:rPr>
              <a:t>to school every day?</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Does she go </a:t>
            </a:r>
            <a:r>
              <a:rPr lang="en-GB" sz="2000" dirty="0">
                <a:solidFill>
                  <a:schemeClr val="accent1">
                    <a:lumMod val="50000"/>
                  </a:schemeClr>
                </a:solidFill>
                <a:latin typeface="Century Gothic" panose="020B0502020202020204" pitchFamily="34" charset="0"/>
              </a:rPr>
              <a:t>to the island in August?</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Do you go </a:t>
            </a:r>
            <a:r>
              <a:rPr lang="en-GB" sz="2000" dirty="0">
                <a:solidFill>
                  <a:schemeClr val="accent1">
                    <a:lumMod val="50000"/>
                  </a:schemeClr>
                </a:solidFill>
                <a:latin typeface="Century Gothic" panose="020B0502020202020204" pitchFamily="34" charset="0"/>
              </a:rPr>
              <a:t>to the market in the morning?</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Do you go </a:t>
            </a:r>
            <a:r>
              <a:rPr lang="en-GB" sz="2000" dirty="0">
                <a:solidFill>
                  <a:schemeClr val="accent1">
                    <a:lumMod val="50000"/>
                  </a:schemeClr>
                </a:solidFill>
                <a:latin typeface="Century Gothic" panose="020B0502020202020204" pitchFamily="34" charset="0"/>
              </a:rPr>
              <a:t>to the mountains on Sunday?</a:t>
            </a:r>
          </a:p>
        </p:txBody>
      </p:sp>
    </p:spTree>
    <p:extLst>
      <p:ext uri="{BB962C8B-B14F-4D97-AF65-F5344CB8AC3E}">
        <p14:creationId xmlns:p14="http://schemas.microsoft.com/office/powerpoint/2010/main" val="2577946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54074"/>
            <a:ext cx="56265" cy="114562"/>
          </a:xfrm>
        </p:spPr>
        <p:txBody>
          <a:bodyPr>
            <a:noAutofit/>
          </a:bodyPr>
          <a:lstStyle/>
          <a:p>
            <a:r>
              <a:rPr lang="en-GB" sz="100" dirty="0" err="1">
                <a:solidFill>
                  <a:schemeClr val="bg1"/>
                </a:solidFill>
              </a:rPr>
              <a:t>Respuestas</a:t>
            </a:r>
            <a:endParaRPr lang="en-GB" sz="100" dirty="0">
              <a:solidFill>
                <a:schemeClr val="bg1"/>
              </a:solidFill>
            </a:endParaRPr>
          </a:p>
        </p:txBody>
      </p:sp>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beach during holidays?</a:t>
            </a: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33" name="TextBox 32"/>
          <p:cNvSpPr txBox="1"/>
          <p:nvPr/>
        </p:nvSpPr>
        <p:spPr>
          <a:xfrm>
            <a:off x="-16132" y="483476"/>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A</a:t>
            </a:r>
          </a:p>
        </p:txBody>
      </p:sp>
      <p:sp>
        <p:nvSpPr>
          <p:cNvPr id="7" name="TextBox 6"/>
          <p:cNvSpPr txBox="1"/>
          <p:nvPr/>
        </p:nvSpPr>
        <p:spPr>
          <a:xfrm>
            <a:off x="55421" y="2183948"/>
            <a:ext cx="5414669" cy="400110"/>
          </a:xfrm>
          <a:prstGeom prst="rect">
            <a:avLst/>
          </a:prstGeom>
          <a:noFill/>
        </p:spPr>
        <p:txBody>
          <a:bodyPr wrap="square" rtlCol="0">
            <a:spAutoFit/>
          </a:bodyPr>
          <a:lstStyle/>
          <a:p>
            <a:r>
              <a:rPr lang="en-GB" sz="2000" b="1" dirty="0">
                <a:solidFill>
                  <a:schemeClr val="accent1">
                    <a:lumMod val="50000"/>
                  </a:schemeClr>
                </a:solidFill>
              </a:rPr>
              <a:t>Do you go</a:t>
            </a:r>
            <a:r>
              <a:rPr lang="en-GB" sz="2000" dirty="0">
                <a:solidFill>
                  <a:schemeClr val="accent1">
                    <a:lumMod val="50000"/>
                  </a:schemeClr>
                </a:solidFill>
              </a:rPr>
              <a:t> to </a:t>
            </a:r>
            <a:r>
              <a:rPr lang="en-GB" sz="2000" dirty="0">
                <a:solidFill>
                  <a:schemeClr val="accent1">
                    <a:lumMod val="50000"/>
                  </a:schemeClr>
                </a:solidFill>
                <a:latin typeface="Century Gothic" panose="020B0502020202020204" pitchFamily="34" charset="0"/>
              </a:rPr>
              <a:t>the park in the afternoon?</a:t>
            </a:r>
            <a:endParaRPr lang="en-GB" sz="2000" dirty="0">
              <a:solidFill>
                <a:schemeClr val="accent1">
                  <a:lumMod val="50000"/>
                </a:schemeClr>
              </a:solidFill>
            </a:endParaRP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shops on Sunday?</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theatre sometimes?</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station normally?</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sea in January?</a:t>
            </a:r>
          </a:p>
        </p:txBody>
      </p:sp>
      <p:sp>
        <p:nvSpPr>
          <p:cNvPr id="38" name="Rectangle 37"/>
          <p:cNvSpPr/>
          <p:nvPr/>
        </p:nvSpPr>
        <p:spPr>
          <a:xfrm>
            <a:off x="6126474" y="866305"/>
            <a:ext cx="5967118" cy="48660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1" name="Title 2">
            <a:extLst>
              <a:ext uri="{FF2B5EF4-FFF2-40B4-BE49-F238E27FC236}">
                <a16:creationId xmlns:a16="http://schemas.microsoft.com/office/drawing/2014/main" id="{89A9CC99-6E6F-BA4F-8531-09C581FE85E7}"/>
              </a:ext>
            </a:extLst>
          </p:cNvPr>
          <p:cNvSpPr txBox="1">
            <a:spLocks/>
          </p:cNvSpPr>
          <p:nvPr/>
        </p:nvSpPr>
        <p:spPr>
          <a:xfrm>
            <a:off x="6122909" y="922915"/>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42" name="TextBox 41"/>
          <p:cNvSpPr txBox="1"/>
          <p:nvPr/>
        </p:nvSpPr>
        <p:spPr>
          <a:xfrm>
            <a:off x="6084187" y="2869930"/>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countryside after school?</a:t>
            </a:r>
          </a:p>
        </p:txBody>
      </p:sp>
      <p:sp>
        <p:nvSpPr>
          <p:cNvPr id="43" name="Title 2">
            <a:extLst>
              <a:ext uri="{FF2B5EF4-FFF2-40B4-BE49-F238E27FC236}">
                <a16:creationId xmlns:a16="http://schemas.microsoft.com/office/drawing/2014/main" id="{89A9CC99-6E6F-BA4F-8531-09C581FE85E7}"/>
              </a:ext>
            </a:extLst>
          </p:cNvPr>
          <p:cNvSpPr txBox="1">
            <a:spLocks/>
          </p:cNvSpPr>
          <p:nvPr/>
        </p:nvSpPr>
        <p:spPr>
          <a:xfrm>
            <a:off x="6109483" y="1483135"/>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45" name="TextBox 44"/>
          <p:cNvSpPr txBox="1"/>
          <p:nvPr/>
        </p:nvSpPr>
        <p:spPr>
          <a:xfrm>
            <a:off x="6086519" y="2240559"/>
            <a:ext cx="5414669" cy="400110"/>
          </a:xfrm>
          <a:prstGeom prst="rect">
            <a:avLst/>
          </a:prstGeom>
          <a:noFill/>
        </p:spPr>
        <p:txBody>
          <a:bodyPr wrap="square" rtlCol="0">
            <a:spAutoFit/>
          </a:bodyPr>
          <a:lstStyle/>
          <a:p>
            <a:r>
              <a:rPr lang="en-GB" sz="2000" b="1" dirty="0">
                <a:solidFill>
                  <a:schemeClr val="accent1">
                    <a:lumMod val="50000"/>
                  </a:schemeClr>
                </a:solidFill>
              </a:rPr>
              <a:t>Does she go</a:t>
            </a:r>
            <a:r>
              <a:rPr lang="en-GB" sz="2000" dirty="0">
                <a:solidFill>
                  <a:schemeClr val="accent1">
                    <a:lumMod val="50000"/>
                  </a:schemeClr>
                </a:solidFill>
              </a:rPr>
              <a:t> to </a:t>
            </a:r>
            <a:r>
              <a:rPr lang="en-GB" sz="2000" dirty="0">
                <a:solidFill>
                  <a:schemeClr val="accent1">
                    <a:lumMod val="50000"/>
                  </a:schemeClr>
                </a:solidFill>
                <a:latin typeface="Century Gothic" panose="020B0502020202020204" pitchFamily="34" charset="0"/>
              </a:rPr>
              <a:t>the square every night?</a:t>
            </a:r>
            <a:endParaRPr lang="en-GB" sz="2000" dirty="0">
              <a:solidFill>
                <a:schemeClr val="accent1">
                  <a:lumMod val="50000"/>
                </a:schemeClr>
              </a:solidFill>
            </a:endParaRPr>
          </a:p>
        </p:txBody>
      </p:sp>
      <p:pic>
        <p:nvPicPr>
          <p:cNvPr id="4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5563" y="138046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593" y="1817904"/>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TextBox 51"/>
          <p:cNvSpPr txBox="1"/>
          <p:nvPr/>
        </p:nvSpPr>
        <p:spPr>
          <a:xfrm>
            <a:off x="6084187" y="3499302"/>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school every day?</a:t>
            </a:r>
          </a:p>
        </p:txBody>
      </p:sp>
      <p:sp>
        <p:nvSpPr>
          <p:cNvPr id="55" name="TextBox 54"/>
          <p:cNvSpPr txBox="1"/>
          <p:nvPr/>
        </p:nvSpPr>
        <p:spPr>
          <a:xfrm>
            <a:off x="6092221" y="415463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an island in August?</a:t>
            </a:r>
          </a:p>
        </p:txBody>
      </p:sp>
      <p:sp>
        <p:nvSpPr>
          <p:cNvPr id="56" name="TextBox 55"/>
          <p:cNvSpPr txBox="1"/>
          <p:nvPr/>
        </p:nvSpPr>
        <p:spPr>
          <a:xfrm>
            <a:off x="6118868" y="4735634"/>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market in the morning?</a:t>
            </a:r>
          </a:p>
        </p:txBody>
      </p:sp>
      <p:sp>
        <p:nvSpPr>
          <p:cNvPr id="65" name="TextBox 64"/>
          <p:cNvSpPr txBox="1"/>
          <p:nvPr/>
        </p:nvSpPr>
        <p:spPr>
          <a:xfrm>
            <a:off x="6109483" y="5294458"/>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mountains on Sunday?</a:t>
            </a:r>
          </a:p>
        </p:txBody>
      </p:sp>
      <p:sp>
        <p:nvSpPr>
          <p:cNvPr id="66" name="TextBox 65"/>
          <p:cNvSpPr txBox="1"/>
          <p:nvPr/>
        </p:nvSpPr>
        <p:spPr>
          <a:xfrm>
            <a:off x="6061805" y="468924"/>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B</a:t>
            </a:r>
          </a:p>
        </p:txBody>
      </p:sp>
      <p:sp>
        <p:nvSpPr>
          <p:cNvPr id="2" name="TextBox 1"/>
          <p:cNvSpPr txBox="1"/>
          <p:nvPr/>
        </p:nvSpPr>
        <p:spPr>
          <a:xfrm>
            <a:off x="0" y="0"/>
            <a:ext cx="1885497" cy="400110"/>
          </a:xfrm>
          <a:prstGeom prst="rect">
            <a:avLst/>
          </a:prstGeom>
          <a:noFill/>
        </p:spPr>
        <p:txBody>
          <a:bodyPr wrap="square" rtlCol="0">
            <a:spAutoFit/>
          </a:bodyPr>
          <a:lstStyle/>
          <a:p>
            <a:r>
              <a:rPr lang="en-GB" sz="2000" b="1" dirty="0">
                <a:solidFill>
                  <a:schemeClr val="accent1">
                    <a:lumMod val="50000"/>
                  </a:schemeClr>
                </a:solidFill>
              </a:rPr>
              <a:t>Respuestas</a:t>
            </a:r>
          </a:p>
        </p:txBody>
      </p:sp>
      <p:pic>
        <p:nvPicPr>
          <p:cNvPr id="67"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7712" y="222426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064" y="351284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064" y="2795617"/>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964" y="409036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294" y="476999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767" y="528972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3154" y="224055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3515" y="293804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2755" y="351284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5277" y="426419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25395" y="479424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2755" y="5289725"/>
            <a:ext cx="340178" cy="354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100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106044" y="308973"/>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6636" y="1271881"/>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3.1 Week 6</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2.2 Week 5</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2688" y="2495408"/>
            <a:ext cx="1303434" cy="1303434"/>
          </a:xfrm>
          <a:prstGeom prst="rect">
            <a:avLst/>
          </a:prstGeom>
        </p:spPr>
      </p:pic>
    </p:spTree>
    <p:extLst>
      <p:ext uri="{BB962C8B-B14F-4D97-AF65-F5344CB8AC3E}">
        <p14:creationId xmlns:p14="http://schemas.microsoft.com/office/powerpoint/2010/main" val="348599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47956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23295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13766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Tree>
    <p:extLst>
      <p:ext uri="{BB962C8B-B14F-4D97-AF65-F5344CB8AC3E}">
        <p14:creationId xmlns:p14="http://schemas.microsoft.com/office/powerpoint/2010/main" val="2508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7746</TotalTime>
  <Words>9850</Words>
  <Application>Microsoft Macintosh PowerPoint</Application>
  <PresentationFormat>Widescreen</PresentationFormat>
  <Paragraphs>1511</Paragraphs>
  <Slides>62</Slides>
  <Notes>62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62</vt:i4>
      </vt:variant>
    </vt:vector>
  </HeadingPairs>
  <TitlesOfParts>
    <vt:vector size="69" baseType="lpstr">
      <vt:lpstr>Arial</vt:lpstr>
      <vt:lpstr>Calibri</vt:lpstr>
      <vt:lpstr>Century Gothic</vt:lpstr>
      <vt:lpstr>Tw Cen MT</vt:lpstr>
      <vt:lpstr>1_Office Theme</vt:lpstr>
      <vt:lpstr>Office Theme</vt:lpstr>
      <vt:lpstr>2_Office Theme</vt:lpstr>
      <vt:lpstr>Describing when and where people go</vt:lpstr>
      <vt:lpstr>v </vt:lpstr>
      <vt:lpstr>v </vt:lpstr>
      <vt:lpstr>v </vt:lpstr>
      <vt:lpstr>v</vt:lpstr>
      <vt:lpstr>v</vt:lpstr>
      <vt:lpstr>v</vt:lpstr>
      <vt:lpstr>b </vt:lpstr>
      <vt:lpstr>b </vt:lpstr>
      <vt:lpstr>b </vt:lpstr>
      <vt:lpstr>b</vt:lpstr>
      <vt:lpstr>b</vt:lpstr>
      <vt:lpstr>b</vt:lpstr>
      <vt:lpstr>¿‘v’ o ‘b’?</vt:lpstr>
      <vt:lpstr>Escucha y completa las frases.</vt:lpstr>
      <vt:lpstr>Lee las frases con una pareja.</vt:lpstr>
      <vt:lpstr>escuchar / escribir</vt:lpstr>
      <vt:lpstr>Vocabulario</vt:lpstr>
      <vt:lpstr>Using the verb ‘IR’ (to go)  </vt:lpstr>
      <vt:lpstr>voy </vt:lpstr>
      <vt:lpstr>voy </vt:lpstr>
      <vt:lpstr>voy</vt:lpstr>
      <vt:lpstr>va </vt:lpstr>
      <vt:lpstr>voy</vt:lpstr>
      <vt:lpstr>va</vt:lpstr>
      <vt:lpstr>‘a la’ and ‘al’  </vt:lpstr>
      <vt:lpstr>leer / escuchar</vt:lpstr>
      <vt:lpstr>Daniel es muy activo y va a lugares diferentes todos los días. Lucía también. ¿Quién va a los lugares y cuándo? Escribe en inglés.</vt:lpstr>
      <vt:lpstr>hablar</vt:lpstr>
      <vt:lpstr>hablar / escuchar</vt:lpstr>
      <vt:lpstr>Persona A</vt:lpstr>
      <vt:lpstr>Persona A</vt:lpstr>
      <vt:lpstr>Describing when and where people go</vt:lpstr>
      <vt:lpstr>v </vt:lpstr>
      <vt:lpstr>b </vt:lpstr>
      <vt:lpstr>hablar</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Using the verb ‘IR’ (to go)  </vt:lpstr>
      <vt:lpstr>vas </vt:lpstr>
      <vt:lpstr>vas </vt:lpstr>
      <vt:lpstr>vas</vt:lpstr>
      <vt:lpstr>Yes/No questions</vt:lpstr>
      <vt:lpstr>Gemma, una chica de Inglaterra, habla español y otros idiomas con Lucía. Hoy las dos hablan sobre las vacaciones.</vt:lpstr>
      <vt:lpstr>Gemma escribe los mensajes de audio de Lucía, pero no tiene la puntuación correcta.  </vt:lpstr>
      <vt:lpstr>Yes/No answers</vt:lpstr>
      <vt:lpstr>hablar / escuchar</vt:lpstr>
      <vt:lpstr>Persona A</vt:lpstr>
      <vt:lpstr>Persona B</vt:lpstr>
      <vt:lpstr>Respuestas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Louise Caruso</cp:lastModifiedBy>
  <cp:revision>319</cp:revision>
  <dcterms:created xsi:type="dcterms:W3CDTF">2020-05-17T08:56:04Z</dcterms:created>
  <dcterms:modified xsi:type="dcterms:W3CDTF">2021-08-16T16:10:15Z</dcterms:modified>
</cp:coreProperties>
</file>