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0"/>
  </p:notesMasterIdLst>
  <p:sldIdLst>
    <p:sldId id="342" r:id="rId3"/>
    <p:sldId id="261" r:id="rId4"/>
    <p:sldId id="338" r:id="rId5"/>
    <p:sldId id="303" r:id="rId6"/>
    <p:sldId id="319" r:id="rId7"/>
    <p:sldId id="317" r:id="rId8"/>
    <p:sldId id="318" r:id="rId9"/>
    <p:sldId id="321" r:id="rId10"/>
    <p:sldId id="322" r:id="rId11"/>
    <p:sldId id="306" r:id="rId12"/>
    <p:sldId id="311" r:id="rId13"/>
    <p:sldId id="341" r:id="rId14"/>
    <p:sldId id="310" r:id="rId15"/>
    <p:sldId id="337" r:id="rId16"/>
    <p:sldId id="320" r:id="rId17"/>
    <p:sldId id="339" r:id="rId18"/>
    <p:sldId id="3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7" clrIdx="0">
    <p:extLst>
      <p:ext uri="{19B8F6BF-5375-455C-9EA6-DF929625EA0E}">
        <p15:presenceInfo xmlns:p15="http://schemas.microsoft.com/office/powerpoint/2012/main" userId="S::RHawkes@combertonvc.org::5e669c2b-3608-40aa-930e-cb573f7025a9" providerId="AD"/>
      </p:ext>
    </p:extLst>
  </p:cmAuthor>
  <p:cmAuthor id="2" name="Rowena Kasprowicz" initials="RK" lastIdx="34" clrIdx="1">
    <p:extLst>
      <p:ext uri="{19B8F6BF-5375-455C-9EA6-DF929625EA0E}">
        <p15:presenceInfo xmlns:p15="http://schemas.microsoft.com/office/powerpoint/2012/main" userId="S-1-5-21-1643737065-1150890963-312552118-331971" providerId="AD"/>
      </p:ext>
    </p:extLst>
  </p:cmAuthor>
  <p:cmAuthor id="3" name="Rachel Hawkes" initials="RH [2]" lastIdx="15" clrIdx="2">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ABD00"/>
    <a:srgbClr val="E87D1E"/>
    <a:srgbClr val="104F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306" autoAdjust="0"/>
  </p:normalViewPr>
  <p:slideViewPr>
    <p:cSldViewPr snapToGrid="0" snapToObjects="1">
      <p:cViewPr varScale="1">
        <p:scale>
          <a:sx n="97" d="100"/>
          <a:sy n="97" d="100"/>
        </p:scale>
        <p:origin x="300"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F2E65-23ED-FF49-A1D6-7EA30BA41546}" type="datetimeFigureOut">
              <a:rPr lang="en-US" smtClean="0"/>
              <a:t>4/28/2019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932A0-05A5-E94C-97A1-CA73B3C5C9F4}" type="slidenum">
              <a:rPr lang="en-US" smtClean="0"/>
              <a:t>‹#›</a:t>
            </a:fld>
            <a:endParaRPr lang="en-US"/>
          </a:p>
        </p:txBody>
      </p:sp>
    </p:spTree>
    <p:extLst>
      <p:ext uri="{BB962C8B-B14F-4D97-AF65-F5344CB8AC3E}">
        <p14:creationId xmlns:p14="http://schemas.microsoft.com/office/powerpoint/2010/main" val="4220449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9421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de-DE" sz="1200" b="1" i="0" kern="1200" dirty="0" smtClean="0">
                <a:solidFill>
                  <a:schemeClr val="tx1"/>
                </a:solidFill>
                <a:effectLst/>
                <a:latin typeface="+mn-lt"/>
                <a:ea typeface="+mn-ea"/>
                <a:cs typeface="+mn-cs"/>
              </a:rPr>
              <a:t>Reading - Das Reisebürio und die Reise</a:t>
            </a:r>
          </a:p>
          <a:p>
            <a:r>
              <a:rPr lang="en-GB" baseline="0" dirty="0" smtClean="0"/>
              <a:t>Verb frequency rankings (1 is the most common word in German): s</a:t>
            </a:r>
            <a:r>
              <a:rPr lang="de-DE" sz="1200" b="0" i="0" kern="1200" dirty="0" smtClean="0">
                <a:solidFill>
                  <a:schemeClr val="tx1"/>
                </a:solidFill>
                <a:effectLst/>
                <a:latin typeface="+mn-lt"/>
                <a:ea typeface="+mn-ea"/>
                <a:cs typeface="+mn-cs"/>
              </a:rPr>
              <a:t>tellen (192); geben (57); empfehlen (1199); wählen (564); anrufen (1386) erklären (250); finden (110); organisieren (1163); reservieren (&gt;5000); entscheiden (576)</a:t>
            </a:r>
            <a:br>
              <a:rPr lang="de-DE" sz="1200" b="0" i="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smtClean="0">
                <a:solidFill>
                  <a:schemeClr val="tx1"/>
                </a:solidFill>
                <a:effectLst/>
                <a:latin typeface="+mn-lt"/>
                <a:ea typeface="+mn-ea"/>
                <a:cs typeface="+mn-cs"/>
              </a:rPr>
              <a:t>Jones, R.L., &amp; </a:t>
            </a:r>
            <a:r>
              <a:rPr lang="en-GB" sz="1200" kern="1200" dirty="0" err="1" smtClean="0">
                <a:solidFill>
                  <a:schemeClr val="tx1"/>
                </a:solidFill>
                <a:effectLst/>
                <a:latin typeface="+mn-lt"/>
                <a:ea typeface="+mn-ea"/>
                <a:cs typeface="+mn-cs"/>
              </a:rPr>
              <a:t>Tschirner</a:t>
            </a:r>
            <a:r>
              <a:rPr lang="en-GB" sz="1200" kern="1200" dirty="0" smtClean="0">
                <a:solidFill>
                  <a:schemeClr val="tx1"/>
                </a:solidFill>
                <a:effectLst/>
                <a:latin typeface="+mn-lt"/>
                <a:ea typeface="+mn-ea"/>
                <a:cs typeface="+mn-cs"/>
              </a:rPr>
              <a:t>, E. (2006 ). </a:t>
            </a:r>
            <a:r>
              <a:rPr lang="en-GB" sz="1200" i="1" kern="1200" dirty="0" smtClean="0">
                <a:solidFill>
                  <a:schemeClr val="tx1"/>
                </a:solidFill>
                <a:effectLst/>
                <a:latin typeface="+mn-lt"/>
                <a:ea typeface="+mn-ea"/>
                <a:cs typeface="+mn-cs"/>
              </a:rPr>
              <a:t>A Frequency Dictionary of German. </a:t>
            </a:r>
            <a:r>
              <a:rPr lang="en-GB" sz="1200" kern="1200" dirty="0" smtClean="0">
                <a:solidFill>
                  <a:schemeClr val="tx1"/>
                </a:solidFill>
                <a:effectLst/>
                <a:latin typeface="+mn-lt"/>
                <a:ea typeface="+mn-ea"/>
                <a:cs typeface="+mn-cs"/>
              </a:rPr>
              <a:t>Routledge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02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to teachers:</a:t>
            </a:r>
            <a:br>
              <a:rPr lang="en-GB" dirty="0" smtClean="0"/>
            </a:br>
            <a:r>
              <a:rPr lang="en-GB" dirty="0" smtClean="0"/>
              <a:t>Whilst this might not appear</a:t>
            </a:r>
            <a:r>
              <a:rPr lang="en-GB" baseline="0" dirty="0" smtClean="0"/>
              <a:t> typical KS3 beginner vocabulary, it is worth noting the high-frequency of many of the verbs and other vocabulary in this task, as well as some cognates, which will enable most students (perhaps with some prompting led by the teacher) to work out what the sentences mean.</a:t>
            </a:r>
            <a:br>
              <a:rPr lang="en-GB" baseline="0" dirty="0" smtClean="0"/>
            </a:br>
            <a:r>
              <a:rPr lang="en-GB" baseline="0" dirty="0" smtClean="0"/>
              <a:t>In addition, the activity’s main focus is verb endings, so even if students are not completely sure of the meaning of every sentence, they will still be able to notice and understand the meaning of the verb endings.  </a:t>
            </a:r>
            <a:br>
              <a:rPr lang="en-GB" baseline="0" dirty="0" smtClean="0"/>
            </a:b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Verb frequency rankings (1 is the most common word in German): s</a:t>
            </a:r>
            <a:r>
              <a:rPr lang="de-DE" sz="1200" b="0" i="0" kern="1200" dirty="0" smtClean="0">
                <a:solidFill>
                  <a:schemeClr val="tx1"/>
                </a:solidFill>
                <a:effectLst/>
                <a:latin typeface="+mn-lt"/>
                <a:ea typeface="+mn-ea"/>
                <a:cs typeface="+mn-cs"/>
              </a:rPr>
              <a:t>tellen (192); geben (57); empfehlen (1199); wählen (564); anrufen (1386) erklären (250); finden (110); organisieren (1163); reservieren (&gt;5000); entscheiden (576)</a:t>
            </a:r>
            <a:br>
              <a:rPr lang="de-DE" sz="1200" b="0" i="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smtClean="0">
                <a:solidFill>
                  <a:schemeClr val="tx1"/>
                </a:solidFill>
                <a:effectLst/>
                <a:latin typeface="+mn-lt"/>
                <a:ea typeface="+mn-ea"/>
                <a:cs typeface="+mn-cs"/>
              </a:rPr>
              <a:t>Jones, R.L., &amp; </a:t>
            </a:r>
            <a:r>
              <a:rPr lang="en-GB" sz="1200" kern="1200" dirty="0" err="1" smtClean="0">
                <a:solidFill>
                  <a:schemeClr val="tx1"/>
                </a:solidFill>
                <a:effectLst/>
                <a:latin typeface="+mn-lt"/>
                <a:ea typeface="+mn-ea"/>
                <a:cs typeface="+mn-cs"/>
              </a:rPr>
              <a:t>Tschirner</a:t>
            </a:r>
            <a:r>
              <a:rPr lang="en-GB" sz="1200" kern="1200" dirty="0" smtClean="0">
                <a:solidFill>
                  <a:schemeClr val="tx1"/>
                </a:solidFill>
                <a:effectLst/>
                <a:latin typeface="+mn-lt"/>
                <a:ea typeface="+mn-ea"/>
                <a:cs typeface="+mn-cs"/>
              </a:rPr>
              <a:t>, E. (2006 ). </a:t>
            </a:r>
            <a:r>
              <a:rPr lang="en-GB" sz="1200" i="1" kern="1200" dirty="0" smtClean="0">
                <a:solidFill>
                  <a:schemeClr val="tx1"/>
                </a:solidFill>
                <a:effectLst/>
                <a:latin typeface="+mn-lt"/>
                <a:ea typeface="+mn-ea"/>
                <a:cs typeface="+mn-cs"/>
              </a:rPr>
              <a:t>A Frequency Dictionary of German. </a:t>
            </a:r>
            <a:r>
              <a:rPr lang="en-GB" sz="1200" kern="1200" dirty="0" smtClean="0">
                <a:solidFill>
                  <a:schemeClr val="tx1"/>
                </a:solidFill>
                <a:effectLst/>
                <a:latin typeface="+mn-lt"/>
                <a:ea typeface="+mn-ea"/>
                <a:cs typeface="+mn-cs"/>
              </a:rPr>
              <a:t>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05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Teacher note: These verbs can be practised</a:t>
            </a:r>
            <a:r>
              <a:rPr lang="en-GB" baseline="0" dirty="0" smtClean="0"/>
              <a:t> / revised before the reading activity or used as a support during the activity, if necessary.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Verb frequency rankings (1 is the most common word in German): s</a:t>
            </a:r>
            <a:r>
              <a:rPr lang="de-DE" sz="1200" b="0" i="0" kern="1200" dirty="0" smtClean="0">
                <a:solidFill>
                  <a:schemeClr val="tx1"/>
                </a:solidFill>
                <a:effectLst/>
                <a:latin typeface="+mn-lt"/>
                <a:ea typeface="+mn-ea"/>
                <a:cs typeface="+mn-cs"/>
              </a:rPr>
              <a:t>tellen (192); geben (57); empfehlen (1199); wählen (564); anrufen (1386) erklären (250); finden (110); organisieren (1163); reservieren (&gt;5000); entscheiden (576)</a:t>
            </a:r>
            <a:br>
              <a:rPr lang="de-DE" sz="1200" b="0" i="0" kern="1200" dirty="0" smtClean="0">
                <a:solidFill>
                  <a:schemeClr val="tx1"/>
                </a:solidFill>
                <a:effectLst/>
                <a:latin typeface="+mn-lt"/>
                <a:ea typeface="+mn-ea"/>
                <a:cs typeface="+mn-cs"/>
              </a:rPr>
            </a:br>
            <a:r>
              <a:rPr lang="de-DE" sz="1200" b="0" i="0" kern="1200" dirty="0" smtClean="0">
                <a:solidFill>
                  <a:schemeClr val="tx1"/>
                </a:solidFill>
                <a:effectLst/>
                <a:latin typeface="+mn-lt"/>
                <a:ea typeface="+mn-ea"/>
                <a:cs typeface="+mn-cs"/>
              </a:rPr>
              <a:t>Source: </a:t>
            </a:r>
            <a:r>
              <a:rPr lang="en-GB" sz="1200" kern="1200" dirty="0" smtClean="0">
                <a:solidFill>
                  <a:schemeClr val="tx1"/>
                </a:solidFill>
                <a:effectLst/>
                <a:latin typeface="+mn-lt"/>
                <a:ea typeface="+mn-ea"/>
                <a:cs typeface="+mn-cs"/>
              </a:rPr>
              <a:t>Jones, R.L., &amp; </a:t>
            </a:r>
            <a:r>
              <a:rPr lang="en-GB" sz="1200" kern="1200" dirty="0" err="1" smtClean="0">
                <a:solidFill>
                  <a:schemeClr val="tx1"/>
                </a:solidFill>
                <a:effectLst/>
                <a:latin typeface="+mn-lt"/>
                <a:ea typeface="+mn-ea"/>
                <a:cs typeface="+mn-cs"/>
              </a:rPr>
              <a:t>Tschirner</a:t>
            </a:r>
            <a:r>
              <a:rPr lang="en-GB" sz="1200" kern="1200" dirty="0" smtClean="0">
                <a:solidFill>
                  <a:schemeClr val="tx1"/>
                </a:solidFill>
                <a:effectLst/>
                <a:latin typeface="+mn-lt"/>
                <a:ea typeface="+mn-ea"/>
                <a:cs typeface="+mn-cs"/>
              </a:rPr>
              <a:t>, E. (2006 ). </a:t>
            </a:r>
            <a:r>
              <a:rPr lang="en-GB" sz="1200" i="1" kern="1200" dirty="0" smtClean="0">
                <a:solidFill>
                  <a:schemeClr val="tx1"/>
                </a:solidFill>
                <a:effectLst/>
                <a:latin typeface="+mn-lt"/>
                <a:ea typeface="+mn-ea"/>
                <a:cs typeface="+mn-cs"/>
              </a:rPr>
              <a:t>A Frequency Dictionary of German. </a:t>
            </a:r>
            <a:r>
              <a:rPr lang="en-GB" sz="1200" kern="1200" dirty="0" smtClean="0">
                <a:solidFill>
                  <a:schemeClr val="tx1"/>
                </a:solidFill>
                <a:effectLst/>
                <a:latin typeface="+mn-lt"/>
                <a:ea typeface="+mn-ea"/>
                <a:cs typeface="+mn-cs"/>
              </a:rPr>
              <a:t>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71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 These verbs should be </a:t>
            </a:r>
            <a:r>
              <a:rPr lang="en-GB" dirty="0" smtClean="0"/>
              <a:t>practised </a:t>
            </a:r>
            <a:r>
              <a:rPr lang="en-GB" dirty="0"/>
              <a:t>before the speaking exercise following in order to ‘force recall’ during the practice and active the meaning rather than mechanical manipulation</a:t>
            </a:r>
            <a:r>
              <a:rPr lang="en-GB" dirty="0" smtClean="0"/>
              <a:t>.</a:t>
            </a:r>
            <a:br>
              <a:rPr lang="en-GB" dirty="0" smtClean="0"/>
            </a:br>
            <a:endParaRPr lang="en-GB" dirty="0" smtClean="0"/>
          </a:p>
          <a:p>
            <a:r>
              <a:rPr lang="en-GB" baseline="0" dirty="0" smtClean="0"/>
              <a:t>Verb frequency rankings (1 is the most common word in German): </a:t>
            </a:r>
            <a:r>
              <a:rPr lang="en-GB" sz="1200" kern="1200" dirty="0" err="1" smtClean="0">
                <a:solidFill>
                  <a:schemeClr val="tx1"/>
                </a:solidFill>
                <a:effectLst/>
                <a:latin typeface="+mn-lt"/>
                <a:ea typeface="+mn-ea"/>
                <a:cs typeface="+mn-cs"/>
              </a:rPr>
              <a:t>kaufen</a:t>
            </a:r>
            <a:r>
              <a:rPr lang="en-GB" sz="1200" kern="1200" dirty="0" smtClean="0">
                <a:solidFill>
                  <a:schemeClr val="tx1"/>
                </a:solidFill>
                <a:effectLst/>
                <a:latin typeface="+mn-lt"/>
                <a:ea typeface="+mn-ea"/>
                <a:cs typeface="+mn-cs"/>
              </a:rPr>
              <a:t> (581); </a:t>
            </a:r>
            <a:r>
              <a:rPr lang="en-GB" sz="1200" kern="1200" dirty="0" err="1" smtClean="0">
                <a:solidFill>
                  <a:schemeClr val="tx1"/>
                </a:solidFill>
                <a:effectLst/>
                <a:latin typeface="+mn-lt"/>
                <a:ea typeface="+mn-ea"/>
                <a:cs typeface="+mn-cs"/>
              </a:rPr>
              <a:t>kochen</a:t>
            </a:r>
            <a:r>
              <a:rPr lang="en-GB" sz="1200" kern="1200" dirty="0" smtClean="0">
                <a:solidFill>
                  <a:schemeClr val="tx1"/>
                </a:solidFill>
                <a:effectLst/>
                <a:latin typeface="+mn-lt"/>
                <a:ea typeface="+mn-ea"/>
                <a:cs typeface="+mn-cs"/>
              </a:rPr>
              <a:t> (1005); </a:t>
            </a:r>
            <a:r>
              <a:rPr lang="en-GB" sz="1200" kern="1200" dirty="0" err="1" smtClean="0">
                <a:solidFill>
                  <a:schemeClr val="tx1"/>
                </a:solidFill>
                <a:effectLst/>
                <a:latin typeface="+mn-lt"/>
                <a:ea typeface="+mn-ea"/>
                <a:cs typeface="+mn-cs"/>
              </a:rPr>
              <a:t>fahren</a:t>
            </a:r>
            <a:r>
              <a:rPr lang="en-GB" sz="1200" kern="1200" dirty="0" smtClean="0">
                <a:solidFill>
                  <a:schemeClr val="tx1"/>
                </a:solidFill>
                <a:effectLst/>
                <a:latin typeface="+mn-lt"/>
                <a:ea typeface="+mn-ea"/>
                <a:cs typeface="+mn-cs"/>
              </a:rPr>
              <a:t> (169); </a:t>
            </a:r>
            <a:r>
              <a:rPr lang="en-GB" sz="1200" kern="1200" dirty="0" err="1" smtClean="0">
                <a:solidFill>
                  <a:schemeClr val="tx1"/>
                </a:solidFill>
                <a:effectLst/>
                <a:latin typeface="+mn-lt"/>
                <a:ea typeface="+mn-ea"/>
                <a:cs typeface="+mn-cs"/>
              </a:rPr>
              <a:t>studieren</a:t>
            </a:r>
            <a:r>
              <a:rPr lang="en-GB" sz="1200" kern="1200" dirty="0" smtClean="0">
                <a:solidFill>
                  <a:schemeClr val="tx1"/>
                </a:solidFill>
                <a:effectLst/>
                <a:latin typeface="+mn-lt"/>
                <a:ea typeface="+mn-ea"/>
                <a:cs typeface="+mn-cs"/>
              </a:rPr>
              <a:t> (436); </a:t>
            </a:r>
            <a:r>
              <a:rPr lang="en-GB" sz="1200" kern="1200" dirty="0" err="1" smtClean="0">
                <a:solidFill>
                  <a:schemeClr val="tx1"/>
                </a:solidFill>
                <a:effectLst/>
                <a:latin typeface="+mn-lt"/>
                <a:ea typeface="+mn-ea"/>
                <a:cs typeface="+mn-cs"/>
              </a:rPr>
              <a:t>lesen</a:t>
            </a:r>
            <a:r>
              <a:rPr lang="en-GB" sz="1200" kern="1200" dirty="0" smtClean="0">
                <a:solidFill>
                  <a:schemeClr val="tx1"/>
                </a:solidFill>
                <a:effectLst/>
                <a:latin typeface="+mn-lt"/>
                <a:ea typeface="+mn-ea"/>
                <a:cs typeface="+mn-cs"/>
              </a:rPr>
              <a:t> (323); </a:t>
            </a:r>
            <a:r>
              <a:rPr lang="en-GB" sz="1200" kern="1200" dirty="0" err="1" smtClean="0">
                <a:solidFill>
                  <a:schemeClr val="tx1"/>
                </a:solidFill>
                <a:effectLst/>
                <a:latin typeface="+mn-lt"/>
                <a:ea typeface="+mn-ea"/>
                <a:cs typeface="+mn-cs"/>
              </a:rPr>
              <a:t>laufen</a:t>
            </a:r>
            <a:r>
              <a:rPr lang="en-GB" sz="1200" kern="1200" dirty="0" smtClean="0">
                <a:solidFill>
                  <a:schemeClr val="tx1"/>
                </a:solidFill>
                <a:effectLst/>
                <a:latin typeface="+mn-lt"/>
                <a:ea typeface="+mn-ea"/>
                <a:cs typeface="+mn-cs"/>
              </a:rPr>
              <a:t> (248); </a:t>
            </a:r>
            <a:r>
              <a:rPr lang="en-GB" sz="1200" kern="1200" dirty="0" err="1" smtClean="0">
                <a:solidFill>
                  <a:schemeClr val="tx1"/>
                </a:solidFill>
                <a:effectLst/>
                <a:latin typeface="+mn-lt"/>
                <a:ea typeface="+mn-ea"/>
                <a:cs typeface="+mn-cs"/>
              </a:rPr>
              <a:t>waschen</a:t>
            </a:r>
            <a:r>
              <a:rPr lang="en-GB" sz="1200" kern="1200" dirty="0" smtClean="0">
                <a:solidFill>
                  <a:schemeClr val="tx1"/>
                </a:solidFill>
                <a:effectLst/>
                <a:latin typeface="+mn-lt"/>
                <a:ea typeface="+mn-ea"/>
                <a:cs typeface="+mn-cs"/>
              </a:rPr>
              <a:t> (1780); </a:t>
            </a:r>
            <a:r>
              <a:rPr lang="en-GB" sz="1200" kern="1200" dirty="0" err="1" smtClean="0">
                <a:solidFill>
                  <a:schemeClr val="tx1"/>
                </a:solidFill>
                <a:effectLst/>
                <a:latin typeface="+mn-lt"/>
                <a:ea typeface="+mn-ea"/>
                <a:cs typeface="+mn-cs"/>
              </a:rPr>
              <a:t>schreiben</a:t>
            </a:r>
            <a:r>
              <a:rPr lang="en-GB" sz="1200" kern="1200" dirty="0" smtClean="0">
                <a:solidFill>
                  <a:schemeClr val="tx1"/>
                </a:solidFill>
                <a:effectLst/>
                <a:latin typeface="+mn-lt"/>
                <a:ea typeface="+mn-ea"/>
                <a:cs typeface="+mn-cs"/>
              </a:rPr>
              <a:t> (245)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Source: </a:t>
            </a:r>
            <a:r>
              <a:rPr lang="en-GB" sz="1200" kern="1200" dirty="0" smtClean="0">
                <a:solidFill>
                  <a:schemeClr val="tx1"/>
                </a:solidFill>
                <a:effectLst/>
                <a:latin typeface="+mn-lt"/>
                <a:ea typeface="+mn-ea"/>
                <a:cs typeface="+mn-cs"/>
              </a:rPr>
              <a:t>Jones, R.L., &amp; </a:t>
            </a:r>
            <a:r>
              <a:rPr lang="en-GB" sz="1200" kern="1200" dirty="0" err="1" smtClean="0">
                <a:solidFill>
                  <a:schemeClr val="tx1"/>
                </a:solidFill>
                <a:effectLst/>
                <a:latin typeface="+mn-lt"/>
                <a:ea typeface="+mn-ea"/>
                <a:cs typeface="+mn-cs"/>
              </a:rPr>
              <a:t>Tschirner</a:t>
            </a:r>
            <a:r>
              <a:rPr lang="en-GB" sz="1200" kern="1200" dirty="0" smtClean="0">
                <a:solidFill>
                  <a:schemeClr val="tx1"/>
                </a:solidFill>
                <a:effectLst/>
                <a:latin typeface="+mn-lt"/>
                <a:ea typeface="+mn-ea"/>
                <a:cs typeface="+mn-cs"/>
              </a:rPr>
              <a:t>, E. (2006 ). </a:t>
            </a:r>
            <a:r>
              <a:rPr lang="en-GB" sz="1200" i="1" kern="1200" dirty="0" smtClean="0">
                <a:solidFill>
                  <a:schemeClr val="tx1"/>
                </a:solidFill>
                <a:effectLst/>
                <a:latin typeface="+mn-lt"/>
                <a:ea typeface="+mn-ea"/>
                <a:cs typeface="+mn-cs"/>
              </a:rPr>
              <a:t>A Frequency Dictionary of German. </a:t>
            </a:r>
            <a:r>
              <a:rPr lang="en-GB" sz="1200" kern="1200" dirty="0" smtClean="0">
                <a:solidFill>
                  <a:schemeClr val="tx1"/>
                </a:solidFill>
                <a:effectLst/>
                <a:latin typeface="+mn-lt"/>
                <a:ea typeface="+mn-ea"/>
                <a:cs typeface="+mn-cs"/>
              </a:rPr>
              <a:t>Routledge</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075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Speaking exercise (using the pictures from Marsden, Williams &amp; Liu). Doubles as a </a:t>
            </a:r>
            <a:r>
              <a:rPr lang="en-GB" dirty="0" smtClean="0"/>
              <a:t>listening </a:t>
            </a:r>
            <a:r>
              <a:rPr lang="en-GB" dirty="0"/>
              <a:t>exercise for the speaking partner.  The students can use </a:t>
            </a:r>
            <a:r>
              <a:rPr lang="en-GB" dirty="0" err="1"/>
              <a:t>sie</a:t>
            </a:r>
            <a:r>
              <a:rPr lang="en-GB" dirty="0"/>
              <a:t> (she / they) for each picture, but need to use the correct verb form to indicate the singular or plural form. Verb endings are the only meaningful cue here. The sentences where they are prompted to use the singular form are with weak verbs, so we don’t </a:t>
            </a:r>
            <a:r>
              <a:rPr lang="en-GB" dirty="0" smtClean="0"/>
              <a:t>force production</a:t>
            </a:r>
            <a:r>
              <a:rPr lang="en-GB" baseline="0" dirty="0" smtClean="0"/>
              <a:t> of stem changes at this point.</a:t>
            </a:r>
            <a:r>
              <a:rPr lang="en-GB" dirty="0" smtClean="0"/>
              <a:t> </a:t>
            </a:r>
          </a:p>
          <a:p>
            <a:r>
              <a:rPr lang="en-GB" dirty="0" smtClean="0"/>
              <a:t>The </a:t>
            </a:r>
            <a:r>
              <a:rPr lang="en-GB" dirty="0"/>
              <a:t>full set consists of </a:t>
            </a:r>
            <a:r>
              <a:rPr lang="en-GB" dirty="0" smtClean="0"/>
              <a:t>8 items</a:t>
            </a:r>
            <a:r>
              <a:rPr lang="en-GB" dirty="0"/>
              <a:t>. Each student </a:t>
            </a:r>
            <a:r>
              <a:rPr lang="en-GB" dirty="0" smtClean="0"/>
              <a:t>does 4 </a:t>
            </a:r>
            <a:r>
              <a:rPr lang="en-GB" dirty="0"/>
              <a:t>speaking and </a:t>
            </a:r>
            <a:r>
              <a:rPr lang="en-GB" dirty="0" smtClean="0"/>
              <a:t>4 </a:t>
            </a:r>
            <a:r>
              <a:rPr lang="en-GB" dirty="0"/>
              <a:t>writing items.</a:t>
            </a:r>
          </a:p>
          <a:p>
            <a:endParaRPr lang="en-GB" dirty="0">
              <a:solidFill>
                <a:srgbClr val="FF0000"/>
              </a:solidFill>
            </a:endParaRPr>
          </a:p>
          <a:p>
            <a:r>
              <a:rPr lang="en-GB" dirty="0">
                <a:solidFill>
                  <a:srgbClr val="FF0000"/>
                </a:solidFill>
              </a:rPr>
              <a:t>[NB: this exercise could be re-used with the strong verbs in the singular once weak / strong forms have been introduced</a:t>
            </a:r>
            <a:r>
              <a:rPr lang="en-GB" dirty="0" smtClean="0">
                <a:solidFill>
                  <a:srgbClr val="FF0000"/>
                </a:solidFill>
              </a:rPr>
              <a:t>]</a:t>
            </a:r>
          </a:p>
          <a:p>
            <a:endParaRPr lang="en-GB" dirty="0" smtClean="0">
              <a:solidFill>
                <a:srgbClr val="FF0000"/>
              </a:solidFill>
            </a:endParaRPr>
          </a:p>
          <a:p>
            <a:endParaRPr lang="en-GB"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77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just shows the</a:t>
            </a:r>
            <a:r>
              <a:rPr lang="en-GB" baseline="0" dirty="0" smtClean="0"/>
              <a:t> structure of the task for items 1-4.  For 5-8 the roles are reversed.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78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 shot</a:t>
            </a:r>
            <a:r>
              <a:rPr lang="en-GB" baseline="0" dirty="0" smtClean="0"/>
              <a:t> of Pupil A task</a:t>
            </a:r>
            <a:endParaRPr lang="en-GB" dirty="0"/>
          </a:p>
        </p:txBody>
      </p:sp>
      <p:sp>
        <p:nvSpPr>
          <p:cNvPr id="4" name="Slide Number Placeholder 3"/>
          <p:cNvSpPr>
            <a:spLocks noGrp="1"/>
          </p:cNvSpPr>
          <p:nvPr>
            <p:ph type="sldNum" sz="quarter" idx="10"/>
          </p:nvPr>
        </p:nvSpPr>
        <p:spPr/>
        <p:txBody>
          <a:bodyPr/>
          <a:lstStyle/>
          <a:p>
            <a:fld id="{50C932A0-05A5-E94C-97A1-CA73B3C5C9F4}" type="slidenum">
              <a:rPr lang="en-US" smtClean="0"/>
              <a:t>16</a:t>
            </a:fld>
            <a:endParaRPr lang="en-US"/>
          </a:p>
        </p:txBody>
      </p:sp>
    </p:spTree>
    <p:extLst>
      <p:ext uri="{BB962C8B-B14F-4D97-AF65-F5344CB8AC3E}">
        <p14:creationId xmlns:p14="http://schemas.microsoft.com/office/powerpoint/2010/main" val="1286483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Screen shot</a:t>
            </a:r>
            <a:r>
              <a:rPr lang="en-GB" baseline="0" dirty="0" smtClean="0"/>
              <a:t> of Pupil B task</a:t>
            </a:r>
            <a:endParaRPr lang="en-GB" dirty="0" smtClean="0"/>
          </a:p>
          <a:p>
            <a:endParaRPr lang="en-GB" dirty="0"/>
          </a:p>
        </p:txBody>
      </p:sp>
      <p:sp>
        <p:nvSpPr>
          <p:cNvPr id="4" name="Slide Number Placeholder 3"/>
          <p:cNvSpPr>
            <a:spLocks noGrp="1"/>
          </p:cNvSpPr>
          <p:nvPr>
            <p:ph type="sldNum" sz="quarter" idx="10"/>
          </p:nvPr>
        </p:nvSpPr>
        <p:spPr/>
        <p:txBody>
          <a:bodyPr/>
          <a:lstStyle/>
          <a:p>
            <a:fld id="{50C932A0-05A5-E94C-97A1-CA73B3C5C9F4}" type="slidenum">
              <a:rPr lang="en-US" smtClean="0"/>
              <a:t>17</a:t>
            </a:fld>
            <a:endParaRPr lang="en-US"/>
          </a:p>
        </p:txBody>
      </p:sp>
    </p:spTree>
    <p:extLst>
      <p:ext uri="{BB962C8B-B14F-4D97-AF65-F5344CB8AC3E}">
        <p14:creationId xmlns:p14="http://schemas.microsoft.com/office/powerpoint/2010/main" val="1085291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 Short grammar explanations can never be fully complete. (For example, of course, some verbs don’t follow this pattern as they are irregular). But the aim is to get pupils to learn a ‘default’, main pattern and then introduce the complexities and exceptions to the rule later. In any case, evidence suggests that it is the </a:t>
            </a:r>
            <a:r>
              <a:rPr lang="en-GB" b="1" i="1" dirty="0"/>
              <a:t>practice</a:t>
            </a:r>
            <a:r>
              <a:rPr lang="en-GB" dirty="0"/>
              <a:t> activities that are most helpful for learning (rather than these grammar explanations). But … these short grammar explanations do seem to speed up some learners in becoming accurate in the practice activities that follow.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3719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76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a:t>script is a tour around a zoo. The zookeeper / tour guide </a:t>
            </a:r>
            <a:r>
              <a:rPr lang="en-GB" dirty="0" smtClean="0"/>
              <a:t>provides </a:t>
            </a:r>
            <a:r>
              <a:rPr lang="en-GB" dirty="0"/>
              <a:t>a set of statements about different </a:t>
            </a:r>
            <a:r>
              <a:rPr lang="en-GB" dirty="0" smtClean="0"/>
              <a:t>animals.</a:t>
            </a:r>
          </a:p>
          <a:p>
            <a:r>
              <a:rPr lang="en-GB" dirty="0" smtClean="0"/>
              <a:t>The </a:t>
            </a:r>
            <a:r>
              <a:rPr lang="en-GB" dirty="0"/>
              <a:t>start of the sentence (i.e. the noun phrase) is obscured by animal sounds.</a:t>
            </a:r>
          </a:p>
          <a:p>
            <a:r>
              <a:rPr lang="en-GB" dirty="0"/>
              <a:t>The students circle a picture of a single animal or multiple animals depending on whether the statement </a:t>
            </a:r>
            <a:r>
              <a:rPr lang="en-GB" dirty="0" smtClean="0"/>
              <a:t>is </a:t>
            </a:r>
            <a:r>
              <a:rPr lang="en-GB" dirty="0"/>
              <a:t>singular or plural.</a:t>
            </a:r>
          </a:p>
          <a:p>
            <a:r>
              <a:rPr lang="en-GB" dirty="0"/>
              <a:t>Any strong verbs are plural, so as not to </a:t>
            </a:r>
            <a:r>
              <a:rPr lang="en-GB" dirty="0" smtClean="0"/>
              <a:t>overcomplicate at this stage.</a:t>
            </a:r>
            <a:endParaRPr lang="en-GB" dirty="0"/>
          </a:p>
          <a:p>
            <a:endParaRPr lang="en-GB" dirty="0" smtClean="0"/>
          </a:p>
          <a:p>
            <a:r>
              <a:rPr lang="en-GB" baseline="0" dirty="0" smtClean="0"/>
              <a:t>Verb frequency rankings (1 is the most common word in German): </a:t>
            </a:r>
            <a:r>
              <a:rPr lang="en-GB" sz="1200" kern="1200" dirty="0" err="1" smtClean="0">
                <a:solidFill>
                  <a:schemeClr val="tx1"/>
                </a:solidFill>
                <a:effectLst/>
                <a:latin typeface="+mn-lt"/>
                <a:ea typeface="+mn-ea"/>
                <a:cs typeface="+mn-cs"/>
              </a:rPr>
              <a:t>essen</a:t>
            </a:r>
            <a:r>
              <a:rPr lang="en-GB" sz="1200" kern="1200" dirty="0" smtClean="0">
                <a:solidFill>
                  <a:schemeClr val="tx1"/>
                </a:solidFill>
                <a:effectLst/>
                <a:latin typeface="+mn-lt"/>
                <a:ea typeface="+mn-ea"/>
                <a:cs typeface="+mn-cs"/>
              </a:rPr>
              <a:t> (655); </a:t>
            </a:r>
            <a:r>
              <a:rPr lang="en-GB" sz="1200" kern="1200" dirty="0" err="1" smtClean="0">
                <a:solidFill>
                  <a:schemeClr val="tx1"/>
                </a:solidFill>
                <a:effectLst/>
                <a:latin typeface="+mn-lt"/>
                <a:ea typeface="+mn-ea"/>
                <a:cs typeface="+mn-cs"/>
              </a:rPr>
              <a:t>spielen</a:t>
            </a:r>
            <a:r>
              <a:rPr lang="en-GB" sz="1200" kern="1200" dirty="0" smtClean="0">
                <a:solidFill>
                  <a:schemeClr val="tx1"/>
                </a:solidFill>
                <a:effectLst/>
                <a:latin typeface="+mn-lt"/>
                <a:ea typeface="+mn-ea"/>
                <a:cs typeface="+mn-cs"/>
              </a:rPr>
              <a:t> (197); </a:t>
            </a:r>
            <a:r>
              <a:rPr lang="en-GB" sz="1200" kern="1200" dirty="0" err="1" smtClean="0">
                <a:solidFill>
                  <a:schemeClr val="tx1"/>
                </a:solidFill>
                <a:effectLst/>
                <a:latin typeface="+mn-lt"/>
                <a:ea typeface="+mn-ea"/>
                <a:cs typeface="+mn-cs"/>
              </a:rPr>
              <a:t>rennen</a:t>
            </a:r>
            <a:r>
              <a:rPr lang="en-GB" sz="1200" kern="1200" dirty="0" smtClean="0">
                <a:solidFill>
                  <a:schemeClr val="tx1"/>
                </a:solidFill>
                <a:effectLst/>
                <a:latin typeface="+mn-lt"/>
                <a:ea typeface="+mn-ea"/>
                <a:cs typeface="+mn-cs"/>
              </a:rPr>
              <a:t> (2558); </a:t>
            </a:r>
            <a:r>
              <a:rPr lang="en-GB" sz="1200" kern="1200" dirty="0" err="1" smtClean="0">
                <a:solidFill>
                  <a:schemeClr val="tx1"/>
                </a:solidFill>
                <a:effectLst/>
                <a:latin typeface="+mn-lt"/>
                <a:ea typeface="+mn-ea"/>
                <a:cs typeface="+mn-cs"/>
              </a:rPr>
              <a:t>schlafen</a:t>
            </a:r>
            <a:r>
              <a:rPr lang="en-GB" sz="1200" kern="1200" dirty="0" smtClean="0">
                <a:solidFill>
                  <a:schemeClr val="tx1"/>
                </a:solidFill>
                <a:effectLst/>
                <a:latin typeface="+mn-lt"/>
                <a:ea typeface="+mn-ea"/>
                <a:cs typeface="+mn-cs"/>
              </a:rPr>
              <a:t> (787); </a:t>
            </a:r>
            <a:r>
              <a:rPr lang="en-GB" sz="1200" kern="1200" dirty="0" err="1" smtClean="0">
                <a:solidFill>
                  <a:schemeClr val="tx1"/>
                </a:solidFill>
                <a:effectLst/>
                <a:latin typeface="+mn-lt"/>
                <a:ea typeface="+mn-ea"/>
                <a:cs typeface="+mn-cs"/>
              </a:rPr>
              <a:t>trinken</a:t>
            </a:r>
            <a:r>
              <a:rPr lang="en-GB" sz="1200" kern="1200" dirty="0" smtClean="0">
                <a:solidFill>
                  <a:schemeClr val="tx1"/>
                </a:solidFill>
                <a:effectLst/>
                <a:latin typeface="+mn-lt"/>
                <a:ea typeface="+mn-ea"/>
                <a:cs typeface="+mn-cs"/>
              </a:rPr>
              <a:t> (609)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smtClean="0">
                <a:solidFill>
                  <a:schemeClr val="tx1"/>
                </a:solidFill>
                <a:effectLst/>
                <a:latin typeface="+mn-lt"/>
                <a:ea typeface="+mn-ea"/>
                <a:cs typeface="+mn-cs"/>
              </a:rPr>
              <a:t>Source: </a:t>
            </a:r>
            <a:r>
              <a:rPr lang="en-GB" sz="1200" kern="1200" dirty="0" smtClean="0">
                <a:solidFill>
                  <a:schemeClr val="tx1"/>
                </a:solidFill>
                <a:effectLst/>
                <a:latin typeface="+mn-lt"/>
                <a:ea typeface="+mn-ea"/>
                <a:cs typeface="+mn-cs"/>
              </a:rPr>
              <a:t>Jones, R.L., &amp; </a:t>
            </a:r>
            <a:r>
              <a:rPr lang="en-GB" sz="1200" kern="1200" dirty="0" err="1" smtClean="0">
                <a:solidFill>
                  <a:schemeClr val="tx1"/>
                </a:solidFill>
                <a:effectLst/>
                <a:latin typeface="+mn-lt"/>
                <a:ea typeface="+mn-ea"/>
                <a:cs typeface="+mn-cs"/>
              </a:rPr>
              <a:t>Tschirner</a:t>
            </a:r>
            <a:r>
              <a:rPr lang="en-GB" sz="1200" kern="1200" dirty="0" smtClean="0">
                <a:solidFill>
                  <a:schemeClr val="tx1"/>
                </a:solidFill>
                <a:effectLst/>
                <a:latin typeface="+mn-lt"/>
                <a:ea typeface="+mn-ea"/>
                <a:cs typeface="+mn-cs"/>
              </a:rPr>
              <a:t>, E. (2006 ). </a:t>
            </a:r>
            <a:r>
              <a:rPr lang="en-GB" sz="1200" i="1" kern="1200" dirty="0" smtClean="0">
                <a:solidFill>
                  <a:schemeClr val="tx1"/>
                </a:solidFill>
                <a:effectLst/>
                <a:latin typeface="+mn-lt"/>
                <a:ea typeface="+mn-ea"/>
                <a:cs typeface="+mn-cs"/>
              </a:rPr>
              <a:t>A Frequency Dictionary of German. </a:t>
            </a:r>
            <a:r>
              <a:rPr lang="en-GB" sz="1200" kern="1200" dirty="0" smtClean="0">
                <a:solidFill>
                  <a:schemeClr val="tx1"/>
                </a:solidFill>
                <a:effectLst/>
                <a:latin typeface="+mn-lt"/>
                <a:ea typeface="+mn-ea"/>
                <a:cs typeface="+mn-cs"/>
              </a:rPr>
              <a:t>Routledge</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Transcript</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Eins</a:t>
            </a:r>
            <a:r>
              <a:rPr lang="en-US" sz="1200" kern="1200" dirty="0" smtClean="0">
                <a:solidFill>
                  <a:schemeClr val="tx1"/>
                </a:solidFill>
                <a:effectLst/>
                <a:latin typeface="+mn-lt"/>
                <a:ea typeface="+mn-ea"/>
                <a:cs typeface="+mn-cs"/>
              </a:rPr>
              <a:t>. Die </a:t>
            </a:r>
            <a:r>
              <a:rPr lang="en-US" sz="1200" kern="1200" dirty="0" err="1" smtClean="0">
                <a:solidFill>
                  <a:schemeClr val="tx1"/>
                </a:solidFill>
                <a:effectLst/>
                <a:latin typeface="+mn-lt"/>
                <a:ea typeface="+mn-ea"/>
                <a:cs typeface="+mn-cs"/>
              </a:rPr>
              <a:t>Affen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essen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Bananen</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Zwei</a:t>
            </a:r>
            <a:r>
              <a:rPr lang="en-US" sz="1200" kern="1200" dirty="0" smtClean="0">
                <a:solidFill>
                  <a:schemeClr val="tx1"/>
                </a:solidFill>
                <a:effectLst/>
                <a:latin typeface="+mn-lt"/>
                <a:ea typeface="+mn-ea"/>
                <a:cs typeface="+mn-cs"/>
              </a:rPr>
              <a:t>. Die </a:t>
            </a:r>
            <a:r>
              <a:rPr lang="en-US" sz="1200" kern="1200" dirty="0" err="1" smtClean="0">
                <a:solidFill>
                  <a:schemeClr val="tx1"/>
                </a:solidFill>
                <a:effectLst/>
                <a:latin typeface="+mn-lt"/>
                <a:ea typeface="+mn-ea"/>
                <a:cs typeface="+mn-cs"/>
              </a:rPr>
              <a:t>Elefanten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spielen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gern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Fußball</a:t>
            </a:r>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Drei</a:t>
            </a:r>
            <a:r>
              <a:rPr lang="en-GB" sz="1200" kern="1200" dirty="0" smtClean="0">
                <a:solidFill>
                  <a:schemeClr val="tx1"/>
                </a:solidFill>
                <a:effectLst/>
                <a:latin typeface="+mn-lt"/>
                <a:ea typeface="+mn-ea"/>
                <a:cs typeface="+mn-cs"/>
              </a:rPr>
              <a:t>. Das Zebra </a:t>
            </a:r>
            <a:r>
              <a:rPr lang="en-GB" sz="1200" kern="1200" dirty="0" err="1" smtClean="0">
                <a:solidFill>
                  <a:schemeClr val="tx1"/>
                </a:solidFill>
                <a:effectLst/>
                <a:latin typeface="+mn-lt"/>
                <a:ea typeface="+mn-ea"/>
                <a:cs typeface="+mn-cs"/>
              </a:rPr>
              <a:t>rennt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ganz</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schnell</a:t>
            </a:r>
            <a:r>
              <a:rPr lang="en-GB" sz="1200" kern="1200" dirty="0" smtClean="0">
                <a:solidFill>
                  <a:schemeClr val="tx1"/>
                </a:solidFill>
                <a:effectLst/>
                <a:latin typeface="+mn-lt"/>
                <a:ea typeface="+mn-ea"/>
                <a:cs typeface="+mn-cs"/>
              </a:rPr>
              <a:t>.</a:t>
            </a:r>
          </a:p>
          <a:p>
            <a:pPr lvl="0"/>
            <a:r>
              <a:rPr lang="en-US" sz="1200" kern="1200" dirty="0" err="1" smtClean="0">
                <a:solidFill>
                  <a:schemeClr val="tx1"/>
                </a:solidFill>
                <a:effectLst/>
                <a:latin typeface="+mn-lt"/>
                <a:ea typeface="+mn-ea"/>
                <a:cs typeface="+mn-cs"/>
              </a:rPr>
              <a:t>Vier</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Die </a:t>
            </a:r>
            <a:r>
              <a:rPr lang="en-GB" sz="1200" kern="1200" dirty="0" err="1" smtClean="0">
                <a:solidFill>
                  <a:schemeClr val="tx1"/>
                </a:solidFill>
                <a:effectLst/>
                <a:latin typeface="+mn-lt"/>
                <a:ea typeface="+mn-ea"/>
                <a:cs typeface="+mn-cs"/>
              </a:rPr>
              <a:t>Giraffen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schlafen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viel</a:t>
            </a:r>
            <a:r>
              <a:rPr lang="en-GB" sz="1200" kern="1200" dirty="0" smtClean="0">
                <a:solidFill>
                  <a:schemeClr val="tx1"/>
                </a:solidFill>
                <a:effectLst/>
                <a:latin typeface="+mn-lt"/>
                <a:ea typeface="+mn-ea"/>
                <a:cs typeface="+mn-cs"/>
              </a:rPr>
              <a:t>.</a:t>
            </a:r>
          </a:p>
          <a:p>
            <a:pPr lvl="0"/>
            <a:r>
              <a:rPr lang="en-GB" sz="1200" kern="1200" dirty="0" err="1" smtClean="0">
                <a:solidFill>
                  <a:schemeClr val="tx1"/>
                </a:solidFill>
                <a:effectLst/>
                <a:latin typeface="+mn-lt"/>
                <a:ea typeface="+mn-ea"/>
                <a:cs typeface="+mn-cs"/>
              </a:rPr>
              <a:t>Fünf</a:t>
            </a:r>
            <a:r>
              <a:rPr lang="en-GB" sz="1200" kern="1200" dirty="0" smtClean="0">
                <a:solidFill>
                  <a:schemeClr val="tx1"/>
                </a:solidFill>
                <a:effectLst/>
                <a:latin typeface="+mn-lt"/>
                <a:ea typeface="+mn-ea"/>
                <a:cs typeface="+mn-cs"/>
              </a:rPr>
              <a:t>. Der </a:t>
            </a:r>
            <a:r>
              <a:rPr lang="en-GB" sz="1200" kern="1200" dirty="0" err="1" smtClean="0">
                <a:solidFill>
                  <a:schemeClr val="tx1"/>
                </a:solidFill>
                <a:effectLst/>
                <a:latin typeface="+mn-lt"/>
                <a:ea typeface="+mn-ea"/>
                <a:cs typeface="+mn-cs"/>
              </a:rPr>
              <a:t>Löwe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trinkt</a:t>
            </a:r>
            <a:r>
              <a:rPr lang="en-GB" sz="1200" kern="1200" dirty="0" smtClean="0">
                <a:solidFill>
                  <a:schemeClr val="tx1"/>
                </a:solidFill>
                <a:effectLst/>
                <a:latin typeface="+mn-lt"/>
                <a:ea typeface="+mn-ea"/>
                <a:cs typeface="+mn-cs"/>
              </a:rPr>
              <a:t> Wasser.</a:t>
            </a: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620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Eins</a:t>
            </a:r>
            <a:r>
              <a:rPr lang="en-GB" dirty="0"/>
              <a:t>. [general zoo background noise] [BLEEP] </a:t>
            </a:r>
            <a:r>
              <a:rPr lang="en-GB" dirty="0" err="1"/>
              <a:t>essen</a:t>
            </a:r>
            <a:r>
              <a:rPr lang="en-GB" dirty="0"/>
              <a:t> </a:t>
            </a:r>
            <a:r>
              <a:rPr lang="en-GB" dirty="0" err="1"/>
              <a:t>gern</a:t>
            </a:r>
            <a:r>
              <a:rPr lang="en-GB" dirty="0"/>
              <a:t> </a:t>
            </a:r>
            <a:r>
              <a:rPr lang="en-GB" dirty="0" err="1"/>
              <a:t>Bananen</a:t>
            </a:r>
            <a:r>
              <a:rPr lang="en-GB" dirty="0"/>
              <a:t>.</a:t>
            </a:r>
          </a:p>
          <a:p>
            <a:endParaRPr lang="en-GB" dirty="0"/>
          </a:p>
          <a:p>
            <a:r>
              <a:rPr lang="en-GB" dirty="0"/>
              <a:t>[TRANSCRIPT: Die </a:t>
            </a:r>
            <a:r>
              <a:rPr lang="en-GB" dirty="0" err="1"/>
              <a:t>Affen</a:t>
            </a:r>
            <a:r>
              <a:rPr lang="en-GB" dirty="0"/>
              <a:t> </a:t>
            </a:r>
            <a:r>
              <a:rPr lang="en-GB" dirty="0" err="1"/>
              <a:t>essen</a:t>
            </a:r>
            <a:r>
              <a:rPr lang="en-GB" dirty="0"/>
              <a:t> </a:t>
            </a:r>
            <a:r>
              <a:rPr lang="en-GB" dirty="0" err="1"/>
              <a:t>gern</a:t>
            </a:r>
            <a:r>
              <a:rPr lang="en-GB" dirty="0"/>
              <a:t> </a:t>
            </a:r>
            <a:r>
              <a:rPr lang="en-GB" dirty="0" err="1"/>
              <a:t>Bananen</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73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Zwei</a:t>
            </a:r>
            <a:r>
              <a:rPr lang="en-GB" dirty="0"/>
              <a:t>. [general zoo background noise] [BLEEP] </a:t>
            </a:r>
            <a:r>
              <a:rPr lang="en-GB" dirty="0" err="1"/>
              <a:t>spielen</a:t>
            </a:r>
            <a:r>
              <a:rPr lang="en-GB" dirty="0"/>
              <a:t> </a:t>
            </a:r>
            <a:r>
              <a:rPr lang="en-GB" dirty="0" err="1"/>
              <a:t>gern</a:t>
            </a:r>
            <a:r>
              <a:rPr lang="en-GB" dirty="0"/>
              <a:t> </a:t>
            </a:r>
            <a:r>
              <a:rPr lang="en-GB" dirty="0" err="1"/>
              <a:t>Fußball</a:t>
            </a:r>
            <a:r>
              <a:rPr lang="en-GB" dirty="0"/>
              <a:t>.</a:t>
            </a:r>
          </a:p>
          <a:p>
            <a:endParaRPr lang="en-GB" dirty="0"/>
          </a:p>
          <a:p>
            <a:r>
              <a:rPr lang="en-GB" dirty="0"/>
              <a:t>[TRANSCRIPT: Die </a:t>
            </a:r>
            <a:r>
              <a:rPr lang="en-GB" dirty="0" err="1"/>
              <a:t>Elefanten</a:t>
            </a:r>
            <a:r>
              <a:rPr lang="en-GB" dirty="0"/>
              <a:t> </a:t>
            </a:r>
            <a:r>
              <a:rPr lang="en-GB" dirty="0" err="1"/>
              <a:t>spielen</a:t>
            </a:r>
            <a:r>
              <a:rPr lang="en-GB" dirty="0"/>
              <a:t> </a:t>
            </a:r>
            <a:r>
              <a:rPr lang="en-GB" dirty="0" err="1"/>
              <a:t>gern</a:t>
            </a:r>
            <a:r>
              <a:rPr lang="en-GB" dirty="0"/>
              <a:t> </a:t>
            </a:r>
            <a:r>
              <a:rPr lang="en-GB" dirty="0" err="1"/>
              <a:t>Fußball</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5751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Drei</a:t>
            </a:r>
            <a:r>
              <a:rPr lang="en-GB" dirty="0"/>
              <a:t>. [general zoo background noise] [BLEEP] </a:t>
            </a:r>
            <a:r>
              <a:rPr lang="en-GB" dirty="0" err="1"/>
              <a:t>rennt</a:t>
            </a:r>
            <a:r>
              <a:rPr lang="en-GB" dirty="0"/>
              <a:t> </a:t>
            </a:r>
            <a:r>
              <a:rPr lang="en-GB" dirty="0" err="1"/>
              <a:t>ganz</a:t>
            </a:r>
            <a:r>
              <a:rPr lang="en-GB" dirty="0"/>
              <a:t> </a:t>
            </a:r>
            <a:r>
              <a:rPr lang="en-GB" dirty="0" err="1"/>
              <a:t>schnell</a:t>
            </a:r>
            <a:r>
              <a:rPr lang="en-GB" dirty="0"/>
              <a:t>.</a:t>
            </a:r>
          </a:p>
          <a:p>
            <a:endParaRPr lang="en-GB" dirty="0"/>
          </a:p>
          <a:p>
            <a:r>
              <a:rPr lang="en-GB" dirty="0"/>
              <a:t>[TRANSCIPT: Das Zebra </a:t>
            </a:r>
            <a:r>
              <a:rPr lang="en-GB" dirty="0" err="1"/>
              <a:t>rennt</a:t>
            </a:r>
            <a:r>
              <a:rPr lang="en-GB" dirty="0"/>
              <a:t> </a:t>
            </a:r>
            <a:r>
              <a:rPr lang="en-GB" dirty="0" err="1"/>
              <a:t>ganz</a:t>
            </a:r>
            <a:r>
              <a:rPr lang="en-GB" dirty="0"/>
              <a:t> </a:t>
            </a:r>
            <a:r>
              <a:rPr lang="en-GB" dirty="0" err="1"/>
              <a:t>schnell</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867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Vier</a:t>
            </a:r>
            <a:r>
              <a:rPr lang="en-GB" dirty="0"/>
              <a:t>. [general zoo background noise] [BLEEP] </a:t>
            </a:r>
            <a:r>
              <a:rPr lang="en-GB" dirty="0" err="1"/>
              <a:t>schlafen</a:t>
            </a:r>
            <a:r>
              <a:rPr lang="en-GB" dirty="0"/>
              <a:t> </a:t>
            </a:r>
            <a:r>
              <a:rPr lang="en-GB" dirty="0" err="1"/>
              <a:t>viel</a:t>
            </a:r>
            <a:r>
              <a:rPr lang="en-GB" dirty="0"/>
              <a:t>.</a:t>
            </a:r>
          </a:p>
          <a:p>
            <a:endParaRPr lang="en-GB" dirty="0"/>
          </a:p>
          <a:p>
            <a:r>
              <a:rPr lang="en-GB" dirty="0"/>
              <a:t>[TRANSCRIPT: Die </a:t>
            </a:r>
            <a:r>
              <a:rPr lang="en-GB" dirty="0" err="1"/>
              <a:t>Giraffen</a:t>
            </a:r>
            <a:r>
              <a:rPr lang="en-GB" dirty="0"/>
              <a:t> </a:t>
            </a:r>
            <a:r>
              <a:rPr lang="en-GB" dirty="0" err="1"/>
              <a:t>schlafen</a:t>
            </a:r>
            <a:r>
              <a:rPr lang="en-GB" dirty="0"/>
              <a:t> </a:t>
            </a:r>
            <a:r>
              <a:rPr lang="en-GB" dirty="0" err="1"/>
              <a:t>viel</a:t>
            </a:r>
            <a:r>
              <a:rPr lang="en-GB"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153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Fünf</a:t>
            </a:r>
            <a:r>
              <a:rPr lang="en-GB" dirty="0"/>
              <a:t>. [general zoo background noise] [BLEEP] </a:t>
            </a:r>
            <a:r>
              <a:rPr lang="en-GB" dirty="0" err="1"/>
              <a:t>trinkt</a:t>
            </a:r>
            <a:r>
              <a:rPr lang="en-GB" dirty="0"/>
              <a:t> Wasser. </a:t>
            </a:r>
          </a:p>
          <a:p>
            <a:endParaRPr lang="en-GB" dirty="0"/>
          </a:p>
          <a:p>
            <a:r>
              <a:rPr lang="en-GB" dirty="0"/>
              <a:t>[TRANSCRIPT: Der </a:t>
            </a:r>
            <a:r>
              <a:rPr lang="en-GB" dirty="0" err="1"/>
              <a:t>Löwe</a:t>
            </a:r>
            <a:r>
              <a:rPr lang="en-GB" dirty="0"/>
              <a:t> </a:t>
            </a:r>
            <a:r>
              <a:rPr lang="en-GB" dirty="0" err="1"/>
              <a:t>trinkt</a:t>
            </a:r>
            <a:r>
              <a:rPr lang="en-GB" dirty="0"/>
              <a:t> Wasser.]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9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2673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28/04/2019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424966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28/04/2019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49998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9479914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4238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85931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8207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7741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4170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28/04/2019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09706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28/04/2019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1586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5375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28/04/2019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6841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28/04/2019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626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28/04/2019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2276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1942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414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113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611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28/04/2019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208564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28/04/2019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6807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28/04/2019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68747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043965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84282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10.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5.wav"/><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0" y="2105561"/>
            <a:ext cx="8327649" cy="738664"/>
          </a:xfrm>
          <a:prstGeom prst="rect">
            <a:avLst/>
          </a:prstGeom>
          <a:noFill/>
        </p:spPr>
        <p:txBody>
          <a:bodyPr wrap="square" rtlCol="0">
            <a:spAutoFit/>
          </a:bodyPr>
          <a:lstStyle/>
          <a:p>
            <a:r>
              <a:rPr lang="en-GB" sz="4200" b="1" dirty="0">
                <a:solidFill>
                  <a:prstClr val="white"/>
                </a:solidFill>
                <a:latin typeface="Century Gothic" panose="020B0502020202020204" pitchFamily="34" charset="0"/>
              </a:rPr>
              <a:t>Present tense:’</a:t>
            </a:r>
            <a:r>
              <a:rPr lang="en-GB" sz="4200" b="1" dirty="0" err="1">
                <a:solidFill>
                  <a:prstClr val="white"/>
                </a:solidFill>
                <a:latin typeface="Century Gothic" panose="020B0502020202020204" pitchFamily="34" charset="0"/>
              </a:rPr>
              <a:t>er</a:t>
            </a:r>
            <a:r>
              <a:rPr lang="en-GB" sz="4200" b="1" dirty="0">
                <a:solidFill>
                  <a:prstClr val="white"/>
                </a:solidFill>
                <a:latin typeface="Century Gothic" panose="020B0502020202020204" pitchFamily="34" charset="0"/>
              </a:rPr>
              <a:t> /</a:t>
            </a:r>
            <a:r>
              <a:rPr lang="en-GB" sz="4200" b="1" dirty="0" err="1">
                <a:solidFill>
                  <a:prstClr val="white"/>
                </a:solidFill>
                <a:latin typeface="Century Gothic" panose="020B0502020202020204" pitchFamily="34" charset="0"/>
              </a:rPr>
              <a:t>sie</a:t>
            </a:r>
            <a:r>
              <a:rPr lang="en-GB" sz="4200" b="1" dirty="0">
                <a:solidFill>
                  <a:prstClr val="white"/>
                </a:solidFill>
                <a:latin typeface="Century Gothic" panose="020B0502020202020204" pitchFamily="34" charset="0"/>
              </a:rPr>
              <a:t>’ and ‘</a:t>
            </a:r>
            <a:r>
              <a:rPr lang="en-GB" sz="4200" b="1" dirty="0" err="1">
                <a:solidFill>
                  <a:prstClr val="white"/>
                </a:solidFill>
                <a:latin typeface="Century Gothic" panose="020B0502020202020204" pitchFamily="34" charset="0"/>
              </a:rPr>
              <a:t>sie</a:t>
            </a:r>
            <a:r>
              <a:rPr lang="en-GB" sz="4200" b="1" dirty="0">
                <a:solidFill>
                  <a:prstClr val="white"/>
                </a:solidFill>
                <a:latin typeface="Century Gothic" panose="020B0502020202020204" pitchFamily="34" charset="0"/>
              </a:rPr>
              <a:t>’</a:t>
            </a:r>
            <a:endParaRPr lang="en-GB" sz="4200" b="1" dirty="0">
              <a:solidFill>
                <a:prstClr val="white"/>
              </a:solidFill>
              <a:latin typeface="Century Gothic" panose="020B0502020202020204" pitchFamily="34" charset="0"/>
            </a:endParaRPr>
          </a:p>
        </p:txBody>
      </p:sp>
      <p:sp>
        <p:nvSpPr>
          <p:cNvPr id="14" name="Title 3"/>
          <p:cNvSpPr txBox="1">
            <a:spLocks/>
          </p:cNvSpPr>
          <p:nvPr/>
        </p:nvSpPr>
        <p:spPr>
          <a:xfrm>
            <a:off x="384173" y="2834582"/>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a:solidFill>
                  <a:prstClr val="white"/>
                </a:solidFill>
                <a:latin typeface="Century Gothic" panose="020B0502020202020204" pitchFamily="34" charset="0"/>
              </a:rPr>
              <a:t>Explanation and tasks</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337579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Lesen</a:t>
            </a:r>
            <a:endParaRPr lang="en-GB" sz="3600" b="1" dirty="0">
              <a:solidFill>
                <a:schemeClr val="bg1"/>
              </a:solidFill>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Rectangle 6">
            <a:extLst>
              <a:ext uri="{FF2B5EF4-FFF2-40B4-BE49-F238E27FC236}">
                <a16:creationId xmlns:a16="http://schemas.microsoft.com/office/drawing/2014/main" xmlns="" id="{0354E3A7-3EA1-454C-8598-8B5B51A1DFF3}"/>
              </a:ext>
            </a:extLst>
          </p:cNvPr>
          <p:cNvSpPr/>
          <p:nvPr/>
        </p:nvSpPr>
        <p:spPr>
          <a:xfrm>
            <a:off x="1686339" y="1613138"/>
            <a:ext cx="10346690" cy="4518673"/>
          </a:xfrm>
          <a:prstGeom prst="rect">
            <a:avLst/>
          </a:prstGeom>
        </p:spPr>
        <p:txBody>
          <a:bodyPr wrap="square">
            <a:spAutoFit/>
          </a:bodyPr>
          <a:lstStyle/>
          <a:p>
            <a:pPr marR="899795">
              <a:lnSpc>
                <a:spcPct val="107000"/>
              </a:lnSpc>
              <a:spcAft>
                <a:spcPts val="800"/>
              </a:spcAft>
              <a:tabLst>
                <a:tab pos="4135755" algn="l"/>
              </a:tabLst>
            </a:pP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Das </a:t>
            </a:r>
            <a:r>
              <a:rPr lang="en-GB"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Reisebüro</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und die </a:t>
            </a:r>
            <a:r>
              <a:rPr lang="en-GB"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Reise</a:t>
            </a: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marR="899795">
              <a:lnSpc>
                <a:spcPct val="107000"/>
              </a:lnSpc>
              <a:spcAft>
                <a:spcPts val="800"/>
              </a:spcAft>
              <a:tabLst>
                <a:tab pos="4135755" algn="l"/>
              </a:tabLs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When you go away on holiday, travel agencies often help you (or not!)                    with many of the arrangements, decisions and activities.</a:t>
            </a:r>
            <a:endParaRPr lang="en-GB" sz="2000" dirty="0">
              <a:solidFill>
                <a:srgbClr val="115076"/>
              </a:solidFill>
              <a:latin typeface="Calibri" panose="020F0502020204030204" pitchFamily="34" charset="0"/>
              <a:ea typeface="SimSun" panose="02010600030101010101" pitchFamily="2" charset="-122"/>
              <a:cs typeface="Times New Roman" panose="02020603050405020304" pitchFamily="18" charset="0"/>
            </a:endParaRPr>
          </a:p>
          <a:p>
            <a:pPr marR="899795">
              <a:lnSpc>
                <a:spcPct val="107000"/>
              </a:lnSpc>
              <a:spcAft>
                <a:spcPts val="800"/>
              </a:spcAft>
              <a:tabLst>
                <a:tab pos="4135755" algn="l"/>
              </a:tabLs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 travel agency wrote this list to explain what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they</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do. </a:t>
            </a:r>
          </a:p>
          <a:p>
            <a:pPr marR="899795">
              <a:lnSpc>
                <a:spcPct val="107000"/>
              </a:lnSpc>
              <a:spcAft>
                <a:spcPts val="800"/>
              </a:spcAft>
              <a:tabLst>
                <a:tab pos="4135755" algn="l"/>
              </a:tabLs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list also explains what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traveller</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does. </a:t>
            </a:r>
          </a:p>
          <a:p>
            <a:pPr marR="899795">
              <a:lnSpc>
                <a:spcPct val="107000"/>
              </a:lnSpc>
              <a:spcAft>
                <a:spcPts val="800"/>
              </a:spcAft>
              <a:tabLst>
                <a:tab pos="4135755" algn="l"/>
              </a:tabLs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person who wrote it seems to have got some things a bit confused.</a:t>
            </a:r>
            <a:endParaRPr lang="en-GB" sz="2000" dirty="0">
              <a:solidFill>
                <a:srgbClr val="115076"/>
              </a:solidFill>
              <a:latin typeface="Calibri" panose="020F0502020204030204" pitchFamily="34" charset="0"/>
              <a:ea typeface="SimSun" panose="02010600030101010101" pitchFamily="2" charset="-122"/>
              <a:cs typeface="Times New Roman" panose="02020603050405020304" pitchFamily="18" charset="0"/>
            </a:endParaRPr>
          </a:p>
          <a:p>
            <a:pPr marR="899795">
              <a:lnSpc>
                <a:spcPct val="107000"/>
              </a:lnSpc>
              <a:spcAft>
                <a:spcPts val="800"/>
              </a:spcAft>
              <a:tabLst>
                <a:tab pos="4135755" algn="l"/>
              </a:tabLst>
            </a:pPr>
            <a:endPar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endParaRPr>
          </a:p>
          <a:p>
            <a:pPr marR="899795">
              <a:lnSpc>
                <a:spcPct val="107000"/>
              </a:lnSpc>
              <a:spcAft>
                <a:spcPts val="800"/>
              </a:spcAft>
              <a:tabLst>
                <a:tab pos="4135755" algn="l"/>
              </a:tabLs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In this activity:</a:t>
            </a:r>
          </a:p>
          <a:p>
            <a:pPr marL="285750" marR="899795" indent="-285750">
              <a:lnSpc>
                <a:spcPct val="107000"/>
              </a:lnSpc>
              <a:spcAft>
                <a:spcPts val="800"/>
              </a:spcAft>
              <a:buFont typeface="Arial" panose="020B0604020202020204" pitchFamily="34" charset="0"/>
              <a:buChar char="•"/>
              <a:tabLst>
                <a:tab pos="4135755" algn="l"/>
              </a:tabLst>
            </a:pPr>
            <a:r>
              <a:rPr lang="en-GB"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er</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(he)</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refers to the traveller (e.g. he – the traveller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books tickets)</a:t>
            </a:r>
          </a:p>
          <a:p>
            <a:pPr marL="285750" marR="899795" indent="-285750">
              <a:lnSpc>
                <a:spcPct val="107000"/>
              </a:lnSpc>
              <a:spcAft>
                <a:spcPts val="800"/>
              </a:spcAft>
              <a:buFont typeface="Arial" panose="020B0604020202020204" pitchFamily="34" charset="0"/>
              <a:buChar char="•"/>
              <a:tabLst>
                <a:tab pos="4135755" algn="l"/>
              </a:tabLst>
            </a:pPr>
            <a:r>
              <a:rPr lang="en-GB"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sie</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(they)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refers to the travel agents (e.g. they – the travel agents – book tickets).</a:t>
            </a:r>
            <a:r>
              <a:rPr lang="en-GB" sz="2000" b="1" dirty="0">
                <a:solidFill>
                  <a:srgbClr val="115076"/>
                </a:solidFill>
                <a:latin typeface="Calibri" panose="020F0502020204030204" pitchFamily="34" charset="0"/>
                <a:ea typeface="SimSun" panose="02010600030101010101" pitchFamily="2" charset="-122"/>
                <a:cs typeface="Times New Roman" panose="02020603050405020304" pitchFamily="18" charset="0"/>
              </a:rPr>
              <a:t> </a:t>
            </a:r>
            <a:endParaRPr lang="en-GB" sz="2000" dirty="0">
              <a:solidFill>
                <a:srgbClr val="115076"/>
              </a:solidFill>
              <a:latin typeface="Calibri" panose="020F0502020204030204" pitchFamily="34" charset="0"/>
              <a:ea typeface="SimSun" panose="02010600030101010101" pitchFamily="2" charset="-122"/>
              <a:cs typeface="Times New Roman" panose="02020603050405020304" pitchFamily="18" charset="0"/>
            </a:endParaRPr>
          </a:p>
        </p:txBody>
      </p:sp>
      <p:grpSp>
        <p:nvGrpSpPr>
          <p:cNvPr id="8" name="Group 7">
            <a:extLst>
              <a:ext uri="{FF2B5EF4-FFF2-40B4-BE49-F238E27FC236}">
                <a16:creationId xmlns:a16="http://schemas.microsoft.com/office/drawing/2014/main" xmlns="" id="{09757610-A406-F54E-A6E2-C291428E5FDA}"/>
              </a:ext>
            </a:extLst>
          </p:cNvPr>
          <p:cNvGrpSpPr>
            <a:grpSpLocks/>
          </p:cNvGrpSpPr>
          <p:nvPr/>
        </p:nvGrpSpPr>
        <p:grpSpPr bwMode="auto">
          <a:xfrm>
            <a:off x="462280" y="1987239"/>
            <a:ext cx="1188720" cy="2560321"/>
            <a:chOff x="1440" y="1008"/>
            <a:chExt cx="1872" cy="4096"/>
          </a:xfrm>
        </p:grpSpPr>
        <p:pic>
          <p:nvPicPr>
            <p:cNvPr id="9" name="Object 4">
              <a:extLst>
                <a:ext uri="{FF2B5EF4-FFF2-40B4-BE49-F238E27FC236}">
                  <a16:creationId xmlns:a16="http://schemas.microsoft.com/office/drawing/2014/main" xmlns="" id="{2E42EBE0-6387-3E46-A0F2-49056EB7EE40}"/>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1440" y="1008"/>
              <a:ext cx="1872" cy="1725"/>
            </a:xfrm>
            <a:prstGeom prst="rect">
              <a:avLst/>
            </a:prstGeom>
            <a:noFill/>
            <a:extLst>
              <a:ext uri="{909E8E84-426E-40DD-AFC4-6F175D3DCCD1}">
                <a14:hiddenFill xmlns:a14="http://schemas.microsoft.com/office/drawing/2010/main">
                  <a:solidFill>
                    <a:srgbClr val="FFFFFF"/>
                  </a:solidFill>
                </a14:hiddenFill>
              </a:ext>
            </a:extLst>
          </p:spPr>
        </p:pic>
        <p:pic>
          <p:nvPicPr>
            <p:cNvPr id="11" name="Object 5">
              <a:extLst>
                <a:ext uri="{FF2B5EF4-FFF2-40B4-BE49-F238E27FC236}">
                  <a16:creationId xmlns:a16="http://schemas.microsoft.com/office/drawing/2014/main" xmlns="" id="{6333F331-B64D-D540-8F40-DC2DEC648D05}"/>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440" y="2944"/>
              <a:ext cx="1800" cy="216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ct 1">
            <a:extLst>
              <a:ext uri="{FF2B5EF4-FFF2-40B4-BE49-F238E27FC236}">
                <a16:creationId xmlns:a16="http://schemas.microsoft.com/office/drawing/2014/main" xmlns="" id="{86396DF0-77AA-4649-AC2D-3B0B43345108}"/>
              </a:ext>
            </a:extLst>
          </p:cNvPr>
          <p:cNvGraphicFramePr>
            <a:graphicFrameLocks noChangeAspect="1"/>
          </p:cNvGraphicFramePr>
          <p:nvPr>
            <p:extLst>
              <p:ext uri="{D42A27DB-BD31-4B8C-83A1-F6EECF244321}">
                <p14:modId xmlns:p14="http://schemas.microsoft.com/office/powerpoint/2010/main" val="163440574"/>
              </p:ext>
            </p:extLst>
          </p:nvPr>
        </p:nvGraphicFramePr>
        <p:xfrm>
          <a:off x="10446823" y="3560467"/>
          <a:ext cx="1586206" cy="1834984"/>
        </p:xfrm>
        <a:graphic>
          <a:graphicData uri="http://schemas.openxmlformats.org/presentationml/2006/ole">
            <mc:AlternateContent xmlns:mc="http://schemas.openxmlformats.org/markup-compatibility/2006">
              <mc:Choice xmlns:v="urn:schemas-microsoft-com:vml" Requires="v">
                <p:oleObj spid="_x0000_s12389" r:id="rId7" imgW="1828800" imgH="2870200" progId="MS_ClipArt_Gallery">
                  <p:embed/>
                </p:oleObj>
              </mc:Choice>
              <mc:Fallback>
                <p:oleObj r:id="rId7" imgW="1828800" imgH="2870200" progId="MS_ClipArt_Gallery">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46823" y="3560467"/>
                        <a:ext cx="1586206" cy="1834984"/>
                      </a:xfrm>
                      <a:prstGeom prst="rect">
                        <a:avLst/>
                      </a:prstGeom>
                      <a:noFill/>
                    </p:spPr>
                  </p:pic>
                </p:oleObj>
              </mc:Fallback>
            </mc:AlternateContent>
          </a:graphicData>
        </a:graphic>
      </p:graphicFrame>
      <p:sp>
        <p:nvSpPr>
          <p:cNvPr id="12" name="TextBox 13"/>
          <p:cNvSpPr txBox="1"/>
          <p:nvPr/>
        </p:nvSpPr>
        <p:spPr>
          <a:xfrm>
            <a:off x="3225800" y="6366510"/>
            <a:ext cx="6667500" cy="525780"/>
          </a:xfrm>
          <a:prstGeom prst="rect">
            <a:avLst/>
          </a:prstGeom>
          <a:noFill/>
        </p:spPr>
        <p:txBody>
          <a:bodyPr wrap="square" rtlCol="0">
            <a:noAutofit/>
          </a:bodyPr>
          <a:lstStyle/>
          <a:p>
            <a:pPr hangingPunct="0">
              <a:spcAft>
                <a:spcPts val="0"/>
              </a:spcAft>
            </a:pPr>
            <a:r>
              <a:rPr lang="en-GB" sz="14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Inge </a:t>
            </a:r>
            <a:r>
              <a:rPr lang="en-GB" sz="1400" kern="1200" dirty="0" smtClean="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Alferink</a:t>
            </a:r>
          </a:p>
          <a:p>
            <a:pPr hangingPunct="0">
              <a:spcAft>
                <a:spcPts val="0"/>
              </a:spcAft>
            </a:pPr>
            <a:r>
              <a:rPr lang="en-GB" sz="1000" kern="1200" dirty="0" smtClean="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Informed </a:t>
            </a:r>
            <a:r>
              <a:rPr lang="en-GB" sz="10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by a </a:t>
            </a:r>
            <a:r>
              <a:rPr lang="en-GB" sz="1000" i="1"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Language and Linguistics Area Studies Subject Centre </a:t>
            </a:r>
            <a:r>
              <a:rPr lang="en-GB" sz="10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materials development project</a:t>
            </a:r>
            <a:endParaRPr lang="en-GB" sz="16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18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72148942"/>
              </p:ext>
            </p:extLst>
          </p:nvPr>
        </p:nvGraphicFramePr>
        <p:xfrm>
          <a:off x="1761677" y="1743792"/>
          <a:ext cx="7477637" cy="3957367"/>
        </p:xfrm>
        <a:graphic>
          <a:graphicData uri="http://schemas.openxmlformats.org/drawingml/2006/table">
            <a:tbl>
              <a:tblPr firstRow="1" firstCol="1" bandRow="1">
                <a:tableStyleId>{5940675A-B579-460E-94D1-54222C63F5DA}</a:tableStyleId>
              </a:tblPr>
              <a:tblGrid>
                <a:gridCol w="652148">
                  <a:extLst>
                    <a:ext uri="{9D8B030D-6E8A-4147-A177-3AD203B41FA5}">
                      <a16:colId xmlns:a16="http://schemas.microsoft.com/office/drawing/2014/main" xmlns="" val="20000"/>
                    </a:ext>
                  </a:extLst>
                </a:gridCol>
                <a:gridCol w="3823508">
                  <a:extLst>
                    <a:ext uri="{9D8B030D-6E8A-4147-A177-3AD203B41FA5}">
                      <a16:colId xmlns:a16="http://schemas.microsoft.com/office/drawing/2014/main" xmlns="" val="20001"/>
                    </a:ext>
                  </a:extLst>
                </a:gridCol>
                <a:gridCol w="1563915">
                  <a:extLst>
                    <a:ext uri="{9D8B030D-6E8A-4147-A177-3AD203B41FA5}">
                      <a16:colId xmlns:a16="http://schemas.microsoft.com/office/drawing/2014/main" xmlns="" val="20002"/>
                    </a:ext>
                  </a:extLst>
                </a:gridCol>
                <a:gridCol w="1438066">
                  <a:extLst>
                    <a:ext uri="{9D8B030D-6E8A-4147-A177-3AD203B41FA5}">
                      <a16:colId xmlns:a16="http://schemas.microsoft.com/office/drawing/2014/main" xmlns="" val="20003"/>
                    </a:ext>
                  </a:extLst>
                </a:gridCol>
              </a:tblGrid>
              <a:tr h="425650">
                <a:tc gridSpan="2">
                  <a:txBody>
                    <a:bodyPr/>
                    <a:lstStyle/>
                    <a:p>
                      <a:pPr>
                        <a:lnSpc>
                          <a:spcPct val="107000"/>
                        </a:lnSpc>
                        <a:spcAft>
                          <a:spcPts val="800"/>
                        </a:spcAft>
                      </a:pPr>
                      <a:r>
                        <a:rPr lang="de-DE" sz="2000" b="1" dirty="0">
                          <a:solidFill>
                            <a:srgbClr val="115076"/>
                          </a:solidFill>
                          <a:effectLst/>
                          <a:latin typeface="Century Gothic" panose="020B0502020202020204" pitchFamily="34" charset="0"/>
                        </a:rPr>
                        <a:t>Er (he) … / sie (they) …</a:t>
                      </a:r>
                      <a:endParaRPr lang="en-GB" sz="2000" b="1"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GB"/>
                    </a:p>
                  </a:txBody>
                  <a:tcPr/>
                </a:tc>
                <a:tc>
                  <a:txBody>
                    <a:bodyPr/>
                    <a:lstStyle/>
                    <a:p>
                      <a:pPr>
                        <a:lnSpc>
                          <a:spcPct val="107000"/>
                        </a:lnSpc>
                        <a:spcAft>
                          <a:spcPts val="800"/>
                        </a:spcAft>
                      </a:pPr>
                      <a:r>
                        <a:rPr lang="de-DE" sz="2000" dirty="0">
                          <a:solidFill>
                            <a:srgbClr val="115076"/>
                          </a:solidFill>
                          <a:effectLst/>
                          <a:latin typeface="Century Gothic" panose="020B0502020202020204" pitchFamily="34" charset="0"/>
                        </a:rPr>
                        <a:t>Traveller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de-DE" sz="2000">
                          <a:solidFill>
                            <a:srgbClr val="115076"/>
                          </a:solidFill>
                          <a:effectLst/>
                          <a:latin typeface="Century Gothic" panose="020B0502020202020204" pitchFamily="34" charset="0"/>
                        </a:rPr>
                        <a:t>Agents</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359653">
                <a:tc>
                  <a:txBody>
                    <a:bodyPr/>
                    <a:lstStyle/>
                    <a:p>
                      <a:pPr>
                        <a:lnSpc>
                          <a:spcPct val="107000"/>
                        </a:lnSpc>
                        <a:spcAft>
                          <a:spcPts val="800"/>
                        </a:spcAft>
                      </a:pPr>
                      <a:r>
                        <a:rPr lang="en-GB" sz="2000" dirty="0">
                          <a:solidFill>
                            <a:srgbClr val="115076"/>
                          </a:solidFill>
                          <a:effectLst/>
                          <a:latin typeface="Century Gothic" panose="020B0502020202020204" pitchFamily="34" charset="0"/>
                        </a:rPr>
                        <a:t>1.</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a:solidFill>
                            <a:srgbClr val="115076"/>
                          </a:solidFill>
                          <a:effectLst/>
                          <a:latin typeface="Century Gothic" panose="020B0502020202020204" pitchFamily="34" charset="0"/>
                        </a:rPr>
                        <a:t>…stellt viele Fragen.	</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2.</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dirty="0">
                          <a:solidFill>
                            <a:srgbClr val="115076"/>
                          </a:solidFill>
                          <a:effectLst/>
                          <a:latin typeface="Century Gothic" panose="020B0502020202020204" pitchFamily="34" charset="0"/>
                        </a:rPr>
                        <a:t>…</a:t>
                      </a:r>
                      <a:r>
                        <a:rPr lang="en-GB" sz="2000" dirty="0" err="1">
                          <a:solidFill>
                            <a:srgbClr val="115076"/>
                          </a:solidFill>
                          <a:effectLst/>
                          <a:latin typeface="Century Gothic" panose="020B0502020202020204" pitchFamily="34" charset="0"/>
                        </a:rPr>
                        <a:t>geben</a:t>
                      </a:r>
                      <a:r>
                        <a:rPr lang="en-GB" sz="2000" dirty="0">
                          <a:solidFill>
                            <a:srgbClr val="115076"/>
                          </a:solidFill>
                          <a:effectLst/>
                          <a:latin typeface="Century Gothic" panose="020B0502020202020204" pitchFamily="34" charset="0"/>
                        </a:rPr>
                        <a:t> Information.</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3.</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a:solidFill>
                            <a:srgbClr val="115076"/>
                          </a:solidFill>
                          <a:effectLst/>
                          <a:latin typeface="Century Gothic" panose="020B0502020202020204" pitchFamily="34" charset="0"/>
                        </a:rPr>
                        <a:t>…empfehlen ein Hotel.</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4.</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dirty="0">
                          <a:solidFill>
                            <a:srgbClr val="115076"/>
                          </a:solidFill>
                          <a:effectLst/>
                          <a:latin typeface="Century Gothic" panose="020B0502020202020204" pitchFamily="34" charset="0"/>
                        </a:rPr>
                        <a:t>…</a:t>
                      </a:r>
                      <a:r>
                        <a:rPr lang="en-GB" sz="2000" dirty="0" err="1">
                          <a:solidFill>
                            <a:srgbClr val="115076"/>
                          </a:solidFill>
                          <a:effectLst/>
                          <a:latin typeface="Century Gothic" panose="020B0502020202020204" pitchFamily="34" charset="0"/>
                        </a:rPr>
                        <a:t>wählt</a:t>
                      </a:r>
                      <a:r>
                        <a:rPr lang="en-GB" sz="2000" dirty="0">
                          <a:solidFill>
                            <a:srgbClr val="115076"/>
                          </a:solidFill>
                          <a:effectLst/>
                          <a:latin typeface="Century Gothic" panose="020B0502020202020204" pitchFamily="34" charset="0"/>
                        </a:rPr>
                        <a:t> </a:t>
                      </a:r>
                      <a:r>
                        <a:rPr lang="en-GB" sz="2000" dirty="0" err="1">
                          <a:solidFill>
                            <a:srgbClr val="115076"/>
                          </a:solidFill>
                          <a:effectLst/>
                          <a:latin typeface="Century Gothic" panose="020B0502020202020204" pitchFamily="34" charset="0"/>
                        </a:rPr>
                        <a:t>ein</a:t>
                      </a:r>
                      <a:r>
                        <a:rPr lang="en-GB" sz="2000" dirty="0">
                          <a:solidFill>
                            <a:srgbClr val="115076"/>
                          </a:solidFill>
                          <a:effectLst/>
                          <a:latin typeface="Century Gothic" panose="020B0502020202020204" pitchFamily="34" charset="0"/>
                        </a:rPr>
                        <a:t> </a:t>
                      </a:r>
                      <a:r>
                        <a:rPr lang="en-GB" sz="2000" dirty="0" err="1">
                          <a:solidFill>
                            <a:srgbClr val="115076"/>
                          </a:solidFill>
                          <a:effectLst/>
                          <a:latin typeface="Century Gothic" panose="020B0502020202020204" pitchFamily="34" charset="0"/>
                        </a:rPr>
                        <a:t>Reiseziel</a:t>
                      </a:r>
                      <a:r>
                        <a:rPr lang="en-GB" sz="2000" dirty="0">
                          <a:solidFill>
                            <a:srgbClr val="115076"/>
                          </a:solidFill>
                          <a:effectLst/>
                          <a:latin typeface="Century Gothic" panose="020B0502020202020204" pitchFamily="34" charset="0"/>
                        </a:rPr>
                        <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359653">
                <a:tc>
                  <a:txBody>
                    <a:bodyPr/>
                    <a:lstStyle/>
                    <a:p>
                      <a:pPr>
                        <a:lnSpc>
                          <a:spcPct val="107000"/>
                        </a:lnSpc>
                        <a:spcAft>
                          <a:spcPts val="800"/>
                        </a:spcAft>
                      </a:pPr>
                      <a:r>
                        <a:rPr lang="en-GB" sz="2000" dirty="0">
                          <a:solidFill>
                            <a:srgbClr val="115076"/>
                          </a:solidFill>
                          <a:effectLst/>
                          <a:latin typeface="Century Gothic" panose="020B0502020202020204" pitchFamily="34" charset="0"/>
                        </a:rPr>
                        <a:t>5.</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a:solidFill>
                            <a:srgbClr val="115076"/>
                          </a:solidFill>
                          <a:effectLst/>
                          <a:latin typeface="Century Gothic" panose="020B0502020202020204" pitchFamily="34" charset="0"/>
                        </a:rPr>
                        <a:t>…rufen das Hotel an</a:t>
                      </a:r>
                      <a:r>
                        <a:rPr lang="de-DE" sz="2000">
                          <a:solidFill>
                            <a:srgbClr val="115076"/>
                          </a:solidFill>
                          <a:effectLst/>
                          <a:latin typeface="Century Gothic" panose="020B0502020202020204" pitchFamily="34" charset="0"/>
                        </a:rPr>
                        <a:t>.</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6.</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de-DE" sz="2000">
                          <a:solidFill>
                            <a:srgbClr val="115076"/>
                          </a:solidFill>
                          <a:effectLst/>
                          <a:latin typeface="Century Gothic" panose="020B0502020202020204" pitchFamily="34" charset="0"/>
                        </a:rPr>
                        <a:t>…erklären die Kultur.</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7.</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dirty="0">
                          <a:solidFill>
                            <a:srgbClr val="115076"/>
                          </a:solidFill>
                          <a:effectLst/>
                          <a:latin typeface="Century Gothic" panose="020B0502020202020204" pitchFamily="34" charset="0"/>
                        </a:rPr>
                        <a:t>…</a:t>
                      </a:r>
                      <a:r>
                        <a:rPr lang="en-GB" sz="2000" dirty="0" err="1">
                          <a:solidFill>
                            <a:srgbClr val="115076"/>
                          </a:solidFill>
                          <a:effectLst/>
                          <a:latin typeface="Century Gothic" panose="020B0502020202020204" pitchFamily="34" charset="0"/>
                        </a:rPr>
                        <a:t>findet</a:t>
                      </a:r>
                      <a:r>
                        <a:rPr lang="en-GB" sz="2000" dirty="0">
                          <a:solidFill>
                            <a:srgbClr val="115076"/>
                          </a:solidFill>
                          <a:effectLst/>
                          <a:latin typeface="Century Gothic" panose="020B0502020202020204" pitchFamily="34" charset="0"/>
                        </a:rPr>
                        <a:t> </a:t>
                      </a:r>
                      <a:r>
                        <a:rPr lang="en-GB" sz="2000" dirty="0" err="1">
                          <a:solidFill>
                            <a:srgbClr val="115076"/>
                          </a:solidFill>
                          <a:effectLst/>
                          <a:latin typeface="Century Gothic" panose="020B0502020202020204" pitchFamily="34" charset="0"/>
                        </a:rPr>
                        <a:t>seinen</a:t>
                      </a:r>
                      <a:r>
                        <a:rPr lang="en-GB" sz="2000" dirty="0">
                          <a:solidFill>
                            <a:srgbClr val="115076"/>
                          </a:solidFill>
                          <a:effectLst/>
                          <a:latin typeface="Century Gothic" panose="020B0502020202020204" pitchFamily="34" charset="0"/>
                        </a:rPr>
                        <a:t> </a:t>
                      </a:r>
                      <a:r>
                        <a:rPr lang="en-GB" sz="2000" dirty="0" err="1" smtClean="0">
                          <a:solidFill>
                            <a:srgbClr val="115076"/>
                          </a:solidFill>
                          <a:effectLst/>
                          <a:latin typeface="Century Gothic" panose="020B0502020202020204" pitchFamily="34" charset="0"/>
                        </a:rPr>
                        <a:t>Reisepass</a:t>
                      </a:r>
                      <a:r>
                        <a:rPr lang="en-GB" sz="2000" dirty="0" smtClean="0">
                          <a:solidFill>
                            <a:srgbClr val="115076"/>
                          </a:solidFill>
                          <a:effectLst/>
                          <a:latin typeface="Century Gothic" panose="020B0502020202020204" pitchFamily="34" charset="0"/>
                        </a:rPr>
                        <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8.</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a:solidFill>
                            <a:srgbClr val="115076"/>
                          </a:solidFill>
                          <a:effectLst/>
                          <a:latin typeface="Century Gothic" panose="020B0502020202020204" pitchFamily="34" charset="0"/>
                        </a:rPr>
                        <a:t>…organisiert das Geld.</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359653">
                <a:tc>
                  <a:txBody>
                    <a:bodyPr/>
                    <a:lstStyle/>
                    <a:p>
                      <a:pPr>
                        <a:lnSpc>
                          <a:spcPct val="107000"/>
                        </a:lnSpc>
                        <a:spcAft>
                          <a:spcPts val="800"/>
                        </a:spcAft>
                      </a:pPr>
                      <a:r>
                        <a:rPr lang="en-GB" sz="2000" dirty="0">
                          <a:solidFill>
                            <a:srgbClr val="115076"/>
                          </a:solidFill>
                          <a:effectLst/>
                          <a:latin typeface="Century Gothic" panose="020B0502020202020204" pitchFamily="34" charset="0"/>
                        </a:rPr>
                        <a:t>9</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de-DE" sz="2000">
                          <a:solidFill>
                            <a:srgbClr val="115076"/>
                          </a:solidFill>
                          <a:effectLst/>
                          <a:latin typeface="Century Gothic" panose="020B0502020202020204" pitchFamily="34" charset="0"/>
                        </a:rPr>
                        <a:t>…reservieren den</a:t>
                      </a:r>
                      <a:r>
                        <a:rPr lang="en-GB" sz="2000">
                          <a:solidFill>
                            <a:srgbClr val="115076"/>
                          </a:solidFill>
                          <a:effectLst/>
                          <a:latin typeface="Century Gothic" panose="020B0502020202020204" pitchFamily="34" charset="0"/>
                        </a:rPr>
                        <a:t> Flug.</a:t>
                      </a: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350394">
                <a:tc>
                  <a:txBody>
                    <a:bodyPr/>
                    <a:lstStyle/>
                    <a:p>
                      <a:pPr>
                        <a:lnSpc>
                          <a:spcPct val="107000"/>
                        </a:lnSpc>
                        <a:spcAft>
                          <a:spcPts val="800"/>
                        </a:spcAft>
                      </a:pPr>
                      <a:r>
                        <a:rPr lang="en-GB" sz="2000" dirty="0">
                          <a:solidFill>
                            <a:srgbClr val="115076"/>
                          </a:solidFill>
                          <a:effectLst/>
                          <a:latin typeface="Century Gothic" panose="020B0502020202020204" pitchFamily="34" charset="0"/>
                        </a:rPr>
                        <a:t>10.</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r>
                        <a:rPr lang="en-GB" sz="2000" dirty="0">
                          <a:solidFill>
                            <a:srgbClr val="115076"/>
                          </a:solidFill>
                          <a:effectLst/>
                          <a:latin typeface="Century Gothic" panose="020B0502020202020204" pitchFamily="34" charset="0"/>
                        </a:rPr>
                        <a:t>…</a:t>
                      </a:r>
                      <a:r>
                        <a:rPr lang="en-GB" sz="2000" dirty="0" err="1">
                          <a:solidFill>
                            <a:srgbClr val="115076"/>
                          </a:solidFill>
                          <a:effectLst/>
                          <a:latin typeface="Century Gothic" panose="020B0502020202020204" pitchFamily="34" charset="0"/>
                        </a:rPr>
                        <a:t>entscheidet</a:t>
                      </a:r>
                      <a:r>
                        <a:rPr lang="en-GB" sz="2000" dirty="0">
                          <a:solidFill>
                            <a:srgbClr val="115076"/>
                          </a:solidFill>
                          <a:effectLst/>
                          <a:latin typeface="Century Gothic" panose="020B0502020202020204" pitchFamily="34" charset="0"/>
                        </a:rPr>
                        <a:t> die </a:t>
                      </a:r>
                      <a:r>
                        <a:rPr lang="en-GB" sz="2000" dirty="0" err="1">
                          <a:solidFill>
                            <a:srgbClr val="115076"/>
                          </a:solidFill>
                          <a:effectLst/>
                          <a:latin typeface="Century Gothic" panose="020B0502020202020204" pitchFamily="34" charset="0"/>
                        </a:rPr>
                        <a:t>Reisepläne</a:t>
                      </a:r>
                      <a:r>
                        <a:rPr lang="en-GB" sz="2000" dirty="0">
                          <a:solidFill>
                            <a:srgbClr val="115076"/>
                          </a:solidFill>
                          <a:effectLst/>
                          <a:latin typeface="Century Gothic" panose="020B0502020202020204" pitchFamily="34" charset="0"/>
                        </a:rPr>
                        <a:t>.</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800"/>
                        </a:spcAft>
                      </a:pPr>
                      <a:endParaRPr lang="en-GB" sz="200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800"/>
                        </a:spcAft>
                      </a:pP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Lesen</a:t>
            </a:r>
            <a:endParaRPr lang="en-GB" sz="3600" b="1" dirty="0">
              <a:solidFill>
                <a:schemeClr val="bg1"/>
              </a:solidFill>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8" name="TextBox 17">
            <a:extLst>
              <a:ext uri="{FF2B5EF4-FFF2-40B4-BE49-F238E27FC236}">
                <a16:creationId xmlns:a16="http://schemas.microsoft.com/office/drawing/2014/main" xmlns="" id="{6E63E70B-86DE-AF4D-91B1-6CC5D226426C}"/>
              </a:ext>
            </a:extLst>
          </p:cNvPr>
          <p:cNvSpPr txBox="1"/>
          <p:nvPr/>
        </p:nvSpPr>
        <p:spPr>
          <a:xfrm>
            <a:off x="6861209" y="2168585"/>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20" name="TextBox 19">
            <a:extLst>
              <a:ext uri="{FF2B5EF4-FFF2-40B4-BE49-F238E27FC236}">
                <a16:creationId xmlns:a16="http://schemas.microsoft.com/office/drawing/2014/main" xmlns="" id="{6CD75B28-680F-3C46-99C2-BCFF0A8D3A99}"/>
              </a:ext>
            </a:extLst>
          </p:cNvPr>
          <p:cNvSpPr txBox="1"/>
          <p:nvPr/>
        </p:nvSpPr>
        <p:spPr>
          <a:xfrm>
            <a:off x="8405015" y="2513269"/>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21" name="TextBox 20">
            <a:extLst>
              <a:ext uri="{FF2B5EF4-FFF2-40B4-BE49-F238E27FC236}">
                <a16:creationId xmlns:a16="http://schemas.microsoft.com/office/drawing/2014/main" xmlns="" id="{E52DC9DC-C0BE-AA49-8F39-55EE210DF46D}"/>
              </a:ext>
            </a:extLst>
          </p:cNvPr>
          <p:cNvSpPr txBox="1"/>
          <p:nvPr/>
        </p:nvSpPr>
        <p:spPr>
          <a:xfrm>
            <a:off x="8405015" y="2867584"/>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22" name="TextBox 21">
            <a:extLst>
              <a:ext uri="{FF2B5EF4-FFF2-40B4-BE49-F238E27FC236}">
                <a16:creationId xmlns:a16="http://schemas.microsoft.com/office/drawing/2014/main" xmlns="" id="{96E8350F-13CB-2844-A59B-13B6E900A806}"/>
              </a:ext>
            </a:extLst>
          </p:cNvPr>
          <p:cNvSpPr txBox="1"/>
          <p:nvPr/>
        </p:nvSpPr>
        <p:spPr>
          <a:xfrm>
            <a:off x="6883425" y="3220033"/>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23" name="TextBox 22">
            <a:extLst>
              <a:ext uri="{FF2B5EF4-FFF2-40B4-BE49-F238E27FC236}">
                <a16:creationId xmlns:a16="http://schemas.microsoft.com/office/drawing/2014/main" xmlns="" id="{043AF07A-FF10-D64F-BA88-70BD09F7DE6F}"/>
              </a:ext>
            </a:extLst>
          </p:cNvPr>
          <p:cNvSpPr txBox="1"/>
          <p:nvPr/>
        </p:nvSpPr>
        <p:spPr>
          <a:xfrm>
            <a:off x="8405015" y="3598385"/>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26" name="TextBox 25">
            <a:extLst>
              <a:ext uri="{FF2B5EF4-FFF2-40B4-BE49-F238E27FC236}">
                <a16:creationId xmlns:a16="http://schemas.microsoft.com/office/drawing/2014/main" xmlns="" id="{D081D80A-2B35-C745-A7C9-8073F7D496E5}"/>
              </a:ext>
            </a:extLst>
          </p:cNvPr>
          <p:cNvSpPr txBox="1"/>
          <p:nvPr/>
        </p:nvSpPr>
        <p:spPr>
          <a:xfrm>
            <a:off x="8405850" y="3929076"/>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30" name="TextBox 29">
            <a:extLst>
              <a:ext uri="{FF2B5EF4-FFF2-40B4-BE49-F238E27FC236}">
                <a16:creationId xmlns:a16="http://schemas.microsoft.com/office/drawing/2014/main" xmlns="" id="{09316393-88D5-FA4E-A26D-118085C1155E}"/>
              </a:ext>
            </a:extLst>
          </p:cNvPr>
          <p:cNvSpPr txBox="1"/>
          <p:nvPr/>
        </p:nvSpPr>
        <p:spPr>
          <a:xfrm>
            <a:off x="6869898" y="4245067"/>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31" name="TextBox 30">
            <a:extLst>
              <a:ext uri="{FF2B5EF4-FFF2-40B4-BE49-F238E27FC236}">
                <a16:creationId xmlns:a16="http://schemas.microsoft.com/office/drawing/2014/main" xmlns="" id="{AB03CAD7-C5CD-1A48-8D52-5E7202EF3E76}"/>
              </a:ext>
            </a:extLst>
          </p:cNvPr>
          <p:cNvSpPr txBox="1"/>
          <p:nvPr/>
        </p:nvSpPr>
        <p:spPr>
          <a:xfrm>
            <a:off x="6861209" y="4587967"/>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32" name="TextBox 31">
            <a:extLst>
              <a:ext uri="{FF2B5EF4-FFF2-40B4-BE49-F238E27FC236}">
                <a16:creationId xmlns:a16="http://schemas.microsoft.com/office/drawing/2014/main" xmlns="" id="{416CAA67-5F05-AD4D-9160-7C73582FAD9C}"/>
              </a:ext>
            </a:extLst>
          </p:cNvPr>
          <p:cNvSpPr txBox="1"/>
          <p:nvPr/>
        </p:nvSpPr>
        <p:spPr>
          <a:xfrm>
            <a:off x="8405015" y="4932682"/>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33" name="TextBox 32">
            <a:extLst>
              <a:ext uri="{FF2B5EF4-FFF2-40B4-BE49-F238E27FC236}">
                <a16:creationId xmlns:a16="http://schemas.microsoft.com/office/drawing/2014/main" xmlns="" id="{FCA75479-C6F8-854E-A32D-5DE4E30F7722}"/>
              </a:ext>
            </a:extLst>
          </p:cNvPr>
          <p:cNvSpPr txBox="1"/>
          <p:nvPr/>
        </p:nvSpPr>
        <p:spPr>
          <a:xfrm>
            <a:off x="6871919" y="5283452"/>
            <a:ext cx="328936" cy="400110"/>
          </a:xfrm>
          <a:prstGeom prst="rect">
            <a:avLst/>
          </a:prstGeom>
          <a:noFill/>
        </p:spPr>
        <p:txBody>
          <a:bodyPr wrap="none" rtlCol="0">
            <a:spAutoFit/>
          </a:bodyPr>
          <a:lstStyle/>
          <a:p>
            <a:r>
              <a:rPr lang="en-US" sz="2000" b="1" dirty="0">
                <a:solidFill>
                  <a:srgbClr val="E87D1E"/>
                </a:solidFill>
                <a:latin typeface="Century Gothic" panose="020B0502020202020204" pitchFamily="34" charset="0"/>
              </a:rPr>
              <a:t>x</a:t>
            </a:r>
          </a:p>
        </p:txBody>
      </p:sp>
      <p:sp>
        <p:nvSpPr>
          <p:cNvPr id="19" name="Rectangle 18"/>
          <p:cNvSpPr/>
          <p:nvPr/>
        </p:nvSpPr>
        <p:spPr>
          <a:xfrm>
            <a:off x="6965310" y="2673538"/>
            <a:ext cx="117475" cy="11747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p:cNvSpPr/>
          <p:nvPr/>
        </p:nvSpPr>
        <p:spPr>
          <a:xfrm>
            <a:off x="6965310" y="2327463"/>
            <a:ext cx="117475"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Rectangle 24"/>
          <p:cNvSpPr/>
          <p:nvPr/>
        </p:nvSpPr>
        <p:spPr>
          <a:xfrm>
            <a:off x="6965310" y="3019613"/>
            <a:ext cx="119063" cy="115887"/>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Rectangle 26"/>
          <p:cNvSpPr/>
          <p:nvPr/>
        </p:nvSpPr>
        <p:spPr>
          <a:xfrm>
            <a:off x="6974835" y="3387051"/>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8" name="Rectangle 27"/>
          <p:cNvSpPr/>
          <p:nvPr/>
        </p:nvSpPr>
        <p:spPr>
          <a:xfrm>
            <a:off x="8499312" y="2320977"/>
            <a:ext cx="119062"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9" name="Rectangle 28"/>
          <p:cNvSpPr/>
          <p:nvPr/>
        </p:nvSpPr>
        <p:spPr>
          <a:xfrm>
            <a:off x="8497724" y="2670227"/>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4" name="Rectangle 33"/>
          <p:cNvSpPr/>
          <p:nvPr/>
        </p:nvSpPr>
        <p:spPr>
          <a:xfrm>
            <a:off x="8500899" y="3021427"/>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Rectangle 34"/>
          <p:cNvSpPr/>
          <p:nvPr/>
        </p:nvSpPr>
        <p:spPr>
          <a:xfrm>
            <a:off x="8500899" y="3378978"/>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Rectangle 35"/>
          <p:cNvSpPr/>
          <p:nvPr/>
        </p:nvSpPr>
        <p:spPr>
          <a:xfrm>
            <a:off x="8500899" y="3739703"/>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Rectangle 36"/>
          <p:cNvSpPr/>
          <p:nvPr/>
        </p:nvSpPr>
        <p:spPr>
          <a:xfrm>
            <a:off x="8497724" y="4084191"/>
            <a:ext cx="119063" cy="115887"/>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Rectangle 37"/>
          <p:cNvSpPr/>
          <p:nvPr/>
        </p:nvSpPr>
        <p:spPr>
          <a:xfrm>
            <a:off x="8500899" y="4420741"/>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Rectangle 38"/>
          <p:cNvSpPr/>
          <p:nvPr/>
        </p:nvSpPr>
        <p:spPr>
          <a:xfrm>
            <a:off x="8500899" y="4765228"/>
            <a:ext cx="119063" cy="115888"/>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Rectangle 39"/>
          <p:cNvSpPr/>
          <p:nvPr/>
        </p:nvSpPr>
        <p:spPr>
          <a:xfrm>
            <a:off x="8500899" y="5106541"/>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Rectangle 40"/>
          <p:cNvSpPr/>
          <p:nvPr/>
        </p:nvSpPr>
        <p:spPr>
          <a:xfrm>
            <a:off x="8497724" y="5452616"/>
            <a:ext cx="119063" cy="115887"/>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2" name="Rectangle 41"/>
          <p:cNvSpPr/>
          <p:nvPr/>
        </p:nvSpPr>
        <p:spPr>
          <a:xfrm>
            <a:off x="6968485" y="5446039"/>
            <a:ext cx="117475" cy="115887"/>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3" name="Rectangle 42"/>
          <p:cNvSpPr/>
          <p:nvPr/>
        </p:nvSpPr>
        <p:spPr>
          <a:xfrm>
            <a:off x="6968485" y="5101551"/>
            <a:ext cx="117475"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4" name="Rectangle 43"/>
          <p:cNvSpPr/>
          <p:nvPr/>
        </p:nvSpPr>
        <p:spPr>
          <a:xfrm>
            <a:off x="6962135" y="4758651"/>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5" name="Rectangle 44"/>
          <p:cNvSpPr/>
          <p:nvPr/>
        </p:nvSpPr>
        <p:spPr>
          <a:xfrm>
            <a:off x="6962135" y="4414164"/>
            <a:ext cx="119063"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6" name="Rectangle 45"/>
          <p:cNvSpPr/>
          <p:nvPr/>
        </p:nvSpPr>
        <p:spPr>
          <a:xfrm>
            <a:off x="6962135" y="4077614"/>
            <a:ext cx="119063" cy="115887"/>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7" name="Rectangle 46"/>
          <p:cNvSpPr/>
          <p:nvPr/>
        </p:nvSpPr>
        <p:spPr>
          <a:xfrm>
            <a:off x="6968485" y="3733126"/>
            <a:ext cx="117475" cy="117475"/>
          </a:xfrm>
          <a:prstGeom prst="rect">
            <a:avLst/>
          </a:prstGeom>
          <a:noFill/>
          <a:ln w="3175"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8" name="TextBox 13"/>
          <p:cNvSpPr txBox="1"/>
          <p:nvPr/>
        </p:nvSpPr>
        <p:spPr>
          <a:xfrm>
            <a:off x="3225800" y="6366510"/>
            <a:ext cx="6667500" cy="525780"/>
          </a:xfrm>
          <a:prstGeom prst="rect">
            <a:avLst/>
          </a:prstGeom>
          <a:noFill/>
        </p:spPr>
        <p:txBody>
          <a:bodyPr wrap="square" rtlCol="0">
            <a:noAutofit/>
          </a:bodyPr>
          <a:lstStyle/>
          <a:p>
            <a:pPr hangingPunct="0">
              <a:spcAft>
                <a:spcPts val="0"/>
              </a:spcAft>
            </a:pPr>
            <a:r>
              <a:rPr lang="en-GB" sz="14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Inge </a:t>
            </a:r>
            <a:r>
              <a:rPr lang="en-GB" sz="1400" kern="1200" dirty="0" smtClean="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Alferink</a:t>
            </a:r>
          </a:p>
          <a:p>
            <a:pPr hangingPunct="0">
              <a:spcAft>
                <a:spcPts val="0"/>
              </a:spcAft>
            </a:pPr>
            <a:r>
              <a:rPr lang="en-GB" sz="1000" kern="1200" dirty="0" smtClean="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Informed </a:t>
            </a:r>
            <a:r>
              <a:rPr lang="en-GB" sz="10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by a </a:t>
            </a:r>
            <a:r>
              <a:rPr lang="en-GB" sz="1000" i="1"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Language and Linguistics Area Studies Subject Centre </a:t>
            </a:r>
            <a:r>
              <a:rPr lang="en-GB" sz="1000" kern="1200" dirty="0">
                <a:solidFill>
                  <a:srgbClr val="FFFFFF"/>
                </a:solidFill>
                <a:effectLst/>
                <a:latin typeface="Century Gothic" panose="020B0502020202020204" pitchFamily="34" charset="0"/>
                <a:ea typeface="Times New Roman" panose="02020603050405020304" pitchFamily="18" charset="0"/>
                <a:cs typeface="Times New Roman" panose="02020603050405020304" pitchFamily="18" charset="0"/>
              </a:rPr>
              <a:t>materials development project</a:t>
            </a:r>
            <a:endParaRPr lang="en-GB" sz="1600" kern="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814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6"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Lesen</a:t>
            </a:r>
            <a:endParaRPr lang="en-GB" sz="3600" b="1" dirty="0">
              <a:solidFill>
                <a:schemeClr val="bg1"/>
              </a:solidFill>
            </a:endParaRPr>
          </a:p>
        </p:txBody>
      </p:sp>
      <p:sp>
        <p:nvSpPr>
          <p:cNvPr id="6" name="TextBox 5"/>
          <p:cNvSpPr txBox="1"/>
          <p:nvPr/>
        </p:nvSpPr>
        <p:spPr>
          <a:xfrm>
            <a:off x="7531100" y="6494075"/>
            <a:ext cx="26966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prstClr val="white"/>
                </a:solidFill>
                <a:latin typeface="Century Gothic" panose="020B0502020202020204" pitchFamily="34" charset="0"/>
              </a:rPr>
              <a:t>Rowena Kasprowicz</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xmlns="" id="{F3232B66-94A7-904A-95F5-B8AE76BFB102}"/>
              </a:ext>
            </a:extLst>
          </p:cNvPr>
          <p:cNvSpPr txBox="1"/>
          <p:nvPr/>
        </p:nvSpPr>
        <p:spPr>
          <a:xfrm>
            <a:off x="3757058" y="1341418"/>
            <a:ext cx="3411511" cy="584775"/>
          </a:xfrm>
          <a:prstGeom prst="rect">
            <a:avLst/>
          </a:prstGeom>
          <a:noFill/>
        </p:spPr>
        <p:txBody>
          <a:bodyPr wrap="none" rtlCol="0">
            <a:spAutoFit/>
          </a:bodyPr>
          <a:lstStyle/>
          <a:p>
            <a:r>
              <a:rPr lang="en-US" sz="3200" b="1" dirty="0" err="1">
                <a:solidFill>
                  <a:srgbClr val="104F75"/>
                </a:solidFill>
                <a:latin typeface="Century Gothic" panose="020B0502020202020204" pitchFamily="34" charset="0"/>
              </a:rPr>
              <a:t>Nützliche</a:t>
            </a:r>
            <a:r>
              <a:rPr lang="en-US" sz="3200" b="1" dirty="0">
                <a:solidFill>
                  <a:srgbClr val="104F75"/>
                </a:solidFill>
                <a:latin typeface="Century Gothic" panose="020B0502020202020204" pitchFamily="34" charset="0"/>
              </a:rPr>
              <a:t> </a:t>
            </a:r>
            <a:r>
              <a:rPr lang="en-US" sz="3200" b="1" dirty="0" err="1">
                <a:solidFill>
                  <a:srgbClr val="104F75"/>
                </a:solidFill>
                <a:latin typeface="Century Gothic" panose="020B0502020202020204" pitchFamily="34" charset="0"/>
              </a:rPr>
              <a:t>Wörter</a:t>
            </a:r>
            <a:endParaRPr lang="en-US" sz="3200" b="1" dirty="0">
              <a:solidFill>
                <a:srgbClr val="104F75"/>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xmlns="" id="{CF346B68-ADAF-9E4B-8390-EC12081470DB}"/>
              </a:ext>
            </a:extLst>
          </p:cNvPr>
          <p:cNvGraphicFramePr>
            <a:graphicFrameLocks noGrp="1"/>
          </p:cNvGraphicFramePr>
          <p:nvPr>
            <p:extLst>
              <p:ext uri="{D42A27DB-BD31-4B8C-83A1-F6EECF244321}">
                <p14:modId xmlns:p14="http://schemas.microsoft.com/office/powerpoint/2010/main" val="3823609504"/>
              </p:ext>
            </p:extLst>
          </p:nvPr>
        </p:nvGraphicFramePr>
        <p:xfrm>
          <a:off x="2527300" y="2103620"/>
          <a:ext cx="5384800" cy="31699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xmlns="" val="3983522608"/>
                    </a:ext>
                  </a:extLst>
                </a:gridCol>
                <a:gridCol w="2755900">
                  <a:extLst>
                    <a:ext uri="{9D8B030D-6E8A-4147-A177-3AD203B41FA5}">
                      <a16:colId xmlns:a16="http://schemas.microsoft.com/office/drawing/2014/main" xmlns="" val="1640706682"/>
                    </a:ext>
                  </a:extLst>
                </a:gridCol>
              </a:tblGrid>
              <a:tr h="370840">
                <a:tc>
                  <a:txBody>
                    <a:bodyPr/>
                    <a:lstStyle/>
                    <a:p>
                      <a:r>
                        <a:rPr lang="en-US" sz="2000" dirty="0">
                          <a:latin typeface="Century Gothic" panose="020B0502020202020204" pitchFamily="34" charset="0"/>
                        </a:rPr>
                        <a:t>Verb</a:t>
                      </a:r>
                    </a:p>
                  </a:txBody>
                  <a:tcPr>
                    <a:solidFill>
                      <a:srgbClr val="104F75"/>
                    </a:solidFill>
                  </a:tcPr>
                </a:tc>
                <a:tc>
                  <a:txBody>
                    <a:bodyPr/>
                    <a:lstStyle/>
                    <a:p>
                      <a:r>
                        <a:rPr lang="en-US" sz="2000" dirty="0">
                          <a:latin typeface="Century Gothic" panose="020B0502020202020204" pitchFamily="34" charset="0"/>
                        </a:rPr>
                        <a:t>English</a:t>
                      </a:r>
                    </a:p>
                  </a:txBody>
                  <a:tcPr>
                    <a:solidFill>
                      <a:srgbClr val="104F75"/>
                    </a:solidFill>
                  </a:tcPr>
                </a:tc>
                <a:extLst>
                  <a:ext uri="{0D108BD9-81ED-4DB2-BD59-A6C34878D82A}">
                    <a16:rowId xmlns:a16="http://schemas.microsoft.com/office/drawing/2014/main" xmlns="" val="2298723996"/>
                  </a:ext>
                </a:extLst>
              </a:tr>
              <a:tr h="357640">
                <a:tc>
                  <a:txBody>
                    <a:bodyPr/>
                    <a:lstStyle/>
                    <a:p>
                      <a:r>
                        <a:rPr lang="en-GB" sz="2000" dirty="0" smtClean="0">
                          <a:solidFill>
                            <a:srgbClr val="115076"/>
                          </a:solidFill>
                          <a:latin typeface="Century Gothic" panose="020B0502020202020204" pitchFamily="34" charset="0"/>
                        </a:rPr>
                        <a:t>(</a:t>
                      </a:r>
                      <a:r>
                        <a:rPr lang="en-GB" sz="2000" dirty="0" err="1" smtClean="0">
                          <a:solidFill>
                            <a:srgbClr val="115076"/>
                          </a:solidFill>
                          <a:latin typeface="Century Gothic" panose="020B0502020202020204" pitchFamily="34" charset="0"/>
                        </a:rPr>
                        <a:t>eine</a:t>
                      </a:r>
                      <a:r>
                        <a:rPr lang="en-GB" sz="2000" baseline="0" dirty="0" smtClean="0">
                          <a:solidFill>
                            <a:srgbClr val="115076"/>
                          </a:solidFill>
                          <a:latin typeface="Century Gothic" panose="020B0502020202020204" pitchFamily="34" charset="0"/>
                        </a:rPr>
                        <a:t> </a:t>
                      </a:r>
                      <a:r>
                        <a:rPr lang="en-GB" sz="2000" baseline="0" dirty="0" err="1" smtClean="0">
                          <a:solidFill>
                            <a:srgbClr val="115076"/>
                          </a:solidFill>
                          <a:latin typeface="Century Gothic" panose="020B0502020202020204" pitchFamily="34" charset="0"/>
                        </a:rPr>
                        <a:t>Frage</a:t>
                      </a:r>
                      <a:r>
                        <a:rPr lang="en-GB" sz="2000" baseline="0" dirty="0" smtClean="0">
                          <a:solidFill>
                            <a:srgbClr val="115076"/>
                          </a:solidFill>
                          <a:latin typeface="Century Gothic" panose="020B0502020202020204" pitchFamily="34" charset="0"/>
                        </a:rPr>
                        <a:t>) </a:t>
                      </a:r>
                      <a:r>
                        <a:rPr lang="en-GB" sz="2000" baseline="0" dirty="0" err="1" smtClean="0">
                          <a:solidFill>
                            <a:srgbClr val="115076"/>
                          </a:solidFill>
                          <a:latin typeface="Century Gothic" panose="020B0502020202020204" pitchFamily="34" charset="0"/>
                        </a:rPr>
                        <a:t>stellen</a:t>
                      </a:r>
                      <a:endParaRPr lang="en-GB" sz="2000" dirty="0">
                        <a:solidFill>
                          <a:srgbClr val="115076"/>
                        </a:solidFill>
                        <a:latin typeface="Century Gothic" panose="020B0502020202020204" pitchFamily="34" charset="0"/>
                      </a:endParaRPr>
                    </a:p>
                  </a:txBody>
                  <a:tcPr>
                    <a:noFill/>
                  </a:tcPr>
                </a:tc>
                <a:tc>
                  <a:txBody>
                    <a:bodyPr/>
                    <a:lstStyle/>
                    <a:p>
                      <a:r>
                        <a:rPr lang="en-GB" sz="2000" dirty="0" smtClean="0">
                          <a:solidFill>
                            <a:srgbClr val="115076"/>
                          </a:solidFill>
                          <a:latin typeface="Century Gothic" panose="020B0502020202020204" pitchFamily="34" charset="0"/>
                        </a:rPr>
                        <a:t>to ask (a</a:t>
                      </a:r>
                      <a:r>
                        <a:rPr lang="en-GB" sz="2000" baseline="0" dirty="0" smtClean="0">
                          <a:solidFill>
                            <a:srgbClr val="115076"/>
                          </a:solidFill>
                          <a:latin typeface="Century Gothic" panose="020B0502020202020204" pitchFamily="34" charset="0"/>
                        </a:rPr>
                        <a:t> question)</a:t>
                      </a:r>
                      <a:endParaRPr lang="en-GB"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3053270232"/>
                  </a:ext>
                </a:extLst>
              </a:tr>
              <a:tr h="198120">
                <a:tc>
                  <a:txBody>
                    <a:bodyPr/>
                    <a:lstStyle/>
                    <a:p>
                      <a:r>
                        <a:rPr lang="en-US" sz="2000" dirty="0" err="1" smtClean="0">
                          <a:solidFill>
                            <a:srgbClr val="115076"/>
                          </a:solidFill>
                          <a:latin typeface="Century Gothic" panose="020B0502020202020204" pitchFamily="34" charset="0"/>
                        </a:rPr>
                        <a:t>geben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a:t>
                      </a:r>
                      <a:r>
                        <a:rPr lang="en-US" sz="2000" dirty="0" smtClean="0">
                          <a:solidFill>
                            <a:srgbClr val="115076"/>
                          </a:solidFill>
                          <a:latin typeface="Century Gothic" panose="020B0502020202020204" pitchFamily="34" charset="0"/>
                        </a:rPr>
                        <a:t>give</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1915835427"/>
                  </a:ext>
                </a:extLst>
              </a:tr>
              <a:tr h="370840">
                <a:tc>
                  <a:txBody>
                    <a:bodyPr/>
                    <a:lstStyle/>
                    <a:p>
                      <a:r>
                        <a:rPr lang="en-US" sz="2000" dirty="0" err="1" smtClean="0">
                          <a:solidFill>
                            <a:srgbClr val="115076"/>
                          </a:solidFill>
                          <a:latin typeface="Century Gothic" panose="020B0502020202020204" pitchFamily="34" charset="0"/>
                        </a:rPr>
                        <a:t>empfehlen</a:t>
                      </a:r>
                      <a:endParaRPr lang="en-US" sz="2000" dirty="0">
                        <a:solidFill>
                          <a:srgbClr val="115076"/>
                        </a:solidFill>
                        <a:latin typeface="Century Gothic" panose="020B0502020202020204" pitchFamily="34" charset="0"/>
                      </a:endParaRPr>
                    </a:p>
                  </a:txBody>
                  <a:tcPr>
                    <a:noFill/>
                  </a:tcPr>
                </a:tc>
                <a:tc>
                  <a:txBody>
                    <a:bodyPr/>
                    <a:lstStyle/>
                    <a:p>
                      <a:r>
                        <a:rPr lang="en-US" sz="2000" dirty="0" smtClean="0">
                          <a:solidFill>
                            <a:srgbClr val="115076"/>
                          </a:solidFill>
                          <a:latin typeface="Century Gothic" panose="020B0502020202020204" pitchFamily="34" charset="0"/>
                        </a:rPr>
                        <a:t>to recommend</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4261854216"/>
                  </a:ext>
                </a:extLst>
              </a:tr>
              <a:tr h="370840">
                <a:tc>
                  <a:txBody>
                    <a:bodyPr/>
                    <a:lstStyle/>
                    <a:p>
                      <a:r>
                        <a:rPr lang="en-US" sz="2000" dirty="0" err="1" smtClean="0">
                          <a:solidFill>
                            <a:srgbClr val="115076"/>
                          </a:solidFill>
                          <a:latin typeface="Century Gothic" panose="020B0502020202020204" pitchFamily="34" charset="0"/>
                        </a:rPr>
                        <a:t>wählen</a:t>
                      </a:r>
                      <a:endParaRPr lang="en-US" sz="2000" dirty="0">
                        <a:solidFill>
                          <a:srgbClr val="115076"/>
                        </a:solidFill>
                        <a:latin typeface="Century Gothic" panose="020B0502020202020204" pitchFamily="34" charset="0"/>
                      </a:endParaRPr>
                    </a:p>
                  </a:txBody>
                  <a:tcPr>
                    <a:noFill/>
                  </a:tcPr>
                </a:tc>
                <a:tc>
                  <a:txBody>
                    <a:bodyPr/>
                    <a:lstStyle/>
                    <a:p>
                      <a:r>
                        <a:rPr lang="en-US" sz="2000" dirty="0" smtClean="0">
                          <a:solidFill>
                            <a:srgbClr val="115076"/>
                          </a:solidFill>
                          <a:latin typeface="Century Gothic" panose="020B0502020202020204" pitchFamily="34" charset="0"/>
                        </a:rPr>
                        <a:t>to choose</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4222615537"/>
                  </a:ext>
                </a:extLst>
              </a:tr>
              <a:tr h="370840">
                <a:tc>
                  <a:txBody>
                    <a:bodyPr/>
                    <a:lstStyle/>
                    <a:p>
                      <a:r>
                        <a:rPr lang="en-US" sz="2000" dirty="0" err="1" smtClean="0">
                          <a:solidFill>
                            <a:srgbClr val="115076"/>
                          </a:solidFill>
                          <a:latin typeface="Century Gothic" panose="020B0502020202020204" pitchFamily="34" charset="0"/>
                        </a:rPr>
                        <a:t>anrufen</a:t>
                      </a:r>
                      <a:endParaRPr lang="en-US" sz="2000" dirty="0">
                        <a:solidFill>
                          <a:srgbClr val="115076"/>
                        </a:solidFill>
                        <a:latin typeface="Century Gothic" panose="020B0502020202020204" pitchFamily="34" charset="0"/>
                      </a:endParaRPr>
                    </a:p>
                  </a:txBody>
                  <a:tcPr>
                    <a:noFill/>
                  </a:tcPr>
                </a:tc>
                <a:tc>
                  <a:txBody>
                    <a:bodyPr/>
                    <a:lstStyle/>
                    <a:p>
                      <a:r>
                        <a:rPr lang="en-US" sz="2000" dirty="0" smtClean="0">
                          <a:solidFill>
                            <a:srgbClr val="115076"/>
                          </a:solidFill>
                          <a:latin typeface="Century Gothic" panose="020B0502020202020204" pitchFamily="34" charset="0"/>
                        </a:rPr>
                        <a:t>to </a:t>
                      </a:r>
                      <a:r>
                        <a:rPr lang="en-US" sz="2000" dirty="0" smtClean="0">
                          <a:solidFill>
                            <a:srgbClr val="115076"/>
                          </a:solidFill>
                          <a:latin typeface="Century Gothic" panose="020B0502020202020204" pitchFamily="34" charset="0"/>
                        </a:rPr>
                        <a:t>phone / call</a:t>
                      </a:r>
                      <a:r>
                        <a:rPr lang="en-US" sz="2000" baseline="0" dirty="0" smtClean="0">
                          <a:solidFill>
                            <a:srgbClr val="115076"/>
                          </a:solidFill>
                          <a:latin typeface="Century Gothic" panose="020B0502020202020204" pitchFamily="34" charset="0"/>
                        </a:rPr>
                        <a:t> </a:t>
                      </a:r>
                      <a:r>
                        <a:rPr lang="en-US" sz="2000" baseline="0" dirty="0" smtClean="0">
                          <a:solidFill>
                            <a:srgbClr val="115076"/>
                          </a:solidFill>
                          <a:latin typeface="Century Gothic" panose="020B0502020202020204" pitchFamily="34" charset="0"/>
                        </a:rPr>
                        <a:t>up</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3256065881"/>
                  </a:ext>
                </a:extLst>
              </a:tr>
              <a:tr h="370840">
                <a:tc>
                  <a:txBody>
                    <a:bodyPr/>
                    <a:lstStyle/>
                    <a:p>
                      <a:r>
                        <a:rPr lang="en-US" sz="2000" dirty="0" err="1" smtClean="0">
                          <a:solidFill>
                            <a:srgbClr val="115076"/>
                          </a:solidFill>
                          <a:latin typeface="Century Gothic" panose="020B0502020202020204" pitchFamily="34" charset="0"/>
                        </a:rPr>
                        <a:t>erklären</a:t>
                      </a:r>
                      <a:endParaRPr lang="en-US" sz="2000" dirty="0">
                        <a:solidFill>
                          <a:srgbClr val="115076"/>
                        </a:solidFill>
                        <a:latin typeface="Century Gothic" panose="020B0502020202020204" pitchFamily="34" charset="0"/>
                      </a:endParaRPr>
                    </a:p>
                  </a:txBody>
                  <a:tcPr>
                    <a:noFill/>
                  </a:tcPr>
                </a:tc>
                <a:tc>
                  <a:txBody>
                    <a:bodyPr/>
                    <a:lstStyle/>
                    <a:p>
                      <a:r>
                        <a:rPr lang="en-US" sz="2000" dirty="0" smtClean="0">
                          <a:solidFill>
                            <a:srgbClr val="115076"/>
                          </a:solidFill>
                          <a:latin typeface="Century Gothic" panose="020B0502020202020204" pitchFamily="34" charset="0"/>
                        </a:rPr>
                        <a:t>to explain</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276065689"/>
                  </a:ext>
                </a:extLst>
              </a:tr>
              <a:tr h="370840">
                <a:tc>
                  <a:txBody>
                    <a:bodyPr/>
                    <a:lstStyle/>
                    <a:p>
                      <a:r>
                        <a:rPr lang="en-US" sz="2000" dirty="0" err="1" smtClean="0">
                          <a:solidFill>
                            <a:srgbClr val="115076"/>
                          </a:solidFill>
                          <a:latin typeface="Century Gothic" panose="020B0502020202020204" pitchFamily="34" charset="0"/>
                        </a:rPr>
                        <a:t>entscheiden</a:t>
                      </a:r>
                      <a:endParaRPr lang="en-US" sz="2000" dirty="0">
                        <a:solidFill>
                          <a:srgbClr val="115076"/>
                        </a:solidFill>
                        <a:latin typeface="Century Gothic" panose="020B0502020202020204" pitchFamily="34" charset="0"/>
                      </a:endParaRPr>
                    </a:p>
                  </a:txBody>
                  <a:tcPr>
                    <a:noFill/>
                  </a:tcPr>
                </a:tc>
                <a:tc>
                  <a:txBody>
                    <a:bodyPr/>
                    <a:lstStyle/>
                    <a:p>
                      <a:r>
                        <a:rPr lang="en-US" sz="2000" dirty="0" smtClean="0">
                          <a:solidFill>
                            <a:srgbClr val="115076"/>
                          </a:solidFill>
                          <a:latin typeface="Century Gothic" panose="020B0502020202020204" pitchFamily="34" charset="0"/>
                        </a:rPr>
                        <a:t>to decide</a:t>
                      </a:r>
                      <a:endParaRPr lang="en-US" sz="2000" dirty="0">
                        <a:solidFill>
                          <a:srgbClr val="115076"/>
                        </a:solidFill>
                        <a:latin typeface="Century Gothic" panose="020B0502020202020204" pitchFamily="34" charset="0"/>
                      </a:endParaRPr>
                    </a:p>
                  </a:txBody>
                  <a:tcPr>
                    <a:noFill/>
                  </a:tcPr>
                </a:tc>
                <a:extLst>
                  <a:ext uri="{0D108BD9-81ED-4DB2-BD59-A6C34878D82A}">
                    <a16:rowId xmlns:a16="http://schemas.microsoft.com/office/drawing/2014/main" xmlns="" val="600567599"/>
                  </a:ext>
                </a:extLst>
              </a:tr>
            </a:tbl>
          </a:graphicData>
        </a:graphic>
      </p:graphicFrame>
    </p:spTree>
    <p:extLst>
      <p:ext uri="{BB962C8B-B14F-4D97-AF65-F5344CB8AC3E}">
        <p14:creationId xmlns:p14="http://schemas.microsoft.com/office/powerpoint/2010/main" val="4258727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463764" cy="707849"/>
          </a:xfrm>
        </p:spPr>
        <p:txBody>
          <a:bodyPr>
            <a:normAutofit fontScale="90000"/>
          </a:bodyPr>
          <a:lstStyle/>
          <a:p>
            <a:r>
              <a:rPr lang="en-GB" sz="3600" b="1" dirty="0" err="1" smtClean="0">
                <a:solidFill>
                  <a:schemeClr val="bg1"/>
                </a:solidFill>
              </a:rPr>
              <a:t>Sprechen</a:t>
            </a:r>
            <a:r>
              <a:rPr lang="en-GB" sz="3600" b="1" dirty="0" smtClean="0">
                <a:solidFill>
                  <a:schemeClr val="bg1"/>
                </a:solidFill>
              </a:rPr>
              <a:t> und </a:t>
            </a:r>
            <a:r>
              <a:rPr lang="en-GB" sz="3600" b="1" dirty="0" err="1" smtClean="0">
                <a:solidFill>
                  <a:schemeClr val="bg1"/>
                </a:solidFill>
              </a:rPr>
              <a:t>schreiben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xmlns="" id="{F3232B66-94A7-904A-95F5-B8AE76BFB102}"/>
              </a:ext>
            </a:extLst>
          </p:cNvPr>
          <p:cNvSpPr txBox="1"/>
          <p:nvPr/>
        </p:nvSpPr>
        <p:spPr>
          <a:xfrm>
            <a:off x="3757058" y="1341418"/>
            <a:ext cx="3411511" cy="584775"/>
          </a:xfrm>
          <a:prstGeom prst="rect">
            <a:avLst/>
          </a:prstGeom>
          <a:noFill/>
        </p:spPr>
        <p:txBody>
          <a:bodyPr wrap="none" rtlCol="0">
            <a:spAutoFit/>
          </a:bodyPr>
          <a:lstStyle/>
          <a:p>
            <a:r>
              <a:rPr lang="en-US" sz="3200" b="1" dirty="0" err="1">
                <a:solidFill>
                  <a:srgbClr val="104F75"/>
                </a:solidFill>
                <a:latin typeface="Century Gothic" panose="020B0502020202020204" pitchFamily="34" charset="0"/>
              </a:rPr>
              <a:t>Nützliche</a:t>
            </a:r>
            <a:r>
              <a:rPr lang="en-US" sz="3200" b="1" dirty="0">
                <a:solidFill>
                  <a:srgbClr val="104F75"/>
                </a:solidFill>
                <a:latin typeface="Century Gothic" panose="020B0502020202020204" pitchFamily="34" charset="0"/>
              </a:rPr>
              <a:t> </a:t>
            </a:r>
            <a:r>
              <a:rPr lang="en-US" sz="3200" b="1" dirty="0" err="1">
                <a:solidFill>
                  <a:srgbClr val="104F75"/>
                </a:solidFill>
                <a:latin typeface="Century Gothic" panose="020B0502020202020204" pitchFamily="34" charset="0"/>
              </a:rPr>
              <a:t>Wörter</a:t>
            </a:r>
            <a:endParaRPr lang="en-US" sz="3200" b="1" dirty="0">
              <a:solidFill>
                <a:srgbClr val="104F75"/>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xmlns="" id="{CF346B68-ADAF-9E4B-8390-EC12081470DB}"/>
              </a:ext>
            </a:extLst>
          </p:cNvPr>
          <p:cNvGraphicFramePr>
            <a:graphicFrameLocks noGrp="1"/>
          </p:cNvGraphicFramePr>
          <p:nvPr>
            <p:extLst>
              <p:ext uri="{D42A27DB-BD31-4B8C-83A1-F6EECF244321}">
                <p14:modId xmlns:p14="http://schemas.microsoft.com/office/powerpoint/2010/main" val="377717740"/>
              </p:ext>
            </p:extLst>
          </p:nvPr>
        </p:nvGraphicFramePr>
        <p:xfrm>
          <a:off x="3560762" y="2103620"/>
          <a:ext cx="4064000" cy="35661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3983522608"/>
                    </a:ext>
                  </a:extLst>
                </a:gridCol>
                <a:gridCol w="2032000">
                  <a:extLst>
                    <a:ext uri="{9D8B030D-6E8A-4147-A177-3AD203B41FA5}">
                      <a16:colId xmlns:a16="http://schemas.microsoft.com/office/drawing/2014/main" xmlns="" val="1640706682"/>
                    </a:ext>
                  </a:extLst>
                </a:gridCol>
              </a:tblGrid>
              <a:tr h="370840">
                <a:tc>
                  <a:txBody>
                    <a:bodyPr/>
                    <a:lstStyle/>
                    <a:p>
                      <a:r>
                        <a:rPr lang="en-US" sz="2000" dirty="0">
                          <a:latin typeface="Century Gothic" panose="020B0502020202020204" pitchFamily="34" charset="0"/>
                        </a:rPr>
                        <a:t>Verb</a:t>
                      </a:r>
                    </a:p>
                  </a:txBody>
                  <a:tcPr>
                    <a:solidFill>
                      <a:srgbClr val="104F75"/>
                    </a:solidFill>
                  </a:tcPr>
                </a:tc>
                <a:tc>
                  <a:txBody>
                    <a:bodyPr/>
                    <a:lstStyle/>
                    <a:p>
                      <a:r>
                        <a:rPr lang="en-US" sz="2000" dirty="0">
                          <a:latin typeface="Century Gothic" panose="020B0502020202020204" pitchFamily="34" charset="0"/>
                        </a:rPr>
                        <a:t>English</a:t>
                      </a:r>
                    </a:p>
                  </a:txBody>
                  <a:tcPr>
                    <a:solidFill>
                      <a:srgbClr val="104F75"/>
                    </a:solidFill>
                  </a:tcPr>
                </a:tc>
                <a:extLst>
                  <a:ext uri="{0D108BD9-81ED-4DB2-BD59-A6C34878D82A}">
                    <a16:rowId xmlns:a16="http://schemas.microsoft.com/office/drawing/2014/main" xmlns="" val="2298723996"/>
                  </a:ext>
                </a:extLst>
              </a:tr>
              <a:tr h="370840">
                <a:tc>
                  <a:txBody>
                    <a:bodyPr/>
                    <a:lstStyle/>
                    <a:p>
                      <a:r>
                        <a:rPr lang="en-US" sz="2000" dirty="0" err="1">
                          <a:solidFill>
                            <a:srgbClr val="115076"/>
                          </a:solidFill>
                          <a:latin typeface="Century Gothic" panose="020B0502020202020204" pitchFamily="34" charset="0"/>
                        </a:rPr>
                        <a:t>kaufen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buy</a:t>
                      </a:r>
                    </a:p>
                  </a:txBody>
                  <a:tcPr>
                    <a:noFill/>
                  </a:tcPr>
                </a:tc>
                <a:extLst>
                  <a:ext uri="{0D108BD9-81ED-4DB2-BD59-A6C34878D82A}">
                    <a16:rowId xmlns:a16="http://schemas.microsoft.com/office/drawing/2014/main" xmlns="" val="3053270232"/>
                  </a:ext>
                </a:extLst>
              </a:tr>
              <a:tr h="370840">
                <a:tc>
                  <a:txBody>
                    <a:bodyPr/>
                    <a:lstStyle/>
                    <a:p>
                      <a:r>
                        <a:rPr lang="en-US" sz="2000" dirty="0" err="1">
                          <a:solidFill>
                            <a:srgbClr val="115076"/>
                          </a:solidFill>
                          <a:latin typeface="Century Gothic" panose="020B0502020202020204" pitchFamily="34" charset="0"/>
                        </a:rPr>
                        <a:t>kochen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cook</a:t>
                      </a:r>
                    </a:p>
                  </a:txBody>
                  <a:tcPr>
                    <a:noFill/>
                  </a:tcPr>
                </a:tc>
                <a:extLst>
                  <a:ext uri="{0D108BD9-81ED-4DB2-BD59-A6C34878D82A}">
                    <a16:rowId xmlns:a16="http://schemas.microsoft.com/office/drawing/2014/main" xmlns="" val="4261854216"/>
                  </a:ext>
                </a:extLst>
              </a:tr>
              <a:tr h="370840">
                <a:tc>
                  <a:txBody>
                    <a:bodyPr/>
                    <a:lstStyle/>
                    <a:p>
                      <a:r>
                        <a:rPr lang="en-US" sz="2000" dirty="0" err="1">
                          <a:solidFill>
                            <a:srgbClr val="115076"/>
                          </a:solidFill>
                          <a:latin typeface="Century Gothic" panose="020B0502020202020204" pitchFamily="34" charset="0"/>
                        </a:rPr>
                        <a:t>fahren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ride / drive</a:t>
                      </a:r>
                    </a:p>
                  </a:txBody>
                  <a:tcPr>
                    <a:noFill/>
                  </a:tcPr>
                </a:tc>
                <a:extLst>
                  <a:ext uri="{0D108BD9-81ED-4DB2-BD59-A6C34878D82A}">
                    <a16:rowId xmlns:a16="http://schemas.microsoft.com/office/drawing/2014/main" xmlns="" val="4222615537"/>
                  </a:ext>
                </a:extLst>
              </a:tr>
              <a:tr h="370840">
                <a:tc>
                  <a:txBody>
                    <a:bodyPr/>
                    <a:lstStyle/>
                    <a:p>
                      <a:r>
                        <a:rPr lang="en-US" sz="2000" dirty="0" err="1">
                          <a:solidFill>
                            <a:srgbClr val="115076"/>
                          </a:solidFill>
                          <a:latin typeface="Century Gothic" panose="020B0502020202020204" pitchFamily="34" charset="0"/>
                        </a:rPr>
                        <a:t>studieren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study</a:t>
                      </a:r>
                    </a:p>
                  </a:txBody>
                  <a:tcPr>
                    <a:noFill/>
                  </a:tcPr>
                </a:tc>
                <a:extLst>
                  <a:ext uri="{0D108BD9-81ED-4DB2-BD59-A6C34878D82A}">
                    <a16:rowId xmlns:a16="http://schemas.microsoft.com/office/drawing/2014/main" xmlns="" val="3256065881"/>
                  </a:ext>
                </a:extLst>
              </a:tr>
              <a:tr h="370840">
                <a:tc>
                  <a:txBody>
                    <a:bodyPr/>
                    <a:lstStyle/>
                    <a:p>
                      <a:r>
                        <a:rPr lang="en-US" sz="2000" dirty="0" err="1">
                          <a:solidFill>
                            <a:srgbClr val="115076"/>
                          </a:solidFill>
                          <a:latin typeface="Century Gothic" panose="020B0502020202020204" pitchFamily="34" charset="0"/>
                        </a:rPr>
                        <a:t>lesen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read</a:t>
                      </a:r>
                    </a:p>
                  </a:txBody>
                  <a:tcPr>
                    <a:noFill/>
                  </a:tcPr>
                </a:tc>
                <a:extLst>
                  <a:ext uri="{0D108BD9-81ED-4DB2-BD59-A6C34878D82A}">
                    <a16:rowId xmlns:a16="http://schemas.microsoft.com/office/drawing/2014/main" xmlns="" val="276065689"/>
                  </a:ext>
                </a:extLst>
              </a:tr>
              <a:tr h="370840">
                <a:tc>
                  <a:txBody>
                    <a:bodyPr/>
                    <a:lstStyle/>
                    <a:p>
                      <a:r>
                        <a:rPr lang="en-US" sz="2000" dirty="0" err="1">
                          <a:solidFill>
                            <a:srgbClr val="115076"/>
                          </a:solidFill>
                          <a:latin typeface="Century Gothic" panose="020B0502020202020204" pitchFamily="34" charset="0"/>
                        </a:rPr>
                        <a:t>laufen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run</a:t>
                      </a:r>
                    </a:p>
                  </a:txBody>
                  <a:tcPr>
                    <a:noFill/>
                  </a:tcPr>
                </a:tc>
                <a:extLst>
                  <a:ext uri="{0D108BD9-81ED-4DB2-BD59-A6C34878D82A}">
                    <a16:rowId xmlns:a16="http://schemas.microsoft.com/office/drawing/2014/main" xmlns="" val="600567599"/>
                  </a:ext>
                </a:extLst>
              </a:tr>
              <a:tr h="370840">
                <a:tc>
                  <a:txBody>
                    <a:bodyPr/>
                    <a:lstStyle/>
                    <a:p>
                      <a:r>
                        <a:rPr lang="en-US" sz="2000" dirty="0" err="1">
                          <a:solidFill>
                            <a:srgbClr val="115076"/>
                          </a:solidFill>
                          <a:latin typeface="Century Gothic" panose="020B0502020202020204" pitchFamily="34" charset="0"/>
                        </a:rPr>
                        <a:t>waschen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wash</a:t>
                      </a:r>
                    </a:p>
                  </a:txBody>
                  <a:tcPr>
                    <a:noFill/>
                  </a:tcPr>
                </a:tc>
                <a:extLst>
                  <a:ext uri="{0D108BD9-81ED-4DB2-BD59-A6C34878D82A}">
                    <a16:rowId xmlns:a16="http://schemas.microsoft.com/office/drawing/2014/main" xmlns="" val="2203472738"/>
                  </a:ext>
                </a:extLst>
              </a:tr>
              <a:tr h="370840">
                <a:tc>
                  <a:txBody>
                    <a:bodyPr/>
                    <a:lstStyle/>
                    <a:p>
                      <a:r>
                        <a:rPr lang="en-US" sz="2000" dirty="0" err="1">
                          <a:solidFill>
                            <a:srgbClr val="115076"/>
                          </a:solidFill>
                          <a:latin typeface="Century Gothic" panose="020B0502020202020204" pitchFamily="34" charset="0"/>
                        </a:rPr>
                        <a:t>schreiben</a:t>
                      </a:r>
                      <a:endParaRPr lang="en-US" sz="2000" dirty="0">
                        <a:solidFill>
                          <a:srgbClr val="115076"/>
                        </a:solidFill>
                        <a:latin typeface="Century Gothic" panose="020B0502020202020204" pitchFamily="34" charset="0"/>
                      </a:endParaRPr>
                    </a:p>
                  </a:txBody>
                  <a:tcPr>
                    <a:noFill/>
                  </a:tcPr>
                </a:tc>
                <a:tc>
                  <a:txBody>
                    <a:bodyPr/>
                    <a:lstStyle/>
                    <a:p>
                      <a:r>
                        <a:rPr lang="en-US" sz="2000" dirty="0">
                          <a:solidFill>
                            <a:srgbClr val="115076"/>
                          </a:solidFill>
                          <a:latin typeface="Century Gothic" panose="020B0502020202020204" pitchFamily="34" charset="0"/>
                        </a:rPr>
                        <a:t>to write</a:t>
                      </a:r>
                    </a:p>
                  </a:txBody>
                  <a:tcPr>
                    <a:noFill/>
                  </a:tcPr>
                </a:tc>
                <a:extLst>
                  <a:ext uri="{0D108BD9-81ED-4DB2-BD59-A6C34878D82A}">
                    <a16:rowId xmlns:a16="http://schemas.microsoft.com/office/drawing/2014/main" xmlns="" val="444869790"/>
                  </a:ext>
                </a:extLst>
              </a:tr>
            </a:tbl>
          </a:graphicData>
        </a:graphic>
      </p:graphicFrame>
    </p:spTree>
    <p:extLst>
      <p:ext uri="{BB962C8B-B14F-4D97-AF65-F5344CB8AC3E}">
        <p14:creationId xmlns:p14="http://schemas.microsoft.com/office/powerpoint/2010/main" val="3157393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677852" cy="707849"/>
          </a:xfrm>
        </p:spPr>
        <p:txBody>
          <a:bodyPr>
            <a:normAutofit/>
          </a:bodyPr>
          <a:lstStyle/>
          <a:p>
            <a:r>
              <a:rPr lang="en-GB" sz="3600" b="1" dirty="0" err="1" smtClean="0">
                <a:solidFill>
                  <a:schemeClr val="bg1"/>
                </a:solidFill>
              </a:rPr>
              <a:t>Sprechen</a:t>
            </a:r>
            <a:r>
              <a:rPr lang="en-GB" sz="3600" b="1" dirty="0" smtClean="0">
                <a:solidFill>
                  <a:schemeClr val="bg1"/>
                </a:solidFill>
              </a:rPr>
              <a:t> und </a:t>
            </a:r>
            <a:r>
              <a:rPr lang="en-GB" sz="3600" b="1" dirty="0" err="1" smtClean="0">
                <a:solidFill>
                  <a:schemeClr val="bg1"/>
                </a:solidFill>
              </a:rPr>
              <a:t>schreiben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TextBox 22">
            <a:extLst>
              <a:ext uri="{FF2B5EF4-FFF2-40B4-BE49-F238E27FC236}">
                <a16:creationId xmlns:a16="http://schemas.microsoft.com/office/drawing/2014/main" xmlns="" id="{F3232B66-94A7-904A-95F5-B8AE76BFB102}"/>
              </a:ext>
            </a:extLst>
          </p:cNvPr>
          <p:cNvSpPr txBox="1"/>
          <p:nvPr/>
        </p:nvSpPr>
        <p:spPr>
          <a:xfrm>
            <a:off x="4893587" y="1549717"/>
            <a:ext cx="2404826" cy="584775"/>
          </a:xfrm>
          <a:prstGeom prst="rect">
            <a:avLst/>
          </a:prstGeom>
          <a:noFill/>
        </p:spPr>
        <p:txBody>
          <a:bodyPr wrap="none" rtlCol="0">
            <a:spAutoFit/>
          </a:bodyPr>
          <a:lstStyle/>
          <a:p>
            <a:r>
              <a:rPr lang="en-US" sz="3200" b="1" dirty="0">
                <a:solidFill>
                  <a:srgbClr val="104F75"/>
                </a:solidFill>
                <a:latin typeface="Century Gothic" panose="020B0502020202020204" pitchFamily="34" charset="0"/>
              </a:rPr>
              <a:t>Instructions</a:t>
            </a:r>
          </a:p>
        </p:txBody>
      </p:sp>
      <p:sp>
        <p:nvSpPr>
          <p:cNvPr id="27" name="TextBox 26">
            <a:extLst>
              <a:ext uri="{FF2B5EF4-FFF2-40B4-BE49-F238E27FC236}">
                <a16:creationId xmlns:a16="http://schemas.microsoft.com/office/drawing/2014/main" xmlns="" id="{4C08199D-7638-7C44-86E4-13E1305D2494}"/>
              </a:ext>
            </a:extLst>
          </p:cNvPr>
          <p:cNvSpPr txBox="1"/>
          <p:nvPr/>
        </p:nvSpPr>
        <p:spPr>
          <a:xfrm>
            <a:off x="191041" y="2134492"/>
            <a:ext cx="5786849" cy="3831818"/>
          </a:xfrm>
          <a:prstGeom prst="rect">
            <a:avLst/>
          </a:prstGeom>
          <a:noFill/>
        </p:spPr>
        <p:txBody>
          <a:bodyPr wrap="square" rtlCol="0">
            <a:spAutoFit/>
          </a:bodyPr>
          <a:lstStyle/>
          <a:p>
            <a:pPr algn="ctr">
              <a:lnSpc>
                <a:spcPct val="150000"/>
              </a:lnSpc>
            </a:pPr>
            <a:r>
              <a:rPr lang="en-US" b="1" dirty="0">
                <a:solidFill>
                  <a:srgbClr val="104F75"/>
                </a:solidFill>
                <a:latin typeface="Century Gothic" panose="020B0502020202020204" pitchFamily="34" charset="0"/>
              </a:rPr>
              <a:t>Person A </a:t>
            </a:r>
          </a:p>
          <a:p>
            <a:pPr>
              <a:lnSpc>
                <a:spcPct val="150000"/>
              </a:lnSpc>
            </a:pPr>
            <a:r>
              <a:rPr lang="en-GB" dirty="0" smtClean="0">
                <a:solidFill>
                  <a:srgbClr val="104F75"/>
                </a:solidFill>
                <a:latin typeface="Century Gothic" panose="020B0502020202020204" pitchFamily="34" charset="0"/>
              </a:rPr>
              <a:t>• Look </a:t>
            </a:r>
            <a:r>
              <a:rPr lang="en-GB" dirty="0">
                <a:solidFill>
                  <a:srgbClr val="104F75"/>
                </a:solidFill>
                <a:latin typeface="Century Gothic" panose="020B0502020202020204" pitchFamily="34" charset="0"/>
              </a:rPr>
              <a:t>at the four pictures.</a:t>
            </a:r>
          </a:p>
          <a:p>
            <a:pPr>
              <a:lnSpc>
                <a:spcPct val="150000"/>
              </a:lnSpc>
            </a:pPr>
            <a:r>
              <a:rPr lang="en-GB" dirty="0" smtClean="0">
                <a:solidFill>
                  <a:srgbClr val="104F75"/>
                </a:solidFill>
                <a:latin typeface="Century Gothic" panose="020B0502020202020204" pitchFamily="34" charset="0"/>
              </a:rPr>
              <a:t>• Write </a:t>
            </a:r>
            <a:r>
              <a:rPr lang="en-GB" dirty="0">
                <a:solidFill>
                  <a:srgbClr val="104F75"/>
                </a:solidFill>
                <a:latin typeface="Century Gothic" panose="020B0502020202020204" pitchFamily="34" charset="0"/>
              </a:rPr>
              <a:t>what you see.</a:t>
            </a:r>
          </a:p>
          <a:p>
            <a:pPr>
              <a:lnSpc>
                <a:spcPct val="150000"/>
              </a:lnSpc>
            </a:pPr>
            <a:r>
              <a:rPr lang="en-GB" dirty="0" smtClean="0">
                <a:solidFill>
                  <a:srgbClr val="104F75"/>
                </a:solidFill>
                <a:latin typeface="Century Gothic" panose="020B0502020202020204" pitchFamily="34" charset="0"/>
              </a:rPr>
              <a:t>• Your </a:t>
            </a:r>
            <a:r>
              <a:rPr lang="en-GB" dirty="0">
                <a:solidFill>
                  <a:srgbClr val="104F75"/>
                </a:solidFill>
                <a:latin typeface="Century Gothic" panose="020B0502020202020204" pitchFamily="34" charset="0"/>
              </a:rPr>
              <a:t>sentence should start with ‘</a:t>
            </a:r>
            <a:r>
              <a:rPr lang="en-GB" dirty="0" err="1">
                <a:solidFill>
                  <a:srgbClr val="104F75"/>
                </a:solidFill>
                <a:latin typeface="Century Gothic" panose="020B0502020202020204" pitchFamily="34" charset="0"/>
              </a:rPr>
              <a:t>sie</a:t>
            </a:r>
            <a:r>
              <a:rPr lang="en-GB" dirty="0">
                <a:solidFill>
                  <a:srgbClr val="104F75"/>
                </a:solidFill>
                <a:latin typeface="Century Gothic" panose="020B0502020202020204" pitchFamily="34" charset="0"/>
              </a:rPr>
              <a:t>’, which can mean ‘she’ or ‘they’.</a:t>
            </a:r>
          </a:p>
          <a:p>
            <a:pPr>
              <a:lnSpc>
                <a:spcPct val="150000"/>
              </a:lnSpc>
            </a:pPr>
            <a:r>
              <a:rPr lang="en-GB" dirty="0" smtClean="0">
                <a:solidFill>
                  <a:srgbClr val="104F75"/>
                </a:solidFill>
                <a:latin typeface="Century Gothic" panose="020B0502020202020204" pitchFamily="34" charset="0"/>
              </a:rPr>
              <a:t>• Make </a:t>
            </a:r>
            <a:r>
              <a:rPr lang="en-GB" dirty="0">
                <a:solidFill>
                  <a:srgbClr val="104F75"/>
                </a:solidFill>
                <a:latin typeface="Century Gothic" panose="020B0502020202020204" pitchFamily="34" charset="0"/>
              </a:rPr>
              <a:t>sure you use the correct form of the verb!</a:t>
            </a:r>
          </a:p>
          <a:p>
            <a:pPr>
              <a:lnSpc>
                <a:spcPct val="150000"/>
              </a:lnSpc>
            </a:pPr>
            <a:r>
              <a:rPr lang="en-GB" dirty="0" smtClean="0">
                <a:solidFill>
                  <a:srgbClr val="104F75"/>
                </a:solidFill>
                <a:latin typeface="Century Gothic" panose="020B0502020202020204" pitchFamily="34" charset="0"/>
              </a:rPr>
              <a:t>• Say </a:t>
            </a:r>
            <a:r>
              <a:rPr lang="en-GB" dirty="0">
                <a:solidFill>
                  <a:srgbClr val="104F75"/>
                </a:solidFill>
                <a:latin typeface="Century Gothic" panose="020B0502020202020204" pitchFamily="34" charset="0"/>
              </a:rPr>
              <a:t>your four sentences to your partner.</a:t>
            </a:r>
          </a:p>
          <a:p>
            <a:pPr>
              <a:lnSpc>
                <a:spcPct val="150000"/>
              </a:lnSpc>
            </a:pPr>
            <a:r>
              <a:rPr lang="en-GB" dirty="0" smtClean="0">
                <a:solidFill>
                  <a:srgbClr val="104F75"/>
                </a:solidFill>
                <a:latin typeface="Century Gothic" panose="020B0502020202020204" pitchFamily="34" charset="0"/>
              </a:rPr>
              <a:t>• Now </a:t>
            </a:r>
            <a:r>
              <a:rPr lang="en-GB" dirty="0">
                <a:solidFill>
                  <a:srgbClr val="104F75"/>
                </a:solidFill>
                <a:latin typeface="Century Gothic" panose="020B0502020202020204" pitchFamily="34" charset="0"/>
              </a:rPr>
              <a:t>swap roles!</a:t>
            </a:r>
          </a:p>
          <a:p>
            <a:pPr>
              <a:lnSpc>
                <a:spcPct val="150000"/>
              </a:lnSpc>
            </a:pPr>
            <a:endParaRPr lang="en-US" dirty="0">
              <a:solidFill>
                <a:srgbClr val="104F75"/>
              </a:solidFill>
              <a:latin typeface="Century Gothic" panose="020B0502020202020204" pitchFamily="34" charset="0"/>
            </a:endParaRPr>
          </a:p>
        </p:txBody>
      </p:sp>
      <p:sp>
        <p:nvSpPr>
          <p:cNvPr id="28" name="TextBox 27">
            <a:extLst>
              <a:ext uri="{FF2B5EF4-FFF2-40B4-BE49-F238E27FC236}">
                <a16:creationId xmlns:a16="http://schemas.microsoft.com/office/drawing/2014/main" xmlns="" id="{A68405F7-734A-7E4D-972A-4BA5EE3AC366}"/>
              </a:ext>
            </a:extLst>
          </p:cNvPr>
          <p:cNvSpPr txBox="1"/>
          <p:nvPr/>
        </p:nvSpPr>
        <p:spPr>
          <a:xfrm>
            <a:off x="6231468" y="2413337"/>
            <a:ext cx="5838612" cy="3277820"/>
          </a:xfrm>
          <a:prstGeom prst="rect">
            <a:avLst/>
          </a:prstGeom>
          <a:noFill/>
        </p:spPr>
        <p:txBody>
          <a:bodyPr wrap="square" rtlCol="0">
            <a:spAutoFit/>
          </a:bodyPr>
          <a:lstStyle/>
          <a:p>
            <a:pPr algn="ctr"/>
            <a:r>
              <a:rPr lang="en-US" b="1" dirty="0">
                <a:solidFill>
                  <a:srgbClr val="104F75"/>
                </a:solidFill>
                <a:latin typeface="Century Gothic" panose="020B0502020202020204" pitchFamily="34" charset="0"/>
              </a:rPr>
              <a:t>Person B </a:t>
            </a:r>
          </a:p>
          <a:p>
            <a:endParaRPr lang="en-US" b="1" dirty="0">
              <a:solidFill>
                <a:srgbClr val="104F75"/>
              </a:solidFill>
              <a:latin typeface="Century Gothic" panose="020B0502020202020204" pitchFamily="34" charset="0"/>
            </a:endParaRPr>
          </a:p>
          <a:p>
            <a:pPr marL="285750" indent="-285750">
              <a:lnSpc>
                <a:spcPct val="150000"/>
              </a:lnSpc>
              <a:buFont typeface="Arial" panose="020B0604020202020204" pitchFamily="34" charset="0"/>
              <a:buChar char="•"/>
            </a:pPr>
            <a:r>
              <a:rPr lang="en-US" dirty="0">
                <a:solidFill>
                  <a:srgbClr val="104F75"/>
                </a:solidFill>
                <a:latin typeface="Century Gothic" panose="020B0502020202020204" pitchFamily="34" charset="0"/>
              </a:rPr>
              <a:t>Listen to your partner’s description</a:t>
            </a:r>
            <a:r>
              <a:rPr lang="en-US" dirty="0" smtClean="0">
                <a:solidFill>
                  <a:srgbClr val="104F75"/>
                </a:solidFill>
                <a:latin typeface="Century Gothic" panose="020B0502020202020204" pitchFamily="34" charset="0"/>
              </a:rPr>
              <a:t>.</a:t>
            </a:r>
            <a:endParaRPr lang="en-US" dirty="0">
              <a:solidFill>
                <a:srgbClr val="104F75"/>
              </a:solidFill>
              <a:latin typeface="Century Gothic" panose="020B0502020202020204" pitchFamily="34" charset="0"/>
            </a:endParaRPr>
          </a:p>
          <a:p>
            <a:pPr marL="285750" indent="-285750">
              <a:lnSpc>
                <a:spcPct val="150000"/>
              </a:lnSpc>
              <a:buFont typeface="Arial" panose="020B0604020202020204" pitchFamily="34" charset="0"/>
              <a:buChar char="•"/>
            </a:pPr>
            <a:r>
              <a:rPr lang="en-US" dirty="0">
                <a:solidFill>
                  <a:srgbClr val="104F75"/>
                </a:solidFill>
                <a:latin typeface="Century Gothic" panose="020B0502020202020204" pitchFamily="34" charset="0"/>
              </a:rPr>
              <a:t>Write down what you hear. </a:t>
            </a:r>
          </a:p>
          <a:p>
            <a:pPr marL="285750" indent="-285750">
              <a:lnSpc>
                <a:spcPct val="150000"/>
              </a:lnSpc>
              <a:buFont typeface="Arial" panose="020B0604020202020204" pitchFamily="34" charset="0"/>
              <a:buChar char="•"/>
            </a:pPr>
            <a:r>
              <a:rPr lang="en-US" dirty="0" smtClean="0">
                <a:solidFill>
                  <a:srgbClr val="104F75"/>
                </a:solidFill>
                <a:latin typeface="Century Gothic" panose="020B0502020202020204" pitchFamily="34" charset="0"/>
              </a:rPr>
              <a:t>Then </a:t>
            </a:r>
            <a:r>
              <a:rPr lang="en-US" dirty="0">
                <a:solidFill>
                  <a:srgbClr val="104F75"/>
                </a:solidFill>
                <a:latin typeface="Century Gothic" panose="020B0502020202020204" pitchFamily="34" charset="0"/>
              </a:rPr>
              <a:t>circle the picture your partner described. </a:t>
            </a:r>
          </a:p>
          <a:p>
            <a:pPr marL="285750" indent="-285750">
              <a:lnSpc>
                <a:spcPct val="150000"/>
              </a:lnSpc>
              <a:buFont typeface="Arial" panose="020B0604020202020204" pitchFamily="34" charset="0"/>
              <a:buChar char="•"/>
            </a:pPr>
            <a:r>
              <a:rPr lang="en-US" dirty="0">
                <a:solidFill>
                  <a:srgbClr val="104F75"/>
                </a:solidFill>
                <a:latin typeface="Century Gothic" panose="020B0502020202020204" pitchFamily="34" charset="0"/>
              </a:rPr>
              <a:t>Remember to pay attention to the verb ending</a:t>
            </a:r>
            <a:r>
              <a:rPr lang="en-US" dirty="0" smtClean="0">
                <a:solidFill>
                  <a:srgbClr val="104F75"/>
                </a:solidFill>
                <a:latin typeface="Century Gothic" panose="020B0502020202020204" pitchFamily="34" charset="0"/>
              </a:rPr>
              <a:t>!</a:t>
            </a:r>
          </a:p>
          <a:p>
            <a:pPr marL="285750" indent="-285750">
              <a:lnSpc>
                <a:spcPct val="150000"/>
              </a:lnSpc>
              <a:buFont typeface="Arial" panose="020B0604020202020204" pitchFamily="34" charset="0"/>
              <a:buChar char="•"/>
            </a:pPr>
            <a:r>
              <a:rPr lang="en-GB" dirty="0">
                <a:solidFill>
                  <a:srgbClr val="104F75"/>
                </a:solidFill>
                <a:latin typeface="Century Gothic" panose="020B0502020202020204" pitchFamily="34" charset="0"/>
              </a:rPr>
              <a:t>Now swap roles!</a:t>
            </a:r>
          </a:p>
          <a:p>
            <a:pPr marL="285750" indent="-285750">
              <a:buFont typeface="Arial" panose="020B0604020202020204" pitchFamily="34" charset="0"/>
              <a:buChar char="•"/>
            </a:pPr>
            <a:endParaRPr lang="en-US" dirty="0">
              <a:solidFill>
                <a:srgbClr val="104F75"/>
              </a:solidFill>
              <a:latin typeface="Century Gothic" panose="020B0502020202020204" pitchFamily="34" charset="0"/>
            </a:endParaRPr>
          </a:p>
          <a:p>
            <a:endParaRPr lang="en-US" dirty="0"/>
          </a:p>
        </p:txBody>
      </p:sp>
      <p:sp>
        <p:nvSpPr>
          <p:cNvPr id="9" name="TextBox 8">
            <a:extLst>
              <a:ext uri="{FF2B5EF4-FFF2-40B4-BE49-F238E27FC236}">
                <a16:creationId xmlns:a16="http://schemas.microsoft.com/office/drawing/2014/main" xmlns="" id="{F3232B66-94A7-904A-95F5-B8AE76BFB102}"/>
              </a:ext>
            </a:extLst>
          </p:cNvPr>
          <p:cNvSpPr txBox="1"/>
          <p:nvPr/>
        </p:nvSpPr>
        <p:spPr>
          <a:xfrm>
            <a:off x="2607178" y="5539115"/>
            <a:ext cx="6627135" cy="584775"/>
          </a:xfrm>
          <a:prstGeom prst="rect">
            <a:avLst/>
          </a:prstGeom>
          <a:noFill/>
        </p:spPr>
        <p:txBody>
          <a:bodyPr wrap="none" rtlCol="0">
            <a:spAutoFit/>
          </a:bodyPr>
          <a:lstStyle/>
          <a:p>
            <a:r>
              <a:rPr lang="en-US" sz="3200" b="1" dirty="0" smtClean="0">
                <a:solidFill>
                  <a:srgbClr val="104F75"/>
                </a:solidFill>
                <a:latin typeface="Century Gothic" panose="020B0502020202020204" pitchFamily="34" charset="0"/>
              </a:rPr>
              <a:t>Now swap roles for numbers 5-8.</a:t>
            </a:r>
            <a:endParaRPr lang="en-US" sz="3200" b="1"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3168741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5543217" cy="707849"/>
          </a:xfrm>
        </p:spPr>
        <p:txBody>
          <a:bodyPr>
            <a:normAutofit fontScale="90000"/>
          </a:bodyPr>
          <a:lstStyle/>
          <a:p>
            <a:r>
              <a:rPr lang="en-GB" sz="3600" b="1" dirty="0" err="1" smtClean="0">
                <a:solidFill>
                  <a:schemeClr val="bg1"/>
                </a:solidFill>
              </a:rPr>
              <a:t>Sprechen</a:t>
            </a:r>
            <a:r>
              <a:rPr lang="en-GB" sz="3600" b="1" dirty="0" smtClean="0">
                <a:solidFill>
                  <a:schemeClr val="bg1"/>
                </a:solidFill>
              </a:rPr>
              <a:t> und </a:t>
            </a:r>
            <a:r>
              <a:rPr lang="en-GB" sz="3600" b="1" dirty="0" err="1" smtClean="0">
                <a:solidFill>
                  <a:schemeClr val="bg1"/>
                </a:solidFill>
              </a:rPr>
              <a:t>schreiben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xmlns="" id="{80E1BDD6-7FD2-5B49-B3A8-8CD5185A9539}"/>
              </a:ext>
            </a:extLst>
          </p:cNvPr>
          <p:cNvSpPr txBox="1"/>
          <p:nvPr/>
        </p:nvSpPr>
        <p:spPr>
          <a:xfrm>
            <a:off x="552632" y="5060054"/>
            <a:ext cx="3746500" cy="369332"/>
          </a:xfrm>
          <a:prstGeom prst="rect">
            <a:avLst/>
          </a:prstGeom>
          <a:noFill/>
        </p:spPr>
        <p:txBody>
          <a:bodyPr wrap="square" rtlCol="0">
            <a:spAutoFit/>
          </a:bodyPr>
          <a:lstStyle/>
          <a:p>
            <a:r>
              <a:rPr lang="en-US" dirty="0" err="1">
                <a:solidFill>
                  <a:srgbClr val="115076"/>
                </a:solidFill>
                <a:latin typeface="Century Gothic" panose="020B0502020202020204" pitchFamily="34" charset="0"/>
              </a:rPr>
              <a:t>Sie</a:t>
            </a:r>
            <a:r>
              <a:rPr lang="en-US" dirty="0">
                <a:solidFill>
                  <a:srgbClr val="115076"/>
                </a:solidFill>
                <a:latin typeface="Century Gothic" panose="020B0502020202020204" pitchFamily="34" charset="0"/>
              </a:rPr>
              <a:t> </a:t>
            </a:r>
            <a:r>
              <a:rPr lang="en-US" dirty="0" smtClean="0">
                <a:solidFill>
                  <a:srgbClr val="115076"/>
                </a:solidFill>
                <a:latin typeface="Century Gothic" panose="020B0502020202020204" pitchFamily="34" charset="0"/>
              </a:rPr>
              <a:t>_________________________</a:t>
            </a:r>
            <a:endParaRPr lang="en-US" dirty="0">
              <a:solidFill>
                <a:srgbClr val="115076"/>
              </a:solidFill>
              <a:latin typeface="Century Gothic" panose="020B0502020202020204" pitchFamily="34" charset="0"/>
            </a:endParaRPr>
          </a:p>
        </p:txBody>
      </p:sp>
      <p:pic>
        <p:nvPicPr>
          <p:cNvPr id="21" name="Picture 20">
            <a:extLst>
              <a:ext uri="{FF2B5EF4-FFF2-40B4-BE49-F238E27FC236}">
                <a16:creationId xmlns:a16="http://schemas.microsoft.com/office/drawing/2014/main" xmlns="" id="{D7B0A391-559E-0D40-A24A-D7FAB81517EC}"/>
              </a:ext>
            </a:extLst>
          </p:cNvPr>
          <p:cNvPicPr>
            <a:picLocks noChangeAspect="1"/>
          </p:cNvPicPr>
          <p:nvPr/>
        </p:nvPicPr>
        <p:blipFill>
          <a:blip r:embed="rId4"/>
          <a:stretch>
            <a:fillRect/>
          </a:stretch>
        </p:blipFill>
        <p:spPr>
          <a:xfrm>
            <a:off x="274397" y="2345883"/>
            <a:ext cx="3416300" cy="2705100"/>
          </a:xfrm>
          <a:prstGeom prst="rect">
            <a:avLst/>
          </a:prstGeom>
        </p:spPr>
      </p:pic>
      <p:sp>
        <p:nvSpPr>
          <p:cNvPr id="5" name="Rectangle 4">
            <a:extLst>
              <a:ext uri="{FF2B5EF4-FFF2-40B4-BE49-F238E27FC236}">
                <a16:creationId xmlns:a16="http://schemas.microsoft.com/office/drawing/2014/main" xmlns="" id="{9A335679-CC50-4246-A920-BBCDACD201B0}"/>
              </a:ext>
            </a:extLst>
          </p:cNvPr>
          <p:cNvSpPr/>
          <p:nvPr/>
        </p:nvSpPr>
        <p:spPr>
          <a:xfrm>
            <a:off x="737785" y="1631434"/>
            <a:ext cx="832279" cy="584775"/>
          </a:xfrm>
          <a:prstGeom prst="rect">
            <a:avLst/>
          </a:prstGeom>
        </p:spPr>
        <p:txBody>
          <a:bodyPr wrap="none">
            <a:spAutoFit/>
          </a:bodyPr>
          <a:lstStyle/>
          <a:p>
            <a:pPr lvl="0"/>
            <a:r>
              <a:rPr lang="en-US" sz="3200" b="1" dirty="0">
                <a:solidFill>
                  <a:srgbClr val="104F75"/>
                </a:solidFill>
                <a:latin typeface="Century Gothic" panose="020B0502020202020204" pitchFamily="34" charset="0"/>
              </a:rPr>
              <a:t>1A.</a:t>
            </a:r>
          </a:p>
        </p:txBody>
      </p:sp>
      <p:pic>
        <p:nvPicPr>
          <p:cNvPr id="9" name="Picture 8">
            <a:extLst>
              <a:ext uri="{FF2B5EF4-FFF2-40B4-BE49-F238E27FC236}">
                <a16:creationId xmlns:a16="http://schemas.microsoft.com/office/drawing/2014/main" xmlns="" id="{E6EDB582-C870-654B-9F85-487BA39EBEFD}"/>
              </a:ext>
            </a:extLst>
          </p:cNvPr>
          <p:cNvPicPr>
            <a:picLocks noChangeAspect="1"/>
          </p:cNvPicPr>
          <p:nvPr/>
        </p:nvPicPr>
        <p:blipFill>
          <a:blip r:embed="rId5"/>
          <a:stretch>
            <a:fillRect/>
          </a:stretch>
        </p:blipFill>
        <p:spPr>
          <a:xfrm>
            <a:off x="5296407" y="1778363"/>
            <a:ext cx="3416300" cy="2705100"/>
          </a:xfrm>
          <a:prstGeom prst="rect">
            <a:avLst/>
          </a:prstGeom>
        </p:spPr>
      </p:pic>
      <p:pic>
        <p:nvPicPr>
          <p:cNvPr id="11" name="Picture 10">
            <a:extLst>
              <a:ext uri="{FF2B5EF4-FFF2-40B4-BE49-F238E27FC236}">
                <a16:creationId xmlns:a16="http://schemas.microsoft.com/office/drawing/2014/main" xmlns="" id="{CC97A2A6-EC4C-7F4C-9B2A-BD3CC5C0F1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71940" y="1905134"/>
            <a:ext cx="3416300" cy="2705100"/>
          </a:xfrm>
          <a:prstGeom prst="rect">
            <a:avLst/>
          </a:prstGeom>
        </p:spPr>
      </p:pic>
      <p:sp>
        <p:nvSpPr>
          <p:cNvPr id="12" name="TextBox 11">
            <a:extLst>
              <a:ext uri="{FF2B5EF4-FFF2-40B4-BE49-F238E27FC236}">
                <a16:creationId xmlns:a16="http://schemas.microsoft.com/office/drawing/2014/main" xmlns="" id="{984654DE-4B11-5A45-B924-495DC05B95C3}"/>
              </a:ext>
            </a:extLst>
          </p:cNvPr>
          <p:cNvSpPr txBox="1"/>
          <p:nvPr/>
        </p:nvSpPr>
        <p:spPr>
          <a:xfrm>
            <a:off x="5931225" y="5049637"/>
            <a:ext cx="3746500" cy="369332"/>
          </a:xfrm>
          <a:prstGeom prst="rect">
            <a:avLst/>
          </a:prstGeom>
          <a:noFill/>
        </p:spPr>
        <p:txBody>
          <a:bodyPr wrap="square" rtlCol="0">
            <a:spAutoFit/>
          </a:bodyPr>
          <a:lstStyle/>
          <a:p>
            <a:r>
              <a:rPr lang="en-US" dirty="0">
                <a:solidFill>
                  <a:srgbClr val="115076"/>
                </a:solidFill>
                <a:latin typeface="Century Gothic" panose="020B0502020202020204" pitchFamily="34" charset="0"/>
              </a:rPr>
              <a:t>Sie____________________________</a:t>
            </a:r>
          </a:p>
        </p:txBody>
      </p:sp>
      <p:sp>
        <p:nvSpPr>
          <p:cNvPr id="13" name="TextBox 12">
            <a:extLst>
              <a:ext uri="{FF2B5EF4-FFF2-40B4-BE49-F238E27FC236}">
                <a16:creationId xmlns:a16="http://schemas.microsoft.com/office/drawing/2014/main" xmlns="" id="{87D25774-3683-D243-93AA-FC037ECFAF85}"/>
              </a:ext>
            </a:extLst>
          </p:cNvPr>
          <p:cNvSpPr txBox="1"/>
          <p:nvPr/>
        </p:nvSpPr>
        <p:spPr>
          <a:xfrm>
            <a:off x="8353474" y="2647281"/>
            <a:ext cx="718466" cy="369332"/>
          </a:xfrm>
          <a:prstGeom prst="rect">
            <a:avLst/>
          </a:prstGeom>
          <a:noFill/>
        </p:spPr>
        <p:txBody>
          <a:bodyPr wrap="square" rtlCol="0">
            <a:spAutoFit/>
          </a:bodyPr>
          <a:lstStyle/>
          <a:p>
            <a:r>
              <a:rPr lang="en-US" dirty="0">
                <a:solidFill>
                  <a:srgbClr val="E87D1E"/>
                </a:solidFill>
              </a:rPr>
              <a:t>ODER</a:t>
            </a:r>
          </a:p>
        </p:txBody>
      </p:sp>
      <p:sp>
        <p:nvSpPr>
          <p:cNvPr id="14" name="Rectangle 13">
            <a:extLst>
              <a:ext uri="{FF2B5EF4-FFF2-40B4-BE49-F238E27FC236}">
                <a16:creationId xmlns:a16="http://schemas.microsoft.com/office/drawing/2014/main" xmlns="" id="{2C9AE100-5F5E-4D4C-9DA1-58D0C5EF7E5B}"/>
              </a:ext>
            </a:extLst>
          </p:cNvPr>
          <p:cNvSpPr/>
          <p:nvPr/>
        </p:nvSpPr>
        <p:spPr>
          <a:xfrm>
            <a:off x="5075096" y="1612747"/>
            <a:ext cx="768159" cy="584775"/>
          </a:xfrm>
          <a:prstGeom prst="rect">
            <a:avLst/>
          </a:prstGeom>
        </p:spPr>
        <p:txBody>
          <a:bodyPr wrap="square">
            <a:spAutoFit/>
          </a:bodyPr>
          <a:lstStyle/>
          <a:p>
            <a:pPr lvl="0"/>
            <a:r>
              <a:rPr lang="en-US" sz="3200" b="1" dirty="0">
                <a:solidFill>
                  <a:srgbClr val="104F75"/>
                </a:solidFill>
                <a:latin typeface="Century Gothic" panose="020B0502020202020204" pitchFamily="34" charset="0"/>
              </a:rPr>
              <a:t>1B.</a:t>
            </a:r>
          </a:p>
        </p:txBody>
      </p:sp>
      <p:cxnSp>
        <p:nvCxnSpPr>
          <p:cNvPr id="7" name="Straight Connector 6"/>
          <p:cNvCxnSpPr/>
          <p:nvPr/>
        </p:nvCxnSpPr>
        <p:spPr>
          <a:xfrm flipH="1">
            <a:off x="4637314" y="1280160"/>
            <a:ext cx="13063" cy="4859383"/>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1755" y="1137477"/>
            <a:ext cx="1221809" cy="507831"/>
          </a:xfrm>
          <a:prstGeom prst="rect">
            <a:avLst/>
          </a:prstGeom>
        </p:spPr>
        <p:txBody>
          <a:bodyPr wrap="none">
            <a:spAutoFit/>
          </a:bodyPr>
          <a:lstStyle/>
          <a:p>
            <a:pPr algn="ctr">
              <a:lnSpc>
                <a:spcPct val="150000"/>
              </a:lnSpc>
            </a:pPr>
            <a:r>
              <a:rPr lang="en-US" b="1" dirty="0">
                <a:solidFill>
                  <a:srgbClr val="104F75"/>
                </a:solidFill>
                <a:latin typeface="Century Gothic" panose="020B0502020202020204" pitchFamily="34" charset="0"/>
              </a:rPr>
              <a:t>Person A </a:t>
            </a:r>
          </a:p>
        </p:txBody>
      </p:sp>
      <p:sp>
        <p:nvSpPr>
          <p:cNvPr id="17" name="Rectangle 16"/>
          <p:cNvSpPr/>
          <p:nvPr/>
        </p:nvSpPr>
        <p:spPr>
          <a:xfrm>
            <a:off x="4866704" y="1119448"/>
            <a:ext cx="1184940" cy="454292"/>
          </a:xfrm>
          <a:prstGeom prst="rect">
            <a:avLst/>
          </a:prstGeom>
        </p:spPr>
        <p:txBody>
          <a:bodyPr wrap="none">
            <a:spAutoFit/>
          </a:bodyPr>
          <a:lstStyle/>
          <a:p>
            <a:pPr algn="ctr">
              <a:lnSpc>
                <a:spcPct val="150000"/>
              </a:lnSpc>
            </a:pPr>
            <a:r>
              <a:rPr lang="en-US" b="1" dirty="0">
                <a:solidFill>
                  <a:srgbClr val="104F75"/>
                </a:solidFill>
                <a:latin typeface="Century Gothic" panose="020B0502020202020204" pitchFamily="34" charset="0"/>
              </a:rPr>
              <a:t>Person </a:t>
            </a:r>
            <a:r>
              <a:rPr lang="en-US" b="1" dirty="0" smtClean="0">
                <a:solidFill>
                  <a:srgbClr val="104F75"/>
                </a:solidFill>
                <a:latin typeface="Century Gothic" panose="020B0502020202020204" pitchFamily="34" charset="0"/>
              </a:rPr>
              <a:t>B </a:t>
            </a:r>
            <a:endParaRPr lang="en-US" b="1" dirty="0">
              <a:solidFill>
                <a:srgbClr val="104F75"/>
              </a:solidFill>
              <a:latin typeface="Century Gothic" panose="020B0502020202020204" pitchFamily="34" charset="0"/>
            </a:endParaRPr>
          </a:p>
        </p:txBody>
      </p:sp>
    </p:spTree>
    <p:extLst>
      <p:ext uri="{BB962C8B-B14F-4D97-AF65-F5344CB8AC3E}">
        <p14:creationId xmlns:p14="http://schemas.microsoft.com/office/powerpoint/2010/main" val="537061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825500" y="88900"/>
            <a:ext cx="10513158" cy="6228420"/>
          </a:xfrm>
          <a:prstGeom prst="rect">
            <a:avLst/>
          </a:prstGeom>
        </p:spPr>
      </p:pic>
    </p:spTree>
    <p:extLst>
      <p:ext uri="{BB962C8B-B14F-4D97-AF65-F5344CB8AC3E}">
        <p14:creationId xmlns:p14="http://schemas.microsoft.com/office/powerpoint/2010/main" val="4156841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639924" y="76200"/>
            <a:ext cx="10742451" cy="6229350"/>
          </a:xfrm>
          <a:prstGeom prst="rect">
            <a:avLst/>
          </a:prstGeom>
        </p:spPr>
      </p:pic>
    </p:spTree>
    <p:extLst>
      <p:ext uri="{BB962C8B-B14F-4D97-AF65-F5344CB8AC3E}">
        <p14:creationId xmlns:p14="http://schemas.microsoft.com/office/powerpoint/2010/main" val="4161833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5664200" y="6494075"/>
            <a:ext cx="4563535"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t>
            </a:r>
            <a:r>
              <a:rPr lang="en-GB" sz="1200" dirty="0" err="1" smtClean="0">
                <a:solidFill>
                  <a:schemeClr val="bg1"/>
                </a:solidFill>
                <a:latin typeface="Century Gothic" panose="020B0502020202020204" pitchFamily="34" charset="0"/>
              </a:rPr>
              <a:t>Alferink</a:t>
            </a:r>
            <a:r>
              <a:rPr lang="en-GB" sz="1200" dirty="0" smtClean="0">
                <a:solidFill>
                  <a:schemeClr val="bg1"/>
                </a:solidFill>
                <a:latin typeface="Century Gothic" panose="020B0502020202020204" pitchFamily="34" charset="0"/>
              </a:rPr>
              <a:t> / Rachel Hawkes / Rowena </a:t>
            </a:r>
            <a:r>
              <a:rPr lang="en-GB" sz="1200" dirty="0">
                <a:solidFill>
                  <a:schemeClr val="bg1"/>
                </a:solidFill>
                <a:latin typeface="Century Gothic" panose="020B0502020202020204" pitchFamily="34" charset="0"/>
              </a:rPr>
              <a:t>Kasprowicz</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xmlns="" id="{CC5C52CE-3A08-C343-8002-04E44EBB39C9}"/>
              </a:ext>
            </a:extLst>
          </p:cNvPr>
          <p:cNvSpPr txBox="1"/>
          <p:nvPr/>
        </p:nvSpPr>
        <p:spPr>
          <a:xfrm>
            <a:off x="210206" y="1471448"/>
            <a:ext cx="10741573" cy="5116850"/>
          </a:xfrm>
          <a:prstGeom prst="rect">
            <a:avLst/>
          </a:prstGeom>
          <a:noFill/>
        </p:spPr>
        <p:txBody>
          <a:bodyPr wrap="square" rtlCol="0">
            <a:spAutoFit/>
          </a:bodyPr>
          <a:lstStyle/>
          <a:p>
            <a:pPr>
              <a:lnSpc>
                <a:spcPct val="107000"/>
              </a:lnSpc>
              <a:spcAft>
                <a:spcPts val="80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Present tense: verb stems and verb endings</a:t>
            </a:r>
            <a:endParaRPr lang="en-GB" sz="2000" dirty="0">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All verbs have a </a:t>
            </a:r>
            <a:r>
              <a:rPr lang="en-GB" sz="2000" b="1"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stem</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and an </a:t>
            </a:r>
            <a:r>
              <a:rPr lang="en-GB" sz="2000" b="1"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ending</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The stem is the first part of the verb.</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Find the stem of a German verb by removing the </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r>
              <a:rPr lang="en-GB" sz="2000" b="1"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en</a:t>
            </a:r>
            <a:r>
              <a:rPr lang="en-GB" sz="2000" b="1"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ending. </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sag</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sym typeface="Wingdings" pitchFamily="2" charset="2"/>
              </a:rPr>
              <a:t></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sag-</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mach</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sym typeface="Wingdings" pitchFamily="2" charset="2"/>
              </a:rPr>
              <a:t></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mach</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geh</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sym typeface="Wingdings" pitchFamily="2" charset="2"/>
              </a:rPr>
              <a:t></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geh</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Add different endings to the stem to create different verb forms.</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ich</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sag</a:t>
            </a:r>
            <a:r>
              <a:rPr lang="en-GB" sz="2000" b="1"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e</a:t>
            </a: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er</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mach</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t</a:t>
            </a:r>
            <a:endParaRPr lang="en-GB" sz="2000" b="1" dirty="0">
              <a:solidFill>
                <a:srgbClr val="E87D1E"/>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wir</a:t>
            </a:r>
            <a:r>
              <a:rPr lang="en-GB" sz="2000" dirty="0">
                <a:solidFill>
                  <a:srgbClr val="115076"/>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latin typeface="Century Gothic" panose="020B0502020202020204" pitchFamily="34" charset="0"/>
                <a:ea typeface="SimSun" panose="02010600030101010101" pitchFamily="2" charset="-122"/>
                <a:cs typeface="Times New Roman" panose="02020603050405020304" pitchFamily="18" charset="0"/>
              </a:rPr>
              <a:t>geh</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endParaRPr lang="en-GB" sz="2000" b="1" dirty="0">
              <a:solidFill>
                <a:srgbClr val="E87D1E"/>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dirty="0">
              <a:latin typeface="Century Gothic" panose="020B0502020202020204" pitchFamily="34" charset="0"/>
              <a:ea typeface="SimSun" panose="02010600030101010101" pitchFamily="2" charset="-122"/>
              <a:cs typeface="Times New Roman" panose="02020603050405020304" pitchFamily="18" charset="0"/>
            </a:endParaRPr>
          </a:p>
        </p:txBody>
      </p:sp>
      <p:sp>
        <p:nvSpPr>
          <p:cNvPr id="9" name="Title 3">
            <a:extLst>
              <a:ext uri="{FF2B5EF4-FFF2-40B4-BE49-F238E27FC236}">
                <a16:creationId xmlns:a16="http://schemas.microsoft.com/office/drawing/2014/main" xmlns="" id="{05CA0D8D-D103-4A44-8177-B5E7AC39C9F4}"/>
              </a:ext>
            </a:extLst>
          </p:cNvPr>
          <p:cNvSpPr txBox="1">
            <a:spLocks/>
          </p:cNvSpPr>
          <p:nvPr/>
        </p:nvSpPr>
        <p:spPr>
          <a:xfrm>
            <a:off x="168806" y="338225"/>
            <a:ext cx="6062662"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Present tense: singular and plural</a:t>
            </a:r>
          </a:p>
        </p:txBody>
      </p:sp>
    </p:spTree>
    <p:extLst>
      <p:ext uri="{BB962C8B-B14F-4D97-AF65-F5344CB8AC3E}">
        <p14:creationId xmlns:p14="http://schemas.microsoft.com/office/powerpoint/2010/main" val="19803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 y="294041"/>
            <a:ext cx="6807200" cy="869950"/>
          </a:xfrm>
          <a:prstGeom prst="rect">
            <a:avLst/>
          </a:prstGeom>
        </p:spPr>
      </p:pic>
      <p:sp>
        <p:nvSpPr>
          <p:cNvPr id="4" name="Title 3"/>
          <p:cNvSpPr>
            <a:spLocks noGrp="1"/>
          </p:cNvSpPr>
          <p:nvPr>
            <p:ph type="title"/>
          </p:nvPr>
        </p:nvSpPr>
        <p:spPr>
          <a:xfrm>
            <a:off x="300038" y="338225"/>
            <a:ext cx="4608293" cy="707849"/>
          </a:xfrm>
        </p:spPr>
        <p:txBody>
          <a:bodyPr>
            <a:normAutofit fontScale="90000"/>
          </a:bodyPr>
          <a:lstStyle/>
          <a:p>
            <a:r>
              <a:rPr lang="en-GB" sz="3600" b="1" dirty="0">
                <a:solidFill>
                  <a:schemeClr val="bg1"/>
                </a:solidFill>
              </a:rPr>
              <a:t>Grammar explanation</a:t>
            </a: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xmlns="" id="{D5826F1B-C5F9-594B-976A-F90578616984}"/>
              </a:ext>
            </a:extLst>
          </p:cNvPr>
          <p:cNvSpPr txBox="1"/>
          <p:nvPr/>
        </p:nvSpPr>
        <p:spPr>
          <a:xfrm>
            <a:off x="210206" y="1408705"/>
            <a:ext cx="10741573" cy="553357"/>
          </a:xfrm>
          <a:prstGeom prst="rect">
            <a:avLst/>
          </a:prstGeom>
          <a:noFill/>
        </p:spPr>
        <p:txBody>
          <a:bodyPr wrap="square" rtlCol="0">
            <a:spAutoFit/>
          </a:bodyPr>
          <a:lstStyle/>
          <a:p>
            <a:pPr>
              <a:lnSpc>
                <a:spcPct val="107000"/>
              </a:lnSpc>
              <a:spcAft>
                <a:spcPts val="800"/>
              </a:spcAft>
            </a:pP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Present tense: ‘</a:t>
            </a:r>
            <a:r>
              <a:rPr lang="en-GB" sz="2800" b="1"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er</a:t>
            </a: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 ‘</a:t>
            </a:r>
            <a:r>
              <a:rPr lang="en-GB" sz="2800" b="1"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sie</a:t>
            </a: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err="1"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es</a:t>
            </a:r>
            <a:r>
              <a:rPr lang="en-GB" sz="2800" b="1" dirty="0"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 (he </a:t>
            </a: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she / it) </a:t>
            </a: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and ‘</a:t>
            </a:r>
            <a:r>
              <a:rPr lang="en-GB" sz="2800" b="1"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sie</a:t>
            </a:r>
            <a:r>
              <a:rPr lang="en-GB" sz="28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(they)</a:t>
            </a:r>
          </a:p>
        </p:txBody>
      </p:sp>
      <p:sp>
        <p:nvSpPr>
          <p:cNvPr id="2" name="TextBox 1">
            <a:extLst>
              <a:ext uri="{FF2B5EF4-FFF2-40B4-BE49-F238E27FC236}">
                <a16:creationId xmlns:a16="http://schemas.microsoft.com/office/drawing/2014/main" xmlns="" id="{9E3FB48B-F4B1-3549-A057-101C38735B2F}"/>
              </a:ext>
            </a:extLst>
          </p:cNvPr>
          <p:cNvSpPr txBox="1"/>
          <p:nvPr/>
        </p:nvSpPr>
        <p:spPr>
          <a:xfrm>
            <a:off x="210206" y="1975848"/>
            <a:ext cx="10248318" cy="400110"/>
          </a:xfrm>
          <a:prstGeom prst="rect">
            <a:avLst/>
          </a:prstGeom>
          <a:noFill/>
        </p:spPr>
        <p:txBody>
          <a:bodyPr wrap="none" rtlCol="0">
            <a:spAutoFit/>
          </a:bodyPr>
          <a:lstStyle/>
          <a:p>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Make the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er</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sie</a:t>
            </a:r>
            <a:r>
              <a:rPr lang="en-GB" sz="2000" dirty="0"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 / ‘</a:t>
            </a:r>
            <a:r>
              <a:rPr lang="en-GB" sz="2000" dirty="0" err="1"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es</a:t>
            </a:r>
            <a:r>
              <a:rPr lang="en-GB" sz="2000" dirty="0" smtClean="0">
                <a:solidFill>
                  <a:srgbClr val="104F75"/>
                </a:solidFill>
                <a:latin typeface="Century Gothic" panose="020B0502020202020204" pitchFamily="34" charset="0"/>
                <a:ea typeface="SimSun" panose="02010600030101010101" pitchFamily="2" charset="-122"/>
                <a:cs typeface="Times New Roman" panose="02020603050405020304" pitchFamily="18" charset="0"/>
              </a:rPr>
              <a:t>’ form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by adding </a:t>
            </a:r>
            <a:r>
              <a:rPr lang="en-GB" sz="2000" b="1" i="1"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-t</a:t>
            </a:r>
            <a:r>
              <a:rPr lang="en-GB" sz="2000"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to the stem: sag-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sym typeface="Wingdings" pitchFamily="2" charset="2"/>
              </a:rPr>
              <a:t>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er</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sag</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t</a:t>
            </a:r>
            <a:r>
              <a:rPr lang="en-GB" sz="2000" i="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(he says).</a:t>
            </a:r>
            <a:r>
              <a:rPr lang="en-GB" sz="2000" dirty="0">
                <a:solidFill>
                  <a:srgbClr val="104F75"/>
                </a:solidFill>
              </a:rPr>
              <a:t> </a:t>
            </a:r>
            <a:endParaRPr lang="en-US" sz="2000" dirty="0">
              <a:solidFill>
                <a:srgbClr val="104F75"/>
              </a:solidFill>
            </a:endParaRPr>
          </a:p>
        </p:txBody>
      </p:sp>
      <p:sp>
        <p:nvSpPr>
          <p:cNvPr id="5" name="TextBox 4">
            <a:extLst>
              <a:ext uri="{FF2B5EF4-FFF2-40B4-BE49-F238E27FC236}">
                <a16:creationId xmlns:a16="http://schemas.microsoft.com/office/drawing/2014/main" xmlns="" id="{1CACCC66-B665-B94A-AFFA-6724CD1FA880}"/>
              </a:ext>
            </a:extLst>
          </p:cNvPr>
          <p:cNvSpPr txBox="1"/>
          <p:nvPr/>
        </p:nvSpPr>
        <p:spPr>
          <a:xfrm>
            <a:off x="210206" y="2504425"/>
            <a:ext cx="10360529" cy="421654"/>
          </a:xfrm>
          <a:prstGeom prst="rect">
            <a:avLst/>
          </a:prstGeom>
          <a:noFill/>
        </p:spPr>
        <p:txBody>
          <a:bodyPr wrap="none" rtlCol="0">
            <a:spAutoFit/>
          </a:bodyPr>
          <a:lstStyle/>
          <a:p>
            <a:pPr>
              <a:lnSpc>
                <a:spcPct val="107000"/>
              </a:lnSpc>
              <a:spcAft>
                <a:spcPts val="800"/>
              </a:spcAft>
            </a:pP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Make the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sie</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(they) form by adding </a:t>
            </a:r>
            <a:r>
              <a:rPr lang="en-GB" sz="2000" b="1" i="1"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a:t>
            </a:r>
            <a:r>
              <a:rPr lang="en-GB" sz="2000" b="1" i="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r>
              <a:rPr lang="en-GB" sz="2000" dirty="0">
                <a:solidFill>
                  <a:srgbClr val="E87D1E"/>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to the stem: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sym typeface="Wingdings" pitchFamily="2" charset="2"/>
              </a:rPr>
              <a:t>sag- 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sie</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04F75"/>
                </a:solidFill>
                <a:latin typeface="Century Gothic" panose="020B0502020202020204" pitchFamily="34" charset="0"/>
                <a:ea typeface="SimSun" panose="02010600030101010101" pitchFamily="2" charset="-122"/>
                <a:cs typeface="Times New Roman" panose="02020603050405020304" pitchFamily="18" charset="0"/>
              </a:rPr>
              <a:t>sag</a:t>
            </a:r>
            <a:r>
              <a:rPr lang="en-GB" sz="2000" b="1" dirty="0" err="1">
                <a:solidFill>
                  <a:srgbClr val="E87D1E"/>
                </a:solidFill>
                <a:latin typeface="Century Gothic" panose="020B0502020202020204" pitchFamily="34" charset="0"/>
                <a:ea typeface="SimSun" panose="02010600030101010101" pitchFamily="2" charset="-122"/>
                <a:cs typeface="Times New Roman" panose="02020603050405020304" pitchFamily="18" charset="0"/>
              </a:rPr>
              <a:t>en</a:t>
            </a:r>
            <a:r>
              <a:rPr lang="en-GB" sz="2000" i="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 </a:t>
            </a:r>
            <a:r>
              <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(they say). </a:t>
            </a:r>
            <a:endParaRPr lang="en-GB" sz="2000" dirty="0">
              <a:solidFill>
                <a:srgbClr val="104F75"/>
              </a:solidFill>
              <a:latin typeface="Calibri" panose="020F0502020204030204" pitchFamily="34" charset="0"/>
              <a:ea typeface="SimSun" panose="02010600030101010101" pitchFamily="2" charset="-122"/>
              <a:cs typeface="Times New Roman" panose="02020603050405020304" pitchFamily="18" charset="0"/>
            </a:endParaRPr>
          </a:p>
        </p:txBody>
      </p:sp>
      <p:graphicFrame>
        <p:nvGraphicFramePr>
          <p:cNvPr id="12" name="Table 11">
            <a:extLst>
              <a:ext uri="{FF2B5EF4-FFF2-40B4-BE49-F238E27FC236}">
                <a16:creationId xmlns:a16="http://schemas.microsoft.com/office/drawing/2014/main" xmlns="" id="{41F4581A-66B5-8C42-A92D-6B12B92BB388}"/>
              </a:ext>
            </a:extLst>
          </p:cNvPr>
          <p:cNvGraphicFramePr>
            <a:graphicFrameLocks noGrp="1"/>
          </p:cNvGraphicFramePr>
          <p:nvPr>
            <p:extLst>
              <p:ext uri="{D42A27DB-BD31-4B8C-83A1-F6EECF244321}">
                <p14:modId xmlns:p14="http://schemas.microsoft.com/office/powerpoint/2010/main" val="1196286658"/>
              </p:ext>
            </p:extLst>
          </p:nvPr>
        </p:nvGraphicFramePr>
        <p:xfrm>
          <a:off x="300038" y="3127853"/>
          <a:ext cx="7294562" cy="1304544"/>
        </p:xfrm>
        <a:graphic>
          <a:graphicData uri="http://schemas.openxmlformats.org/drawingml/2006/table">
            <a:tbl>
              <a:tblPr firstRow="1" firstCol="1" bandRow="1"/>
              <a:tblGrid>
                <a:gridCol w="1823272">
                  <a:extLst>
                    <a:ext uri="{9D8B030D-6E8A-4147-A177-3AD203B41FA5}">
                      <a16:colId xmlns:a16="http://schemas.microsoft.com/office/drawing/2014/main" xmlns="" val="4137469253"/>
                    </a:ext>
                  </a:extLst>
                </a:gridCol>
                <a:gridCol w="1432690">
                  <a:extLst>
                    <a:ext uri="{9D8B030D-6E8A-4147-A177-3AD203B41FA5}">
                      <a16:colId xmlns:a16="http://schemas.microsoft.com/office/drawing/2014/main" xmlns="" val="2224561995"/>
                    </a:ext>
                  </a:extLst>
                </a:gridCol>
                <a:gridCol w="2387600">
                  <a:extLst>
                    <a:ext uri="{9D8B030D-6E8A-4147-A177-3AD203B41FA5}">
                      <a16:colId xmlns:a16="http://schemas.microsoft.com/office/drawing/2014/main" xmlns="" val="350725853"/>
                    </a:ext>
                  </a:extLst>
                </a:gridCol>
                <a:gridCol w="1651000">
                  <a:extLst>
                    <a:ext uri="{9D8B030D-6E8A-4147-A177-3AD203B41FA5}">
                      <a16:colId xmlns:a16="http://schemas.microsoft.com/office/drawing/2014/main" xmlns="" val="1782028153"/>
                    </a:ext>
                  </a:extLst>
                </a:gridCol>
              </a:tblGrid>
              <a:tr h="0">
                <a:tc>
                  <a:txBody>
                    <a:bodyPr/>
                    <a:lstStyle/>
                    <a:p>
                      <a:pPr>
                        <a:lnSpc>
                          <a:spcPct val="107000"/>
                        </a:lnSpc>
                        <a:spcAft>
                          <a:spcPts val="0"/>
                        </a:spcAft>
                      </a:pP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Infinitive</a:t>
                      </a:r>
                      <a:endParaRPr lang="en-GB" sz="2000" dirty="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Stem</a:t>
                      </a:r>
                      <a:endParaRPr lang="en-GB" sz="2000" dirty="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Er</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b="1" dirty="0" err="1"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b="1" dirty="0"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b="1" dirty="0" err="1"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es</a:t>
                      </a:r>
                      <a:r>
                        <a:rPr lang="en-GB" sz="2000" b="1" dirty="0" smtClean="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r>
                        <a:rPr lang="en-GB" sz="2000" b="1" i="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i="1" dirty="0">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t</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b="1"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b="1" i="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en</a:t>
                      </a:r>
                      <a:r>
                        <a:rPr lang="en-GB" sz="2000" b="1"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000" dirty="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897950617"/>
                  </a:ext>
                </a:extLst>
              </a:tr>
              <a:tr h="0">
                <a:tc>
                  <a:txBody>
                    <a:bodyPr/>
                    <a:lstStyle/>
                    <a:p>
                      <a:pPr>
                        <a:lnSpc>
                          <a:spcPct val="107000"/>
                        </a:lnSpc>
                        <a:spcAft>
                          <a:spcPts val="0"/>
                        </a:spcAft>
                      </a:pPr>
                      <a:r>
                        <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sagen</a:t>
                      </a:r>
                      <a:endParaRPr lang="en-GB" sz="200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sag-</a:t>
                      </a:r>
                      <a:endParaRPr lang="en-GB" sz="200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sag</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t</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sag</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en</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964950605"/>
                  </a:ext>
                </a:extLst>
              </a:tr>
              <a:tr h="0">
                <a:tc>
                  <a:txBody>
                    <a:bodyPr/>
                    <a:lstStyle/>
                    <a:p>
                      <a:pPr>
                        <a:lnSpc>
                          <a:spcPct val="107000"/>
                        </a:lnSpc>
                        <a:spcAft>
                          <a:spcPts val="0"/>
                        </a:spcAft>
                      </a:pPr>
                      <a:r>
                        <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machen</a:t>
                      </a:r>
                      <a:endParaRPr lang="en-GB" sz="200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mach-</a:t>
                      </a:r>
                      <a:endParaRPr lang="en-GB" sz="200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mach</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t</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mach</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en</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3996297499"/>
                  </a:ext>
                </a:extLst>
              </a:tr>
              <a:tr h="0">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gehen</a:t>
                      </a:r>
                      <a:endParaRPr lang="en-GB" sz="2000" dirty="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geh-</a:t>
                      </a:r>
                      <a:endParaRPr lang="en-GB" sz="2000">
                        <a:solidFill>
                          <a:srgbClr val="104F75"/>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457200" indent="-457200">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geh</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t</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GB" sz="2000" dirty="0" err="1">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rPr>
                        <a:t>geh</a:t>
                      </a:r>
                      <a:r>
                        <a:rPr lang="en-GB" sz="20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en</a:t>
                      </a:r>
                      <a:endParaRPr lang="en-GB" sz="2000" dirty="0">
                        <a:solidFill>
                          <a:srgbClr val="E87D1E"/>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xmlns="" val="636772197"/>
                  </a:ext>
                </a:extLst>
              </a:tr>
            </a:tbl>
          </a:graphicData>
        </a:graphic>
      </p:graphicFrame>
      <p:sp>
        <p:nvSpPr>
          <p:cNvPr id="8" name="TextBox 7">
            <a:extLst>
              <a:ext uri="{FF2B5EF4-FFF2-40B4-BE49-F238E27FC236}">
                <a16:creationId xmlns:a16="http://schemas.microsoft.com/office/drawing/2014/main" xmlns="" id="{E2DE27DB-C9A8-BF4A-A7A8-E62F703767FE}"/>
              </a:ext>
            </a:extLst>
          </p:cNvPr>
          <p:cNvSpPr txBox="1"/>
          <p:nvPr/>
        </p:nvSpPr>
        <p:spPr>
          <a:xfrm>
            <a:off x="271574" y="4631286"/>
            <a:ext cx="9101137" cy="707886"/>
          </a:xfrm>
          <a:prstGeom prst="rect">
            <a:avLst/>
          </a:prstGeom>
          <a:noFill/>
        </p:spPr>
        <p:txBody>
          <a:bodyPr wrap="square" rtlCol="0">
            <a:spAutoFit/>
          </a:bodyPr>
          <a:lstStyle/>
          <a:p>
            <a:r>
              <a:rPr lang="en-GB" sz="2000" dirty="0">
                <a:solidFill>
                  <a:srgbClr val="104F75"/>
                </a:solidFill>
                <a:latin typeface="Century Gothic" panose="020B0502020202020204" pitchFamily="34" charset="0"/>
              </a:rPr>
              <a:t>German verbs need pronouns </a:t>
            </a:r>
            <a:r>
              <a:rPr lang="en-GB" sz="2000" b="1" i="1" u="sng" dirty="0">
                <a:solidFill>
                  <a:srgbClr val="104F75"/>
                </a:solidFill>
                <a:latin typeface="Century Gothic" panose="020B0502020202020204" pitchFamily="34" charset="0"/>
              </a:rPr>
              <a:t>and</a:t>
            </a:r>
            <a:r>
              <a:rPr lang="en-GB" sz="2000" dirty="0">
                <a:solidFill>
                  <a:srgbClr val="104F75"/>
                </a:solidFill>
                <a:latin typeface="Century Gothic" panose="020B0502020202020204" pitchFamily="34" charset="0"/>
              </a:rPr>
              <a:t> verb endings.</a:t>
            </a:r>
          </a:p>
          <a:p>
            <a:endParaRPr lang="en-GB" sz="2000" dirty="0">
              <a:solidFill>
                <a:srgbClr val="104F75"/>
              </a:solidFill>
              <a:latin typeface="Century Gothic" panose="020B0502020202020204" pitchFamily="34" charset="0"/>
            </a:endParaRPr>
          </a:p>
        </p:txBody>
      </p:sp>
      <p:sp>
        <p:nvSpPr>
          <p:cNvPr id="11" name="Rectangle 10"/>
          <p:cNvSpPr/>
          <p:nvPr/>
        </p:nvSpPr>
        <p:spPr>
          <a:xfrm>
            <a:off x="300038" y="4985860"/>
            <a:ext cx="11970505" cy="404534"/>
          </a:xfrm>
          <a:prstGeom prst="rect">
            <a:avLst/>
          </a:prstGeom>
        </p:spPr>
        <p:txBody>
          <a:bodyPr wrap="square">
            <a:spAutoFit/>
          </a:bodyPr>
          <a:lstStyle/>
          <a:p>
            <a:pPr lvl="0">
              <a:lnSpc>
                <a:spcPct val="107000"/>
              </a:lnSpc>
              <a:spcAft>
                <a:spcPts val="80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Why?</a:t>
            </a:r>
            <a:endParaRPr lang="en-GB" sz="2000" dirty="0">
              <a:solidFill>
                <a:srgbClr val="104F75"/>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9" name="Rectangle 8"/>
          <p:cNvSpPr/>
          <p:nvPr/>
        </p:nvSpPr>
        <p:spPr>
          <a:xfrm>
            <a:off x="300038" y="5367884"/>
            <a:ext cx="9372399" cy="400110"/>
          </a:xfrm>
          <a:prstGeom prst="rect">
            <a:avLst/>
          </a:prstGeom>
        </p:spPr>
        <p:txBody>
          <a:bodyPr wrap="square">
            <a:spAutoFit/>
          </a:bodyPr>
          <a:lstStyle/>
          <a:p>
            <a:pPr lvl="0"/>
            <a:r>
              <a:rPr lang="en-GB" sz="2000" dirty="0">
                <a:solidFill>
                  <a:srgbClr val="104F75"/>
                </a:solidFill>
                <a:latin typeface="Century Gothic" panose="020B0502020202020204" pitchFamily="34" charset="0"/>
              </a:rPr>
              <a:t>1. Some pronouns are the same: '</a:t>
            </a:r>
            <a:r>
              <a:rPr lang="en-GB" sz="2000" dirty="0" err="1">
                <a:solidFill>
                  <a:srgbClr val="104F75"/>
                </a:solidFill>
                <a:latin typeface="Century Gothic" panose="020B0502020202020204" pitchFamily="34" charset="0"/>
              </a:rPr>
              <a:t>sie</a:t>
            </a:r>
            <a:r>
              <a:rPr lang="en-GB" sz="2000" dirty="0">
                <a:solidFill>
                  <a:srgbClr val="104F75"/>
                </a:solidFill>
                <a:latin typeface="Century Gothic" panose="020B0502020202020204" pitchFamily="34" charset="0"/>
              </a:rPr>
              <a:t>' = 'she' and 'they’.</a:t>
            </a:r>
          </a:p>
        </p:txBody>
      </p:sp>
      <p:sp>
        <p:nvSpPr>
          <p:cNvPr id="13" name="Rectangle 12"/>
          <p:cNvSpPr/>
          <p:nvPr/>
        </p:nvSpPr>
        <p:spPr>
          <a:xfrm>
            <a:off x="300038" y="5741687"/>
            <a:ext cx="9671314" cy="400110"/>
          </a:xfrm>
          <a:prstGeom prst="rect">
            <a:avLst/>
          </a:prstGeom>
        </p:spPr>
        <p:txBody>
          <a:bodyPr wrap="square">
            <a:spAutoFit/>
          </a:bodyPr>
          <a:lstStyle/>
          <a:p>
            <a:pPr lvl="0"/>
            <a:r>
              <a:rPr lang="en-GB" sz="2000" dirty="0">
                <a:solidFill>
                  <a:srgbClr val="104F75"/>
                </a:solidFill>
                <a:latin typeface="Century Gothic" panose="020B0502020202020204" pitchFamily="34" charset="0"/>
              </a:rPr>
              <a:t>2. Some endings are the same: ’</a:t>
            </a:r>
            <a:r>
              <a:rPr lang="en-GB" sz="2000" dirty="0" err="1">
                <a:solidFill>
                  <a:srgbClr val="104F75"/>
                </a:solidFill>
                <a:latin typeface="Century Gothic" panose="020B0502020202020204" pitchFamily="34" charset="0"/>
              </a:rPr>
              <a:t>wir</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sag</a:t>
            </a:r>
            <a:r>
              <a:rPr lang="en-GB" sz="2000" b="1" dirty="0" err="1">
                <a:solidFill>
                  <a:srgbClr val="E87D1E"/>
                </a:solidFill>
                <a:latin typeface="Century Gothic" panose="020B0502020202020204" pitchFamily="34" charset="0"/>
              </a:rPr>
              <a:t>en</a:t>
            </a:r>
            <a:r>
              <a:rPr lang="en-GB" sz="2000" dirty="0">
                <a:solidFill>
                  <a:srgbClr val="104F75"/>
                </a:solidFill>
                <a:latin typeface="Century Gothic" panose="020B0502020202020204" pitchFamily="34" charset="0"/>
              </a:rPr>
              <a:t>’ and ‘</a:t>
            </a:r>
            <a:r>
              <a:rPr lang="en-GB" sz="2000" dirty="0" err="1">
                <a:solidFill>
                  <a:srgbClr val="104F75"/>
                </a:solidFill>
                <a:latin typeface="Century Gothic" panose="020B0502020202020204" pitchFamily="34" charset="0"/>
              </a:rPr>
              <a:t>sie</a:t>
            </a:r>
            <a:r>
              <a:rPr lang="en-GB" sz="2000" dirty="0">
                <a:solidFill>
                  <a:srgbClr val="104F75"/>
                </a:solidFill>
                <a:latin typeface="Century Gothic" panose="020B0502020202020204" pitchFamily="34" charset="0"/>
              </a:rPr>
              <a:t> </a:t>
            </a:r>
            <a:r>
              <a:rPr lang="en-GB" sz="2000" dirty="0" err="1">
                <a:solidFill>
                  <a:srgbClr val="104F75"/>
                </a:solidFill>
                <a:latin typeface="Century Gothic" panose="020B0502020202020204" pitchFamily="34" charset="0"/>
              </a:rPr>
              <a:t>sag</a:t>
            </a:r>
            <a:r>
              <a:rPr lang="en-GB" sz="2000" b="1" dirty="0" err="1">
                <a:solidFill>
                  <a:srgbClr val="E87D1E"/>
                </a:solidFill>
                <a:latin typeface="Century Gothic" panose="020B0502020202020204" pitchFamily="34" charset="0"/>
              </a:rPr>
              <a:t>en</a:t>
            </a:r>
            <a:r>
              <a:rPr lang="en-GB" sz="2000" dirty="0">
                <a:solidFill>
                  <a:srgbClr val="104F75"/>
                </a:solidFill>
                <a:latin typeface="Century Gothic" panose="020B0502020202020204" pitchFamily="34" charset="0"/>
              </a:rPr>
              <a:t>’.</a:t>
            </a:r>
            <a:endParaRPr lang="en-US" sz="2000" dirty="0">
              <a:solidFill>
                <a:srgbClr val="104F75"/>
              </a:solidFill>
              <a:latin typeface="Century Gothic" panose="020B0502020202020204" pitchFamily="34" charset="0"/>
            </a:endParaRPr>
          </a:p>
        </p:txBody>
      </p:sp>
      <p:sp>
        <p:nvSpPr>
          <p:cNvPr id="14" name="TextBox 13"/>
          <p:cNvSpPr txBox="1"/>
          <p:nvPr/>
        </p:nvSpPr>
        <p:spPr>
          <a:xfrm>
            <a:off x="5664200" y="6494075"/>
            <a:ext cx="4563535"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Inge </a:t>
            </a:r>
            <a:r>
              <a:rPr lang="en-GB" sz="1200" dirty="0" err="1" smtClean="0">
                <a:solidFill>
                  <a:schemeClr val="bg1"/>
                </a:solidFill>
                <a:latin typeface="Century Gothic" panose="020B0502020202020204" pitchFamily="34" charset="0"/>
              </a:rPr>
              <a:t>Alferink</a:t>
            </a:r>
            <a:r>
              <a:rPr lang="en-GB" sz="1200" dirty="0" smtClean="0">
                <a:solidFill>
                  <a:schemeClr val="bg1"/>
                </a:solidFill>
                <a:latin typeface="Century Gothic" panose="020B0502020202020204" pitchFamily="34" charset="0"/>
              </a:rPr>
              <a:t> / Rachel Hawkes / Rowena </a:t>
            </a:r>
            <a:r>
              <a:rPr lang="en-GB" sz="1200" dirty="0">
                <a:solidFill>
                  <a:schemeClr val="bg1"/>
                </a:solidFill>
                <a:latin typeface="Century Gothic" panose="020B0502020202020204" pitchFamily="34" charset="0"/>
              </a:rPr>
              <a:t>Kasprowicz</a:t>
            </a:r>
          </a:p>
        </p:txBody>
      </p:sp>
    </p:spTree>
    <p:extLst>
      <p:ext uri="{BB962C8B-B14F-4D97-AF65-F5344CB8AC3E}">
        <p14:creationId xmlns:p14="http://schemas.microsoft.com/office/powerpoint/2010/main" val="301983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1" grpId="0"/>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TextBox 10">
            <a:extLst>
              <a:ext uri="{FF2B5EF4-FFF2-40B4-BE49-F238E27FC236}">
                <a16:creationId xmlns:a16="http://schemas.microsoft.com/office/drawing/2014/main" xmlns="" id="{14B9B0BB-890B-0747-B352-7290B6A65429}"/>
              </a:ext>
            </a:extLst>
          </p:cNvPr>
          <p:cNvSpPr txBox="1"/>
          <p:nvPr/>
        </p:nvSpPr>
        <p:spPr>
          <a:xfrm>
            <a:off x="2357120" y="2047690"/>
            <a:ext cx="8592820" cy="3016210"/>
          </a:xfrm>
          <a:prstGeom prst="rect">
            <a:avLst/>
          </a:prstGeom>
          <a:noFill/>
        </p:spPr>
        <p:txBody>
          <a:bodyPr wrap="square" rtlCol="0">
            <a:spAutoFit/>
          </a:bodyPr>
          <a:lstStyle/>
          <a:p>
            <a:r>
              <a:rPr lang="en-US" sz="3200" b="1" dirty="0" err="1">
                <a:solidFill>
                  <a:srgbClr val="104F75"/>
                </a:solidFill>
                <a:latin typeface="Century Gothic" panose="020B0502020202020204" pitchFamily="34" charset="0"/>
              </a:rPr>
              <a:t>Im</a:t>
            </a:r>
            <a:r>
              <a:rPr lang="en-US" sz="3200" b="1" dirty="0">
                <a:solidFill>
                  <a:srgbClr val="104F75"/>
                </a:solidFill>
                <a:latin typeface="Century Gothic" panose="020B0502020202020204" pitchFamily="34" charset="0"/>
              </a:rPr>
              <a:t> Zoo</a:t>
            </a:r>
          </a:p>
          <a:p>
            <a:endParaRPr lang="en-US" sz="3200" dirty="0">
              <a:solidFill>
                <a:srgbClr val="104F75"/>
              </a:solidFill>
              <a:latin typeface="Century Gothic" panose="020B0502020202020204" pitchFamily="34" charset="0"/>
            </a:endParaRPr>
          </a:p>
          <a:p>
            <a:r>
              <a:rPr lang="en-US" dirty="0">
                <a:solidFill>
                  <a:srgbClr val="104F75"/>
                </a:solidFill>
                <a:latin typeface="Century Gothic" panose="020B0502020202020204" pitchFamily="34" charset="0"/>
              </a:rPr>
              <a:t>You are visiting the zoo. The zookeeper is telling you all about</a:t>
            </a:r>
          </a:p>
          <a:p>
            <a:r>
              <a:rPr lang="en-US" dirty="0">
                <a:solidFill>
                  <a:srgbClr val="104F75"/>
                </a:solidFill>
                <a:latin typeface="Century Gothic" panose="020B0502020202020204" pitchFamily="34" charset="0"/>
              </a:rPr>
              <a:t>the animals they have. But the animals are noisy! </a:t>
            </a:r>
          </a:p>
          <a:p>
            <a:endParaRPr lang="en-US" dirty="0">
              <a:solidFill>
                <a:srgbClr val="104F75"/>
              </a:solidFill>
              <a:latin typeface="Century Gothic" panose="020B0502020202020204" pitchFamily="34" charset="0"/>
            </a:endParaRPr>
          </a:p>
          <a:p>
            <a:r>
              <a:rPr lang="en-US" dirty="0">
                <a:solidFill>
                  <a:srgbClr val="104F75"/>
                </a:solidFill>
                <a:latin typeface="Century Gothic" panose="020B0502020202020204" pitchFamily="34" charset="0"/>
              </a:rPr>
              <a:t>Can you tell whether the zookeeper is talking about </a:t>
            </a:r>
            <a:r>
              <a:rPr lang="en-US" b="1" dirty="0">
                <a:solidFill>
                  <a:srgbClr val="104F75"/>
                </a:solidFill>
                <a:latin typeface="Century Gothic" panose="020B0502020202020204" pitchFamily="34" charset="0"/>
              </a:rPr>
              <a:t>one</a:t>
            </a:r>
            <a:r>
              <a:rPr lang="en-US" dirty="0">
                <a:solidFill>
                  <a:srgbClr val="104F75"/>
                </a:solidFill>
                <a:latin typeface="Century Gothic" panose="020B0502020202020204" pitchFamily="34" charset="0"/>
              </a:rPr>
              <a:t> or </a:t>
            </a:r>
            <a:r>
              <a:rPr lang="en-US" b="1" dirty="0">
                <a:solidFill>
                  <a:srgbClr val="104F75"/>
                </a:solidFill>
                <a:latin typeface="Century Gothic" panose="020B0502020202020204" pitchFamily="34" charset="0"/>
              </a:rPr>
              <a:t>more than one </a:t>
            </a:r>
            <a:r>
              <a:rPr lang="en-US" dirty="0">
                <a:solidFill>
                  <a:srgbClr val="104F75"/>
                </a:solidFill>
                <a:latin typeface="Century Gothic" panose="020B0502020202020204" pitchFamily="34" charset="0"/>
              </a:rPr>
              <a:t>of the animals? </a:t>
            </a:r>
          </a:p>
          <a:p>
            <a:endParaRPr lang="en-US" dirty="0">
              <a:solidFill>
                <a:srgbClr val="104F75"/>
              </a:solidFill>
              <a:latin typeface="Century Gothic" panose="020B0502020202020204" pitchFamily="34" charset="0"/>
            </a:endParaRPr>
          </a:p>
          <a:p>
            <a:r>
              <a:rPr lang="en-US" dirty="0">
                <a:solidFill>
                  <a:srgbClr val="104F75"/>
                </a:solidFill>
                <a:latin typeface="Century Gothic" panose="020B0502020202020204" pitchFamily="34" charset="0"/>
              </a:rPr>
              <a:t>Remember to pay attention to the ending of the verb.</a:t>
            </a:r>
          </a:p>
        </p:txBody>
      </p:sp>
      <p:pic>
        <p:nvPicPr>
          <p:cNvPr id="12" name="Picture 11">
            <a:extLst>
              <a:ext uri="{FF2B5EF4-FFF2-40B4-BE49-F238E27FC236}">
                <a16:creationId xmlns:a16="http://schemas.microsoft.com/office/drawing/2014/main" xmlns="" id="{EFF34E46-B062-074D-BAF1-EECD487CD310}"/>
              </a:ext>
            </a:extLst>
          </p:cNvPr>
          <p:cNvPicPr>
            <a:picLocks noChangeAspect="1"/>
          </p:cNvPicPr>
          <p:nvPr/>
        </p:nvPicPr>
        <p:blipFill>
          <a:blip r:embed="rId4"/>
          <a:stretch>
            <a:fillRect/>
          </a:stretch>
        </p:blipFill>
        <p:spPr>
          <a:xfrm>
            <a:off x="300038" y="3263900"/>
            <a:ext cx="1631250" cy="1800000"/>
          </a:xfrm>
          <a:prstGeom prst="rect">
            <a:avLst/>
          </a:prstGeom>
        </p:spPr>
      </p:pic>
      <p:pic>
        <p:nvPicPr>
          <p:cNvPr id="14" name="Picture 13">
            <a:extLst>
              <a:ext uri="{FF2B5EF4-FFF2-40B4-BE49-F238E27FC236}">
                <a16:creationId xmlns:a16="http://schemas.microsoft.com/office/drawing/2014/main" xmlns="" id="{D372280D-7FC2-2249-BE30-00B3F592D858}"/>
              </a:ext>
            </a:extLst>
          </p:cNvPr>
          <p:cNvPicPr>
            <a:picLocks noChangeAspect="1"/>
          </p:cNvPicPr>
          <p:nvPr/>
        </p:nvPicPr>
        <p:blipFill>
          <a:blip r:embed="rId5"/>
          <a:stretch>
            <a:fillRect/>
          </a:stretch>
        </p:blipFill>
        <p:spPr>
          <a:xfrm>
            <a:off x="9819594" y="338225"/>
            <a:ext cx="1442813" cy="1800000"/>
          </a:xfrm>
          <a:prstGeom prst="rect">
            <a:avLst/>
          </a:prstGeom>
        </p:spPr>
      </p:pic>
    </p:spTree>
    <p:extLst>
      <p:ext uri="{BB962C8B-B14F-4D97-AF65-F5344CB8AC3E}">
        <p14:creationId xmlns:p14="http://schemas.microsoft.com/office/powerpoint/2010/main" val="2793490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 name="Picture 4">
            <a:extLst>
              <a:ext uri="{FF2B5EF4-FFF2-40B4-BE49-F238E27FC236}">
                <a16:creationId xmlns:a16="http://schemas.microsoft.com/office/drawing/2014/main" xmlns="" id="{D98892F5-CC7C-AD4B-B6FF-1C932C582772}"/>
              </a:ext>
            </a:extLst>
          </p:cNvPr>
          <p:cNvPicPr>
            <a:picLocks noChangeAspect="1"/>
          </p:cNvPicPr>
          <p:nvPr/>
        </p:nvPicPr>
        <p:blipFill>
          <a:blip r:embed="rId4"/>
          <a:stretch>
            <a:fillRect/>
          </a:stretch>
        </p:blipFill>
        <p:spPr>
          <a:xfrm>
            <a:off x="1751810" y="2997200"/>
            <a:ext cx="1631250" cy="1800000"/>
          </a:xfrm>
          <a:prstGeom prst="rect">
            <a:avLst/>
          </a:prstGeom>
        </p:spPr>
      </p:pic>
      <p:pic>
        <p:nvPicPr>
          <p:cNvPr id="8" name="Picture 7">
            <a:extLst>
              <a:ext uri="{FF2B5EF4-FFF2-40B4-BE49-F238E27FC236}">
                <a16:creationId xmlns:a16="http://schemas.microsoft.com/office/drawing/2014/main" xmlns="" id="{ACB585DF-B52D-DE49-92B9-385B2D48C3DE}"/>
              </a:ext>
            </a:extLst>
          </p:cNvPr>
          <p:cNvPicPr>
            <a:picLocks noChangeAspect="1"/>
          </p:cNvPicPr>
          <p:nvPr/>
        </p:nvPicPr>
        <p:blipFill>
          <a:blip r:embed="rId4"/>
          <a:stretch>
            <a:fillRect/>
          </a:stretch>
        </p:blipFill>
        <p:spPr>
          <a:xfrm>
            <a:off x="6734578" y="2997200"/>
            <a:ext cx="1631250" cy="1800000"/>
          </a:xfrm>
          <a:prstGeom prst="rect">
            <a:avLst/>
          </a:prstGeom>
        </p:spPr>
      </p:pic>
      <p:pic>
        <p:nvPicPr>
          <p:cNvPr id="9" name="Picture 8">
            <a:extLst>
              <a:ext uri="{FF2B5EF4-FFF2-40B4-BE49-F238E27FC236}">
                <a16:creationId xmlns:a16="http://schemas.microsoft.com/office/drawing/2014/main" xmlns="" id="{90C2868D-66FD-164F-8116-81C436E470CB}"/>
              </a:ext>
            </a:extLst>
          </p:cNvPr>
          <p:cNvPicPr>
            <a:picLocks noChangeAspect="1"/>
          </p:cNvPicPr>
          <p:nvPr/>
        </p:nvPicPr>
        <p:blipFill>
          <a:blip r:embed="rId4"/>
          <a:stretch>
            <a:fillRect/>
          </a:stretch>
        </p:blipFill>
        <p:spPr>
          <a:xfrm>
            <a:off x="8767759" y="2997200"/>
            <a:ext cx="1631250" cy="1800000"/>
          </a:xfrm>
          <a:prstGeom prst="rect">
            <a:avLst/>
          </a:prstGeom>
        </p:spPr>
      </p:pic>
      <p:sp>
        <p:nvSpPr>
          <p:cNvPr id="7" name="Action Button: Custom 6">
            <a:hlinkClick r:id="" action="ppaction://noaction" highlightClick="1">
              <a:snd r:embed="rId5" name="01_Affen.wav"/>
            </a:hlinkClick>
          </p:cNvPr>
          <p:cNvSpPr/>
          <p:nvPr/>
        </p:nvSpPr>
        <p:spPr>
          <a:xfrm>
            <a:off x="403123" y="1663700"/>
            <a:ext cx="629264" cy="584775"/>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entury Gothic" panose="020B0502020202020204" pitchFamily="34" charset="0"/>
              </a:rPr>
              <a:t>1</a:t>
            </a:r>
            <a:endParaRPr lang="en-GB" sz="3600" b="1" dirty="0">
              <a:latin typeface="Century Gothic" panose="020B0502020202020204" pitchFamily="34" charset="0"/>
            </a:endParaRPr>
          </a:p>
        </p:txBody>
      </p:sp>
      <p:sp>
        <p:nvSpPr>
          <p:cNvPr id="11" name="TextBox 10"/>
          <p:cNvSpPr txBox="1"/>
          <p:nvPr/>
        </p:nvSpPr>
        <p:spPr>
          <a:xfrm>
            <a:off x="2438400"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A</a:t>
            </a:r>
            <a:endParaRPr lang="en-GB" sz="4400" b="1" dirty="0">
              <a:solidFill>
                <a:srgbClr val="115076"/>
              </a:solidFill>
              <a:latin typeface="Century Gothic" panose="020B0502020202020204" pitchFamily="34" charset="0"/>
            </a:endParaRPr>
          </a:p>
        </p:txBody>
      </p:sp>
      <p:sp>
        <p:nvSpPr>
          <p:cNvPr id="12" name="TextBox 11"/>
          <p:cNvSpPr txBox="1"/>
          <p:nvPr/>
        </p:nvSpPr>
        <p:spPr>
          <a:xfrm>
            <a:off x="8541139"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B</a:t>
            </a:r>
            <a:endParaRPr lang="en-GB" sz="4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1960122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6">
            <a:extLst>
              <a:ext uri="{FF2B5EF4-FFF2-40B4-BE49-F238E27FC236}">
                <a16:creationId xmlns:a16="http://schemas.microsoft.com/office/drawing/2014/main" xmlns="" id="{1F658C10-9763-7340-91B9-431AC88FCA16}"/>
              </a:ext>
            </a:extLst>
          </p:cNvPr>
          <p:cNvPicPr>
            <a:picLocks noChangeAspect="1"/>
          </p:cNvPicPr>
          <p:nvPr/>
        </p:nvPicPr>
        <p:blipFill>
          <a:blip r:embed="rId4"/>
          <a:stretch>
            <a:fillRect/>
          </a:stretch>
        </p:blipFill>
        <p:spPr>
          <a:xfrm>
            <a:off x="1724529" y="3009900"/>
            <a:ext cx="1885434" cy="1800000"/>
          </a:xfrm>
          <a:prstGeom prst="rect">
            <a:avLst/>
          </a:prstGeom>
        </p:spPr>
      </p:pic>
      <p:pic>
        <p:nvPicPr>
          <p:cNvPr id="11" name="Picture 10">
            <a:extLst>
              <a:ext uri="{FF2B5EF4-FFF2-40B4-BE49-F238E27FC236}">
                <a16:creationId xmlns:a16="http://schemas.microsoft.com/office/drawing/2014/main" xmlns="" id="{88CA3989-8E91-3946-AD7B-E70386DC1F52}"/>
              </a:ext>
            </a:extLst>
          </p:cNvPr>
          <p:cNvPicPr>
            <a:picLocks noChangeAspect="1"/>
          </p:cNvPicPr>
          <p:nvPr/>
        </p:nvPicPr>
        <p:blipFill>
          <a:blip r:embed="rId4"/>
          <a:stretch>
            <a:fillRect/>
          </a:stretch>
        </p:blipFill>
        <p:spPr>
          <a:xfrm>
            <a:off x="6498168" y="3009900"/>
            <a:ext cx="1885434" cy="1800000"/>
          </a:xfrm>
          <a:prstGeom prst="rect">
            <a:avLst/>
          </a:prstGeom>
        </p:spPr>
      </p:pic>
      <p:pic>
        <p:nvPicPr>
          <p:cNvPr id="12" name="Picture 11">
            <a:extLst>
              <a:ext uri="{FF2B5EF4-FFF2-40B4-BE49-F238E27FC236}">
                <a16:creationId xmlns:a16="http://schemas.microsoft.com/office/drawing/2014/main" xmlns="" id="{29862C28-8860-3B4C-B1AA-91376B994AC8}"/>
              </a:ext>
            </a:extLst>
          </p:cNvPr>
          <p:cNvPicPr>
            <a:picLocks noChangeAspect="1"/>
          </p:cNvPicPr>
          <p:nvPr/>
        </p:nvPicPr>
        <p:blipFill>
          <a:blip r:embed="rId4"/>
          <a:stretch>
            <a:fillRect/>
          </a:stretch>
        </p:blipFill>
        <p:spPr>
          <a:xfrm>
            <a:off x="8582037" y="3009900"/>
            <a:ext cx="1885434" cy="1800000"/>
          </a:xfrm>
          <a:prstGeom prst="rect">
            <a:avLst/>
          </a:prstGeom>
        </p:spPr>
      </p:pic>
      <p:sp>
        <p:nvSpPr>
          <p:cNvPr id="14" name="Action Button: Custom 13">
            <a:hlinkClick r:id="" action="ppaction://noaction" highlightClick="1">
              <a:snd r:embed="rId5" name="02_Elefanten.wav"/>
            </a:hlinkClick>
          </p:cNvPr>
          <p:cNvSpPr/>
          <p:nvPr/>
        </p:nvSpPr>
        <p:spPr>
          <a:xfrm>
            <a:off x="403123" y="1663700"/>
            <a:ext cx="629264" cy="584775"/>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entury Gothic" panose="020B0502020202020204" pitchFamily="34" charset="0"/>
              </a:rPr>
              <a:t>2</a:t>
            </a:r>
            <a:endParaRPr lang="en-GB" sz="3600" b="1" dirty="0">
              <a:latin typeface="Century Gothic" panose="020B0502020202020204" pitchFamily="34" charset="0"/>
            </a:endParaRPr>
          </a:p>
        </p:txBody>
      </p:sp>
      <p:sp>
        <p:nvSpPr>
          <p:cNvPr id="15" name="TextBox 14"/>
          <p:cNvSpPr txBox="1"/>
          <p:nvPr/>
        </p:nvSpPr>
        <p:spPr>
          <a:xfrm>
            <a:off x="2438400"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A</a:t>
            </a:r>
            <a:endParaRPr lang="en-GB" sz="4400" b="1" dirty="0">
              <a:solidFill>
                <a:srgbClr val="115076"/>
              </a:solidFill>
              <a:latin typeface="Century Gothic" panose="020B0502020202020204" pitchFamily="34" charset="0"/>
            </a:endParaRPr>
          </a:p>
        </p:txBody>
      </p:sp>
      <p:sp>
        <p:nvSpPr>
          <p:cNvPr id="16" name="TextBox 15"/>
          <p:cNvSpPr txBox="1"/>
          <p:nvPr/>
        </p:nvSpPr>
        <p:spPr>
          <a:xfrm>
            <a:off x="8541139"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B</a:t>
            </a:r>
            <a:endParaRPr lang="en-GB" sz="4400" b="1" dirty="0">
              <a:solidFill>
                <a:srgbClr val="115076"/>
              </a:solidFill>
              <a:latin typeface="Century Gothic" panose="020B0502020202020204" pitchFamily="34" charset="0"/>
            </a:endParaRPr>
          </a:p>
        </p:txBody>
      </p:sp>
    </p:spTree>
    <p:extLst>
      <p:ext uri="{BB962C8B-B14F-4D97-AF65-F5344CB8AC3E}">
        <p14:creationId xmlns:p14="http://schemas.microsoft.com/office/powerpoint/2010/main" val="406424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 name="Picture 4">
            <a:extLst>
              <a:ext uri="{FF2B5EF4-FFF2-40B4-BE49-F238E27FC236}">
                <a16:creationId xmlns:a16="http://schemas.microsoft.com/office/drawing/2014/main" xmlns="" id="{7102AA32-838C-B949-86DA-185AD7D0C686}"/>
              </a:ext>
            </a:extLst>
          </p:cNvPr>
          <p:cNvPicPr>
            <a:picLocks noChangeAspect="1"/>
          </p:cNvPicPr>
          <p:nvPr/>
        </p:nvPicPr>
        <p:blipFill>
          <a:blip r:embed="rId4"/>
          <a:stretch>
            <a:fillRect/>
          </a:stretch>
        </p:blipFill>
        <p:spPr>
          <a:xfrm>
            <a:off x="7250917" y="2681400"/>
            <a:ext cx="1442813" cy="1800000"/>
          </a:xfrm>
          <a:prstGeom prst="rect">
            <a:avLst/>
          </a:prstGeom>
        </p:spPr>
      </p:pic>
      <p:pic>
        <p:nvPicPr>
          <p:cNvPr id="13" name="Picture 12">
            <a:extLst>
              <a:ext uri="{FF2B5EF4-FFF2-40B4-BE49-F238E27FC236}">
                <a16:creationId xmlns:a16="http://schemas.microsoft.com/office/drawing/2014/main" xmlns="" id="{4D6A4097-BB03-9A40-8C7E-8E1C67376B63}"/>
              </a:ext>
            </a:extLst>
          </p:cNvPr>
          <p:cNvPicPr>
            <a:picLocks noChangeAspect="1"/>
          </p:cNvPicPr>
          <p:nvPr/>
        </p:nvPicPr>
        <p:blipFill>
          <a:blip r:embed="rId4"/>
          <a:stretch>
            <a:fillRect/>
          </a:stretch>
        </p:blipFill>
        <p:spPr>
          <a:xfrm>
            <a:off x="8876516" y="2681400"/>
            <a:ext cx="1442813" cy="1800000"/>
          </a:xfrm>
          <a:prstGeom prst="rect">
            <a:avLst/>
          </a:prstGeom>
        </p:spPr>
      </p:pic>
      <p:pic>
        <p:nvPicPr>
          <p:cNvPr id="14" name="Picture 13">
            <a:extLst>
              <a:ext uri="{FF2B5EF4-FFF2-40B4-BE49-F238E27FC236}">
                <a16:creationId xmlns:a16="http://schemas.microsoft.com/office/drawing/2014/main" xmlns="" id="{A555C2B8-1B52-EC4B-8DA1-43B68A1546A2}"/>
              </a:ext>
            </a:extLst>
          </p:cNvPr>
          <p:cNvPicPr>
            <a:picLocks noChangeAspect="1"/>
          </p:cNvPicPr>
          <p:nvPr/>
        </p:nvPicPr>
        <p:blipFill>
          <a:blip r:embed="rId4"/>
          <a:stretch>
            <a:fillRect/>
          </a:stretch>
        </p:blipFill>
        <p:spPr>
          <a:xfrm>
            <a:off x="1960787" y="2879283"/>
            <a:ext cx="1442813" cy="1800000"/>
          </a:xfrm>
          <a:prstGeom prst="rect">
            <a:avLst/>
          </a:prstGeom>
        </p:spPr>
      </p:pic>
      <p:sp>
        <p:nvSpPr>
          <p:cNvPr id="11" name="TextBox 10"/>
          <p:cNvSpPr txBox="1"/>
          <p:nvPr/>
        </p:nvSpPr>
        <p:spPr>
          <a:xfrm>
            <a:off x="2438400"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A</a:t>
            </a:r>
            <a:endParaRPr lang="en-GB" sz="4400" b="1" dirty="0">
              <a:solidFill>
                <a:srgbClr val="115076"/>
              </a:solidFill>
              <a:latin typeface="Century Gothic" panose="020B0502020202020204" pitchFamily="34" charset="0"/>
            </a:endParaRPr>
          </a:p>
        </p:txBody>
      </p:sp>
      <p:sp>
        <p:nvSpPr>
          <p:cNvPr id="12" name="TextBox 11"/>
          <p:cNvSpPr txBox="1"/>
          <p:nvPr/>
        </p:nvSpPr>
        <p:spPr>
          <a:xfrm>
            <a:off x="8541139"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B</a:t>
            </a:r>
            <a:endParaRPr lang="en-GB" sz="4400" b="1" dirty="0">
              <a:solidFill>
                <a:srgbClr val="115076"/>
              </a:solidFill>
              <a:latin typeface="Century Gothic" panose="020B0502020202020204" pitchFamily="34" charset="0"/>
            </a:endParaRPr>
          </a:p>
        </p:txBody>
      </p:sp>
      <p:sp>
        <p:nvSpPr>
          <p:cNvPr id="16" name="Action Button: Custom 15">
            <a:hlinkClick r:id="" action="ppaction://noaction" highlightClick="1">
              <a:snd r:embed="rId5" name="03_Zebra.wav"/>
            </a:hlinkClick>
          </p:cNvPr>
          <p:cNvSpPr/>
          <p:nvPr/>
        </p:nvSpPr>
        <p:spPr>
          <a:xfrm>
            <a:off x="403123" y="1663700"/>
            <a:ext cx="629264" cy="584775"/>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entury Gothic" panose="020B0502020202020204" pitchFamily="34" charset="0"/>
              </a:rPr>
              <a:t>3</a:t>
            </a:r>
            <a:endParaRPr lang="en-GB" sz="3600" b="1" dirty="0">
              <a:latin typeface="Century Gothic" panose="020B0502020202020204" pitchFamily="34" charset="0"/>
            </a:endParaRPr>
          </a:p>
        </p:txBody>
      </p:sp>
    </p:spTree>
    <p:extLst>
      <p:ext uri="{BB962C8B-B14F-4D97-AF65-F5344CB8AC3E}">
        <p14:creationId xmlns:p14="http://schemas.microsoft.com/office/powerpoint/2010/main" val="870573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6">
            <a:extLst>
              <a:ext uri="{FF2B5EF4-FFF2-40B4-BE49-F238E27FC236}">
                <a16:creationId xmlns:a16="http://schemas.microsoft.com/office/drawing/2014/main" xmlns="" id="{66ADF56B-4178-164C-8FED-C560364257F8}"/>
              </a:ext>
            </a:extLst>
          </p:cNvPr>
          <p:cNvPicPr>
            <a:picLocks noChangeAspect="1"/>
          </p:cNvPicPr>
          <p:nvPr/>
        </p:nvPicPr>
        <p:blipFill>
          <a:blip r:embed="rId4"/>
          <a:stretch>
            <a:fillRect/>
          </a:stretch>
        </p:blipFill>
        <p:spPr>
          <a:xfrm>
            <a:off x="1869448" y="2806291"/>
            <a:ext cx="1276875" cy="1800000"/>
          </a:xfrm>
          <a:prstGeom prst="rect">
            <a:avLst/>
          </a:prstGeom>
        </p:spPr>
      </p:pic>
      <p:pic>
        <p:nvPicPr>
          <p:cNvPr id="11" name="Picture 10">
            <a:extLst>
              <a:ext uri="{FF2B5EF4-FFF2-40B4-BE49-F238E27FC236}">
                <a16:creationId xmlns:a16="http://schemas.microsoft.com/office/drawing/2014/main" xmlns="" id="{B166E6FA-E4DC-284D-9418-BEE4C2D273C4}"/>
              </a:ext>
            </a:extLst>
          </p:cNvPr>
          <p:cNvPicPr>
            <a:picLocks noChangeAspect="1"/>
          </p:cNvPicPr>
          <p:nvPr/>
        </p:nvPicPr>
        <p:blipFill>
          <a:blip r:embed="rId4"/>
          <a:stretch>
            <a:fillRect/>
          </a:stretch>
        </p:blipFill>
        <p:spPr>
          <a:xfrm>
            <a:off x="7359371" y="2717800"/>
            <a:ext cx="1276875" cy="1800000"/>
          </a:xfrm>
          <a:prstGeom prst="rect">
            <a:avLst/>
          </a:prstGeom>
        </p:spPr>
      </p:pic>
      <p:pic>
        <p:nvPicPr>
          <p:cNvPr id="12" name="Picture 11">
            <a:extLst>
              <a:ext uri="{FF2B5EF4-FFF2-40B4-BE49-F238E27FC236}">
                <a16:creationId xmlns:a16="http://schemas.microsoft.com/office/drawing/2014/main" xmlns="" id="{2456C5CC-AD56-6748-9229-286BB8BD3530}"/>
              </a:ext>
            </a:extLst>
          </p:cNvPr>
          <p:cNvPicPr>
            <a:picLocks noChangeAspect="1"/>
          </p:cNvPicPr>
          <p:nvPr/>
        </p:nvPicPr>
        <p:blipFill>
          <a:blip r:embed="rId4"/>
          <a:stretch>
            <a:fillRect/>
          </a:stretch>
        </p:blipFill>
        <p:spPr>
          <a:xfrm>
            <a:off x="8950860" y="2717800"/>
            <a:ext cx="1276875" cy="1800000"/>
          </a:xfrm>
          <a:prstGeom prst="rect">
            <a:avLst/>
          </a:prstGeom>
        </p:spPr>
      </p:pic>
      <p:sp>
        <p:nvSpPr>
          <p:cNvPr id="13" name="TextBox 12"/>
          <p:cNvSpPr txBox="1"/>
          <p:nvPr/>
        </p:nvSpPr>
        <p:spPr>
          <a:xfrm>
            <a:off x="2438400"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A</a:t>
            </a:r>
            <a:endParaRPr lang="en-GB" sz="4400" b="1" dirty="0">
              <a:solidFill>
                <a:srgbClr val="115076"/>
              </a:solidFill>
              <a:latin typeface="Century Gothic" panose="020B0502020202020204" pitchFamily="34" charset="0"/>
            </a:endParaRPr>
          </a:p>
        </p:txBody>
      </p:sp>
      <p:sp>
        <p:nvSpPr>
          <p:cNvPr id="14" name="TextBox 13"/>
          <p:cNvSpPr txBox="1"/>
          <p:nvPr/>
        </p:nvSpPr>
        <p:spPr>
          <a:xfrm>
            <a:off x="8541139"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B</a:t>
            </a:r>
            <a:endParaRPr lang="en-GB" sz="4400" b="1" dirty="0">
              <a:solidFill>
                <a:srgbClr val="115076"/>
              </a:solidFill>
              <a:latin typeface="Century Gothic" panose="020B0502020202020204" pitchFamily="34" charset="0"/>
            </a:endParaRPr>
          </a:p>
        </p:txBody>
      </p:sp>
      <p:sp>
        <p:nvSpPr>
          <p:cNvPr id="16" name="Action Button: Custom 15">
            <a:hlinkClick r:id="" action="ppaction://noaction" highlightClick="1">
              <a:snd r:embed="rId5" name="04_Giraffen.wav"/>
            </a:hlinkClick>
          </p:cNvPr>
          <p:cNvSpPr/>
          <p:nvPr/>
        </p:nvSpPr>
        <p:spPr>
          <a:xfrm>
            <a:off x="403123" y="1663700"/>
            <a:ext cx="629264" cy="584775"/>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entury Gothic" panose="020B0502020202020204" pitchFamily="34" charset="0"/>
              </a:rPr>
              <a:t>4</a:t>
            </a:r>
            <a:endParaRPr lang="en-GB" sz="3600" b="1" dirty="0">
              <a:latin typeface="Century Gothic" panose="020B0502020202020204" pitchFamily="34" charset="0"/>
            </a:endParaRPr>
          </a:p>
        </p:txBody>
      </p:sp>
    </p:spTree>
    <p:extLst>
      <p:ext uri="{BB962C8B-B14F-4D97-AF65-F5344CB8AC3E}">
        <p14:creationId xmlns:p14="http://schemas.microsoft.com/office/powerpoint/2010/main" val="84881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4734417" cy="707849"/>
          </a:xfrm>
        </p:spPr>
        <p:txBody>
          <a:bodyPr>
            <a:normAutofit/>
          </a:bodyPr>
          <a:lstStyle/>
          <a:p>
            <a:r>
              <a:rPr lang="en-GB" sz="3600" b="1" dirty="0" err="1" smtClean="0">
                <a:solidFill>
                  <a:schemeClr val="bg1"/>
                </a:solidFill>
              </a:rPr>
              <a:t>Hören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Century Gothic" panose="020B0502020202020204" pitchFamily="34" charset="0"/>
              </a:rPr>
              <a:t>Inge Alferink</a:t>
            </a: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3"/>
          <p:cNvSpPr txBox="1">
            <a:spLocks/>
          </p:cNvSpPr>
          <p:nvPr/>
        </p:nvSpPr>
        <p:spPr>
          <a:xfrm>
            <a:off x="300038" y="338225"/>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 name="Picture 4">
            <a:extLst>
              <a:ext uri="{FF2B5EF4-FFF2-40B4-BE49-F238E27FC236}">
                <a16:creationId xmlns:a16="http://schemas.microsoft.com/office/drawing/2014/main" xmlns="" id="{172668C5-6A09-A748-8226-3780A22D600B}"/>
              </a:ext>
            </a:extLst>
          </p:cNvPr>
          <p:cNvPicPr>
            <a:picLocks noChangeAspect="1"/>
          </p:cNvPicPr>
          <p:nvPr/>
        </p:nvPicPr>
        <p:blipFill>
          <a:blip r:embed="rId4"/>
          <a:stretch>
            <a:fillRect/>
          </a:stretch>
        </p:blipFill>
        <p:spPr>
          <a:xfrm>
            <a:off x="1955464" y="2807924"/>
            <a:ext cx="1822785" cy="1800000"/>
          </a:xfrm>
          <a:prstGeom prst="rect">
            <a:avLst/>
          </a:prstGeom>
        </p:spPr>
      </p:pic>
      <p:pic>
        <p:nvPicPr>
          <p:cNvPr id="8" name="Picture 7">
            <a:extLst>
              <a:ext uri="{FF2B5EF4-FFF2-40B4-BE49-F238E27FC236}">
                <a16:creationId xmlns:a16="http://schemas.microsoft.com/office/drawing/2014/main" xmlns="" id="{2F366FD1-1A6A-2A4E-A40D-D038FDFB4943}"/>
              </a:ext>
            </a:extLst>
          </p:cNvPr>
          <p:cNvPicPr>
            <a:picLocks noChangeAspect="1"/>
          </p:cNvPicPr>
          <p:nvPr/>
        </p:nvPicPr>
        <p:blipFill>
          <a:blip r:embed="rId4"/>
          <a:stretch>
            <a:fillRect/>
          </a:stretch>
        </p:blipFill>
        <p:spPr>
          <a:xfrm>
            <a:off x="7098630" y="2807924"/>
            <a:ext cx="1822785" cy="1800000"/>
          </a:xfrm>
          <a:prstGeom prst="rect">
            <a:avLst/>
          </a:prstGeom>
        </p:spPr>
      </p:pic>
      <p:pic>
        <p:nvPicPr>
          <p:cNvPr id="9" name="Picture 8">
            <a:extLst>
              <a:ext uri="{FF2B5EF4-FFF2-40B4-BE49-F238E27FC236}">
                <a16:creationId xmlns:a16="http://schemas.microsoft.com/office/drawing/2014/main" xmlns="" id="{CB103858-94C1-7244-8493-1CBEB63A626B}"/>
              </a:ext>
            </a:extLst>
          </p:cNvPr>
          <p:cNvPicPr>
            <a:picLocks noChangeAspect="1"/>
          </p:cNvPicPr>
          <p:nvPr/>
        </p:nvPicPr>
        <p:blipFill>
          <a:blip r:embed="rId4"/>
          <a:stretch>
            <a:fillRect/>
          </a:stretch>
        </p:blipFill>
        <p:spPr>
          <a:xfrm>
            <a:off x="8921415" y="2807924"/>
            <a:ext cx="1822785" cy="1800000"/>
          </a:xfrm>
          <a:prstGeom prst="rect">
            <a:avLst/>
          </a:prstGeom>
        </p:spPr>
      </p:pic>
      <p:sp>
        <p:nvSpPr>
          <p:cNvPr id="12" name="TextBox 11"/>
          <p:cNvSpPr txBox="1"/>
          <p:nvPr/>
        </p:nvSpPr>
        <p:spPr>
          <a:xfrm>
            <a:off x="2438400"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A</a:t>
            </a:r>
            <a:endParaRPr lang="en-GB" sz="4400" b="1" dirty="0">
              <a:solidFill>
                <a:srgbClr val="115076"/>
              </a:solidFill>
              <a:latin typeface="Century Gothic" panose="020B0502020202020204" pitchFamily="34" charset="0"/>
            </a:endParaRPr>
          </a:p>
        </p:txBody>
      </p:sp>
      <p:sp>
        <p:nvSpPr>
          <p:cNvPr id="13" name="TextBox 12"/>
          <p:cNvSpPr txBox="1"/>
          <p:nvPr/>
        </p:nvSpPr>
        <p:spPr>
          <a:xfrm>
            <a:off x="8541139" y="2109842"/>
            <a:ext cx="707923" cy="769441"/>
          </a:xfrm>
          <a:prstGeom prst="rect">
            <a:avLst/>
          </a:prstGeom>
          <a:noFill/>
        </p:spPr>
        <p:txBody>
          <a:bodyPr wrap="square" rtlCol="0">
            <a:spAutoFit/>
          </a:bodyPr>
          <a:lstStyle/>
          <a:p>
            <a:r>
              <a:rPr lang="en-GB" sz="4400" b="1" dirty="0" smtClean="0">
                <a:solidFill>
                  <a:srgbClr val="115076"/>
                </a:solidFill>
                <a:latin typeface="Century Gothic" panose="020B0502020202020204" pitchFamily="34" charset="0"/>
              </a:rPr>
              <a:t>B</a:t>
            </a:r>
            <a:endParaRPr lang="en-GB" sz="4400" b="1" dirty="0">
              <a:solidFill>
                <a:srgbClr val="115076"/>
              </a:solidFill>
              <a:latin typeface="Century Gothic" panose="020B0502020202020204" pitchFamily="34" charset="0"/>
            </a:endParaRPr>
          </a:p>
        </p:txBody>
      </p:sp>
      <p:sp>
        <p:nvSpPr>
          <p:cNvPr id="14" name="Action Button: Custom 13">
            <a:hlinkClick r:id="" action="ppaction://noaction" highlightClick="1">
              <a:snd r:embed="rId5" name="05_Lowe.wav"/>
            </a:hlinkClick>
          </p:cNvPr>
          <p:cNvSpPr/>
          <p:nvPr/>
        </p:nvSpPr>
        <p:spPr>
          <a:xfrm>
            <a:off x="403123" y="1663700"/>
            <a:ext cx="629264" cy="584775"/>
          </a:xfrm>
          <a:prstGeom prst="actionButtonBlank">
            <a:avLst/>
          </a:prstGeom>
          <a:solidFill>
            <a:srgbClr val="EABD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latin typeface="Century Gothic" panose="020B0502020202020204" pitchFamily="34" charset="0"/>
              </a:rPr>
              <a:t>5</a:t>
            </a:r>
            <a:endParaRPr lang="en-GB" sz="3600" b="1" dirty="0">
              <a:latin typeface="Century Gothic" panose="020B0502020202020204" pitchFamily="34" charset="0"/>
            </a:endParaRPr>
          </a:p>
        </p:txBody>
      </p:sp>
    </p:spTree>
    <p:extLst>
      <p:ext uri="{BB962C8B-B14F-4D97-AF65-F5344CB8AC3E}">
        <p14:creationId xmlns:p14="http://schemas.microsoft.com/office/powerpoint/2010/main" val="349825721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11211</TotalTime>
  <Words>1478</Words>
  <Application>Microsoft Office PowerPoint</Application>
  <PresentationFormat>Widescreen</PresentationFormat>
  <Paragraphs>263</Paragraphs>
  <Slides>17</Slides>
  <Notes>17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7" baseType="lpstr">
      <vt:lpstr>SimSun</vt:lpstr>
      <vt:lpstr>Arial</vt:lpstr>
      <vt:lpstr>Calibri</vt:lpstr>
      <vt:lpstr>Century Gothic</vt:lpstr>
      <vt:lpstr>Times New Roman</vt:lpstr>
      <vt:lpstr>Tw Cen MT</vt:lpstr>
      <vt:lpstr>Wingdings</vt:lpstr>
      <vt:lpstr>1_Office Theme</vt:lpstr>
      <vt:lpstr>2_Office Theme</vt:lpstr>
      <vt:lpstr>MS_ClipArt_Gallery</vt:lpstr>
      <vt:lpstr>PowerPoint Presentation</vt:lpstr>
      <vt:lpstr>PowerPoint Presentation</vt:lpstr>
      <vt:lpstr>Grammar explanation</vt:lpstr>
      <vt:lpstr>Hören</vt:lpstr>
      <vt:lpstr>Hören</vt:lpstr>
      <vt:lpstr>Hören</vt:lpstr>
      <vt:lpstr>Hören</vt:lpstr>
      <vt:lpstr>Hören</vt:lpstr>
      <vt:lpstr>Hören</vt:lpstr>
      <vt:lpstr>Lesen</vt:lpstr>
      <vt:lpstr>Lesen</vt:lpstr>
      <vt:lpstr>Lesen</vt:lpstr>
      <vt:lpstr>Sprechen und schreiben</vt:lpstr>
      <vt:lpstr>Sprechen und schreiben</vt:lpstr>
      <vt:lpstr>Sprechen und schreiben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 tense</dc:title>
  <dc:creator>Inge Alferink</dc:creator>
  <cp:lastModifiedBy>Rachel Hawkes</cp:lastModifiedBy>
  <cp:revision>108</cp:revision>
  <dcterms:created xsi:type="dcterms:W3CDTF">2019-04-04T10:52:24Z</dcterms:created>
  <dcterms:modified xsi:type="dcterms:W3CDTF">2019-04-28T15:23:23Z</dcterms:modified>
</cp:coreProperties>
</file>