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35" autoAdjust="0"/>
    <p:restoredTop sz="94291" autoAdjust="0"/>
  </p:normalViewPr>
  <p:slideViewPr>
    <p:cSldViewPr snapToGrid="0" showGuides="1">
      <p:cViewPr>
        <p:scale>
          <a:sx n="100" d="100"/>
          <a:sy n="100" d="100"/>
        </p:scale>
        <p:origin x="750" y="4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50995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30/06/2022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152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30/06/2022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006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5064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6455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385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351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47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30/06/2022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837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30/06/2022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559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30/06/2022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127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120" y="-61459"/>
            <a:ext cx="1627856" cy="5631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775200" cy="41783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9088583" y="6572243"/>
            <a:ext cx="84346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Material</a:t>
            </a:r>
            <a:r>
              <a:rPr lang="en-GB" sz="11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licensed as </a:t>
            </a:r>
            <a:r>
              <a:rPr lang="en-GB" sz="1100" b="1" u="sng" dirty="0">
                <a:solidFill>
                  <a:srgbClr val="FFFFFF"/>
                </a:solidFill>
                <a:latin typeface="Century Gothic" panose="020B0502020202020204" pitchFamily="34" charset="0"/>
                <a:hlinkClick r:id="rId16"/>
              </a:rPr>
              <a:t>CC BY-NC-SA 4.0</a:t>
            </a:r>
            <a:r>
              <a:rPr lang="en-GB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/>
            </a:r>
            <a:br>
              <a:rPr lang="en-GB" sz="1100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endParaRPr lang="en-GB" sz="11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" y="6572241"/>
            <a:ext cx="843464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>
                <a:solidFill>
                  <a:srgbClr val="002060"/>
                </a:solidFill>
                <a:latin typeface="Century Gothic" panose="020B0502020202020204" pitchFamily="34" charset="0"/>
              </a:rPr>
              <a:t>Rachel Hawkes</a:t>
            </a:r>
            <a:endParaRPr lang="en-GB" sz="105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533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434C6-D515-6C48-BE5E-A82403C20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733" y="15859"/>
            <a:ext cx="10515600" cy="348209"/>
          </a:xfrm>
        </p:spPr>
        <p:txBody>
          <a:bodyPr>
            <a:normAutofit/>
          </a:bodyPr>
          <a:lstStyle/>
          <a:p>
            <a:r>
              <a:rPr lang="en-GB" sz="1600" b="1" dirty="0">
                <a:solidFill>
                  <a:srgbClr val="002060"/>
                </a:solidFill>
              </a:rPr>
              <a:t>Spanish </a:t>
            </a:r>
            <a:r>
              <a:rPr lang="en-GB" sz="1600" b="1">
                <a:solidFill>
                  <a:srgbClr val="002060"/>
                </a:solidFill>
              </a:rPr>
              <a:t>Y9 </a:t>
            </a:r>
            <a:r>
              <a:rPr lang="en-GB" sz="1600" b="1" smtClean="0">
                <a:solidFill>
                  <a:srgbClr val="002060"/>
                </a:solidFill>
              </a:rPr>
              <a:t>scheme </a:t>
            </a:r>
            <a:r>
              <a:rPr lang="en-GB" sz="1600" b="1" dirty="0">
                <a:solidFill>
                  <a:srgbClr val="002060"/>
                </a:solidFill>
              </a:rPr>
              <a:t>of </a:t>
            </a:r>
            <a:r>
              <a:rPr lang="en-GB" sz="1600" b="1">
                <a:solidFill>
                  <a:srgbClr val="002060"/>
                </a:solidFill>
              </a:rPr>
              <a:t>work </a:t>
            </a:r>
            <a:r>
              <a:rPr lang="en-GB" sz="1600" b="1" smtClean="0">
                <a:solidFill>
                  <a:srgbClr val="002060"/>
                </a:solidFill>
              </a:rPr>
              <a:t>overview (Term 1)</a:t>
            </a:r>
            <a:endParaRPr lang="en-US" sz="1600" dirty="0"/>
          </a:p>
        </p:txBody>
      </p:sp>
      <p:graphicFrame>
        <p:nvGraphicFramePr>
          <p:cNvPr id="4" name="Table 3" descr="showing the context, grammar, phonics and vocabularly covered in year 7 Spanish terms 1.1 and 1.2. 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114342"/>
              </p:ext>
            </p:extLst>
          </p:nvPr>
        </p:nvGraphicFramePr>
        <p:xfrm>
          <a:off x="194733" y="364068"/>
          <a:ext cx="11802533" cy="601844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897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7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0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86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85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3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</a:t>
                      </a:r>
                      <a:endParaRPr lang="en-GB" sz="1050" b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CONTEXT</a:t>
                      </a:r>
                      <a:endParaRPr lang="en-GB" sz="105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GRAMMAR</a:t>
                      </a:r>
                      <a:endParaRPr lang="en-GB" sz="105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SOUNDS OF THE LANGUAGE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6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1.1</a:t>
                      </a: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events</a:t>
                      </a:r>
                      <a:r>
                        <a:rPr lang="en-GB" sz="105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in the past (holidays)</a:t>
                      </a: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Asking questions about past holidays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the location </a:t>
                      </a:r>
                      <a:r>
                        <a:rPr lang="en-GB" sz="1050" u="none" strike="noStrike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of </a:t>
                      </a:r>
                      <a:r>
                        <a:rPr lang="en-GB" sz="1050" u="none" strike="noStrike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things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smtClean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</a:t>
                      </a: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about routine events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people, places and traditions in Mexico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food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Going on a school trip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looking after others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 </a:t>
                      </a: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the past tense</a:t>
                      </a:r>
                      <a:r>
                        <a:rPr lang="en-GB" sz="105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(preterite)</a:t>
                      </a: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–</a:t>
                      </a:r>
                      <a:r>
                        <a:rPr lang="en-GB" sz="1050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ar</a:t>
                      </a: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/-</a:t>
                      </a:r>
                      <a:r>
                        <a:rPr lang="en-GB" sz="1050" u="none" strike="noStrike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er</a:t>
                      </a:r>
                      <a:r>
                        <a:rPr lang="en-GB" sz="1050" u="none" strike="noStrike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/–ir</a:t>
                      </a:r>
                      <a:r>
                        <a:rPr lang="en-GB" sz="1050" u="none" strike="noStrike" baseline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verbs in 1</a:t>
                      </a:r>
                      <a:r>
                        <a:rPr lang="en-GB" sz="105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st,</a:t>
                      </a:r>
                      <a:r>
                        <a:rPr lang="en-GB" sz="105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2</a:t>
                      </a:r>
                      <a:r>
                        <a:rPr lang="en-GB" sz="105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nd</a:t>
                      </a:r>
                      <a:r>
                        <a:rPr lang="en-GB" sz="105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and 3</a:t>
                      </a:r>
                      <a:r>
                        <a:rPr lang="en-GB" sz="105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05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person singular and</a:t>
                      </a: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50" b="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singular subject pronouns</a:t>
                      </a: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 </a:t>
                      </a:r>
                      <a:r>
                        <a:rPr lang="en-GB" sz="105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English and Spanish</a:t>
                      </a: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question</a:t>
                      </a:r>
                      <a:r>
                        <a:rPr lang="en-GB" sz="105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formation</a:t>
                      </a: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 </a:t>
                      </a: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possessive adjectives (mi/s, </a:t>
                      </a:r>
                      <a:r>
                        <a:rPr lang="en-GB" sz="1050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tu</a:t>
                      </a: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/s, </a:t>
                      </a:r>
                      <a:r>
                        <a:rPr lang="en-GB" sz="1050" u="none" strike="noStrike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su</a:t>
                      </a: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/s) contrasted with reflexive pronouns (</a:t>
                      </a:r>
                      <a:r>
                        <a:rPr lang="en-GB" sz="1050" u="none" strike="noStrike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me</a:t>
                      </a:r>
                      <a:r>
                        <a:rPr lang="en-GB" sz="1050" u="none" strike="noStrike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te</a:t>
                      </a: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050" u="none" strike="noStrike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and </a:t>
                      </a:r>
                      <a:r>
                        <a:rPr lang="en-GB" sz="1050" u="none" strike="noStrike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introduce </a:t>
                      </a: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‘se’)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 </a:t>
                      </a:r>
                      <a:r>
                        <a:rPr lang="en-GB" sz="1050" u="none" strike="noStrike" baseline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direct object pronouns ‘lo’ and ‘la’, and introduce ‘los’ and ‘las’</a:t>
                      </a: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baseline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 </a:t>
                      </a:r>
                      <a:r>
                        <a:rPr lang="en-GB" sz="1050" b="0" u="none" strike="noStrike" baseline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está</a:t>
                      </a:r>
                      <a:r>
                        <a:rPr lang="en-GB" sz="1050" b="0" u="none" strike="noStrike" baseline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50" b="0" u="none" strike="noStrike" baseline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/ están </a:t>
                      </a: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and es </a:t>
                      </a:r>
                      <a:r>
                        <a:rPr lang="en-GB" sz="1050" b="0" u="none" strike="noStrike" baseline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/ </a:t>
                      </a:r>
                      <a:r>
                        <a:rPr lang="en-GB" sz="1050" b="0" u="none" strike="noStrike" baseline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son </a:t>
                      </a:r>
                      <a:r>
                        <a:rPr lang="en-GB" sz="1050" b="0" u="none" strike="noStrike" kern="120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050" b="1" u="none" strike="noStrike" kern="120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SER</a:t>
                      </a:r>
                      <a:r>
                        <a:rPr lang="en-GB" sz="1050" b="0" u="none" strike="noStrike" kern="120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vs </a:t>
                      </a:r>
                      <a:r>
                        <a:rPr lang="en-GB" sz="1050" b="1" u="none" strike="noStrike" kern="120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ESTAR</a:t>
                      </a:r>
                      <a:r>
                        <a:rPr lang="en-GB" sz="1050" b="0" u="none" strike="noStrike" kern="120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lang="en-GB" sz="1050" b="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baseline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 OVS </a:t>
                      </a: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and SVO word order and indirect </a:t>
                      </a:r>
                      <a:r>
                        <a:rPr lang="en-GB" sz="1050" b="0" u="none" strike="noStrike" baseline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object </a:t>
                      </a:r>
                      <a:r>
                        <a:rPr lang="en-GB" sz="1050" b="0" u="none" strike="noStrike" baseline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pronoun ‘le’; introduce </a:t>
                      </a: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‘les’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Spanish syllable structure (consonant-vowel pairs)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final syllable stress</a:t>
                      </a:r>
                    </a:p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penultimate syllable stress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antepenultimate syllable stress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In Year 9 we revise subsets of Y7 and Y8 words. There are 4 revision weeks this term.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58762" lvl="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introduction of</a:t>
                      </a:r>
                      <a:r>
                        <a:rPr lang="en-GB" sz="105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new vocabulary highlights stem changes </a:t>
                      </a:r>
                      <a:r>
                        <a:rPr lang="en-GB" sz="105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(week 9.1.1.4 onwords)</a:t>
                      </a:r>
                      <a:endParaRPr lang="en-GB" sz="105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58762" lvl="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  <a:r>
                        <a:rPr lang="en-GB" sz="105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range of infinitives are revisited in weeks practising </a:t>
                      </a:r>
                      <a:r>
                        <a:rPr lang="en-GB" sz="105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‘gustar</a:t>
                      </a:r>
                      <a:r>
                        <a:rPr lang="en-GB" sz="105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’-</a:t>
                      </a:r>
                      <a:r>
                        <a:rPr lang="en-GB" sz="105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type </a:t>
                      </a:r>
                      <a:r>
                        <a:rPr lang="en-GB" sz="105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verbs</a:t>
                      </a:r>
                    </a:p>
                    <a:p>
                      <a:pPr marL="258762" lvl="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58762" lvl="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Idiomatic uses of ‘tener’ + noun are revisited (and extended with the new word ‘dolor’)</a:t>
                      </a:r>
                      <a:endParaRPr lang="en-GB" sz="105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2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1.2</a:t>
                      </a: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1857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sport and exercise</a:t>
                      </a:r>
                      <a:endParaRPr lang="en-GB" sz="105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73050" marR="0" lvl="0" indent="-1857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73050" marR="0" lvl="0" indent="-1857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health</a:t>
                      </a:r>
                      <a:endParaRPr lang="en-GB" sz="105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73050" marR="0" lvl="0" indent="-1857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73050" marR="0" lvl="0" indent="-1857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people and how they </a:t>
                      </a:r>
                      <a:r>
                        <a:rPr lang="en-GB" sz="1050" u="none" strike="noStrike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feel  </a:t>
                      </a:r>
                      <a:r>
                        <a:rPr lang="en-GB" sz="1050" u="none" strike="noStrike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(a </a:t>
                      </a: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weekend in </a:t>
                      </a:r>
                      <a:r>
                        <a:rPr lang="en-GB" sz="1050" u="none" strike="noStrike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the </a:t>
                      </a:r>
                      <a:r>
                        <a:rPr lang="en-GB" sz="1050" u="none" strike="noStrike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countryside)</a:t>
                      </a: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73050" marR="0" lvl="0" indent="-1857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73050" marR="0" lvl="0" indent="-1857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people and what they </a:t>
                      </a:r>
                      <a:r>
                        <a:rPr lang="en-GB" sz="1050" u="none" strike="noStrike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do </a:t>
                      </a:r>
                      <a:r>
                        <a:rPr lang="en-GB" sz="1050" u="none" strike="noStrike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(an </a:t>
                      </a: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evening </a:t>
                      </a:r>
                      <a:r>
                        <a:rPr lang="en-GB" sz="1050" u="none" strike="noStrike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at </a:t>
                      </a:r>
                      <a:r>
                        <a:rPr lang="en-GB" sz="1050" u="none" strike="noStrike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home)</a:t>
                      </a: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73050" marR="0" lvl="0" indent="-1857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marR="0" lvl="0" indent="-1857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Describing where people go and went</a:t>
                      </a:r>
                    </a:p>
                    <a:p>
                      <a:pPr marL="273050" marR="0" lvl="0" indent="-1857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marR="0" lvl="0" indent="-1857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Christmas traditions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050" u="none" strike="noStrike" kern="1200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nd</a:t>
                      </a: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person plural of –</a:t>
                      </a:r>
                      <a:r>
                        <a:rPr lang="en-GB" sz="105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</a:t>
                      </a: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verbs (</a:t>
                      </a:r>
                      <a:r>
                        <a:rPr lang="en-GB" sz="105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áis</a:t>
                      </a: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 and consolidation of 2</a:t>
                      </a:r>
                      <a:r>
                        <a:rPr lang="en-GB" sz="1050" u="none" strike="noStrike" kern="1200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nd</a:t>
                      </a: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person singular –</a:t>
                      </a:r>
                      <a:r>
                        <a:rPr lang="en-GB" sz="105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</a:t>
                      </a: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verbs</a:t>
                      </a: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kern="1200" baseline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</a:t>
                      </a:r>
                      <a:r>
                        <a:rPr lang="en-GB" sz="1050" b="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present continuous with </a:t>
                      </a:r>
                      <a:r>
                        <a:rPr lang="en-GB" sz="1050" b="0" u="none" strike="noStrike" kern="120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estás</a:t>
                      </a:r>
                      <a:r>
                        <a:rPr lang="en-GB" sz="1050" b="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and </a:t>
                      </a:r>
                      <a:r>
                        <a:rPr lang="en-GB" sz="1050" b="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estáis</a:t>
                      </a:r>
                      <a:endParaRPr lang="en-GB" sz="1050" b="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Sois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vs </a:t>
                      </a:r>
                      <a:r>
                        <a:rPr lang="en-GB" sz="1050" b="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estáis</a:t>
                      </a:r>
                      <a:r>
                        <a:rPr lang="en-GB" sz="105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en-GB" sz="105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SER</a:t>
                      </a:r>
                      <a:r>
                        <a:rPr lang="en-GB" sz="105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vs </a:t>
                      </a:r>
                      <a:r>
                        <a:rPr lang="en-GB" sz="105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ESTAR</a:t>
                      </a:r>
                      <a:r>
                        <a:rPr lang="en-GB" sz="105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b="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Possessive adjective </a:t>
                      </a:r>
                      <a:r>
                        <a:rPr lang="en-GB" sz="1050" b="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vuestro</a:t>
                      </a:r>
                      <a:r>
                        <a:rPr lang="en-GB" sz="105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/a and subject pronoun </a:t>
                      </a:r>
                      <a:r>
                        <a:rPr lang="en-GB" sz="1050" b="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vosotros</a:t>
                      </a:r>
                      <a:endParaRPr lang="en-GB" sz="1050" b="1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b="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gender and number adjective agreement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b="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</a:t>
                      </a:r>
                      <a:r>
                        <a:rPr lang="en-GB" sz="1050" b="1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IR </a:t>
                      </a:r>
                      <a:r>
                        <a:rPr lang="en-GB" sz="1050" b="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 singular present</a:t>
                      </a:r>
                      <a:r>
                        <a:rPr lang="en-GB" sz="1050" b="0" u="none" strike="noStrike" kern="1200" baseline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50" b="0" u="none" strike="noStrike" kern="1200" baseline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preterite and periphrastic future (voy a + infinitive) forms</a:t>
                      </a:r>
                      <a:endParaRPr lang="en-GB" sz="1050" b="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828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combinations of strong and weak vowels to form </a:t>
                      </a:r>
                      <a:r>
                        <a:rPr lang="en-GB" sz="105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dipthongs</a:t>
                      </a: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[ai], [</a:t>
                      </a:r>
                      <a:r>
                        <a:rPr lang="en-GB" sz="105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ei</a:t>
                      </a: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], [</a:t>
                      </a:r>
                      <a:r>
                        <a:rPr lang="en-GB" sz="105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ia</a:t>
                      </a: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], [</a:t>
                      </a:r>
                      <a:r>
                        <a:rPr lang="en-GB" sz="105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ie</a:t>
                      </a: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], [</a:t>
                      </a:r>
                      <a:r>
                        <a:rPr lang="en-GB" sz="105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ua</a:t>
                      </a: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], [</a:t>
                      </a:r>
                      <a:r>
                        <a:rPr lang="en-GB" sz="105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ue</a:t>
                      </a: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], [</a:t>
                      </a:r>
                      <a:r>
                        <a:rPr lang="en-GB" sz="105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io</a:t>
                      </a: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], [</a:t>
                      </a:r>
                      <a:r>
                        <a:rPr lang="en-GB" sz="105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iu</a:t>
                      </a: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</a:t>
                      </a: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strong vowel pairs [ae], [</a:t>
                      </a:r>
                      <a:r>
                        <a:rPr lang="en-GB" sz="1050" u="none" strike="noStrike" kern="120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ea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], [</a:t>
                      </a:r>
                      <a:r>
                        <a:rPr lang="en-GB" sz="1050" u="none" strike="noStrike" kern="120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eo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], [</a:t>
                      </a:r>
                      <a:r>
                        <a:rPr lang="en-GB" sz="1050" u="none" strike="noStrike" kern="120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oe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use of accent 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on singular vs plural forms of words ending in ‘-</a:t>
                      </a:r>
                      <a:r>
                        <a:rPr lang="en-GB" sz="1050" u="none" strike="noStrike" kern="120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ción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’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[</a:t>
                      </a:r>
                      <a:r>
                        <a:rPr lang="en-GB" sz="1050" u="none" strike="noStrike" kern="120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gue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], [</a:t>
                      </a:r>
                      <a:r>
                        <a:rPr lang="en-GB" sz="1050" u="none" strike="noStrike" kern="120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ge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], [</a:t>
                      </a:r>
                      <a:r>
                        <a:rPr lang="en-GB" sz="1050" u="none" strike="noStrike" kern="120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gui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], [</a:t>
                      </a:r>
                      <a:r>
                        <a:rPr lang="en-GB" sz="1050" u="none" strike="noStrike" kern="1200" baseline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gi</a:t>
                      </a:r>
                      <a:r>
                        <a:rPr lang="en-GB" sz="1050" u="none" strike="noStrike" kern="1200" baseline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</a:t>
                      </a: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Consolidation and extension of vocabulary relevant to the given contexts. There are 3 revision </a:t>
                      </a:r>
                      <a:r>
                        <a:rPr lang="en-GB" sz="1050" u="none" strike="noStrike" kern="120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weeks </a:t>
                      </a:r>
                      <a:r>
                        <a:rPr lang="en-GB" sz="1050" u="none" strike="noStrike" kern="120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with </a:t>
                      </a: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Y7 and Y8 words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Jugar</a:t>
                      </a: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+ </a:t>
                      </a:r>
                      <a:r>
                        <a:rPr lang="en-GB" sz="1050" u="none" strike="noStrike" kern="120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</a:t>
                      </a:r>
                      <a:r>
                        <a:rPr lang="en-GB" sz="1050" u="none" strike="noStrike" kern="1200" baseline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+</a:t>
                      </a:r>
                      <a:r>
                        <a:rPr lang="en-GB" sz="1050" u="none" strike="noStrike" kern="120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sport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Adverbs with –</a:t>
                      </a:r>
                      <a:r>
                        <a:rPr lang="en-GB" sz="105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mente</a:t>
                      </a: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Numbers 40-101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Tener que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295388" y="6484858"/>
            <a:ext cx="2365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solidFill>
                  <a:schemeClr val="bg1"/>
                </a:solidFill>
                <a:latin typeface="Century Gothic" panose="020B0502020202020204" pitchFamily="34" charset="0"/>
              </a:rPr>
              <a:t>Date updated: </a:t>
            </a:r>
            <a:r>
              <a:rPr lang="en-GB" sz="1200" smtClean="0">
                <a:solidFill>
                  <a:schemeClr val="bg1"/>
                </a:solidFill>
                <a:latin typeface="Century Gothic" panose="020B0502020202020204" pitchFamily="34" charset="0"/>
              </a:rPr>
              <a:t>30.06.22</a:t>
            </a:r>
            <a:endParaRPr lang="en-GB" sz="120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49FF1CA9-67C1-46ED-B4CF-DDD42EF106BE}"/>
              </a:ext>
            </a:extLst>
          </p:cNvPr>
          <p:cNvSpPr txBox="1">
            <a:spLocks/>
          </p:cNvSpPr>
          <p:nvPr/>
        </p:nvSpPr>
        <p:spPr>
          <a:xfrm>
            <a:off x="4874383" y="53254"/>
            <a:ext cx="10515600" cy="2734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GB" sz="1200" b="1" dirty="0">
                <a:solidFill>
                  <a:srgbClr val="1F4E79"/>
                </a:solidFill>
              </a:rPr>
              <a:t>Assessment</a:t>
            </a:r>
            <a:r>
              <a:rPr lang="en-GB" sz="1200" dirty="0">
                <a:solidFill>
                  <a:srgbClr val="1F4E79"/>
                </a:solidFill>
              </a:rPr>
              <a:t>: 1</a:t>
            </a:r>
            <a:r>
              <a:rPr lang="en-GB" sz="1200" baseline="30000" dirty="0">
                <a:solidFill>
                  <a:srgbClr val="1F4E79"/>
                </a:solidFill>
              </a:rPr>
              <a:t>st</a:t>
            </a:r>
            <a:r>
              <a:rPr lang="en-GB" sz="1200" dirty="0">
                <a:solidFill>
                  <a:srgbClr val="1F4E79"/>
                </a:solidFill>
              </a:rPr>
              <a:t> half spring term (Week </a:t>
            </a:r>
            <a:r>
              <a:rPr lang="en-GB" sz="1200">
                <a:solidFill>
                  <a:srgbClr val="1F4E79"/>
                </a:solidFill>
              </a:rPr>
              <a:t>1.2.5</a:t>
            </a:r>
            <a:r>
              <a:rPr lang="en-GB" sz="1200" smtClean="0">
                <a:solidFill>
                  <a:srgbClr val="1F4E79"/>
                </a:solidFill>
              </a:rPr>
              <a:t>) 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38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CC05E05-939D-904D-BD63-1B82DD628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733" y="166074"/>
            <a:ext cx="10515600" cy="273419"/>
          </a:xfrm>
        </p:spPr>
        <p:txBody>
          <a:bodyPr>
            <a:normAutofit/>
          </a:bodyPr>
          <a:lstStyle/>
          <a:p>
            <a:r>
              <a:rPr lang="en-GB" sz="1200" b="1" dirty="0">
                <a:solidFill>
                  <a:srgbClr val="1F4E79"/>
                </a:solidFill>
              </a:rPr>
              <a:t>Assessment</a:t>
            </a:r>
            <a:r>
              <a:rPr lang="en-GB" sz="1200" dirty="0">
                <a:solidFill>
                  <a:srgbClr val="1F4E79"/>
                </a:solidFill>
              </a:rPr>
              <a:t>: 1</a:t>
            </a:r>
            <a:r>
              <a:rPr lang="en-GB" sz="1200" baseline="30000" dirty="0">
                <a:solidFill>
                  <a:srgbClr val="1F4E79"/>
                </a:solidFill>
              </a:rPr>
              <a:t>st</a:t>
            </a:r>
            <a:r>
              <a:rPr lang="en-GB" sz="1200" dirty="0">
                <a:solidFill>
                  <a:srgbClr val="1F4E79"/>
                </a:solidFill>
              </a:rPr>
              <a:t> half spring term (Week 2.2.5). </a:t>
            </a:r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Separate phonics, vocabulary and grammar assessments. Total assessment time: 35 minutes.</a:t>
            </a:r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" name="Table 1" descr="showing the context, grammar, phonics and vocabularly covered in year 7 Spanish terms 2.1 and 2.2. 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186030"/>
              </p:ext>
            </p:extLst>
          </p:nvPr>
        </p:nvGraphicFramePr>
        <p:xfrm>
          <a:off x="194733" y="439493"/>
          <a:ext cx="11802533" cy="582442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897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7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72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66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85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5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</a:t>
                      </a:r>
                      <a:endParaRPr lang="en-GB" sz="1050" b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CONTEXT</a:t>
                      </a:r>
                      <a:endParaRPr lang="en-GB" sz="105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GRAMMAR</a:t>
                      </a:r>
                      <a:endParaRPr lang="en-GB" sz="105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SOUNDS OF THE LANGUAGE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3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2.1</a:t>
                      </a: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what you did and what you do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Describing a charity event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The </a:t>
                      </a:r>
                      <a:r>
                        <a:rPr lang="en-GB" sz="105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conquest </a:t>
                      </a:r>
                      <a:r>
                        <a:rPr lang="en-GB" sz="1050" u="none" strike="noStrike" baseline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of </a:t>
                      </a:r>
                      <a:r>
                        <a:rPr lang="en-GB" sz="1050" u="none" strike="noStrike" baseline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Peru</a:t>
                      </a:r>
                    </a:p>
                    <a:p>
                      <a:pPr marL="87313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Migration and the </a:t>
                      </a:r>
                      <a:r>
                        <a:rPr lang="en-GB" sz="1050" u="none" strike="noStrike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lives </a:t>
                      </a:r>
                      <a:r>
                        <a:rPr lang="en-GB" sz="1050" u="none" strike="noStrike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of Spanish speakers </a:t>
                      </a: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in the US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climate change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Talking </a:t>
                      </a:r>
                      <a:r>
                        <a:rPr lang="en-GB" sz="105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about </a:t>
                      </a:r>
                      <a:r>
                        <a:rPr lang="en-GB" sz="1050" u="none" strike="noStrike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 school event</a:t>
                      </a:r>
                      <a:endParaRPr lang="en-GB" sz="105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 </a:t>
                      </a:r>
                      <a:r>
                        <a:rPr lang="en-GB" sz="1050" b="1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HACER</a:t>
                      </a: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in singular forms of present </a:t>
                      </a:r>
                      <a:r>
                        <a:rPr lang="en-GB" sz="1050" b="0" u="none" strike="noStrike" baseline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and </a:t>
                      </a:r>
                      <a:r>
                        <a:rPr lang="en-GB" sz="1050" b="0" u="none" strike="noStrike" baseline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past</a:t>
                      </a:r>
                      <a:endParaRPr lang="en-GB" sz="1050" b="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 present simple for ongoing meaning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 1</a:t>
                      </a:r>
                      <a:r>
                        <a:rPr lang="en-GB" sz="105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person singular and plural of </a:t>
                      </a:r>
                      <a:r>
                        <a:rPr lang="en-GB" sz="1050" b="0" u="none" strike="noStrike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preterite</a:t>
                      </a: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of –</a:t>
                      </a:r>
                      <a:r>
                        <a:rPr lang="en-GB" sz="1050" b="0" u="none" strike="noStrike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ar</a:t>
                      </a: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verbs (-é / </a:t>
                      </a:r>
                      <a:r>
                        <a:rPr lang="en-GB" sz="1050" b="0" u="none" strike="noStrike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amos</a:t>
                      </a: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) and 1</a:t>
                      </a:r>
                      <a:r>
                        <a:rPr lang="en-GB" sz="105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person plural of present of –</a:t>
                      </a:r>
                      <a:r>
                        <a:rPr lang="en-GB" sz="1050" b="0" u="none" strike="noStrike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ar</a:t>
                      </a: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verbs (-</a:t>
                      </a:r>
                      <a:r>
                        <a:rPr lang="en-GB" sz="1050" b="0" u="none" strike="noStrike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amos</a:t>
                      </a: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GB" sz="105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and 3</a:t>
                      </a:r>
                      <a:r>
                        <a:rPr lang="en-GB" sz="105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person plural of the </a:t>
                      </a:r>
                      <a:r>
                        <a:rPr lang="en-GB" sz="1050" b="0" u="none" strike="noStrike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preterite</a:t>
                      </a: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of –</a:t>
                      </a:r>
                      <a:r>
                        <a:rPr lang="en-GB" sz="1050" b="0" u="none" strike="noStrike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ar</a:t>
                      </a: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/-</a:t>
                      </a:r>
                      <a:r>
                        <a:rPr lang="en-GB" sz="1050" b="0" u="none" strike="noStrike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er</a:t>
                      </a: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/-</a:t>
                      </a:r>
                      <a:r>
                        <a:rPr lang="en-GB" sz="1050" b="0" u="none" strike="noStrike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ir</a:t>
                      </a: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verbs (-</a:t>
                      </a:r>
                      <a:r>
                        <a:rPr lang="en-GB" sz="1050" b="0" u="none" strike="noStrike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amos</a:t>
                      </a: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/ -</a:t>
                      </a:r>
                      <a:r>
                        <a:rPr lang="en-GB" sz="1050" b="0" u="none" strike="noStrike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imos</a:t>
                      </a: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/ -</a:t>
                      </a:r>
                      <a:r>
                        <a:rPr lang="en-GB" sz="1050" b="0" u="none" strike="noStrike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aron</a:t>
                      </a: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/ -</a:t>
                      </a:r>
                      <a:r>
                        <a:rPr lang="en-GB" sz="1050" b="0" u="none" strike="noStrike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ieron</a:t>
                      </a: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) and revisiting 3</a:t>
                      </a:r>
                      <a:r>
                        <a:rPr lang="en-GB" sz="1050" b="0" u="none" strike="noStrike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person </a:t>
                      </a:r>
                      <a:r>
                        <a:rPr lang="en-GB" sz="1050" b="0" u="none" strike="noStrike" baseline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singular </a:t>
                      </a:r>
                      <a:r>
                        <a:rPr lang="en-GB" sz="1050" b="0" u="none" strike="noStrike" baseline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(-ó </a:t>
                      </a:r>
                      <a:r>
                        <a:rPr lang="en-GB" sz="1050" b="0" u="none" strike="noStrike" baseline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/ </a:t>
                      </a:r>
                      <a:r>
                        <a:rPr lang="en-GB" sz="1050" b="0" u="none" strike="noStrike" baseline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-ió</a:t>
                      </a: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b="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Possessive adjectives </a:t>
                      </a:r>
                      <a:r>
                        <a:rPr lang="en-GB" sz="1050" b="0" u="none" strike="noStrike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nuestros</a:t>
                      </a:r>
                      <a:r>
                        <a:rPr lang="en-GB" sz="1050" b="0" u="none" strike="noStrike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/as, </a:t>
                      </a:r>
                      <a:r>
                        <a:rPr lang="en-GB" sz="1050" b="0" u="none" strike="noStrike" baseline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revisiting </a:t>
                      </a:r>
                      <a:r>
                        <a:rPr lang="en-GB" sz="1050" b="0" u="none" strike="noStrike" baseline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su/s</a:t>
                      </a:r>
                      <a:endParaRPr lang="en-GB" sz="1050" b="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</a:t>
                      </a:r>
                      <a:r>
                        <a:rPr lang="en-GB" sz="105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 silent [h] vs [</a:t>
                      </a:r>
                      <a:r>
                        <a:rPr lang="en-GB" sz="105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ch</a:t>
                      </a:r>
                      <a:r>
                        <a:rPr lang="en-GB" sz="105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]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 spelling change to –</a:t>
                      </a:r>
                      <a:r>
                        <a:rPr lang="en-GB" sz="105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qué</a:t>
                      </a:r>
                      <a:r>
                        <a:rPr lang="en-GB" sz="105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 and </a:t>
                      </a:r>
                      <a:r>
                        <a:rPr lang="en-GB" sz="105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gué</a:t>
                      </a:r>
                      <a:r>
                        <a:rPr lang="en-GB" sz="105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 in 1</a:t>
                      </a:r>
                      <a:r>
                        <a:rPr lang="en-GB" sz="1050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st</a:t>
                      </a:r>
                      <a:r>
                        <a:rPr lang="en-GB" sz="105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 person </a:t>
                      </a:r>
                      <a:r>
                        <a:rPr lang="en-GB" sz="105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preterite</a:t>
                      </a:r>
                      <a:r>
                        <a:rPr lang="en-GB" sz="105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 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</a:t>
                      </a:r>
                      <a:r>
                        <a:rPr lang="en-GB" sz="1050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st</a:t>
                      </a:r>
                      <a:r>
                        <a:rPr lang="en-GB" sz="105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 person singular present vs 3</a:t>
                      </a:r>
                      <a:r>
                        <a:rPr lang="en-GB" sz="1050" baseline="300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rd</a:t>
                      </a:r>
                      <a:r>
                        <a:rPr lang="en-GB" sz="105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 person singular </a:t>
                      </a:r>
                      <a:r>
                        <a:rPr lang="en-GB" sz="105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preterite</a:t>
                      </a:r>
                      <a:endParaRPr lang="en-GB" sz="105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 [je] and [</a:t>
                      </a:r>
                      <a:r>
                        <a:rPr lang="en-GB" sz="105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ge</a:t>
                      </a:r>
                      <a:r>
                        <a:rPr lang="en-GB" sz="105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]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 [</a:t>
                      </a:r>
                      <a:r>
                        <a:rPr lang="en-GB" sz="105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ja</a:t>
                      </a:r>
                      <a:r>
                        <a:rPr lang="en-GB" sz="105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], [jo], [</a:t>
                      </a:r>
                      <a:r>
                        <a:rPr lang="en-GB" sz="105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ju</a:t>
                      </a:r>
                      <a:r>
                        <a:rPr lang="en-GB" sz="105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] vs [</a:t>
                      </a:r>
                      <a:r>
                        <a:rPr lang="en-GB" sz="105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ga</a:t>
                      </a:r>
                      <a:r>
                        <a:rPr lang="en-GB" sz="105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], [go], [</a:t>
                      </a:r>
                      <a:r>
                        <a:rPr lang="en-GB" sz="105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gu</a:t>
                      </a:r>
                      <a:r>
                        <a:rPr lang="en-GB" sz="105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]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 hard C [ca], [co], [cu]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There are two revision weeks of Y7 and Y8 subsets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question words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Hace + 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weather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Developing the verb lexicon </a:t>
                      </a:r>
                      <a:b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(-ar/-er/-ir verbs)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9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2.2</a:t>
                      </a:r>
                      <a:endParaRPr lang="en-GB" sz="105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1857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what you have </a:t>
                      </a:r>
                      <a:r>
                        <a:rPr lang="en-GB" sz="1050" u="none" strike="noStrike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to </a:t>
                      </a:r>
                      <a:r>
                        <a:rPr lang="en-GB" sz="1050" u="none" strike="noStrike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do</a:t>
                      </a:r>
                    </a:p>
                    <a:p>
                      <a:pPr marL="273050" marR="0" lvl="0" indent="-1857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smtClean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73050" marR="0" lvl="0" indent="-1857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Talking</a:t>
                      </a:r>
                      <a:r>
                        <a:rPr lang="en-GB" sz="1050" u="none" strike="noStrike" baseline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 about making a film</a:t>
                      </a: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Comparing how you feel and felt</a:t>
                      </a: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Describing events in the past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Reporting the news</a:t>
                      </a:r>
                      <a:endParaRPr lang="en-GB" sz="1050" u="none" strike="noStrike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1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TENER </a:t>
                      </a:r>
                      <a:r>
                        <a:rPr lang="en-GB" sz="1050" b="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 singular forms of </a:t>
                      </a:r>
                      <a:r>
                        <a:rPr lang="en-GB" sz="1050" b="0" u="none" strike="noStrike" kern="120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preterite</a:t>
                      </a:r>
                      <a:r>
                        <a:rPr lang="en-GB" sz="1050" b="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en-GB" sz="1050" b="0" u="none" strike="noStrike" kern="120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tuve</a:t>
                      </a:r>
                      <a:r>
                        <a:rPr lang="en-GB" sz="1050" b="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50" b="0" u="none" strike="noStrike" kern="120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tuviste</a:t>
                      </a:r>
                      <a:r>
                        <a:rPr lang="en-GB" sz="1050" b="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50" b="0" u="none" strike="noStrike" kern="120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tuvo</a:t>
                      </a:r>
                      <a:r>
                        <a:rPr lang="en-GB" sz="1050" b="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b="1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ESTAR </a:t>
                      </a:r>
                      <a:r>
                        <a:rPr lang="en-GB" sz="105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 singular forms of imperfect (</a:t>
                      </a:r>
                      <a:r>
                        <a:rPr lang="en-GB" sz="1050" b="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estaba</a:t>
                      </a:r>
                      <a:r>
                        <a:rPr lang="en-GB" sz="105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50" b="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estabas</a:t>
                      </a:r>
                      <a:r>
                        <a:rPr lang="en-GB" sz="105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50" b="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estaba</a:t>
                      </a:r>
                      <a:r>
                        <a:rPr lang="en-GB" sz="105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 vs present tense</a:t>
                      </a:r>
                      <a:endParaRPr lang="en-GB" sz="1050" b="1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Imperfect continuous vs present continuous 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demonstrative adjectives este, esta</a:t>
                      </a: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regular and irregular comparatives</a:t>
                      </a: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Relative pronouns (</a:t>
                      </a:r>
                      <a:r>
                        <a:rPr lang="en-GB" sz="1050" u="none" strike="noStrike" kern="120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donde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que, </a:t>
                      </a:r>
                      <a:r>
                        <a:rPr lang="en-GB" sz="1050" u="none" strike="noStrike" kern="1200" baseline="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cuando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7778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[z] as [</a:t>
                      </a:r>
                      <a:r>
                        <a:rPr lang="en-GB" sz="105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ce</a:t>
                      </a: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/ci] vs [s] and [z] as [s] in Latin America and Canaries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[</a:t>
                      </a:r>
                      <a:r>
                        <a:rPr lang="en-GB" sz="105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ce</a:t>
                      </a: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 and [ci]</a:t>
                      </a: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[v] and [b]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[n] and [ñ]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There is one revision week of a Y7 and Y8 subset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Adverbs of position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Develop knowledge of words from</a:t>
                      </a: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 range of word classes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Consolidate previously taught  vocabulary by using them for further practice of sound-symbol correspondences</a:t>
                      </a: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14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 descr="showing the context, grammar, phonics and vocabularly covered in year 7 Spanish terms 3.1 and 3.2. 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761136"/>
              </p:ext>
            </p:extLst>
          </p:nvPr>
        </p:nvGraphicFramePr>
        <p:xfrm>
          <a:off x="124117" y="135998"/>
          <a:ext cx="11802533" cy="620353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897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7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0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86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85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0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</a:t>
                      </a:r>
                      <a:endParaRPr lang="en-GB" sz="1100" b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CONTEXT</a:t>
                      </a:r>
                      <a:endParaRPr lang="en-GB" sz="110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GRAMMAR</a:t>
                      </a:r>
                      <a:endParaRPr lang="en-GB" sz="110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SOUNDS OF THE LANGUAGE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100" b="1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4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3.1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73050" indent="-1857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Describing routines and events in the past at school, work and family celebrations</a:t>
                      </a:r>
                    </a:p>
                    <a:p>
                      <a:pPr marL="273050" indent="-1857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273050" indent="-1857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Describing what something is like and used to </a:t>
                      </a:r>
                      <a:r>
                        <a:rPr lang="en-GB" sz="11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be </a:t>
                      </a:r>
                      <a:r>
                        <a:rPr lang="en-GB" sz="11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like</a:t>
                      </a:r>
                      <a:endParaRPr lang="en-GB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273050" indent="-1857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A well-known story in Spanish – </a:t>
                      </a:r>
                      <a:r>
                        <a:rPr lang="en-GB" sz="11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Don </a:t>
                      </a:r>
                      <a:r>
                        <a:rPr lang="en-GB" sz="11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Quijote</a:t>
                      </a:r>
                      <a:endParaRPr lang="en-GB" sz="110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indent="-1857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273050" indent="-1857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Giving advice </a:t>
                      </a:r>
                      <a:r>
                        <a:rPr lang="en-GB" sz="11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and </a:t>
                      </a:r>
                      <a:r>
                        <a:rPr lang="en-GB" sz="11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instructions</a:t>
                      </a:r>
                    </a:p>
                    <a:p>
                      <a:pPr marL="273050" indent="-1857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273050" indent="-1857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Talking about jobs</a:t>
                      </a:r>
                      <a:endParaRPr lang="en-GB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10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Imperfect (for habitual past) vs preterite</a:t>
                      </a:r>
                      <a:endParaRPr lang="en-GB" sz="1100" b="0" u="none" strike="noStrike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u="none" strike="noStrike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Singular forms </a:t>
                      </a:r>
                      <a:r>
                        <a:rPr lang="en-GB" sz="1100" b="0" u="none" strike="noStrike" kern="1200" baseline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of </a:t>
                      </a:r>
                      <a:r>
                        <a:rPr lang="en-GB" sz="1100" b="0" u="none" strike="noStrike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imperfect –ar </a:t>
                      </a:r>
                      <a:r>
                        <a:rPr lang="en-GB" sz="1100" b="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verbs (aba, abas, aba) including </a:t>
                      </a:r>
                      <a:r>
                        <a:rPr lang="en-GB" sz="1100" b="1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DAR</a:t>
                      </a:r>
                      <a:r>
                        <a:rPr lang="en-GB" sz="1100" b="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and –</a:t>
                      </a:r>
                      <a:r>
                        <a:rPr lang="en-GB" sz="1100" b="0" u="none" strike="noStrike" kern="1200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er</a:t>
                      </a:r>
                      <a:r>
                        <a:rPr lang="en-GB" sz="1100" b="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/-</a:t>
                      </a:r>
                      <a:r>
                        <a:rPr lang="en-GB" sz="1100" b="0" u="none" strike="noStrike" kern="1200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ir</a:t>
                      </a:r>
                      <a:r>
                        <a:rPr lang="en-GB" sz="1100" b="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0" u="none" strike="noStrike" kern="1200" baseline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verbs </a:t>
                      </a:r>
                      <a:r>
                        <a:rPr lang="en-GB" sz="1100" b="0" u="none" strike="noStrike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(-ía</a:t>
                      </a:r>
                      <a:r>
                        <a:rPr lang="en-GB" sz="1100" b="0" u="none" strike="noStrike" kern="1200" baseline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b="0" u="none" strike="noStrike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-ías</a:t>
                      </a:r>
                      <a:r>
                        <a:rPr lang="en-GB" sz="1100" b="0" u="none" strike="noStrike" kern="1200" baseline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b="0" u="none" strike="noStrike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-ía) </a:t>
                      </a:r>
                      <a:r>
                        <a:rPr lang="en-GB" sz="1100" b="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including </a:t>
                      </a:r>
                      <a:r>
                        <a:rPr lang="en-GB" sz="1100" b="1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QUERER, PODER, DEBER</a:t>
                      </a:r>
                      <a:r>
                        <a:rPr lang="en-GB" sz="1100" b="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u="none" strike="noStrike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Singular forms of imperfect of </a:t>
                      </a:r>
                      <a:r>
                        <a:rPr lang="en-GB" sz="1100" b="1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SER</a:t>
                      </a:r>
                      <a:r>
                        <a:rPr lang="en-GB" sz="1100" b="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(era, eras, era)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u="none" strike="noStrike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100" b="0" u="none" strike="noStrike" kern="1200" baseline="30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nd</a:t>
                      </a:r>
                      <a:r>
                        <a:rPr lang="en-GB" sz="1100" b="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person singular and plural of present of –</a:t>
                      </a:r>
                      <a:r>
                        <a:rPr lang="en-GB" sz="1100" b="0" u="none" strike="noStrike" kern="1200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</a:t>
                      </a:r>
                      <a:r>
                        <a:rPr lang="en-GB" sz="1100" b="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verbs (-as</a:t>
                      </a:r>
                      <a:r>
                        <a:rPr lang="en-GB" sz="1100" b="0" u="none" strike="noStrike" kern="1200" baseline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b="0" u="none" strike="noStrike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-áis</a:t>
                      </a:r>
                      <a:r>
                        <a:rPr lang="en-GB" sz="1100" b="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 + </a:t>
                      </a:r>
                      <a:r>
                        <a:rPr lang="en-GB" sz="1100" b="0" u="none" strike="noStrike" kern="1200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eres</a:t>
                      </a:r>
                      <a:r>
                        <a:rPr lang="en-GB" sz="1100" b="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vs </a:t>
                      </a:r>
                      <a:r>
                        <a:rPr lang="en-GB" sz="1100" b="0" u="none" strike="noStrike" kern="1200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sois</a:t>
                      </a:r>
                      <a:r>
                        <a:rPr lang="en-GB" sz="1100" b="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and vas vs </a:t>
                      </a:r>
                      <a:r>
                        <a:rPr lang="en-GB" sz="1100" b="0" u="none" strike="noStrike" kern="1200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vais</a:t>
                      </a:r>
                      <a:endParaRPr lang="en-GB" sz="1100" b="0" u="none" strike="noStrike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u="none" strike="noStrike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100" b="0" u="none" strike="noStrike" kern="1200" baseline="30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nd</a:t>
                      </a:r>
                      <a:r>
                        <a:rPr lang="en-GB" sz="1100" b="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person plural of present of –</a:t>
                      </a:r>
                      <a:r>
                        <a:rPr lang="en-GB" sz="1100" b="0" u="none" strike="noStrike" kern="1200" baseline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er</a:t>
                      </a:r>
                      <a:r>
                        <a:rPr lang="en-GB" sz="1100" b="0" u="none" strike="noStrike" kern="1200" baseline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0" u="none" strike="noStrike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(-éis</a:t>
                      </a:r>
                      <a:r>
                        <a:rPr lang="en-GB" sz="1100" b="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 and –</a:t>
                      </a:r>
                      <a:r>
                        <a:rPr lang="en-GB" sz="1100" b="0" u="none" strike="noStrike" kern="1200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ir</a:t>
                      </a:r>
                      <a:r>
                        <a:rPr lang="en-GB" sz="1100" b="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0" u="none" strike="noStrike" kern="1200" baseline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verbs </a:t>
                      </a:r>
                      <a:r>
                        <a:rPr lang="en-GB" sz="1100" b="0" u="none" strike="noStrike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(-ís</a:t>
                      </a:r>
                      <a:r>
                        <a:rPr lang="en-GB" sz="1100" b="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u="none" strike="noStrike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Possessive adjective </a:t>
                      </a:r>
                      <a:r>
                        <a:rPr lang="en-GB" sz="1100" b="0" u="none" strike="noStrike" kern="1200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vuestros</a:t>
                      </a:r>
                      <a:r>
                        <a:rPr lang="en-GB" sz="1100" b="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/as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 [</a:t>
                      </a:r>
                      <a:r>
                        <a:rPr lang="en-GB" sz="11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rr</a:t>
                      </a:r>
                      <a:r>
                        <a:rPr lang="en-GB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] and [r] and showing how sound affects meaning</a:t>
                      </a:r>
                      <a:endParaRPr lang="en-GB" sz="11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 [</a:t>
                      </a:r>
                      <a:r>
                        <a:rPr lang="en-GB" sz="11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ll</a:t>
                      </a:r>
                      <a:r>
                        <a:rPr lang="en-GB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] and [l]</a:t>
                      </a: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 antepenultimate syllable stress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 penultimate syllable stress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 final syllable stress</a:t>
                      </a: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There is one revision week of a subset of Y7 and Y8 words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Deepen vocabulary and grammar knowledge though work with a challenging text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Hace</a:t>
                      </a: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to mean ‘ago’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Expanding verb lexicon of –</a:t>
                      </a:r>
                      <a:r>
                        <a:rPr lang="en-GB" sz="110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</a:t>
                      </a: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/-</a:t>
                      </a:r>
                      <a:r>
                        <a:rPr lang="en-GB" sz="110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er</a:t>
                      </a: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/-</a:t>
                      </a:r>
                      <a:r>
                        <a:rPr lang="en-GB" sz="1100" u="none" strike="noStrike" kern="1200" dirty="0" err="1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ir</a:t>
                      </a: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verbs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44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</a:rPr>
                        <a:t>TERM 3.2</a:t>
                      </a:r>
                      <a:endParaRPr lang="en-GB" sz="11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58762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Spending time with friends</a:t>
                      </a:r>
                      <a:endParaRPr lang="en-GB" sz="110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58762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58762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Traits (including nationality)</a:t>
                      </a:r>
                      <a:endParaRPr lang="en-GB" sz="110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58762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58762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trip to a theme park</a:t>
                      </a:r>
                      <a:endParaRPr lang="en-GB" sz="110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58762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58762" lvl="0" indent="-1714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u="none" strike="noStrike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Describing a crime film</a:t>
                      </a:r>
                      <a:endParaRPr lang="en-GB" sz="110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10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Life experiences (featuring Rigoberta Menchú – human rights activist)</a:t>
                      </a:r>
                      <a:endParaRPr lang="en-GB" sz="1100" u="none" strike="noStrike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u="none" strike="noStrike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Text exploitation (featuring Diana Trujillo – aerospace engineer)</a:t>
                      </a:r>
                      <a:endParaRPr lang="en-GB" sz="1100" u="none" strike="noStrike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-93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</a:t>
                      </a:r>
                      <a:r>
                        <a:rPr lang="en-GB" sz="1100" u="none" strike="noStrike" kern="1200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gustar</a:t>
                      </a:r>
                      <a:r>
                        <a:rPr lang="en-GB" sz="110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type verbs and direct and indirect object pronouns</a:t>
                      </a:r>
                    </a:p>
                    <a:p>
                      <a:pPr marL="179388" marR="0" lvl="0" indent="-93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u="none" strike="noStrike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9388" marR="0" lvl="0" indent="-93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prenominal adjectives</a:t>
                      </a:r>
                    </a:p>
                    <a:p>
                      <a:pPr marL="85725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u="none" strike="noStrike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9388" marR="0" lvl="0" indent="-93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Demonstrative adjectives ese/a/</a:t>
                      </a:r>
                      <a:r>
                        <a:rPr lang="en-GB" sz="1100" u="none" strike="noStrike" kern="1200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os</a:t>
                      </a:r>
                      <a:r>
                        <a:rPr lang="en-GB" sz="110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/as</a:t>
                      </a:r>
                    </a:p>
                    <a:p>
                      <a:pPr marL="85725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u="none" strike="noStrike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9388" marR="0" lvl="0" indent="-93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Possessive adjectives </a:t>
                      </a:r>
                      <a:r>
                        <a:rPr lang="en-GB" sz="1100" b="0" u="none" strike="noStrike" kern="1200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mío</a:t>
                      </a:r>
                      <a:r>
                        <a:rPr lang="en-GB" sz="1100" b="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/a, </a:t>
                      </a:r>
                      <a:r>
                        <a:rPr lang="en-GB" sz="1100" b="0" u="none" strike="noStrike" kern="1200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tuyo</a:t>
                      </a:r>
                      <a:r>
                        <a:rPr lang="en-GB" sz="1100" b="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/a, </a:t>
                      </a:r>
                      <a:r>
                        <a:rPr lang="en-GB" sz="1100" b="0" u="none" strike="noStrike" kern="1200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suyo</a:t>
                      </a:r>
                      <a:r>
                        <a:rPr lang="en-GB" sz="1100" b="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/a</a:t>
                      </a:r>
                    </a:p>
                    <a:p>
                      <a:pPr marL="179388" marR="0" lvl="0" indent="-93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u="none" strike="noStrike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9388" marR="0" lvl="0" indent="-93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verbs in the preterite: </a:t>
                      </a:r>
                      <a:r>
                        <a:rPr lang="en-GB" sz="1100" b="1" u="none" strike="noStrike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IR</a:t>
                      </a:r>
                      <a:r>
                        <a:rPr lang="en-GB" sz="1100" b="0" u="none" strike="noStrike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(fui, fuiste), </a:t>
                      </a:r>
                      <a:r>
                        <a:rPr lang="en-GB" sz="1100" b="1" u="none" strike="noStrike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HACER</a:t>
                      </a:r>
                      <a:r>
                        <a:rPr lang="en-GB" sz="1100" b="0" u="none" strike="noStrike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(hice, hiciste), </a:t>
                      </a:r>
                      <a:r>
                        <a:rPr lang="en-GB" sz="1100" b="1" u="none" strike="noStrike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TENER</a:t>
                      </a:r>
                      <a:r>
                        <a:rPr lang="en-GB" sz="1100" b="0" u="none" strike="noStrike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(tuve, tuviste)</a:t>
                      </a:r>
                    </a:p>
                    <a:p>
                      <a:pPr marL="179388" marR="0" lvl="0" indent="-93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u="none" strike="noStrike" kern="1200" baseline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9388" marR="0" lvl="0" indent="-93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</a:t>
                      </a:r>
                      <a:r>
                        <a:rPr lang="en-GB" sz="1100" b="1" u="none" strike="noStrike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0" u="none" strike="noStrike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ir + a infinitive for future intention</a:t>
                      </a:r>
                      <a:endParaRPr lang="en-GB" sz="1100" b="0" u="none" strike="noStrike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777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Spelling change in 1</a:t>
                      </a:r>
                      <a:r>
                        <a:rPr lang="en-GB" sz="1100" u="none" strike="noStrike" kern="1200" baseline="30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st</a:t>
                      </a:r>
                      <a:r>
                        <a:rPr lang="en-GB" sz="110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person present of –</a:t>
                      </a:r>
                      <a:r>
                        <a:rPr lang="en-GB" sz="110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cer</a:t>
                      </a:r>
                      <a:r>
                        <a:rPr lang="en-GB" sz="110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/-</a:t>
                      </a:r>
                      <a:r>
                        <a:rPr lang="en-GB" sz="110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cir</a:t>
                      </a:r>
                      <a:r>
                        <a:rPr lang="en-GB" sz="110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verbs to [</a:t>
                      </a:r>
                      <a:r>
                        <a:rPr lang="en-GB" sz="110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zco</a:t>
                      </a:r>
                      <a:r>
                        <a:rPr lang="en-GB" sz="110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</a:t>
                      </a:r>
                    </a:p>
                    <a:p>
                      <a:pPr marL="171450" marR="0" lvl="0" indent="-777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777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[</a:t>
                      </a:r>
                      <a:r>
                        <a:rPr lang="en-GB" sz="110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gue</a:t>
                      </a:r>
                      <a:r>
                        <a:rPr lang="en-GB" sz="110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], [que], [</a:t>
                      </a:r>
                      <a:r>
                        <a:rPr lang="en-GB" sz="1100" u="none" strike="noStrike" kern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gui</a:t>
                      </a:r>
                      <a:r>
                        <a:rPr lang="en-GB" sz="110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], [qui]</a:t>
                      </a:r>
                      <a:endParaRPr lang="en-GB" sz="1100" u="none" strike="noStrike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777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u="none" strike="noStrike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777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[cu} + vowel</a:t>
                      </a:r>
                    </a:p>
                    <a:p>
                      <a:pPr marL="171450" marR="0" lvl="0" indent="-777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u="none" strike="noStrike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777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[ca] vs [</a:t>
                      </a:r>
                      <a:r>
                        <a:rPr lang="en-GB" sz="1100" u="none" strike="noStrike" kern="1200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ga</a:t>
                      </a:r>
                      <a:r>
                        <a:rPr lang="en-GB" sz="110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], [co] vs [go]</a:t>
                      </a:r>
                    </a:p>
                    <a:p>
                      <a:pPr marL="171450" marR="0" lvl="0" indent="-777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u="none" strike="noStrike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777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[</a:t>
                      </a:r>
                      <a:r>
                        <a:rPr lang="en-GB" sz="1100" u="none" strike="noStrike" kern="1200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rr</a:t>
                      </a:r>
                      <a:r>
                        <a:rPr lang="en-GB" sz="110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 vs [r]</a:t>
                      </a:r>
                    </a:p>
                    <a:p>
                      <a:pPr marL="171450" marR="0" lvl="0" indent="-777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u="none" strike="noStrike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777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Strong vowels vs weak vowels</a:t>
                      </a:r>
                      <a:endParaRPr lang="en-GB" sz="1100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There are three revision weeks of subsets of Y7 and Y8 words</a:t>
                      </a:r>
                      <a:endParaRPr lang="en-GB" sz="1100" b="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0" u="none" strike="noStrike" kern="1200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kern="1200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Deepen vocabulary and grammar knowledge through work with a challenging </a:t>
                      </a:r>
                      <a:r>
                        <a:rPr lang="en-GB" sz="1100" u="none" strike="noStrike" kern="120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text</a:t>
                      </a:r>
                      <a:r>
                        <a:rPr lang="en-GB" sz="1100" u="none" strike="noStrike" kern="120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u="none" strike="noStrike" kern="1200" smtClean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u="none" strike="noStrike" kern="120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question</a:t>
                      </a:r>
                      <a:r>
                        <a:rPr lang="en-GB" sz="1100" u="none" strike="noStrike" kern="1200" baseline="0" smtClean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words</a:t>
                      </a:r>
                      <a:endParaRPr lang="en-GB" sz="110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1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rman SSCs Presentation" id="{D7EAE5A2-D63E-41EC-90F5-265942C6CAF1}" vid="{1E1D1D12-6C51-42D5-AE20-3CDAAE0CA8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1332</Words>
  <Application>Microsoft Office PowerPoint</Application>
  <PresentationFormat>Widescreen</PresentationFormat>
  <Paragraphs>250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Century Gothic</vt:lpstr>
      <vt:lpstr>1_Office Theme</vt:lpstr>
      <vt:lpstr>Spanish Y9 scheme of work overview (Term 1)</vt:lpstr>
      <vt:lpstr>Assessment: 1st half spring term (Week 2.2.5). Separate phonics, vocabulary and grammar assessments. Total assessment time: 35 minutes.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Nicholas Avery</cp:lastModifiedBy>
  <cp:revision>64</cp:revision>
  <dcterms:created xsi:type="dcterms:W3CDTF">2019-12-19T07:11:52Z</dcterms:created>
  <dcterms:modified xsi:type="dcterms:W3CDTF">2022-06-30T10:23:22Z</dcterms:modified>
</cp:coreProperties>
</file>