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9" r:id="rId2"/>
    <p:sldId id="283" r:id="rId3"/>
    <p:sldId id="727" r:id="rId4"/>
    <p:sldId id="265" r:id="rId5"/>
    <p:sldId id="266" r:id="rId6"/>
    <p:sldId id="729" r:id="rId7"/>
    <p:sldId id="730" r:id="rId8"/>
    <p:sldId id="314" r:id="rId9"/>
    <p:sldId id="268" r:id="rId10"/>
    <p:sldId id="731" r:id="rId11"/>
    <p:sldId id="732" r:id="rId12"/>
    <p:sldId id="298" r:id="rId13"/>
    <p:sldId id="313" r:id="rId14"/>
    <p:sldId id="735" r:id="rId15"/>
    <p:sldId id="296" r:id="rId16"/>
    <p:sldId id="310" r:id="rId17"/>
    <p:sldId id="733" r:id="rId18"/>
    <p:sldId id="734" r:id="rId19"/>
    <p:sldId id="736" r:id="rId20"/>
    <p:sldId id="737" r:id="rId21"/>
    <p:sldId id="725" r:id="rId22"/>
    <p:sldId id="738" r:id="rId23"/>
    <p:sldId id="739" r:id="rId24"/>
    <p:sldId id="740" r:id="rId25"/>
    <p:sldId id="300" r:id="rId26"/>
    <p:sldId id="301" r:id="rId27"/>
    <p:sldId id="741" r:id="rId28"/>
    <p:sldId id="742" r:id="rId29"/>
    <p:sldId id="287" r:id="rId30"/>
    <p:sldId id="288" r:id="rId31"/>
    <p:sldId id="743" r:id="rId32"/>
    <p:sldId id="744" r:id="rId33"/>
    <p:sldId id="745" r:id="rId34"/>
    <p:sldId id="746" r:id="rId35"/>
    <p:sldId id="747" r:id="rId36"/>
    <p:sldId id="749" r:id="rId37"/>
    <p:sldId id="291" r:id="rId38"/>
    <p:sldId id="292" r:id="rId39"/>
    <p:sldId id="750" r:id="rId40"/>
    <p:sldId id="751" r:id="rId41"/>
    <p:sldId id="293" r:id="rId42"/>
    <p:sldId id="295" r:id="rId43"/>
    <p:sldId id="752" r:id="rId44"/>
    <p:sldId id="753" r:id="rId45"/>
    <p:sldId id="679" r:id="rId46"/>
    <p:sldId id="32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71193" autoAdjust="0"/>
  </p:normalViewPr>
  <p:slideViewPr>
    <p:cSldViewPr snapToGrid="0">
      <p:cViewPr varScale="1">
        <p:scale>
          <a:sx n="88" d="100"/>
          <a:sy n="88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6F27-C47F-4B0B-9291-5B28D59B59E5}" type="datetimeFigureOut">
              <a:rPr lang="en-GB" smtClean="0"/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1AF94-8391-482C-9B82-0C483AB94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6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GDJ-1086657/?utm_source=link-attribution&amp;utm_medium=referral&amp;utm_campaign=image&amp;utm_content=2099066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2099066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Artwork by Steve Clarke. All additional pictures selected are available under a Creative Commons license, no attribution required.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44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8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878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Note:  </a:t>
            </a:r>
            <a:r>
              <a:rPr lang="en-GB" b="0" baseline="0" dirty="0"/>
              <a:t>Students either know the noun or the verb (or both), or there is a cognate element.  Both nouns and verbs are highly-frequent, almost all within the top 1000 words.</a:t>
            </a:r>
            <a:br>
              <a:rPr lang="en-GB" b="0" baseline="0" dirty="0"/>
            </a:br>
            <a:r>
              <a:rPr lang="en-GB" b="0" baseline="0" dirty="0"/>
              <a:t>The genders of the new nouns are given in brackets next to the English word.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Students need to activate the following prior knowledge to complete the task:</a:t>
            </a:r>
            <a:br>
              <a:rPr lang="en-GB" b="0" baseline="0" dirty="0"/>
            </a:br>
            <a:r>
              <a:rPr lang="en-GB" b="0" baseline="0" dirty="0"/>
              <a:t>1] definite articles for (m) - der, (f) - die, and (</a:t>
            </a:r>
            <a:r>
              <a:rPr lang="en-GB" b="0" baseline="0" dirty="0" err="1"/>
              <a:t>nt</a:t>
            </a:r>
            <a:r>
              <a:rPr lang="en-GB" b="0" baseline="0" dirty="0"/>
              <a:t>) - das nouns</a:t>
            </a:r>
            <a:br>
              <a:rPr lang="en-GB" b="0" baseline="0" dirty="0"/>
            </a:br>
            <a:r>
              <a:rPr lang="en-GB" b="0" baseline="0" dirty="0"/>
              <a:t>2] capital letters needed on all nouns</a:t>
            </a:r>
            <a:br>
              <a:rPr lang="en-GB" b="0" baseline="0" dirty="0"/>
            </a:br>
            <a:r>
              <a:rPr lang="en-GB" b="0" baseline="0" dirty="0"/>
              <a:t>3] stem is the word for the meaning carrying part of the verb, and (generally, and in all the examples in this task) is the full infinitive minus -</a:t>
            </a:r>
            <a:r>
              <a:rPr lang="en-GB" b="0" baseline="0" dirty="0" err="1"/>
              <a:t>en</a:t>
            </a:r>
            <a:r>
              <a:rPr lang="en-GB" b="0" baseline="0" dirty="0"/>
              <a:t>. </a:t>
            </a:r>
            <a:br>
              <a:rPr lang="en-GB" b="0" baseline="0" dirty="0"/>
            </a:br>
            <a:br>
              <a:rPr lang="en-GB" b="1" baseline="0" dirty="0"/>
            </a:br>
            <a:r>
              <a:rPr lang="en-GB" b="1" baseline="0" dirty="0"/>
              <a:t>Note: der </a:t>
            </a:r>
            <a:r>
              <a:rPr lang="en-GB" b="0" baseline="0" dirty="0"/>
              <a:t>was selected as the gender for </a:t>
            </a:r>
            <a:r>
              <a:rPr lang="en-GB" b="1" baseline="0" dirty="0" err="1"/>
              <a:t>Teil</a:t>
            </a:r>
            <a:r>
              <a:rPr lang="en-GB" b="0" baseline="0" dirty="0"/>
              <a:t>, here as students first learn the word of ‘part’ in the more abstract sense (e.g. first part of a match, film, book homework) rather than a physical component part.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Note: </a:t>
            </a:r>
            <a:r>
              <a:rPr lang="en-GB" b="0" baseline="0" dirty="0"/>
              <a:t>The five nouns in the 2</a:t>
            </a:r>
            <a:r>
              <a:rPr lang="en-GB" b="0" baseline="30000" dirty="0"/>
              <a:t>nd</a:t>
            </a:r>
            <a:r>
              <a:rPr lang="en-GB" b="0" baseline="0" dirty="0"/>
              <a:t> table are ‘stem + -e’.  Teachers should draw attention to this additional pattern.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baseline="0" dirty="0"/>
            </a:br>
            <a:r>
              <a:rPr lang="en-GB" b="1" baseline="0" dirty="0"/>
              <a:t>Word frequency: </a:t>
            </a:r>
            <a:br>
              <a:rPr lang="en-GB" baseline="0" dirty="0"/>
            </a:br>
            <a:r>
              <a:rPr lang="de-DE" baseline="0" dirty="0"/>
              <a:t>die Arbeit	208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Fall	187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Plan	954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der/das Teil	198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das Spiel	328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Anfang	427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Beginn	845</a:t>
            </a:r>
            <a:br>
              <a:rPr lang="de-DE" baseline="0" dirty="0"/>
            </a:br>
            <a:r>
              <a:rPr lang="de-DE" baseline="0" dirty="0"/>
              <a:t>der Besuch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arbeiten	234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fallen	332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planen	579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teilen	906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spielen	205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anfangen	497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beginnen	251</a:t>
            </a:r>
            <a:br>
              <a:rPr lang="de-DE" baseline="0" dirty="0"/>
            </a:br>
            <a:r>
              <a:rPr lang="de-DE" baseline="0" dirty="0"/>
              <a:t>besuchen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67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7.1.2.3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1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5 minutes</a:t>
            </a:r>
            <a:br>
              <a:rPr lang="en-GB" b="1" baseline="0" dirty="0"/>
            </a:br>
            <a:br>
              <a:rPr lang="en-GB" b="1" baseline="0" dirty="0"/>
            </a:br>
            <a:r>
              <a:rPr lang="en-GB" b="1" baseline="0" dirty="0"/>
              <a:t>Aim: </a:t>
            </a:r>
            <a:r>
              <a:rPr lang="en-GB" b="0" baseline="0" dirty="0"/>
              <a:t>to make connections between German noun and verb forms.</a:t>
            </a:r>
            <a:br>
              <a:rPr lang="en-GB" b="0" baseline="0" dirty="0"/>
            </a:b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 </a:t>
            </a:r>
            <a:br>
              <a:rPr lang="en-GB" b="1" baseline="0" dirty="0"/>
            </a:br>
            <a:r>
              <a:rPr lang="en-GB" b="0" baseline="0" dirty="0"/>
              <a:t>1. Complete the tasks.</a:t>
            </a:r>
            <a:br>
              <a:rPr lang="en-GB" b="0" baseline="0" dirty="0"/>
            </a:br>
            <a:r>
              <a:rPr lang="en-GB" b="0" baseline="0" dirty="0"/>
              <a:t>2. Use the answer slides to feed back and check answers.</a:t>
            </a:r>
            <a:br>
              <a:rPr lang="en-GB" b="1" baseline="0" dirty="0"/>
            </a:b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Note:  </a:t>
            </a:r>
            <a:r>
              <a:rPr lang="en-GB" b="0" baseline="0" dirty="0"/>
              <a:t>Students either know the noun or the verb (or both), or there is a cognate element.  Both nouns and verbs are highly-frequent, almost all within the top 1000 words.</a:t>
            </a:r>
            <a:br>
              <a:rPr lang="en-GB" b="0" baseline="0" dirty="0"/>
            </a:br>
            <a:r>
              <a:rPr lang="en-GB" b="0" baseline="0" dirty="0"/>
              <a:t>The genders of the new nouns are given in brackets next to the English word.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Students need to activate the following prior knowledge to complete the task:</a:t>
            </a:r>
            <a:br>
              <a:rPr lang="en-GB" b="0" baseline="0" dirty="0"/>
            </a:br>
            <a:r>
              <a:rPr lang="en-GB" b="0" baseline="0" dirty="0"/>
              <a:t>1] definite articles for (m) - der, (f) - die, and (</a:t>
            </a:r>
            <a:r>
              <a:rPr lang="en-GB" b="0" baseline="0" dirty="0" err="1"/>
              <a:t>nt</a:t>
            </a:r>
            <a:r>
              <a:rPr lang="en-GB" b="0" baseline="0" dirty="0"/>
              <a:t>) - das nouns</a:t>
            </a:r>
            <a:br>
              <a:rPr lang="en-GB" b="0" baseline="0" dirty="0"/>
            </a:br>
            <a:r>
              <a:rPr lang="en-GB" b="0" baseline="0" dirty="0"/>
              <a:t>2] capital letters needed on all nouns</a:t>
            </a:r>
            <a:br>
              <a:rPr lang="en-GB" b="0" baseline="0" dirty="0"/>
            </a:br>
            <a:r>
              <a:rPr lang="en-GB" b="0" baseline="0" dirty="0"/>
              <a:t>3] stem is the word for the meaning-carrying part of the verb, and (generally, and in all the examples in this task) is the full infinitive minus -</a:t>
            </a:r>
            <a:r>
              <a:rPr lang="en-GB" b="0" baseline="0" dirty="0" err="1"/>
              <a:t>en</a:t>
            </a:r>
            <a:r>
              <a:rPr lang="en-GB" b="0" baseline="0" dirty="0"/>
              <a:t>. 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Note: </a:t>
            </a:r>
            <a:r>
              <a:rPr lang="en-GB" b="0" baseline="0" dirty="0"/>
              <a:t>The five nouns in the 2</a:t>
            </a:r>
            <a:r>
              <a:rPr lang="en-GB" b="0" baseline="30000" dirty="0"/>
              <a:t>nd</a:t>
            </a:r>
            <a:r>
              <a:rPr lang="en-GB" b="0" baseline="0" dirty="0"/>
              <a:t> table are ‘stem + -e’.  Teachers should draw attention to this additional pattern.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baseline="0" dirty="0"/>
            </a:br>
            <a:r>
              <a:rPr lang="en-GB" b="1" baseline="0" dirty="0"/>
              <a:t>Word frequency: </a:t>
            </a:r>
            <a:br>
              <a:rPr lang="en-GB" baseline="0" dirty="0"/>
            </a:br>
            <a:r>
              <a:rPr lang="de-DE" baseline="0" dirty="0"/>
              <a:t>die Antwort	522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Versuch	791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Frage	157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Folge	431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Liebe	844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Rede	759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das Ende	183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antworten	826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versuchen	247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fragen	153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folgen	160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lieben	701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reden	368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enden	1313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25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2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3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8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7 minutes (two slides)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develop knowledge of word patterns within German.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present the pattern and examples.</a:t>
            </a:r>
            <a:br>
              <a:rPr lang="en-GB" dirty="0"/>
            </a:br>
            <a:r>
              <a:rPr lang="en-GB" dirty="0"/>
              <a:t>2. Given students time to complete the six short tasks.</a:t>
            </a:r>
            <a:br>
              <a:rPr lang="en-GB" dirty="0"/>
            </a:br>
            <a:r>
              <a:rPr lang="en-GB" dirty="0"/>
              <a:t>3. Answers and further tasks on the next slide.</a:t>
            </a:r>
          </a:p>
          <a:p>
            <a:endParaRPr lang="en-GB" dirty="0"/>
          </a:p>
          <a:p>
            <a:r>
              <a:rPr lang="en-GB" b="1" dirty="0"/>
              <a:t>Word frequency: </a:t>
            </a:r>
            <a:r>
              <a:rPr lang="en-GB" dirty="0" err="1"/>
              <a:t>klassisch</a:t>
            </a:r>
            <a:r>
              <a:rPr lang="en-GB" baseline="0" dirty="0"/>
              <a:t> [882] </a:t>
            </a:r>
            <a:r>
              <a:rPr lang="en-GB" baseline="0" dirty="0" err="1"/>
              <a:t>historisch</a:t>
            </a:r>
            <a:r>
              <a:rPr lang="en-GB" baseline="0" dirty="0"/>
              <a:t> [901] </a:t>
            </a:r>
            <a:r>
              <a:rPr lang="en-GB" baseline="0" dirty="0" err="1"/>
              <a:t>typisch</a:t>
            </a:r>
            <a:r>
              <a:rPr lang="en-GB" baseline="0" dirty="0"/>
              <a:t> [1109] </a:t>
            </a:r>
            <a:r>
              <a:rPr lang="en-GB" baseline="0" dirty="0" err="1"/>
              <a:t>biologisch</a:t>
            </a:r>
            <a:r>
              <a:rPr lang="en-GB" baseline="0" dirty="0"/>
              <a:t> [2416] </a:t>
            </a:r>
            <a:r>
              <a:rPr lang="en-GB" baseline="0" dirty="0" err="1"/>
              <a:t>geographisch</a:t>
            </a:r>
            <a:r>
              <a:rPr lang="en-GB" baseline="0" dirty="0"/>
              <a:t> [3640] </a:t>
            </a:r>
            <a:r>
              <a:rPr lang="en-GB" baseline="0" dirty="0" err="1"/>
              <a:t>praktisch</a:t>
            </a:r>
            <a:r>
              <a:rPr lang="en-GB" baseline="0" dirty="0"/>
              <a:t> [840] </a:t>
            </a:r>
            <a:r>
              <a:rPr lang="en-GB" baseline="0" dirty="0" err="1"/>
              <a:t>elektrisch</a:t>
            </a:r>
            <a:r>
              <a:rPr lang="en-GB" baseline="0" dirty="0"/>
              <a:t> [1090] </a:t>
            </a:r>
            <a:br>
              <a:rPr lang="en-GB" baseline="0" dirty="0"/>
            </a:br>
            <a:r>
              <a:rPr lang="en-GB" baseline="0" dirty="0" err="1"/>
              <a:t>katholisch</a:t>
            </a:r>
            <a:r>
              <a:rPr lang="en-GB" baseline="0" dirty="0"/>
              <a:t> [2932] </a:t>
            </a:r>
            <a:r>
              <a:rPr lang="en-GB" baseline="0" dirty="0" err="1"/>
              <a:t>demokratisch</a:t>
            </a:r>
            <a:r>
              <a:rPr lang="en-GB" baseline="0" dirty="0"/>
              <a:t> [1788] </a:t>
            </a:r>
            <a:r>
              <a:rPr lang="en-GB" baseline="0" dirty="0" err="1"/>
              <a:t>politisch</a:t>
            </a:r>
            <a:r>
              <a:rPr lang="en-GB" baseline="0" dirty="0"/>
              <a:t> [304] </a:t>
            </a:r>
            <a:r>
              <a:rPr lang="en-GB" baseline="0" dirty="0" err="1"/>
              <a:t>technisch</a:t>
            </a:r>
            <a:r>
              <a:rPr lang="en-GB" baseline="0" dirty="0"/>
              <a:t> [656] </a:t>
            </a:r>
            <a:r>
              <a:rPr lang="en-GB" baseline="0" dirty="0" err="1"/>
              <a:t>chemisch</a:t>
            </a:r>
            <a:r>
              <a:rPr lang="en-GB" baseline="0" dirty="0"/>
              <a:t> [761] </a:t>
            </a:r>
            <a:r>
              <a:rPr lang="en-GB" baseline="0" dirty="0" err="1"/>
              <a:t>kritisch</a:t>
            </a:r>
            <a:r>
              <a:rPr lang="en-GB" baseline="0" dirty="0"/>
              <a:t> [1241] </a:t>
            </a:r>
            <a:r>
              <a:rPr lang="en-GB" baseline="0" dirty="0" err="1"/>
              <a:t>statistisch</a:t>
            </a:r>
            <a:r>
              <a:rPr lang="en-GB" baseline="0" dirty="0"/>
              <a:t> [1590] </a:t>
            </a:r>
            <a:r>
              <a:rPr lang="en-GB" baseline="0" dirty="0" err="1"/>
              <a:t>komisch</a:t>
            </a:r>
            <a:r>
              <a:rPr lang="en-GB" baseline="0" dirty="0"/>
              <a:t> [1875]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Other -</a:t>
            </a:r>
            <a:r>
              <a:rPr lang="en-GB" baseline="0" dirty="0" err="1"/>
              <a:t>isch</a:t>
            </a:r>
            <a:r>
              <a:rPr lang="en-GB" baseline="0" dirty="0"/>
              <a:t> adjectives, that do not have the exact English-German pattern, but can be more easily recognised, once students know the pattern: </a:t>
            </a:r>
            <a:r>
              <a:rPr lang="en-GB" baseline="0" dirty="0" err="1"/>
              <a:t>elektronisch</a:t>
            </a:r>
            <a:r>
              <a:rPr lang="en-GB" baseline="0" dirty="0"/>
              <a:t> [1784] </a:t>
            </a:r>
            <a:r>
              <a:rPr lang="en-GB" baseline="0" dirty="0" err="1"/>
              <a:t>medizinisch</a:t>
            </a:r>
            <a:r>
              <a:rPr lang="en-GB" baseline="0" dirty="0"/>
              <a:t> [920] </a:t>
            </a:r>
            <a:r>
              <a:rPr lang="en-GB" baseline="0" dirty="0" err="1"/>
              <a:t>literarisch</a:t>
            </a:r>
            <a:r>
              <a:rPr lang="en-GB" baseline="0" dirty="0"/>
              <a:t> [2083] </a:t>
            </a:r>
            <a:r>
              <a:rPr lang="en-GB" baseline="0" dirty="0" err="1"/>
              <a:t>musikalisch</a:t>
            </a:r>
            <a:r>
              <a:rPr lang="en-GB" baseline="0" dirty="0"/>
              <a:t> [3565] </a:t>
            </a:r>
            <a:r>
              <a:rPr lang="en-GB" baseline="0" dirty="0" err="1"/>
              <a:t>künstlerisch</a:t>
            </a:r>
            <a:r>
              <a:rPr lang="en-GB" baseline="0" dirty="0"/>
              <a:t> [2222]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It is also worth considering that this is how many adjectives of nationality are created in German:</a:t>
            </a:r>
            <a:br>
              <a:rPr lang="en-GB" baseline="0" dirty="0"/>
            </a:br>
            <a:r>
              <a:rPr lang="en-GB" baseline="0" dirty="0" err="1"/>
              <a:t>europäisch</a:t>
            </a:r>
            <a:r>
              <a:rPr lang="en-GB" baseline="0" dirty="0"/>
              <a:t> [335] </a:t>
            </a:r>
            <a:r>
              <a:rPr lang="en-GB" baseline="0" dirty="0" err="1"/>
              <a:t>amerikanisch</a:t>
            </a:r>
            <a:r>
              <a:rPr lang="en-GB" baseline="0" dirty="0"/>
              <a:t> [836] </a:t>
            </a:r>
            <a:r>
              <a:rPr lang="en-GB" baseline="0" dirty="0" err="1"/>
              <a:t>englisch</a:t>
            </a:r>
            <a:r>
              <a:rPr lang="en-GB" baseline="0" dirty="0"/>
              <a:t> [662] </a:t>
            </a:r>
            <a:r>
              <a:rPr lang="en-GB" baseline="0" dirty="0" err="1"/>
              <a:t>französisch</a:t>
            </a:r>
            <a:r>
              <a:rPr lang="en-GB" baseline="0" dirty="0"/>
              <a:t> [816] </a:t>
            </a:r>
            <a:r>
              <a:rPr lang="en-GB" baseline="0" dirty="0" err="1"/>
              <a:t>italienisch</a:t>
            </a:r>
            <a:r>
              <a:rPr lang="en-GB" baseline="0" dirty="0"/>
              <a:t> [1593] </a:t>
            </a:r>
            <a:r>
              <a:rPr lang="en-GB" baseline="0" dirty="0" err="1"/>
              <a:t>britisch</a:t>
            </a:r>
            <a:r>
              <a:rPr lang="en-GB" baseline="0" dirty="0"/>
              <a:t> [1419] </a:t>
            </a:r>
            <a:r>
              <a:rPr lang="en-GB" baseline="0" dirty="0" err="1"/>
              <a:t>spanisch</a:t>
            </a:r>
            <a:r>
              <a:rPr lang="en-GB" baseline="0" dirty="0"/>
              <a:t> [1919] </a:t>
            </a:r>
            <a:r>
              <a:rPr lang="en-GB" baseline="0" dirty="0" err="1"/>
              <a:t>türkisch</a:t>
            </a:r>
            <a:r>
              <a:rPr lang="en-GB" baseline="0" dirty="0"/>
              <a:t> [1531] </a:t>
            </a:r>
            <a:r>
              <a:rPr lang="en-GB" baseline="0" dirty="0" err="1"/>
              <a:t>russisch</a:t>
            </a:r>
            <a:r>
              <a:rPr lang="en-GB" baseline="0" dirty="0"/>
              <a:t> [831] </a:t>
            </a:r>
            <a:r>
              <a:rPr lang="en-GB" baseline="0" dirty="0" err="1"/>
              <a:t>österreichisch</a:t>
            </a:r>
            <a:r>
              <a:rPr lang="en-GB" baseline="0" dirty="0"/>
              <a:t> [1511] </a:t>
            </a:r>
            <a:r>
              <a:rPr lang="en-GB" baseline="0" dirty="0" err="1"/>
              <a:t>bayrisch</a:t>
            </a:r>
            <a:r>
              <a:rPr lang="en-GB" baseline="0" dirty="0"/>
              <a:t> [1383] </a:t>
            </a:r>
            <a:r>
              <a:rPr lang="en-GB" baseline="0" dirty="0" err="1"/>
              <a:t>chinesisch</a:t>
            </a:r>
            <a:r>
              <a:rPr lang="en-GB" baseline="0" dirty="0"/>
              <a:t> [1154] </a:t>
            </a:r>
            <a:r>
              <a:rPr lang="en-GB" baseline="0" dirty="0" err="1"/>
              <a:t>griechisch</a:t>
            </a:r>
            <a:r>
              <a:rPr lang="en-GB" baseline="0" dirty="0"/>
              <a:t> [1486]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7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7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7.1.2.3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5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Note: </a:t>
            </a:r>
            <a:r>
              <a:rPr lang="en-GB" b="0" dirty="0"/>
              <a:t>Students were introduced to this pattern in 8.2.1.6.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develop knowledge of word patterns within German, using examples with the new [y] SSC.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present the pattern and examples.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Elicit the German –</a:t>
            </a:r>
            <a:r>
              <a:rPr lang="en-GB" dirty="0" err="1"/>
              <a:t>isch</a:t>
            </a:r>
            <a:r>
              <a:rPr lang="en-GB" dirty="0"/>
              <a:t> ending from the English –</a:t>
            </a:r>
            <a:r>
              <a:rPr lang="en-GB" dirty="0" err="1"/>
              <a:t>ic</a:t>
            </a:r>
            <a:r>
              <a:rPr lang="en-GB" dirty="0"/>
              <a:t> or –</a:t>
            </a:r>
            <a:r>
              <a:rPr lang="en-GB" dirty="0" err="1"/>
              <a:t>ical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3. Repeat the pronunciation of all four German words again, paying particular attention to the [y].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Word frequency:</a:t>
            </a:r>
            <a:br>
              <a:rPr lang="en-GB" b="1" dirty="0"/>
            </a:br>
            <a:r>
              <a:rPr lang="en-GB" b="0" dirty="0" err="1"/>
              <a:t>typisch</a:t>
            </a:r>
            <a:r>
              <a:rPr lang="en-GB" b="0" dirty="0"/>
              <a:t> [1109] </a:t>
            </a:r>
            <a:r>
              <a:rPr lang="en-GB" b="0" dirty="0" err="1"/>
              <a:t>dynamisch</a:t>
            </a:r>
            <a:r>
              <a:rPr lang="en-GB" b="0" dirty="0"/>
              <a:t> [3302] </a:t>
            </a:r>
            <a:r>
              <a:rPr lang="en-GB" b="0" dirty="0" err="1"/>
              <a:t>systematisch</a:t>
            </a:r>
            <a:r>
              <a:rPr lang="en-GB" b="0" dirty="0"/>
              <a:t> [2170] </a:t>
            </a:r>
            <a:r>
              <a:rPr lang="en-GB" b="0" dirty="0" err="1"/>
              <a:t>analytisch</a:t>
            </a:r>
            <a:r>
              <a:rPr lang="en-GB" b="0" dirty="0"/>
              <a:t> [2986] </a:t>
            </a:r>
            <a:r>
              <a:rPr lang="en-GB" b="0" dirty="0" err="1"/>
              <a:t>symbolisch</a:t>
            </a:r>
            <a:r>
              <a:rPr lang="en-GB" b="0" dirty="0"/>
              <a:t> [3913]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67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124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24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7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become familiar with a new word pattern in German; creating plural nouns from adjectives. This is a common word pattern that will be explored further in Lesson 2, through the authentic song text, </a:t>
            </a:r>
            <a:r>
              <a:rPr lang="en-GB" b="0" dirty="0" err="1"/>
              <a:t>Früher</a:t>
            </a:r>
            <a:r>
              <a:rPr lang="en-GB" b="0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Use the animations and present the information.</a:t>
            </a:r>
          </a:p>
          <a:p>
            <a:r>
              <a:rPr lang="en-GB" dirty="0"/>
              <a:t>2. Students complete the tasks.</a:t>
            </a:r>
          </a:p>
          <a:p>
            <a:r>
              <a:rPr lang="en-GB" dirty="0"/>
              <a:t>3. Use the following slide to check answers.</a:t>
            </a:r>
          </a:p>
          <a:p>
            <a:r>
              <a:rPr lang="en-GB" dirty="0"/>
              <a:t>4. Don’t forget to ask students to pronounce the new words.</a:t>
            </a:r>
          </a:p>
          <a:p>
            <a:endParaRPr lang="en-GB" b="1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Word frequency: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alt [138] arm [1475] </a:t>
            </a:r>
            <a:r>
              <a:rPr lang="en-GB" dirty="0" err="1">
                <a:sym typeface="Wingdings" panose="05000000000000000000" pitchFamily="2" charset="2"/>
              </a:rPr>
              <a:t>erst</a:t>
            </a:r>
            <a:r>
              <a:rPr lang="en-GB" dirty="0">
                <a:sym typeface="Wingdings" panose="05000000000000000000" pitchFamily="2" charset="2"/>
              </a:rPr>
              <a:t>- [95] </a:t>
            </a:r>
            <a:r>
              <a:rPr lang="en-GB" dirty="0" err="1">
                <a:sym typeface="Wingdings" panose="05000000000000000000" pitchFamily="2" charset="2"/>
              </a:rPr>
              <a:t>groß</a:t>
            </a:r>
            <a:r>
              <a:rPr lang="en-GB" dirty="0">
                <a:sym typeface="Wingdings" panose="05000000000000000000" pitchFamily="2" charset="2"/>
              </a:rPr>
              <a:t> [67] </a:t>
            </a:r>
            <a:r>
              <a:rPr lang="en-GB" dirty="0" err="1">
                <a:sym typeface="Wingdings" panose="05000000000000000000" pitchFamily="2" charset="2"/>
              </a:rPr>
              <a:t>jung</a:t>
            </a:r>
            <a:r>
              <a:rPr lang="en-GB" dirty="0">
                <a:sym typeface="Wingdings" panose="05000000000000000000" pitchFamily="2" charset="2"/>
              </a:rPr>
              <a:t> [199] </a:t>
            </a:r>
            <a:r>
              <a:rPr lang="en-GB" dirty="0" err="1">
                <a:sym typeface="Wingdings" panose="05000000000000000000" pitchFamily="2" charset="2"/>
              </a:rPr>
              <a:t>klein</a:t>
            </a:r>
            <a:r>
              <a:rPr lang="en-GB" dirty="0">
                <a:sym typeface="Wingdings" panose="05000000000000000000" pitchFamily="2" charset="2"/>
              </a:rPr>
              <a:t> [110] </a:t>
            </a:r>
            <a:r>
              <a:rPr lang="en-GB" dirty="0" err="1">
                <a:sym typeface="Wingdings" panose="05000000000000000000" pitchFamily="2" charset="2"/>
              </a:rPr>
              <a:t>letzt</a:t>
            </a:r>
            <a:r>
              <a:rPr lang="en-GB" dirty="0">
                <a:sym typeface="Wingdings" panose="05000000000000000000" pitchFamily="2" charset="2"/>
              </a:rPr>
              <a:t>- [152] neu [84] </a:t>
            </a:r>
            <a:r>
              <a:rPr lang="en-GB" dirty="0" err="1">
                <a:sym typeface="Wingdings" panose="05000000000000000000" pitchFamily="2" charset="2"/>
              </a:rPr>
              <a:t>reich</a:t>
            </a:r>
            <a:r>
              <a:rPr lang="en-GB" dirty="0">
                <a:sym typeface="Wingdings" panose="05000000000000000000" pitchFamily="2" charset="2"/>
              </a:rPr>
              <a:t> [1658] 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r>
              <a:rPr lang="en-GB" dirty="0"/>
              <a:t>Note: This is not a full explanation that includes the singular persons.  Students are learning the prenominal adjective system incrementally over the course of Y8.</a:t>
            </a:r>
            <a:br>
              <a:rPr lang="en-GB" dirty="0"/>
            </a:br>
            <a:r>
              <a:rPr lang="en-GB" dirty="0"/>
              <a:t>They have already been taught prenominal adjective endings in R1 (nominative) and R2 (accusative) for singular and plural, definite and indefinite articles.</a:t>
            </a:r>
            <a:br>
              <a:rPr lang="en-GB" dirty="0"/>
            </a:br>
            <a:r>
              <a:rPr lang="en-GB" dirty="0"/>
              <a:t>Using adjectives as nouns (singular) will be explored in Y9.  For example, der </a:t>
            </a:r>
            <a:r>
              <a:rPr lang="en-GB" dirty="0" err="1"/>
              <a:t>Kleine</a:t>
            </a:r>
            <a:r>
              <a:rPr lang="en-GB" dirty="0"/>
              <a:t> (for the small one – masculine) etc..</a:t>
            </a:r>
            <a:br>
              <a:rPr lang="en-GB" dirty="0"/>
            </a:br>
            <a:br>
              <a:rPr lang="en-GB" dirty="0">
                <a:sym typeface="Wingdings" panose="05000000000000000000" pitchFamily="2" charset="2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92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This is the answer slide.</a:t>
            </a:r>
            <a:endParaRPr lang="en-GB" i="1" dirty="0"/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1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62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29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5 minutes</a:t>
            </a:r>
            <a:br>
              <a:rPr lang="en-GB" b="1" baseline="0" dirty="0"/>
            </a:br>
            <a:br>
              <a:rPr lang="en-GB" b="1" baseline="0" dirty="0"/>
            </a:br>
            <a:r>
              <a:rPr lang="en-GB" b="1" baseline="0" dirty="0"/>
              <a:t>Aim: </a:t>
            </a:r>
            <a:r>
              <a:rPr lang="en-GB" b="0" baseline="0" dirty="0"/>
              <a:t>to practise understanding and applying the German-English word pattern –</a:t>
            </a:r>
            <a:r>
              <a:rPr lang="en-GB" b="0" baseline="0" dirty="0" err="1"/>
              <a:t>cht</a:t>
            </a:r>
            <a:r>
              <a:rPr lang="en-GB" b="0" baseline="0" dirty="0"/>
              <a:t> / -</a:t>
            </a:r>
            <a:r>
              <a:rPr lang="en-GB" b="0" baseline="0" dirty="0" err="1"/>
              <a:t>ght</a:t>
            </a:r>
            <a:r>
              <a:rPr lang="en-GB" b="0" baseline="0" dirty="0"/>
              <a:t>.</a:t>
            </a:r>
            <a:br>
              <a:rPr lang="en-GB" b="1" baseline="0" dirty="0"/>
            </a:br>
            <a:br>
              <a:rPr lang="en-GB" b="1" baseline="0" dirty="0"/>
            </a:br>
            <a:r>
              <a:rPr lang="en-GB" b="1" baseline="0" dirty="0"/>
              <a:t>Procedure:</a:t>
            </a:r>
            <a:br>
              <a:rPr lang="en-GB" b="1" baseline="0" dirty="0"/>
            </a:br>
            <a:r>
              <a:rPr lang="en-GB" b="0" baseline="0" dirty="0"/>
              <a:t>1. Present the information to students, using the animated text.</a:t>
            </a:r>
            <a:br>
              <a:rPr lang="en-GB" b="0" baseline="0" dirty="0"/>
            </a:br>
            <a:r>
              <a:rPr lang="en-GB" b="0" baseline="0" dirty="0"/>
              <a:t>2. Students complete the short tasks and check their answers on the following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frequency: 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ichtig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[177],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[242],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[1098],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sichtbar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[1537], Nacht [325], Licht [436], Sicht [940],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Tochter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[694], Flucht [2008],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leicht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[311],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rechts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[829], </a:t>
            </a:r>
            <a:r>
              <a:rPr lang="en-GB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[645]</a:t>
            </a:r>
            <a:endParaRPr lang="en-GB" i="0" dirty="0"/>
          </a:p>
          <a:p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by 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Gordon Johnson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 </a:t>
            </a:r>
            <a:r>
              <a:rPr lang="en-GB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62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1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27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538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934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5 minutes</a:t>
            </a:r>
            <a:br>
              <a:rPr lang="en-GB" b="1" baseline="0" dirty="0"/>
            </a:br>
            <a:br>
              <a:rPr lang="en-GB" b="1" baseline="0" dirty="0"/>
            </a:br>
            <a:r>
              <a:rPr lang="en-GB" b="1" baseline="0" dirty="0"/>
              <a:t>Aim: </a:t>
            </a:r>
            <a:r>
              <a:rPr lang="en-GB" b="0" baseline="0" dirty="0"/>
              <a:t>to make connections between German noun and verb forms.</a:t>
            </a:r>
            <a:br>
              <a:rPr lang="en-GB" b="0" baseline="0" dirty="0"/>
            </a:b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 </a:t>
            </a:r>
            <a:br>
              <a:rPr lang="en-GB" b="1" baseline="0" dirty="0"/>
            </a:br>
            <a:r>
              <a:rPr lang="en-GB" b="0" baseline="0" dirty="0"/>
              <a:t>1. Complete the tasks.</a:t>
            </a:r>
            <a:br>
              <a:rPr lang="en-GB" b="0" baseline="0" dirty="0"/>
            </a:br>
            <a:r>
              <a:rPr lang="en-GB" b="0" baseline="0" dirty="0"/>
              <a:t>2. Use the answer slides to feed back and check answers.</a:t>
            </a:r>
            <a:br>
              <a:rPr lang="en-GB" b="1" baseline="0" dirty="0"/>
            </a:b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Note:  </a:t>
            </a:r>
            <a:r>
              <a:rPr lang="en-GB" b="0" baseline="0" dirty="0"/>
              <a:t>Students either know the noun or the verb (or both), or there is a cognate element.  Both nouns and verbs are highly-frequent, almost all within the top 1000 words.</a:t>
            </a:r>
            <a:br>
              <a:rPr lang="en-GB" b="0" baseline="0" dirty="0"/>
            </a:br>
            <a:r>
              <a:rPr lang="en-GB" b="0" baseline="0" dirty="0"/>
              <a:t>The genders of the new nouns are given in brackets next to the English word.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0" baseline="0" dirty="0"/>
              <a:t>Students need to activate the following prior knowledge to complete the task:</a:t>
            </a:r>
            <a:br>
              <a:rPr lang="en-GB" b="0" baseline="0" dirty="0"/>
            </a:br>
            <a:r>
              <a:rPr lang="en-GB" b="0" baseline="0" dirty="0"/>
              <a:t>1] definite articles for (m) - der, (f) - die, and (</a:t>
            </a:r>
            <a:r>
              <a:rPr lang="en-GB" b="0" baseline="0" dirty="0" err="1"/>
              <a:t>nt</a:t>
            </a:r>
            <a:r>
              <a:rPr lang="en-GB" b="0" baseline="0" dirty="0"/>
              <a:t>) - das nouns</a:t>
            </a:r>
            <a:br>
              <a:rPr lang="en-GB" b="0" baseline="0" dirty="0"/>
            </a:br>
            <a:r>
              <a:rPr lang="en-GB" b="0" baseline="0" dirty="0"/>
              <a:t>2] capital letters needed on all nouns</a:t>
            </a:r>
            <a:br>
              <a:rPr lang="en-GB" b="0" baseline="0" dirty="0"/>
            </a:br>
            <a:r>
              <a:rPr lang="en-GB" b="0" baseline="0" dirty="0"/>
              <a:t>3] stem is the word for the meaning-carrying part of the verb, and (generally, and in all the examples in this task) is the full infinitive minus -</a:t>
            </a:r>
            <a:r>
              <a:rPr lang="en-GB" b="0" baseline="0" dirty="0" err="1"/>
              <a:t>en</a:t>
            </a:r>
            <a:r>
              <a:rPr lang="en-GB" b="0" baseline="0" dirty="0"/>
              <a:t>. </a:t>
            </a:r>
            <a:br>
              <a:rPr lang="en-GB" b="0" baseline="0" dirty="0"/>
            </a:br>
            <a:br>
              <a:rPr lang="en-GB" b="0" baseline="0" dirty="0"/>
            </a:br>
            <a:r>
              <a:rPr lang="en-GB" b="1" baseline="0" dirty="0"/>
              <a:t>Note: </a:t>
            </a:r>
            <a:r>
              <a:rPr lang="en-GB" b="0" baseline="0" dirty="0"/>
              <a:t>The five nouns in the 2</a:t>
            </a:r>
            <a:r>
              <a:rPr lang="en-GB" b="0" baseline="30000" dirty="0"/>
              <a:t>nd</a:t>
            </a:r>
            <a:r>
              <a:rPr lang="en-GB" b="0" baseline="0" dirty="0"/>
              <a:t> table are ‘stem + -e’.  Teachers should draw attention to this additional pattern.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baseline="0" dirty="0"/>
            </a:br>
            <a:r>
              <a:rPr lang="en-GB" b="1" baseline="0" dirty="0"/>
              <a:t>Word frequency: </a:t>
            </a:r>
            <a:br>
              <a:rPr lang="en-GB" baseline="0" dirty="0"/>
            </a:br>
            <a:r>
              <a:rPr lang="de-DE" baseline="0" dirty="0"/>
              <a:t>die Antwort	522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der Versuch	791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Frage	157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Folge	431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Liebe	844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die Rede	759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das Ende	183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antworten	826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versuchen	247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fragen	153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folgen	160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lieben	701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reden	368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enden	1313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25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21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80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14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3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explain the use of </a:t>
            </a:r>
            <a:r>
              <a:rPr lang="en-GB" b="1" dirty="0"/>
              <a:t>–(</a:t>
            </a:r>
            <a:r>
              <a:rPr lang="en-GB" b="1" dirty="0" err="1"/>
              <a:t>er</a:t>
            </a:r>
            <a:r>
              <a:rPr lang="en-GB" b="1" dirty="0"/>
              <a:t>)</a:t>
            </a:r>
            <a:r>
              <a:rPr lang="en-GB" b="1" dirty="0" err="1"/>
              <a:t>weise</a:t>
            </a:r>
            <a:r>
              <a:rPr lang="en-GB" b="1" dirty="0"/>
              <a:t> </a:t>
            </a:r>
            <a:r>
              <a:rPr lang="en-GB" b="0" dirty="0"/>
              <a:t>to form adverbs in German,</a:t>
            </a:r>
            <a:r>
              <a:rPr lang="en-GB" b="0" baseline="0" dirty="0"/>
              <a:t> comparing this to the English </a:t>
            </a:r>
            <a:r>
              <a:rPr lang="en-GB" b="1" baseline="0" dirty="0"/>
              <a:t>-</a:t>
            </a:r>
            <a:r>
              <a:rPr lang="en-GB" b="1" baseline="0" dirty="0" err="1"/>
              <a:t>ly</a:t>
            </a:r>
            <a:r>
              <a:rPr lang="en-GB" b="0" baseline="0" dirty="0"/>
              <a:t>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Cycle through</a:t>
            </a:r>
            <a:r>
              <a:rPr lang="en-GB" baseline="0" dirty="0"/>
              <a:t> the information on the slide using the animation sequence.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2. The answers are on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frequency: 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Weise [468] teilweise [1122] möglicherweise [1428], normalerweise [2062] glücklicherweise [&gt;5009, glücklich - 1070], traurigerweise [&gt;5009, traurig - 1752], logischerweise [&gt;5009, logisch - 2782], </a:t>
            </a:r>
            <a:r>
              <a:rPr lang="de-DE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beispielsweise [672] natürlicherweise [&gt;5009, natürlich-137] freundlicherweise [&gt;5009, freundlich - 1566]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377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Answers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62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50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61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Timing: 6 minutes</a:t>
            </a:r>
            <a:br>
              <a:rPr lang="en-GB" b="1" baseline="0" dirty="0"/>
            </a:br>
            <a:r>
              <a:rPr lang="en-GB" b="1" baseline="0" dirty="0"/>
              <a:t>Aim: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reinforce, revisit, extend vocabulary knowledge, as well as revisit key basic grammar knowledge (parts of speech, capital letters on nouns, definite articles/gender, plural rules) and 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their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 knowledge when they sound out the new words they've created.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b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Follow instructions on slide.  Answer slide follows.</a:t>
            </a:r>
            <a:endParaRPr lang="en-GB" b="1" baseline="0" dirty="0"/>
          </a:p>
          <a:p>
            <a:endParaRPr lang="en-GB" b="1" baseline="0" dirty="0"/>
          </a:p>
          <a:p>
            <a:r>
              <a:rPr lang="en-GB" b="1" baseline="0" dirty="0"/>
              <a:t>Word frequency: </a:t>
            </a:r>
            <a:r>
              <a:rPr lang="de-DE" baseline="0" dirty="0"/>
              <a:t>Oktober [757] Musik [469] die Diskussion [850] direkt [370] das Projekt [605] die Kosten [722] der Kontakt [700] der Artikel [903] das Produkt [643]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fontAlgn="base"/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16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develop awareness of word families and to use existing knowledge of language and language patterns (e.g. pronouns (</a:t>
            </a:r>
            <a:r>
              <a:rPr lang="en-GB" b="0" dirty="0" err="1"/>
              <a:t>sie</a:t>
            </a:r>
            <a:r>
              <a:rPr lang="en-GB" b="0" dirty="0"/>
              <a:t>/</a:t>
            </a:r>
            <a:r>
              <a:rPr lang="en-GB" b="0" dirty="0" err="1"/>
              <a:t>er</a:t>
            </a:r>
            <a:r>
              <a:rPr lang="en-GB" b="0" dirty="0"/>
              <a:t> etc..) plus the –in suffix for feminine person nouns) to understand the word meanings.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write A – H, read the clues / definitions A – I and match word meanings to them. Each word is used only one.</a:t>
            </a:r>
          </a:p>
          <a:p>
            <a:r>
              <a:rPr lang="en-GB" dirty="0"/>
              <a:t>2. Then students identify the correct German words for the five English definitions.</a:t>
            </a:r>
          </a:p>
          <a:p>
            <a:r>
              <a:rPr lang="en-GB" dirty="0"/>
              <a:t>3. Use the following slide to correct the activity.</a:t>
            </a:r>
            <a:br>
              <a:rPr lang="en-GB" dirty="0"/>
            </a:br>
            <a:r>
              <a:rPr lang="en-GB" dirty="0"/>
              <a:t>4. Finally, students pronounce the words.</a:t>
            </a:r>
          </a:p>
          <a:p>
            <a:endParaRPr lang="en-GB" b="1" baseline="0" dirty="0"/>
          </a:p>
          <a:p>
            <a:r>
              <a:rPr lang="en-GB" b="1" baseline="0" dirty="0"/>
              <a:t>Word frequency: 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Freund [273]  - Freundin – freundlich [1567] – unfreundlich - Freundschaft [2981] – tierfreundlich [Tier - 614] – Freundenkreis [Kreis-1289] – Schulfreund [Schule - 359] – Freundlichkeit – befreundet (sein) – Brieffreund – Exfreund – familienfreundlich – gastfreundlich – Hundefreund – kulturfreundlich – Naturfreund – menschenfreundlich – Sportfreund  -(sich) befreunden – freundlicherweise (kindly / in a friendly way)</a:t>
            </a:r>
            <a:endParaRPr lang="en-GB" i="1" dirty="0"/>
          </a:p>
          <a:p>
            <a:endParaRPr lang="en-GB" i="1" dirty="0"/>
          </a:p>
          <a:p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885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193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453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226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consolidate the noun rule for the </a:t>
            </a:r>
            <a:r>
              <a:rPr lang="en-US" b="0" dirty="0" err="1"/>
              <a:t>feminisation</a:t>
            </a:r>
            <a:r>
              <a:rPr lang="en-US" b="0" dirty="0"/>
              <a:t> of masculine people nouns, and to revisit the pronunciation of several SSC but particularly </a:t>
            </a:r>
            <a:r>
              <a:rPr lang="en-US" dirty="0"/>
              <a:t>[r] within words, where pronunciation is very different from English, formed at the back of the throat without using the lips at all.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Note that three nouns are from this week’s vocabulary set, one was taught in Week 1 (König), five others are cognates and </a:t>
            </a:r>
            <a:r>
              <a:rPr lang="en-US" dirty="0" err="1"/>
              <a:t>Erfinder</a:t>
            </a:r>
            <a:r>
              <a:rPr lang="en-US" dirty="0"/>
              <a:t> appeared in lesson 1, though teachers may want to ensure that the meaning is remembered. Students may not have heard of </a:t>
            </a:r>
            <a:r>
              <a:rPr lang="en-US" i="1" dirty="0"/>
              <a:t>theologian</a:t>
            </a:r>
            <a:r>
              <a:rPr lang="en-US" dirty="0"/>
              <a:t> in English, so teachers may need to explain the meaning.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Click to highlight a word.</a:t>
            </a:r>
          </a:p>
          <a:p>
            <a:pPr marL="228600" indent="-228600">
              <a:buAutoNum type="arabicPeriod"/>
            </a:pPr>
            <a:r>
              <a:rPr lang="en-US" b="0" dirty="0"/>
              <a:t>Students say the feminine form of the noun out loud, focusing on accurate pronunciation of all the SSC.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Click on the number button next to the word to check pronunciation.</a:t>
            </a:r>
          </a:p>
          <a:p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Transcript and </a:t>
            </a:r>
            <a:r>
              <a:rPr lang="en-GB" b="1" baseline="0" dirty="0"/>
              <a:t>word frequency (1 is the most frequent word in German): 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Forscherin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Wissenschaftlerin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Komponistin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Touristin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Aktivistin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Erfinderin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Astronautin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Königin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Theologin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of unknown or cognate words (1 is the most frequent word in German): </a:t>
            </a:r>
            <a:br>
              <a:rPr lang="en-GB" baseline="0" dirty="0"/>
            </a:br>
            <a:r>
              <a:rPr lang="en-GB" baseline="0" dirty="0"/>
              <a:t>Autor [723] </a:t>
            </a:r>
            <a:r>
              <a:rPr lang="en-GB" baseline="0" dirty="0" err="1"/>
              <a:t>Komponist</a:t>
            </a:r>
            <a:r>
              <a:rPr lang="en-GB" baseline="0" dirty="0"/>
              <a:t> [&gt;5009] </a:t>
            </a:r>
            <a:r>
              <a:rPr lang="en-GB" baseline="0" dirty="0" err="1"/>
              <a:t>Aktivist</a:t>
            </a:r>
            <a:r>
              <a:rPr lang="en-GB" baseline="0" dirty="0"/>
              <a:t> [&gt;5009] </a:t>
            </a:r>
            <a:r>
              <a:rPr lang="en-GB" baseline="0" dirty="0" err="1"/>
              <a:t>Erfinder</a:t>
            </a:r>
            <a:r>
              <a:rPr lang="en-GB" baseline="0" dirty="0"/>
              <a:t> [&gt;5009] Astronaut [&gt;5009] </a:t>
            </a:r>
            <a:r>
              <a:rPr lang="en-GB" baseline="0" dirty="0" err="1"/>
              <a:t>Theologe</a:t>
            </a:r>
            <a:r>
              <a:rPr lang="en-GB" baseline="0" dirty="0"/>
              <a:t> [&gt;5009]</a:t>
            </a:r>
            <a:br>
              <a:rPr lang="en-GB" baseline="0" dirty="0"/>
            </a:b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88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1 minute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</a:t>
            </a:r>
            <a:r>
              <a:rPr lang="en-GB" b="0" dirty="0"/>
              <a:t> to present plural rule 6.</a:t>
            </a:r>
            <a:br>
              <a:rPr lang="en-GB" b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through the animations.</a:t>
            </a:r>
            <a:br>
              <a:rPr lang="en-GB" dirty="0"/>
            </a:br>
            <a:r>
              <a:rPr lang="en-GB" dirty="0"/>
              <a:t>2. It is animated so that the examples are provided, and students can volunteer English meanings.</a:t>
            </a:r>
            <a:br>
              <a:rPr lang="en-GB" dirty="0"/>
            </a:b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32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41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9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7.1.1.7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6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Timing: 3 minutes</a:t>
            </a:r>
          </a:p>
          <a:p>
            <a:endParaRPr lang="en-GB" b="0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Explain and illustrate consistent patterns between German and English.</a:t>
            </a:r>
            <a:r>
              <a:rPr lang="en-GB" b="1" baseline="0" dirty="0"/>
              <a:t> </a:t>
            </a:r>
            <a:r>
              <a:rPr lang="en-GB" baseline="0" dirty="0"/>
              <a:t>Whilst there are not plentiful examples of this pattern in the most frequent 2000 words, this activity is envisaged as part of a sequence of three activities, revisiting the SSC ‘Z’.</a:t>
            </a:r>
            <a:br>
              <a:rPr lang="en-GB" baseline="0" dirty="0"/>
            </a:br>
            <a:r>
              <a:rPr lang="en-GB" baseline="0" dirty="0"/>
              <a:t>The next two tasks include cognates with the spelling -</a:t>
            </a:r>
            <a:r>
              <a:rPr lang="en-GB" baseline="0" dirty="0" err="1"/>
              <a:t>tion</a:t>
            </a:r>
            <a:r>
              <a:rPr lang="en-GB" baseline="0" dirty="0"/>
              <a:t> that in German are pronounced with the same sound as German SSC ‘Z’.</a:t>
            </a:r>
          </a:p>
          <a:p>
            <a:endParaRPr lang="en-GB" baseline="0" dirty="0"/>
          </a:p>
          <a:p>
            <a:r>
              <a:rPr lang="en-GB" b="1" baseline="0" dirty="0"/>
              <a:t>Procedure:</a:t>
            </a:r>
            <a:endParaRPr lang="en-GB" b="0" baseline="0" dirty="0"/>
          </a:p>
          <a:p>
            <a:pPr marL="228600" indent="-228600">
              <a:buAutoNum type="arabicPeriod"/>
            </a:pPr>
            <a:r>
              <a:rPr lang="en-GB" b="0" baseline="0" dirty="0"/>
              <a:t>Cycle through the explanation and examples using the animated sequence.</a:t>
            </a:r>
          </a:p>
          <a:p>
            <a:endParaRPr lang="en-GB" baseline="0" dirty="0"/>
          </a:p>
          <a:p>
            <a:r>
              <a:rPr lang="en-GB" b="1" baseline="0" dirty="0"/>
              <a:t>Word frequency: </a:t>
            </a:r>
            <a:r>
              <a:rPr lang="de-DE" baseline="0" dirty="0"/>
              <a:t>die Polizei [724] das Prinzip [796] sozial [372] speziell [893] zentral [706] das Konzept [893] Konzentration [1319]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D356F-EBCC-4AA5-B602-4B66E6474D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57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24317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2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1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7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8134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3" Type="http://schemas.openxmlformats.org/officeDocument/2006/relationships/image" Target="../media/image11.pn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8E7B9B-A11A-154E-80B4-563231C8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6" y="2452612"/>
            <a:ext cx="7751234" cy="1485422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prstClr val="white"/>
                </a:solidFill>
              </a:rPr>
              <a:t>German word patterns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2214FE-0DF5-6741-9332-4A2CB0FF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17" y="3195323"/>
            <a:ext cx="7382608" cy="571756"/>
          </a:xfrm>
        </p:spPr>
        <p:txBody>
          <a:bodyPr/>
          <a:lstStyle/>
          <a:p>
            <a:pPr algn="l"/>
            <a:r>
              <a:rPr lang="en-GB" sz="3000">
                <a:solidFill>
                  <a:prstClr val="white"/>
                </a:solidFill>
              </a:rPr>
              <a:t>Resource collection 2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5779725"/>
            <a:ext cx="4873709" cy="1078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Artwork: Steve Clarke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Date updated: 21/09/ 21</a:t>
            </a: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60743"/>
            <a:ext cx="1131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Remove -</a:t>
            </a:r>
            <a:r>
              <a:rPr lang="en-GB" sz="6000" b="1" dirty="0" err="1">
                <a:solidFill>
                  <a:srgbClr val="002060"/>
                </a:solidFill>
              </a:rPr>
              <a:t>en</a:t>
            </a:r>
            <a:r>
              <a:rPr lang="en-GB" sz="6000" b="1" dirty="0">
                <a:solidFill>
                  <a:srgbClr val="002060"/>
                </a:solidFill>
              </a:rPr>
              <a:t> from infinitive verb to create noun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786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872020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T1.2 Week 4 Slides 12-13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70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All of these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35783" y="1318453"/>
          <a:ext cx="5624750" cy="491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work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625409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fall, case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92579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the plan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74271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4. the part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90900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the game, match (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nt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5362"/>
                  </a:ext>
                </a:extLst>
              </a:tr>
              <a:tr h="105314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the start (m) x 2</a:t>
                      </a:r>
                      <a:b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6905"/>
                  </a:ext>
                </a:extLst>
              </a:tr>
              <a:tr h="550444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the visit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1080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252966">
            <a:off x="6565105" y="305593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1391215">
            <a:off x="8418190" y="534216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30017">
            <a:off x="9439885" y="1932980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anfangen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21391215">
            <a:off x="9176414" y="31722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beginnen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508350">
            <a:off x="11096677" y="4305210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fallen</a:t>
            </a:r>
          </a:p>
        </p:txBody>
      </p:sp>
      <p:sp>
        <p:nvSpPr>
          <p:cNvPr id="30" name="TextBox 29"/>
          <p:cNvSpPr txBox="1"/>
          <p:nvPr/>
        </p:nvSpPr>
        <p:spPr>
          <a:xfrm rot="21391215">
            <a:off x="6398346" y="161094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teilen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21391215">
            <a:off x="6105753" y="4500922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spielen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F0D12-6E3C-40FC-B0AB-FB277DA3CD6D}"/>
              </a:ext>
            </a:extLst>
          </p:cNvPr>
          <p:cNvSpPr txBox="1"/>
          <p:nvPr/>
        </p:nvSpPr>
        <p:spPr>
          <a:xfrm rot="21391215">
            <a:off x="8418191" y="431873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4" grpId="0"/>
      <p:bldP spid="25" grpId="0"/>
      <p:bldP spid="27" grpId="0"/>
      <p:bldP spid="28" grpId="0"/>
      <p:bldP spid="30" grpId="0"/>
      <p:bldP spid="3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ANTWORTEN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86726" y="664029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All of these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9383" y="1288380"/>
          <a:ext cx="5624750" cy="484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work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625409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fall, case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92579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the plan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74271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4. the part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90900"/>
                  </a:ext>
                </a:extLst>
              </a:tr>
              <a:tr h="66146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the game, match (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nt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5362"/>
                  </a:ext>
                </a:extLst>
              </a:tr>
              <a:tr h="105314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the start (m) x 2</a:t>
                      </a:r>
                      <a:b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6905"/>
                  </a:ext>
                </a:extLst>
              </a:tr>
              <a:tr h="487148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the visit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3378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252966">
            <a:off x="6565105" y="305593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1391215">
            <a:off x="8418190" y="534216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planen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30017">
            <a:off x="9439885" y="1932980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anfangen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21391215">
            <a:off x="9176414" y="31722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beginnen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508350">
            <a:off x="10484659" y="432765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fallen</a:t>
            </a:r>
          </a:p>
        </p:txBody>
      </p:sp>
      <p:sp>
        <p:nvSpPr>
          <p:cNvPr id="30" name="TextBox 29"/>
          <p:cNvSpPr txBox="1"/>
          <p:nvPr/>
        </p:nvSpPr>
        <p:spPr>
          <a:xfrm rot="21391215">
            <a:off x="6398346" y="161094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teilen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21391215">
            <a:off x="6105753" y="4500922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spielen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3B493-61F6-407C-AB18-2476015E2FC4}"/>
              </a:ext>
            </a:extLst>
          </p:cNvPr>
          <p:cNvSpPr txBox="1"/>
          <p:nvPr/>
        </p:nvSpPr>
        <p:spPr>
          <a:xfrm>
            <a:off x="3526776" y="1323743"/>
            <a:ext cx="2433757" cy="40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CBBE2-C671-42B4-B894-0C38DB9AE6A5}"/>
              </a:ext>
            </a:extLst>
          </p:cNvPr>
          <p:cNvSpPr txBox="1"/>
          <p:nvPr/>
        </p:nvSpPr>
        <p:spPr>
          <a:xfrm>
            <a:off x="3535308" y="2109388"/>
            <a:ext cx="2433757" cy="40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Fall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49B5D-1553-436B-A017-4681F476891A}"/>
              </a:ext>
            </a:extLst>
          </p:cNvPr>
          <p:cNvSpPr txBox="1"/>
          <p:nvPr/>
        </p:nvSpPr>
        <p:spPr>
          <a:xfrm>
            <a:off x="3509711" y="2788180"/>
            <a:ext cx="2433757" cy="40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522564-DBD7-4B5E-BB50-7007267E0CB5}"/>
              </a:ext>
            </a:extLst>
          </p:cNvPr>
          <p:cNvSpPr txBox="1"/>
          <p:nvPr/>
        </p:nvSpPr>
        <p:spPr>
          <a:xfrm>
            <a:off x="3492993" y="3431646"/>
            <a:ext cx="2433757" cy="40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Teil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E9CA3-730A-46AD-87BF-3D1BB305B9A0}"/>
              </a:ext>
            </a:extLst>
          </p:cNvPr>
          <p:cNvSpPr txBox="1"/>
          <p:nvPr/>
        </p:nvSpPr>
        <p:spPr>
          <a:xfrm>
            <a:off x="3492994" y="4107615"/>
            <a:ext cx="2433757" cy="40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Spiel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9DA005-12CF-49D5-8719-45BB9341D596}"/>
              </a:ext>
            </a:extLst>
          </p:cNvPr>
          <p:cNvSpPr txBox="1"/>
          <p:nvPr/>
        </p:nvSpPr>
        <p:spPr>
          <a:xfrm>
            <a:off x="3526776" y="4723104"/>
            <a:ext cx="245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Anfang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Beginn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752717-F9FC-42E5-97C4-607635399366}"/>
              </a:ext>
            </a:extLst>
          </p:cNvPr>
          <p:cNvSpPr txBox="1"/>
          <p:nvPr/>
        </p:nvSpPr>
        <p:spPr>
          <a:xfrm>
            <a:off x="3971979" y="6398894"/>
            <a:ext cx="51593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B106F5-0161-4D89-B6F5-54A9B139BC77}"/>
              </a:ext>
            </a:extLst>
          </p:cNvPr>
          <p:cNvSpPr txBox="1"/>
          <p:nvPr/>
        </p:nvSpPr>
        <p:spPr>
          <a:xfrm>
            <a:off x="3547778" y="5675711"/>
            <a:ext cx="245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Besuch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73BD0B-6E1D-4843-ACAA-06085C0A66C6}"/>
              </a:ext>
            </a:extLst>
          </p:cNvPr>
          <p:cNvSpPr txBox="1"/>
          <p:nvPr/>
        </p:nvSpPr>
        <p:spPr>
          <a:xfrm rot="21391215">
            <a:off x="8028700" y="4256382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9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0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30" grpId="0"/>
      <p:bldP spid="30" grpId="1"/>
      <p:bldP spid="33" grpId="0"/>
      <p:bldP spid="33" grpId="1"/>
      <p:bldP spid="15" grpId="0"/>
      <p:bldP spid="17" grpId="0"/>
      <p:bldP spid="18" grpId="0"/>
      <p:bldP spid="19" grpId="0"/>
      <p:bldP spid="21" grpId="0"/>
      <p:bldP spid="22" grpId="0"/>
      <p:bldP spid="29" grpId="0" animBg="1"/>
      <p:bldP spid="23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28399" y="2556764"/>
            <a:ext cx="11313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Consolidation [1]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T3.1 Week 4 Slides 28-29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9884B82-A8F4-0B40-81EF-F92A8108D32F}"/>
              </a:ext>
            </a:extLst>
          </p:cNvPr>
          <p:cNvSpPr txBox="1">
            <a:spLocks/>
          </p:cNvSpPr>
          <p:nvPr/>
        </p:nvSpPr>
        <p:spPr>
          <a:xfrm>
            <a:off x="0" y="294041"/>
            <a:ext cx="5971309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</p:spTree>
    <p:extLst>
      <p:ext uri="{BB962C8B-B14F-4D97-AF65-F5344CB8AC3E}">
        <p14:creationId xmlns:p14="http://schemas.microsoft.com/office/powerpoint/2010/main" val="5859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German  German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These two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4493" y="1411530"/>
          <a:ext cx="56247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083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1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answer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attempt, try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6648888" y="1729493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7170339" y="469792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10031202" y="129486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78789">
            <a:off x="10030226" y="451705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8363709" y="162039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6249728" y="33621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9344067" y="295510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BBE86E-4F78-4664-88A9-6CC38A319212}"/>
              </a:ext>
            </a:extLst>
          </p:cNvPr>
          <p:cNvSpPr txBox="1">
            <a:spLocks/>
          </p:cNvSpPr>
          <p:nvPr/>
        </p:nvSpPr>
        <p:spPr>
          <a:xfrm>
            <a:off x="339899" y="2963465"/>
            <a:ext cx="52336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heißt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das Verb auf Deutsch?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01ECD7F-FE60-49AA-A2CA-C4998088C954}"/>
              </a:ext>
            </a:extLst>
          </p:cNvPr>
          <p:cNvGraphicFramePr>
            <a:graphicFrameLocks noGrp="1"/>
          </p:cNvGraphicFramePr>
          <p:nvPr/>
        </p:nvGraphicFramePr>
        <p:xfrm>
          <a:off x="371514" y="3717016"/>
          <a:ext cx="56247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die Rede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die Liebe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6142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das Ende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2005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Folge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9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/>
      <p:bldP spid="22" grpId="0"/>
      <p:bldP spid="23" grpId="0"/>
      <p:bldP spid="26" grpId="0"/>
      <p:bldP spid="29" grpId="0"/>
      <p:bldP spid="32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ANTWORTEN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These two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4493" y="1411530"/>
          <a:ext cx="56247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083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1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answer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attempt, try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6648888" y="1729493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7828022" y="4932210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10031202" y="129486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78789">
            <a:off x="10030226" y="451705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8363709" y="162039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6249728" y="33621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9344067" y="295510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BBE86E-4F78-4664-88A9-6CC38A319212}"/>
              </a:ext>
            </a:extLst>
          </p:cNvPr>
          <p:cNvSpPr txBox="1">
            <a:spLocks/>
          </p:cNvSpPr>
          <p:nvPr/>
        </p:nvSpPr>
        <p:spPr>
          <a:xfrm>
            <a:off x="339899" y="2963465"/>
            <a:ext cx="52336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heißt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das Verb auf Deutsch?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01ECD7F-FE60-49AA-A2CA-C4998088C954}"/>
              </a:ext>
            </a:extLst>
          </p:cNvPr>
          <p:cNvGraphicFramePr>
            <a:graphicFrameLocks noGrp="1"/>
          </p:cNvGraphicFramePr>
          <p:nvPr/>
        </p:nvGraphicFramePr>
        <p:xfrm>
          <a:off x="371514" y="3717016"/>
          <a:ext cx="56247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die Rede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die Liebe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6142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das Ende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2005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Folge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9969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E04A627-9CFF-4B7D-A951-87586C51A3F7}"/>
              </a:ext>
            </a:extLst>
          </p:cNvPr>
          <p:cNvSpPr txBox="1"/>
          <p:nvPr/>
        </p:nvSpPr>
        <p:spPr>
          <a:xfrm>
            <a:off x="3578421" y="3671248"/>
            <a:ext cx="245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ADB485-9785-4CE6-8E4A-F2B75A371045}"/>
              </a:ext>
            </a:extLst>
          </p:cNvPr>
          <p:cNvSpPr txBox="1"/>
          <p:nvPr/>
        </p:nvSpPr>
        <p:spPr>
          <a:xfrm>
            <a:off x="3693129" y="4156906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EFBC5-DA4D-4729-AB4D-570EBA51295F}"/>
              </a:ext>
            </a:extLst>
          </p:cNvPr>
          <p:cNvSpPr txBox="1"/>
          <p:nvPr/>
        </p:nvSpPr>
        <p:spPr>
          <a:xfrm>
            <a:off x="3706258" y="4629183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A23D30-035C-4C15-840E-B9F53616CC4F}"/>
              </a:ext>
            </a:extLst>
          </p:cNvPr>
          <p:cNvSpPr txBox="1"/>
          <p:nvPr/>
        </p:nvSpPr>
        <p:spPr>
          <a:xfrm>
            <a:off x="3706258" y="5078681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2877BD-E949-439B-A748-29DC7EB24913}"/>
              </a:ext>
            </a:extLst>
          </p:cNvPr>
          <p:cNvSpPr txBox="1"/>
          <p:nvPr/>
        </p:nvSpPr>
        <p:spPr>
          <a:xfrm>
            <a:off x="3708390" y="5540346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F64AE-E65F-4200-9092-45164624AA1B}"/>
              </a:ext>
            </a:extLst>
          </p:cNvPr>
          <p:cNvSpPr txBox="1"/>
          <p:nvPr/>
        </p:nvSpPr>
        <p:spPr>
          <a:xfrm>
            <a:off x="3635085" y="1474885"/>
            <a:ext cx="245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9AAC2E-75FE-4D3B-8604-101721E8F756}"/>
              </a:ext>
            </a:extLst>
          </p:cNvPr>
          <p:cNvSpPr txBox="1"/>
          <p:nvPr/>
        </p:nvSpPr>
        <p:spPr>
          <a:xfrm>
            <a:off x="3609749" y="1881392"/>
            <a:ext cx="245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00D5F0-BCCA-4BE6-BD83-1B675EEF44E2}"/>
              </a:ext>
            </a:extLst>
          </p:cNvPr>
          <p:cNvSpPr txBox="1"/>
          <p:nvPr/>
        </p:nvSpPr>
        <p:spPr>
          <a:xfrm>
            <a:off x="7078537" y="5868517"/>
            <a:ext cx="488962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6141DD6-3E26-4E0F-A3A1-A102EF9D3F9B}"/>
              </a:ext>
            </a:extLst>
          </p:cNvPr>
          <p:cNvSpPr/>
          <p:nvPr/>
        </p:nvSpPr>
        <p:spPr>
          <a:xfrm>
            <a:off x="6162759" y="4090686"/>
            <a:ext cx="2237241" cy="1690895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6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How do these nouns relate to the stem of their sibling verb?</a:t>
            </a:r>
          </a:p>
        </p:txBody>
      </p:sp>
    </p:spTree>
    <p:extLst>
      <p:ext uri="{BB962C8B-B14F-4D97-AF65-F5344CB8AC3E}">
        <p14:creationId xmlns:p14="http://schemas.microsoft.com/office/powerpoint/2010/main" val="19602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7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9" grpId="0"/>
      <p:bldP spid="29" grpId="1"/>
      <p:bldP spid="32" grpId="0"/>
      <p:bldP spid="32" grpId="1"/>
      <p:bldP spid="31" grpId="0" animBg="1"/>
      <p:bldP spid="35" grpId="0"/>
      <p:bldP spid="36" grpId="0"/>
      <p:bldP spid="37" grpId="0"/>
      <p:bldP spid="38" grpId="0"/>
      <p:bldP spid="39" grpId="0"/>
      <p:bldP spid="24" grpId="0"/>
      <p:bldP spid="25" grpId="0"/>
      <p:bldP spid="2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60743"/>
            <a:ext cx="1131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-</a:t>
            </a:r>
            <a:r>
              <a:rPr lang="en-GB" sz="6000" b="1" dirty="0" err="1">
                <a:solidFill>
                  <a:srgbClr val="002060"/>
                </a:solidFill>
              </a:rPr>
              <a:t>ical</a:t>
            </a:r>
            <a:r>
              <a:rPr lang="en-GB" sz="6000" b="1" dirty="0">
                <a:solidFill>
                  <a:srgbClr val="002060"/>
                </a:solidFill>
              </a:rPr>
              <a:t> in English to -</a:t>
            </a:r>
            <a:r>
              <a:rPr lang="en-GB" sz="6000" b="1" dirty="0" err="1">
                <a:solidFill>
                  <a:srgbClr val="002060"/>
                </a:solidFill>
              </a:rPr>
              <a:t>isch</a:t>
            </a:r>
            <a:r>
              <a:rPr lang="en-GB" sz="6000" b="1" dirty="0">
                <a:solidFill>
                  <a:srgbClr val="002060"/>
                </a:solidFill>
              </a:rPr>
              <a:t> in German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359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872020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T2.1 Week 6 Slides 2-3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426372" y="648565"/>
            <a:ext cx="11512202" cy="962051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Words ending in –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ical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often change to -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isch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 German.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BFF980-8150-4CC8-9727-36CBB0849475}"/>
              </a:ext>
            </a:extLst>
          </p:cNvPr>
          <p:cNvSpPr/>
          <p:nvPr/>
        </p:nvSpPr>
        <p:spPr>
          <a:xfrm>
            <a:off x="426372" y="1765784"/>
            <a:ext cx="4189539" cy="8676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music is class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2026C3-98C8-4660-9E35-EADFA11FA319}"/>
              </a:ext>
            </a:extLst>
          </p:cNvPr>
          <p:cNvSpPr/>
          <p:nvPr/>
        </p:nvSpPr>
        <p:spPr>
          <a:xfrm>
            <a:off x="6556059" y="1765784"/>
            <a:ext cx="4775594" cy="8303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Musik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klass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71D459F-C9E1-4B18-9271-9E0B253729F7}"/>
              </a:ext>
            </a:extLst>
          </p:cNvPr>
          <p:cNvSpPr/>
          <p:nvPr/>
        </p:nvSpPr>
        <p:spPr>
          <a:xfrm>
            <a:off x="4978217" y="171282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450646" y="206261"/>
            <a:ext cx="2324267" cy="923330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Note that ‘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is almost always ‘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in German, too.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8576442" y="1129591"/>
            <a:ext cx="2036338" cy="869070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>
            <a:off x="9286985" y="1129591"/>
            <a:ext cx="1325795" cy="869070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11136" y="3400113"/>
            <a:ext cx="5790715" cy="2028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Translate these sentences.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Kirche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sehr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historisch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That is typical (for England)!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would the following words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biological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geographical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practical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electrical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9669" y="-52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4472C4">
                    <a:lumMod val="50000"/>
                  </a:srgbClr>
                </a:solidFill>
              </a:rPr>
              <a:t>English 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German  English</a:t>
            </a:r>
            <a:br>
              <a:rPr lang="en-GB" sz="3200" b="1" dirty="0">
                <a:solidFill>
                  <a:srgbClr val="4472C4">
                    <a:lumMod val="50000"/>
                  </a:srgbClr>
                </a:solidFill>
              </a:rPr>
            </a:br>
            <a:endParaRPr lang="en-GB" sz="3200" dirty="0"/>
          </a:p>
        </p:txBody>
      </p:sp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CE73DAC-B041-4F32-8A79-5636AA840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65" y="2307374"/>
            <a:ext cx="1357686" cy="9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60743"/>
            <a:ext cx="1131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English 'C'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6000" b="1" dirty="0">
                <a:solidFill>
                  <a:srgbClr val="002060"/>
                </a:solidFill>
              </a:rPr>
              <a:t> German 'K'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598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08914" y="2126911"/>
            <a:ext cx="60691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church is very historical.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typisch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für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England)!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biologisch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geografisch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praktisch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elektrisch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B0F50-5AB2-486C-9C90-821C40AD59F2}"/>
              </a:ext>
            </a:extLst>
          </p:cNvPr>
          <p:cNvSpPr txBox="1"/>
          <p:nvPr/>
        </p:nvSpPr>
        <p:spPr>
          <a:xfrm>
            <a:off x="1235854" y="5745517"/>
            <a:ext cx="946195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Pronounce the words.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8772339" y="4379137"/>
            <a:ext cx="1770951" cy="646331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Note that ‘c’ becomes ‘k’.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2538" y="2126911"/>
            <a:ext cx="566637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Kirche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sehr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historisch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typical (for England)!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biological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geographical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practical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electrical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6665" y="38206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28399" y="2556764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Consolidation [1]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T3.2 Week 1 Slide 10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9884B82-A8F4-0B40-81EF-F92A8108D32F}"/>
              </a:ext>
            </a:extLst>
          </p:cNvPr>
          <p:cNvSpPr txBox="1">
            <a:spLocks/>
          </p:cNvSpPr>
          <p:nvPr/>
        </p:nvSpPr>
        <p:spPr>
          <a:xfrm>
            <a:off x="0" y="294041"/>
            <a:ext cx="5971309" cy="70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</p:spTree>
    <p:extLst>
      <p:ext uri="{BB962C8B-B14F-4D97-AF65-F5344CB8AC3E}">
        <p14:creationId xmlns:p14="http://schemas.microsoft.com/office/powerpoint/2010/main" val="428407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88EEA-C0F8-4540-AFDC-D1B9EABF63F6}"/>
              </a:ext>
            </a:extLst>
          </p:cNvPr>
          <p:cNvSpPr txBox="1"/>
          <p:nvPr/>
        </p:nvSpPr>
        <p:spPr>
          <a:xfrm>
            <a:off x="1964867" y="3540605"/>
            <a:ext cx="7941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1.</a:t>
            </a:r>
          </a:p>
          <a:p>
            <a:pPr algn="l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2.</a:t>
            </a:r>
          </a:p>
          <a:p>
            <a:pPr algn="l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3.</a:t>
            </a:r>
          </a:p>
          <a:p>
            <a:pPr algn="l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4.   </a:t>
            </a:r>
          </a:p>
          <a:p>
            <a:pPr algn="l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endParaRPr lang="en-GB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12449" y="577985"/>
            <a:ext cx="11512202" cy="962051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Remember!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Words ending in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–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ic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or 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-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ical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often change to -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isch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 German.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BFF980-8150-4CC8-9727-36CBB0849475}"/>
              </a:ext>
            </a:extLst>
          </p:cNvPr>
          <p:cNvSpPr/>
          <p:nvPr/>
        </p:nvSpPr>
        <p:spPr>
          <a:xfrm>
            <a:off x="426372" y="1765784"/>
            <a:ext cx="4189539" cy="8676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 cup of tea is typ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2026C3-98C8-4660-9E35-EADFA11FA319}"/>
              </a:ext>
            </a:extLst>
          </p:cNvPr>
          <p:cNvSpPr/>
          <p:nvPr/>
        </p:nvSpPr>
        <p:spPr>
          <a:xfrm>
            <a:off x="6556059" y="1765784"/>
            <a:ext cx="4775594" cy="8303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Eine 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Tasse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Tee 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ist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typ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71D459F-C9E1-4B18-9271-9E0B253729F7}"/>
              </a:ext>
            </a:extLst>
          </p:cNvPr>
          <p:cNvSpPr/>
          <p:nvPr/>
        </p:nvSpPr>
        <p:spPr>
          <a:xfrm>
            <a:off x="4978217" y="171282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9744" y="3473542"/>
            <a:ext cx="2046167" cy="54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dynamic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92337" y="3473542"/>
            <a:ext cx="2236725" cy="536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dynamisch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44051" y="96213"/>
            <a:ext cx="10515600" cy="456879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4472C4">
                    <a:lumMod val="50000"/>
                  </a:srgbClr>
                </a:solidFill>
              </a:rPr>
              <a:t>English </a:t>
            </a:r>
            <a:r>
              <a:rPr lang="en-GB" sz="3600" b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German</a:t>
            </a:r>
            <a:endParaRPr lang="en-GB" sz="36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EC2B97C-F84C-46A5-94A8-7E33962D78F6}"/>
              </a:ext>
            </a:extLst>
          </p:cNvPr>
          <p:cNvSpPr/>
          <p:nvPr/>
        </p:nvSpPr>
        <p:spPr>
          <a:xfrm>
            <a:off x="2912812" y="2757202"/>
            <a:ext cx="1537452" cy="54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English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93942E90-2339-4C94-887D-DFDA99D317BE}"/>
              </a:ext>
            </a:extLst>
          </p:cNvPr>
          <p:cNvSpPr/>
          <p:nvPr/>
        </p:nvSpPr>
        <p:spPr>
          <a:xfrm>
            <a:off x="6886807" y="2711149"/>
            <a:ext cx="1790630" cy="59450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German</a:t>
            </a: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561FF491-A172-409B-84F4-D0665A733BC8}"/>
              </a:ext>
            </a:extLst>
          </p:cNvPr>
          <p:cNvSpPr/>
          <p:nvPr/>
        </p:nvSpPr>
        <p:spPr>
          <a:xfrm>
            <a:off x="2569744" y="4197666"/>
            <a:ext cx="2073617" cy="54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systematic</a:t>
            </a:r>
          </a:p>
        </p:txBody>
      </p: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9C057ABA-43E5-4573-862A-164CF57972CA}"/>
              </a:ext>
            </a:extLst>
          </p:cNvPr>
          <p:cNvSpPr/>
          <p:nvPr/>
        </p:nvSpPr>
        <p:spPr>
          <a:xfrm>
            <a:off x="6692337" y="4153920"/>
            <a:ext cx="2236725" cy="536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systematisch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81DF27AB-4090-43A4-93EC-CB0D5F17E7D3}"/>
              </a:ext>
            </a:extLst>
          </p:cNvPr>
          <p:cNvSpPr/>
          <p:nvPr/>
        </p:nvSpPr>
        <p:spPr>
          <a:xfrm>
            <a:off x="2569744" y="4932297"/>
            <a:ext cx="2046167" cy="54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analytical</a:t>
            </a:r>
          </a:p>
        </p:txBody>
      </p:sp>
      <p:sp>
        <p:nvSpPr>
          <p:cNvPr id="25" name="Rounded Rectangle 18">
            <a:extLst>
              <a:ext uri="{FF2B5EF4-FFF2-40B4-BE49-F238E27FC236}">
                <a16:creationId xmlns:a16="http://schemas.microsoft.com/office/drawing/2014/main" id="{A1FD2F50-E708-4C90-867E-82A208E9D94F}"/>
              </a:ext>
            </a:extLst>
          </p:cNvPr>
          <p:cNvSpPr/>
          <p:nvPr/>
        </p:nvSpPr>
        <p:spPr>
          <a:xfrm>
            <a:off x="6692337" y="4891867"/>
            <a:ext cx="2236725" cy="536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analytisch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E3303B6B-5FC9-4C57-8072-39E4D94674EA}"/>
              </a:ext>
            </a:extLst>
          </p:cNvPr>
          <p:cNvSpPr/>
          <p:nvPr/>
        </p:nvSpPr>
        <p:spPr>
          <a:xfrm>
            <a:off x="2597194" y="5621501"/>
            <a:ext cx="2046167" cy="5443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symbolic</a:t>
            </a:r>
          </a:p>
        </p:txBody>
      </p:sp>
      <p:sp>
        <p:nvSpPr>
          <p:cNvPr id="27" name="Rounded Rectangle 18">
            <a:extLst>
              <a:ext uri="{FF2B5EF4-FFF2-40B4-BE49-F238E27FC236}">
                <a16:creationId xmlns:a16="http://schemas.microsoft.com/office/drawing/2014/main" id="{67BFB218-063B-4A39-94DF-BF20FC919BEF}"/>
              </a:ext>
            </a:extLst>
          </p:cNvPr>
          <p:cNvSpPr/>
          <p:nvPr/>
        </p:nvSpPr>
        <p:spPr>
          <a:xfrm>
            <a:off x="6692337" y="5601300"/>
            <a:ext cx="2236725" cy="5366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symbolisch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2B28F6-E04E-4214-A642-0CBC1A0F17F9}"/>
              </a:ext>
            </a:extLst>
          </p:cNvPr>
          <p:cNvGrpSpPr/>
          <p:nvPr/>
        </p:nvGrpSpPr>
        <p:grpSpPr>
          <a:xfrm>
            <a:off x="4834671" y="2392139"/>
            <a:ext cx="1615434" cy="832818"/>
            <a:chOff x="4754013" y="1914270"/>
            <a:chExt cx="2819785" cy="1453707"/>
          </a:xfrm>
        </p:grpSpPr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E1E260E7-DA88-4DA5-B086-FB3B19C8D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013" y="1914270"/>
              <a:ext cx="2222018" cy="1111009"/>
            </a:xfrm>
            <a:prstGeom prst="rect">
              <a:avLst/>
            </a:prstGeom>
          </p:spPr>
        </p:pic>
        <p:pic>
          <p:nvPicPr>
            <p:cNvPr id="29" name="Picture 28" descr="Logo, company name&#10;&#10;Description automatically generated">
              <a:extLst>
                <a:ext uri="{FF2B5EF4-FFF2-40B4-BE49-F238E27FC236}">
                  <a16:creationId xmlns:a16="http://schemas.microsoft.com/office/drawing/2014/main" id="{AB919FCB-078C-4B06-9350-69C78D479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2172982"/>
              <a:ext cx="1477798" cy="1194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974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8" grpId="0" animBg="1"/>
      <p:bldP spid="19" grpId="0" animBg="1"/>
      <p:bldP spid="19" grpId="1" animBg="1"/>
      <p:bldP spid="19" grpId="2" animBg="1"/>
      <p:bldP spid="16" grpId="0" animBg="1"/>
      <p:bldP spid="17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5" grpId="1" animBg="1"/>
      <p:bldP spid="25" grpId="2" animBg="1"/>
      <p:bldP spid="26" grpId="0" animBg="1"/>
      <p:bldP spid="27" grpId="0" animBg="1"/>
      <p:bldP spid="27" grpId="1" animBg="1"/>
      <p:bldP spid="27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676971"/>
            <a:ext cx="11313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Making adjectives into nouns </a:t>
            </a:r>
          </a:p>
          <a:p>
            <a:pPr algn="ctr">
              <a:defRPr/>
            </a:pPr>
            <a:endParaRPr lang="en-GB" sz="6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(e.g., die </a:t>
            </a:r>
            <a:r>
              <a:rPr lang="en-GB" sz="6000" b="1" dirty="0" err="1">
                <a:solidFill>
                  <a:srgbClr val="002060"/>
                </a:solidFill>
              </a:rPr>
              <a:t>Kleinen</a:t>
            </a:r>
            <a:r>
              <a:rPr lang="en-GB" sz="6000" b="1" dirty="0">
                <a:solidFill>
                  <a:srgbClr val="002060"/>
                </a:solidFill>
              </a:rPr>
              <a:t>, die Armen, die </a:t>
            </a:r>
            <a:r>
              <a:rPr lang="en-GB" sz="6000" b="1" dirty="0" err="1">
                <a:solidFill>
                  <a:srgbClr val="002060"/>
                </a:solidFill>
              </a:rPr>
              <a:t>Reichen</a:t>
            </a:r>
            <a:r>
              <a:rPr lang="en-GB" sz="6000" b="1" dirty="0">
                <a:solidFill>
                  <a:srgbClr val="002060"/>
                </a:solidFill>
              </a:rPr>
              <a:t> etc..)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872020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T2.2 Week 1 Slides 14-15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41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426372" y="700604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Making adjectives into plural nouns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in German.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BFF980-8150-4CC8-9727-36CBB0849475}"/>
              </a:ext>
            </a:extLst>
          </p:cNvPr>
          <p:cNvSpPr/>
          <p:nvPr/>
        </p:nvSpPr>
        <p:spPr>
          <a:xfrm>
            <a:off x="478237" y="1695987"/>
            <a:ext cx="4189539" cy="8676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rich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have too much.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2026C3-98C8-4660-9E35-EADFA11FA319}"/>
              </a:ext>
            </a:extLst>
          </p:cNvPr>
          <p:cNvSpPr/>
          <p:nvPr/>
        </p:nvSpPr>
        <p:spPr>
          <a:xfrm>
            <a:off x="6556058" y="1743420"/>
            <a:ext cx="5042383" cy="8303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Reichen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habe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71D459F-C9E1-4B18-9271-9E0B253729F7}"/>
              </a:ext>
            </a:extLst>
          </p:cNvPr>
          <p:cNvSpPr/>
          <p:nvPr/>
        </p:nvSpPr>
        <p:spPr>
          <a:xfrm>
            <a:off x="4982341" y="1825877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749925" y="58719"/>
            <a:ext cx="2324267" cy="923330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It’s a noun now, so needs a capital letter!</a:t>
            </a:r>
          </a:p>
        </p:txBody>
      </p:sp>
      <p:cxnSp>
        <p:nvCxnSpPr>
          <p:cNvPr id="10" name="Straight Arrow Connector 9"/>
          <p:cNvCxnSpPr>
            <a:cxnSpLocks/>
            <a:stCxn id="8" idx="2"/>
          </p:cNvCxnSpPr>
          <p:nvPr/>
        </p:nvCxnSpPr>
        <p:spPr>
          <a:xfrm flipH="1">
            <a:off x="7713587" y="982049"/>
            <a:ext cx="3198472" cy="1049290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11136" y="3095377"/>
            <a:ext cx="5790715" cy="23045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Translate these sentences.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Kleinen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und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Großen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spielen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zusammen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The young need the old.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would the following words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first (ones)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last (ones)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new (ones)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poor (ones)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9669" y="-522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4472C4">
                    <a:lumMod val="50000"/>
                  </a:srgbClr>
                </a:solidFill>
              </a:rPr>
              <a:t>English </a:t>
            </a:r>
            <a:r>
              <a:rPr lang="en-GB" sz="3200" b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German  English</a:t>
            </a:r>
            <a:br>
              <a:rPr lang="en-GB" sz="3200" b="1" dirty="0">
                <a:solidFill>
                  <a:srgbClr val="4472C4">
                    <a:lumMod val="50000"/>
                  </a:srgbClr>
                </a:solidFill>
              </a:rPr>
            </a:br>
            <a:endParaRPr lang="en-GB" sz="3200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8A17205-E435-45AC-954C-B541B3EBF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4" y="1825877"/>
            <a:ext cx="895537" cy="11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11507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008914" y="1843275"/>
            <a:ext cx="60691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little ones and the big ones play together.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Jungen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brauchen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Alten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Ersten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Letzten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Neuen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Armen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B0F50-5AB2-486C-9C90-821C40AD59F2}"/>
              </a:ext>
            </a:extLst>
          </p:cNvPr>
          <p:cNvSpPr txBox="1"/>
          <p:nvPr/>
        </p:nvSpPr>
        <p:spPr>
          <a:xfrm>
            <a:off x="4467875" y="5708818"/>
            <a:ext cx="325625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Pronounce the words.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8636780" y="424810"/>
            <a:ext cx="3375671" cy="646331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This word has another meaning. What is it?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42538" y="1671905"/>
            <a:ext cx="566637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Kleinen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und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Großen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spielen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zusammen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young need the old.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first (ones)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last (ones)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new (ones)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poor (ones)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6665" y="382068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C931E6-AD66-4301-8660-FB651F9EBB3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7928811" y="1071141"/>
            <a:ext cx="2395805" cy="1744248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921168"/>
            <a:ext cx="1131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German '</a:t>
            </a:r>
            <a:r>
              <a:rPr lang="en-GB" sz="6000" b="1" dirty="0" err="1">
                <a:solidFill>
                  <a:srgbClr val="002060"/>
                </a:solidFill>
              </a:rPr>
              <a:t>cht</a:t>
            </a:r>
            <a:r>
              <a:rPr lang="en-GB" sz="6000" b="1" dirty="0">
                <a:solidFill>
                  <a:srgbClr val="002060"/>
                </a:solidFill>
              </a:rPr>
              <a:t>' to English '</a:t>
            </a:r>
            <a:r>
              <a:rPr lang="en-GB" sz="6000" b="1" dirty="0" err="1">
                <a:solidFill>
                  <a:srgbClr val="002060"/>
                </a:solidFill>
              </a:rPr>
              <a:t>ght</a:t>
            </a:r>
            <a:r>
              <a:rPr lang="en-GB" sz="6000" b="1" dirty="0">
                <a:solidFill>
                  <a:srgbClr val="002060"/>
                </a:solidFill>
              </a:rPr>
              <a:t>'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3926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169402" y="1951672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T3.1 Week 1 Slides 25-26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468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42" y="1580861"/>
            <a:ext cx="4218726" cy="100966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 people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ght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s!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that 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ght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72376" y="1580860"/>
            <a:ext cx="5479725" cy="10046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Menschen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haben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 das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730066" y="150384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372" y="3637300"/>
            <a:ext cx="500544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Translate these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Der Mann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beschreibt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seine Flucht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Syrien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He needs a light in the night.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376" y="3599174"/>
            <a:ext cx="5728875" cy="25910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would the following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power/might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visible / sight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daughter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Some German words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cht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, where English words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ght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324" y="2757460"/>
            <a:ext cx="11761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Use the words you recognise to help you complete the tasks: 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Tochter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das Licht,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sichtbar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3C0E8-9100-43EF-89F8-A347CD003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20" y="2083182"/>
            <a:ext cx="1588168" cy="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872020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T1.1 Week 5 Slides 16-17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5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2164" y="300357"/>
            <a:ext cx="7886700" cy="68113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6263" y="1462487"/>
            <a:ext cx="53191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Mann beschreibt seine Flucht aus Syrien.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 needs a light in the night.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power/might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visible, sight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daughter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462487"/>
            <a:ext cx="566225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man describes his flight/escape out of Syria.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 braucht ein Licht in der Nacht.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sichtbar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Sicht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Tochter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336" y="5746528"/>
            <a:ext cx="51593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416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</a:p>
        </p:txBody>
      </p:sp>
    </p:spTree>
    <p:extLst>
      <p:ext uri="{BB962C8B-B14F-4D97-AF65-F5344CB8AC3E}">
        <p14:creationId xmlns:p14="http://schemas.microsoft.com/office/powerpoint/2010/main" val="20612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59504"/>
            <a:ext cx="1131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Remove -</a:t>
            </a:r>
            <a:r>
              <a:rPr lang="en-GB" sz="6000" b="1" dirty="0" err="1">
                <a:solidFill>
                  <a:srgbClr val="002060"/>
                </a:solidFill>
              </a:rPr>
              <a:t>en</a:t>
            </a:r>
            <a:r>
              <a:rPr lang="en-GB" sz="6000" b="1" dirty="0">
                <a:solidFill>
                  <a:srgbClr val="002060"/>
                </a:solidFill>
              </a:rPr>
              <a:t> from infinitive verb, add -e to create noun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9792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169402" y="1951672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T3.1 Week 4 Slides 28-29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44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German  German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These two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4493" y="1411530"/>
          <a:ext cx="56247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083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1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answer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attempt, try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6648888" y="1729493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7170339" y="469792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10031202" y="129486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78789">
            <a:off x="10030226" y="451705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8363709" y="162039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6249728" y="33621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9344067" y="295510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BBE86E-4F78-4664-88A9-6CC38A319212}"/>
              </a:ext>
            </a:extLst>
          </p:cNvPr>
          <p:cNvSpPr txBox="1">
            <a:spLocks/>
          </p:cNvSpPr>
          <p:nvPr/>
        </p:nvSpPr>
        <p:spPr>
          <a:xfrm>
            <a:off x="339899" y="2963465"/>
            <a:ext cx="52336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heißt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das Verb auf Deutsch?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01ECD7F-FE60-49AA-A2CA-C4998088C954}"/>
              </a:ext>
            </a:extLst>
          </p:cNvPr>
          <p:cNvGraphicFramePr>
            <a:graphicFrameLocks noGrp="1"/>
          </p:cNvGraphicFramePr>
          <p:nvPr/>
        </p:nvGraphicFramePr>
        <p:xfrm>
          <a:off x="371514" y="3717016"/>
          <a:ext cx="56247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die Rede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die Liebe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6142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das Ende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2005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Folge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99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4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/>
      <p:bldP spid="22" grpId="0"/>
      <p:bldP spid="23" grpId="0"/>
      <p:bldP spid="26" grpId="0"/>
      <p:bldP spid="29" grpId="0"/>
      <p:bldP spid="32" grpId="0"/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ANTWORTEN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These two nouns are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stem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of their sibling (matching) verb.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4493" y="1411530"/>
          <a:ext cx="56247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083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1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the answer (f)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the attempt, try (m)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6648888" y="1729493"/>
            <a:ext cx="1794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7828022" y="4932210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10031202" y="1294863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78789">
            <a:off x="10030226" y="451705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8363709" y="1620398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6249728" y="3362141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9344067" y="2955104"/>
            <a:ext cx="259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4BBE86E-4F78-4664-88A9-6CC38A319212}"/>
              </a:ext>
            </a:extLst>
          </p:cNvPr>
          <p:cNvSpPr txBox="1">
            <a:spLocks/>
          </p:cNvSpPr>
          <p:nvPr/>
        </p:nvSpPr>
        <p:spPr>
          <a:xfrm>
            <a:off x="339899" y="2963465"/>
            <a:ext cx="52336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heißt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 das Verb auf Deutsch?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01ECD7F-FE60-49AA-A2CA-C4998088C954}"/>
              </a:ext>
            </a:extLst>
          </p:cNvPr>
          <p:cNvGraphicFramePr>
            <a:graphicFrameLocks noGrp="1"/>
          </p:cNvGraphicFramePr>
          <p:nvPr/>
        </p:nvGraphicFramePr>
        <p:xfrm>
          <a:off x="371514" y="3717016"/>
          <a:ext cx="56247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84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  <a:gridCol w="242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309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die Rede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die Liebe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6142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das Ende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20058"/>
                  </a:ext>
                </a:extLst>
              </a:tr>
              <a:tr h="440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die </a:t>
                      </a:r>
                      <a:r>
                        <a:rPr lang="en-GB" sz="2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Folge</a:t>
                      </a: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39969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E04A627-9CFF-4B7D-A951-87586C51A3F7}"/>
              </a:ext>
            </a:extLst>
          </p:cNvPr>
          <p:cNvSpPr txBox="1"/>
          <p:nvPr/>
        </p:nvSpPr>
        <p:spPr>
          <a:xfrm>
            <a:off x="3578421" y="3671248"/>
            <a:ext cx="245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ADB485-9785-4CE6-8E4A-F2B75A371045}"/>
              </a:ext>
            </a:extLst>
          </p:cNvPr>
          <p:cNvSpPr txBox="1"/>
          <p:nvPr/>
        </p:nvSpPr>
        <p:spPr>
          <a:xfrm>
            <a:off x="3693129" y="4156906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reden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5EFBC5-DA4D-4729-AB4D-570EBA51295F}"/>
              </a:ext>
            </a:extLst>
          </p:cNvPr>
          <p:cNvSpPr txBox="1"/>
          <p:nvPr/>
        </p:nvSpPr>
        <p:spPr>
          <a:xfrm>
            <a:off x="3706258" y="4629183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lieben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A23D30-035C-4C15-840E-B9F53616CC4F}"/>
              </a:ext>
            </a:extLst>
          </p:cNvPr>
          <p:cNvSpPr txBox="1"/>
          <p:nvPr/>
        </p:nvSpPr>
        <p:spPr>
          <a:xfrm>
            <a:off x="3706258" y="5078681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2877BD-E949-439B-A748-29DC7EB24913}"/>
              </a:ext>
            </a:extLst>
          </p:cNvPr>
          <p:cNvSpPr txBox="1"/>
          <p:nvPr/>
        </p:nvSpPr>
        <p:spPr>
          <a:xfrm>
            <a:off x="3708390" y="5540346"/>
            <a:ext cx="2221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folgen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F64AE-E65F-4200-9092-45164624AA1B}"/>
              </a:ext>
            </a:extLst>
          </p:cNvPr>
          <p:cNvSpPr txBox="1"/>
          <p:nvPr/>
        </p:nvSpPr>
        <p:spPr>
          <a:xfrm>
            <a:off x="3635085" y="1474885"/>
            <a:ext cx="245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Antwort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9AAC2E-75FE-4D3B-8604-101721E8F756}"/>
              </a:ext>
            </a:extLst>
          </p:cNvPr>
          <p:cNvSpPr txBox="1"/>
          <p:nvPr/>
        </p:nvSpPr>
        <p:spPr>
          <a:xfrm>
            <a:off x="3609749" y="1881392"/>
            <a:ext cx="245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Versuch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00D5F0-BCCA-4BE6-BD83-1B675EEF44E2}"/>
              </a:ext>
            </a:extLst>
          </p:cNvPr>
          <p:cNvSpPr txBox="1"/>
          <p:nvPr/>
        </p:nvSpPr>
        <p:spPr>
          <a:xfrm>
            <a:off x="7078537" y="5868517"/>
            <a:ext cx="488962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6141DD6-3E26-4E0F-A3A1-A102EF9D3F9B}"/>
              </a:ext>
            </a:extLst>
          </p:cNvPr>
          <p:cNvSpPr/>
          <p:nvPr/>
        </p:nvSpPr>
        <p:spPr>
          <a:xfrm>
            <a:off x="6162759" y="4090686"/>
            <a:ext cx="2237241" cy="1690895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6B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How do these nouns relate to the stem of their sibling verb?</a:t>
            </a:r>
          </a:p>
        </p:txBody>
      </p:sp>
    </p:spTree>
    <p:extLst>
      <p:ext uri="{BB962C8B-B14F-4D97-AF65-F5344CB8AC3E}">
        <p14:creationId xmlns:p14="http://schemas.microsoft.com/office/powerpoint/2010/main" val="42200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7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9" grpId="0"/>
      <p:bldP spid="29" grpId="1"/>
      <p:bldP spid="32" grpId="0"/>
      <p:bldP spid="32" grpId="1"/>
      <p:bldP spid="31" grpId="0" animBg="1"/>
      <p:bldP spid="35" grpId="0"/>
      <p:bldP spid="36" grpId="0"/>
      <p:bldP spid="37" grpId="0"/>
      <p:bldP spid="38" grpId="0"/>
      <p:bldP spid="39" grpId="0"/>
      <p:bldP spid="24" grpId="0"/>
      <p:bldP spid="25" grpId="0"/>
      <p:bldP spid="27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59504"/>
            <a:ext cx="11313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Add suffix -</a:t>
            </a:r>
            <a:r>
              <a:rPr lang="en-GB" sz="6000" b="1" dirty="0" err="1">
                <a:solidFill>
                  <a:srgbClr val="002060"/>
                </a:solidFill>
              </a:rPr>
              <a:t>weise</a:t>
            </a:r>
            <a:r>
              <a:rPr lang="en-GB" sz="6000" b="1" dirty="0">
                <a:solidFill>
                  <a:srgbClr val="002060"/>
                </a:solidFill>
              </a:rPr>
              <a:t> (+er, +s) to create adverb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0774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169402" y="1951672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T3.1 Week 6 Slides 28-29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1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42" y="1580861"/>
            <a:ext cx="4557391" cy="100966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That 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possib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true!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72376" y="1580860"/>
            <a:ext cx="5479725" cy="10046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möglich</a:t>
            </a:r>
            <a:r>
              <a:rPr kumimoji="0" lang="en-GB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erweise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wahr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73887" y="1834425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372" y="3637300"/>
            <a:ext cx="500544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Translate these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Das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nur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teilweise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korrekt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Luckily (happily) he has no problems.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376" y="3599174"/>
            <a:ext cx="5728875" cy="25910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would the following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sadly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normally/usually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logically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Some German adverbs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-(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)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weise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, 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where English adverbs often have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-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ly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969379" y="1466511"/>
            <a:ext cx="1180417" cy="484771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629593" y="871988"/>
            <a:ext cx="2562407" cy="646331"/>
          </a:xfrm>
          <a:prstGeom prst="rect">
            <a:avLst/>
          </a:prstGeom>
          <a:solidFill>
            <a:srgbClr val="FBF0D5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Weise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means way, manner.</a:t>
            </a:r>
          </a:p>
        </p:txBody>
      </p:sp>
    </p:spTree>
    <p:extLst>
      <p:ext uri="{BB962C8B-B14F-4D97-AF65-F5344CB8AC3E}">
        <p14:creationId xmlns:p14="http://schemas.microsoft.com/office/powerpoint/2010/main" val="15491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2164" y="300357"/>
            <a:ext cx="7886700" cy="68113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6263" y="1462487"/>
            <a:ext cx="53191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ist nur teilweise korrekt.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Luckily (happily) he has no problems.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sadly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normally, usually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logically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462487"/>
            <a:ext cx="566225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is only partly/partially correct.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Glücklicherweise hat er keine Probleme.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traurigerweise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normalerweise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logischerweise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336" y="5746528"/>
            <a:ext cx="51593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416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163930" y="2782453"/>
            <a:ext cx="746866" cy="855703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494125" y="3204398"/>
            <a:ext cx="2562407" cy="1200329"/>
          </a:xfrm>
          <a:prstGeom prst="rect">
            <a:avLst/>
          </a:prstGeom>
          <a:solidFill>
            <a:srgbClr val="FBF0D5"/>
          </a:solidFill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Remember: Word Order 2 when you start your sentence with an adverb.</a:t>
            </a:r>
          </a:p>
        </p:txBody>
      </p:sp>
    </p:spTree>
    <p:extLst>
      <p:ext uri="{BB962C8B-B14F-4D97-AF65-F5344CB8AC3E}">
        <p14:creationId xmlns:p14="http://schemas.microsoft.com/office/powerpoint/2010/main" val="15331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706247"/>
            <a:ext cx="1131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Word family - Freund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647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41" y="1580861"/>
            <a:ext cx="4554649" cy="105899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tober is a month.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3732" y="1564576"/>
            <a:ext cx="5006975" cy="101252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tober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Monat.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EA5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920465" y="1627335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36" y="3400113"/>
            <a:ext cx="500544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Translate these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Der Zug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fährt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direkt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I love music and I’m doing a project.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87194" y="2958315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the following words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discussion (f)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contact (m)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article (m)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costs 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 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Change English ‘c’ to ‘k’ to create many German words.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" name="Picture 4" descr="A picture containing lamp&#10;&#10;Description automatically generated">
            <a:extLst>
              <a:ext uri="{FF2B5EF4-FFF2-40B4-BE49-F238E27FC236}">
                <a16:creationId xmlns:a16="http://schemas.microsoft.com/office/drawing/2014/main" id="{9EF39110-1D05-4BFB-846F-5F97A5F62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95" y="2181980"/>
            <a:ext cx="1396512" cy="129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169402" y="1951672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T3.1 Week 3 Slides 8-9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95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All of these words are related to the word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Freund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72" y="5217555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heißt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auf Deutsch?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35785" y="1318453"/>
          <a:ext cx="435474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748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A.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nicht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freundlich</a:t>
                      </a: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62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B. Sie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arbeitet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für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Greenpeace.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Ich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liebe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Museen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D.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Wir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schreiben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einander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9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sind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nicht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mehr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zusammen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mag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Hunde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und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Katzen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Ich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liebe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meine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Freunde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I. 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machen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viele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Partys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zu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Hause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00870"/>
                  </a:ext>
                </a:extLst>
              </a:tr>
            </a:tbl>
          </a:graphicData>
        </a:graphic>
      </p:graphicFrame>
      <p:sp>
        <p:nvSpPr>
          <p:cNvPr id="5" name="Heart 4"/>
          <p:cNvSpPr/>
          <p:nvPr/>
        </p:nvSpPr>
        <p:spPr>
          <a:xfrm>
            <a:off x="2245135" y="3776134"/>
            <a:ext cx="277932" cy="220133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7842" y="5602937"/>
          <a:ext cx="11516315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friendship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 a friendly way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school friend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friendliness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</a:t>
                      </a:r>
                      <a:r>
                        <a:rPr lang="en-GB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of dogs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5024967" y="1652051"/>
            <a:ext cx="179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tierfreundlich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252966">
            <a:off x="6371705" y="305387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kulturfreundlich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4799374" y="470988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Naturfreundin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9724505" y="167819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1391215">
            <a:off x="10384946" y="3004096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Brieffreund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1391215">
            <a:off x="7678082" y="470880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Freundschaft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30017">
            <a:off x="8475333" y="2186637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7412233" y="1463090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21391215">
            <a:off x="8718610" y="357914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Freundeskreis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508350">
            <a:off x="9927432" y="4759311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gastfreundlich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5150076" y="3796212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Freundlichkeit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21391215">
            <a:off x="5402017" y="244728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freundlicherweise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217680">
            <a:off x="7165410" y="410568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Hundefreund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8718610" y="281561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Schulfreund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Rounded Rectangle 11">
            <a:extLst>
              <a:ext uri="{FF2B5EF4-FFF2-40B4-BE49-F238E27FC236}">
                <a16:creationId xmlns:a16="http://schemas.microsoft.com/office/drawing/2014/main" id="{D3464C3A-DFA5-4148-B656-8450DF145B55}"/>
              </a:ext>
            </a:extLst>
          </p:cNvPr>
          <p:cNvSpPr/>
          <p:nvPr/>
        </p:nvSpPr>
        <p:spPr>
          <a:xfrm>
            <a:off x="10451289" y="185401"/>
            <a:ext cx="140081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 animBg="1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ANTWORTEN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465535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All of these words are related to the word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Freund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72" y="5217555"/>
            <a:ext cx="3571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heißt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auf Deutsch?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35785" y="1318453"/>
          <a:ext cx="435474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748">
                  <a:extLst>
                    <a:ext uri="{9D8B030D-6E8A-4147-A177-3AD203B41FA5}">
                      <a16:colId xmlns:a16="http://schemas.microsoft.com/office/drawing/2014/main" val="660022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A.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nicht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freundlich</a:t>
                      </a:r>
                      <a:endParaRPr lang="en-GB" sz="2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62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B. Sie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arbeitet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für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Greenpeace.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Ich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liebe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Museen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D.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Wir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schreiben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einander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9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sind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nicht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mehr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zusammen</a:t>
                      </a:r>
                      <a:r>
                        <a:rPr lang="en-GB" sz="2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mag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Hunde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und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Katzen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5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Ich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liebe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sie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9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H.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Alle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meine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Freunde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I. 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machen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viele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Partys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zu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Hause</a:t>
                      </a:r>
                      <a:r>
                        <a:rPr lang="en-GB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700870"/>
                  </a:ext>
                </a:extLst>
              </a:tr>
            </a:tbl>
          </a:graphicData>
        </a:graphic>
      </p:graphicFrame>
      <p:sp>
        <p:nvSpPr>
          <p:cNvPr id="5" name="Heart 4"/>
          <p:cNvSpPr/>
          <p:nvPr/>
        </p:nvSpPr>
        <p:spPr>
          <a:xfrm>
            <a:off x="2245135" y="3776134"/>
            <a:ext cx="277932" cy="220133"/>
          </a:xfrm>
          <a:prstGeom prst="hear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7842" y="5602937"/>
          <a:ext cx="11516315" cy="76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friendship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 a friendly way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school friend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friendliness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friend</a:t>
                      </a:r>
                      <a:r>
                        <a:rPr lang="en-GB" sz="2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of dogs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21128098">
            <a:off x="6796809" y="2092030"/>
            <a:ext cx="179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tierfreundlich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252966">
            <a:off x="6647563" y="3407475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kulturfreundlich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1388309">
            <a:off x="5761712" y="4993716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Naturfreundin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252966">
            <a:off x="9724505" y="167819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21391215">
            <a:off x="10384946" y="3004096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Brieffreund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 rot="21391215">
            <a:off x="8014772" y="489567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Freundschaft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 rot="230017">
            <a:off x="9173190" y="2171684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Freundin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 rot="21391215">
            <a:off x="7412233" y="1463090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 rot="21391215">
            <a:off x="9785852" y="3697022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Freundeskreis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 rot="508350">
            <a:off x="10115678" y="489567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gastfreundlich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21391215">
            <a:off x="6556809" y="4048058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Freundlichkeit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21391215">
            <a:off x="6379741" y="2700282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freundlicherweise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217680">
            <a:off x="8284250" y="4274876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Hundefreund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21391215">
            <a:off x="8809300" y="2883816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Schulfreund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90533" y="1306161"/>
            <a:ext cx="259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unfreundlich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0533" y="1701909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Naturfreundin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4375" y="2090680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kulturfreundlich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6446" y="2497497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Brieffreund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4374" y="2920218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Exfreund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84373" y="3309051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tierfreundlich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4373" y="3697022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Freundin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4373" y="4085855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Freundeskreis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5432" y="4609515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gastfreundlich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785" y="5986477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Freundschaft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8719" y="5961861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freundlicherweise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43504" y="5969907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Schulfreund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4508" y="5986477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Freundlichkeit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15072" y="5957643"/>
            <a:ext cx="254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Hundefreund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4441" y="6412343"/>
            <a:ext cx="515932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Don’t forget to pronounce the words! </a:t>
            </a:r>
          </a:p>
        </p:txBody>
      </p:sp>
      <p:sp>
        <p:nvSpPr>
          <p:cNvPr id="48" name="Rounded Rectangle 11">
            <a:extLst>
              <a:ext uri="{FF2B5EF4-FFF2-40B4-BE49-F238E27FC236}">
                <a16:creationId xmlns:a16="http://schemas.microsoft.com/office/drawing/2014/main" id="{BA26647A-CF42-4925-8B7B-2731EDCA855E}"/>
              </a:ext>
            </a:extLst>
          </p:cNvPr>
          <p:cNvSpPr/>
          <p:nvPr/>
        </p:nvSpPr>
        <p:spPr>
          <a:xfrm>
            <a:off x="10451289" y="185401"/>
            <a:ext cx="1400812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59504"/>
            <a:ext cx="1131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Word family - Arbeit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9224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169402" y="1951672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Y9 T1.1 Week 6 Slides 14-15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78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Singing, Music, Sound, Entertainment, Concert">
            <a:extLst>
              <a:ext uri="{FF2B5EF4-FFF2-40B4-BE49-F238E27FC236}">
                <a16:creationId xmlns:a16="http://schemas.microsoft.com/office/drawing/2014/main" id="{DC6F8245-C867-4029-9942-E059CC62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00" y="2856713"/>
            <a:ext cx="1950390" cy="34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374508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Karaoke SSC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695709" y="247046"/>
            <a:ext cx="1261617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0899D-8A70-334E-8FB4-7B4C2291EFCB}"/>
              </a:ext>
            </a:extLst>
          </p:cNvPr>
          <p:cNvSpPr txBox="1"/>
          <p:nvPr/>
        </p:nvSpPr>
        <p:spPr>
          <a:xfrm>
            <a:off x="3745089" y="39567"/>
            <a:ext cx="910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 die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Femininform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jedes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AC31A-A091-4C85-A624-65AD5240E6BA}"/>
              </a:ext>
            </a:extLst>
          </p:cNvPr>
          <p:cNvSpPr txBox="1"/>
          <p:nvPr/>
        </p:nvSpPr>
        <p:spPr>
          <a:xfrm>
            <a:off x="4550824" y="1841412"/>
            <a:ext cx="1563531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Forscher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0C12B-6D88-47CC-BF2A-06B8B599E4E7}"/>
              </a:ext>
            </a:extLst>
          </p:cNvPr>
          <p:cNvSpPr txBox="1"/>
          <p:nvPr/>
        </p:nvSpPr>
        <p:spPr>
          <a:xfrm>
            <a:off x="3330811" y="1278870"/>
            <a:ext cx="1007383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4CBDD-6C27-4E4D-972B-1118A0F7D09D}"/>
              </a:ext>
            </a:extLst>
          </p:cNvPr>
          <p:cNvSpPr txBox="1"/>
          <p:nvPr/>
        </p:nvSpPr>
        <p:spPr>
          <a:xfrm>
            <a:off x="1028687" y="2194286"/>
            <a:ext cx="2627115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Wissenschaftler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825C5-6DB3-4B63-B63D-74A83BD6662A}"/>
              </a:ext>
            </a:extLst>
          </p:cNvPr>
          <p:cNvSpPr txBox="1"/>
          <p:nvPr/>
        </p:nvSpPr>
        <p:spPr>
          <a:xfrm>
            <a:off x="1810141" y="3036102"/>
            <a:ext cx="196897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Komponist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9F78B-8E1F-4502-84D2-0FE3AED58FAF}"/>
              </a:ext>
            </a:extLst>
          </p:cNvPr>
          <p:cNvSpPr txBox="1"/>
          <p:nvPr/>
        </p:nvSpPr>
        <p:spPr>
          <a:xfrm flipH="1">
            <a:off x="1971269" y="4153500"/>
            <a:ext cx="127790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Tourist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CECD-0227-4733-8828-0AB0D020C7C6}"/>
              </a:ext>
            </a:extLst>
          </p:cNvPr>
          <p:cNvSpPr txBox="1"/>
          <p:nvPr/>
        </p:nvSpPr>
        <p:spPr>
          <a:xfrm>
            <a:off x="4550824" y="3463671"/>
            <a:ext cx="1843435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Theolog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59C6F-D37C-49CA-B400-07CC9232AB89}"/>
              </a:ext>
            </a:extLst>
          </p:cNvPr>
          <p:cNvSpPr txBox="1"/>
          <p:nvPr/>
        </p:nvSpPr>
        <p:spPr>
          <a:xfrm>
            <a:off x="4191519" y="4257046"/>
            <a:ext cx="127790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König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B75F1-FEAE-4048-8109-DB4EB90CCBF3}"/>
              </a:ext>
            </a:extLst>
          </p:cNvPr>
          <p:cNvSpPr txBox="1"/>
          <p:nvPr/>
        </p:nvSpPr>
        <p:spPr>
          <a:xfrm>
            <a:off x="2382469" y="5169353"/>
            <a:ext cx="1763014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Astronaut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71356-3BDA-445D-917D-C59B32F3053A}"/>
              </a:ext>
            </a:extLst>
          </p:cNvPr>
          <p:cNvSpPr txBox="1"/>
          <p:nvPr/>
        </p:nvSpPr>
        <p:spPr>
          <a:xfrm>
            <a:off x="732247" y="1411658"/>
            <a:ext cx="1558237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Aktivist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03906-C1C7-4C8B-AC90-8D49CC2FA492}"/>
              </a:ext>
            </a:extLst>
          </p:cNvPr>
          <p:cNvSpPr txBox="1"/>
          <p:nvPr/>
        </p:nvSpPr>
        <p:spPr>
          <a:xfrm>
            <a:off x="5116963" y="5110445"/>
            <a:ext cx="1323841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Erfinder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Action Button: Custom 16">
            <a:hlinkClick r:id="" action="ppaction://noaction" highlightClick="1">
              <a:snd r:embed="rId5" name="9.1.1.3 Slide 14 Forscherin.wav"/>
            </a:hlinkClick>
            <a:extLst>
              <a:ext uri="{FF2B5EF4-FFF2-40B4-BE49-F238E27FC236}">
                <a16:creationId xmlns:a16="http://schemas.microsoft.com/office/drawing/2014/main" id="{4ADE1D05-CF06-4DC3-AD23-CA8C047D8692}"/>
              </a:ext>
            </a:extLst>
          </p:cNvPr>
          <p:cNvSpPr/>
          <p:nvPr/>
        </p:nvSpPr>
        <p:spPr>
          <a:xfrm>
            <a:off x="4048290" y="1871940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" name="Action Button: Custom 16">
            <a:hlinkClick r:id="" action="ppaction://noaction" highlightClick="1">
              <a:snd r:embed="rId6" name="9.1.1.3 Slide 14 Theologin.wav"/>
            </a:hlinkClick>
            <a:extLst>
              <a:ext uri="{FF2B5EF4-FFF2-40B4-BE49-F238E27FC236}">
                <a16:creationId xmlns:a16="http://schemas.microsoft.com/office/drawing/2014/main" id="{E1E217F3-316C-412C-937D-099BEA80C81A}"/>
              </a:ext>
            </a:extLst>
          </p:cNvPr>
          <p:cNvSpPr/>
          <p:nvPr/>
        </p:nvSpPr>
        <p:spPr>
          <a:xfrm>
            <a:off x="4039130" y="3463871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18" name="Action Button: Custom 16">
            <a:hlinkClick r:id="" action="ppaction://noaction" highlightClick="1">
              <a:snd r:embed="rId7" name="9.1.1.3 Slide 14 Konigin.wav"/>
            </a:hlinkClick>
            <a:extLst>
              <a:ext uri="{FF2B5EF4-FFF2-40B4-BE49-F238E27FC236}">
                <a16:creationId xmlns:a16="http://schemas.microsoft.com/office/drawing/2014/main" id="{741AEB69-B1A1-4EEB-BAE3-FBBAF048ACB7}"/>
              </a:ext>
            </a:extLst>
          </p:cNvPr>
          <p:cNvSpPr/>
          <p:nvPr/>
        </p:nvSpPr>
        <p:spPr>
          <a:xfrm>
            <a:off x="3680332" y="4256134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19" name="Action Button: Custom 16">
            <a:hlinkClick r:id="" action="ppaction://noaction" highlightClick="1">
              <a:snd r:embed="rId8" name="9.1.1.3 Slide 14 Astronautin.wav"/>
            </a:hlinkClick>
            <a:extLst>
              <a:ext uri="{FF2B5EF4-FFF2-40B4-BE49-F238E27FC236}">
                <a16:creationId xmlns:a16="http://schemas.microsoft.com/office/drawing/2014/main" id="{11C0E8A4-248C-4864-90F0-15BB765E03F5}"/>
              </a:ext>
            </a:extLst>
          </p:cNvPr>
          <p:cNvSpPr/>
          <p:nvPr/>
        </p:nvSpPr>
        <p:spPr>
          <a:xfrm>
            <a:off x="1877949" y="5173174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0" name="Action Button: Custom 16">
            <a:hlinkClick r:id="" action="ppaction://noaction" highlightClick="1">
              <a:snd r:embed="rId9" name="9.1.1.3 Slide 14 Erfinderin.wav"/>
            </a:hlinkClick>
            <a:extLst>
              <a:ext uri="{FF2B5EF4-FFF2-40B4-BE49-F238E27FC236}">
                <a16:creationId xmlns:a16="http://schemas.microsoft.com/office/drawing/2014/main" id="{B9D6D802-86D5-4716-B128-0CF2CCC7DC46}"/>
              </a:ext>
            </a:extLst>
          </p:cNvPr>
          <p:cNvSpPr/>
          <p:nvPr/>
        </p:nvSpPr>
        <p:spPr>
          <a:xfrm>
            <a:off x="4591761" y="5110445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21" name="Action Button: Custom 16">
            <a:hlinkClick r:id="" action="ppaction://noaction" highlightClick="1">
              <a:snd r:embed="rId10" name="9.1.1.3 Slide 14 Aktivistin.wav"/>
            </a:hlinkClick>
            <a:extLst>
              <a:ext uri="{FF2B5EF4-FFF2-40B4-BE49-F238E27FC236}">
                <a16:creationId xmlns:a16="http://schemas.microsoft.com/office/drawing/2014/main" id="{893CA9F9-9403-44A0-8875-7B275DAC6FC3}"/>
              </a:ext>
            </a:extLst>
          </p:cNvPr>
          <p:cNvSpPr/>
          <p:nvPr/>
        </p:nvSpPr>
        <p:spPr>
          <a:xfrm>
            <a:off x="220554" y="1404404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2" name="Action Button: Custom 16">
            <a:hlinkClick r:id="" action="ppaction://noaction" highlightClick="1">
              <a:snd r:embed="rId11" name="9.1.1.3 Slide 14 Touristin.wav"/>
            </a:hlinkClick>
            <a:extLst>
              <a:ext uri="{FF2B5EF4-FFF2-40B4-BE49-F238E27FC236}">
                <a16:creationId xmlns:a16="http://schemas.microsoft.com/office/drawing/2014/main" id="{A85AC438-655F-4C5A-BDEA-5F8B4D009D1A}"/>
              </a:ext>
            </a:extLst>
          </p:cNvPr>
          <p:cNvSpPr/>
          <p:nvPr/>
        </p:nvSpPr>
        <p:spPr>
          <a:xfrm>
            <a:off x="1478584" y="4147986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Action Button: Custom 16">
            <a:hlinkClick r:id="" action="ppaction://noaction" highlightClick="1">
              <a:snd r:embed="rId12" name="9.1.1.3 Slide 14 Komponistin.wav"/>
            </a:hlinkClick>
            <a:extLst>
              <a:ext uri="{FF2B5EF4-FFF2-40B4-BE49-F238E27FC236}">
                <a16:creationId xmlns:a16="http://schemas.microsoft.com/office/drawing/2014/main" id="{796BFB71-7B20-4CF0-B386-EBF5F6BC938A}"/>
              </a:ext>
            </a:extLst>
          </p:cNvPr>
          <p:cNvSpPr/>
          <p:nvPr/>
        </p:nvSpPr>
        <p:spPr>
          <a:xfrm>
            <a:off x="1298448" y="3036102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4" name="Action Button: Custom 16">
            <a:hlinkClick r:id="" action="ppaction://noaction" highlightClick="1">
              <a:snd r:embed="rId13" name="9.1.1.3 Slide 14 Wissenschaftlerin.wav"/>
            </a:hlinkClick>
            <a:extLst>
              <a:ext uri="{FF2B5EF4-FFF2-40B4-BE49-F238E27FC236}">
                <a16:creationId xmlns:a16="http://schemas.microsoft.com/office/drawing/2014/main" id="{97A47CAC-004F-4F1A-BFC0-80F59E0D33FC}"/>
              </a:ext>
            </a:extLst>
          </p:cNvPr>
          <p:cNvSpPr/>
          <p:nvPr/>
        </p:nvSpPr>
        <p:spPr>
          <a:xfrm>
            <a:off x="496939" y="2189268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Action Button: Custom 16">
            <a:hlinkClick r:id="" action="ppaction://noaction" highlightClick="1">
              <a:snd r:embed="rId14" name="9.1.1.3 Slide 14 Autorin .wav"/>
            </a:hlinkClick>
            <a:extLst>
              <a:ext uri="{FF2B5EF4-FFF2-40B4-BE49-F238E27FC236}">
                <a16:creationId xmlns:a16="http://schemas.microsoft.com/office/drawing/2014/main" id="{2297B77D-BA3F-4894-80CB-76388DD37516}"/>
              </a:ext>
            </a:extLst>
          </p:cNvPr>
          <p:cNvSpPr/>
          <p:nvPr/>
        </p:nvSpPr>
        <p:spPr>
          <a:xfrm>
            <a:off x="2819118" y="1272102"/>
            <a:ext cx="432000" cy="432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918D3DD6-38C4-4430-A1A1-EA1CE2E9D01F}"/>
              </a:ext>
            </a:extLst>
          </p:cNvPr>
          <p:cNvSpPr/>
          <p:nvPr/>
        </p:nvSpPr>
        <p:spPr>
          <a:xfrm>
            <a:off x="6177521" y="880007"/>
            <a:ext cx="2844239" cy="1063301"/>
          </a:xfrm>
          <a:prstGeom prst="wedgeRoundRectCallout">
            <a:avLst>
              <a:gd name="adj1" fmla="val -45686"/>
              <a:gd name="adj2" fmla="val 62553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 r ]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 formed at the back of the throat without using the lips </a:t>
            </a:r>
            <a:r>
              <a:rPr kumimoji="0" lang="en-GB" sz="20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5A088A2-EACE-47B0-AB00-2C0781532AE4}"/>
              </a:ext>
            </a:extLst>
          </p:cNvPr>
          <p:cNvSpPr/>
          <p:nvPr/>
        </p:nvSpPr>
        <p:spPr>
          <a:xfrm>
            <a:off x="4630016" y="2572108"/>
            <a:ext cx="1968978" cy="645672"/>
          </a:xfrm>
          <a:prstGeom prst="wedgeRoundRectCallout">
            <a:avLst>
              <a:gd name="adj1" fmla="val 23407"/>
              <a:gd name="adj2" fmla="val 72254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Drop the –e ending first!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228745-796E-4D6C-BCC2-E2046F7DFB58}"/>
              </a:ext>
            </a:extLst>
          </p:cNvPr>
          <p:cNvSpPr txBox="1"/>
          <p:nvPr/>
        </p:nvSpPr>
        <p:spPr>
          <a:xfrm>
            <a:off x="5116963" y="5589130"/>
            <a:ext cx="136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[inventor]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E87A3B-EC7F-4254-B911-82D415EBC1EB}"/>
              </a:ext>
            </a:extLst>
          </p:cNvPr>
          <p:cNvSpPr/>
          <p:nvPr/>
        </p:nvSpPr>
        <p:spPr>
          <a:xfrm>
            <a:off x="6717184" y="2406834"/>
            <a:ext cx="5338727" cy="3803682"/>
          </a:xfrm>
          <a:prstGeom prst="rect">
            <a:avLst/>
          </a:prstGeom>
          <a:solidFill>
            <a:srgbClr val="E3EAF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711F73-C554-402A-A269-863F21177566}"/>
              </a:ext>
            </a:extLst>
          </p:cNvPr>
          <p:cNvSpPr txBox="1"/>
          <p:nvPr/>
        </p:nvSpPr>
        <p:spPr>
          <a:xfrm>
            <a:off x="7323271" y="2456389"/>
            <a:ext cx="412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Gendersternchen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(Gender Star)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BD7A7A-23DF-408C-BE69-5BD6536E5E40}"/>
              </a:ext>
            </a:extLst>
          </p:cNvPr>
          <p:cNvSpPr txBox="1"/>
          <p:nvPr/>
        </p:nvSpPr>
        <p:spPr>
          <a:xfrm>
            <a:off x="6777900" y="3061677"/>
            <a:ext cx="52780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* symbol is sometimes used as a more inclusive way of differentiating male/female role nouns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, e.g.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Lehrer*in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Lehrer/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Lehrerin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It is placed between the m/f forms to symbolise all genders in between and it makes it possible not to specify gender,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e.g.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Alex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Künstler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395523-1846-4274-90CF-13BDA14EA119}"/>
              </a:ext>
            </a:extLst>
          </p:cNvPr>
          <p:cNvSpPr txBox="1"/>
          <p:nvPr/>
        </p:nvSpPr>
        <p:spPr>
          <a:xfrm>
            <a:off x="3745089" y="454066"/>
            <a:ext cx="608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*n Partner*in.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245B85C8-E7CD-4F8A-9400-1AB068601D16}"/>
              </a:ext>
            </a:extLst>
          </p:cNvPr>
          <p:cNvSpPr/>
          <p:nvPr/>
        </p:nvSpPr>
        <p:spPr>
          <a:xfrm>
            <a:off x="9166075" y="861658"/>
            <a:ext cx="2844239" cy="1063301"/>
          </a:xfrm>
          <a:prstGeom prst="wedgeRoundRectCallout">
            <a:avLst>
              <a:gd name="adj1" fmla="val -25584"/>
              <a:gd name="adj2" fmla="val 87396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Add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male person nouns to make female nouns.</a:t>
            </a:r>
          </a:p>
        </p:txBody>
      </p:sp>
    </p:spTree>
    <p:extLst>
      <p:ext uri="{BB962C8B-B14F-4D97-AF65-F5344CB8AC3E}">
        <p14:creationId xmlns:p14="http://schemas.microsoft.com/office/powerpoint/2010/main" val="14292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/>
      <p:bldP spid="32" grpId="0"/>
      <p:bldP spid="33" grpId="0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1842334" cy="7403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436973" cy="707849"/>
          </a:xfrm>
        </p:spPr>
        <p:txBody>
          <a:bodyPr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Plural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429103" y="247046"/>
            <a:ext cx="1528224" cy="469646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30" name="Speech Bubble: Rectangle with Corners Rounded 20">
            <a:extLst>
              <a:ext uri="{FF2B5EF4-FFF2-40B4-BE49-F238E27FC236}">
                <a16:creationId xmlns:a16="http://schemas.microsoft.com/office/drawing/2014/main" id="{E1F59D70-95F9-41CC-86DA-B4B7C916628D}"/>
              </a:ext>
            </a:extLst>
          </p:cNvPr>
          <p:cNvSpPr/>
          <p:nvPr/>
        </p:nvSpPr>
        <p:spPr>
          <a:xfrm>
            <a:off x="2326120" y="5962617"/>
            <a:ext cx="7257881" cy="388766"/>
          </a:xfrm>
          <a:prstGeom prst="wedgeRoundRectCallout">
            <a:avLst>
              <a:gd name="adj1" fmla="val -43378"/>
              <a:gd name="adj2" fmla="val 34994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Remember: the word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is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for </a:t>
            </a:r>
            <a:r>
              <a:rPr kumimoji="0" lang="en-GB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plural nouns.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1B8227-D4D0-417C-9D21-570C5972CA3D}"/>
              </a:ext>
            </a:extLst>
          </p:cNvPr>
          <p:cNvSpPr txBox="1"/>
          <p:nvPr/>
        </p:nvSpPr>
        <p:spPr>
          <a:xfrm>
            <a:off x="231805" y="1801954"/>
            <a:ext cx="995248" cy="400110"/>
          </a:xfrm>
          <a:prstGeom prst="rect">
            <a:avLst/>
          </a:prstGeom>
          <a:solidFill>
            <a:srgbClr val="FDEEB9"/>
          </a:solidFill>
          <a:ln>
            <a:solidFill>
              <a:srgbClr val="115076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Rule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91BB73-B876-48F6-B03D-88AE2BC933E5}"/>
              </a:ext>
            </a:extLst>
          </p:cNvPr>
          <p:cNvSpPr txBox="1"/>
          <p:nvPr/>
        </p:nvSpPr>
        <p:spPr>
          <a:xfrm>
            <a:off x="197238" y="1244547"/>
            <a:ext cx="1176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know five ways to form plurals in German. Here is </a:t>
            </a:r>
            <a:r>
              <a:rPr lang="en-GB" sz="20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r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3047" y="1829137"/>
            <a:ext cx="6883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Add –</a:t>
            </a:r>
            <a:r>
              <a:rPr lang="en-GB" sz="2000" b="1" dirty="0" err="1">
                <a:solidFill>
                  <a:srgbClr val="115076"/>
                </a:solidFill>
                <a:latin typeface="Century Gothic" panose="020F0302020204030204"/>
              </a:rPr>
              <a:t>nen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all feminine person nouns ending in –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820C-AB7D-4597-B9FE-95A50E855267}"/>
              </a:ext>
            </a:extLst>
          </p:cNvPr>
          <p:cNvSpPr txBox="1"/>
          <p:nvPr/>
        </p:nvSpPr>
        <p:spPr>
          <a:xfrm>
            <a:off x="542922" y="4370143"/>
            <a:ext cx="1950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Tourist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7430B9-D49E-461A-91D4-9E456A7C340C}"/>
              </a:ext>
            </a:extLst>
          </p:cNvPr>
          <p:cNvSpPr txBox="1"/>
          <p:nvPr/>
        </p:nvSpPr>
        <p:spPr>
          <a:xfrm>
            <a:off x="3552415" y="4368341"/>
            <a:ext cx="276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Touristin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0A7F52-188A-40F2-9CE4-B07AAD532032}"/>
              </a:ext>
            </a:extLst>
          </p:cNvPr>
          <p:cNvSpPr txBox="1"/>
          <p:nvPr/>
        </p:nvSpPr>
        <p:spPr>
          <a:xfrm>
            <a:off x="129658" y="2502721"/>
            <a:ext cx="3332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Wissenschaftler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009B6E-A752-454F-A8D0-64723AF7B92D}"/>
              </a:ext>
            </a:extLst>
          </p:cNvPr>
          <p:cNvSpPr txBox="1"/>
          <p:nvPr/>
        </p:nvSpPr>
        <p:spPr>
          <a:xfrm>
            <a:off x="3552415" y="2488464"/>
            <a:ext cx="376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Wissenschaftlerin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68234BA-17EE-4E6D-A5F3-F37FD6A11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2" y="4781064"/>
            <a:ext cx="1260539" cy="1120698"/>
          </a:xfrm>
          <a:prstGeom prst="rect">
            <a:avLst/>
          </a:prstGeom>
        </p:spPr>
      </p:pic>
      <p:pic>
        <p:nvPicPr>
          <p:cNvPr id="11" name="Picture 10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DAD63986-2DF4-4D90-82F1-BABF483DD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3" y="4932291"/>
            <a:ext cx="563628" cy="1113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462DBE-257E-4741-A663-E2B43B20F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5" y="4710925"/>
            <a:ext cx="1058334" cy="1197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7D4264-C8D2-4239-8262-022222A824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05" y="4914650"/>
            <a:ext cx="1197407" cy="1197407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ED61C506-7587-4E11-A17A-DBA95054F6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58" y="2888574"/>
            <a:ext cx="697274" cy="1394547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C0283D-F485-4E19-B342-7761332F88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47" y="3036056"/>
            <a:ext cx="719155" cy="1064183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EE202A-F808-4FA7-8232-6592C971E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94" y="2943851"/>
            <a:ext cx="948946" cy="1394547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F4E6FF-D08C-4F2C-B64F-6AA89F9D9B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28" y="2940102"/>
            <a:ext cx="697274" cy="1394547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8DED6808-2C9D-427C-A3FE-E974D9EC25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33" y="2889124"/>
            <a:ext cx="697274" cy="139454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D8E0F8E-13A9-4E02-B385-C9D0EA10A499}"/>
              </a:ext>
            </a:extLst>
          </p:cNvPr>
          <p:cNvSpPr txBox="1"/>
          <p:nvPr/>
        </p:nvSpPr>
        <p:spPr>
          <a:xfrm>
            <a:off x="6880303" y="2502721"/>
            <a:ext cx="518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Wissenschaftler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Wissenschafterinnen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697FEE5-8ACF-4F84-9804-81527A18775B}"/>
              </a:ext>
            </a:extLst>
          </p:cNvPr>
          <p:cNvSpPr txBox="1"/>
          <p:nvPr/>
        </p:nvSpPr>
        <p:spPr>
          <a:xfrm>
            <a:off x="6880303" y="4390585"/>
            <a:ext cx="276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Tourist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F5705F2E-EECD-45C4-B7F4-5AF2F2C9F9B5}"/>
              </a:ext>
            </a:extLst>
          </p:cNvPr>
          <p:cNvSpPr/>
          <p:nvPr/>
        </p:nvSpPr>
        <p:spPr>
          <a:xfrm>
            <a:off x="8533593" y="1062067"/>
            <a:ext cx="3565423" cy="1296615"/>
          </a:xfrm>
          <a:prstGeom prst="wedgeRoundRectCallout">
            <a:avLst>
              <a:gd name="adj1" fmla="val -27993"/>
              <a:gd name="adj2" fmla="val 66092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can also refer to any plural groups with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Gendersternchen</a:t>
            </a:r>
            <a:r>
              <a:rPr lang="en-GB" sz="2000" dirty="0">
                <a:solidFill>
                  <a:prstClr val="white"/>
                </a:solidFill>
                <a:latin typeface="Century Gothic" panose="020F0302020204030204"/>
              </a:rPr>
              <a:t>,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en-GB" sz="2000" dirty="0">
                <a:solidFill>
                  <a:prstClr val="white"/>
                </a:solidFill>
                <a:latin typeface="Century Gothic" panose="020F0302020204030204"/>
              </a:rPr>
              <a:t>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.g.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Wissenschaftler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innen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052DC56F-6B9A-40B7-BCB4-F38B7F28E94D}"/>
              </a:ext>
            </a:extLst>
          </p:cNvPr>
          <p:cNvSpPr/>
          <p:nvPr/>
        </p:nvSpPr>
        <p:spPr>
          <a:xfrm>
            <a:off x="8806726" y="4662873"/>
            <a:ext cx="3255617" cy="1060891"/>
          </a:xfrm>
          <a:prstGeom prst="wedgeRoundRectCallout">
            <a:avLst>
              <a:gd name="adj1" fmla="val -58701"/>
              <a:gd name="adj2" fmla="val -38487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Masculine person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nouns ending in –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or –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often end –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lang="en-GB" sz="2000" dirty="0">
                <a:solidFill>
                  <a:prstClr val="white"/>
                </a:solidFill>
                <a:latin typeface="Century Gothic" panose="020F0302020204030204"/>
              </a:rPr>
              <a:t> in plural.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58" grpId="0"/>
      <p:bldP spid="2" grpId="0"/>
      <p:bldP spid="7" grpId="0"/>
      <p:bldP spid="38" grpId="0"/>
      <p:bldP spid="49" grpId="0"/>
      <p:bldP spid="50" grpId="0"/>
      <p:bldP spid="55" grpId="0"/>
      <p:bldP spid="56" grpId="0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5033" y="1743026"/>
            <a:ext cx="531914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Zug fährt direkt.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love music and I‘m doing a project.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discussion (f)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contact (m)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article (m)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costs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 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743026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train goes direct(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liebe Musik und ich mache ein Projekt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Diskussion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Kontakt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Artikel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Kosten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Produkt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1316" y="5825633"/>
            <a:ext cx="7985728" cy="43088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do you notice about the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gender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these nouns?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6622" y="6418677"/>
            <a:ext cx="4957929" cy="400110"/>
          </a:xfrm>
          <a:prstGeom prst="rect">
            <a:avLst/>
          </a:prstGeom>
          <a:solidFill>
            <a:srgbClr val="FFF4E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 forget to pronounce the words.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6665" y="376223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326660" y="3105834"/>
            <a:ext cx="2405557" cy="646331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German ‘el’ replaces English ‘le’ 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 flipH="1">
            <a:off x="8508569" y="3752165"/>
            <a:ext cx="2020870" cy="598065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7DFD04-0EE5-4608-A7E4-12ED409242F7}"/>
              </a:ext>
            </a:extLst>
          </p:cNvPr>
          <p:cNvSpPr txBox="1"/>
          <p:nvPr/>
        </p:nvSpPr>
        <p:spPr>
          <a:xfrm>
            <a:off x="9326660" y="3866056"/>
            <a:ext cx="2736712" cy="646331"/>
          </a:xfrm>
          <a:prstGeom prst="rect">
            <a:avLst/>
          </a:prstGeom>
          <a:solidFill>
            <a:srgbClr val="FBF0D5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‘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is a common plural ending (Rule 3)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694550" y="4512387"/>
            <a:ext cx="1394314" cy="438094"/>
          </a:xfrm>
          <a:prstGeom prst="straightConnector1">
            <a:avLst/>
          </a:prstGeom>
          <a:ln w="38100">
            <a:solidFill>
              <a:srgbClr val="1150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0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9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2460743"/>
            <a:ext cx="11313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dirty="0">
                <a:solidFill>
                  <a:srgbClr val="002060"/>
                </a:solidFill>
              </a:rPr>
              <a:t>English 'C' 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6000" b="1" dirty="0">
                <a:solidFill>
                  <a:srgbClr val="002060"/>
                </a:solidFill>
              </a:rPr>
              <a:t> German ‘Z'</a:t>
            </a:r>
            <a:endParaRPr lang="en-US" sz="60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093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7130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prstClr val="white"/>
                </a:solidFill>
              </a:rPr>
              <a:t>Word patterns 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10192" y="247046"/>
            <a:ext cx="1647136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Grammatik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6F78-96CE-0B43-AB66-B64A1E76CA07}"/>
              </a:ext>
            </a:extLst>
          </p:cNvPr>
          <p:cNvSpPr txBox="1"/>
          <p:nvPr/>
        </p:nvSpPr>
        <p:spPr>
          <a:xfrm>
            <a:off x="314545" y="1872020"/>
            <a:ext cx="113135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600" b="1" dirty="0">
                <a:solidFill>
                  <a:srgbClr val="002060"/>
                </a:solidFill>
              </a:rPr>
              <a:t>Introduction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  <a:p>
            <a:pPr algn="ctr">
              <a:defRPr/>
            </a:pPr>
            <a:r>
              <a:rPr lang="en-US" sz="5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Y8 T1.2 Week 1 Slides 5-6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2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76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  <a:sym typeface="Wingdings" panose="05000000000000000000" pitchFamily="2" charset="2"/>
              </a:rPr>
              <a:t> German  English</a:t>
            </a:r>
            <a:br>
              <a:rPr lang="en-GB" sz="2800" b="1" dirty="0">
                <a:solidFill>
                  <a:srgbClr val="4472C4">
                    <a:lumMod val="50000"/>
                  </a:srgbClr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41" y="2338366"/>
            <a:ext cx="4554649" cy="1058997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iple is spe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ial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3732" y="2322081"/>
            <a:ext cx="5006975" cy="1012523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Prin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iell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20465" y="238484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941" y="3852090"/>
            <a:ext cx="5005441" cy="21917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Translate these sentences.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Die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Polizei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wichtig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My concentration is good.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72781" y="3491003"/>
            <a:ext cx="5728875" cy="2552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the following words be in German?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(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Choose one and write a sentence in German.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1" y="5610001"/>
            <a:ext cx="731881" cy="7463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F30A5AC-DBAD-4134-AE7D-A1E0C4990D7C}"/>
              </a:ext>
            </a:extLst>
          </p:cNvPr>
          <p:cNvSpPr txBox="1">
            <a:spLocks/>
          </p:cNvSpPr>
          <p:nvPr/>
        </p:nvSpPr>
        <p:spPr>
          <a:xfrm>
            <a:off x="339899" y="652065"/>
            <a:ext cx="11512202" cy="803714"/>
          </a:xfrm>
          <a:prstGeom prst="rect">
            <a:avLst/>
          </a:prstGeom>
          <a:solidFill>
            <a:srgbClr val="DAA52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English ‘c’ can be German ‘z’ (as well as ‘k’).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A5B30-E338-4BA9-8CC4-87D7A304668E}"/>
              </a:ext>
            </a:extLst>
          </p:cNvPr>
          <p:cNvSpPr txBox="1"/>
          <p:nvPr/>
        </p:nvSpPr>
        <p:spPr>
          <a:xfrm>
            <a:off x="255372" y="1582615"/>
            <a:ext cx="11596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 English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is hard, German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is‘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’.  When English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soft, German is often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6279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7325" y="1694892"/>
            <a:ext cx="56449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de-DE" dirty="0">
                <a:solidFill>
                  <a:srgbClr val="4472C4">
                    <a:lumMod val="50000"/>
                  </a:srgbClr>
                </a:solidFill>
              </a:rPr>
              <a:t>Die Polizei ist hier wichtig.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concentration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good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694892"/>
            <a:ext cx="571312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police is important here.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Meine Konzentration ist gut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sozial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zentral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Konzept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5909" y="5732592"/>
            <a:ext cx="509711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 forget to pronounce the words.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6665" y="376223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white"/>
                </a:solidFill>
              </a:rPr>
              <a:t>ANTWORTEN</a:t>
            </a:r>
          </a:p>
        </p:txBody>
      </p:sp>
    </p:spTree>
    <p:extLst>
      <p:ext uri="{BB962C8B-B14F-4D97-AF65-F5344CB8AC3E}">
        <p14:creationId xmlns:p14="http://schemas.microsoft.com/office/powerpoint/2010/main" val="34870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5119</Words>
  <Application>Microsoft Macintosh PowerPoint</Application>
  <PresentationFormat>Widescreen</PresentationFormat>
  <Paragraphs>735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1_Office Theme</vt:lpstr>
      <vt:lpstr>German word patterns</vt:lpstr>
      <vt:lpstr>Word patterns </vt:lpstr>
      <vt:lpstr>Word patterns </vt:lpstr>
      <vt:lpstr>English  German  English </vt:lpstr>
      <vt:lpstr>ANTWORTEN</vt:lpstr>
      <vt:lpstr>Word patterns </vt:lpstr>
      <vt:lpstr>Word patterns </vt:lpstr>
      <vt:lpstr>English  German  English </vt:lpstr>
      <vt:lpstr>ANTWORTEN</vt:lpstr>
      <vt:lpstr>Word patterns </vt:lpstr>
      <vt:lpstr>Word patterns </vt:lpstr>
      <vt:lpstr>English  German  English </vt:lpstr>
      <vt:lpstr>ANTWORTEN </vt:lpstr>
      <vt:lpstr>PowerPoint Presentation</vt:lpstr>
      <vt:lpstr>German  German </vt:lpstr>
      <vt:lpstr>ANTWORTEN </vt:lpstr>
      <vt:lpstr>Word patterns </vt:lpstr>
      <vt:lpstr>Word patterns </vt:lpstr>
      <vt:lpstr>English  German  English </vt:lpstr>
      <vt:lpstr>ANTWORTEN</vt:lpstr>
      <vt:lpstr>PowerPoint Presentation</vt:lpstr>
      <vt:lpstr>English  German</vt:lpstr>
      <vt:lpstr>Word patterns </vt:lpstr>
      <vt:lpstr>Word patterns </vt:lpstr>
      <vt:lpstr>English  German  English </vt:lpstr>
      <vt:lpstr>ANTWORTEN</vt:lpstr>
      <vt:lpstr>Word patterns </vt:lpstr>
      <vt:lpstr>Word patterns </vt:lpstr>
      <vt:lpstr>English  German  English </vt:lpstr>
      <vt:lpstr>ANTWORTEN</vt:lpstr>
      <vt:lpstr>Word patterns </vt:lpstr>
      <vt:lpstr>Word patterns </vt:lpstr>
      <vt:lpstr>German  German </vt:lpstr>
      <vt:lpstr>ANTWORTEN </vt:lpstr>
      <vt:lpstr>Word patterns </vt:lpstr>
      <vt:lpstr>Word patterns </vt:lpstr>
      <vt:lpstr>English  German  English </vt:lpstr>
      <vt:lpstr>ANTWORTEN</vt:lpstr>
      <vt:lpstr>Word patterns </vt:lpstr>
      <vt:lpstr>Word patterns </vt:lpstr>
      <vt:lpstr>English  German  English </vt:lpstr>
      <vt:lpstr>ANTWORTEN </vt:lpstr>
      <vt:lpstr>Word patterns </vt:lpstr>
      <vt:lpstr>Word patterns </vt:lpstr>
      <vt:lpstr>Karaoke SSC</vt:lpstr>
      <vt:lpstr>Plural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cultural collection</dc:title>
  <dc:creator>Rachel Hawkes</dc:creator>
  <cp:lastModifiedBy>Mary Richardson</cp:lastModifiedBy>
  <cp:revision>19</cp:revision>
  <dcterms:created xsi:type="dcterms:W3CDTF">2021-02-09T09:46:37Z</dcterms:created>
  <dcterms:modified xsi:type="dcterms:W3CDTF">2021-09-21T10:31:09Z</dcterms:modified>
</cp:coreProperties>
</file>