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14"/>
  </p:notesMasterIdLst>
  <p:sldIdLst>
    <p:sldId id="259" r:id="rId3"/>
    <p:sldId id="283" r:id="rId4"/>
    <p:sldId id="727" r:id="rId5"/>
    <p:sldId id="329" r:id="rId6"/>
    <p:sldId id="345" r:id="rId7"/>
    <p:sldId id="346" r:id="rId8"/>
    <p:sldId id="347" r:id="rId9"/>
    <p:sldId id="348" r:id="rId10"/>
    <p:sldId id="349" r:id="rId11"/>
    <p:sldId id="350" r:id="rId12"/>
    <p:sldId id="725" r:id="rId13"/>
    <p:sldId id="399" r:id="rId14"/>
    <p:sldId id="728" r:id="rId15"/>
    <p:sldId id="338" r:id="rId16"/>
    <p:sldId id="339" r:id="rId17"/>
    <p:sldId id="340" r:id="rId18"/>
    <p:sldId id="729" r:id="rId19"/>
    <p:sldId id="730" r:id="rId20"/>
    <p:sldId id="326" r:id="rId21"/>
    <p:sldId id="327" r:id="rId22"/>
    <p:sldId id="323" r:id="rId23"/>
    <p:sldId id="324" r:id="rId24"/>
    <p:sldId id="731" r:id="rId25"/>
    <p:sldId id="732" r:id="rId26"/>
    <p:sldId id="733" r:id="rId27"/>
    <p:sldId id="738" r:id="rId28"/>
    <p:sldId id="777" r:id="rId29"/>
    <p:sldId id="778" r:id="rId30"/>
    <p:sldId id="779" r:id="rId31"/>
    <p:sldId id="700" r:id="rId32"/>
    <p:sldId id="734" r:id="rId33"/>
    <p:sldId id="735" r:id="rId34"/>
    <p:sldId id="493" r:id="rId35"/>
    <p:sldId id="314" r:id="rId36"/>
    <p:sldId id="739" r:id="rId37"/>
    <p:sldId id="780" r:id="rId38"/>
    <p:sldId id="781" r:id="rId39"/>
    <p:sldId id="782" r:id="rId40"/>
    <p:sldId id="783" r:id="rId41"/>
    <p:sldId id="736" r:id="rId42"/>
    <p:sldId id="737" r:id="rId43"/>
    <p:sldId id="458" r:id="rId44"/>
    <p:sldId id="459" r:id="rId45"/>
    <p:sldId id="740" r:id="rId46"/>
    <p:sldId id="741" r:id="rId47"/>
    <p:sldId id="742" r:id="rId48"/>
    <p:sldId id="287" r:id="rId49"/>
    <p:sldId id="288" r:id="rId50"/>
    <p:sldId id="744" r:id="rId51"/>
    <p:sldId id="743" r:id="rId52"/>
    <p:sldId id="745" r:id="rId53"/>
    <p:sldId id="792" r:id="rId54"/>
    <p:sldId id="492" r:id="rId55"/>
    <p:sldId id="724" r:id="rId56"/>
    <p:sldId id="746" r:id="rId57"/>
    <p:sldId id="747" r:id="rId58"/>
    <p:sldId id="748" r:id="rId59"/>
    <p:sldId id="315" r:id="rId60"/>
    <p:sldId id="749" r:id="rId61"/>
    <p:sldId id="313" r:id="rId62"/>
    <p:sldId id="607" r:id="rId63"/>
    <p:sldId id="750" r:id="rId64"/>
    <p:sldId id="789" r:id="rId65"/>
    <p:sldId id="273" r:id="rId66"/>
    <p:sldId id="790" r:id="rId67"/>
    <p:sldId id="791" r:id="rId68"/>
    <p:sldId id="751" r:id="rId69"/>
    <p:sldId id="752" r:id="rId70"/>
    <p:sldId id="261" r:id="rId71"/>
    <p:sldId id="277" r:id="rId72"/>
    <p:sldId id="753" r:id="rId73"/>
    <p:sldId id="754" r:id="rId74"/>
    <p:sldId id="302" r:id="rId75"/>
    <p:sldId id="303" r:id="rId76"/>
    <p:sldId id="318" r:id="rId77"/>
    <p:sldId id="755" r:id="rId78"/>
    <p:sldId id="757" r:id="rId79"/>
    <p:sldId id="784" r:id="rId80"/>
    <p:sldId id="785" r:id="rId81"/>
    <p:sldId id="756" r:id="rId82"/>
    <p:sldId id="759" r:id="rId83"/>
    <p:sldId id="633" r:id="rId84"/>
    <p:sldId id="278" r:id="rId85"/>
    <p:sldId id="760" r:id="rId86"/>
    <p:sldId id="701" r:id="rId87"/>
    <p:sldId id="761" r:id="rId88"/>
    <p:sldId id="762" r:id="rId89"/>
    <p:sldId id="786" r:id="rId90"/>
    <p:sldId id="763" r:id="rId91"/>
    <p:sldId id="764" r:id="rId92"/>
    <p:sldId id="703" r:id="rId93"/>
    <p:sldId id="787" r:id="rId94"/>
    <p:sldId id="788" r:id="rId95"/>
    <p:sldId id="765" r:id="rId96"/>
    <p:sldId id="766" r:id="rId97"/>
    <p:sldId id="767" r:id="rId98"/>
    <p:sldId id="768" r:id="rId99"/>
    <p:sldId id="769" r:id="rId100"/>
    <p:sldId id="374" r:id="rId101"/>
    <p:sldId id="373" r:id="rId102"/>
    <p:sldId id="776" r:id="rId103"/>
    <p:sldId id="518" r:id="rId104"/>
    <p:sldId id="770" r:id="rId105"/>
    <p:sldId id="271" r:id="rId106"/>
    <p:sldId id="771" r:id="rId107"/>
    <p:sldId id="772" r:id="rId108"/>
    <p:sldId id="773" r:id="rId109"/>
    <p:sldId id="774" r:id="rId110"/>
    <p:sldId id="699" r:id="rId111"/>
    <p:sldId id="775" r:id="rId112"/>
    <p:sldId id="718"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55" autoAdjust="0"/>
    <p:restoredTop sz="71193" autoAdjust="0"/>
  </p:normalViewPr>
  <p:slideViewPr>
    <p:cSldViewPr snapToGrid="0">
      <p:cViewPr varScale="1">
        <p:scale>
          <a:sx n="88" d="100"/>
          <a:sy n="88" d="100"/>
        </p:scale>
        <p:origin x="1424" y="184"/>
      </p:cViewPr>
      <p:guideLst/>
    </p:cSldViewPr>
  </p:slideViewPr>
  <p:notesTextViewPr>
    <p:cViewPr>
      <p:scale>
        <a:sx n="1" d="1"/>
        <a:sy n="1" d="1"/>
      </p:scale>
      <p:origin x="0" y="0"/>
    </p:cViewPr>
  </p:notesTextViewPr>
  <p:sorterViewPr>
    <p:cViewPr>
      <p:scale>
        <a:sx n="100" d="100"/>
        <a:sy n="100" d="100"/>
      </p:scale>
      <p:origin x="0" y="-192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heme" Target="theme/theme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6F27-C47F-4B0B-9291-5B28D59B59E5}" type="datetimeFigureOut">
              <a:rPr lang="en-GB" smtClean="0"/>
              <a:t>21/09/2021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1AF94-8391-482C-9B82-0C483AB94CE2}" type="slidenum">
              <a:rPr lang="en-GB" smtClean="0"/>
              <a:t>‹#›</a:t>
            </a:fld>
            <a:endParaRPr lang="en-GB"/>
          </a:p>
        </p:txBody>
      </p:sp>
    </p:spTree>
    <p:extLst>
      <p:ext uri="{BB962C8B-B14F-4D97-AF65-F5344CB8AC3E}">
        <p14:creationId xmlns:p14="http://schemas.microsoft.com/office/powerpoint/2010/main" val="3081466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pixabay.com/users/eommina-1183101/?utm_source=link-attribution&amp;utm_medium=referral&amp;utm_campaign=image&amp;utm_content=3077835" TargetMode="External"/><Relationship Id="rId2" Type="http://schemas.openxmlformats.org/officeDocument/2006/relationships/slide" Target="../slides/slide104.xml"/><Relationship Id="rId1" Type="http://schemas.openxmlformats.org/officeDocument/2006/relationships/notesMaster" Target="../notesMasters/notesMaster1.xml"/><Relationship Id="rId6" Type="http://schemas.openxmlformats.org/officeDocument/2006/relationships/hyperlink" Target="https://pixabay.com/?utm_source=link-attribution&amp;utm_medium=referral&amp;utm_campaign=image&amp;utm_content=151843" TargetMode="External"/><Relationship Id="rId5" Type="http://schemas.openxmlformats.org/officeDocument/2006/relationships/hyperlink" Target="https://pixabay.com/users/OpenClipart-Vectors-30363/?utm_source=link-attribution&amp;utm_medium=referral&amp;utm_campaign=image&amp;utm_content=151843" TargetMode="External"/><Relationship Id="rId4" Type="http://schemas.openxmlformats.org/officeDocument/2006/relationships/hyperlink" Target="https://pixabay.com/?utm_source=link-attribution&amp;utm_medium=referral&amp;utm_campaign=image&amp;utm_content=3077835" TargetMode="Externa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pixabay.com/users/mohamed_hassan-5229782/?utm_source=link-attribution&amp;utm_medium=referral&amp;utm_campaign=image&amp;utm_content=4505790"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4505790"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b="1"/>
              <a:t>Timing: 5 minutes</a:t>
            </a:r>
            <a:br>
              <a:rPr lang="en-GB" dirty="0"/>
            </a:br>
            <a:br>
              <a:rPr lang="en-GB" b="1" dirty="0"/>
            </a:br>
            <a:r>
              <a:rPr lang="en-GB" b="1" dirty="0"/>
              <a:t>Aim</a:t>
            </a:r>
            <a:r>
              <a:rPr lang="en-GB" b="1"/>
              <a:t>: </a:t>
            </a:r>
            <a:r>
              <a:rPr lang="en-GB" b="0"/>
              <a:t>To provide practice (writing</a:t>
            </a:r>
            <a:r>
              <a:rPr lang="en-GB" b="0" baseline="0"/>
              <a:t> modality) in </a:t>
            </a:r>
            <a:r>
              <a:rPr lang="en-GB" b="0"/>
              <a:t>answering questions about having (favourite</a:t>
            </a:r>
            <a:r>
              <a:rPr lang="en-GB" b="0" baseline="0"/>
              <a:t> things).</a:t>
            </a:r>
            <a:br>
              <a:rPr lang="en-GB" b="0" dirty="0"/>
            </a:br>
            <a:br>
              <a:rPr lang="en-GB" dirty="0"/>
            </a:br>
            <a:r>
              <a:rPr lang="en-GB" b="1" dirty="0"/>
              <a:t>Procedure:</a:t>
            </a:r>
            <a:br>
              <a:rPr lang="en-GB" dirty="0"/>
            </a:br>
            <a:r>
              <a:rPr lang="en-GB"/>
              <a:t>1.</a:t>
            </a:r>
            <a:r>
              <a:rPr lang="en-US" sz="1200" kern="1200">
                <a:solidFill>
                  <a:schemeClr val="tx1"/>
                </a:solidFill>
                <a:effectLst/>
                <a:latin typeface="+mn-lt"/>
                <a:ea typeface="+mn-ea"/>
                <a:cs typeface="+mn-cs"/>
              </a:rPr>
              <a:t> This task may be an additional homework task, if lesson time is short. Students</a:t>
            </a:r>
            <a:r>
              <a:rPr lang="en-US" sz="1200" kern="1200" baseline="0">
                <a:solidFill>
                  <a:schemeClr val="tx1"/>
                </a:solidFill>
                <a:effectLst/>
                <a:latin typeface="+mn-lt"/>
                <a:ea typeface="+mn-ea"/>
                <a:cs typeface="+mn-cs"/>
              </a:rPr>
              <a:t> write sentences to describe their partner’s favourite things.</a:t>
            </a:r>
          </a:p>
          <a:p>
            <a:pPr hangingPunct="0"/>
            <a:r>
              <a:rPr lang="en-US" sz="1200" kern="1200" baseline="0">
                <a:solidFill>
                  <a:schemeClr val="tx1"/>
                </a:solidFill>
                <a:effectLst/>
                <a:latin typeface="+mn-lt"/>
                <a:ea typeface="+mn-ea"/>
                <a:cs typeface="+mn-cs"/>
              </a:rPr>
              <a:t>2. </a:t>
            </a:r>
            <a:r>
              <a:rPr lang="en-US" sz="1200" kern="1200">
                <a:solidFill>
                  <a:schemeClr val="tx1"/>
                </a:solidFill>
                <a:effectLst/>
                <a:latin typeface="+mn-lt"/>
                <a:ea typeface="+mn-ea"/>
                <a:cs typeface="+mn-cs"/>
              </a:rPr>
              <a:t>The first three answers</a:t>
            </a:r>
            <a:r>
              <a:rPr lang="en-US" sz="1200" kern="1200" baseline="0">
                <a:solidFill>
                  <a:schemeClr val="tx1"/>
                </a:solidFill>
                <a:effectLst/>
                <a:latin typeface="+mn-lt"/>
                <a:ea typeface="+mn-ea"/>
                <a:cs typeface="+mn-cs"/>
              </a:rPr>
              <a:t> are modelled to give full sentence examples.</a:t>
            </a:r>
            <a:endParaRPr lang="en-US" sz="1200" kern="1200">
              <a:solidFill>
                <a:schemeClr val="tx1"/>
              </a:solidFill>
              <a:effectLst/>
              <a:latin typeface="+mn-lt"/>
              <a:ea typeface="+mn-ea"/>
              <a:cs typeface="+mn-cs"/>
            </a:endParaRPr>
          </a:p>
          <a:p>
            <a:pPr hangingPunct="0"/>
            <a:r>
              <a:rPr lang="en-US" sz="1200" kern="1200">
                <a:solidFill>
                  <a:schemeClr val="tx1"/>
                </a:solidFill>
                <a:effectLst/>
                <a:latin typeface="+mn-lt"/>
                <a:ea typeface="+mn-ea"/>
                <a:cs typeface="+mn-cs"/>
              </a:rPr>
              <a:t>3. This can be expanded into a speaking activity in which answers are presented orally. The teacher asks students about their partners’ favourite things. Where the pupil does not have a favourite thing, use this as a chance to practise ‘leider’ e.g. ‘Wolfgang, hat Mia ein Lieblingsbuch?’ ‘Ja, Mias Lieblingsbuch ist …’ / ‘Leider nicht’</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85228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Vocabulary development - compound nouns</a:t>
            </a:r>
            <a:br>
              <a:rPr lang="en-GB" dirty="0"/>
            </a:br>
            <a:br>
              <a:rPr lang="en-GB" dirty="0"/>
            </a:br>
            <a:r>
              <a:rPr lang="en-GB" b="1" dirty="0"/>
              <a:t>Note: </a:t>
            </a:r>
            <a:r>
              <a:rPr lang="en-GB" dirty="0"/>
              <a:t>This task also includes three words from the revisited sets for this week: </a:t>
            </a:r>
            <a:r>
              <a:rPr lang="en-GB" sz="1200" b="1" kern="1200" dirty="0">
                <a:solidFill>
                  <a:schemeClr val="tx1"/>
                </a:solidFill>
                <a:effectLst/>
                <a:latin typeface="+mn-lt"/>
                <a:ea typeface="+mn-ea"/>
                <a:cs typeface="+mn-cs"/>
              </a:rPr>
              <a:t>der Zug [613] der </a:t>
            </a:r>
            <a:r>
              <a:rPr lang="en-GB" sz="1200" b="1" kern="1200" dirty="0" err="1">
                <a:solidFill>
                  <a:schemeClr val="tx1"/>
                </a:solidFill>
                <a:effectLst/>
                <a:latin typeface="+mn-lt"/>
                <a:ea typeface="+mn-ea"/>
                <a:cs typeface="+mn-cs"/>
              </a:rPr>
              <a:t>Platz</a:t>
            </a:r>
            <a:r>
              <a:rPr lang="en-GB" sz="1200" b="1" kern="1200" dirty="0">
                <a:solidFill>
                  <a:schemeClr val="tx1"/>
                </a:solidFill>
                <a:effectLst/>
                <a:latin typeface="+mn-lt"/>
                <a:ea typeface="+mn-ea"/>
                <a:cs typeface="+mn-cs"/>
              </a:rPr>
              <a:t> [344] </a:t>
            </a:r>
            <a:r>
              <a:rPr lang="en-GB" sz="1200" b="1" kern="1200" dirty="0" err="1">
                <a:solidFill>
                  <a:schemeClr val="tx1"/>
                </a:solidFill>
                <a:effectLst/>
                <a:latin typeface="+mn-lt"/>
                <a:ea typeface="+mn-ea"/>
                <a:cs typeface="+mn-cs"/>
              </a:rPr>
              <a:t>grün</a:t>
            </a:r>
            <a:r>
              <a:rPr lang="en-GB" sz="1200" b="1" kern="1200" dirty="0">
                <a:solidFill>
                  <a:schemeClr val="tx1"/>
                </a:solidFill>
                <a:effectLst/>
                <a:latin typeface="+mn-lt"/>
                <a:ea typeface="+mn-ea"/>
                <a:cs typeface="+mn-cs"/>
              </a:rPr>
              <a:t> [556]</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tasks 1</a:t>
            </a:r>
            <a:r>
              <a:rPr lang="en-GB" sz="1200" kern="1200" baseline="0" dirty="0">
                <a:solidFill>
                  <a:schemeClr val="tx1"/>
                </a:solidFill>
                <a:effectLst/>
                <a:latin typeface="+mn-lt"/>
                <a:ea typeface="+mn-ea"/>
                <a:cs typeface="+mn-cs"/>
              </a:rPr>
              <a:t> and 2, all words have been previously taught within the SOW, although some featured as verbs - e.g. </a:t>
            </a:r>
            <a:r>
              <a:rPr lang="en-GB" sz="1200" kern="1200" baseline="0" dirty="0" err="1">
                <a:solidFill>
                  <a:schemeClr val="tx1"/>
                </a:solidFill>
                <a:effectLst/>
                <a:latin typeface="+mn-lt"/>
                <a:ea typeface="+mn-ea"/>
                <a:cs typeface="+mn-cs"/>
              </a:rPr>
              <a:t>lieben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Liebe</a:t>
            </a:r>
            <a:r>
              <a:rPr lang="en-GB" sz="1200" kern="1200" baseline="0" dirty="0">
                <a:solidFill>
                  <a:schemeClr val="tx1"/>
                </a:solidFill>
                <a:effectLst/>
                <a:latin typeface="+mn-lt"/>
                <a:ea typeface="+mn-ea"/>
                <a:cs typeface="+mn-cs"/>
              </a:rPr>
              <a:t> as phonics source word), </a:t>
            </a:r>
            <a:r>
              <a:rPr lang="en-GB" sz="1200" kern="1200" baseline="0" dirty="0" err="1">
                <a:solidFill>
                  <a:schemeClr val="tx1"/>
                </a:solidFill>
                <a:effectLst/>
                <a:latin typeface="+mn-lt"/>
                <a:ea typeface="+mn-ea"/>
                <a:cs typeface="+mn-cs"/>
              </a:rPr>
              <a:t>schlafen</a:t>
            </a:r>
            <a:r>
              <a:rPr lang="en-GB" sz="1200" kern="1200" baseline="0" dirty="0">
                <a:solidFill>
                  <a:schemeClr val="tx1"/>
                </a:solidFill>
                <a:effectLst/>
                <a:latin typeface="+mn-lt"/>
                <a:ea typeface="+mn-ea"/>
                <a:cs typeface="+mn-cs"/>
              </a:rPr>
              <a:t>.</a:t>
            </a:r>
          </a:p>
          <a:p>
            <a:r>
              <a:rPr lang="en-GB" sz="1200" kern="1200" baseline="0" dirty="0" err="1">
                <a:solidFill>
                  <a:schemeClr val="tx1"/>
                </a:solidFill>
                <a:effectLst/>
                <a:latin typeface="+mn-lt"/>
                <a:ea typeface="+mn-ea"/>
                <a:cs typeface="+mn-cs"/>
              </a:rPr>
              <a:t>Lieblings</a:t>
            </a:r>
            <a:r>
              <a:rPr lang="en-GB" sz="1200" kern="1200" baseline="0" dirty="0">
                <a:solidFill>
                  <a:schemeClr val="tx1"/>
                </a:solidFill>
                <a:effectLst/>
                <a:latin typeface="+mn-lt"/>
                <a:ea typeface="+mn-ea"/>
                <a:cs typeface="+mn-cs"/>
              </a:rPr>
              <a:t>- [&gt;4037] </a:t>
            </a:r>
            <a:r>
              <a:rPr lang="en-GB" sz="1200" kern="1200" baseline="0" dirty="0" err="1">
                <a:solidFill>
                  <a:schemeClr val="tx1"/>
                </a:solidFill>
                <a:effectLst/>
                <a:latin typeface="+mn-lt"/>
                <a:ea typeface="+mn-ea"/>
                <a:cs typeface="+mn-cs"/>
              </a:rPr>
              <a:t>Nummer</a:t>
            </a:r>
            <a:r>
              <a:rPr lang="en-GB" sz="1200" kern="1200" baseline="0" dirty="0">
                <a:solidFill>
                  <a:schemeClr val="tx1"/>
                </a:solidFill>
                <a:effectLst/>
                <a:latin typeface="+mn-lt"/>
                <a:ea typeface="+mn-ea"/>
                <a:cs typeface="+mn-cs"/>
              </a:rPr>
              <a:t> [1048] Deutsch [105] </a:t>
            </a:r>
            <a:r>
              <a:rPr lang="en-GB" sz="1200" kern="1200" baseline="0" dirty="0" err="1">
                <a:solidFill>
                  <a:schemeClr val="tx1"/>
                </a:solidFill>
                <a:effectLst/>
                <a:latin typeface="+mn-lt"/>
                <a:ea typeface="+mn-ea"/>
                <a:cs typeface="+mn-cs"/>
              </a:rPr>
              <a:t>Unterricht</a:t>
            </a:r>
            <a:r>
              <a:rPr lang="en-GB" sz="1200" kern="1200" baseline="0" dirty="0">
                <a:solidFill>
                  <a:schemeClr val="tx1"/>
                </a:solidFill>
                <a:effectLst/>
                <a:latin typeface="+mn-lt"/>
                <a:ea typeface="+mn-ea"/>
                <a:cs typeface="+mn-cs"/>
              </a:rPr>
              <a:t> [1107] </a:t>
            </a:r>
            <a:r>
              <a:rPr lang="en-GB" sz="1200" kern="1200" baseline="0" dirty="0" err="1">
                <a:solidFill>
                  <a:schemeClr val="tx1"/>
                </a:solidFill>
                <a:effectLst/>
                <a:latin typeface="+mn-lt"/>
                <a:ea typeface="+mn-ea"/>
                <a:cs typeface="+mn-cs"/>
              </a:rPr>
              <a:t>früh</a:t>
            </a:r>
            <a:r>
              <a:rPr lang="en-GB" sz="1200" kern="1200" baseline="0" dirty="0">
                <a:solidFill>
                  <a:schemeClr val="tx1"/>
                </a:solidFill>
                <a:effectLst/>
                <a:latin typeface="+mn-lt"/>
                <a:ea typeface="+mn-ea"/>
                <a:cs typeface="+mn-cs"/>
              </a:rPr>
              <a:t> [322] </a:t>
            </a:r>
            <a:r>
              <a:rPr lang="en-GB" sz="1200" kern="1200" baseline="0" dirty="0" err="1">
                <a:solidFill>
                  <a:schemeClr val="tx1"/>
                </a:solidFill>
                <a:effectLst/>
                <a:latin typeface="+mn-lt"/>
                <a:ea typeface="+mn-ea"/>
                <a:cs typeface="+mn-cs"/>
              </a:rPr>
              <a:t>Sprache</a:t>
            </a:r>
            <a:r>
              <a:rPr lang="en-GB" sz="1200" kern="1200" baseline="0" dirty="0">
                <a:solidFill>
                  <a:schemeClr val="tx1"/>
                </a:solidFill>
                <a:effectLst/>
                <a:latin typeface="+mn-lt"/>
                <a:ea typeface="+mn-ea"/>
                <a:cs typeface="+mn-cs"/>
              </a:rPr>
              <a:t> [1791] </a:t>
            </a:r>
            <a:r>
              <a:rPr lang="en-GB" sz="1200" kern="1200" baseline="0" dirty="0" err="1">
                <a:solidFill>
                  <a:schemeClr val="tx1"/>
                </a:solidFill>
                <a:effectLst/>
                <a:latin typeface="+mn-lt"/>
                <a:ea typeface="+mn-ea"/>
                <a:cs typeface="+mn-cs"/>
              </a:rPr>
              <a:t>Schule</a:t>
            </a:r>
            <a:r>
              <a:rPr lang="en-GB" sz="1200" kern="1200" baseline="0" dirty="0">
                <a:solidFill>
                  <a:schemeClr val="tx1"/>
                </a:solidFill>
                <a:effectLst/>
                <a:latin typeface="+mn-lt"/>
                <a:ea typeface="+mn-ea"/>
                <a:cs typeface="+mn-cs"/>
              </a:rPr>
              <a:t> [208] </a:t>
            </a:r>
            <a:r>
              <a:rPr lang="en-GB" sz="1200" kern="1200" baseline="0" dirty="0" err="1">
                <a:solidFill>
                  <a:schemeClr val="tx1"/>
                </a:solidFill>
                <a:effectLst/>
                <a:latin typeface="+mn-lt"/>
                <a:ea typeface="+mn-ea"/>
                <a:cs typeface="+mn-cs"/>
              </a:rPr>
              <a:t>Woche</a:t>
            </a:r>
            <a:r>
              <a:rPr lang="en-GB" sz="1200" kern="1200" baseline="0" dirty="0">
                <a:solidFill>
                  <a:schemeClr val="tx1"/>
                </a:solidFill>
                <a:effectLst/>
                <a:latin typeface="+mn-lt"/>
                <a:ea typeface="+mn-ea"/>
                <a:cs typeface="+mn-cs"/>
              </a:rPr>
              <a:t> [209] Tag [108] </a:t>
            </a:r>
            <a:r>
              <a:rPr lang="en-GB" sz="1200" kern="1200" baseline="0" dirty="0" err="1">
                <a:solidFill>
                  <a:schemeClr val="tx1"/>
                </a:solidFill>
                <a:effectLst/>
                <a:latin typeface="+mn-lt"/>
                <a:ea typeface="+mn-ea"/>
                <a:cs typeface="+mn-cs"/>
              </a:rPr>
              <a:t>Haus</a:t>
            </a:r>
            <a:r>
              <a:rPr lang="en-GB" sz="1200" kern="1200" baseline="0" dirty="0">
                <a:solidFill>
                  <a:schemeClr val="tx1"/>
                </a:solidFill>
                <a:effectLst/>
                <a:latin typeface="+mn-lt"/>
                <a:ea typeface="+mn-ea"/>
                <a:cs typeface="+mn-cs"/>
              </a:rPr>
              <a:t> [159] </a:t>
            </a:r>
            <a:r>
              <a:rPr lang="en-GB" sz="1200" kern="1200" baseline="0" dirty="0" err="1">
                <a:solidFill>
                  <a:schemeClr val="tx1"/>
                </a:solidFill>
                <a:effectLst/>
                <a:latin typeface="+mn-lt"/>
                <a:ea typeface="+mn-ea"/>
                <a:cs typeface="+mn-cs"/>
              </a:rPr>
              <a:t>Tür</a:t>
            </a:r>
            <a:r>
              <a:rPr lang="en-GB" sz="1200" kern="1200" baseline="0" dirty="0">
                <a:solidFill>
                  <a:schemeClr val="tx1"/>
                </a:solidFill>
                <a:effectLst/>
                <a:latin typeface="+mn-lt"/>
                <a:ea typeface="+mn-ea"/>
                <a:cs typeface="+mn-cs"/>
              </a:rPr>
              <a:t> [400] </a:t>
            </a:r>
            <a:r>
              <a:rPr lang="en-GB" sz="1200" kern="1200" baseline="0" dirty="0" err="1">
                <a:solidFill>
                  <a:schemeClr val="tx1"/>
                </a:solidFill>
                <a:effectLst/>
                <a:latin typeface="+mn-lt"/>
                <a:ea typeface="+mn-ea"/>
                <a:cs typeface="+mn-cs"/>
              </a:rPr>
              <a:t>Liebe</a:t>
            </a:r>
            <a:r>
              <a:rPr lang="en-GB" sz="1200" kern="1200" baseline="0" dirty="0">
                <a:solidFill>
                  <a:schemeClr val="tx1"/>
                </a:solidFill>
                <a:effectLst/>
                <a:latin typeface="+mn-lt"/>
                <a:ea typeface="+mn-ea"/>
                <a:cs typeface="+mn-cs"/>
              </a:rPr>
              <a:t> [843] </a:t>
            </a:r>
            <a:r>
              <a:rPr lang="en-GB" sz="1200" kern="1200" baseline="0" dirty="0" err="1">
                <a:solidFill>
                  <a:schemeClr val="tx1"/>
                </a:solidFill>
                <a:effectLst/>
                <a:latin typeface="+mn-lt"/>
                <a:ea typeface="+mn-ea"/>
                <a:cs typeface="+mn-cs"/>
              </a:rPr>
              <a:t>lieben</a:t>
            </a:r>
            <a:r>
              <a:rPr lang="en-GB" sz="1200" kern="1200" baseline="0" dirty="0">
                <a:solidFill>
                  <a:schemeClr val="tx1"/>
                </a:solidFill>
                <a:effectLst/>
                <a:latin typeface="+mn-lt"/>
                <a:ea typeface="+mn-ea"/>
                <a:cs typeface="+mn-cs"/>
              </a:rPr>
              <a:t> [816] </a:t>
            </a:r>
            <a:r>
              <a:rPr lang="en-GB" sz="1200" kern="1200" baseline="0" dirty="0" err="1">
                <a:solidFill>
                  <a:schemeClr val="tx1"/>
                </a:solidFill>
                <a:effectLst/>
                <a:latin typeface="+mn-lt"/>
                <a:ea typeface="+mn-ea"/>
                <a:cs typeface="+mn-cs"/>
              </a:rPr>
              <a:t>Paar</a:t>
            </a:r>
            <a:r>
              <a:rPr lang="en-GB" sz="1200" kern="1200" baseline="0" dirty="0">
                <a:solidFill>
                  <a:schemeClr val="tx1"/>
                </a:solidFill>
                <a:effectLst/>
                <a:latin typeface="+mn-lt"/>
                <a:ea typeface="+mn-ea"/>
                <a:cs typeface="+mn-cs"/>
              </a:rPr>
              <a:t> [284] Spiel [500] </a:t>
            </a:r>
            <a:r>
              <a:rPr lang="en-GB" sz="1200" kern="1200" baseline="0" dirty="0" err="1">
                <a:solidFill>
                  <a:schemeClr val="tx1"/>
                </a:solidFill>
                <a:effectLst/>
                <a:latin typeface="+mn-lt"/>
                <a:ea typeface="+mn-ea"/>
                <a:cs typeface="+mn-cs"/>
              </a:rPr>
              <a:t>Platz</a:t>
            </a:r>
            <a:r>
              <a:rPr lang="en-GB" sz="1200" kern="1200" baseline="0" dirty="0">
                <a:solidFill>
                  <a:schemeClr val="tx1"/>
                </a:solidFill>
                <a:effectLst/>
                <a:latin typeface="+mn-lt"/>
                <a:ea typeface="+mn-ea"/>
                <a:cs typeface="+mn-cs"/>
              </a:rPr>
              <a:t> [344] </a:t>
            </a:r>
            <a:r>
              <a:rPr lang="en-GB" sz="1200" kern="1200" baseline="0" dirty="0" err="1">
                <a:solidFill>
                  <a:schemeClr val="tx1"/>
                </a:solidFill>
                <a:effectLst/>
                <a:latin typeface="+mn-lt"/>
                <a:ea typeface="+mn-ea"/>
                <a:cs typeface="+mn-cs"/>
              </a:rPr>
              <a:t>grün</a:t>
            </a:r>
            <a:r>
              <a:rPr lang="en-GB" sz="1200" kern="1200" baseline="0" dirty="0">
                <a:solidFill>
                  <a:schemeClr val="tx1"/>
                </a:solidFill>
                <a:effectLst/>
                <a:latin typeface="+mn-lt"/>
                <a:ea typeface="+mn-ea"/>
                <a:cs typeface="+mn-cs"/>
              </a:rPr>
              <a:t> [556] </a:t>
            </a:r>
            <a:r>
              <a:rPr lang="en-GB" sz="1200" kern="1200" baseline="0" dirty="0" err="1">
                <a:solidFill>
                  <a:schemeClr val="tx1"/>
                </a:solidFill>
                <a:effectLst/>
                <a:latin typeface="+mn-lt"/>
                <a:ea typeface="+mn-ea"/>
                <a:cs typeface="+mn-cs"/>
              </a:rPr>
              <a:t>blau</a:t>
            </a:r>
            <a:r>
              <a:rPr lang="en-GB" sz="1200" kern="1200" baseline="0" dirty="0">
                <a:solidFill>
                  <a:schemeClr val="tx1"/>
                </a:solidFill>
                <a:effectLst/>
                <a:latin typeface="+mn-lt"/>
                <a:ea typeface="+mn-ea"/>
                <a:cs typeface="+mn-cs"/>
              </a:rPr>
              <a:t> [1016] </a:t>
            </a:r>
            <a:r>
              <a:rPr lang="en-GB" sz="1200" kern="1200" baseline="0" dirty="0" err="1">
                <a:solidFill>
                  <a:schemeClr val="tx1"/>
                </a:solidFill>
                <a:effectLst/>
                <a:latin typeface="+mn-lt"/>
                <a:ea typeface="+mn-ea"/>
                <a:cs typeface="+mn-cs"/>
              </a:rPr>
              <a:t>schlafen</a:t>
            </a:r>
            <a:r>
              <a:rPr lang="en-GB" sz="1200" kern="1200" baseline="0" dirty="0">
                <a:solidFill>
                  <a:schemeClr val="tx1"/>
                </a:solidFill>
                <a:effectLst/>
                <a:latin typeface="+mn-lt"/>
                <a:ea typeface="+mn-ea"/>
                <a:cs typeface="+mn-cs"/>
              </a:rPr>
              <a:t> [787] Zimmer [609] </a:t>
            </a:r>
            <a:br>
              <a:rPr lang="en-GB" sz="1200" kern="1200" baseline="0" dirty="0">
                <a:solidFill>
                  <a:schemeClr val="tx1"/>
                </a:solidFill>
                <a:effectLst/>
                <a:latin typeface="+mn-lt"/>
                <a:ea typeface="+mn-ea"/>
                <a:cs typeface="+mn-cs"/>
              </a:rPr>
            </a:b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There is a clear overlap with word families work, here, though the focus is on compound nouns.  Subsequent lessons will explore links between word classes:  how verbs become nouns, nouns become verbs etc..</a:t>
            </a:r>
            <a:br>
              <a:rPr lang="en-GB" dirty="0"/>
            </a:br>
            <a:br>
              <a:rPr lang="en-GB" dirty="0"/>
            </a:br>
            <a:r>
              <a:rPr lang="en-GB" b="1" baseline="0" dirty="0"/>
              <a:t>Task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 first practise the application of gender knowledge of previously taught nouns, combining them to make new compound nouns, which students should then also know the meaning of, without reference to a dictionary. This reinforces the importance of gender knowledge, which is a theme running right through this SOW!</a:t>
            </a:r>
            <a:br>
              <a:rPr lang="en-GB" baseline="0" dirty="0"/>
            </a:br>
            <a:br>
              <a:rPr lang="en-GB" baseline="0" dirty="0"/>
            </a:br>
            <a:r>
              <a:rPr lang="en-GB" b="1" baseline="0" dirty="0"/>
              <a:t>Task 2:</a:t>
            </a:r>
            <a:br>
              <a:rPr lang="en-GB" baseline="0" dirty="0"/>
            </a:br>
            <a:r>
              <a:rPr lang="en-GB" baseline="0" dirty="0"/>
              <a:t>Using previously-taught words, students are again asked to provide the gender and the English meaning.</a:t>
            </a:r>
            <a:br>
              <a:rPr lang="en-GB" baseline="0" dirty="0"/>
            </a:br>
            <a:r>
              <a:rPr lang="en-GB" baseline="0" dirty="0"/>
              <a:t>This time, however, the English meanings are less transparent, and require further thinking.</a:t>
            </a:r>
            <a:br>
              <a:rPr lang="en-GB" baseline="0" dirty="0"/>
            </a:br>
            <a:r>
              <a:rPr lang="en-GB" baseline="0" dirty="0"/>
              <a:t>This represents a very important opportunity for developing vocabulary depth - many high-frequency words have multiple meanings.  Students have been taught these words previously in one context.</a:t>
            </a:r>
            <a:br>
              <a:rPr lang="en-GB" baseline="0" dirty="0"/>
            </a:br>
            <a:r>
              <a:rPr lang="en-GB" baseline="0" dirty="0"/>
              <a:t>The way they are combined here is often with a slightly different meaning.</a:t>
            </a:r>
            <a:br>
              <a:rPr lang="en-GB" baseline="0" dirty="0"/>
            </a:br>
            <a:br>
              <a:rPr lang="en-GB" baseline="0" dirty="0"/>
            </a:br>
            <a:r>
              <a:rPr lang="en-GB" b="1" baseline="0" dirty="0"/>
              <a:t>Task 3: </a:t>
            </a:r>
            <a:br>
              <a:rPr lang="en-GB" baseline="0" dirty="0"/>
            </a:br>
            <a:r>
              <a:rPr lang="en-GB" dirty="0"/>
              <a:t>This task moves us into</a:t>
            </a:r>
            <a:r>
              <a:rPr lang="en-GB" baseline="0" dirty="0"/>
              <a:t> the theme of holidays.</a:t>
            </a:r>
            <a:br>
              <a:rPr lang="en-GB" baseline="0" dirty="0"/>
            </a:br>
            <a:r>
              <a:rPr lang="en-GB" baseline="0" dirty="0"/>
              <a:t>Second, we practise segmentation of some compound nouns, all starting or ending with the word </a:t>
            </a:r>
            <a:r>
              <a:rPr lang="en-GB" baseline="0" dirty="0" err="1"/>
              <a:t>Urlaub</a:t>
            </a:r>
            <a:r>
              <a:rPr lang="en-GB" baseline="0" dirty="0"/>
              <a:t>.</a:t>
            </a:r>
            <a:br>
              <a:rPr lang="en-GB" baseline="0" dirty="0"/>
            </a:br>
            <a:r>
              <a:rPr lang="en-GB" baseline="0" dirty="0"/>
              <a:t>Some of these will feature previously taught language, some will contain cognates, and finally, others with have unfamiliar words.</a:t>
            </a:r>
            <a:br>
              <a:rPr lang="en-GB" baseline="0" dirty="0"/>
            </a:br>
            <a:r>
              <a:rPr lang="en-GB" baseline="0" dirty="0"/>
              <a:t>With the unfamiliar words, it is not expected that students guess the meaning. </a:t>
            </a:r>
            <a:br>
              <a:rPr lang="en-GB" baseline="0" dirty="0"/>
            </a:br>
            <a:r>
              <a:rPr lang="en-GB" baseline="0" dirty="0"/>
              <a:t>They are to segment the word, and then look up the unfamiliar part to try to work out its meaning.</a:t>
            </a:r>
            <a:br>
              <a:rPr lang="en-GB" baseline="0" dirty="0"/>
            </a:br>
            <a:r>
              <a:rPr lang="en-GB" b="1" baseline="0" dirty="0"/>
              <a:t>Note: </a:t>
            </a:r>
            <a:r>
              <a:rPr lang="en-GB" baseline="0" dirty="0"/>
              <a:t>in good online dictionaries many compound nouns will be listed. However, typically school paper dictionaries may not, and either way, it is helpful for students to recognise the usefulness of breaking compound nouns down into their component nouns, as a comprehension strategy.</a:t>
            </a:r>
            <a:br>
              <a:rPr lang="en-GB" baseline="0" dirty="0"/>
            </a:br>
            <a:br>
              <a:rPr lang="en-GB" baseline="0" dirty="0"/>
            </a:br>
            <a:r>
              <a:rPr lang="en-GB" baseline="0" dirty="0"/>
              <a:t>Ask the students why they don’t need to work out the articles in Task 3 (answer - they will all be ‘der’ like ‘der </a:t>
            </a:r>
            <a:r>
              <a:rPr lang="en-GB" baseline="0" dirty="0" err="1"/>
              <a:t>Urlaub</a:t>
            </a:r>
            <a:r>
              <a:rPr lang="en-GB" baseline="0" dirty="0"/>
              <a:t>’).</a:t>
            </a:r>
            <a:br>
              <a:rPr lang="en-GB" baseline="0" dirty="0"/>
            </a:br>
            <a:br>
              <a:rPr lang="en-GB" baseline="0" dirty="0"/>
            </a:br>
            <a:r>
              <a:rPr lang="en-GB" baseline="0" dirty="0"/>
              <a:t>der </a:t>
            </a:r>
            <a:r>
              <a:rPr lang="en-GB" baseline="0" dirty="0" err="1"/>
              <a:t>Urlaub</a:t>
            </a:r>
            <a:r>
              <a:rPr lang="en-GB" baseline="0" dirty="0"/>
              <a:t> [1192]  is in this week’s vocabulary set.</a:t>
            </a:r>
            <a:br>
              <a:rPr lang="en-GB" baseline="0" dirty="0"/>
            </a:br>
            <a:r>
              <a:rPr lang="en-GB" baseline="0" dirty="0"/>
              <a:t>Winter [1288] is a cognate and was met in the Christmas lesson sequence;  </a:t>
            </a:r>
            <a:r>
              <a:rPr lang="en-GB" baseline="0" dirty="0" err="1"/>
              <a:t>aktiv</a:t>
            </a:r>
            <a:r>
              <a:rPr lang="en-GB" baseline="0" dirty="0"/>
              <a:t> [861] a near cognate;  Rucksack [3915] cognate and previously met; </a:t>
            </a:r>
            <a:r>
              <a:rPr lang="en-GB" baseline="0" dirty="0" err="1"/>
              <a:t>Familie</a:t>
            </a:r>
            <a:r>
              <a:rPr lang="en-GB" baseline="0" dirty="0"/>
              <a:t> [310] previously taught; Tag [108] is known but the -</a:t>
            </a:r>
            <a:r>
              <a:rPr lang="en-GB" baseline="0" dirty="0" err="1"/>
              <a:t>es</a:t>
            </a:r>
            <a:r>
              <a:rPr lang="en-GB" baseline="0" dirty="0"/>
              <a:t> may confuse at first; Boot [1927] not yet met  - will need looking up; Strand [2047] not yet met - will need looking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Task 4</a:t>
            </a:r>
            <a:br>
              <a:rPr lang="en-GB" baseline="0" dirty="0"/>
            </a:br>
            <a:r>
              <a:rPr lang="en-GB" baseline="0" dirty="0"/>
              <a:t>This task continues the focus on holidays, but this time, </a:t>
            </a:r>
            <a:r>
              <a:rPr lang="en-GB" baseline="0" dirty="0" err="1"/>
              <a:t>Urlaub</a:t>
            </a:r>
            <a:r>
              <a:rPr lang="en-GB" baseline="0" dirty="0"/>
              <a:t>- is the first word, meaning that the genders need to be worked out, as well as the English meanings.</a:t>
            </a:r>
            <a:br>
              <a:rPr lang="en-GB" baseline="0" dirty="0"/>
            </a:br>
            <a:r>
              <a:rPr lang="en-GB" baseline="0" dirty="0"/>
              <a:t>All words were previously taught, except the cognate Hotel.</a:t>
            </a:r>
            <a:br>
              <a:rPr lang="en-GB" baseline="0" dirty="0"/>
            </a:br>
            <a:r>
              <a:rPr lang="en-GB" baseline="0" dirty="0"/>
              <a:t>Tag [108], </a:t>
            </a:r>
            <a:r>
              <a:rPr lang="en-GB" baseline="0" dirty="0" err="1"/>
              <a:t>Idee</a:t>
            </a:r>
            <a:r>
              <a:rPr lang="en-GB" baseline="0" dirty="0"/>
              <a:t> [641] Ort [383] Hotel - cognate [1129] Geld [249]</a:t>
            </a:r>
            <a:br>
              <a:rPr lang="en-GB" baseline="0" dirty="0"/>
            </a:br>
            <a:br>
              <a:rPr lang="en-GB" baseline="0" dirty="0"/>
            </a:br>
            <a:r>
              <a:rPr lang="en-GB" b="1" baseline="0" dirty="0"/>
              <a:t>Note:</a:t>
            </a:r>
            <a:r>
              <a:rPr lang="en-GB" baseline="0" dirty="0"/>
              <a:t> Not all tasks need to be completed in one lesson.  Teachers to differentiate for their own classes.</a:t>
            </a: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1893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9.2.1.3</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3532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a:t>
                </a:r>
              </a:p>
              <a:p>
                <a:r>
                  <a:rPr lang="en-GB" sz="1200" kern="1200" dirty="0">
                    <a:solidFill>
                      <a:schemeClr val="tx1"/>
                    </a:solidFill>
                    <a:effectLst/>
                    <a:latin typeface="+mn-lt"/>
                    <a:ea typeface="+mn-ea"/>
                    <a:cs typeface="+mn-cs"/>
                  </a:rPr>
                  <a:t>8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r>
                  <a:rPr lang="en-GB" baseline="0" dirty="0"/>
                  <a:t>To practise hearing and reading the recently-introduced grammar, together with vocabulary featured in this week’s new and revisited sets. The suggested procedure includes strategic pausing of the audio to help students to connect the spoken and written forms of the language more securely. Eliciting suggested changes to the text consolidates word and grammar knowledge.</a:t>
                </a:r>
                <a:br>
                  <a:rPr lang="en-GB" baseline="0" dirty="0"/>
                </a:br>
                <a:r>
                  <a:rPr lang="en-GB" baseline="0" dirty="0"/>
                  <a:t>Additionally, this task further highlights compound words in German.</a:t>
                </a:r>
              </a:p>
              <a:p>
                <a:endParaRPr lang="en-GB" sz="1200" b="1"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Suggested</a:t>
                </a:r>
                <a:r>
                  <a:rPr lang="en-GB" sz="1200" b="1" kern="1200" baseline="0" dirty="0">
                    <a:solidFill>
                      <a:schemeClr val="tx1"/>
                    </a:solidFill>
                    <a:effectLst/>
                    <a:latin typeface="+mn-lt"/>
                    <a:ea typeface="+mn-ea"/>
                    <a:cs typeface="+mn-cs"/>
                  </a:rPr>
                  <a:t> p</a:t>
                </a:r>
                <a:r>
                  <a:rPr lang="en-GB" sz="1200" b="1" kern="1200" dirty="0">
                    <a:solidFill>
                      <a:schemeClr val="tx1"/>
                    </a:solidFill>
                    <a:effectLst/>
                    <a:latin typeface="+mn-lt"/>
                    <a:ea typeface="+mn-ea"/>
                    <a:cs typeface="+mn-cs"/>
                  </a:rPr>
                  <a:t>rocedure</a:t>
                </a:r>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1</a:t>
                </a:r>
                <a:r>
                  <a:rPr lang="en-GB" sz="1200" b="0" kern="1200" dirty="0">
                    <a:solidFill>
                      <a:schemeClr val="tx1"/>
                    </a:solidFill>
                    <a:effectLst/>
                    <a:latin typeface="+mn-lt"/>
                    <a:ea typeface="+mn-ea"/>
                    <a:cs typeface="+mn-cs"/>
                  </a:rPr>
                  <a:t>. Click on the audio button to play the text. Read and listen</a:t>
                </a:r>
                <a:r>
                  <a:rPr lang="en-GB" sz="1200" b="0" kern="1200" baseline="0" dirty="0">
                    <a:solidFill>
                      <a:schemeClr val="tx1"/>
                    </a:solidFill>
                    <a:effectLst/>
                    <a:latin typeface="+mn-lt"/>
                    <a:ea typeface="+mn-ea"/>
                    <a:cs typeface="+mn-cs"/>
                  </a:rPr>
                  <a:t>.</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br>
                  <a:rPr lang="en-GB" sz="1200" b="0"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2</a:t>
                </a:r>
                <a:r>
                  <a:rPr lang="en-GB" sz="1200" b="0" kern="1200" baseline="0" dirty="0">
                    <a:solidFill>
                      <a:schemeClr val="tx1"/>
                    </a:solidFill>
                    <a:effectLst/>
                    <a:latin typeface="+mn-lt"/>
                    <a:ea typeface="+mn-ea"/>
                    <a:cs typeface="+mn-cs"/>
                  </a:rPr>
                  <a:t>. To support segmentation, stop the audio and ask students to say:</a:t>
                </a:r>
                <a:br>
                  <a:rPr lang="en-GB" sz="1200" b="0" kern="1200" baseline="0" dirty="0">
                    <a:solidFill>
                      <a:schemeClr val="tx1"/>
                    </a:solidFill>
                    <a:effectLst/>
                    <a:latin typeface="+mn-lt"/>
                    <a:ea typeface="+mn-ea"/>
                    <a:cs typeface="+mn-cs"/>
                  </a:rPr>
                </a:b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the next word</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 the previous word</a:t>
                </a:r>
                <a:br>
                  <a:rPr lang="en-GB" sz="1200" b="0"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3</a:t>
                </a:r>
                <a:r>
                  <a:rPr lang="en-GB" sz="1200" b="0" kern="1200" baseline="0" dirty="0">
                    <a:solidFill>
                      <a:schemeClr val="tx1"/>
                    </a:solidFill>
                    <a:effectLst/>
                    <a:latin typeface="+mn-lt"/>
                    <a:ea typeface="+mn-ea"/>
                    <a:cs typeface="+mn-cs"/>
                  </a:rPr>
                  <a:t>. In addition, to develop understanding, vocabulary and grammar knowledge, pause at key points and ask students to suggest an alternative word that could replace the next word. Useful words to replace in this text would be: </a:t>
                </a:r>
                <a:br>
                  <a:rPr lang="en-GB" sz="1200" b="0" kern="1200" baseline="0" dirty="0">
                    <a:solidFill>
                      <a:schemeClr val="tx1"/>
                    </a:solidFill>
                    <a:effectLst/>
                    <a:latin typeface="+mn-lt"/>
                    <a:ea typeface="+mn-ea"/>
                    <a:cs typeface="+mn-cs"/>
                  </a:rPr>
                </a:b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Ferienhaus</a:t>
                </a:r>
                <a:r>
                  <a:rPr lang="en-GB" sz="1200" b="0" kern="1200" baseline="0" dirty="0">
                    <a:solidFill>
                      <a:schemeClr val="tx1"/>
                    </a:solidFill>
                    <a:effectLst/>
                    <a:latin typeface="+mn-lt"/>
                    <a:ea typeface="+mn-ea"/>
                    <a:cs typeface="+mn-cs"/>
                  </a:rPr>
                  <a:t> (alternative Hotel – does this change the article? No, because Haus and Hotel are both ‘das’)</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 </a:t>
                </a:r>
                <a:r>
                  <a:rPr lang="en-GB" sz="1200" b="0" kern="1200" baseline="0" dirty="0" err="1">
                    <a:solidFill>
                      <a:schemeClr val="tx1"/>
                    </a:solidFill>
                    <a:effectLst/>
                    <a:latin typeface="+mn-lt"/>
                    <a:ea typeface="+mn-ea"/>
                    <a:cs typeface="+mn-cs"/>
                  </a:rPr>
                  <a:t>Schreibtisch</a:t>
                </a:r>
                <a:r>
                  <a:rPr lang="en-GB" sz="1200" b="0" kern="1200" baseline="0" dirty="0">
                    <a:solidFill>
                      <a:schemeClr val="tx1"/>
                    </a:solidFill>
                    <a:effectLst/>
                    <a:latin typeface="+mn-lt"/>
                    <a:ea typeface="+mn-ea"/>
                    <a:cs typeface="+mn-cs"/>
                  </a:rPr>
                  <a:t> (nouns of all three genders could be elicited as replacements here, focusing on R2 (</a:t>
                </a:r>
                <a:r>
                  <a:rPr lang="en-GB" sz="1200" b="0" kern="1200" baseline="0" dirty="0" err="1">
                    <a:solidFill>
                      <a:schemeClr val="tx1"/>
                    </a:solidFill>
                    <a:effectLst/>
                    <a:latin typeface="+mn-lt"/>
                    <a:ea typeface="+mn-ea"/>
                    <a:cs typeface="+mn-cs"/>
                  </a:rPr>
                  <a:t>acc</a:t>
                </a:r>
                <a:r>
                  <a:rPr lang="en-GB" sz="1200" b="0" kern="1200" baseline="0" dirty="0">
                    <a:solidFill>
                      <a:schemeClr val="tx1"/>
                    </a:solidFill>
                    <a:effectLst/>
                    <a:latin typeface="+mn-lt"/>
                    <a:ea typeface="+mn-ea"/>
                    <a:cs typeface="+mn-cs"/>
                  </a:rPr>
                  <a:t>) indefinite articles</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iii. </a:t>
                </a:r>
                <a:r>
                  <a:rPr lang="en-GB" sz="1200" b="0" kern="1200" baseline="0" dirty="0" err="1">
                    <a:solidFill>
                      <a:schemeClr val="tx1"/>
                    </a:solidFill>
                    <a:effectLst/>
                    <a:latin typeface="+mn-lt"/>
                    <a:ea typeface="+mn-ea"/>
                    <a:cs typeface="+mn-cs"/>
                  </a:rPr>
                  <a:t>Woche</a:t>
                </a:r>
                <a:r>
                  <a:rPr lang="en-GB" sz="1200" b="0" kern="1200" baseline="0" dirty="0">
                    <a:solidFill>
                      <a:schemeClr val="tx1"/>
                    </a:solidFill>
                    <a:effectLst/>
                    <a:latin typeface="+mn-lt"/>
                    <a:ea typeface="+mn-ea"/>
                    <a:cs typeface="+mn-cs"/>
                  </a:rPr>
                  <a:t> (replacing this word, e.g. with a particular day, or month would require a change to </a:t>
                </a:r>
                <a:r>
                  <a:rPr lang="en-GB" sz="1200" b="0" kern="1200" baseline="0" dirty="0" err="1">
                    <a:solidFill>
                      <a:schemeClr val="tx1"/>
                    </a:solidFill>
                    <a:effectLst/>
                    <a:latin typeface="+mn-lt"/>
                    <a:ea typeface="+mn-ea"/>
                    <a:cs typeface="+mn-cs"/>
                  </a:rPr>
                  <a:t>Letzte</a:t>
                </a:r>
                <a:r>
                  <a:rPr lang="en-GB" sz="1200" b="0" kern="1200" baseline="0" dirty="0">
                    <a:solidFill>
                      <a:schemeClr val="tx1"/>
                    </a:solidFill>
                    <a:effectLst/>
                    <a:latin typeface="+mn-lt"/>
                    <a:ea typeface="+mn-ea"/>
                    <a:cs typeface="+mn-cs"/>
                  </a:rPr>
                  <a:t>, which was practised last week)</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iv. </a:t>
                </a:r>
                <a:r>
                  <a:rPr lang="en-GB" sz="1200" b="0" kern="1200" baseline="0" dirty="0" err="1">
                    <a:solidFill>
                      <a:schemeClr val="tx1"/>
                    </a:solidFill>
                    <a:effectLst/>
                    <a:latin typeface="+mn-lt"/>
                    <a:ea typeface="+mn-ea"/>
                    <a:cs typeface="+mn-cs"/>
                  </a:rPr>
                  <a:t>habe</a:t>
                </a:r>
                <a:r>
                  <a:rPr lang="en-GB" sz="1200" b="0" kern="1200" baseline="0" dirty="0">
                    <a:solidFill>
                      <a:schemeClr val="tx1"/>
                    </a:solidFill>
                    <a:effectLst/>
                    <a:latin typeface="+mn-lt"/>
                    <a:ea typeface="+mn-ea"/>
                    <a:cs typeface="+mn-cs"/>
                  </a:rPr>
                  <a:t> ich (the one straight after </a:t>
                </a:r>
                <a:r>
                  <a:rPr lang="en-GB" sz="1200" b="0" kern="1200" baseline="0" dirty="0" err="1">
                    <a:solidFill>
                      <a:schemeClr val="tx1"/>
                    </a:solidFill>
                    <a:effectLst/>
                    <a:latin typeface="+mn-lt"/>
                    <a:ea typeface="+mn-ea"/>
                    <a:cs typeface="+mn-cs"/>
                  </a:rPr>
                  <a:t>letzte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Woche</a:t>
                </a:r>
                <a:r>
                  <a:rPr lang="en-GB" sz="1200" b="0" kern="1200" baseline="0" dirty="0">
                    <a:solidFill>
                      <a:schemeClr val="tx1"/>
                    </a:solidFill>
                    <a:effectLst/>
                    <a:latin typeface="+mn-lt"/>
                    <a:ea typeface="+mn-ea"/>
                    <a:cs typeface="+mn-cs"/>
                  </a:rPr>
                  <a:t>) – here any past tense activity would word, recycling some verbs from last week or some of the new language</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v. </a:t>
                </a:r>
                <a:r>
                  <a:rPr lang="en-GB" sz="1200" b="0" kern="1200" baseline="0" dirty="0" err="1">
                    <a:solidFill>
                      <a:schemeClr val="tx1"/>
                    </a:solidFill>
                    <a:effectLst/>
                    <a:latin typeface="+mn-lt"/>
                    <a:ea typeface="+mn-ea"/>
                    <a:cs typeface="+mn-cs"/>
                  </a:rPr>
                  <a:t>Wasserpark</a:t>
                </a:r>
                <a:br>
                  <a:rPr lang="en-GB" sz="1200" b="0"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4</a:t>
                </a:r>
                <a:r>
                  <a:rPr lang="en-GB" sz="1200" b="0" kern="1200" baseline="0" dirty="0">
                    <a:solidFill>
                      <a:schemeClr val="tx1"/>
                    </a:solidFill>
                    <a:effectLst/>
                    <a:latin typeface="+mn-lt"/>
                    <a:ea typeface="+mn-ea"/>
                    <a:cs typeface="+mn-cs"/>
                  </a:rPr>
                  <a:t>. Check students’ understanding of the three compound nouns already met (in white bold text). Note: </a:t>
                </a:r>
                <a:r>
                  <a:rPr lang="en-GB" sz="1200" b="0" kern="1200" baseline="0" dirty="0" err="1">
                    <a:solidFill>
                      <a:schemeClr val="tx1"/>
                    </a:solidFill>
                    <a:effectLst/>
                    <a:latin typeface="+mn-lt"/>
                    <a:ea typeface="+mn-ea"/>
                    <a:cs typeface="+mn-cs"/>
                  </a:rPr>
                  <a:t>Schlagzeug</a:t>
                </a:r>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Fußball</a:t>
                </a:r>
                <a:r>
                  <a:rPr lang="en-GB" sz="1200" b="0" kern="1200" baseline="0" dirty="0">
                    <a:solidFill>
                      <a:schemeClr val="tx1"/>
                    </a:solidFill>
                    <a:effectLst/>
                    <a:latin typeface="+mn-lt"/>
                    <a:ea typeface="+mn-ea"/>
                    <a:cs typeface="+mn-cs"/>
                  </a:rPr>
                  <a:t> have not been explicitly presented as compound nouns but students should know the meanings and might be able to subdivide into two nouns. The noun ‘das </a:t>
                </a:r>
                <a:r>
                  <a:rPr lang="en-GB" sz="1200" b="0" kern="1200" baseline="0" dirty="0" err="1">
                    <a:solidFill>
                      <a:schemeClr val="tx1"/>
                    </a:solidFill>
                    <a:effectLst/>
                    <a:latin typeface="+mn-lt"/>
                    <a:ea typeface="+mn-ea"/>
                    <a:cs typeface="+mn-cs"/>
                  </a:rPr>
                  <a:t>Zeug</a:t>
                </a:r>
                <a:r>
                  <a:rPr lang="en-GB" sz="1200" b="0" kern="1200" baseline="0" dirty="0">
                    <a:solidFill>
                      <a:schemeClr val="tx1"/>
                    </a:solidFill>
                    <a:effectLst/>
                    <a:latin typeface="+mn-lt"/>
                    <a:ea typeface="+mn-ea"/>
                    <a:cs typeface="+mn-cs"/>
                  </a:rPr>
                  <a:t>’ (meaning ‘thing, stuff’) has two other useful compounds: </a:t>
                </a:r>
                <a:r>
                  <a:rPr lang="en-GB" sz="1200" b="0" kern="1200" baseline="0" dirty="0" err="1">
                    <a:solidFill>
                      <a:schemeClr val="tx1"/>
                    </a:solidFill>
                    <a:effectLst/>
                    <a:latin typeface="+mn-lt"/>
                    <a:ea typeface="+mn-ea"/>
                    <a:cs typeface="+mn-cs"/>
                  </a:rPr>
                  <a:t>Fahrzeug</a:t>
                </a:r>
                <a:r>
                  <a:rPr lang="en-GB" sz="1200" b="0" kern="1200" baseline="0" dirty="0">
                    <a:solidFill>
                      <a:schemeClr val="tx1"/>
                    </a:solidFill>
                    <a:effectLst/>
                    <a:latin typeface="+mn-lt"/>
                    <a:ea typeface="+mn-ea"/>
                    <a:cs typeface="+mn-cs"/>
                  </a:rPr>
                  <a:t> (vehicle, literally travel/go thing) and </a:t>
                </a:r>
                <a:r>
                  <a:rPr lang="en-GB" sz="1200" b="0" kern="1200" baseline="0" dirty="0" err="1">
                    <a:solidFill>
                      <a:schemeClr val="tx1"/>
                    </a:solidFill>
                    <a:effectLst/>
                    <a:latin typeface="+mn-lt"/>
                    <a:ea typeface="+mn-ea"/>
                    <a:cs typeface="+mn-cs"/>
                  </a:rPr>
                  <a:t>Spielzeug</a:t>
                </a:r>
                <a:r>
                  <a:rPr lang="en-GB" sz="1200" b="0" kern="1200" baseline="0" dirty="0">
                    <a:solidFill>
                      <a:schemeClr val="tx1"/>
                    </a:solidFill>
                    <a:effectLst/>
                    <a:latin typeface="+mn-lt"/>
                    <a:ea typeface="+mn-ea"/>
                    <a:cs typeface="+mn-cs"/>
                  </a:rPr>
                  <a:t> (toy, literally play thing) that could be mentioned.</a:t>
                </a:r>
              </a:p>
              <a:p>
                <a:r>
                  <a:rPr lang="en-GB" sz="1200" b="1" kern="1200" baseline="0" dirty="0">
                    <a:solidFill>
                      <a:schemeClr val="tx1"/>
                    </a:solidFill>
                    <a:effectLst/>
                    <a:latin typeface="+mn-lt"/>
                    <a:ea typeface="+mn-ea"/>
                    <a:cs typeface="+mn-cs"/>
                  </a:rPr>
                  <a:t>5. </a:t>
                </a:r>
                <a:r>
                  <a:rPr lang="en-GB" sz="1200" b="0" kern="1200" baseline="0" dirty="0">
                    <a:solidFill>
                      <a:schemeClr val="tx1"/>
                    </a:solidFill>
                    <a:effectLst/>
                    <a:latin typeface="+mn-lt"/>
                    <a:ea typeface="+mn-ea"/>
                    <a:cs typeface="+mn-cs"/>
                  </a:rPr>
                  <a:t>Students use their existing vocabulary knowledge to work out the meanings of the five compound nouns in orange text (they have met the component parts previously), and the one compound adjective. </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It’s useful to note that many compounds are formed using a verb stem: </a:t>
                </a:r>
                <a:r>
                  <a:rPr lang="en-GB" sz="1200" b="0" kern="1200" baseline="0" dirty="0" err="1">
                    <a:solidFill>
                      <a:schemeClr val="tx1"/>
                    </a:solidFill>
                    <a:effectLst/>
                    <a:latin typeface="+mn-lt"/>
                    <a:ea typeface="+mn-ea"/>
                    <a:cs typeface="+mn-cs"/>
                  </a:rPr>
                  <a:t>schreib</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steh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schlaf</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schlag</a:t>
                </a:r>
                <a:r>
                  <a:rPr lang="en-GB" sz="1200" b="0" kern="1200" baseline="0" dirty="0">
                    <a:solidFill>
                      <a:schemeClr val="tx1"/>
                    </a:solidFill>
                    <a:effectLst/>
                    <a:latin typeface="+mn-lt"/>
                    <a:ea typeface="+mn-ea"/>
                    <a:cs typeface="+mn-cs"/>
                  </a:rPr>
                  <a:t>-, spiel-, </a:t>
                </a:r>
                <a:r>
                  <a:rPr lang="en-GB" sz="1200" b="0" kern="1200" baseline="0" dirty="0" err="1">
                    <a:solidFill>
                      <a:schemeClr val="tx1"/>
                    </a:solidFill>
                    <a:effectLst/>
                    <a:latin typeface="+mn-lt"/>
                    <a:ea typeface="+mn-ea"/>
                    <a:cs typeface="+mn-cs"/>
                  </a:rPr>
                  <a:t>fahr</a:t>
                </a:r>
                <a:r>
                  <a:rPr lang="en-GB" sz="1200" b="0" kern="1200" baseline="0" dirty="0">
                    <a:solidFill>
                      <a:schemeClr val="tx1"/>
                    </a:solidFill>
                    <a:effectLst/>
                    <a:latin typeface="+mn-lt"/>
                    <a:ea typeface="+mn-ea"/>
                    <a:cs typeface="+mn-cs"/>
                  </a:rPr>
                  <a:t>- etc..</a:t>
                </a:r>
              </a:p>
              <a:p>
                <a:endParaRPr lang="en-GB" sz="1200" b="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Transcript</a:t>
                </a:r>
              </a:p>
              <a:p>
                <a:pPr algn="l"/>
                <a:r>
                  <a:rPr lang="en-GB" sz="1200" b="0" dirty="0">
                    <a:latin typeface="Century Gothic" panose="020B0502020202020204" pitchFamily="34" charset="0"/>
                  </a:rPr>
                  <a:t>Diesen Sommer </a:t>
                </a:r>
                <a:r>
                  <a:rPr lang="en-GB" sz="1200" b="0" dirty="0" err="1">
                    <a:latin typeface="Century Gothic" panose="020B0502020202020204" pitchFamily="34" charset="0"/>
                  </a:rPr>
                  <a:t>mache</a:t>
                </a:r>
                <a:r>
                  <a:rPr lang="en-GB" sz="1200" b="0" dirty="0">
                    <a:latin typeface="Century Gothic" panose="020B0502020202020204" pitchFamily="34" charset="0"/>
                  </a:rPr>
                  <a:t> ich in </a:t>
                </a:r>
                <a:r>
                  <a:rPr lang="en-GB" sz="1200" b="0" dirty="0" err="1">
                    <a:latin typeface="Century Gothic" panose="020B0502020202020204" pitchFamily="34" charset="0"/>
                  </a:rPr>
                  <a:t>Kreuzlingen</a:t>
                </a:r>
                <a:r>
                  <a:rPr lang="en-GB" sz="1200" b="0" dirty="0">
                    <a:latin typeface="Century Gothic" panose="020B0502020202020204" pitchFamily="34" charset="0"/>
                  </a:rPr>
                  <a:t> in der Schweiz </a:t>
                </a:r>
                <a:r>
                  <a:rPr lang="en-GB" sz="1200" b="0" dirty="0" err="1">
                    <a:solidFill>
                      <a:srgbClr val="E87D1E"/>
                    </a:solidFill>
                    <a:latin typeface="Century Gothic" panose="020B0502020202020204" pitchFamily="34" charset="0"/>
                  </a:rPr>
                  <a:t>Sommerurlaub</a:t>
                </a:r>
                <a:r>
                  <a:rPr lang="en-GB" sz="1200" b="0" dirty="0">
                    <a:solidFill>
                      <a:srgbClr val="E87D1E"/>
                    </a:solidFill>
                    <a:latin typeface="Century Gothic" panose="020B0502020202020204" pitchFamily="34" charset="0"/>
                  </a:rPr>
                  <a:t>.</a:t>
                </a:r>
                <a:r>
                  <a:rPr lang="en-GB" sz="1200" b="0" dirty="0">
                    <a:latin typeface="Century Gothic" panose="020B0502020202020204" pitchFamily="34" charset="0"/>
                  </a:rPr>
                  <a:t> Ich mag das Haus </a:t>
                </a:r>
                <a:r>
                  <a:rPr lang="en-GB" sz="1200" b="0" dirty="0" err="1">
                    <a:latin typeface="Century Gothic" panose="020B0502020202020204" pitchFamily="34" charset="0"/>
                  </a:rPr>
                  <a:t>sehr</a:t>
                </a:r>
                <a:r>
                  <a:rPr lang="en-GB" sz="1200" b="0" dirty="0">
                    <a:latin typeface="Century Gothic" panose="020B0502020202020204" pitchFamily="34" charset="0"/>
                  </a:rPr>
                  <a:t>. Ich </a:t>
                </a:r>
                <a:r>
                  <a:rPr lang="en-GB" sz="1200" b="0" dirty="0" err="1">
                    <a:latin typeface="Century Gothic" panose="020B0502020202020204" pitchFamily="34" charset="0"/>
                  </a:rPr>
                  <a:t>habe</a:t>
                </a:r>
                <a:r>
                  <a:rPr lang="en-GB" sz="1200" b="0" dirty="0">
                    <a:latin typeface="Century Gothic" panose="020B0502020202020204" pitchFamily="34" charset="0"/>
                  </a:rPr>
                  <a:t> </a:t>
                </a:r>
                <a:r>
                  <a:rPr lang="en-GB" sz="1200" b="0" dirty="0" err="1">
                    <a:latin typeface="Century Gothic" panose="020B0502020202020204" pitchFamily="34" charset="0"/>
                  </a:rPr>
                  <a:t>bisher</a:t>
                </a:r>
                <a:r>
                  <a:rPr lang="en-GB" sz="1200" b="0" dirty="0">
                    <a:latin typeface="Century Gothic" panose="020B0502020202020204" pitchFamily="34" charset="0"/>
                  </a:rPr>
                  <a:t> </a:t>
                </a:r>
                <a:r>
                  <a:rPr lang="en-GB" sz="1200" b="0" dirty="0" err="1">
                    <a:latin typeface="Century Gothic" panose="020B0502020202020204" pitchFamily="34" charset="0"/>
                  </a:rPr>
                  <a:t>nie</a:t>
                </a:r>
                <a:r>
                  <a:rPr lang="en-GB" sz="1200" b="0" dirty="0">
                    <a:latin typeface="Century Gothic" panose="020B0502020202020204" pitchFamily="34" charset="0"/>
                  </a:rPr>
                  <a:t> in </a:t>
                </a:r>
                <a:r>
                  <a:rPr lang="en-GB" sz="1200" b="0" dirty="0" err="1">
                    <a:latin typeface="Century Gothic" panose="020B0502020202020204" pitchFamily="34" charset="0"/>
                  </a:rPr>
                  <a:t>einem</a:t>
                </a:r>
                <a:r>
                  <a:rPr lang="en-GB" sz="1200" b="0" dirty="0">
                    <a:latin typeface="Century Gothic" panose="020B0502020202020204" pitchFamily="34" charset="0"/>
                  </a:rPr>
                  <a:t> </a:t>
                </a:r>
                <a:r>
                  <a:rPr lang="en-GB" sz="1200" b="0" dirty="0" err="1">
                    <a:solidFill>
                      <a:srgbClr val="E87D1E"/>
                    </a:solidFill>
                    <a:latin typeface="Century Gothic" panose="020B0502020202020204" pitchFamily="34" charset="0"/>
                  </a:rPr>
                  <a:t>Ferienhaus</a:t>
                </a:r>
                <a:r>
                  <a:rPr lang="en-GB" sz="1200" b="0" dirty="0">
                    <a:latin typeface="Century Gothic" panose="020B0502020202020204" pitchFamily="34" charset="0"/>
                  </a:rPr>
                  <a:t> </a:t>
                </a:r>
                <a:r>
                  <a:rPr lang="en-GB" sz="1200" b="0" dirty="0" err="1">
                    <a:latin typeface="Century Gothic" panose="020B0502020202020204" pitchFamily="34" charset="0"/>
                  </a:rPr>
                  <a:t>gewohnt</a:t>
                </a:r>
                <a:r>
                  <a:rPr lang="en-GB" sz="1200" b="0" dirty="0">
                    <a:latin typeface="Century Gothic" panose="020B0502020202020204" pitchFamily="34" charset="0"/>
                  </a:rPr>
                  <a:t>! Mein </a:t>
                </a:r>
                <a:r>
                  <a:rPr lang="en-GB" sz="1200" b="0" dirty="0" err="1">
                    <a:solidFill>
                      <a:srgbClr val="E87D1E"/>
                    </a:solidFill>
                    <a:latin typeface="Century Gothic" panose="020B0502020202020204" pitchFamily="34" charset="0"/>
                  </a:rPr>
                  <a:t>Schlafzimmer</a:t>
                </a:r>
                <a:r>
                  <a:rPr lang="en-GB" sz="1200" b="0" dirty="0">
                    <a:latin typeface="Century Gothic" panose="020B0502020202020204" pitchFamily="34" charset="0"/>
                  </a:rPr>
                  <a:t> hat </a:t>
                </a:r>
                <a:r>
                  <a:rPr lang="en-GB" sz="1200" b="0" dirty="0" err="1">
                    <a:latin typeface="Century Gothic" panose="020B0502020202020204" pitchFamily="34" charset="0"/>
                  </a:rPr>
                  <a:t>einen</a:t>
                </a:r>
                <a:r>
                  <a:rPr lang="en-GB" sz="1200" b="0" dirty="0">
                    <a:latin typeface="Century Gothic" panose="020B0502020202020204" pitchFamily="34" charset="0"/>
                  </a:rPr>
                  <a:t> </a:t>
                </a:r>
                <a:r>
                  <a:rPr lang="en-GB" sz="1200" b="0" dirty="0" err="1">
                    <a:solidFill>
                      <a:srgbClr val="E87D1E"/>
                    </a:solidFill>
                    <a:latin typeface="Century Gothic" panose="020B0502020202020204" pitchFamily="34" charset="0"/>
                  </a:rPr>
                  <a:t>Schreibtisch</a:t>
                </a:r>
                <a:r>
                  <a:rPr lang="en-GB" sz="1200" b="0" dirty="0">
                    <a:latin typeface="Century Gothic" panose="020B0502020202020204" pitchFamily="34" charset="0"/>
                  </a:rPr>
                  <a:t>, </a:t>
                </a:r>
                <a:r>
                  <a:rPr lang="en-GB" sz="1200" b="0" dirty="0" err="1">
                    <a:latin typeface="Century Gothic" panose="020B0502020202020204" pitchFamily="34" charset="0"/>
                  </a:rPr>
                  <a:t>eine</a:t>
                </a:r>
                <a:r>
                  <a:rPr lang="en-GB" sz="1200" b="0" dirty="0">
                    <a:latin typeface="Century Gothic" panose="020B0502020202020204" pitchFamily="34" charset="0"/>
                  </a:rPr>
                  <a:t> </a:t>
                </a:r>
                <a:r>
                  <a:rPr lang="en-GB" sz="1200" b="0" dirty="0" err="1">
                    <a:solidFill>
                      <a:srgbClr val="E87D1E"/>
                    </a:solidFill>
                    <a:latin typeface="Century Gothic" panose="020B0502020202020204" pitchFamily="34" charset="0"/>
                  </a:rPr>
                  <a:t>Stehlampe</a:t>
                </a:r>
                <a:r>
                  <a:rPr lang="en-GB" sz="1200" b="0" dirty="0">
                    <a:solidFill>
                      <a:srgbClr val="E87D1E"/>
                    </a:solidFill>
                    <a:latin typeface="Century Gothic" panose="020B0502020202020204" pitchFamily="34" charset="0"/>
                  </a:rPr>
                  <a:t> </a:t>
                </a:r>
                <a:r>
                  <a:rPr lang="en-GB" sz="1200" b="0" dirty="0">
                    <a:latin typeface="Century Gothic" panose="020B0502020202020204" pitchFamily="34" charset="0"/>
                  </a:rPr>
                  <a:t>und... </a:t>
                </a:r>
                <a:r>
                  <a:rPr lang="en-GB" sz="1200" b="0" dirty="0" err="1">
                    <a:latin typeface="Century Gothic" panose="020B0502020202020204" pitchFamily="34" charset="0"/>
                  </a:rPr>
                  <a:t>ein</a:t>
                </a:r>
                <a:r>
                  <a:rPr lang="en-GB" sz="1200" b="0" dirty="0">
                    <a:latin typeface="Century Gothic" panose="020B0502020202020204" pitchFamily="34" charset="0"/>
                  </a:rPr>
                  <a:t> </a:t>
                </a:r>
                <a:r>
                  <a:rPr lang="en-GB" sz="1200" b="0" dirty="0" err="1">
                    <a:latin typeface="Century Gothic" panose="020B0502020202020204" pitchFamily="34" charset="0"/>
                  </a:rPr>
                  <a:t>Schlagzeug</a:t>
                </a:r>
                <a:r>
                  <a:rPr lang="en-GB" sz="1200" b="0" dirty="0">
                    <a:latin typeface="Century Gothic" panose="020B0502020202020204" pitchFamily="34" charset="0"/>
                  </a:rPr>
                  <a:t>! </a:t>
                </a:r>
                <a:r>
                  <a:rPr lang="en-GB" sz="1200" b="0" dirty="0" err="1">
                    <a:latin typeface="Century Gothic" panose="020B0502020202020204" pitchFamily="34" charset="0"/>
                  </a:rPr>
                  <a:t>Letzte</a:t>
                </a:r>
                <a:r>
                  <a:rPr lang="en-GB" sz="1200" b="0" dirty="0">
                    <a:latin typeface="Century Gothic" panose="020B0502020202020204" pitchFamily="34" charset="0"/>
                  </a:rPr>
                  <a:t> </a:t>
                </a:r>
                <a:r>
                  <a:rPr lang="en-GB" sz="1200" b="0" dirty="0" err="1">
                    <a:latin typeface="Century Gothic" panose="020B0502020202020204" pitchFamily="34" charset="0"/>
                  </a:rPr>
                  <a:t>Woche</a:t>
                </a:r>
                <a:r>
                  <a:rPr lang="en-GB" sz="1200" b="0" dirty="0">
                    <a:latin typeface="Century Gothic" panose="020B0502020202020204" pitchFamily="34" charset="0"/>
                  </a:rPr>
                  <a:t> </a:t>
                </a:r>
                <a:r>
                  <a:rPr lang="en-GB" sz="1200" b="0" dirty="0" err="1">
                    <a:latin typeface="Century Gothic" panose="020B0502020202020204" pitchFamily="34" charset="0"/>
                  </a:rPr>
                  <a:t>habe</a:t>
                </a:r>
                <a:r>
                  <a:rPr lang="en-GB" sz="1200" b="0" dirty="0">
                    <a:latin typeface="Century Gothic" panose="020B0502020202020204" pitchFamily="34" charset="0"/>
                  </a:rPr>
                  <a:t> ich </a:t>
                </a:r>
                <a:r>
                  <a:rPr lang="en-GB" sz="1200" b="0" dirty="0" err="1">
                    <a:latin typeface="Century Gothic" panose="020B0502020202020204" pitchFamily="34" charset="0"/>
                  </a:rPr>
                  <a:t>jeden</a:t>
                </a:r>
                <a:r>
                  <a:rPr lang="en-GB" sz="1200" b="0" dirty="0">
                    <a:latin typeface="Century Gothic" panose="020B0502020202020204" pitchFamily="34" charset="0"/>
                  </a:rPr>
                  <a:t> Tag den Bodensee </a:t>
                </a:r>
                <a:r>
                  <a:rPr lang="en-GB" sz="1200" b="0" dirty="0" err="1">
                    <a:latin typeface="Century Gothic" panose="020B0502020202020204" pitchFamily="34" charset="0"/>
                  </a:rPr>
                  <a:t>besucht</a:t>
                </a:r>
                <a:r>
                  <a:rPr lang="en-GB" sz="1200" b="0" dirty="0">
                    <a:latin typeface="Century Gothic" panose="020B0502020202020204" pitchFamily="34" charset="0"/>
                  </a:rPr>
                  <a:t> und </a:t>
                </a:r>
                <a:r>
                  <a:rPr lang="en-GB" sz="1200" b="0" dirty="0" err="1">
                    <a:latin typeface="Century Gothic" panose="020B0502020202020204" pitchFamily="34" charset="0"/>
                  </a:rPr>
                  <a:t>danach</a:t>
                </a:r>
                <a:r>
                  <a:rPr lang="en-GB" sz="1200" b="0" dirty="0">
                    <a:latin typeface="Century Gothic" panose="020B0502020202020204" pitchFamily="34" charset="0"/>
                  </a:rPr>
                  <a:t> Fu</a:t>
                </a:r>
                <a14:m>
                  <m:oMath xmlns:m="http://schemas.openxmlformats.org/officeDocument/2006/math">
                    <m:r>
                      <a:rPr lang="en-GB" sz="1200" b="0" i="0" smtClean="0">
                        <a:latin typeface="Cambria Math" panose="02040503050406030204" pitchFamily="18" charset="0"/>
                      </a:rPr>
                      <m:t>ß</m:t>
                    </m:r>
                  </m:oMath>
                </a14:m>
                <a:r>
                  <a:rPr lang="en-GB" sz="1200" b="0" dirty="0">
                    <a:latin typeface="Century Gothic" panose="020B0502020202020204" pitchFamily="34" charset="0"/>
                  </a:rPr>
                  <a:t>ball </a:t>
                </a:r>
                <a:r>
                  <a:rPr lang="en-GB" sz="1200" b="0" dirty="0" err="1">
                    <a:latin typeface="Century Gothic" panose="020B0502020202020204" pitchFamily="34" charset="0"/>
                  </a:rPr>
                  <a:t>gespielt</a:t>
                </a:r>
                <a:r>
                  <a:rPr lang="en-GB" sz="1200" b="0" dirty="0">
                    <a:latin typeface="Century Gothic" panose="020B0502020202020204" pitchFamily="34" charset="0"/>
                  </a:rPr>
                  <a:t>. Ich </a:t>
                </a:r>
                <a:r>
                  <a:rPr lang="en-GB" sz="1200" b="0" dirty="0" err="1">
                    <a:latin typeface="Century Gothic" panose="020B0502020202020204" pitchFamily="34" charset="0"/>
                  </a:rPr>
                  <a:t>habe</a:t>
                </a:r>
                <a:r>
                  <a:rPr lang="en-GB" sz="1200" b="0" dirty="0">
                    <a:latin typeface="Century Gothic" panose="020B0502020202020204" pitchFamily="34" charset="0"/>
                  </a:rPr>
                  <a:t> </a:t>
                </a:r>
                <a:r>
                  <a:rPr lang="en-GB" sz="1200" b="0" dirty="0" err="1">
                    <a:latin typeface="Century Gothic" panose="020B0502020202020204" pitchFamily="34" charset="0"/>
                  </a:rPr>
                  <a:t>auch</a:t>
                </a:r>
                <a:r>
                  <a:rPr lang="en-GB" sz="1200" b="0" dirty="0">
                    <a:latin typeface="Century Gothic" panose="020B0502020202020204" pitchFamily="34" charset="0"/>
                  </a:rPr>
                  <a:t> </a:t>
                </a:r>
                <a:r>
                  <a:rPr lang="en-GB" sz="1200" b="0" dirty="0" err="1">
                    <a:latin typeface="Century Gothic" panose="020B0502020202020204" pitchFamily="34" charset="0"/>
                  </a:rPr>
                  <a:t>schon</a:t>
                </a:r>
                <a:r>
                  <a:rPr lang="en-GB" sz="1200" b="0" dirty="0">
                    <a:latin typeface="Century Gothic" panose="020B0502020202020204" pitchFamily="34" charset="0"/>
                  </a:rPr>
                  <a:t> </a:t>
                </a:r>
                <a:r>
                  <a:rPr lang="en-GB" sz="1200" b="0" dirty="0" err="1">
                    <a:latin typeface="Century Gothic" panose="020B0502020202020204" pitchFamily="34" charset="0"/>
                  </a:rPr>
                  <a:t>einen</a:t>
                </a:r>
                <a:r>
                  <a:rPr lang="en-GB" sz="1200" b="0" dirty="0">
                    <a:latin typeface="Century Gothic" panose="020B0502020202020204" pitchFamily="34" charset="0"/>
                  </a:rPr>
                  <a:t> </a:t>
                </a:r>
                <a:r>
                  <a:rPr lang="en-GB" sz="1200" b="0" dirty="0" err="1">
                    <a:latin typeface="Century Gothic" panose="020B0502020202020204" pitchFamily="34" charset="0"/>
                  </a:rPr>
                  <a:t>Wasserpark</a:t>
                </a:r>
                <a:r>
                  <a:rPr lang="en-GB" sz="1200" b="0" dirty="0">
                    <a:latin typeface="Century Gothic" panose="020B0502020202020204" pitchFamily="34" charset="0"/>
                  </a:rPr>
                  <a:t> </a:t>
                </a:r>
                <a:r>
                  <a:rPr lang="en-GB" sz="1200" b="0" dirty="0" err="1">
                    <a:latin typeface="Century Gothic" panose="020B0502020202020204" pitchFamily="34" charset="0"/>
                  </a:rPr>
                  <a:t>besucht</a:t>
                </a:r>
                <a:r>
                  <a:rPr lang="en-GB" sz="1200" b="0" dirty="0">
                    <a:latin typeface="Century Gothic" panose="020B0502020202020204" pitchFamily="34" charset="0"/>
                  </a:rPr>
                  <a:t>. </a:t>
                </a:r>
                <a:r>
                  <a:rPr lang="en-GB" sz="1200" b="0" dirty="0" err="1">
                    <a:latin typeface="Century Gothic" panose="020B0502020202020204" pitchFamily="34" charset="0"/>
                  </a:rPr>
                  <a:t>Heute</a:t>
                </a:r>
                <a:r>
                  <a:rPr lang="en-GB" sz="1200" b="0" dirty="0">
                    <a:latin typeface="Century Gothic" panose="020B0502020202020204" pitchFamily="34" charset="0"/>
                  </a:rPr>
                  <a:t> </a:t>
                </a:r>
                <a:r>
                  <a:rPr lang="en-GB" sz="1200" b="0" dirty="0" err="1">
                    <a:latin typeface="Century Gothic" panose="020B0502020202020204" pitchFamily="34" charset="0"/>
                  </a:rPr>
                  <a:t>Nachmittag</a:t>
                </a:r>
                <a:r>
                  <a:rPr lang="en-GB" sz="1200" b="0" dirty="0">
                    <a:latin typeface="Century Gothic" panose="020B0502020202020204" pitchFamily="34" charset="0"/>
                  </a:rPr>
                  <a:t> </a:t>
                </a:r>
                <a:r>
                  <a:rPr lang="en-GB" sz="1200" b="0" dirty="0" err="1">
                    <a:latin typeface="Century Gothic" panose="020B0502020202020204" pitchFamily="34" charset="0"/>
                  </a:rPr>
                  <a:t>habe</a:t>
                </a:r>
                <a:r>
                  <a:rPr lang="en-GB" sz="1200" b="0" dirty="0">
                    <a:latin typeface="Century Gothic" panose="020B0502020202020204" pitchFamily="34" charset="0"/>
                  </a:rPr>
                  <a:t> ich </a:t>
                </a:r>
                <a:r>
                  <a:rPr lang="en-GB" sz="1200" b="0" dirty="0" err="1">
                    <a:latin typeface="Century Gothic" panose="020B0502020202020204" pitchFamily="34" charset="0"/>
                  </a:rPr>
                  <a:t>eine</a:t>
                </a:r>
                <a:r>
                  <a:rPr lang="en-GB" sz="1200" b="0" dirty="0">
                    <a:latin typeface="Century Gothic" panose="020B0502020202020204" pitchFamily="34" charset="0"/>
                  </a:rPr>
                  <a:t> </a:t>
                </a:r>
                <a:r>
                  <a:rPr lang="en-GB" sz="1200" b="0" dirty="0" err="1">
                    <a:latin typeface="Century Gothic" panose="020B0502020202020204" pitchFamily="34" charset="0"/>
                  </a:rPr>
                  <a:t>Radtour</a:t>
                </a:r>
                <a:r>
                  <a:rPr lang="en-GB" sz="1200" b="0" dirty="0">
                    <a:latin typeface="Century Gothic" panose="020B0502020202020204" pitchFamily="34" charset="0"/>
                  </a:rPr>
                  <a:t> </a:t>
                </a:r>
                <a:r>
                  <a:rPr lang="en-GB" sz="1200" b="0" dirty="0" err="1">
                    <a:latin typeface="Century Gothic" panose="020B0502020202020204" pitchFamily="34" charset="0"/>
                  </a:rPr>
                  <a:t>gemacht</a:t>
                </a:r>
                <a:r>
                  <a:rPr lang="en-GB" sz="1200" b="0" dirty="0">
                    <a:latin typeface="Century Gothic" panose="020B0502020202020204" pitchFamily="34" charset="0"/>
                  </a:rPr>
                  <a:t>. </a:t>
                </a:r>
                <a:r>
                  <a:rPr lang="en-GB" sz="1200" b="0" dirty="0" err="1">
                    <a:latin typeface="Century Gothic" panose="020B0502020202020204" pitchFamily="34" charset="0"/>
                  </a:rPr>
                  <a:t>Nächste</a:t>
                </a:r>
                <a:r>
                  <a:rPr lang="en-GB" sz="1200" b="0" dirty="0">
                    <a:latin typeface="Century Gothic" panose="020B0502020202020204" pitchFamily="34" charset="0"/>
                  </a:rPr>
                  <a:t> </a:t>
                </a:r>
                <a:r>
                  <a:rPr lang="en-GB" sz="1200" b="0" dirty="0" err="1">
                    <a:latin typeface="Century Gothic" panose="020B0502020202020204" pitchFamily="34" charset="0"/>
                  </a:rPr>
                  <a:t>Woche</a:t>
                </a:r>
                <a:r>
                  <a:rPr lang="en-GB" sz="1200" b="0" dirty="0">
                    <a:latin typeface="Century Gothic" panose="020B0502020202020204" pitchFamily="34" charset="0"/>
                  </a:rPr>
                  <a:t> </a:t>
                </a:r>
                <a:r>
                  <a:rPr lang="en-GB" sz="1200" b="0" dirty="0" err="1">
                    <a:latin typeface="Century Gothic" panose="020B0502020202020204" pitchFamily="34" charset="0"/>
                  </a:rPr>
                  <a:t>gehen</a:t>
                </a:r>
                <a:r>
                  <a:rPr lang="en-GB" sz="1200" b="0" dirty="0">
                    <a:latin typeface="Century Gothic" panose="020B0502020202020204" pitchFamily="34" charset="0"/>
                  </a:rPr>
                  <a:t> </a:t>
                </a:r>
                <a:r>
                  <a:rPr lang="en-GB" sz="1200" b="0" dirty="0" err="1">
                    <a:latin typeface="Century Gothic" panose="020B0502020202020204" pitchFamily="34" charset="0"/>
                  </a:rPr>
                  <a:t>wir</a:t>
                </a:r>
                <a:r>
                  <a:rPr lang="en-GB" sz="1200" b="0" dirty="0">
                    <a:latin typeface="Century Gothic" panose="020B0502020202020204" pitchFamily="34" charset="0"/>
                  </a:rPr>
                  <a:t> </a:t>
                </a:r>
                <a:r>
                  <a:rPr lang="en-GB" sz="1200" b="0" dirty="0" err="1">
                    <a:latin typeface="Century Gothic" panose="020B0502020202020204" pitchFamily="34" charset="0"/>
                  </a:rPr>
                  <a:t>jeden</a:t>
                </a:r>
                <a:r>
                  <a:rPr lang="en-GB" sz="1200" b="0" dirty="0">
                    <a:latin typeface="Century Gothic" panose="020B0502020202020204" pitchFamily="34" charset="0"/>
                  </a:rPr>
                  <a:t> Morgen </a:t>
                </a:r>
                <a:r>
                  <a:rPr lang="en-GB" sz="1200" b="0" dirty="0" err="1">
                    <a:latin typeface="Century Gothic" panose="020B0502020202020204" pitchFamily="34" charset="0"/>
                  </a:rPr>
                  <a:t>zum</a:t>
                </a:r>
                <a:r>
                  <a:rPr lang="en-GB" sz="1200" b="0" dirty="0">
                    <a:latin typeface="Century Gothic" panose="020B0502020202020204" pitchFamily="34" charset="0"/>
                  </a:rPr>
                  <a:t> Strand. Ich </a:t>
                </a:r>
                <a:r>
                  <a:rPr lang="en-GB" sz="1200" b="0" dirty="0" err="1">
                    <a:latin typeface="Century Gothic" panose="020B0502020202020204" pitchFamily="34" charset="0"/>
                  </a:rPr>
                  <a:t>finde</a:t>
                </a:r>
                <a:r>
                  <a:rPr lang="en-GB" sz="1200" b="0" dirty="0">
                    <a:latin typeface="Century Gothic" panose="020B0502020202020204" pitchFamily="34" charset="0"/>
                  </a:rPr>
                  <a:t> den Bodensee </a:t>
                </a:r>
                <a:r>
                  <a:rPr lang="en-GB" sz="1200" b="0" dirty="0" err="1">
                    <a:solidFill>
                      <a:srgbClr val="E87D1E"/>
                    </a:solidFill>
                    <a:latin typeface="Century Gothic" panose="020B0502020202020204" pitchFamily="34" charset="0"/>
                  </a:rPr>
                  <a:t>wunderschön</a:t>
                </a:r>
                <a:r>
                  <a:rPr lang="en-GB" sz="1200" b="0" dirty="0">
                    <a:latin typeface="Century Gothic" panose="020B0502020202020204" pitchFamily="34" charset="0"/>
                  </a:rPr>
                  <a:t>! </a:t>
                </a:r>
                <a:endParaRPr lang="en-GB" sz="1200" b="0" kern="1200" baseline="0" dirty="0">
                  <a:solidFill>
                    <a:schemeClr val="tx1"/>
                  </a:solidFill>
                  <a:effectLst/>
                  <a:latin typeface="+mn-lt"/>
                  <a:ea typeface="+mn-ea"/>
                  <a:cs typeface="+mn-cs"/>
                </a:endParaRPr>
              </a:p>
              <a:p>
                <a:endParaRPr lang="en-GB" sz="1200" b="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Word frequencies:</a:t>
                </a:r>
                <a:br>
                  <a:rPr lang="en-GB" sz="1200" b="0" kern="1200" baseline="0" dirty="0">
                    <a:solidFill>
                      <a:schemeClr val="tx1"/>
                    </a:solidFill>
                    <a:effectLst/>
                    <a:latin typeface="+mn-lt"/>
                    <a:ea typeface="+mn-ea"/>
                    <a:cs typeface="+mn-cs"/>
                  </a:rPr>
                </a:br>
                <a:r>
                  <a:rPr lang="en-GB" sz="1200" kern="1200" dirty="0">
                    <a:solidFill>
                      <a:schemeClr val="tx1"/>
                    </a:solidFill>
                    <a:effectLst/>
                    <a:latin typeface="+mn-lt"/>
                    <a:ea typeface="+mn-ea"/>
                    <a:cs typeface="+mn-cs"/>
                  </a:rPr>
                  <a:t>der See [1167] </a:t>
                </a:r>
                <a:r>
                  <a:rPr lang="en-GB" sz="1200" kern="1200" dirty="0" err="1">
                    <a:solidFill>
                      <a:schemeClr val="tx1"/>
                    </a:solidFill>
                    <a:effectLst/>
                    <a:latin typeface="+mn-lt"/>
                    <a:ea typeface="+mn-ea"/>
                    <a:cs typeface="+mn-cs"/>
                  </a:rPr>
                  <a:t>nächste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Woche</a:t>
                </a:r>
                <a:r>
                  <a:rPr lang="en-GB" sz="1200" kern="1200" dirty="0">
                    <a:solidFill>
                      <a:schemeClr val="tx1"/>
                    </a:solidFill>
                    <a:effectLst/>
                    <a:latin typeface="+mn-lt"/>
                    <a:ea typeface="+mn-ea"/>
                    <a:cs typeface="+mn-cs"/>
                  </a:rPr>
                  <a:t> [249/211] der Strand [2047] </a:t>
                </a:r>
                <a:r>
                  <a:rPr lang="en-US" sz="1200" kern="1200" dirty="0">
                    <a:solidFill>
                      <a:schemeClr val="tx1"/>
                    </a:solidFill>
                    <a:effectLst/>
                    <a:latin typeface="+mn-lt"/>
                    <a:ea typeface="+mn-ea"/>
                    <a:cs typeface="+mn-cs"/>
                  </a:rPr>
                  <a:t>Sommer [771] </a:t>
                </a:r>
                <a:endParaRPr lang="en-GB" sz="1200" b="0" kern="1200" baseline="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r>
                  <a:rPr lang="en-GB" sz="1200" b="1" kern="1200" smtClean="0">
                    <a:solidFill>
                      <a:schemeClr val="tx1"/>
                    </a:solidFill>
                    <a:effectLst/>
                    <a:latin typeface="+mn-lt"/>
                    <a:ea typeface="+mn-ea"/>
                    <a:cs typeface="+mn-cs"/>
                  </a:rPr>
                  <a:t>Timing</a:t>
                </a:r>
              </a:p>
              <a:p>
                <a:r>
                  <a:rPr lang="en-GB" sz="1200" kern="1200" smtClean="0">
                    <a:solidFill>
                      <a:schemeClr val="tx1"/>
                    </a:solidFill>
                    <a:effectLst/>
                    <a:latin typeface="+mn-lt"/>
                    <a:ea typeface="+mn-ea"/>
                    <a:cs typeface="+mn-cs"/>
                  </a:rPr>
                  <a:t>8 </a:t>
                </a:r>
                <a:r>
                  <a:rPr lang="en-GB" sz="1200" kern="1200" dirty="0">
                    <a:solidFill>
                      <a:schemeClr val="tx1"/>
                    </a:solidFill>
                    <a:effectLst/>
                    <a:latin typeface="+mn-lt"/>
                    <a:ea typeface="+mn-ea"/>
                    <a:cs typeface="+mn-cs"/>
                  </a:rPr>
                  <a:t>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r>
                  <a:rPr lang="en-GB" baseline="0" dirty="0"/>
                  <a:t>To practise hearing and reading the recently-introduced grammar, together with vocabulary featured in this week’s new and revisited sets. The suggested procedure includes strategic pausing of the audio to help students to connect the spoken and written forms of the language more securely. Eliciting suggested changes to the text consolidates word and grammar knowledge.</a:t>
                </a:r>
                <a:br>
                  <a:rPr lang="en-GB" baseline="0" dirty="0"/>
                </a:br>
                <a:r>
                  <a:rPr lang="en-GB" baseline="0" dirty="0"/>
                  <a:t>Additionally, this task further highlights compound words in German.</a:t>
                </a:r>
              </a:p>
              <a:p>
                <a:endParaRPr lang="en-GB" sz="1200" b="1" kern="1200" baseline="0" dirty="0">
                  <a:solidFill>
                    <a:schemeClr val="tx1"/>
                  </a:solidFill>
                  <a:effectLst/>
                  <a:latin typeface="+mn-lt"/>
                  <a:ea typeface="+mn-ea"/>
                  <a:cs typeface="+mn-cs"/>
                </a:endParaRPr>
              </a:p>
              <a:p>
                <a:r>
                  <a:rPr lang="en-GB" sz="1200" b="1" kern="1200" smtClean="0">
                    <a:solidFill>
                      <a:schemeClr val="tx1"/>
                    </a:solidFill>
                    <a:effectLst/>
                    <a:latin typeface="+mn-lt"/>
                    <a:ea typeface="+mn-ea"/>
                    <a:cs typeface="+mn-cs"/>
                  </a:rPr>
                  <a:t>Suggested</a:t>
                </a:r>
                <a:r>
                  <a:rPr lang="en-GB" sz="1200" b="1" kern="1200" baseline="0" smtClean="0">
                    <a:solidFill>
                      <a:schemeClr val="tx1"/>
                    </a:solidFill>
                    <a:effectLst/>
                    <a:latin typeface="+mn-lt"/>
                    <a:ea typeface="+mn-ea"/>
                    <a:cs typeface="+mn-cs"/>
                  </a:rPr>
                  <a:t> p</a:t>
                </a:r>
                <a:r>
                  <a:rPr lang="en-GB" sz="1200" b="1" kern="1200" smtClean="0">
                    <a:solidFill>
                      <a:schemeClr val="tx1"/>
                    </a:solidFill>
                    <a:effectLst/>
                    <a:latin typeface="+mn-lt"/>
                    <a:ea typeface="+mn-ea"/>
                    <a:cs typeface="+mn-cs"/>
                  </a:rPr>
                  <a:t>rocedure</a:t>
                </a:r>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1</a:t>
                </a:r>
                <a:r>
                  <a:rPr lang="en-GB" sz="1200" b="0" kern="1200" dirty="0">
                    <a:solidFill>
                      <a:schemeClr val="tx1"/>
                    </a:solidFill>
                    <a:effectLst/>
                    <a:latin typeface="+mn-lt"/>
                    <a:ea typeface="+mn-ea"/>
                    <a:cs typeface="+mn-cs"/>
                  </a:rPr>
                  <a:t>. Click on the audio button to play the text. Read and listen</a:t>
                </a:r>
                <a:r>
                  <a:rPr lang="en-GB" sz="1200" b="0" kern="1200" baseline="0" dirty="0">
                    <a:solidFill>
                      <a:schemeClr val="tx1"/>
                    </a:solidFill>
                    <a:effectLst/>
                    <a:latin typeface="+mn-lt"/>
                    <a:ea typeface="+mn-ea"/>
                    <a:cs typeface="+mn-cs"/>
                  </a:rPr>
                  <a:t>.</a:t>
                </a:r>
                <a:br>
                  <a:rPr lang="en-GB" sz="1200" b="0"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2</a:t>
                </a:r>
                <a:r>
                  <a:rPr lang="en-GB" sz="1200" b="0" kern="1200" baseline="0" dirty="0">
                    <a:solidFill>
                      <a:schemeClr val="tx1"/>
                    </a:solidFill>
                    <a:effectLst/>
                    <a:latin typeface="+mn-lt"/>
                    <a:ea typeface="+mn-ea"/>
                    <a:cs typeface="+mn-cs"/>
                  </a:rPr>
                  <a:t>. To support segmentation, stop the audio and ask students to say:</a:t>
                </a:r>
                <a:br>
                  <a:rPr lang="en-GB" sz="1200" b="0" kern="1200" baseline="0" dirty="0">
                    <a:solidFill>
                      <a:schemeClr val="tx1"/>
                    </a:solidFill>
                    <a:effectLst/>
                    <a:latin typeface="+mn-lt"/>
                    <a:ea typeface="+mn-ea"/>
                    <a:cs typeface="+mn-cs"/>
                  </a:rPr>
                </a:b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the next word</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 the previous word</a:t>
                </a:r>
                <a:br>
                  <a:rPr lang="en-GB" sz="1200" b="0"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3</a:t>
                </a:r>
                <a:r>
                  <a:rPr lang="en-GB" sz="1200" b="0" kern="1200" baseline="0" dirty="0">
                    <a:solidFill>
                      <a:schemeClr val="tx1"/>
                    </a:solidFill>
                    <a:effectLst/>
                    <a:latin typeface="+mn-lt"/>
                    <a:ea typeface="+mn-ea"/>
                    <a:cs typeface="+mn-cs"/>
                  </a:rPr>
                  <a:t>. In addition, to develop understanding, vocabulary and grammar knowledge, pause at key points and ask students to suggest an alternative word that could replace the next word. Useful words to replace in this text would be: </a:t>
                </a:r>
                <a:br>
                  <a:rPr lang="en-GB" sz="1200" b="0" kern="1200" baseline="0" dirty="0">
                    <a:solidFill>
                      <a:schemeClr val="tx1"/>
                    </a:solidFill>
                    <a:effectLst/>
                    <a:latin typeface="+mn-lt"/>
                    <a:ea typeface="+mn-ea"/>
                    <a:cs typeface="+mn-cs"/>
                  </a:rPr>
                </a:b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Ferienhaus</a:t>
                </a:r>
                <a:r>
                  <a:rPr lang="en-GB" sz="1200" b="0" kern="1200" baseline="0" dirty="0">
                    <a:solidFill>
                      <a:schemeClr val="tx1"/>
                    </a:solidFill>
                    <a:effectLst/>
                    <a:latin typeface="+mn-lt"/>
                    <a:ea typeface="+mn-ea"/>
                    <a:cs typeface="+mn-cs"/>
                  </a:rPr>
                  <a:t> (alternative Hotel – does this change the article? No, because Haus and Hotel are both ‘das’)</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 </a:t>
                </a:r>
                <a:r>
                  <a:rPr lang="en-GB" sz="1200" b="0" kern="1200" baseline="0" dirty="0" err="1">
                    <a:solidFill>
                      <a:schemeClr val="tx1"/>
                    </a:solidFill>
                    <a:effectLst/>
                    <a:latin typeface="+mn-lt"/>
                    <a:ea typeface="+mn-ea"/>
                    <a:cs typeface="+mn-cs"/>
                  </a:rPr>
                  <a:t>Schreibtisch</a:t>
                </a:r>
                <a:r>
                  <a:rPr lang="en-GB" sz="1200" b="0" kern="1200" baseline="0" dirty="0">
                    <a:solidFill>
                      <a:schemeClr val="tx1"/>
                    </a:solidFill>
                    <a:effectLst/>
                    <a:latin typeface="+mn-lt"/>
                    <a:ea typeface="+mn-ea"/>
                    <a:cs typeface="+mn-cs"/>
                  </a:rPr>
                  <a:t> (nouns of all three genders could be elicited as replacements here, focusing on R2 (</a:t>
                </a:r>
                <a:r>
                  <a:rPr lang="en-GB" sz="1200" b="0" kern="1200" baseline="0" dirty="0" err="1">
                    <a:solidFill>
                      <a:schemeClr val="tx1"/>
                    </a:solidFill>
                    <a:effectLst/>
                    <a:latin typeface="+mn-lt"/>
                    <a:ea typeface="+mn-ea"/>
                    <a:cs typeface="+mn-cs"/>
                  </a:rPr>
                  <a:t>acc</a:t>
                </a:r>
                <a:r>
                  <a:rPr lang="en-GB" sz="1200" b="0" kern="1200" baseline="0" dirty="0">
                    <a:solidFill>
                      <a:schemeClr val="tx1"/>
                    </a:solidFill>
                    <a:effectLst/>
                    <a:latin typeface="+mn-lt"/>
                    <a:ea typeface="+mn-ea"/>
                    <a:cs typeface="+mn-cs"/>
                  </a:rPr>
                  <a:t>) indefinite articles</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iii. </a:t>
                </a:r>
                <a:r>
                  <a:rPr lang="en-GB" sz="1200" b="0" kern="1200" baseline="0" dirty="0" err="1">
                    <a:solidFill>
                      <a:schemeClr val="tx1"/>
                    </a:solidFill>
                    <a:effectLst/>
                    <a:latin typeface="+mn-lt"/>
                    <a:ea typeface="+mn-ea"/>
                    <a:cs typeface="+mn-cs"/>
                  </a:rPr>
                  <a:t>Woche</a:t>
                </a:r>
                <a:r>
                  <a:rPr lang="en-GB" sz="1200" b="0" kern="1200" baseline="0" dirty="0">
                    <a:solidFill>
                      <a:schemeClr val="tx1"/>
                    </a:solidFill>
                    <a:effectLst/>
                    <a:latin typeface="+mn-lt"/>
                    <a:ea typeface="+mn-ea"/>
                    <a:cs typeface="+mn-cs"/>
                  </a:rPr>
                  <a:t> (replacing this word, e.g. with a particular day, or month would require a change to </a:t>
                </a:r>
                <a:r>
                  <a:rPr lang="en-GB" sz="1200" b="0" kern="1200" baseline="0" dirty="0" err="1">
                    <a:solidFill>
                      <a:schemeClr val="tx1"/>
                    </a:solidFill>
                    <a:effectLst/>
                    <a:latin typeface="+mn-lt"/>
                    <a:ea typeface="+mn-ea"/>
                    <a:cs typeface="+mn-cs"/>
                  </a:rPr>
                  <a:t>Letzte</a:t>
                </a:r>
                <a:r>
                  <a:rPr lang="en-GB" sz="1200" b="0" kern="1200" baseline="0" dirty="0">
                    <a:solidFill>
                      <a:schemeClr val="tx1"/>
                    </a:solidFill>
                    <a:effectLst/>
                    <a:latin typeface="+mn-lt"/>
                    <a:ea typeface="+mn-ea"/>
                    <a:cs typeface="+mn-cs"/>
                  </a:rPr>
                  <a:t>, which was practised last week)</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iv. </a:t>
                </a:r>
                <a:r>
                  <a:rPr lang="en-GB" sz="1200" b="0" kern="1200" baseline="0" dirty="0" err="1">
                    <a:solidFill>
                      <a:schemeClr val="tx1"/>
                    </a:solidFill>
                    <a:effectLst/>
                    <a:latin typeface="+mn-lt"/>
                    <a:ea typeface="+mn-ea"/>
                    <a:cs typeface="+mn-cs"/>
                  </a:rPr>
                  <a:t>Wasserpark</a:t>
                </a:r>
                <a:r>
                  <a:rPr lang="en-GB" sz="1200" b="0" kern="1200" baseline="0" dirty="0">
                    <a:solidFill>
                      <a:schemeClr val="tx1"/>
                    </a:solidFill>
                    <a:effectLst/>
                    <a:latin typeface="+mn-lt"/>
                    <a:ea typeface="+mn-ea"/>
                    <a:cs typeface="+mn-cs"/>
                  </a:rPr>
                  <a:t/>
                </a:r>
                <a:br>
                  <a:rPr lang="en-GB" sz="1200" b="0"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4</a:t>
                </a:r>
                <a:r>
                  <a:rPr lang="en-GB" sz="1200" b="0" kern="1200" baseline="0" dirty="0">
                    <a:solidFill>
                      <a:schemeClr val="tx1"/>
                    </a:solidFill>
                    <a:effectLst/>
                    <a:latin typeface="+mn-lt"/>
                    <a:ea typeface="+mn-ea"/>
                    <a:cs typeface="+mn-cs"/>
                  </a:rPr>
                  <a:t>. Check students’ understanding of the three compound nouns already met (in white bold text). Note: </a:t>
                </a:r>
                <a:r>
                  <a:rPr lang="en-GB" sz="1200" b="0" kern="1200" baseline="0" dirty="0" err="1">
                    <a:solidFill>
                      <a:schemeClr val="tx1"/>
                    </a:solidFill>
                    <a:effectLst/>
                    <a:latin typeface="+mn-lt"/>
                    <a:ea typeface="+mn-ea"/>
                    <a:cs typeface="+mn-cs"/>
                  </a:rPr>
                  <a:t>Schlagzeug</a:t>
                </a:r>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Fußball</a:t>
                </a:r>
                <a:r>
                  <a:rPr lang="en-GB" sz="1200" b="0" kern="1200" baseline="0" dirty="0">
                    <a:solidFill>
                      <a:schemeClr val="tx1"/>
                    </a:solidFill>
                    <a:effectLst/>
                    <a:latin typeface="+mn-lt"/>
                    <a:ea typeface="+mn-ea"/>
                    <a:cs typeface="+mn-cs"/>
                  </a:rPr>
                  <a:t> have not been explicitly presented as compound nouns but students should know the meanings and might be able to subdivide into two nouns. The noun ‘das </a:t>
                </a:r>
                <a:r>
                  <a:rPr lang="en-GB" sz="1200" b="0" kern="1200" baseline="0" dirty="0" err="1">
                    <a:solidFill>
                      <a:schemeClr val="tx1"/>
                    </a:solidFill>
                    <a:effectLst/>
                    <a:latin typeface="+mn-lt"/>
                    <a:ea typeface="+mn-ea"/>
                    <a:cs typeface="+mn-cs"/>
                  </a:rPr>
                  <a:t>Zeug</a:t>
                </a:r>
                <a:r>
                  <a:rPr lang="en-GB" sz="1200" b="0" kern="1200" baseline="0" dirty="0">
                    <a:solidFill>
                      <a:schemeClr val="tx1"/>
                    </a:solidFill>
                    <a:effectLst/>
                    <a:latin typeface="+mn-lt"/>
                    <a:ea typeface="+mn-ea"/>
                    <a:cs typeface="+mn-cs"/>
                  </a:rPr>
                  <a:t>’ (meaning ‘thing, stuff’) has two other useful compounds: </a:t>
                </a:r>
                <a:r>
                  <a:rPr lang="en-GB" sz="1200" b="0" kern="1200" baseline="0" dirty="0" err="1">
                    <a:solidFill>
                      <a:schemeClr val="tx1"/>
                    </a:solidFill>
                    <a:effectLst/>
                    <a:latin typeface="+mn-lt"/>
                    <a:ea typeface="+mn-ea"/>
                    <a:cs typeface="+mn-cs"/>
                  </a:rPr>
                  <a:t>Fahrzeug</a:t>
                </a:r>
                <a:r>
                  <a:rPr lang="en-GB" sz="1200" b="0" kern="1200" baseline="0" dirty="0">
                    <a:solidFill>
                      <a:schemeClr val="tx1"/>
                    </a:solidFill>
                    <a:effectLst/>
                    <a:latin typeface="+mn-lt"/>
                    <a:ea typeface="+mn-ea"/>
                    <a:cs typeface="+mn-cs"/>
                  </a:rPr>
                  <a:t> (vehicle, literally travel/go thing) and </a:t>
                </a:r>
                <a:r>
                  <a:rPr lang="en-GB" sz="1200" b="0" kern="1200" baseline="0" dirty="0" err="1">
                    <a:solidFill>
                      <a:schemeClr val="tx1"/>
                    </a:solidFill>
                    <a:effectLst/>
                    <a:latin typeface="+mn-lt"/>
                    <a:ea typeface="+mn-ea"/>
                    <a:cs typeface="+mn-cs"/>
                  </a:rPr>
                  <a:t>Spielzeug</a:t>
                </a:r>
                <a:r>
                  <a:rPr lang="en-GB" sz="1200" b="0" kern="1200" baseline="0" dirty="0">
                    <a:solidFill>
                      <a:schemeClr val="tx1"/>
                    </a:solidFill>
                    <a:effectLst/>
                    <a:latin typeface="+mn-lt"/>
                    <a:ea typeface="+mn-ea"/>
                    <a:cs typeface="+mn-cs"/>
                  </a:rPr>
                  <a:t> (toy, literally play thing) that could be mentioned.</a:t>
                </a:r>
              </a:p>
              <a:p>
                <a:r>
                  <a:rPr lang="en-GB" sz="1200" b="1" kern="1200" baseline="0" dirty="0">
                    <a:solidFill>
                      <a:schemeClr val="tx1"/>
                    </a:solidFill>
                    <a:effectLst/>
                    <a:latin typeface="+mn-lt"/>
                    <a:ea typeface="+mn-ea"/>
                    <a:cs typeface="+mn-cs"/>
                  </a:rPr>
                  <a:t>5. </a:t>
                </a:r>
                <a:r>
                  <a:rPr lang="en-GB" sz="1200" b="0" kern="1200" baseline="0" dirty="0">
                    <a:solidFill>
                      <a:schemeClr val="tx1"/>
                    </a:solidFill>
                    <a:effectLst/>
                    <a:latin typeface="+mn-lt"/>
                    <a:ea typeface="+mn-ea"/>
                    <a:cs typeface="+mn-cs"/>
                  </a:rPr>
                  <a:t>Students use their existing vocabulary knowledge to work out the meanings of the five compound nouns in orange text (they have met the component parts previously), and the one compound adjective. </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It’s useful to note that many compounds are formed using a verb stem: </a:t>
                </a:r>
                <a:r>
                  <a:rPr lang="en-GB" sz="1200" b="0" kern="1200" baseline="0" dirty="0" err="1">
                    <a:solidFill>
                      <a:schemeClr val="tx1"/>
                    </a:solidFill>
                    <a:effectLst/>
                    <a:latin typeface="+mn-lt"/>
                    <a:ea typeface="+mn-ea"/>
                    <a:cs typeface="+mn-cs"/>
                  </a:rPr>
                  <a:t>schreib</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steh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schlaf</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schlag</a:t>
                </a:r>
                <a:r>
                  <a:rPr lang="en-GB" sz="1200" b="0" kern="1200" baseline="0" dirty="0">
                    <a:solidFill>
                      <a:schemeClr val="tx1"/>
                    </a:solidFill>
                    <a:effectLst/>
                    <a:latin typeface="+mn-lt"/>
                    <a:ea typeface="+mn-ea"/>
                    <a:cs typeface="+mn-cs"/>
                  </a:rPr>
                  <a:t>-, spiel-, </a:t>
                </a:r>
                <a:r>
                  <a:rPr lang="en-GB" sz="1200" b="0" kern="1200" baseline="0" dirty="0" err="1">
                    <a:solidFill>
                      <a:schemeClr val="tx1"/>
                    </a:solidFill>
                    <a:effectLst/>
                    <a:latin typeface="+mn-lt"/>
                    <a:ea typeface="+mn-ea"/>
                    <a:cs typeface="+mn-cs"/>
                  </a:rPr>
                  <a:t>fahr</a:t>
                </a:r>
                <a:r>
                  <a:rPr lang="en-GB" sz="1200" b="0" kern="1200" baseline="0" dirty="0">
                    <a:solidFill>
                      <a:schemeClr val="tx1"/>
                    </a:solidFill>
                    <a:effectLst/>
                    <a:latin typeface="+mn-lt"/>
                    <a:ea typeface="+mn-ea"/>
                    <a:cs typeface="+mn-cs"/>
                  </a:rPr>
                  <a:t>- </a:t>
                </a:r>
                <a:r>
                  <a:rPr lang="en-GB" sz="1200" b="0" kern="1200" baseline="0">
                    <a:solidFill>
                      <a:schemeClr val="tx1"/>
                    </a:solidFill>
                    <a:effectLst/>
                    <a:latin typeface="+mn-lt"/>
                    <a:ea typeface="+mn-ea"/>
                    <a:cs typeface="+mn-cs"/>
                  </a:rPr>
                  <a:t>etc</a:t>
                </a:r>
                <a:r>
                  <a:rPr lang="en-GB" sz="1200" b="0" kern="1200" baseline="0" smtClean="0">
                    <a:solidFill>
                      <a:schemeClr val="tx1"/>
                    </a:solidFill>
                    <a:effectLst/>
                    <a:latin typeface="+mn-lt"/>
                    <a:ea typeface="+mn-ea"/>
                    <a:cs typeface="+mn-cs"/>
                  </a:rPr>
                  <a:t>..</a:t>
                </a:r>
              </a:p>
              <a:p>
                <a:endParaRPr lang="en-GB" sz="1200" b="0" kern="1200" baseline="0" smtClean="0">
                  <a:solidFill>
                    <a:schemeClr val="tx1"/>
                  </a:solidFill>
                  <a:effectLst/>
                  <a:latin typeface="+mn-lt"/>
                  <a:ea typeface="+mn-ea"/>
                  <a:cs typeface="+mn-cs"/>
                </a:endParaRPr>
              </a:p>
              <a:p>
                <a:r>
                  <a:rPr lang="en-GB" sz="1200" b="1" kern="1200" baseline="0" smtClean="0">
                    <a:solidFill>
                      <a:schemeClr val="tx1"/>
                    </a:solidFill>
                    <a:effectLst/>
                    <a:latin typeface="+mn-lt"/>
                    <a:ea typeface="+mn-ea"/>
                    <a:cs typeface="+mn-cs"/>
                  </a:rPr>
                  <a:t>Transcript</a:t>
                </a:r>
              </a:p>
              <a:p>
                <a:pPr algn="l"/>
                <a:r>
                  <a:rPr lang="en-GB" sz="1200" b="0" dirty="0" smtClean="0">
                    <a:latin typeface="Century Gothic" panose="020B0502020202020204" pitchFamily="34" charset="0"/>
                  </a:rPr>
                  <a:t>Diesen</a:t>
                </a:r>
                <a:r>
                  <a:rPr lang="en-GB" sz="1200" b="0" dirty="0">
                    <a:latin typeface="Century Gothic" panose="020B0502020202020204" pitchFamily="34" charset="0"/>
                  </a:rPr>
                  <a:t> Sommer </a:t>
                </a:r>
                <a:r>
                  <a:rPr lang="en-GB" sz="1200" b="0" dirty="0" err="1">
                    <a:latin typeface="Century Gothic" panose="020B0502020202020204" pitchFamily="34" charset="0"/>
                  </a:rPr>
                  <a:t>mache</a:t>
                </a:r>
                <a:r>
                  <a:rPr lang="en-GB" sz="1200" b="0" dirty="0">
                    <a:latin typeface="Century Gothic" panose="020B0502020202020204" pitchFamily="34" charset="0"/>
                  </a:rPr>
                  <a:t> ich in </a:t>
                </a:r>
                <a:r>
                  <a:rPr lang="en-GB" sz="1200" b="0" dirty="0" err="1">
                    <a:latin typeface="Century Gothic" panose="020B0502020202020204" pitchFamily="34" charset="0"/>
                  </a:rPr>
                  <a:t>Kreuzlingen</a:t>
                </a:r>
                <a:r>
                  <a:rPr lang="en-GB" sz="1200" b="0" dirty="0">
                    <a:latin typeface="Century Gothic" panose="020B0502020202020204" pitchFamily="34" charset="0"/>
                  </a:rPr>
                  <a:t> in der Schweiz </a:t>
                </a:r>
                <a:r>
                  <a:rPr lang="en-GB" sz="1200" b="0" dirty="0" err="1">
                    <a:solidFill>
                      <a:srgbClr val="E87D1E"/>
                    </a:solidFill>
                    <a:latin typeface="Century Gothic" panose="020B0502020202020204" pitchFamily="34" charset="0"/>
                  </a:rPr>
                  <a:t>Sommerurlaub</a:t>
                </a:r>
                <a:r>
                  <a:rPr lang="en-GB" sz="1200" b="0">
                    <a:solidFill>
                      <a:srgbClr val="E87D1E"/>
                    </a:solidFill>
                    <a:latin typeface="Century Gothic" panose="020B0502020202020204" pitchFamily="34" charset="0"/>
                  </a:rPr>
                  <a:t>.</a:t>
                </a:r>
                <a:r>
                  <a:rPr lang="en-GB" sz="1200" b="0">
                    <a:latin typeface="Century Gothic" panose="020B0502020202020204" pitchFamily="34" charset="0"/>
                  </a:rPr>
                  <a:t> </a:t>
                </a:r>
                <a:r>
                  <a:rPr lang="en-GB" sz="1200" b="0" smtClean="0">
                    <a:latin typeface="Century Gothic" panose="020B0502020202020204" pitchFamily="34" charset="0"/>
                  </a:rPr>
                  <a:t>Ich </a:t>
                </a:r>
                <a:r>
                  <a:rPr lang="en-GB" sz="1200" b="0" dirty="0">
                    <a:latin typeface="Century Gothic" panose="020B0502020202020204" pitchFamily="34" charset="0"/>
                  </a:rPr>
                  <a:t>mag das Haus </a:t>
                </a:r>
                <a:r>
                  <a:rPr lang="en-GB" sz="1200" b="0" dirty="0" err="1">
                    <a:latin typeface="Century Gothic" panose="020B0502020202020204" pitchFamily="34" charset="0"/>
                  </a:rPr>
                  <a:t>sehr</a:t>
                </a:r>
                <a:r>
                  <a:rPr lang="en-GB" sz="1200" b="0" dirty="0">
                    <a:latin typeface="Century Gothic" panose="020B0502020202020204" pitchFamily="34" charset="0"/>
                  </a:rPr>
                  <a:t>. Ich </a:t>
                </a:r>
                <a:r>
                  <a:rPr lang="en-GB" sz="1200" b="0" dirty="0" err="1">
                    <a:latin typeface="Century Gothic" panose="020B0502020202020204" pitchFamily="34" charset="0"/>
                  </a:rPr>
                  <a:t>habe</a:t>
                </a:r>
                <a:r>
                  <a:rPr lang="en-GB" sz="1200" b="0" dirty="0">
                    <a:latin typeface="Century Gothic" panose="020B0502020202020204" pitchFamily="34" charset="0"/>
                  </a:rPr>
                  <a:t> </a:t>
                </a:r>
                <a:r>
                  <a:rPr lang="en-GB" sz="1200" b="0" dirty="0" err="1">
                    <a:latin typeface="Century Gothic" panose="020B0502020202020204" pitchFamily="34" charset="0"/>
                  </a:rPr>
                  <a:t>bisher</a:t>
                </a:r>
                <a:r>
                  <a:rPr lang="en-GB" sz="1200" b="0" dirty="0">
                    <a:latin typeface="Century Gothic" panose="020B0502020202020204" pitchFamily="34" charset="0"/>
                  </a:rPr>
                  <a:t> </a:t>
                </a:r>
                <a:r>
                  <a:rPr lang="en-GB" sz="1200" b="0" dirty="0" err="1">
                    <a:latin typeface="Century Gothic" panose="020B0502020202020204" pitchFamily="34" charset="0"/>
                  </a:rPr>
                  <a:t>nie</a:t>
                </a:r>
                <a:r>
                  <a:rPr lang="en-GB" sz="1200" b="0" dirty="0">
                    <a:latin typeface="Century Gothic" panose="020B0502020202020204" pitchFamily="34" charset="0"/>
                  </a:rPr>
                  <a:t> in </a:t>
                </a:r>
                <a:r>
                  <a:rPr lang="en-GB" sz="1200" b="0" dirty="0" err="1">
                    <a:latin typeface="Century Gothic" panose="020B0502020202020204" pitchFamily="34" charset="0"/>
                  </a:rPr>
                  <a:t>einem</a:t>
                </a:r>
                <a:r>
                  <a:rPr lang="en-GB" sz="1200" b="0" dirty="0">
                    <a:latin typeface="Century Gothic" panose="020B0502020202020204" pitchFamily="34" charset="0"/>
                  </a:rPr>
                  <a:t> </a:t>
                </a:r>
                <a:r>
                  <a:rPr lang="en-GB" sz="1200" b="0" dirty="0" err="1">
                    <a:solidFill>
                      <a:srgbClr val="E87D1E"/>
                    </a:solidFill>
                    <a:latin typeface="Century Gothic" panose="020B0502020202020204" pitchFamily="34" charset="0"/>
                  </a:rPr>
                  <a:t>Ferienhaus</a:t>
                </a:r>
                <a:r>
                  <a:rPr lang="en-GB" sz="1200" b="0" dirty="0">
                    <a:latin typeface="Century Gothic" panose="020B0502020202020204" pitchFamily="34" charset="0"/>
                  </a:rPr>
                  <a:t> </a:t>
                </a:r>
                <a:r>
                  <a:rPr lang="en-GB" sz="1200" b="0" dirty="0" err="1">
                    <a:latin typeface="Century Gothic" panose="020B0502020202020204" pitchFamily="34" charset="0"/>
                  </a:rPr>
                  <a:t>gewohnt</a:t>
                </a:r>
                <a:r>
                  <a:rPr lang="en-GB" sz="1200" b="0" dirty="0">
                    <a:latin typeface="Century Gothic" panose="020B0502020202020204" pitchFamily="34" charset="0"/>
                  </a:rPr>
                  <a:t>! Mein </a:t>
                </a:r>
                <a:r>
                  <a:rPr lang="en-GB" sz="1200" b="0" dirty="0" err="1">
                    <a:solidFill>
                      <a:srgbClr val="E87D1E"/>
                    </a:solidFill>
                    <a:latin typeface="Century Gothic" panose="020B0502020202020204" pitchFamily="34" charset="0"/>
                  </a:rPr>
                  <a:t>Schlafzimmer</a:t>
                </a:r>
                <a:r>
                  <a:rPr lang="en-GB" sz="1200" b="0" dirty="0">
                    <a:latin typeface="Century Gothic" panose="020B0502020202020204" pitchFamily="34" charset="0"/>
                  </a:rPr>
                  <a:t> hat </a:t>
                </a:r>
                <a:r>
                  <a:rPr lang="en-GB" sz="1200" b="0" dirty="0" err="1">
                    <a:latin typeface="Century Gothic" panose="020B0502020202020204" pitchFamily="34" charset="0"/>
                  </a:rPr>
                  <a:t>einen</a:t>
                </a:r>
                <a:r>
                  <a:rPr lang="en-GB" sz="1200" b="0" dirty="0">
                    <a:latin typeface="Century Gothic" panose="020B0502020202020204" pitchFamily="34" charset="0"/>
                  </a:rPr>
                  <a:t> </a:t>
                </a:r>
                <a:r>
                  <a:rPr lang="en-GB" sz="1200" b="0" dirty="0" err="1">
                    <a:solidFill>
                      <a:srgbClr val="E87D1E"/>
                    </a:solidFill>
                    <a:latin typeface="Century Gothic" panose="020B0502020202020204" pitchFamily="34" charset="0"/>
                  </a:rPr>
                  <a:t>Schreibtisch</a:t>
                </a:r>
                <a:r>
                  <a:rPr lang="en-GB" sz="1200" b="0" dirty="0">
                    <a:latin typeface="Century Gothic" panose="020B0502020202020204" pitchFamily="34" charset="0"/>
                  </a:rPr>
                  <a:t>, </a:t>
                </a:r>
                <a:r>
                  <a:rPr lang="en-GB" sz="1200" b="0" dirty="0" err="1">
                    <a:latin typeface="Century Gothic" panose="020B0502020202020204" pitchFamily="34" charset="0"/>
                  </a:rPr>
                  <a:t>eine</a:t>
                </a:r>
                <a:r>
                  <a:rPr lang="en-GB" sz="1200" b="0" dirty="0">
                    <a:latin typeface="Century Gothic" panose="020B0502020202020204" pitchFamily="34" charset="0"/>
                  </a:rPr>
                  <a:t> </a:t>
                </a:r>
                <a:r>
                  <a:rPr lang="en-GB" sz="1200" b="0" dirty="0" err="1">
                    <a:solidFill>
                      <a:srgbClr val="E87D1E"/>
                    </a:solidFill>
                    <a:latin typeface="Century Gothic" panose="020B0502020202020204" pitchFamily="34" charset="0"/>
                  </a:rPr>
                  <a:t>Stehlampe</a:t>
                </a:r>
                <a:r>
                  <a:rPr lang="en-GB" sz="1200" b="0" dirty="0">
                    <a:solidFill>
                      <a:srgbClr val="E87D1E"/>
                    </a:solidFill>
                    <a:latin typeface="Century Gothic" panose="020B0502020202020204" pitchFamily="34" charset="0"/>
                  </a:rPr>
                  <a:t> </a:t>
                </a:r>
                <a:r>
                  <a:rPr lang="en-GB" sz="1200" b="0" dirty="0">
                    <a:latin typeface="Century Gothic" panose="020B0502020202020204" pitchFamily="34" charset="0"/>
                  </a:rPr>
                  <a:t>und... </a:t>
                </a:r>
                <a:r>
                  <a:rPr lang="en-GB" sz="1200" b="0" err="1">
                    <a:latin typeface="Century Gothic" panose="020B0502020202020204" pitchFamily="34" charset="0"/>
                  </a:rPr>
                  <a:t>ein</a:t>
                </a:r>
                <a:r>
                  <a:rPr lang="en-GB" sz="1200" b="0">
                    <a:latin typeface="Century Gothic" panose="020B0502020202020204" pitchFamily="34" charset="0"/>
                  </a:rPr>
                  <a:t> </a:t>
                </a:r>
                <a:r>
                  <a:rPr lang="en-GB" sz="1200" b="0" smtClean="0">
                    <a:latin typeface="Century Gothic" panose="020B0502020202020204" pitchFamily="34" charset="0"/>
                  </a:rPr>
                  <a:t>Schlagzeug! Letzte </a:t>
                </a:r>
                <a:r>
                  <a:rPr lang="en-GB" sz="1200" b="0" dirty="0" err="1">
                    <a:latin typeface="Century Gothic" panose="020B0502020202020204" pitchFamily="34" charset="0"/>
                  </a:rPr>
                  <a:t>Woche</a:t>
                </a:r>
                <a:r>
                  <a:rPr lang="en-GB" sz="1200" b="0" dirty="0">
                    <a:latin typeface="Century Gothic" panose="020B0502020202020204" pitchFamily="34" charset="0"/>
                  </a:rPr>
                  <a:t> </a:t>
                </a:r>
                <a:r>
                  <a:rPr lang="en-GB" sz="1200" b="0" dirty="0" err="1">
                    <a:latin typeface="Century Gothic" panose="020B0502020202020204" pitchFamily="34" charset="0"/>
                  </a:rPr>
                  <a:t>habe</a:t>
                </a:r>
                <a:r>
                  <a:rPr lang="en-GB" sz="1200" b="0" dirty="0">
                    <a:latin typeface="Century Gothic" panose="020B0502020202020204" pitchFamily="34" charset="0"/>
                  </a:rPr>
                  <a:t> ich </a:t>
                </a:r>
                <a:r>
                  <a:rPr lang="en-GB" sz="1200" b="0" dirty="0" err="1">
                    <a:latin typeface="Century Gothic" panose="020B0502020202020204" pitchFamily="34" charset="0"/>
                  </a:rPr>
                  <a:t>jeden</a:t>
                </a:r>
                <a:r>
                  <a:rPr lang="en-GB" sz="1200" b="0" dirty="0">
                    <a:latin typeface="Century Gothic" panose="020B0502020202020204" pitchFamily="34" charset="0"/>
                  </a:rPr>
                  <a:t> Tag den Bodensee </a:t>
                </a:r>
                <a:r>
                  <a:rPr lang="en-GB" sz="1200" b="0" dirty="0" err="1">
                    <a:latin typeface="Century Gothic" panose="020B0502020202020204" pitchFamily="34" charset="0"/>
                  </a:rPr>
                  <a:t>besucht</a:t>
                </a:r>
                <a:r>
                  <a:rPr lang="en-GB" sz="1200" b="0" dirty="0">
                    <a:latin typeface="Century Gothic" panose="020B0502020202020204" pitchFamily="34" charset="0"/>
                  </a:rPr>
                  <a:t> und </a:t>
                </a:r>
                <a:r>
                  <a:rPr lang="en-GB" sz="1200" b="0" dirty="0" err="1">
                    <a:latin typeface="Century Gothic" panose="020B0502020202020204" pitchFamily="34" charset="0"/>
                  </a:rPr>
                  <a:t>danach</a:t>
                </a:r>
                <a:r>
                  <a:rPr lang="en-GB" sz="1200" b="0" dirty="0">
                    <a:latin typeface="Century Gothic" panose="020B0502020202020204" pitchFamily="34" charset="0"/>
                  </a:rPr>
                  <a:t> Fu</a:t>
                </a:r>
                <a:r>
                  <a:rPr lang="en-GB" sz="1200" b="0" i="0" smtClean="0">
                    <a:latin typeface="Cambria Math" panose="02040503050406030204" pitchFamily="18" charset="0"/>
                  </a:rPr>
                  <a:t>ß</a:t>
                </a:r>
                <a:r>
                  <a:rPr lang="en-GB" sz="1200" b="0" dirty="0">
                    <a:latin typeface="Century Gothic" panose="020B0502020202020204" pitchFamily="34" charset="0"/>
                  </a:rPr>
                  <a:t>ball </a:t>
                </a:r>
                <a:r>
                  <a:rPr lang="en-GB" sz="1200" b="0" dirty="0" err="1">
                    <a:latin typeface="Century Gothic" panose="020B0502020202020204" pitchFamily="34" charset="0"/>
                  </a:rPr>
                  <a:t>gespielt</a:t>
                </a:r>
                <a:r>
                  <a:rPr lang="en-GB" sz="1200" b="0" dirty="0">
                    <a:latin typeface="Century Gothic" panose="020B0502020202020204" pitchFamily="34" charset="0"/>
                  </a:rPr>
                  <a:t>. Ich </a:t>
                </a:r>
                <a:r>
                  <a:rPr lang="en-GB" sz="1200" b="0" dirty="0" err="1">
                    <a:latin typeface="Century Gothic" panose="020B0502020202020204" pitchFamily="34" charset="0"/>
                  </a:rPr>
                  <a:t>habe</a:t>
                </a:r>
                <a:r>
                  <a:rPr lang="en-GB" sz="1200" b="0" dirty="0">
                    <a:latin typeface="Century Gothic" panose="020B0502020202020204" pitchFamily="34" charset="0"/>
                  </a:rPr>
                  <a:t> </a:t>
                </a:r>
                <a:r>
                  <a:rPr lang="en-GB" sz="1200" b="0" dirty="0" err="1">
                    <a:latin typeface="Century Gothic" panose="020B0502020202020204" pitchFamily="34" charset="0"/>
                  </a:rPr>
                  <a:t>auch</a:t>
                </a:r>
                <a:r>
                  <a:rPr lang="en-GB" sz="1200" b="0" dirty="0">
                    <a:latin typeface="Century Gothic" panose="020B0502020202020204" pitchFamily="34" charset="0"/>
                  </a:rPr>
                  <a:t> </a:t>
                </a:r>
                <a:r>
                  <a:rPr lang="en-GB" sz="1200" b="0" dirty="0" err="1">
                    <a:latin typeface="Century Gothic" panose="020B0502020202020204" pitchFamily="34" charset="0"/>
                  </a:rPr>
                  <a:t>schon</a:t>
                </a:r>
                <a:r>
                  <a:rPr lang="en-GB" sz="1200" b="0" dirty="0">
                    <a:latin typeface="Century Gothic" panose="020B0502020202020204" pitchFamily="34" charset="0"/>
                  </a:rPr>
                  <a:t> </a:t>
                </a:r>
                <a:r>
                  <a:rPr lang="en-GB" sz="1200" b="0" dirty="0" err="1">
                    <a:latin typeface="Century Gothic" panose="020B0502020202020204" pitchFamily="34" charset="0"/>
                  </a:rPr>
                  <a:t>einen</a:t>
                </a:r>
                <a:r>
                  <a:rPr lang="en-GB" sz="1200" b="0" dirty="0">
                    <a:latin typeface="Century Gothic" panose="020B0502020202020204" pitchFamily="34" charset="0"/>
                  </a:rPr>
                  <a:t> </a:t>
                </a:r>
                <a:r>
                  <a:rPr lang="en-GB" sz="1200" b="0" dirty="0" err="1">
                    <a:latin typeface="Century Gothic" panose="020B0502020202020204" pitchFamily="34" charset="0"/>
                  </a:rPr>
                  <a:t>Wasserpark</a:t>
                </a:r>
                <a:r>
                  <a:rPr lang="en-GB" sz="1200" b="0" dirty="0">
                    <a:latin typeface="Century Gothic" panose="020B0502020202020204" pitchFamily="34" charset="0"/>
                  </a:rPr>
                  <a:t> </a:t>
                </a:r>
                <a:r>
                  <a:rPr lang="en-GB" sz="1200" b="0" dirty="0" err="1">
                    <a:latin typeface="Century Gothic" panose="020B0502020202020204" pitchFamily="34" charset="0"/>
                  </a:rPr>
                  <a:t>besucht</a:t>
                </a:r>
                <a:r>
                  <a:rPr lang="en-GB" sz="1200" b="0" dirty="0">
                    <a:latin typeface="Century Gothic" panose="020B0502020202020204" pitchFamily="34" charset="0"/>
                  </a:rPr>
                  <a:t>. </a:t>
                </a:r>
                <a:r>
                  <a:rPr lang="en-GB" sz="1200" b="0" dirty="0" err="1">
                    <a:latin typeface="Century Gothic" panose="020B0502020202020204" pitchFamily="34" charset="0"/>
                  </a:rPr>
                  <a:t>Heute</a:t>
                </a:r>
                <a:r>
                  <a:rPr lang="en-GB" sz="1200" b="0" dirty="0">
                    <a:latin typeface="Century Gothic" panose="020B0502020202020204" pitchFamily="34" charset="0"/>
                  </a:rPr>
                  <a:t> </a:t>
                </a:r>
                <a:r>
                  <a:rPr lang="en-GB" sz="1200" b="0" dirty="0" err="1">
                    <a:latin typeface="Century Gothic" panose="020B0502020202020204" pitchFamily="34" charset="0"/>
                  </a:rPr>
                  <a:t>Nachmittag</a:t>
                </a:r>
                <a:r>
                  <a:rPr lang="en-GB" sz="1200" b="0" dirty="0">
                    <a:latin typeface="Century Gothic" panose="020B0502020202020204" pitchFamily="34" charset="0"/>
                  </a:rPr>
                  <a:t> </a:t>
                </a:r>
                <a:r>
                  <a:rPr lang="en-GB" sz="1200" b="0" dirty="0" err="1">
                    <a:latin typeface="Century Gothic" panose="020B0502020202020204" pitchFamily="34" charset="0"/>
                  </a:rPr>
                  <a:t>habe</a:t>
                </a:r>
                <a:r>
                  <a:rPr lang="en-GB" sz="1200" b="0" dirty="0">
                    <a:latin typeface="Century Gothic" panose="020B0502020202020204" pitchFamily="34" charset="0"/>
                  </a:rPr>
                  <a:t> ich </a:t>
                </a:r>
                <a:r>
                  <a:rPr lang="en-GB" sz="1200" b="0" dirty="0" err="1">
                    <a:latin typeface="Century Gothic" panose="020B0502020202020204" pitchFamily="34" charset="0"/>
                  </a:rPr>
                  <a:t>eine</a:t>
                </a:r>
                <a:r>
                  <a:rPr lang="en-GB" sz="1200" b="0" dirty="0">
                    <a:latin typeface="Century Gothic" panose="020B0502020202020204" pitchFamily="34" charset="0"/>
                  </a:rPr>
                  <a:t> </a:t>
                </a:r>
                <a:r>
                  <a:rPr lang="en-GB" sz="1200" b="0" dirty="0" err="1">
                    <a:latin typeface="Century Gothic" panose="020B0502020202020204" pitchFamily="34" charset="0"/>
                  </a:rPr>
                  <a:t>Radtour</a:t>
                </a:r>
                <a:r>
                  <a:rPr lang="en-GB" sz="1200" b="0" dirty="0">
                    <a:latin typeface="Century Gothic" panose="020B0502020202020204" pitchFamily="34" charset="0"/>
                  </a:rPr>
                  <a:t> </a:t>
                </a:r>
                <a:r>
                  <a:rPr lang="en-GB" sz="1200" b="0" dirty="0" err="1">
                    <a:latin typeface="Century Gothic" panose="020B0502020202020204" pitchFamily="34" charset="0"/>
                  </a:rPr>
                  <a:t>gemacht</a:t>
                </a:r>
                <a:r>
                  <a:rPr lang="en-GB" sz="1200" b="0" dirty="0">
                    <a:latin typeface="Century Gothic" panose="020B0502020202020204" pitchFamily="34" charset="0"/>
                  </a:rPr>
                  <a:t>. </a:t>
                </a:r>
                <a:r>
                  <a:rPr lang="en-GB" sz="1200" b="0" dirty="0" err="1">
                    <a:latin typeface="Century Gothic" panose="020B0502020202020204" pitchFamily="34" charset="0"/>
                  </a:rPr>
                  <a:t>Nächste</a:t>
                </a:r>
                <a:r>
                  <a:rPr lang="en-GB" sz="1200" b="0" dirty="0">
                    <a:latin typeface="Century Gothic" panose="020B0502020202020204" pitchFamily="34" charset="0"/>
                  </a:rPr>
                  <a:t> </a:t>
                </a:r>
                <a:r>
                  <a:rPr lang="en-GB" sz="1200" b="0" dirty="0" err="1">
                    <a:latin typeface="Century Gothic" panose="020B0502020202020204" pitchFamily="34" charset="0"/>
                  </a:rPr>
                  <a:t>Woche</a:t>
                </a:r>
                <a:r>
                  <a:rPr lang="en-GB" sz="1200" b="0" dirty="0">
                    <a:latin typeface="Century Gothic" panose="020B0502020202020204" pitchFamily="34" charset="0"/>
                  </a:rPr>
                  <a:t> </a:t>
                </a:r>
                <a:r>
                  <a:rPr lang="en-GB" sz="1200" b="0" dirty="0" err="1">
                    <a:latin typeface="Century Gothic" panose="020B0502020202020204" pitchFamily="34" charset="0"/>
                  </a:rPr>
                  <a:t>gehen</a:t>
                </a:r>
                <a:r>
                  <a:rPr lang="en-GB" sz="1200" b="0" dirty="0">
                    <a:latin typeface="Century Gothic" panose="020B0502020202020204" pitchFamily="34" charset="0"/>
                  </a:rPr>
                  <a:t> </a:t>
                </a:r>
                <a:r>
                  <a:rPr lang="en-GB" sz="1200" b="0" dirty="0" err="1">
                    <a:latin typeface="Century Gothic" panose="020B0502020202020204" pitchFamily="34" charset="0"/>
                  </a:rPr>
                  <a:t>wir</a:t>
                </a:r>
                <a:r>
                  <a:rPr lang="en-GB" sz="1200" b="0" dirty="0">
                    <a:latin typeface="Century Gothic" panose="020B0502020202020204" pitchFamily="34" charset="0"/>
                  </a:rPr>
                  <a:t> </a:t>
                </a:r>
                <a:r>
                  <a:rPr lang="en-GB" sz="1200" b="0" dirty="0" err="1">
                    <a:latin typeface="Century Gothic" panose="020B0502020202020204" pitchFamily="34" charset="0"/>
                  </a:rPr>
                  <a:t>jeden</a:t>
                </a:r>
                <a:r>
                  <a:rPr lang="en-GB" sz="1200" b="0" dirty="0">
                    <a:latin typeface="Century Gothic" panose="020B0502020202020204" pitchFamily="34" charset="0"/>
                  </a:rPr>
                  <a:t> Morgen </a:t>
                </a:r>
                <a:r>
                  <a:rPr lang="en-GB" sz="1200" b="0" dirty="0" err="1">
                    <a:latin typeface="Century Gothic" panose="020B0502020202020204" pitchFamily="34" charset="0"/>
                  </a:rPr>
                  <a:t>zum</a:t>
                </a:r>
                <a:r>
                  <a:rPr lang="en-GB" sz="1200" b="0" dirty="0">
                    <a:latin typeface="Century Gothic" panose="020B0502020202020204" pitchFamily="34" charset="0"/>
                  </a:rPr>
                  <a:t> Strand. Ich </a:t>
                </a:r>
                <a:r>
                  <a:rPr lang="en-GB" sz="1200" b="0" dirty="0" err="1">
                    <a:latin typeface="Century Gothic" panose="020B0502020202020204" pitchFamily="34" charset="0"/>
                  </a:rPr>
                  <a:t>finde</a:t>
                </a:r>
                <a:r>
                  <a:rPr lang="en-GB" sz="1200" b="0" dirty="0">
                    <a:latin typeface="Century Gothic" panose="020B0502020202020204" pitchFamily="34" charset="0"/>
                  </a:rPr>
                  <a:t> den Bodensee </a:t>
                </a:r>
                <a:r>
                  <a:rPr lang="en-GB" sz="1200" b="0" dirty="0" err="1">
                    <a:solidFill>
                      <a:srgbClr val="E87D1E"/>
                    </a:solidFill>
                    <a:latin typeface="Century Gothic" panose="020B0502020202020204" pitchFamily="34" charset="0"/>
                  </a:rPr>
                  <a:t>wunderschön</a:t>
                </a:r>
                <a:r>
                  <a:rPr lang="en-GB" sz="1200" b="0" dirty="0">
                    <a:latin typeface="Century Gothic" panose="020B0502020202020204" pitchFamily="34" charset="0"/>
                  </a:rPr>
                  <a:t>! </a:t>
                </a:r>
                <a:endParaRPr lang="en-GB" sz="1200" b="0" kern="1200" baseline="0" dirty="0">
                  <a:solidFill>
                    <a:schemeClr val="tx1"/>
                  </a:solidFill>
                  <a:effectLst/>
                  <a:latin typeface="+mn-lt"/>
                  <a:ea typeface="+mn-ea"/>
                  <a:cs typeface="+mn-cs"/>
                </a:endParaRPr>
              </a:p>
              <a:p>
                <a:endParaRPr lang="en-GB" sz="1200" b="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Word frequencies:</a:t>
                </a:r>
                <a:r>
                  <a:rPr lang="en-GB" sz="1200" b="0" kern="1200" baseline="0" dirty="0">
                    <a:solidFill>
                      <a:schemeClr val="tx1"/>
                    </a:solidFill>
                    <a:effectLst/>
                    <a:latin typeface="+mn-lt"/>
                    <a:ea typeface="+mn-ea"/>
                    <a:cs typeface="+mn-cs"/>
                  </a:rPr>
                  <a:t/>
                </a:r>
                <a:br>
                  <a:rPr lang="en-GB" sz="1200" b="0" kern="1200" baseline="0" dirty="0">
                    <a:solidFill>
                      <a:schemeClr val="tx1"/>
                    </a:solidFill>
                    <a:effectLst/>
                    <a:latin typeface="+mn-lt"/>
                    <a:ea typeface="+mn-ea"/>
                    <a:cs typeface="+mn-cs"/>
                  </a:rPr>
                </a:br>
                <a:r>
                  <a:rPr lang="en-GB" sz="1200" kern="1200" dirty="0">
                    <a:solidFill>
                      <a:schemeClr val="tx1"/>
                    </a:solidFill>
                    <a:effectLst/>
                    <a:latin typeface="+mn-lt"/>
                    <a:ea typeface="+mn-ea"/>
                    <a:cs typeface="+mn-cs"/>
                  </a:rPr>
                  <a:t>der See [1167] </a:t>
                </a:r>
                <a:r>
                  <a:rPr lang="en-GB" sz="1200" kern="1200" dirty="0" err="1">
                    <a:solidFill>
                      <a:schemeClr val="tx1"/>
                    </a:solidFill>
                    <a:effectLst/>
                    <a:latin typeface="+mn-lt"/>
                    <a:ea typeface="+mn-ea"/>
                    <a:cs typeface="+mn-cs"/>
                  </a:rPr>
                  <a:t>nächste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Woche</a:t>
                </a:r>
                <a:r>
                  <a:rPr lang="en-GB" sz="1200" kern="1200" dirty="0">
                    <a:solidFill>
                      <a:schemeClr val="tx1"/>
                    </a:solidFill>
                    <a:effectLst/>
                    <a:latin typeface="+mn-lt"/>
                    <a:ea typeface="+mn-ea"/>
                    <a:cs typeface="+mn-cs"/>
                  </a:rPr>
                  <a:t> [249/211] der Strand [2047] </a:t>
                </a:r>
                <a:r>
                  <a:rPr lang="en-US" sz="1200" kern="1200" dirty="0">
                    <a:solidFill>
                      <a:schemeClr val="tx1"/>
                    </a:solidFill>
                    <a:effectLst/>
                    <a:latin typeface="+mn-lt"/>
                    <a:ea typeface="+mn-ea"/>
                    <a:cs typeface="+mn-cs"/>
                  </a:rPr>
                  <a:t>Sommer [771] </a:t>
                </a:r>
                <a:endParaRPr lang="en-GB" sz="1200" b="0" kern="1200" baseline="0" dirty="0">
                  <a:solidFill>
                    <a:schemeClr val="tx1"/>
                  </a:solidFill>
                  <a:effectLst/>
                  <a:latin typeface="+mn-lt"/>
                  <a:ea typeface="+mn-ea"/>
                  <a:cs typeface="+mn-cs"/>
                </a:endParaRPr>
              </a:p>
            </p:txBody>
          </p:sp>
        </mc:Fallback>
      </mc:AlternateContent>
      <p:sp>
        <p:nvSpPr>
          <p:cNvPr id="4" name="Slide Number Placeholder 3"/>
          <p:cNvSpPr>
            <a:spLocks noGrp="1"/>
          </p:cNvSpPr>
          <p:nvPr>
            <p:ph type="sldNum" sz="quarter" idx="10"/>
          </p:nvPr>
        </p:nvSpPr>
        <p:spPr/>
        <p:txBody>
          <a:bodyPr/>
          <a:lstStyle/>
          <a:p>
            <a:fld id="{051212F4-EB5A-464B-92EC-DACFCB1CC2CD}" type="slidenum">
              <a:rPr lang="en-GB" smtClean="0"/>
              <a:t>102</a:t>
            </a:fld>
            <a:endParaRPr lang="en-GB"/>
          </a:p>
        </p:txBody>
      </p:sp>
    </p:spTree>
    <p:extLst>
      <p:ext uri="{BB962C8B-B14F-4D97-AF65-F5344CB8AC3E}">
        <p14:creationId xmlns:p14="http://schemas.microsoft.com/office/powerpoint/2010/main" val="7882236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6986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8 minutes for two slides</a:t>
            </a:r>
          </a:p>
          <a:p>
            <a:endParaRPr lang="en-GB" b="1" baseline="0" dirty="0"/>
          </a:p>
          <a:p>
            <a:r>
              <a:rPr lang="en-GB" b="1" baseline="0" dirty="0"/>
              <a:t>Aim: </a:t>
            </a:r>
            <a:r>
              <a:rPr lang="en-GB" baseline="0" dirty="0"/>
              <a:t>Students following the NCELP SOW had a formal introduction to cognates in 7.2.2.3, and they had previously been taught the prefix ‘</a:t>
            </a:r>
            <a:r>
              <a:rPr lang="en-GB" baseline="0" dirty="0" err="1"/>
              <a:t>Lieblings</a:t>
            </a:r>
            <a:r>
              <a:rPr lang="en-GB" baseline="0" dirty="0"/>
              <a:t>-’ and combined it with several frequent nouns.</a:t>
            </a:r>
            <a:br>
              <a:rPr lang="en-GB" baseline="0" dirty="0"/>
            </a:br>
            <a:endParaRPr lang="en-GB" baseline="0" dirty="0"/>
          </a:p>
          <a:p>
            <a:r>
              <a:rPr lang="en-GB" baseline="0" dirty="0"/>
              <a:t>This task offers a further opportunity to practising recognising and producing compound nouns from familiar nouns and other cognates.</a:t>
            </a:r>
            <a:br>
              <a:rPr lang="en-GB" baseline="0" dirty="0"/>
            </a:br>
            <a:r>
              <a:rPr lang="en-GB" baseline="0" dirty="0"/>
              <a:t>It fits with the context of staying in a host family, at the start of the Y8 SOW.</a:t>
            </a:r>
            <a:br>
              <a:rPr lang="en-GB" baseline="0" dirty="0"/>
            </a:br>
            <a:br>
              <a:rPr lang="en-GB" baseline="0" dirty="0"/>
            </a:br>
            <a:r>
              <a:rPr lang="en-GB" b="1" baseline="0" dirty="0"/>
              <a:t>Word frequency: </a:t>
            </a:r>
            <a:r>
              <a:rPr lang="de-DE" baseline="0" dirty="0"/>
              <a:t>der Brief [838]  der Freund [273] der Gast [576] die Mutter [218] der Vater [232] der Abend [342] das Brot [2095] das Essen [323-vb] das Zimmer [665] (Wohnzimmer / Schlafzimmer / Esszimmer)</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[Friend] Image by </a:t>
            </a:r>
            <a:r>
              <a:rPr lang="en-GB" sz="1200" b="0" i="0" u="sng" kern="1200" dirty="0" err="1">
                <a:solidFill>
                  <a:schemeClr val="tx1"/>
                </a:solidFill>
                <a:effectLst/>
                <a:latin typeface="+mn-lt"/>
                <a:ea typeface="+mn-ea"/>
                <a:cs typeface="+mn-cs"/>
                <a:hlinkClick r:id="rId3"/>
              </a:rPr>
              <a:t>eommina</a:t>
            </a:r>
            <a:r>
              <a:rPr lang="en-GB" sz="1200" b="0" i="0" kern="1200" dirty="0">
                <a:solidFill>
                  <a:schemeClr val="tx1"/>
                </a:solidFill>
                <a:effectLst/>
                <a:latin typeface="+mn-lt"/>
                <a:ea typeface="+mn-ea"/>
                <a:cs typeface="+mn-cs"/>
              </a:rPr>
              <a:t> from </a:t>
            </a:r>
            <a:r>
              <a:rPr lang="en-GB" sz="1200" b="0" i="0" u="sng" kern="1200" dirty="0" err="1">
                <a:solidFill>
                  <a:schemeClr val="tx1"/>
                </a:solidFill>
                <a:effectLst/>
                <a:latin typeface="+mn-lt"/>
                <a:ea typeface="+mn-ea"/>
                <a:cs typeface="+mn-cs"/>
                <a:hlinkClick r:id="rId4"/>
              </a:rPr>
              <a:t>Pixabay</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[Letter] Image by </a:t>
            </a:r>
            <a:r>
              <a:rPr lang="en-GB" sz="1200" b="0" i="0" u="sng" kern="1200" dirty="0" err="1">
                <a:solidFill>
                  <a:schemeClr val="tx1"/>
                </a:solidFill>
                <a:effectLst/>
                <a:latin typeface="+mn-lt"/>
                <a:ea typeface="+mn-ea"/>
                <a:cs typeface="+mn-cs"/>
                <a:hlinkClick r:id="rId5"/>
              </a:rPr>
              <a:t>OpenClipart</a:t>
            </a:r>
            <a:r>
              <a:rPr lang="en-GB" sz="1200" b="0" i="0" u="sng" kern="1200" dirty="0">
                <a:solidFill>
                  <a:schemeClr val="tx1"/>
                </a:solidFill>
                <a:effectLst/>
                <a:latin typeface="+mn-lt"/>
                <a:ea typeface="+mn-ea"/>
                <a:cs typeface="+mn-cs"/>
                <a:hlinkClick r:id="rId5"/>
              </a:rPr>
              <a:t>-Vectors</a:t>
            </a:r>
            <a:r>
              <a:rPr lang="en-GB" sz="1200" b="0" i="0" kern="1200" dirty="0">
                <a:solidFill>
                  <a:schemeClr val="tx1"/>
                </a:solidFill>
                <a:effectLst/>
                <a:latin typeface="+mn-lt"/>
                <a:ea typeface="+mn-ea"/>
                <a:cs typeface="+mn-cs"/>
              </a:rPr>
              <a:t> from </a:t>
            </a:r>
            <a:r>
              <a:rPr lang="en-GB" sz="1200" b="0" i="0" u="sng" kern="1200" dirty="0" err="1">
                <a:solidFill>
                  <a:schemeClr val="tx1"/>
                </a:solidFill>
                <a:effectLst/>
                <a:latin typeface="+mn-lt"/>
                <a:ea typeface="+mn-ea"/>
                <a:cs typeface="+mn-cs"/>
                <a:hlinkClick r:id="rId6"/>
              </a:rPr>
              <a:t>Pixabay</a:t>
            </a:r>
            <a:r>
              <a:rPr lang="en-GB" sz="1200" b="0" i="0" kern="1200" dirty="0">
                <a:solidFill>
                  <a:schemeClr val="tx1"/>
                </a:solidFill>
                <a:effectLst/>
                <a:latin typeface="+mn-lt"/>
                <a:ea typeface="+mn-ea"/>
                <a:cs typeface="+mn-cs"/>
              </a:rPr>
              <a:t> </a:t>
            </a:r>
            <a:endParaRPr lang="en-GB" baseline="0" dirty="0"/>
          </a:p>
          <a:p>
            <a:endParaRPr lang="en-GB" baseline="0" dirty="0"/>
          </a:p>
          <a:p>
            <a:r>
              <a:rPr lang="en-GB" b="0" baseline="0" dirty="0"/>
              <a:t>The main knowledge previously taught:</a:t>
            </a:r>
            <a:br>
              <a:rPr lang="en-GB" b="0" baseline="0" dirty="0"/>
            </a:br>
            <a:r>
              <a:rPr lang="en-GB" b="0" baseline="0" dirty="0"/>
              <a:t>1] German combines nouns to make single, new words.</a:t>
            </a:r>
            <a:br>
              <a:rPr lang="en-GB" b="0" baseline="0" dirty="0"/>
            </a:br>
            <a:r>
              <a:rPr lang="en-GB" b="0" baseline="0" dirty="0"/>
              <a:t>2] The gender of the new word is the gender of the final noun</a:t>
            </a:r>
            <a:br>
              <a:rPr lang="en-GB" b="0" baseline="0" dirty="0"/>
            </a:br>
            <a:r>
              <a:rPr lang="en-GB" b="0" baseline="0" dirty="0"/>
              <a:t>3] Some additional letters can be required (the rules for these are complex and have many exceptions so will not be explicitly taught so students will not automatically be able to produce accurate new compound nouns themselves)  </a:t>
            </a:r>
            <a:br>
              <a:rPr lang="en-GB" b="0" baseline="0" dirty="0"/>
            </a:br>
            <a:r>
              <a:rPr lang="en-GB" b="0" baseline="0" dirty="0"/>
              <a:t>4] However, they will vastly increase their receptive vocabulary and often be able to comprehend compound nous, even if only one part is known, by using the surrounding context in addition.</a:t>
            </a:r>
            <a:br>
              <a:rPr lang="en-GB" b="0" baseline="0" dirty="0"/>
            </a:br>
            <a:r>
              <a:rPr lang="en-GB" b="0" baseline="0" dirty="0"/>
              <a:t>They should be encouraged, when faced with apparently unfamiliar, to try to separate them, as they may find they know both nouns, individually.</a:t>
            </a:r>
            <a:br>
              <a:rPr lang="en-GB" b="0"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5646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8410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14455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known vocab and prime three compound nouns made</a:t>
            </a:r>
            <a:r>
              <a:rPr lang="en-GB" b="0" baseline="0" dirty="0"/>
              <a:t> of known components, plus ‘der Roman’. All of these items are needed for the following activity.  Note: where the words have not previously been taught, (included the compound nouns) the text is presented on the slide and the completely new noun (Roman) glossed in the activity that follows.</a:t>
            </a:r>
          </a:p>
          <a:p>
            <a:br>
              <a:rPr lang="en-GB" b="0" dirty="0"/>
            </a:br>
            <a:r>
              <a:rPr lang="en-GB" b="1" dirty="0"/>
              <a:t>Procedure:</a:t>
            </a:r>
            <a:br>
              <a:rPr lang="en-GB" dirty="0"/>
            </a:br>
            <a:r>
              <a:rPr lang="en-GB" dirty="0"/>
              <a:t>1. </a:t>
            </a:r>
            <a:r>
              <a:rPr lang="en-GB" baseline="0" dirty="0"/>
              <a:t>Ask students: </a:t>
            </a:r>
            <a:r>
              <a:rPr lang="en-GB" baseline="0" dirty="0" err="1"/>
              <a:t>Ist</a:t>
            </a:r>
            <a:r>
              <a:rPr lang="en-GB" baseline="0" dirty="0"/>
              <a:t> es der, die </a:t>
            </a:r>
            <a:r>
              <a:rPr lang="en-GB" baseline="0" dirty="0" err="1"/>
              <a:t>oder</a:t>
            </a:r>
            <a:r>
              <a:rPr lang="en-GB" baseline="0" dirty="0"/>
              <a:t> das? Students respond with the article and the word.  E.g. der </a:t>
            </a:r>
            <a:r>
              <a:rPr lang="en-GB" baseline="0" dirty="0" err="1"/>
              <a:t>Sonnenhut</a:t>
            </a:r>
            <a:r>
              <a:rPr lang="en-GB" baseline="0" dirty="0"/>
              <a:t>.</a:t>
            </a:r>
            <a:endParaRPr lang="en-GB" dirty="0"/>
          </a:p>
          <a:p>
            <a:r>
              <a:rPr lang="en-GB" dirty="0"/>
              <a:t>2. Click to see where the word goes.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Sonnenhu</a:t>
            </a:r>
            <a:r>
              <a:rPr lang="en-GB" sz="1200" kern="1200" baseline="0" dirty="0" err="1">
                <a:solidFill>
                  <a:schemeClr val="tx1"/>
                </a:solidFill>
                <a:effectLst/>
                <a:latin typeface="+mn-lt"/>
                <a:ea typeface="+mn-ea"/>
                <a:cs typeface="+mn-cs"/>
              </a:rPr>
              <a:t>t</a:t>
            </a:r>
            <a:r>
              <a:rPr lang="en-GB" sz="1200" kern="1200" baseline="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Geldtasche</a:t>
            </a:r>
            <a:r>
              <a:rPr lang="en-GB" sz="1200" kern="1200" baseline="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Konzertprogramm</a:t>
            </a:r>
            <a:r>
              <a:rPr lang="en-GB" sz="1200" kern="1200" baseline="0" dirty="0">
                <a:solidFill>
                  <a:schemeClr val="tx1"/>
                </a:solidFill>
                <a:effectLst/>
                <a:latin typeface="+mn-lt"/>
                <a:ea typeface="+mn-ea"/>
                <a:cs typeface="+mn-cs"/>
              </a:rPr>
              <a:t> [&gt;5000]</a:t>
            </a:r>
            <a:r>
              <a:rPr lang="en-GB" sz="1200" kern="1200" dirty="0">
                <a:solidFill>
                  <a:schemeClr val="tx1"/>
                </a:solidFill>
                <a:effectLst/>
                <a:latin typeface="+mn-lt"/>
                <a:ea typeface="+mn-ea"/>
                <a:cs typeface="+mn-cs"/>
              </a:rPr>
              <a:t> Roman [1051]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68777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4357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Auftakt</a:t>
            </a:r>
            <a:r>
              <a:rPr lang="en-GB" b="1" dirty="0"/>
              <a:t> (Upbeat) independent pre-lesson revisiting activities</a:t>
            </a:r>
            <a:br>
              <a:rPr lang="en-GB" b="1" dirty="0"/>
            </a:br>
            <a:r>
              <a:rPr lang="en-GB" b="0" dirty="0"/>
              <a:t>On arrival to the lesson students can prepare for learning by doing a short, independent revisiting activity, giving the teacher the opportunity to talk to individuals and/or complete any additional setting up activities for the lesson.</a:t>
            </a:r>
            <a:br>
              <a:rPr lang="en-GB" b="0" dirty="0"/>
            </a:br>
            <a:endParaRPr lang="en-GB" b="0" dirty="0"/>
          </a:p>
          <a:p>
            <a:r>
              <a:rPr lang="en-GB" b="1" dirty="0"/>
              <a:t>Timing: 5 minutes</a:t>
            </a:r>
            <a:br>
              <a:rPr lang="en-GB" b="0" dirty="0"/>
            </a:br>
            <a:r>
              <a:rPr lang="en-GB" b="0" dirty="0"/>
              <a:t>In this lesson, </a:t>
            </a:r>
            <a:r>
              <a:rPr lang="en-GB" b="0" i="1" dirty="0" err="1"/>
              <a:t>Auftakt</a:t>
            </a:r>
            <a:r>
              <a:rPr lang="en-GB" b="0" i="1" dirty="0"/>
              <a:t> </a:t>
            </a:r>
            <a:r>
              <a:rPr lang="en-GB" b="0" dirty="0"/>
              <a:t>is included in the lesson timings, as the focus is on words from this week’s or last week’s vocabulary.</a:t>
            </a:r>
            <a:br>
              <a:rPr lang="en-GB" b="1" dirty="0"/>
            </a:br>
            <a:endParaRPr lang="en-GB" b="1" dirty="0"/>
          </a:p>
          <a:p>
            <a:r>
              <a:rPr lang="en-GB" b="1" dirty="0"/>
              <a:t>Aim: </a:t>
            </a:r>
            <a:r>
              <a:rPr lang="en-GB" b="0" dirty="0"/>
              <a:t>to revise known vocabulary and recap knowledge about compound noun formation (i.e. the gender is the gender of the final noun; capital letter on initial letter only; occasional letter omission (e.g. </a:t>
            </a:r>
            <a:r>
              <a:rPr lang="en-GB" b="0" dirty="0" err="1"/>
              <a:t>Schul</a:t>
            </a:r>
            <a:r>
              <a:rPr lang="en-GB" b="0" dirty="0"/>
              <a:t>-).</a:t>
            </a:r>
            <a:br>
              <a:rPr lang="en-GB" b="0" dirty="0"/>
            </a:br>
            <a:br>
              <a:rPr lang="en-GB" b="0" dirty="0"/>
            </a:br>
            <a:r>
              <a:rPr lang="en-GB" b="1" dirty="0"/>
              <a:t>Procedure: </a:t>
            </a:r>
            <a:br>
              <a:rPr lang="en-GB" b="1" dirty="0"/>
            </a:br>
            <a:r>
              <a:rPr lang="en-GB" b="0" dirty="0"/>
              <a:t>1. Write as many compound nouns as possible in the time allowed.</a:t>
            </a:r>
            <a:br>
              <a:rPr lang="en-GB" b="0" dirty="0"/>
            </a:br>
            <a:r>
              <a:rPr lang="en-GB" b="0" dirty="0"/>
              <a:t>2. Elicit some answers from students orally.</a:t>
            </a:r>
            <a:br>
              <a:rPr lang="en-GB" b="0" dirty="0"/>
            </a:br>
            <a:r>
              <a:rPr lang="en-GB" b="0" dirty="0"/>
              <a:t>3. Click to reveal answer table.</a:t>
            </a:r>
            <a:br>
              <a:rPr lang="en-GB" b="0" dirty="0"/>
            </a:br>
            <a:br>
              <a:rPr lang="en-GB" b="0" dirty="0"/>
            </a:br>
            <a:r>
              <a:rPr lang="en-GB" b="1" dirty="0"/>
              <a:t>Note: </a:t>
            </a:r>
            <a:r>
              <a:rPr lang="en-GB" b="0" dirty="0"/>
              <a:t>not all the answers are provided. In particular, </a:t>
            </a:r>
            <a:r>
              <a:rPr lang="en-GB" b="0" i="1" dirty="0"/>
              <a:t>Winter</a:t>
            </a:r>
            <a:r>
              <a:rPr lang="en-GB" b="0" dirty="0"/>
              <a:t> could replace </a:t>
            </a:r>
            <a:r>
              <a:rPr lang="en-GB" b="0" i="1" dirty="0"/>
              <a:t>Sommer</a:t>
            </a:r>
            <a:r>
              <a:rPr lang="en-GB" b="0" dirty="0"/>
              <a:t> in most of the answers given.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568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7.1.2.3</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156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(two slides)</a:t>
            </a:r>
            <a:br>
              <a:rPr lang="en-GB" dirty="0"/>
            </a:br>
            <a:br>
              <a:rPr lang="en-GB" b="1" dirty="0"/>
            </a:br>
            <a:r>
              <a:rPr lang="en-GB" b="1" dirty="0"/>
              <a:t>Aim: </a:t>
            </a:r>
            <a:r>
              <a:rPr lang="en-GB" b="0" dirty="0"/>
              <a:t>to practise creation and spoken production of compound nouns made up of previously taught individual words.</a:t>
            </a:r>
            <a:br>
              <a:rPr lang="en-GB" b="0" dirty="0"/>
            </a:br>
            <a:br>
              <a:rPr lang="en-GB" b="0" dirty="0"/>
            </a:br>
            <a:r>
              <a:rPr lang="en-GB" b="1" dirty="0"/>
              <a:t>Procedure:</a:t>
            </a:r>
            <a:br>
              <a:rPr lang="en-GB" dirty="0"/>
            </a:br>
            <a:r>
              <a:rPr lang="en-GB" dirty="0"/>
              <a:t>1. Partner A turns away from the board.</a:t>
            </a:r>
          </a:p>
          <a:p>
            <a:r>
              <a:rPr lang="en-GB" dirty="0"/>
              <a:t>2. Teacher clicks to bring up word selection.</a:t>
            </a:r>
            <a:br>
              <a:rPr lang="en-GB" dirty="0"/>
            </a:br>
            <a:r>
              <a:rPr lang="en-GB" dirty="0"/>
              <a:t>3. Partner B says as many compound nouns as s/he can in one minute, allowing Partner A to write the meanings down in English.</a:t>
            </a:r>
          </a:p>
          <a:p>
            <a:r>
              <a:rPr lang="en-GB" dirty="0"/>
              <a:t>4. When the minute is up, Partner A turns back to the board, and uses his/her notes to say as many German compound nouns as s/he can.</a:t>
            </a:r>
          </a:p>
          <a:p>
            <a:r>
              <a:rPr lang="en-GB" dirty="0"/>
              <a:t>5. Partner B listens and offers feedback.</a:t>
            </a:r>
            <a:br>
              <a:rPr lang="en-GB" dirty="0"/>
            </a:br>
            <a:r>
              <a:rPr lang="en-GB" dirty="0"/>
              <a:t>6. Then partners swap roles and move to the next slide.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As for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Students swap roles.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631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baseline="0" dirty="0"/>
              <a:t>To revisit knowledge that students were taught in 1.1.7 on the formation of closed questions.</a:t>
            </a:r>
            <a:endParaRPr lang="en-GB" b="0" dirty="0"/>
          </a:p>
          <a:p>
            <a:br>
              <a:rPr lang="en-GB" dirty="0"/>
            </a:br>
            <a:r>
              <a:rPr lang="en-GB" b="1" dirty="0"/>
              <a:t>Procedure:</a:t>
            </a:r>
            <a:br>
              <a:rPr lang="en-GB" dirty="0"/>
            </a:br>
            <a:r>
              <a:rPr lang="en-GB" dirty="0"/>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a:t>
            </a:r>
            <a:r>
              <a:rPr lang="en-GB" baseline="0" dirty="0"/>
              <a:t> Draw attention to word order: VSO for closed questions, Question word + VSO or VO for open questions.</a:t>
            </a:r>
          </a:p>
          <a:p>
            <a:r>
              <a:rPr lang="en-GB" dirty="0"/>
              <a:t>3.</a:t>
            </a:r>
            <a:r>
              <a:rPr lang="en-GB" baseline="0" dirty="0"/>
              <a:t> </a:t>
            </a:r>
            <a:r>
              <a:rPr lang="en-GB" dirty="0"/>
              <a:t>Ensure students’ understanding</a:t>
            </a:r>
            <a:r>
              <a:rPr lang="en-GB" baseline="0" dirty="0"/>
              <a:t> at each stage.</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4211578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925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US" b="0"/>
              <a:t>To explain the possessives ‘dein’,</a:t>
            </a:r>
            <a:r>
              <a:rPr lang="en-US" b="0" baseline="0"/>
              <a:t> ‘sein’ and ‘ihr’.</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a:t>
            </a:r>
            <a:r>
              <a:rPr lang="en-GB" b="0" baseline="0"/>
              <a:t> Cycle through the information on the slide using the animation sequence.</a:t>
            </a:r>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514451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US" b="0" dirty="0"/>
              <a:t>To </a:t>
            </a:r>
            <a:r>
              <a:rPr lang="en-US" b="0" dirty="0" err="1"/>
              <a:t>practise</a:t>
            </a:r>
            <a:r>
              <a:rPr lang="en-US" b="0" dirty="0"/>
              <a:t> distinguishing between</a:t>
            </a:r>
            <a:r>
              <a:rPr lang="en-US" b="0" baseline="0" dirty="0"/>
              <a:t> ‘sein’ and ‘</a:t>
            </a:r>
            <a:r>
              <a:rPr lang="en-US" b="0" baseline="0" dirty="0" err="1"/>
              <a:t>ihr</a:t>
            </a:r>
            <a:r>
              <a:rPr lang="en-US" b="0" baseline="0" dirty="0"/>
              <a:t>’ in the oral modality.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a:t>
            </a:r>
            <a:r>
              <a:rPr lang="en-GB" b="0" baseline="0" dirty="0"/>
              <a:t> listen to determine whether the sentences refer to a boy or girl (sein / </a:t>
            </a:r>
            <a:r>
              <a:rPr lang="en-GB" b="0" baseline="0" dirty="0" err="1"/>
              <a:t>ihr</a:t>
            </a:r>
            <a:r>
              <a:rPr lang="en-GB" b="0" baseline="0" dirty="0"/>
              <a:t>).  They can write 1-8 and note the names.</a:t>
            </a:r>
            <a:br>
              <a:rPr lang="en-GB" b="0" baseline="0" dirty="0"/>
            </a:br>
            <a:r>
              <a:rPr lang="en-GB" b="1" baseline="0" dirty="0"/>
              <a:t>Note:</a:t>
            </a:r>
            <a:r>
              <a:rPr lang="en-GB" b="0" baseline="0" dirty="0"/>
              <a:t> The names have been chosen to provide additional productive read aloud practice of the SSC ‘</a:t>
            </a:r>
            <a:r>
              <a:rPr lang="en-GB" b="0" baseline="0" dirty="0" err="1"/>
              <a:t>ei</a:t>
            </a:r>
            <a:r>
              <a:rPr lang="en-GB" b="0" baseline="0" dirty="0"/>
              <a:t>’ and ‘</a:t>
            </a:r>
            <a:r>
              <a:rPr lang="en-GB" b="0" baseline="0" dirty="0" err="1"/>
              <a:t>ie</a:t>
            </a:r>
            <a:r>
              <a:rPr lang="en-GB" b="0" baseline="0" dirty="0"/>
              <a:t>’.  </a:t>
            </a:r>
            <a:br>
              <a:rPr lang="en-GB" b="0" baseline="0" dirty="0"/>
            </a:br>
            <a:r>
              <a:rPr lang="en-GB" b="0" baseline="0" dirty="0"/>
              <a:t>2. Teachers can therefore elicit the answers as student names: </a:t>
            </a:r>
            <a:r>
              <a:rPr lang="en-GB" b="0" baseline="0" dirty="0" err="1"/>
              <a:t>Wer</a:t>
            </a:r>
            <a:r>
              <a:rPr lang="en-GB" b="0" baseline="0" dirty="0"/>
              <a:t> </a:t>
            </a:r>
            <a:r>
              <a:rPr lang="en-GB" b="0" baseline="0" dirty="0" err="1"/>
              <a:t>ist</a:t>
            </a:r>
            <a:r>
              <a:rPr lang="en-GB" b="0" baseline="0" dirty="0"/>
              <a:t> das? Noah </a:t>
            </a:r>
            <a:r>
              <a:rPr lang="en-GB" b="0" baseline="0" dirty="0" err="1"/>
              <a:t>oder</a:t>
            </a:r>
            <a:r>
              <a:rPr lang="en-GB" b="0" baseline="0" dirty="0"/>
              <a:t> Katharina?</a:t>
            </a:r>
            <a:br>
              <a:rPr lang="en-GB" b="0" baseline="0" dirty="0"/>
            </a:br>
            <a:r>
              <a:rPr lang="en-GB" b="0" baseline="0" dirty="0"/>
              <a:t>3. Students can then listen again to record the additional details.  </a:t>
            </a:r>
          </a:p>
          <a:p>
            <a:pPr marL="0" indent="0">
              <a:buNone/>
            </a:pPr>
            <a:r>
              <a:rPr lang="en-GB" b="0" baseline="0" dirty="0"/>
              <a:t>4. Students were taught </a:t>
            </a:r>
            <a:r>
              <a:rPr lang="en-GB" b="0" baseline="0" dirty="0" err="1"/>
              <a:t>Lieblings</a:t>
            </a:r>
            <a:r>
              <a:rPr lang="en-GB" b="0" baseline="0" dirty="0"/>
              <a:t>- combined with a range of nouns in 1.1.7. Since then, they have been explicitly introduced to the concept of compound nouns - teachers might want to consolidate this knowledge here by asking follow up questions about the gender of a few of the compounds: e.g. What’s the gender of </a:t>
            </a:r>
            <a:r>
              <a:rPr lang="en-GB" b="0" baseline="0" dirty="0" err="1"/>
              <a:t>Lieblingsband</a:t>
            </a:r>
            <a:r>
              <a:rPr lang="en-GB" b="0" baseline="0" dirty="0"/>
              <a:t>, </a:t>
            </a:r>
            <a:r>
              <a:rPr lang="en-GB" b="0" baseline="0" dirty="0" err="1"/>
              <a:t>Lieblingsort</a:t>
            </a:r>
            <a:r>
              <a:rPr lang="en-GB" b="0" baseline="0" dirty="0"/>
              <a:t>, </a:t>
            </a:r>
            <a:r>
              <a:rPr lang="en-GB" b="0" baseline="0" dirty="0" err="1"/>
              <a:t>Lieblingstier</a:t>
            </a:r>
            <a:r>
              <a:rPr lang="en-GB" b="0" baseline="0" dirty="0"/>
              <a:t>?</a:t>
            </a:r>
            <a:br>
              <a:rPr lang="en-GB" b="0" baseline="0" dirty="0"/>
            </a:br>
            <a:r>
              <a:rPr lang="en-GB" b="0" baseline="0" dirty="0"/>
              <a:t>5. Wolfgang is in Mehmet’s class, of course.  Here teachers might ask if students remember the name of Wolfgang’s dog - Einstein (two more examples of ‘</a:t>
            </a:r>
            <a:r>
              <a:rPr lang="en-GB" b="0" baseline="0" dirty="0" err="1"/>
              <a:t>ei</a:t>
            </a:r>
            <a:r>
              <a:rPr lang="en-GB" b="0" baseline="0" dirty="0"/>
              <a:t>’)!</a:t>
            </a:r>
          </a:p>
          <a:p>
            <a:pPr marL="0" indent="0">
              <a:buNone/>
            </a:pPr>
            <a:endParaRPr lang="en-GB" dirty="0"/>
          </a:p>
          <a:p>
            <a:pPr marL="0" indent="0">
              <a:buNone/>
            </a:pPr>
            <a:r>
              <a:rPr lang="en-GB" b="1" dirty="0"/>
              <a:t>Transcript:</a:t>
            </a:r>
          </a:p>
          <a:p>
            <a:pPr marL="228600" indent="-228600">
              <a:buAutoNum type="arabicPeriod"/>
            </a:pPr>
            <a:r>
              <a:rPr lang="en-GB" dirty="0"/>
              <a:t>Seine </a:t>
            </a:r>
            <a:r>
              <a:rPr lang="en-GB" dirty="0" err="1"/>
              <a:t>Lieblingsband</a:t>
            </a:r>
            <a:r>
              <a:rPr lang="en-GB" dirty="0"/>
              <a:t> </a:t>
            </a:r>
            <a:r>
              <a:rPr lang="en-GB" dirty="0" err="1"/>
              <a:t>ist</a:t>
            </a:r>
            <a:r>
              <a:rPr lang="en-GB" baseline="0" dirty="0"/>
              <a:t> </a:t>
            </a:r>
            <a:r>
              <a:rPr lang="en-GB" baseline="0" dirty="0" err="1"/>
              <a:t>Cro</a:t>
            </a:r>
            <a:r>
              <a:rPr lang="en-GB" baseline="0" dirty="0"/>
              <a:t>.</a:t>
            </a:r>
          </a:p>
          <a:p>
            <a:pPr marL="228600" indent="-228600">
              <a:buAutoNum type="arabicPeriod"/>
            </a:pPr>
            <a:r>
              <a:rPr lang="en-GB" baseline="0" dirty="0"/>
              <a:t>Seine </a:t>
            </a:r>
            <a:r>
              <a:rPr lang="en-GB" baseline="0" dirty="0" err="1"/>
              <a:t>Lieblingssängerin</a:t>
            </a:r>
            <a:r>
              <a:rPr lang="en-GB" baseline="0" dirty="0"/>
              <a:t> </a:t>
            </a:r>
            <a:r>
              <a:rPr lang="en-GB" baseline="0" dirty="0" err="1"/>
              <a:t>ist</a:t>
            </a:r>
            <a:r>
              <a:rPr lang="en-GB" baseline="0" dirty="0"/>
              <a:t> Rihanna.</a:t>
            </a:r>
          </a:p>
          <a:p>
            <a:pPr marL="228600" indent="-228600">
              <a:buAutoNum type="arabicPeriod"/>
            </a:pPr>
            <a:r>
              <a:rPr lang="en-GB" baseline="0" dirty="0" err="1"/>
              <a:t>Ihr</a:t>
            </a:r>
            <a:r>
              <a:rPr lang="en-GB" baseline="0" dirty="0"/>
              <a:t> </a:t>
            </a:r>
            <a:r>
              <a:rPr lang="en-GB" baseline="0" dirty="0" err="1"/>
              <a:t>Lieblingsschauspieler</a:t>
            </a:r>
            <a:r>
              <a:rPr lang="en-GB" baseline="0" dirty="0"/>
              <a:t> </a:t>
            </a:r>
            <a:r>
              <a:rPr lang="en-GB" baseline="0" dirty="0" err="1"/>
              <a:t>ist</a:t>
            </a:r>
            <a:r>
              <a:rPr lang="en-GB" baseline="0" dirty="0"/>
              <a:t> Daniel </a:t>
            </a:r>
            <a:r>
              <a:rPr lang="en-GB" baseline="0" dirty="0" err="1"/>
              <a:t>Brühl</a:t>
            </a:r>
            <a:r>
              <a:rPr lang="en-GB" baseline="0" dirty="0"/>
              <a:t>.</a:t>
            </a:r>
          </a:p>
          <a:p>
            <a:pPr marL="228600" indent="-228600">
              <a:buAutoNum type="arabicPeriod"/>
            </a:pPr>
            <a:r>
              <a:rPr lang="en-GB" baseline="0" dirty="0"/>
              <a:t>Seine </a:t>
            </a:r>
            <a:r>
              <a:rPr lang="en-GB" baseline="0" dirty="0" err="1"/>
              <a:t>Lieblingslehrerin</a:t>
            </a:r>
            <a:r>
              <a:rPr lang="en-GB" baseline="0" dirty="0"/>
              <a:t> </a:t>
            </a:r>
            <a:r>
              <a:rPr lang="en-GB" baseline="0" dirty="0" err="1"/>
              <a:t>ist</a:t>
            </a:r>
            <a:r>
              <a:rPr lang="en-GB" baseline="0" dirty="0"/>
              <a:t> Frau Braun.</a:t>
            </a:r>
          </a:p>
          <a:p>
            <a:pPr marL="228600" indent="-228600">
              <a:buAutoNum type="arabicPeriod"/>
            </a:pPr>
            <a:r>
              <a:rPr lang="en-GB" baseline="0" dirty="0" err="1"/>
              <a:t>Ihr</a:t>
            </a:r>
            <a:r>
              <a:rPr lang="en-GB" baseline="0" dirty="0"/>
              <a:t> </a:t>
            </a:r>
            <a:r>
              <a:rPr lang="en-GB" baseline="0" dirty="0" err="1"/>
              <a:t>Lieblingssport</a:t>
            </a:r>
            <a:r>
              <a:rPr lang="en-GB" baseline="0" dirty="0"/>
              <a:t> </a:t>
            </a:r>
            <a:r>
              <a:rPr lang="en-GB" baseline="0" dirty="0" err="1"/>
              <a:t>ist</a:t>
            </a:r>
            <a:r>
              <a:rPr lang="en-GB" baseline="0" dirty="0"/>
              <a:t> Rugby.</a:t>
            </a:r>
          </a:p>
          <a:p>
            <a:pPr marL="228600" indent="-228600">
              <a:buAutoNum type="arabicPeriod"/>
            </a:pPr>
            <a:r>
              <a:rPr lang="en-GB" baseline="0" dirty="0" err="1"/>
              <a:t>Ihr</a:t>
            </a:r>
            <a:r>
              <a:rPr lang="en-GB" baseline="0" dirty="0"/>
              <a:t> </a:t>
            </a:r>
            <a:r>
              <a:rPr lang="en-GB" baseline="0" dirty="0" err="1"/>
              <a:t>Lieblingsort</a:t>
            </a:r>
            <a:r>
              <a:rPr lang="en-GB" baseline="0" dirty="0"/>
              <a:t> </a:t>
            </a:r>
            <a:r>
              <a:rPr lang="en-GB" baseline="0" dirty="0" err="1"/>
              <a:t>ist</a:t>
            </a:r>
            <a:r>
              <a:rPr lang="en-GB" baseline="0" dirty="0"/>
              <a:t> Wien.</a:t>
            </a:r>
          </a:p>
          <a:p>
            <a:pPr marL="228600" indent="-228600">
              <a:buAutoNum type="arabicPeriod"/>
            </a:pPr>
            <a:r>
              <a:rPr lang="en-GB" baseline="0" dirty="0"/>
              <a:t>Sein </a:t>
            </a:r>
            <a:r>
              <a:rPr lang="en-GB" baseline="0" dirty="0" err="1"/>
              <a:t>Lieblingstier</a:t>
            </a:r>
            <a:r>
              <a:rPr lang="en-GB" baseline="0" dirty="0"/>
              <a:t> </a:t>
            </a:r>
            <a:r>
              <a:rPr lang="en-GB" baseline="0" dirty="0" err="1"/>
              <a:t>ist</a:t>
            </a:r>
            <a:r>
              <a:rPr lang="en-GB" baseline="0" dirty="0"/>
              <a:t> sein Hund.</a:t>
            </a:r>
          </a:p>
          <a:p>
            <a:pPr marL="228600" indent="-228600">
              <a:buAutoNum type="arabicPeriod"/>
            </a:pPr>
            <a:r>
              <a:rPr lang="en-GB" baseline="0" dirty="0"/>
              <a:t>Sein </a:t>
            </a:r>
            <a:r>
              <a:rPr lang="en-GB" baseline="0" dirty="0" err="1"/>
              <a:t>Lieblingsfilm</a:t>
            </a:r>
            <a:r>
              <a:rPr lang="en-GB" baseline="0" dirty="0"/>
              <a:t> </a:t>
            </a:r>
            <a:r>
              <a:rPr lang="en-GB" baseline="0" dirty="0" err="1"/>
              <a:t>ist</a:t>
            </a:r>
            <a:r>
              <a:rPr lang="en-GB" baseline="0" dirty="0"/>
              <a:t> </a:t>
            </a:r>
            <a:r>
              <a:rPr lang="en-GB" baseline="0" dirty="0" err="1"/>
              <a:t>Vorstadtkrokodile</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351295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US" b="0" dirty="0"/>
              <a:t>To </a:t>
            </a:r>
            <a:r>
              <a:rPr lang="en-US" b="0" dirty="0" err="1"/>
              <a:t>practise</a:t>
            </a:r>
            <a:r>
              <a:rPr lang="en-US" b="0" dirty="0"/>
              <a:t> distinguishing between</a:t>
            </a:r>
            <a:r>
              <a:rPr lang="en-US" b="0" baseline="0" dirty="0"/>
              <a:t> ‘sein’ and ‘</a:t>
            </a:r>
            <a:r>
              <a:rPr lang="en-US" b="0" baseline="0" dirty="0" err="1"/>
              <a:t>ihr</a:t>
            </a:r>
            <a:r>
              <a:rPr lang="en-US" b="0" baseline="0" dirty="0"/>
              <a:t>’ in the written modality.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a:t>
            </a:r>
            <a:r>
              <a:rPr lang="en-GB" dirty="0"/>
              <a:t>Students </a:t>
            </a:r>
            <a:r>
              <a:rPr lang="en-GB" baseline="0" dirty="0"/>
              <a:t>identify the gender of the person mentioned last in the first sentence and choose the correct possessive adjective in the second sentence. </a:t>
            </a:r>
            <a:br>
              <a:rPr lang="en-GB" baseline="0" dirty="0"/>
            </a:br>
            <a:r>
              <a:rPr lang="en-GB" baseline="0" dirty="0"/>
              <a:t>2. Teachers elicit full sentence answers so that students gain additional read aloud practice with ‘</a:t>
            </a:r>
            <a:r>
              <a:rPr lang="en-GB" baseline="0" dirty="0" err="1"/>
              <a:t>ie</a:t>
            </a:r>
            <a:r>
              <a:rPr lang="en-GB" baseline="0" dirty="0"/>
              <a:t>’ and ‘</a:t>
            </a:r>
            <a:r>
              <a:rPr lang="en-GB" baseline="0" dirty="0" err="1"/>
              <a:t>ei</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Examples of males possessing feminine nouns, and females possessing masculine or neuter nouns, have been deliberately included, to reinforce that fact that the gender of the possessive adjective agrees with the thing possessed, rather than with the possessor.</a:t>
            </a: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4147068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written production of possessive adjectives in context.</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these multi-modal conversations students need</a:t>
            </a:r>
            <a:r>
              <a:rPr lang="en-GB" sz="1200" kern="1200" baseline="0" dirty="0">
                <a:solidFill>
                  <a:schemeClr val="tx1"/>
                </a:solidFill>
                <a:effectLst/>
                <a:latin typeface="+mn-lt"/>
                <a:ea typeface="+mn-ea"/>
                <a:cs typeface="+mn-cs"/>
              </a:rPr>
              <a:t> to choose the correct possessive adjective </a:t>
            </a:r>
            <a:r>
              <a:rPr lang="en-GB" sz="1200" b="1" kern="1200" baseline="0" dirty="0">
                <a:solidFill>
                  <a:schemeClr val="tx1"/>
                </a:solidFill>
                <a:effectLst/>
                <a:latin typeface="+mn-lt"/>
                <a:ea typeface="+mn-ea"/>
                <a:cs typeface="+mn-cs"/>
              </a:rPr>
              <a:t>and</a:t>
            </a:r>
            <a:r>
              <a:rPr lang="en-GB" sz="1200" kern="1200" baseline="0" dirty="0">
                <a:solidFill>
                  <a:schemeClr val="tx1"/>
                </a:solidFill>
                <a:effectLst/>
                <a:latin typeface="+mn-lt"/>
                <a:ea typeface="+mn-ea"/>
                <a:cs typeface="+mn-cs"/>
              </a:rPr>
              <a:t> the correct form of each, dependent on the gender of the noun that follows.</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Clearly, we need to suspend disbelief in this scenario, as we don’t usually get to see conversations written down (!).  However, the spoken modality provides useful modelling for the subsequent pair speaking task, and the written support allows students a little more opportunity to refer to the words (and utterances) before and after the gap, to help them process for meaning, and choose the correct word. </a:t>
            </a:r>
            <a:br>
              <a:rPr lang="en-GB" sz="1200" kern="1200" baseline="0" dirty="0">
                <a:solidFill>
                  <a:schemeClr val="tx1"/>
                </a:solidFill>
                <a:effectLst/>
                <a:latin typeface="+mn-lt"/>
                <a:ea typeface="+mn-ea"/>
                <a:cs typeface="+mn-cs"/>
              </a:rPr>
            </a:b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Note:</a:t>
            </a:r>
            <a:r>
              <a:rPr lang="en-GB" sz="1200" kern="1200" baseline="0" dirty="0">
                <a:solidFill>
                  <a:schemeClr val="tx1"/>
                </a:solidFill>
                <a:effectLst/>
                <a:latin typeface="+mn-lt"/>
                <a:ea typeface="+mn-ea"/>
                <a:cs typeface="+mn-cs"/>
              </a:rPr>
              <a:t> Too wordy to put in the instructions (and probably not necessary) but a scenario that then leads into the writing task that follows would be that Katja is interviewing Mehmet for her English homework.  She therefore records the conversation, tries to type it up in German, so that she has notes to refer to, to write her English sentences. The bad signal means that some of the audio is lost.</a:t>
            </a:r>
            <a:br>
              <a:rPr lang="en-GB" sz="1200" kern="1200" baseline="0" dirty="0">
                <a:solidFill>
                  <a:schemeClr val="tx1"/>
                </a:solidFill>
                <a:effectLst/>
                <a:latin typeface="+mn-lt"/>
                <a:ea typeface="+mn-ea"/>
                <a:cs typeface="+mn-cs"/>
              </a:rPr>
            </a:b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a:t>
            </a:r>
            <a:r>
              <a:rPr lang="en-GB" b="0" baseline="0" dirty="0"/>
              <a:t> </a:t>
            </a:r>
            <a:r>
              <a:rPr lang="en-GB" sz="1200" kern="1200" baseline="0" dirty="0">
                <a:solidFill>
                  <a:schemeClr val="tx1"/>
                </a:solidFill>
                <a:effectLst/>
                <a:latin typeface="+mn-lt"/>
                <a:ea typeface="+mn-ea"/>
                <a:cs typeface="+mn-cs"/>
              </a:rPr>
              <a:t>Audio for each exchange is activated by clicking each letter A - 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2. Students listen and read each section of the dialogue.  They use their understanding of the sentence context to identify which possessive is needed, and their knowledge of gender of the following word to decide which form is required.  They write the possessive form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3. The answers are animated to appear.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4. There is then a full version of this half of the conversation to listen to, by clicking the player on the top right of the slide.</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5. The 2</a:t>
            </a:r>
            <a:r>
              <a:rPr lang="en-GB" sz="1200" kern="1200" baseline="30000" dirty="0">
                <a:solidFill>
                  <a:schemeClr val="tx1"/>
                </a:solidFill>
                <a:effectLst/>
                <a:latin typeface="+mn-lt"/>
                <a:ea typeface="+mn-ea"/>
                <a:cs typeface="+mn-cs"/>
              </a:rPr>
              <a:t>nd</a:t>
            </a:r>
            <a:r>
              <a:rPr lang="en-GB" sz="1200" kern="1200" baseline="0" dirty="0">
                <a:solidFill>
                  <a:schemeClr val="tx1"/>
                </a:solidFill>
                <a:effectLst/>
                <a:latin typeface="+mn-lt"/>
                <a:ea typeface="+mn-ea"/>
                <a:cs typeface="+mn-cs"/>
              </a:rPr>
              <a:t> part of the conversation then follows on the next slide.</a:t>
            </a:r>
            <a:br>
              <a:rPr lang="en-GB" sz="1200" kern="1200" baseline="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Transcript</a:t>
            </a:r>
          </a:p>
          <a:p>
            <a:r>
              <a:rPr lang="en-GB" sz="1200" b="1" kern="1200" dirty="0">
                <a:solidFill>
                  <a:schemeClr val="tx1"/>
                </a:solidFill>
                <a:effectLst/>
                <a:latin typeface="+mn-lt"/>
                <a:ea typeface="+mn-ea"/>
                <a:cs typeface="+mn-cs"/>
              </a:rPr>
              <a:t>1.</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Katja</a:t>
            </a:r>
            <a:r>
              <a:rPr lang="en-GB" sz="1200" kern="1200" dirty="0">
                <a:solidFill>
                  <a:schemeClr val="tx1"/>
                </a:solidFill>
                <a:effectLst/>
                <a:latin typeface="+mn-lt"/>
                <a:ea typeface="+mn-ea"/>
                <a:cs typeface="+mn-cs"/>
              </a:rPr>
              <a:t>:  Hallo Mehmet. Sag mal, was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dein</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Lieblingssport</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Mehmet: </a:t>
            </a:r>
            <a:r>
              <a:rPr lang="en-GB" sz="1200" kern="1200" dirty="0" err="1">
                <a:solidFill>
                  <a:schemeClr val="tx1"/>
                </a:solidFill>
                <a:effectLst/>
                <a:latin typeface="+mn-lt"/>
                <a:ea typeface="+mn-ea"/>
                <a:cs typeface="+mn-cs"/>
              </a:rPr>
              <a:t>Fußball</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Katja</a:t>
            </a:r>
            <a:r>
              <a:rPr lang="en-GB" sz="1200" kern="1200" dirty="0">
                <a:solidFill>
                  <a:schemeClr val="tx1"/>
                </a:solidFill>
                <a:effectLst/>
                <a:latin typeface="+mn-lt"/>
                <a:ea typeface="+mn-ea"/>
                <a:cs typeface="+mn-cs"/>
              </a:rPr>
              <a:t>: Und hast du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Lieblingsfußballspieler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Mehmet: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mein</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Lieblingsfußballspieler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Mesut Özil. </a:t>
            </a:r>
            <a:r>
              <a:rPr lang="en-GB" sz="1200" b="1" kern="1200" dirty="0">
                <a:solidFill>
                  <a:schemeClr val="tx1"/>
                </a:solidFill>
                <a:effectLst/>
                <a:latin typeface="+mn-lt"/>
                <a:ea typeface="+mn-ea"/>
                <a:cs typeface="+mn-cs"/>
              </a:rPr>
              <a:t>[Sein]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Bruder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Mutlu</a:t>
            </a:r>
            <a:r>
              <a:rPr lang="en-GB" sz="1200" kern="1200" dirty="0">
                <a:solidFill>
                  <a:schemeClr val="tx1"/>
                </a:solidFill>
                <a:effectLst/>
                <a:latin typeface="+mn-lt"/>
                <a:ea typeface="+mn-ea"/>
                <a:cs typeface="+mn-cs"/>
              </a:rPr>
              <a:t> mag </a:t>
            </a:r>
            <a:r>
              <a:rPr lang="en-GB" sz="1200" kern="1200" dirty="0" err="1">
                <a:solidFill>
                  <a:schemeClr val="tx1"/>
                </a:solidFill>
                <a:effectLst/>
                <a:latin typeface="+mn-lt"/>
                <a:ea typeface="+mn-ea"/>
                <a:cs typeface="+mn-cs"/>
              </a:rPr>
              <a:t>Fußball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auch</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Katja</a:t>
            </a:r>
            <a:r>
              <a:rPr lang="en-GB" sz="1200" kern="1200" dirty="0">
                <a:solidFill>
                  <a:schemeClr val="tx1"/>
                </a:solidFill>
                <a:effectLst/>
                <a:latin typeface="+mn-lt"/>
                <a:ea typeface="+mn-ea"/>
                <a:cs typeface="+mn-cs"/>
              </a:rPr>
              <a:t>: Und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deine</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Lieblingsfarbe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Mehmet: rot</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Katja</a:t>
            </a:r>
            <a:r>
              <a:rPr lang="en-GB" sz="1200" kern="1200" dirty="0">
                <a:solidFill>
                  <a:schemeClr val="tx1"/>
                </a:solidFill>
                <a:effectLst/>
                <a:latin typeface="+mn-lt"/>
                <a:ea typeface="+mn-ea"/>
                <a:cs typeface="+mn-cs"/>
              </a:rPr>
              <a:t>: Und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deine</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Lieblingsband</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Meh.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Meine</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Lieblingsband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Rammstein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17</a:t>
            </a:fld>
            <a:endParaRPr lang="en-GB">
              <a:solidFill>
                <a:prstClr val="black"/>
              </a:solidFill>
            </a:endParaRPr>
          </a:p>
        </p:txBody>
      </p:sp>
    </p:spTree>
    <p:extLst>
      <p:ext uri="{BB962C8B-B14F-4D97-AF65-F5344CB8AC3E}">
        <p14:creationId xmlns:p14="http://schemas.microsoft.com/office/powerpoint/2010/main" val="576383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baseline="0" dirty="0"/>
              <a:t>Aim: </a:t>
            </a:r>
            <a:r>
              <a:rPr lang="en-GB" b="0" baseline="0" dirty="0"/>
              <a:t>To practise written production of possessive adjectives in context.</a:t>
            </a:r>
          </a:p>
          <a:p>
            <a:pPr lvl="0"/>
            <a:endParaRPr lang="en-GB" sz="1200" b="1" kern="1200" baseline="0" dirty="0">
              <a:solidFill>
                <a:schemeClr val="tx1"/>
              </a:solidFill>
              <a:effectLst/>
              <a:latin typeface="+mn-lt"/>
              <a:ea typeface="+mn-ea"/>
              <a:cs typeface="+mn-cs"/>
            </a:endParaRPr>
          </a:p>
          <a:p>
            <a:pPr lvl="0"/>
            <a:r>
              <a:rPr lang="en-GB" sz="1200" b="1" kern="1200" baseline="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In this second part of the conversation, there are two examples of ‘</a:t>
            </a:r>
            <a:r>
              <a:rPr lang="en-GB" sz="1200" b="0" kern="1200" dirty="0" err="1">
                <a:solidFill>
                  <a:schemeClr val="tx1"/>
                </a:solidFill>
                <a:effectLst/>
                <a:latin typeface="+mn-lt"/>
                <a:ea typeface="+mn-ea"/>
                <a:cs typeface="+mn-cs"/>
              </a:rPr>
              <a:t>kein</a:t>
            </a:r>
            <a:r>
              <a:rPr lang="en-GB" sz="1200" b="0" kern="1200" dirty="0">
                <a:solidFill>
                  <a:schemeClr val="tx1"/>
                </a:solidFill>
                <a:effectLst/>
                <a:latin typeface="+mn-lt"/>
                <a:ea typeface="+mn-ea"/>
                <a:cs typeface="+mn-cs"/>
              </a:rPr>
              <a:t>’, which students first learnt</a:t>
            </a:r>
            <a:r>
              <a:rPr lang="en-GB" sz="1200" b="0" kern="1200" baseline="0" dirty="0">
                <a:solidFill>
                  <a:schemeClr val="tx1"/>
                </a:solidFill>
                <a:effectLst/>
                <a:latin typeface="+mn-lt"/>
                <a:ea typeface="+mn-ea"/>
                <a:cs typeface="+mn-cs"/>
              </a:rPr>
              <a:t> in 1.1.7. Teachers will want to draw students’ attention to it, and there are further opportunities to revisit it in the writing and speaking tasks that follow. </a:t>
            </a:r>
            <a:br>
              <a:rPr lang="en-GB" sz="1200" b="0" kern="1200" baseline="0" dirty="0">
                <a:solidFill>
                  <a:schemeClr val="tx1"/>
                </a:solidFill>
                <a:effectLst/>
                <a:latin typeface="+mn-lt"/>
                <a:ea typeface="+mn-ea"/>
                <a:cs typeface="+mn-cs"/>
              </a:rPr>
            </a:b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Note:</a:t>
            </a:r>
            <a:r>
              <a:rPr lang="en-GB" sz="1200"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deshalb</a:t>
            </a:r>
            <a:r>
              <a:rPr lang="en-GB" sz="1200" b="0" kern="1200" baseline="0" dirty="0">
                <a:solidFill>
                  <a:schemeClr val="tx1"/>
                </a:solidFill>
                <a:effectLst/>
                <a:latin typeface="+mn-lt"/>
                <a:ea typeface="+mn-ea"/>
                <a:cs typeface="+mn-cs"/>
              </a:rPr>
              <a:t> is to be revisited this week.  Teachers to check that students know its meaning.</a:t>
            </a:r>
            <a:br>
              <a:rPr lang="en-GB" sz="1200" kern="1200" baseline="0" dirty="0">
                <a:solidFill>
                  <a:schemeClr val="tx1"/>
                </a:solidFill>
                <a:effectLst/>
                <a:latin typeface="+mn-lt"/>
                <a:ea typeface="+mn-ea"/>
                <a:cs typeface="+mn-cs"/>
              </a:rPr>
            </a:b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a:t>
            </a:r>
            <a:r>
              <a:rPr lang="en-GB" b="0" baseline="0" dirty="0"/>
              <a:t> </a:t>
            </a:r>
            <a:r>
              <a:rPr lang="en-GB" sz="1200" kern="1200" baseline="0" dirty="0">
                <a:solidFill>
                  <a:schemeClr val="tx1"/>
                </a:solidFill>
                <a:effectLst/>
                <a:latin typeface="+mn-lt"/>
                <a:ea typeface="+mn-ea"/>
                <a:cs typeface="+mn-cs"/>
              </a:rPr>
              <a:t>Audio for each exchange is activated by clicking each letter E - 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2. Students listen and read each section of the dialogue.  They use their understanding of the sentence context to identify which possessive is needed, and their knowledge of gender of the following word to decide which form is required.  They write the possessive form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3. The answers are animated to appear.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4. There is then a full version of this half of the conversation to listen to, by clicking the player on the top right of the slide.</a:t>
            </a:r>
            <a:br>
              <a:rPr lang="en-GB" sz="1200" kern="1200" baseline="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2.</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Katja</a:t>
            </a:r>
            <a:r>
              <a:rPr lang="en-GB" sz="1200" kern="1200" dirty="0">
                <a:solidFill>
                  <a:schemeClr val="tx1"/>
                </a:solidFill>
                <a:effectLst/>
                <a:latin typeface="+mn-lt"/>
                <a:ea typeface="+mn-ea"/>
                <a:cs typeface="+mn-cs"/>
              </a:rPr>
              <a:t>: Mehmet, hast du </a:t>
            </a:r>
            <a:r>
              <a:rPr lang="en-GB" sz="1200" kern="1200" dirty="0" err="1">
                <a:solidFill>
                  <a:schemeClr val="tx1"/>
                </a:solidFill>
                <a:effectLst/>
                <a:latin typeface="+mn-lt"/>
                <a:ea typeface="+mn-ea"/>
                <a:cs typeface="+mn-cs"/>
              </a:rPr>
              <a:t>Geschwister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Mehmet: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meine</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Schwester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heißt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Esma</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Katja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Ihr</a:t>
            </a:r>
            <a:r>
              <a:rPr lang="en-GB" sz="1200" kern="1200" dirty="0">
                <a:solidFill>
                  <a:schemeClr val="tx1"/>
                </a:solidFill>
                <a:effectLst/>
                <a:latin typeface="+mn-lt"/>
                <a:ea typeface="+mn-ea"/>
                <a:cs typeface="+mn-cs"/>
              </a:rPr>
              <a:t> Name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schön</a:t>
            </a:r>
            <a:r>
              <a:rPr lang="en-GB" sz="1200" kern="1200" dirty="0">
                <a:solidFill>
                  <a:schemeClr val="tx1"/>
                </a:solidFill>
                <a:effectLst/>
                <a:latin typeface="+mn-lt"/>
                <a:ea typeface="+mn-ea"/>
                <a:cs typeface="+mn-cs"/>
              </a:rPr>
              <a:t>. Was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ihr</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Lieblingsessen</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Mehmet: Sie hat </a:t>
            </a:r>
            <a:r>
              <a:rPr lang="en-GB" sz="1200" kern="1200" dirty="0" err="1">
                <a:solidFill>
                  <a:schemeClr val="tx1"/>
                </a:solidFill>
                <a:effectLst/>
                <a:latin typeface="+mn-lt"/>
                <a:ea typeface="+mn-ea"/>
                <a:cs typeface="+mn-cs"/>
              </a:rPr>
              <a:t>kein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Lieblingsessen</a:t>
            </a:r>
            <a:r>
              <a:rPr lang="en-GB" sz="1200" kern="1200" dirty="0">
                <a:solidFill>
                  <a:schemeClr val="tx1"/>
                </a:solidFill>
                <a:effectLst/>
                <a:latin typeface="+mn-lt"/>
                <a:ea typeface="+mn-ea"/>
                <a:cs typeface="+mn-cs"/>
              </a:rPr>
              <a:t>.  Sie </a:t>
            </a:r>
            <a:r>
              <a:rPr lang="en-GB" sz="1200" kern="1200" dirty="0" err="1">
                <a:solidFill>
                  <a:schemeClr val="tx1"/>
                </a:solidFill>
                <a:effectLst/>
                <a:latin typeface="+mn-lt"/>
                <a:ea typeface="+mn-ea"/>
                <a:cs typeface="+mn-cs"/>
              </a:rPr>
              <a:t>isst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alles</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Katja</a:t>
            </a:r>
            <a:r>
              <a:rPr lang="en-GB" sz="1200" kern="1200" dirty="0">
                <a:solidFill>
                  <a:schemeClr val="tx1"/>
                </a:solidFill>
                <a:effectLst/>
                <a:latin typeface="+mn-lt"/>
                <a:ea typeface="+mn-ea"/>
                <a:cs typeface="+mn-cs"/>
              </a:rPr>
              <a:t>: Und was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ihre</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Lieblingsmusik</a:t>
            </a:r>
            <a:r>
              <a:rPr lang="en-GB" sz="1200" kern="1200" dirty="0">
                <a:solidFill>
                  <a:schemeClr val="tx1"/>
                </a:solidFill>
                <a:effectLst/>
                <a:latin typeface="+mn-lt"/>
                <a:ea typeface="+mn-ea"/>
                <a:cs typeface="+mn-cs"/>
              </a:rPr>
              <a:t>?  (can we avoid saying ‘art’ on the end, here?)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Mehmet: Sie mag Jazz </a:t>
            </a:r>
            <a:r>
              <a:rPr lang="en-GB" sz="1200" kern="1200" dirty="0" err="1">
                <a:solidFill>
                  <a:schemeClr val="tx1"/>
                </a:solidFill>
                <a:effectLst/>
                <a:latin typeface="+mn-lt"/>
                <a:ea typeface="+mn-ea"/>
                <a:cs typeface="+mn-cs"/>
              </a:rPr>
              <a:t>sehr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haben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gemeinsam</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Meine</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Lieblingsmusik</a:t>
            </a:r>
            <a:r>
              <a:rPr lang="en-GB" sz="1200" kern="1200" dirty="0">
                <a:solidFill>
                  <a:schemeClr val="tx1"/>
                </a:solidFill>
                <a:effectLst/>
                <a:latin typeface="+mn-lt"/>
                <a:ea typeface="+mn-ea"/>
                <a:cs typeface="+mn-cs"/>
              </a:rPr>
              <a:t> is Rock.  Und du, </a:t>
            </a:r>
            <a:r>
              <a:rPr lang="en-GB" sz="1200" kern="1200" dirty="0" err="1">
                <a:solidFill>
                  <a:schemeClr val="tx1"/>
                </a:solidFill>
                <a:effectLst/>
                <a:latin typeface="+mn-lt"/>
                <a:ea typeface="+mn-ea"/>
                <a:cs typeface="+mn-cs"/>
              </a:rPr>
              <a:t>Katja</a:t>
            </a:r>
            <a:r>
              <a:rPr lang="en-GB" sz="1200" kern="1200" dirty="0">
                <a:solidFill>
                  <a:schemeClr val="tx1"/>
                </a:solidFill>
                <a:effectLst/>
                <a:latin typeface="+mn-lt"/>
                <a:ea typeface="+mn-ea"/>
                <a:cs typeface="+mn-cs"/>
              </a:rPr>
              <a:t>, was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deine</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Lieblingsband</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Katja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Lieblingsband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mein</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Lieblingssänger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Mark Forster. </a:t>
            </a:r>
            <a:r>
              <a:rPr lang="en-GB" sz="1200" b="1" kern="1200" dirty="0">
                <a:solidFill>
                  <a:schemeClr val="tx1"/>
                </a:solidFill>
                <a:effectLst/>
                <a:latin typeface="+mn-lt"/>
                <a:ea typeface="+mn-ea"/>
                <a:cs typeface="+mn-cs"/>
              </a:rPr>
              <a:t>[Seine]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Musik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toll!</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18</a:t>
            </a:fld>
            <a:endParaRPr lang="en-GB">
              <a:solidFill>
                <a:prstClr val="black"/>
              </a:solidFill>
            </a:endParaRPr>
          </a:p>
        </p:txBody>
      </p:sp>
    </p:spTree>
    <p:extLst>
      <p:ext uri="{BB962C8B-B14F-4D97-AF65-F5344CB8AC3E}">
        <p14:creationId xmlns:p14="http://schemas.microsoft.com/office/powerpoint/2010/main" val="3072688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lvl="0"/>
            <a:r>
              <a:rPr lang="en-GB" b="1" baseline="0"/>
              <a:t>Aim: </a:t>
            </a:r>
            <a:r>
              <a:rPr lang="en-GB" b="0" baseline="0"/>
              <a:t>The context here is that Katja’s English homework involved her having to interview Mehmet (as we saw in the previous task) and write up some of the interview in English.</a:t>
            </a:r>
            <a:br>
              <a:rPr lang="en-GB" b="0" baseline="0"/>
            </a:br>
            <a:r>
              <a:rPr lang="en-GB" b="0" baseline="0"/>
              <a:t>Pupils challenge themselves to see if they can do the equivalent of Katja’s English homework, but in German.</a:t>
            </a:r>
            <a:br>
              <a:rPr lang="en-GB" b="0" baseline="0"/>
            </a:br>
            <a:br>
              <a:rPr lang="en-GB" b="0" baseline="0"/>
            </a:br>
            <a:r>
              <a:rPr lang="en-GB" b="1" baseline="0"/>
              <a:t>Procedure:</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0"/>
              <a:t>1. Teachers </a:t>
            </a:r>
            <a:r>
              <a:rPr lang="en-GB" b="0" dirty="0"/>
              <a:t>to draw attention to the compound</a:t>
            </a:r>
            <a:r>
              <a:rPr lang="en-GB" b="0" baseline="0" dirty="0"/>
              <a:t> noun </a:t>
            </a:r>
            <a:r>
              <a:rPr lang="en-GB" b="0" baseline="0" dirty="0" err="1"/>
              <a:t>Englischhausaufgaben</a:t>
            </a:r>
            <a:r>
              <a:rPr lang="en-GB" b="0" baseline="0" dirty="0"/>
              <a:t> and ensure that the meaning is clear.  Students can be reminded to try to break down longer, unfamiliar-looking words to see if they can understand them</a:t>
            </a:r>
            <a:r>
              <a:rPr lang="en-GB" b="0" baseline="0"/>
              <a:t>.  Animated lines appears upon the first clicks of the mouse, </a:t>
            </a:r>
            <a:r>
              <a:rPr lang="en-GB" b="0" baseline="0" dirty="0"/>
              <a:t>to divide the nouns.</a:t>
            </a:r>
            <a:br>
              <a:rPr lang="en-GB" b="0" baseline="0"/>
            </a:br>
            <a:r>
              <a:rPr lang="en-GB" b="0" baseline="0"/>
              <a:t>2. </a:t>
            </a:r>
            <a:r>
              <a:rPr lang="en-GB" b="0"/>
              <a:t>Pupils </a:t>
            </a:r>
            <a:r>
              <a:rPr lang="en-GB" b="0" dirty="0"/>
              <a:t>translate </a:t>
            </a:r>
            <a:r>
              <a:rPr lang="en-GB" b="0" dirty="0" err="1"/>
              <a:t>Katjas</a:t>
            </a:r>
            <a:r>
              <a:rPr lang="en-GB" b="0" baseline="0" dirty="0"/>
              <a:t> English HW </a:t>
            </a:r>
            <a:r>
              <a:rPr lang="en-GB" b="0" dirty="0"/>
              <a:t>sentences into German. </a:t>
            </a:r>
            <a:br>
              <a:rPr lang="en-GB" b="0"/>
            </a:br>
            <a:r>
              <a:rPr lang="en-GB" b="0"/>
              <a:t>3. The </a:t>
            </a:r>
            <a:r>
              <a:rPr lang="en-GB" b="0" dirty="0"/>
              <a:t>answers are on the next slide.</a:t>
            </a:r>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2364552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Add prefix </a:t>
            </a:r>
            <a:r>
              <a:rPr lang="en-GB" sz="1200" b="0" i="0" u="none" strike="noStrike" kern="1200" dirty="0" err="1">
                <a:solidFill>
                  <a:schemeClr val="tx1"/>
                </a:solidFill>
                <a:effectLst/>
                <a:latin typeface="+mn-lt"/>
                <a:ea typeface="+mn-ea"/>
                <a:cs typeface="+mn-cs"/>
              </a:rPr>
              <a:t>Lieblings</a:t>
            </a:r>
            <a:r>
              <a:rPr lang="en-GB" sz="1200" b="0" i="0" u="none" strike="noStrike" kern="1200" dirty="0">
                <a:solidFill>
                  <a:schemeClr val="tx1"/>
                </a:solidFill>
                <a:effectLst/>
                <a:latin typeface="+mn-lt"/>
                <a:ea typeface="+mn-ea"/>
                <a:cs typeface="+mn-cs"/>
              </a:rPr>
              <a:t>- to nouns to mean ‘favourite’</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771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lvl="0"/>
            <a:r>
              <a:rPr lang="en-GB" b="1" baseline="0"/>
              <a:t>Aim: </a:t>
            </a:r>
            <a:r>
              <a:rPr lang="en-GB" b="0" baseline="0"/>
              <a:t>The context here is that Katja’s English homework involved her having to interview Mehmet (as we saw in the previous task) and write up some of the interview in English.</a:t>
            </a:r>
            <a:br>
              <a:rPr lang="en-GB" b="0" baseline="0"/>
            </a:br>
            <a:r>
              <a:rPr lang="en-GB" b="0" baseline="0"/>
              <a:t>Pupils challenge themselves to see if they can do the equivalent of Katja’s English homework, but in German.</a:t>
            </a:r>
            <a:br>
              <a:rPr lang="en-GB" b="0" baseline="0"/>
            </a:br>
            <a:br>
              <a:rPr lang="en-GB" b="0" baseline="0"/>
            </a:br>
            <a:r>
              <a:rPr lang="en-GB" b="1" baseline="0"/>
              <a:t>Procedure:</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0"/>
              <a:t>1. The answers appear a sentence at a time upon</a:t>
            </a:r>
            <a:r>
              <a:rPr lang="en-GB" b="0" baseline="0"/>
              <a:t> clicking the mouse.</a:t>
            </a: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159638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(model slide and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lvl="0"/>
            <a:r>
              <a:rPr lang="en-GB" b="1" baseline="0" dirty="0"/>
              <a:t>Aim: </a:t>
            </a:r>
            <a:r>
              <a:rPr lang="en-GB" b="0" baseline="0" dirty="0"/>
              <a:t>To practise spoken production of possessive adjectives and/or </a:t>
            </a:r>
            <a:r>
              <a:rPr lang="en-GB" b="0" baseline="0" dirty="0" err="1"/>
              <a:t>kein</a:t>
            </a:r>
            <a:r>
              <a:rPr lang="en-GB" b="0" baseline="0" dirty="0"/>
              <a:t> in questions and answers, contingent on partner’s responses.</a:t>
            </a:r>
            <a:br>
              <a:rPr lang="en-GB" b="1" baseline="0" dirty="0"/>
            </a:br>
            <a:br>
              <a:rPr lang="en-GB" b="1" baseline="0" dirty="0"/>
            </a:br>
            <a:r>
              <a:rPr lang="en-GB" b="0" dirty="0"/>
              <a:t>In this oral exercise, pupils</a:t>
            </a:r>
            <a:r>
              <a:rPr lang="en-GB" b="0" baseline="0" dirty="0"/>
              <a:t> must obtain information from their partner in order to complete the grids on the next two slides (for Partner A and Partner B respectively.  This slide models the task.</a:t>
            </a:r>
            <a:br>
              <a:rPr lang="en-GB" b="0" baseline="0" dirty="0"/>
            </a:br>
            <a:br>
              <a:rPr lang="en-GB" b="0" baseline="0" dirty="0"/>
            </a:br>
            <a:r>
              <a:rPr lang="en-GB" b="1" baseline="0" dirty="0"/>
              <a:t>Procedure: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0" baseline="0" dirty="0"/>
              <a:t>Model the dialogue on the left.</a:t>
            </a:r>
            <a:br>
              <a:rPr lang="en-GB" b="0" baseline="0" dirty="0"/>
            </a:br>
            <a:r>
              <a:rPr lang="en-GB" b="0" baseline="0" dirty="0"/>
              <a:t>If the partner says s/he has no siblings, then the next question must use </a:t>
            </a:r>
            <a:r>
              <a:rPr lang="en-GB" b="0" i="1" baseline="0" dirty="0" err="1"/>
              <a:t>dein</a:t>
            </a:r>
            <a:r>
              <a:rPr lang="en-GB" b="0" i="0" baseline="0" dirty="0"/>
              <a:t> and the answer </a:t>
            </a:r>
            <a:r>
              <a:rPr lang="en-GB" b="0" i="1" baseline="0" dirty="0" err="1"/>
              <a:t>mein</a:t>
            </a:r>
            <a:r>
              <a:rPr lang="en-GB" b="0" i="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Model the dialogue on the right.</a:t>
            </a: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They choose the correct possessive adjective for the information obtained from the first question, and then choose whether to add an ‘e’ from their knowledge of the noun they are given already in the grid.</a:t>
            </a:r>
            <a:br>
              <a:rPr lang="en-GB" b="0" i="0" baseline="0" dirty="0"/>
            </a:br>
            <a:r>
              <a:rPr lang="en-GB" b="1" i="0" baseline="0" dirty="0"/>
              <a:t>Note: </a:t>
            </a:r>
            <a:r>
              <a:rPr lang="en-GB" b="0" i="0" baseline="0" dirty="0"/>
              <a:t>the ----------- on students’ grids indicates that the person has no favourite and the student needs to use ‘</a:t>
            </a:r>
            <a:r>
              <a:rPr lang="en-GB" b="0" i="0" baseline="0" dirty="0" err="1"/>
              <a:t>keinen</a:t>
            </a:r>
            <a:r>
              <a:rPr lang="en-GB" b="0" i="0" baseline="0" dirty="0"/>
              <a:t> / </a:t>
            </a:r>
            <a:r>
              <a:rPr lang="en-GB" b="0" i="0" baseline="0" dirty="0" err="1"/>
              <a:t>keine</a:t>
            </a:r>
            <a:r>
              <a:rPr lang="en-GB" b="0" i="0" baseline="0" dirty="0"/>
              <a:t> / </a:t>
            </a:r>
            <a:r>
              <a:rPr lang="en-GB" b="0" i="0" baseline="0" dirty="0" err="1"/>
              <a:t>kein</a:t>
            </a:r>
            <a:r>
              <a:rPr lang="en-GB"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The answers are displayed on the final slide of the activity.</a:t>
            </a: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2093466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This is Partner A’s task. Do not display!</a:t>
            </a:r>
            <a:br>
              <a:rPr lang="en-GB" b="1" dirty="0"/>
            </a:br>
            <a:r>
              <a:rPr lang="en-GB" b="1" dirty="0"/>
              <a:t>Note: There are copier-friendly</a:t>
            </a:r>
            <a:r>
              <a:rPr lang="en-GB" b="1" baseline="0" dirty="0"/>
              <a:t> student versions of the task downloadable with this resource.</a:t>
            </a:r>
            <a:endParaRPr lang="en-GB" b="1" dirty="0"/>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588652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This is Partner B’s task. Do not display!</a:t>
            </a:r>
            <a:br>
              <a:rPr lang="en-GB" b="1"/>
            </a:br>
            <a:r>
              <a:rPr lang="en-GB" b="1"/>
              <a:t>Note</a:t>
            </a:r>
            <a:r>
              <a:rPr lang="en-GB" b="1" dirty="0"/>
              <a:t>: There are copier-friendly</a:t>
            </a:r>
            <a:r>
              <a:rPr lang="en-GB" b="1" baseline="0" dirty="0"/>
              <a:t> student versions of the task downloadable with this resource.</a:t>
            </a:r>
            <a:endParaRPr lang="en-GB" b="1"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2374906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lvl="0"/>
            <a:r>
              <a:rPr lang="en-GB" b="1" baseline="0" dirty="0"/>
              <a:t>Aim: </a:t>
            </a:r>
            <a:r>
              <a:rPr lang="en-GB" b="0" dirty="0"/>
              <a:t>This is the self-study version of the speaking activity on the previous slides.</a:t>
            </a:r>
          </a:p>
          <a:p>
            <a:pPr lvl="0"/>
            <a:endParaRPr lang="en-GB" b="0" baseline="0" dirty="0"/>
          </a:p>
          <a:p>
            <a:pPr lvl="0"/>
            <a:r>
              <a:rPr lang="en-GB" b="1" baseline="0" dirty="0"/>
              <a:t>Procedure: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You are</a:t>
            </a:r>
            <a:r>
              <a:rPr lang="en-GB" b="0" baseline="0" dirty="0"/>
              <a:t> Partner A.  Ask the questions in German: </a:t>
            </a:r>
            <a:r>
              <a:rPr lang="en-GB" b="1" baseline="0" dirty="0"/>
              <a:t>“Have you got any brothers and sisters?’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a:t>
            </a:r>
            <a:r>
              <a:rPr lang="en-GB" b="1" baseline="0" dirty="0"/>
              <a:t> </a:t>
            </a:r>
            <a:r>
              <a:rPr lang="en-GB" b="0" baseline="0" dirty="0"/>
              <a:t>Click to hear the answer.  From that you will know which question to ask: </a:t>
            </a:r>
            <a:r>
              <a:rPr lang="en-GB" b="1" baseline="0" dirty="0"/>
              <a:t>What is his/her favourite (sport)?</a:t>
            </a:r>
            <a:br>
              <a:rPr lang="en-GB" b="1" baseline="0" dirty="0"/>
            </a:br>
            <a:r>
              <a:rPr lang="en-GB" b="0" baseline="0" dirty="0"/>
              <a:t>Remember that if the person doesn’t have any brothers and sisters, you ask</a:t>
            </a:r>
            <a:r>
              <a:rPr lang="en-GB" b="1" baseline="0" dirty="0"/>
              <a:t>: What is your favourite…?</a:t>
            </a:r>
            <a:br>
              <a:rPr lang="en-GB" b="1" baseline="0" dirty="0"/>
            </a:br>
            <a:r>
              <a:rPr lang="en-GB" b="0" baseline="0" dirty="0"/>
              <a:t>3. Click on the play button to hear the answer.  Write both answers into the 1</a:t>
            </a:r>
            <a:r>
              <a:rPr lang="en-GB" b="0" baseline="30000" dirty="0"/>
              <a:t>st</a:t>
            </a:r>
            <a:r>
              <a:rPr lang="en-GB" b="0" baseline="0" dirty="0"/>
              <a:t> row of the table.</a:t>
            </a:r>
            <a:br>
              <a:rPr lang="en-GB" b="0" baseline="0" dirty="0"/>
            </a:br>
            <a:r>
              <a:rPr lang="en-GB" b="0" baseline="0" dirty="0"/>
              <a:t>4. For your information in 2,4,6,8, just give your answers out loud in German.</a:t>
            </a:r>
            <a:br>
              <a:rPr lang="en-GB" b="0" baseline="0" dirty="0"/>
            </a:br>
            <a:r>
              <a:rPr lang="en-GB" b="0" baseline="0" dirty="0"/>
              <a:t>E.g., for number 2, you say:</a:t>
            </a:r>
            <a:br>
              <a:rPr lang="en-GB" b="1" baseline="0" dirty="0"/>
            </a:br>
            <a:r>
              <a:rPr lang="en-GB" b="1" baseline="0" dirty="0" err="1"/>
              <a:t>Ja</a:t>
            </a:r>
            <a:r>
              <a:rPr lang="en-GB" b="1" baseline="0" dirty="0"/>
              <a:t>, </a:t>
            </a:r>
            <a:r>
              <a:rPr lang="en-GB" b="1" baseline="0" dirty="0" err="1"/>
              <a:t>ich</a:t>
            </a:r>
            <a:r>
              <a:rPr lang="en-GB" b="1" baseline="0" dirty="0"/>
              <a:t> </a:t>
            </a:r>
            <a:r>
              <a:rPr lang="en-GB" b="1" baseline="0" dirty="0" err="1"/>
              <a:t>habe</a:t>
            </a:r>
            <a:r>
              <a:rPr lang="en-GB" b="1" baseline="0" dirty="0"/>
              <a:t> </a:t>
            </a:r>
            <a:r>
              <a:rPr lang="en-GB" b="1" baseline="0" dirty="0" err="1"/>
              <a:t>eine</a:t>
            </a:r>
            <a:r>
              <a:rPr lang="en-GB" b="1" baseline="0" dirty="0"/>
              <a:t> </a:t>
            </a:r>
            <a:r>
              <a:rPr lang="en-GB" b="1" baseline="0" dirty="0" err="1"/>
              <a:t>Schwester</a:t>
            </a:r>
            <a:r>
              <a:rPr lang="en-GB" b="1" baseline="0" dirty="0"/>
              <a:t>.</a:t>
            </a:r>
            <a:br>
              <a:rPr lang="en-GB" b="1" baseline="0" dirty="0"/>
            </a:br>
            <a:r>
              <a:rPr lang="en-GB" b="1" baseline="0" dirty="0" err="1"/>
              <a:t>Ihr</a:t>
            </a:r>
            <a:r>
              <a:rPr lang="en-GB" b="1" baseline="0" dirty="0"/>
              <a:t> </a:t>
            </a:r>
            <a:r>
              <a:rPr lang="en-GB" b="1" baseline="0" dirty="0" err="1"/>
              <a:t>Lieblingsort</a:t>
            </a:r>
            <a:r>
              <a:rPr lang="en-GB" b="1" baseline="0" dirty="0"/>
              <a:t> </a:t>
            </a:r>
            <a:r>
              <a:rPr lang="en-GB" b="1" baseline="0" dirty="0" err="1"/>
              <a:t>ist</a:t>
            </a:r>
            <a:r>
              <a:rPr lang="en-GB" b="1" baseline="0" dirty="0"/>
              <a:t> Leipzig.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The answers are </a:t>
            </a:r>
            <a:r>
              <a:rPr lang="en-GB" b="0" baseline="0" dirty="0" err="1"/>
              <a:t>displeyed</a:t>
            </a:r>
            <a:r>
              <a:rPr lang="en-GB" b="0" baseline="0" dirty="0"/>
              <a:t> on the next slide.</a:t>
            </a: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176852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This (non-animated) slide displays the answers to the exercise.</a:t>
            </a: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2934455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926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revisit the meaning of two known prefixes in German and their function in creating new 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through the animations</a:t>
            </a:r>
            <a:r>
              <a:rPr lang="en-GB" baseline="0" dirty="0"/>
              <a:t> and elicit the meaning of the German as indicated.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bring up callouts to compare German and English noun 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8579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15 minutes (three slides) – 10 minutes listening, 5 minutes  spoken recall</a:t>
            </a:r>
          </a:p>
          <a:p>
            <a:endParaRPr lang="en-US" b="1" dirty="0"/>
          </a:p>
          <a:p>
            <a:r>
              <a:rPr lang="en-US" b="1" dirty="0"/>
              <a:t>Aim: </a:t>
            </a:r>
            <a:r>
              <a:rPr lang="en-US" b="0" dirty="0"/>
              <a:t>to </a:t>
            </a:r>
            <a:r>
              <a:rPr lang="en-US" b="0" dirty="0" err="1"/>
              <a:t>practise</a:t>
            </a:r>
            <a:r>
              <a:rPr lang="en-US" b="0" dirty="0"/>
              <a:t> aural comprehension of vocabulary</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from</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this</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week’s</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revisited</a:t>
            </a:r>
            <a:r>
              <a:rPr lang="es-419" sz="1200" b="0" kern="1200" dirty="0">
                <a:solidFill>
                  <a:schemeClr val="tx1"/>
                </a:solidFill>
                <a:effectLst/>
                <a:latin typeface="+mn-lt"/>
                <a:ea typeface="+mn-ea"/>
                <a:cs typeface="+mn-cs"/>
              </a:rPr>
              <a:t> set </a:t>
            </a:r>
            <a:r>
              <a:rPr lang="es-419" sz="1200" b="0" kern="1200" dirty="0" err="1">
                <a:solidFill>
                  <a:schemeClr val="tx1"/>
                </a:solidFill>
                <a:effectLst/>
                <a:latin typeface="+mn-lt"/>
                <a:ea typeface="+mn-ea"/>
                <a:cs typeface="+mn-cs"/>
              </a:rPr>
              <a:t>from</a:t>
            </a:r>
            <a:r>
              <a:rPr lang="es-419" sz="1200" b="0" kern="1200" dirty="0">
                <a:solidFill>
                  <a:schemeClr val="tx1"/>
                </a:solidFill>
                <a:effectLst/>
                <a:latin typeface="+mn-lt"/>
                <a:ea typeface="+mn-ea"/>
                <a:cs typeface="+mn-cs"/>
              </a:rPr>
              <a:t> Y7 and Y8.</a:t>
            </a:r>
          </a:p>
          <a:p>
            <a:endParaRPr lang="en-US" b="1" dirty="0"/>
          </a:p>
          <a:p>
            <a:r>
              <a:rPr lang="en-US" b="1" dirty="0"/>
              <a:t>Procedure:</a:t>
            </a:r>
          </a:p>
          <a:p>
            <a:r>
              <a:rPr lang="en-US" b="0" dirty="0"/>
              <a:t>1. Give students</a:t>
            </a:r>
            <a:r>
              <a:rPr lang="en-US" b="0" baseline="0" dirty="0"/>
              <a:t> a minute in pairs to look at the pictures and anticipate the vocabulary items they will hear.  </a:t>
            </a:r>
            <a:endParaRPr lang="en-US" b="0" dirty="0"/>
          </a:p>
          <a:p>
            <a:r>
              <a:rPr lang="en-US" b="0" dirty="0"/>
              <a:t>2. Click</a:t>
            </a:r>
            <a:r>
              <a:rPr lang="en-US" b="0" baseline="0" dirty="0"/>
              <a:t> the number triggers to play the audio.</a:t>
            </a:r>
          </a:p>
          <a:p>
            <a:r>
              <a:rPr lang="en-US" b="0" baseline="0" dirty="0"/>
              <a:t>3. Students match to the correct picture and write the word in English if they are able.</a:t>
            </a:r>
            <a:endParaRPr lang="en-US" b="0" dirty="0"/>
          </a:p>
          <a:p>
            <a:r>
              <a:rPr lang="en-US" b="0" dirty="0"/>
              <a:t>4. Click to bring up the answers. </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Lieblingstier</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Haupttür</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Hauptstraße</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Lieblingskurs</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Hauptgebäude</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Lieblingsraum</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Lieblingsessen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Hauptsprache</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9] Lieblingswald</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10] Lieblingszeitung</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11] Lieblingstag</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12] Hauptessen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13] Hauptmoschee</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14] Hauptberg</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15] Lieblingsbild</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16] Hauptarbeit</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81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785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7.1.1.7</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927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spoken recall of compound nouns with </a:t>
            </a:r>
            <a:r>
              <a:rPr lang="en-GB" b="0" dirty="0" err="1"/>
              <a:t>Lieblings</a:t>
            </a:r>
            <a:r>
              <a:rPr lang="en-GB" b="0" dirty="0"/>
              <a:t>- and Haupt- prefixes and known vocabulary base words from this week’s vocabulary set.</a:t>
            </a:r>
            <a:endParaRPr lang="en-US" b="1" dirty="0"/>
          </a:p>
          <a:p>
            <a:endParaRPr lang="en-US" b="1" dirty="0"/>
          </a:p>
          <a:p>
            <a:r>
              <a:rPr lang="en-US" b="1" dirty="0"/>
              <a:t>Procedure:</a:t>
            </a:r>
          </a:p>
          <a:p>
            <a:pPr marL="228600" indent="-228600">
              <a:buAutoNum type="arabicPeriod"/>
            </a:pPr>
            <a:r>
              <a:rPr lang="en-GB" baseline="0" dirty="0"/>
              <a:t>Students work in pairs. </a:t>
            </a:r>
          </a:p>
          <a:p>
            <a:pPr marL="228600" indent="-228600">
              <a:buAutoNum type="arabicPeriod"/>
            </a:pPr>
            <a:r>
              <a:rPr lang="en-GB" baseline="0" dirty="0"/>
              <a:t>One says a random letter and the other says the word in German as fast as possible. </a:t>
            </a:r>
          </a:p>
          <a:p>
            <a:pPr marL="228600" indent="-228600">
              <a:buAutoNum type="arabicPeriod"/>
            </a:pPr>
            <a:r>
              <a:rPr lang="en-GB" baseline="0" dirty="0"/>
              <a:t>Students take turns.</a:t>
            </a:r>
            <a:endParaRPr lang="en-US" b="0"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894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Add prefix </a:t>
            </a:r>
            <a:r>
              <a:rPr lang="en-GB" sz="1200" b="0" i="0" u="none" strike="noStrike" kern="1200" dirty="0" err="1">
                <a:solidFill>
                  <a:schemeClr val="tx1"/>
                </a:solidFill>
                <a:effectLst/>
                <a:latin typeface="+mn-lt"/>
                <a:ea typeface="+mn-ea"/>
                <a:cs typeface="+mn-cs"/>
              </a:rPr>
              <a:t>Lieblings</a:t>
            </a:r>
            <a:r>
              <a:rPr lang="en-GB" sz="1200" b="0" i="0" u="none" strike="noStrike" kern="1200" dirty="0">
                <a:solidFill>
                  <a:schemeClr val="tx1"/>
                </a:solidFill>
                <a:effectLst/>
                <a:latin typeface="+mn-lt"/>
                <a:ea typeface="+mn-ea"/>
                <a:cs typeface="+mn-cs"/>
              </a:rPr>
              <a:t>- to nouns to mean ‘favourite’</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88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7.1.1.7</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28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Introduce the prefix </a:t>
            </a:r>
            <a:r>
              <a:rPr lang="en-GB" b="0" i="1" dirty="0"/>
              <a:t>H/</a:t>
            </a:r>
            <a:r>
              <a:rPr lang="en-GB" b="0" i="1" dirty="0" err="1"/>
              <a:t>haupt</a:t>
            </a:r>
            <a:r>
              <a:rPr lang="en-GB" b="0" i="1" dirty="0"/>
              <a:t>- </a:t>
            </a:r>
            <a:r>
              <a:rPr lang="en-GB" b="0" i="0" dirty="0"/>
              <a:t>and practise written comprehension and production of compound nouns using it.</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Click through the presentation and elicitation steps.</a:t>
            </a:r>
            <a:br>
              <a:rPr lang="en-GB" b="0" baseline="0" dirty="0"/>
            </a:br>
            <a:r>
              <a:rPr lang="en-GB" b="0" baseline="0" dirty="0"/>
              <a:t>2. Correct answers on the following slide.</a:t>
            </a:r>
            <a:br>
              <a:rPr lang="en-GB" b="0" baseline="0" dirty="0"/>
            </a:br>
            <a:r>
              <a:rPr lang="en-GB" b="0" baseline="0" dirty="0"/>
              <a:t>3. Then pronounce the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de-DE" dirty="0"/>
              <a:t>Hauptstadt [1694] Idee [451] </a:t>
            </a:r>
            <a:r>
              <a:rPr lang="en-GB" baseline="0" dirty="0"/>
              <a:t>Stadt [204] Rolle [385] Problem [210] </a:t>
            </a:r>
            <a:r>
              <a:rPr lang="en-GB" baseline="0" dirty="0" err="1"/>
              <a:t>Grund</a:t>
            </a:r>
            <a:r>
              <a:rPr lang="en-GB" baseline="0" dirty="0"/>
              <a:t> [249] </a:t>
            </a:r>
            <a:r>
              <a:rPr lang="en-GB" baseline="0" dirty="0" err="1"/>
              <a:t>Bahnhof</a:t>
            </a:r>
            <a:r>
              <a:rPr lang="en-GB" baseline="0" dirty="0"/>
              <a:t> [2027] </a:t>
            </a:r>
            <a:r>
              <a:rPr lang="en-GB" baseline="0" dirty="0" err="1"/>
              <a:t>Straße</a:t>
            </a:r>
            <a:r>
              <a:rPr lang="en-GB" baseline="0" dirty="0"/>
              <a:t> [391]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Other high frequency words that combine with </a:t>
            </a:r>
            <a:r>
              <a:rPr lang="en-GB" b="0" i="1" dirty="0"/>
              <a:t>H/</a:t>
            </a:r>
            <a:r>
              <a:rPr lang="en-GB" b="0" i="1" dirty="0" err="1"/>
              <a:t>haupt</a:t>
            </a:r>
            <a:r>
              <a:rPr lang="en-GB" b="0" i="1" dirty="0"/>
              <a:t>-:</a:t>
            </a:r>
            <a:r>
              <a:rPr lang="en-GB" i="0" baseline="0" dirty="0"/>
              <a:t> Wort [195] </a:t>
            </a:r>
            <a:r>
              <a:rPr lang="en-GB" i="0" baseline="0" dirty="0" err="1"/>
              <a:t>Ziel</a:t>
            </a:r>
            <a:r>
              <a:rPr lang="en-GB" i="0" baseline="0" dirty="0"/>
              <a:t> [320] </a:t>
            </a:r>
            <a:r>
              <a:rPr lang="en-GB" i="0" baseline="0" dirty="0" err="1"/>
              <a:t>Fach</a:t>
            </a:r>
            <a:r>
              <a:rPr lang="en-GB" i="0" baseline="0" dirty="0"/>
              <a:t> [1731] </a:t>
            </a:r>
            <a:br>
              <a:rPr lang="en-GB" i="0" baseline="0" dirty="0"/>
            </a:b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Source: Jones, R.L. &amp; </a:t>
            </a:r>
            <a:r>
              <a:rPr lang="en-GB" i="0" dirty="0" err="1"/>
              <a:t>Tschirner</a:t>
            </a:r>
            <a:r>
              <a:rPr lang="en-GB" i="0"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201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0706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239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revisit the meaning of two known prefixes in German and their function in creating new 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through the animations</a:t>
            </a:r>
            <a:r>
              <a:rPr lang="en-GB" baseline="0" dirty="0"/>
              <a:t> and elicit the meaning of the German as indicated.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bring up callouts to compare German and English noun 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3298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15 minutes (three slides) – 10 minutes listening, 5 minutes  spoken recall</a:t>
            </a:r>
          </a:p>
          <a:p>
            <a:endParaRPr lang="en-US" b="1" dirty="0"/>
          </a:p>
          <a:p>
            <a:r>
              <a:rPr lang="en-US" b="1" dirty="0"/>
              <a:t>Aim: </a:t>
            </a:r>
            <a:r>
              <a:rPr lang="en-US" b="0" dirty="0"/>
              <a:t>to </a:t>
            </a:r>
            <a:r>
              <a:rPr lang="en-US" b="0" dirty="0" err="1"/>
              <a:t>practise</a:t>
            </a:r>
            <a:r>
              <a:rPr lang="en-US" b="0" dirty="0"/>
              <a:t> aural comprehension of vocabulary</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from</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this</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week’s</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revisited</a:t>
            </a:r>
            <a:r>
              <a:rPr lang="es-419" sz="1200" b="0" kern="1200" dirty="0">
                <a:solidFill>
                  <a:schemeClr val="tx1"/>
                </a:solidFill>
                <a:effectLst/>
                <a:latin typeface="+mn-lt"/>
                <a:ea typeface="+mn-ea"/>
                <a:cs typeface="+mn-cs"/>
              </a:rPr>
              <a:t> set </a:t>
            </a:r>
            <a:r>
              <a:rPr lang="es-419" sz="1200" b="0" kern="1200" dirty="0" err="1">
                <a:solidFill>
                  <a:schemeClr val="tx1"/>
                </a:solidFill>
                <a:effectLst/>
                <a:latin typeface="+mn-lt"/>
                <a:ea typeface="+mn-ea"/>
                <a:cs typeface="+mn-cs"/>
              </a:rPr>
              <a:t>from</a:t>
            </a:r>
            <a:r>
              <a:rPr lang="es-419" sz="1200" b="0" kern="1200" dirty="0">
                <a:solidFill>
                  <a:schemeClr val="tx1"/>
                </a:solidFill>
                <a:effectLst/>
                <a:latin typeface="+mn-lt"/>
                <a:ea typeface="+mn-ea"/>
                <a:cs typeface="+mn-cs"/>
              </a:rPr>
              <a:t> Y7 and Y8.</a:t>
            </a:r>
          </a:p>
          <a:p>
            <a:endParaRPr lang="en-US" b="1" dirty="0"/>
          </a:p>
          <a:p>
            <a:r>
              <a:rPr lang="en-US" b="1" dirty="0"/>
              <a:t>Procedure:</a:t>
            </a:r>
          </a:p>
          <a:p>
            <a:r>
              <a:rPr lang="en-US" b="0" dirty="0"/>
              <a:t>1. Give students</a:t>
            </a:r>
            <a:r>
              <a:rPr lang="en-US" b="0" baseline="0" dirty="0"/>
              <a:t> a minute in pairs to look at the pictures and anticipate the vocabulary items they will hear.  </a:t>
            </a:r>
            <a:endParaRPr lang="en-US" b="0" dirty="0"/>
          </a:p>
          <a:p>
            <a:r>
              <a:rPr lang="en-US" b="0" dirty="0"/>
              <a:t>2. Click</a:t>
            </a:r>
            <a:r>
              <a:rPr lang="en-US" b="0" baseline="0" dirty="0"/>
              <a:t> the number triggers to play the audio.</a:t>
            </a:r>
          </a:p>
          <a:p>
            <a:r>
              <a:rPr lang="en-US" b="0" baseline="0" dirty="0"/>
              <a:t>3. Students match to the correct picture and write the word in English if they are able.</a:t>
            </a:r>
            <a:endParaRPr lang="en-US" b="0" dirty="0"/>
          </a:p>
          <a:p>
            <a:r>
              <a:rPr lang="en-US" b="0" dirty="0"/>
              <a:t>4. Click to bring up the answers. </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Lieblingstier</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Haupttür</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Hauptstraße</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Lieblingskurs</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Hauptgebäude</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Lieblingsraum</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Lieblingsessen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Hauptsprache</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9] Lieblingswald</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10] Lieblingszeitung</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11] Lieblingstag</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12] Hauptessen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13] Hauptmoschee</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14] Hauptberg</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15] Lieblingsbild</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16] Hauptarbeit</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038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3586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spoken recall of compound nouns with </a:t>
            </a:r>
            <a:r>
              <a:rPr lang="en-GB" b="0" dirty="0" err="1"/>
              <a:t>Lieblings</a:t>
            </a:r>
            <a:r>
              <a:rPr lang="en-GB" b="0" dirty="0"/>
              <a:t>- and Haupt- prefixes and known vocabulary base words from this week’s vocabulary set.</a:t>
            </a:r>
            <a:endParaRPr lang="en-US" b="1" dirty="0"/>
          </a:p>
          <a:p>
            <a:endParaRPr lang="en-US" b="1" dirty="0"/>
          </a:p>
          <a:p>
            <a:r>
              <a:rPr lang="en-US" b="1" dirty="0"/>
              <a:t>Procedure:</a:t>
            </a:r>
          </a:p>
          <a:p>
            <a:pPr marL="228600" indent="-228600">
              <a:buAutoNum type="arabicPeriod"/>
            </a:pPr>
            <a:r>
              <a:rPr lang="en-GB" baseline="0" dirty="0"/>
              <a:t>Students work in pairs. </a:t>
            </a:r>
          </a:p>
          <a:p>
            <a:pPr marL="228600" indent="-228600">
              <a:buAutoNum type="arabicPeriod"/>
            </a:pPr>
            <a:r>
              <a:rPr lang="en-GB" baseline="0" dirty="0"/>
              <a:t>One says a random letter and the other says the word in German as fast as possible. </a:t>
            </a:r>
          </a:p>
          <a:p>
            <a:pPr marL="228600" indent="-228600">
              <a:buAutoNum type="arabicPeriod"/>
            </a:pPr>
            <a:r>
              <a:rPr lang="en-GB" baseline="0" dirty="0"/>
              <a:t>Students take turns.</a:t>
            </a:r>
            <a:endParaRPr lang="en-US" b="0"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965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1 minute</a:t>
            </a:r>
            <a:br>
              <a:rPr lang="en-GB"/>
            </a:br>
            <a:br>
              <a:rPr lang="en-GB" b="1"/>
            </a:br>
            <a:r>
              <a:rPr lang="en-GB" b="1"/>
              <a:t>Aim: </a:t>
            </a:r>
            <a:r>
              <a:rPr lang="en-GB" b="0"/>
              <a:t>To</a:t>
            </a:r>
            <a:r>
              <a:rPr lang="en-GB" b="0" baseline="0"/>
              <a:t> introduce the new vocabulary for this week.</a:t>
            </a:r>
            <a:br>
              <a:rPr lang="en-GB" b="0"/>
            </a:br>
            <a:br>
              <a:rPr lang="en-GB"/>
            </a:br>
            <a:r>
              <a:rPr lang="en-GB" b="1"/>
              <a:t>Procedure:</a:t>
            </a:r>
            <a:br>
              <a:rPr lang="en-GB"/>
            </a:br>
            <a:r>
              <a:rPr lang="en-GB"/>
              <a:t>1. Ask: ‘Wie schreibt man</a:t>
            </a:r>
            <a:r>
              <a:rPr lang="en-GB" i="1"/>
              <a:t> favourite</a:t>
            </a:r>
            <a:r>
              <a:rPr lang="en-GB" i="1" baseline="0"/>
              <a:t> </a:t>
            </a:r>
            <a:r>
              <a:rPr lang="en-GB"/>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Students</a:t>
            </a:r>
            <a:r>
              <a:rPr lang="en-GB" baseline="0"/>
              <a:t> respond: </a:t>
            </a:r>
            <a:r>
              <a:rPr lang="en-GB"/>
              <a:t>- ‘Ich </a:t>
            </a:r>
            <a:r>
              <a:rPr lang="en-GB" baseline="0"/>
              <a:t>weiß – L-I-E-B-L-I-N-G-S’, spelling out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3. The contrast between this and the previous slide provides a useful introduction to this week’s SSC. Draw attention to the [ie] combination. </a:t>
            </a:r>
            <a:endParaRPr lang="en-GB"/>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6574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7.1.1.7</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0969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8.1.1.7</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206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Timing: </a:t>
            </a:r>
            <a:r>
              <a:rPr lang="en-GB" sz="1200" kern="1200">
                <a:solidFill>
                  <a:schemeClr val="tx1"/>
                </a:solidFill>
                <a:effectLst/>
                <a:latin typeface="+mn-lt"/>
                <a:ea typeface="+mn-ea"/>
                <a:cs typeface="+mn-cs"/>
              </a:rPr>
              <a:t>5 minutes (both </a:t>
            </a:r>
            <a:r>
              <a:rPr lang="en-GB" sz="1200" kern="1200" baseline="0">
                <a:solidFill>
                  <a:schemeClr val="tx1"/>
                </a:solidFill>
                <a:effectLst/>
                <a:latin typeface="+mn-lt"/>
                <a:ea typeface="+mn-ea"/>
                <a:cs typeface="+mn-cs"/>
              </a:rPr>
              <a:t>slides</a:t>
            </a:r>
            <a:r>
              <a:rPr lang="en-GB" sz="1200" kern="1200">
                <a:solidFill>
                  <a:schemeClr val="tx1"/>
                </a:solidFill>
                <a:effectLst/>
                <a:latin typeface="+mn-lt"/>
                <a:ea typeface="+mn-ea"/>
                <a:cs typeface="+mn-cs"/>
              </a:rPr>
              <a:t>)</a:t>
            </a:r>
          </a:p>
          <a:p>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Aim: </a:t>
            </a:r>
            <a:r>
              <a:rPr lang="en-GB" sz="1200" b="0" i="0" kern="1200">
                <a:solidFill>
                  <a:schemeClr val="tx1"/>
                </a:solidFill>
                <a:effectLst/>
                <a:latin typeface="+mn-lt"/>
                <a:ea typeface="+mn-ea"/>
                <a:cs typeface="+mn-cs"/>
              </a:rPr>
              <a:t>Word pattern tasks have been written particularly with the NCELP Y8 SOW in mind.  Current</a:t>
            </a:r>
            <a:r>
              <a:rPr lang="en-GB" sz="1200" b="0" i="0" kern="1200" baseline="0">
                <a:solidFill>
                  <a:schemeClr val="tx1"/>
                </a:solidFill>
                <a:effectLst/>
                <a:latin typeface="+mn-lt"/>
                <a:ea typeface="+mn-ea"/>
                <a:cs typeface="+mn-cs"/>
              </a:rPr>
              <a:t> thinking is to include on</a:t>
            </a:r>
            <a:r>
              <a:rPr lang="en-GB" sz="1200" b="0" i="0" kern="1200">
                <a:solidFill>
                  <a:schemeClr val="tx1"/>
                </a:solidFill>
                <a:effectLst/>
                <a:latin typeface="+mn-lt"/>
                <a:ea typeface="+mn-ea"/>
                <a:cs typeface="+mn-cs"/>
              </a:rPr>
              <a:t>e short activity to introduce and practise a pattern once every two weeks.</a:t>
            </a:r>
          </a:p>
          <a:p>
            <a:pPr fontAlgn="base"/>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We have not included every single pattern that</a:t>
            </a:r>
            <a:r>
              <a:rPr lang="en-GB" sz="1200" b="0" i="0" kern="1200" baseline="0">
                <a:solidFill>
                  <a:schemeClr val="tx1"/>
                </a:solidFill>
                <a:effectLst/>
                <a:latin typeface="+mn-lt"/>
                <a:ea typeface="+mn-ea"/>
                <a:cs typeface="+mn-cs"/>
              </a:rPr>
              <a:t> exists, of course </a:t>
            </a:r>
            <a:r>
              <a:rPr lang="en-GB" sz="1200" b="0" i="0" kern="1200">
                <a:solidFill>
                  <a:schemeClr val="tx1"/>
                </a:solidFill>
                <a:effectLst/>
                <a:latin typeface="+mn-lt"/>
                <a:ea typeface="+mn-ea"/>
                <a:cs typeface="+mn-cs"/>
              </a:rPr>
              <a:t>- just those where there were sufficient, high-frequency words in the top 2000 to suggest that it would be a useful pattern to highlight to students in Y8.  NB: Within</a:t>
            </a:r>
            <a:r>
              <a:rPr lang="en-GB" sz="1200" b="0" i="0" kern="1200" baseline="0">
                <a:solidFill>
                  <a:schemeClr val="tx1"/>
                </a:solidFill>
                <a:effectLst/>
                <a:latin typeface="+mn-lt"/>
                <a:ea typeface="+mn-ea"/>
                <a:cs typeface="+mn-cs"/>
              </a:rPr>
              <a:t> the Y8 German SOW document you will find a ‘word patterns’ tab, an inventory of all the patterns and their words that were considered.</a:t>
            </a:r>
            <a:br>
              <a:rPr lang="en-GB" sz="1200" b="0" i="0" kern="1200" baseline="0">
                <a:solidFill>
                  <a:schemeClr val="tx1"/>
                </a:solidFill>
                <a:effectLst/>
                <a:latin typeface="+mn-lt"/>
                <a:ea typeface="+mn-ea"/>
                <a:cs typeface="+mn-cs"/>
              </a:rPr>
            </a:br>
            <a:br>
              <a:rPr lang="en-GB" sz="1200" b="0" i="0" kern="1200" baseline="0">
                <a:solidFill>
                  <a:schemeClr val="tx1"/>
                </a:solidFill>
                <a:effectLst/>
                <a:latin typeface="+mn-lt"/>
                <a:ea typeface="+mn-ea"/>
                <a:cs typeface="+mn-cs"/>
              </a:rPr>
            </a:br>
            <a:r>
              <a:rPr lang="en-GB" sz="1200" b="0" i="0" kern="1200" baseline="0">
                <a:solidFill>
                  <a:schemeClr val="tx1"/>
                </a:solidFill>
                <a:effectLst/>
                <a:latin typeface="+mn-lt"/>
                <a:ea typeface="+mn-ea"/>
                <a:cs typeface="+mn-cs"/>
              </a:rPr>
              <a:t>The</a:t>
            </a:r>
            <a:r>
              <a:rPr lang="en-GB" sz="1200" b="0" i="0" kern="1200">
                <a:solidFill>
                  <a:schemeClr val="tx1"/>
                </a:solidFill>
                <a:effectLst/>
                <a:latin typeface="+mn-lt"/>
                <a:ea typeface="+mn-ea"/>
                <a:cs typeface="+mn-cs"/>
              </a:rPr>
              <a:t> idea is that these patterns not only reinforce, revisit, extend vocabulary knowledge, but they also revisit key basic grammar knowledge (parts of speech, capital letters on nouns, definite articles/gender, plural rules) and can provide opportunities</a:t>
            </a:r>
            <a:r>
              <a:rPr lang="en-GB" sz="1200" b="0" i="0" kern="1200" baseline="0">
                <a:solidFill>
                  <a:schemeClr val="tx1"/>
                </a:solidFill>
                <a:effectLst/>
                <a:latin typeface="+mn-lt"/>
                <a:ea typeface="+mn-ea"/>
                <a:cs typeface="+mn-cs"/>
              </a:rPr>
              <a:t> for students to apply their </a:t>
            </a:r>
            <a:r>
              <a:rPr lang="en-GB" sz="1200" b="0" i="0" kern="1200">
                <a:solidFill>
                  <a:schemeClr val="tx1"/>
                </a:solidFill>
                <a:effectLst/>
                <a:latin typeface="+mn-lt"/>
                <a:ea typeface="+mn-ea"/>
                <a:cs typeface="+mn-cs"/>
              </a:rPr>
              <a:t>phonics knowledge when they sound out the new words they've created.</a:t>
            </a:r>
            <a:r>
              <a:rPr lang="en-GB" sz="1200" b="0" i="0" kern="1200" baseline="0">
                <a:solidFill>
                  <a:schemeClr val="tx1"/>
                </a:solidFill>
                <a:effectLst/>
                <a:latin typeface="+mn-lt"/>
                <a:ea typeface="+mn-ea"/>
                <a:cs typeface="+mn-cs"/>
              </a:rPr>
              <a:t>  In short, these</a:t>
            </a:r>
            <a:r>
              <a:rPr lang="en-GB" sz="1200" b="0" i="0" kern="1200">
                <a:solidFill>
                  <a:schemeClr val="tx1"/>
                </a:solidFill>
                <a:effectLst/>
                <a:latin typeface="+mn-lt"/>
                <a:ea typeface="+mn-ea"/>
                <a:cs typeface="+mn-cs"/>
              </a:rPr>
              <a:t> are PVG-rich tasks.  </a:t>
            </a:r>
          </a:p>
          <a:p>
            <a:pPr fontAlgn="base"/>
            <a:endParaRPr lang="en-GB" sz="1200" b="1" kern="1200">
              <a:solidFill>
                <a:schemeClr val="tx1"/>
              </a:solidFill>
              <a:effectLst/>
              <a:latin typeface="+mn-lt"/>
              <a:ea typeface="+mn-ea"/>
              <a:cs typeface="+mn-cs"/>
            </a:endParaRPr>
          </a:p>
          <a:p>
            <a:r>
              <a:rPr lang="en-GB" sz="1200" b="1" kern="1200">
                <a:solidFill>
                  <a:schemeClr val="tx1"/>
                </a:solidFill>
                <a:effectLst/>
                <a:latin typeface="+mn-lt"/>
                <a:ea typeface="+mn-ea"/>
                <a:cs typeface="+mn-cs"/>
              </a:rPr>
              <a:t>Suggested procedure</a:t>
            </a:r>
            <a:r>
              <a:rPr lang="en-GB" sz="1200" b="0" kern="1200">
                <a:solidFill>
                  <a:schemeClr val="tx1"/>
                </a:solidFill>
                <a:effectLst/>
                <a:latin typeface="+mn-lt"/>
                <a:ea typeface="+mn-ea"/>
                <a:cs typeface="+mn-cs"/>
              </a:rPr>
              <a:t>:</a:t>
            </a:r>
            <a:endParaRPr lang="en-GB" sz="1200" kern="1200">
              <a:solidFill>
                <a:schemeClr val="tx1"/>
              </a:solidFill>
              <a:effectLst/>
              <a:latin typeface="+mn-lt"/>
              <a:ea typeface="+mn-ea"/>
              <a:cs typeface="+mn-cs"/>
            </a:endParaRPr>
          </a:p>
          <a:p>
            <a:r>
              <a:rPr lang="en-GB" sz="1200" b="0" kern="1200">
                <a:solidFill>
                  <a:schemeClr val="tx1"/>
                </a:solidFill>
                <a:effectLst/>
                <a:latin typeface="+mn-lt"/>
                <a:ea typeface="+mn-ea"/>
                <a:cs typeface="+mn-cs"/>
              </a:rPr>
              <a:t>1. Click on the mouse</a:t>
            </a:r>
            <a:r>
              <a:rPr lang="en-GB" sz="1200" b="0" kern="1200" baseline="0">
                <a:solidFill>
                  <a:schemeClr val="tx1"/>
                </a:solidFill>
                <a:effectLst/>
                <a:latin typeface="+mn-lt"/>
                <a:ea typeface="+mn-ea"/>
                <a:cs typeface="+mn-cs"/>
              </a:rPr>
              <a:t> to animate the explanation.</a:t>
            </a:r>
          </a:p>
          <a:p>
            <a:r>
              <a:rPr lang="en-GB" sz="1200" b="0" kern="1200" baseline="0">
                <a:solidFill>
                  <a:schemeClr val="tx1"/>
                </a:solidFill>
                <a:effectLst/>
                <a:latin typeface="+mn-lt"/>
                <a:ea typeface="+mn-ea"/>
                <a:cs typeface="+mn-cs"/>
              </a:rPr>
              <a:t>2. Students tranlsate the sentences and words shown.</a:t>
            </a:r>
          </a:p>
          <a:p>
            <a:endParaRPr lang="en-GB" baseline="0"/>
          </a:p>
          <a:p>
            <a:r>
              <a:rPr lang="en-GB" b="1" baseline="0"/>
              <a:t>Word </a:t>
            </a:r>
            <a:r>
              <a:rPr lang="en-GB" b="1" baseline="0" dirty="0"/>
              <a:t>frequency</a:t>
            </a:r>
            <a:r>
              <a:rPr lang="en-GB" b="1" baseline="0"/>
              <a:t>:  </a:t>
            </a:r>
            <a:r>
              <a:rPr lang="de-DE" baseline="0"/>
              <a:t>interessant </a:t>
            </a:r>
            <a:r>
              <a:rPr lang="de-DE" baseline="0" dirty="0"/>
              <a:t>[810], uninteressant [&gt;5009], glücklich [1070], unglücklich [3772], gesund [1275], ungesund [&gt;5009</a:t>
            </a:r>
            <a:r>
              <a:rPr lang="de-DE" baseline="0"/>
              <a:t>], möglich </a:t>
            </a:r>
            <a:r>
              <a:rPr lang="de-DE" baseline="0" dirty="0"/>
              <a:t>[171], unmöglich [1879], angenehm [2214], unangenehm [2870] freundlich [1566], unfreundlich [&gt;5009</a:t>
            </a:r>
            <a:r>
              <a:rPr lang="de-DE" baseline="0"/>
              <a:t>], bequem [3369], unbequem [&gt;5009]</a:t>
            </a:r>
            <a:endParaRPr lang="en-GB" i="1"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baseline="0" dirty="0"/>
              <a:t>Note: the negative versions of these adjectives do not tend to fall within the </a:t>
            </a:r>
            <a:r>
              <a:rPr lang="en-GB" baseline="0"/>
              <a:t>top 5000 </a:t>
            </a:r>
            <a:r>
              <a:rPr lang="en-GB" baseline="0" dirty="0"/>
              <a:t>words.  However, their affirmative pairs </a:t>
            </a:r>
            <a:r>
              <a:rPr lang="en-GB" baseline="0"/>
              <a:t>are high-frequency </a:t>
            </a:r>
            <a:r>
              <a:rPr lang="en-GB" baseline="0" dirty="0"/>
              <a:t>and this short task provides a useful way to revisit their form and meaning.</a:t>
            </a:r>
          </a:p>
          <a:p>
            <a:endParaRPr lang="en-GB" baseline="0" dirty="0"/>
          </a:p>
          <a:p>
            <a:r>
              <a:rPr lang="en-GB" sz="1200" b="0" i="0" kern="1200" dirty="0">
                <a:solidFill>
                  <a:schemeClr val="tx1"/>
                </a:solidFill>
                <a:effectLst/>
                <a:latin typeface="+mn-lt"/>
                <a:ea typeface="+mn-ea"/>
                <a:cs typeface="+mn-cs"/>
              </a:rPr>
              <a:t>Image by </a:t>
            </a:r>
            <a:r>
              <a:rPr lang="en-GB" sz="1200" b="0" i="0" u="sng" kern="1200" dirty="0" err="1">
                <a:solidFill>
                  <a:schemeClr val="tx1"/>
                </a:solidFill>
                <a:effectLst/>
                <a:latin typeface="+mn-lt"/>
                <a:ea typeface="+mn-ea"/>
                <a:cs typeface="+mn-cs"/>
                <a:hlinkClick r:id="rId3"/>
              </a:rPr>
              <a:t>mohamed</a:t>
            </a:r>
            <a:r>
              <a:rPr lang="en-GB" sz="1200" b="0" i="0" u="sng" kern="1200" dirty="0">
                <a:solidFill>
                  <a:schemeClr val="tx1"/>
                </a:solidFill>
                <a:effectLst/>
                <a:latin typeface="+mn-lt"/>
                <a:ea typeface="+mn-ea"/>
                <a:cs typeface="+mn-cs"/>
                <a:hlinkClick r:id="rId3"/>
              </a:rPr>
              <a:t> Hassan</a:t>
            </a:r>
            <a:r>
              <a:rPr lang="en-GB" sz="1200" b="0" i="0" kern="1200" dirty="0">
                <a:solidFill>
                  <a:schemeClr val="tx1"/>
                </a:solidFill>
                <a:effectLst/>
                <a:latin typeface="+mn-lt"/>
                <a:ea typeface="+mn-ea"/>
                <a:cs typeface="+mn-cs"/>
              </a:rPr>
              <a:t> from </a:t>
            </a:r>
            <a:r>
              <a:rPr lang="en-GB" sz="1200" b="0" i="0" u="sng" kern="1200" dirty="0" err="1">
                <a:solidFill>
                  <a:schemeClr val="tx1"/>
                </a:solidFill>
                <a:effectLst/>
                <a:latin typeface="+mn-lt"/>
                <a:ea typeface="+mn-ea"/>
                <a:cs typeface="+mn-cs"/>
                <a:hlinkClick r:id="rId4"/>
              </a:rPr>
              <a:t>Pixabay</a:t>
            </a:r>
            <a:r>
              <a:rPr lang="en-GB" sz="1200" b="0" i="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870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shows the answers to the</a:t>
            </a:r>
            <a:r>
              <a:rPr lang="en-GB" baseline="0"/>
              <a:t> questions on the previous slide.</a:t>
            </a:r>
          </a:p>
          <a:p>
            <a:endParaRPr lang="en-GB" baseline="0"/>
          </a:p>
          <a:p>
            <a:r>
              <a:rPr lang="en-GB" b="1" baseline="0"/>
              <a:t>Word frequency:  </a:t>
            </a:r>
            <a:r>
              <a:rPr lang="de-DE" baseline="0"/>
              <a:t>interessant [810], uninteressant [&gt;5009], glücklich [1070], unglücklich [3772], gesund [1275], ungesund [&gt;5009], möglich [171], unmöglich [1879], angenehm [2214], unangenehm [2870] freundlich [1566], unfreundlich [&gt;5009], bequem [3369], unbequem [&gt;5009]</a:t>
            </a:r>
            <a:endParaRPr lang="en-GB" i="1" baseline="0"/>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r>
              <a:rPr lang="en-GB" baseline="0"/>
              <a:t>Note: the negative versions of these adjectives do not tend to fall within the top 5000 words.  However, their affirmative pairs are high-frequency and this short task provides a useful way to revisit their form and meaning.</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980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7437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7.1.1.7</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590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8.1.1.7</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9768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Time: 2 </a:t>
            </a:r>
            <a:r>
              <a:rPr lang="en-GB" b="1" baseline="0" dirty="0"/>
              <a:t>minutes</a:t>
            </a:r>
          </a:p>
          <a:p>
            <a:endParaRPr lang="en-GB" b="0" baseline="0" dirty="0"/>
          </a:p>
          <a:p>
            <a:r>
              <a:rPr lang="en-GB" b="1" baseline="0" dirty="0"/>
              <a:t>Aim: </a:t>
            </a:r>
            <a:r>
              <a:rPr lang="en-GB" b="0" baseline="0" dirty="0"/>
              <a:t>To introduce the way to form ordinal numbers in German, and how to use them to say which day it is (R1-nominative) and when an event is taking place (an+R3-dative</a:t>
            </a:r>
            <a:r>
              <a:rPr lang="en-GB" b="0" baseline="0"/>
              <a:t>). </a:t>
            </a:r>
          </a:p>
          <a:p>
            <a:endParaRPr lang="en-GB" b="0" baseline="0"/>
          </a:p>
          <a:p>
            <a:r>
              <a:rPr lang="en-GB" b="1" baseline="0"/>
              <a:t>Note: </a:t>
            </a:r>
            <a:r>
              <a:rPr lang="en-GB" b="0" baseline="0"/>
              <a:t>Students already </a:t>
            </a:r>
            <a:r>
              <a:rPr lang="en-GB" b="0" baseline="0" dirty="0"/>
              <a:t>know ‘der </a:t>
            </a:r>
            <a:r>
              <a:rPr lang="en-GB" b="0" baseline="0" dirty="0" err="1"/>
              <a:t>Erste</a:t>
            </a:r>
            <a:r>
              <a:rPr lang="en-GB" b="0" baseline="0" dirty="0"/>
              <a:t> / die </a:t>
            </a:r>
            <a:r>
              <a:rPr lang="en-GB" b="0" baseline="0" dirty="0" err="1"/>
              <a:t>Erste</a:t>
            </a:r>
            <a:r>
              <a:rPr lang="en-GB" b="0" baseline="0" dirty="0"/>
              <a:t> / das </a:t>
            </a:r>
            <a:r>
              <a:rPr lang="en-GB" b="0" baseline="0" dirty="0" err="1"/>
              <a:t>Erste</a:t>
            </a:r>
            <a:r>
              <a:rPr lang="en-GB" b="0" baseline="0" dirty="0"/>
              <a:t>’ as a noun. We will return to dates again in Y8 when we teach prenominal adjectives more broadly as a structure.</a:t>
            </a:r>
          </a:p>
          <a:p>
            <a:endParaRPr lang="en-GB" b="0" baseline="0" dirty="0"/>
          </a:p>
          <a:p>
            <a:r>
              <a:rPr lang="en-GB" b="1" baseline="0" dirty="0"/>
              <a:t>Procedure</a:t>
            </a:r>
            <a:r>
              <a:rPr lang="en-GB" b="1" baseline="0"/>
              <a:t>: </a:t>
            </a:r>
          </a:p>
          <a:p>
            <a:r>
              <a:rPr lang="en-GB" b="0" baseline="0"/>
              <a:t>1. Teachers </a:t>
            </a:r>
            <a:r>
              <a:rPr lang="en-GB" b="0" baseline="0" dirty="0"/>
              <a:t>present the new information.  It is animated to allow for a paced, interactive delivery, eliciting the English for the examples from students.  Audio has been added to the final two examples, so that students can hear how the ordinal numbers sound</a:t>
            </a:r>
            <a:r>
              <a:rPr lang="en-GB" b="0" baseline="0"/>
              <a:t>.  </a:t>
            </a:r>
          </a:p>
          <a:p>
            <a:r>
              <a:rPr lang="en-GB" b="0" baseline="0"/>
              <a:t>2. Click </a:t>
            </a:r>
            <a:r>
              <a:rPr lang="en-GB" b="0" baseline="0" dirty="0"/>
              <a:t>on each speech bubble to hear it.</a:t>
            </a: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47</a:t>
            </a:fld>
            <a:endParaRPr lang="en-GB">
              <a:solidFill>
                <a:prstClr val="black"/>
              </a:solidFill>
            </a:endParaRPr>
          </a:p>
        </p:txBody>
      </p:sp>
    </p:spTree>
    <p:extLst>
      <p:ext uri="{BB962C8B-B14F-4D97-AF65-F5344CB8AC3E}">
        <p14:creationId xmlns:p14="http://schemas.microsoft.com/office/powerpoint/2010/main" val="17106858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Time</a:t>
            </a:r>
            <a:r>
              <a:rPr lang="en-GB" b="0" baseline="0"/>
              <a:t>: </a:t>
            </a:r>
            <a:r>
              <a:rPr lang="en-GB" b="1" baseline="0"/>
              <a:t>5 </a:t>
            </a:r>
            <a:r>
              <a:rPr lang="en-GB" b="1" baseline="0" dirty="0"/>
              <a:t>minutes</a:t>
            </a:r>
          </a:p>
          <a:p>
            <a:endParaRPr lang="en-GB" b="0" baseline="0" dirty="0"/>
          </a:p>
          <a:p>
            <a:r>
              <a:rPr lang="en-GB" b="1" baseline="0" dirty="0"/>
              <a:t>Aim</a:t>
            </a:r>
            <a:r>
              <a:rPr lang="en-GB" b="0" baseline="0"/>
              <a:t>: To </a:t>
            </a:r>
            <a:r>
              <a:rPr lang="en-GB" b="0" baseline="0" dirty="0"/>
              <a:t>focus on the two different ways to form ordinal numbers</a:t>
            </a:r>
            <a:r>
              <a:rPr lang="en-GB" b="0" baseline="0"/>
              <a:t>.  </a:t>
            </a:r>
          </a:p>
          <a:p>
            <a:endParaRPr lang="en-GB" b="0" baseline="0"/>
          </a:p>
          <a:p>
            <a:r>
              <a:rPr lang="en-GB" b="1" baseline="0"/>
              <a:t>Note: </a:t>
            </a:r>
            <a:r>
              <a:rPr lang="en-GB" b="0" baseline="0"/>
              <a:t>The </a:t>
            </a:r>
            <a:r>
              <a:rPr lang="en-GB" b="0" baseline="0" dirty="0"/>
              <a:t>endings -ten and -</a:t>
            </a:r>
            <a:r>
              <a:rPr lang="en-GB" b="0" baseline="0" dirty="0" err="1"/>
              <a:t>sten</a:t>
            </a:r>
            <a:r>
              <a:rPr lang="en-GB" b="0" baseline="0" dirty="0"/>
              <a:t> are obscured.  Students decide which ending is needed, based on the cardinal number that is visible.</a:t>
            </a:r>
          </a:p>
          <a:p>
            <a:endParaRPr lang="en-GB" b="0" baseline="0" dirty="0"/>
          </a:p>
          <a:p>
            <a:r>
              <a:rPr lang="en-GB" b="1" baseline="0" dirty="0"/>
              <a:t>Procedure</a:t>
            </a:r>
            <a:r>
              <a:rPr lang="en-GB" b="0" baseline="0" dirty="0"/>
              <a:t>: </a:t>
            </a:r>
            <a:br>
              <a:rPr lang="en-GB" b="0" baseline="0" dirty="0"/>
            </a:br>
            <a:r>
              <a:rPr lang="en-GB" b="0" baseline="0" dirty="0"/>
              <a:t>1. Students read the sentences and write the full ordinal number.</a:t>
            </a:r>
            <a:br>
              <a:rPr lang="en-GB" b="0" baseline="0" dirty="0"/>
            </a:br>
            <a:r>
              <a:rPr lang="en-GB" b="0" baseline="0" dirty="0"/>
              <a:t>2. Answers are revealed on mouse clicks. Full sentence answers can be elicited to practise saying the dates.</a:t>
            </a: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48</a:t>
            </a:fld>
            <a:endParaRPr lang="en-GB">
              <a:solidFill>
                <a:prstClr val="black"/>
              </a:solidFill>
            </a:endParaRPr>
          </a:p>
        </p:txBody>
      </p:sp>
    </p:spTree>
    <p:extLst>
      <p:ext uri="{BB962C8B-B14F-4D97-AF65-F5344CB8AC3E}">
        <p14:creationId xmlns:p14="http://schemas.microsoft.com/office/powerpoint/2010/main" val="23542115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509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dirty="0"/>
              <a:t>Timing: 2 minutes</a:t>
            </a:r>
            <a:br>
              <a:rPr lang="en-GB" dirty="0"/>
            </a:br>
            <a:br>
              <a:rPr lang="en-GB" b="1" dirty="0"/>
            </a:br>
            <a:r>
              <a:rPr lang="en-GB" b="1" dirty="0"/>
              <a:t>Aim: </a:t>
            </a:r>
            <a:r>
              <a:rPr lang="en-GB" b="0" dirty="0"/>
              <a:t>To provide practice in noticing negation with </a:t>
            </a:r>
            <a:r>
              <a:rPr lang="en-GB" b="0" i="1" dirty="0" err="1"/>
              <a:t>kein</a:t>
            </a:r>
            <a:r>
              <a:rPr lang="en-GB" b="0" i="1" dirty="0"/>
              <a:t>.</a:t>
            </a:r>
            <a:br>
              <a:rPr lang="en-GB" b="0" dirty="0"/>
            </a:br>
            <a:br>
              <a:rPr lang="en-GB" dirty="0"/>
            </a:br>
            <a:r>
              <a:rPr lang="en-GB" b="1" dirty="0"/>
              <a:t>Procedure:</a:t>
            </a:r>
            <a:br>
              <a:rPr lang="en-GB" dirty="0"/>
            </a:br>
            <a:r>
              <a:rPr lang="en-GB" dirty="0"/>
              <a:t>1. </a:t>
            </a:r>
            <a:r>
              <a:rPr lang="en-GB" sz="1200" b="0" kern="1200" dirty="0">
                <a:solidFill>
                  <a:schemeClr val="tx1"/>
                </a:solidFill>
                <a:effectLst/>
                <a:latin typeface="+mn-lt"/>
                <a:ea typeface="+mn-ea"/>
                <a:cs typeface="+mn-cs"/>
              </a:rPr>
              <a:t>This listening activity and the reading activity that follows focus on connecting articles </a:t>
            </a:r>
            <a:r>
              <a:rPr lang="en-GB" sz="1200" b="1" kern="1200" dirty="0" err="1">
                <a:solidFill>
                  <a:schemeClr val="tx1"/>
                </a:solidFill>
                <a:effectLst/>
                <a:latin typeface="+mn-lt"/>
                <a:ea typeface="+mn-ea"/>
                <a:cs typeface="+mn-cs"/>
              </a:rPr>
              <a:t>ein</a:t>
            </a:r>
            <a:r>
              <a:rPr lang="en-GB" sz="1200" b="0" kern="1200" dirty="0">
                <a:solidFill>
                  <a:schemeClr val="tx1"/>
                </a:solidFill>
                <a:effectLst/>
                <a:latin typeface="+mn-lt"/>
                <a:ea typeface="+mn-ea"/>
                <a:cs typeface="+mn-cs"/>
              </a:rPr>
              <a:t>- and </a:t>
            </a:r>
            <a:r>
              <a:rPr lang="en-GB" sz="1200" b="1" kern="1200" dirty="0" err="1">
                <a:solidFill>
                  <a:schemeClr val="tx1"/>
                </a:solidFill>
                <a:effectLst/>
                <a:latin typeface="+mn-lt"/>
                <a:ea typeface="+mn-ea"/>
                <a:cs typeface="+mn-cs"/>
              </a:rPr>
              <a:t>kein</a:t>
            </a:r>
            <a:r>
              <a:rPr lang="en-GB" sz="1200" b="0" kern="1200" dirty="0">
                <a:solidFill>
                  <a:schemeClr val="tx1"/>
                </a:solidFill>
                <a:effectLst/>
                <a:latin typeface="+mn-lt"/>
                <a:ea typeface="+mn-ea"/>
                <a:cs typeface="+mn-cs"/>
              </a:rPr>
              <a:t>- to nouns, in order to decide what someone does and doesn’t have. The articles are all in </a:t>
            </a:r>
            <a:r>
              <a:rPr lang="en-GB" sz="1200" b="1" kern="1200" dirty="0">
                <a:solidFill>
                  <a:schemeClr val="tx1"/>
                </a:solidFill>
                <a:effectLst/>
                <a:latin typeface="+mn-lt"/>
                <a:ea typeface="+mn-ea"/>
                <a:cs typeface="+mn-cs"/>
              </a:rPr>
              <a:t>accusative (Row 2)</a:t>
            </a:r>
            <a:r>
              <a:rPr lang="en-GB" sz="1200" b="0" kern="1200" dirty="0">
                <a:solidFill>
                  <a:schemeClr val="tx1"/>
                </a:solidFill>
                <a:effectLst/>
                <a:latin typeface="+mn-lt"/>
                <a:ea typeface="+mn-ea"/>
                <a:cs typeface="+mn-cs"/>
              </a:rPr>
              <a:t>. </a:t>
            </a:r>
          </a:p>
          <a:p>
            <a:pPr lvl="0"/>
            <a:r>
              <a:rPr lang="en-GB" sz="1200" b="0" kern="1200" dirty="0">
                <a:solidFill>
                  <a:schemeClr val="tx1"/>
                </a:solidFill>
                <a:effectLst/>
                <a:latin typeface="+mn-lt"/>
                <a:ea typeface="+mn-ea"/>
                <a:cs typeface="+mn-cs"/>
              </a:rPr>
              <a:t>2.</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The nouns in the recording are obscured by noises. The students decide based on the </a:t>
            </a:r>
            <a:r>
              <a:rPr lang="en-GB" sz="1200" b="1" kern="1200" dirty="0">
                <a:solidFill>
                  <a:schemeClr val="tx1"/>
                </a:solidFill>
                <a:effectLst/>
                <a:latin typeface="+mn-lt"/>
                <a:ea typeface="+mn-ea"/>
                <a:cs typeface="+mn-cs"/>
              </a:rPr>
              <a:t>article</a:t>
            </a:r>
            <a:r>
              <a:rPr lang="en-GB" sz="1200" b="0" kern="1200" dirty="0">
                <a:solidFill>
                  <a:schemeClr val="tx1"/>
                </a:solidFill>
                <a:effectLst/>
                <a:latin typeface="+mn-lt"/>
                <a:ea typeface="+mn-ea"/>
                <a:cs typeface="+mn-cs"/>
              </a:rPr>
              <a:t> they hear whether Heike has a favourite or not. The objects in each pair have </a:t>
            </a:r>
            <a:r>
              <a:rPr lang="en-GB" sz="1200" b="1" kern="1200" dirty="0">
                <a:solidFill>
                  <a:schemeClr val="tx1"/>
                </a:solidFill>
                <a:effectLst/>
                <a:latin typeface="+mn-lt"/>
                <a:ea typeface="+mn-ea"/>
                <a:cs typeface="+mn-cs"/>
              </a:rPr>
              <a:t>different genders</a:t>
            </a:r>
            <a:r>
              <a:rPr lang="en-GB" sz="1200" b="0" kern="1200" dirty="0">
                <a:solidFill>
                  <a:schemeClr val="tx1"/>
                </a:solidFill>
                <a:effectLst/>
                <a:latin typeface="+mn-lt"/>
                <a:ea typeface="+mn-ea"/>
                <a:cs typeface="+mn-cs"/>
              </a:rPr>
              <a:t> to allow for this. </a:t>
            </a:r>
          </a:p>
          <a:p>
            <a:pPr lvl="0"/>
            <a:r>
              <a:rPr lang="en-GB" sz="1200" b="0" kern="1200" dirty="0">
                <a:solidFill>
                  <a:schemeClr val="tx1"/>
                </a:solidFill>
                <a:effectLst/>
                <a:latin typeface="+mn-lt"/>
                <a:ea typeface="+mn-ea"/>
                <a:cs typeface="+mn-cs"/>
              </a:rPr>
              <a:t>3. The order in which nouns with </a:t>
            </a:r>
            <a:r>
              <a:rPr lang="en-GB" sz="1200" b="0" kern="1200" dirty="0" err="1">
                <a:solidFill>
                  <a:schemeClr val="tx1"/>
                </a:solidFill>
                <a:effectLst/>
                <a:latin typeface="+mn-lt"/>
                <a:ea typeface="+mn-ea"/>
                <a:cs typeface="+mn-cs"/>
              </a:rPr>
              <a:t>ein</a:t>
            </a:r>
            <a:r>
              <a:rPr lang="en-GB" sz="1200" b="0" kern="1200" dirty="0">
                <a:solidFill>
                  <a:schemeClr val="tx1"/>
                </a:solidFill>
                <a:effectLst/>
                <a:latin typeface="+mn-lt"/>
                <a:ea typeface="+mn-ea"/>
                <a:cs typeface="+mn-cs"/>
              </a:rPr>
              <a:t>- and </a:t>
            </a:r>
            <a:r>
              <a:rPr lang="en-GB" sz="1200" b="0" kern="1200" dirty="0" err="1">
                <a:solidFill>
                  <a:schemeClr val="tx1"/>
                </a:solidFill>
                <a:effectLst/>
                <a:latin typeface="+mn-lt"/>
                <a:ea typeface="+mn-ea"/>
                <a:cs typeface="+mn-cs"/>
              </a:rPr>
              <a:t>kein</a:t>
            </a:r>
            <a:r>
              <a:rPr lang="en-GB" sz="1200" b="0" kern="1200" dirty="0">
                <a:solidFill>
                  <a:schemeClr val="tx1"/>
                </a:solidFill>
                <a:effectLst/>
                <a:latin typeface="+mn-lt"/>
                <a:ea typeface="+mn-ea"/>
                <a:cs typeface="+mn-cs"/>
              </a:rPr>
              <a:t>- appear varies so that students cannot guess based </a:t>
            </a:r>
            <a:r>
              <a:rPr lang="en-GB" sz="1200" b="0" kern="1200" dirty="0" err="1">
                <a:solidFill>
                  <a:schemeClr val="tx1"/>
                </a:solidFill>
                <a:effectLst/>
                <a:latin typeface="+mn-lt"/>
                <a:ea typeface="+mn-ea"/>
                <a:cs typeface="+mn-cs"/>
              </a:rPr>
              <a:t>o:n</a:t>
            </a:r>
            <a:r>
              <a:rPr lang="en-GB" sz="1200" b="0" kern="1200" dirty="0">
                <a:solidFill>
                  <a:schemeClr val="tx1"/>
                </a:solidFill>
                <a:effectLst/>
                <a:latin typeface="+mn-lt"/>
                <a:ea typeface="+mn-ea"/>
                <a:cs typeface="+mn-cs"/>
              </a:rPr>
              <a:t> word order. It is worth telling students this.  </a:t>
            </a:r>
            <a:r>
              <a:rPr lang="en-GB" sz="1200" b="1" i="1" kern="1200" dirty="0" err="1">
                <a:solidFill>
                  <a:schemeClr val="tx1"/>
                </a:solidFill>
                <a:effectLst/>
                <a:latin typeface="+mn-lt"/>
                <a:ea typeface="+mn-ea"/>
                <a:cs typeface="+mn-cs"/>
              </a:rPr>
              <a:t>ie</a:t>
            </a:r>
            <a:r>
              <a:rPr lang="en-GB" sz="1200" b="1" i="1" kern="1200" dirty="0">
                <a:solidFill>
                  <a:schemeClr val="tx1"/>
                </a:solidFill>
                <a:effectLst/>
                <a:latin typeface="+mn-lt"/>
                <a:ea typeface="+mn-ea"/>
                <a:cs typeface="+mn-cs"/>
              </a:rPr>
              <a:t>. In the answer the noun on the right could be mentioned 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Recording plays on clicking individual letters.</a:t>
            </a:r>
          </a:p>
          <a:p>
            <a:pPr lvl="0"/>
            <a:r>
              <a:rPr lang="en-GB" sz="1200" b="0" kern="1200" dirty="0">
                <a:solidFill>
                  <a:schemeClr val="tx1"/>
                </a:solidFill>
                <a:effectLst/>
                <a:latin typeface="+mn-lt"/>
                <a:ea typeface="+mn-ea"/>
                <a:cs typeface="+mn-cs"/>
              </a:rPr>
              <a:t>5.</a:t>
            </a:r>
            <a:r>
              <a:rPr lang="en-GB" sz="1200" b="0"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Note:</a:t>
            </a:r>
            <a:r>
              <a:rPr lang="en-GB" sz="1200" b="0" kern="1200" dirty="0">
                <a:solidFill>
                  <a:schemeClr val="tx1"/>
                </a:solidFill>
                <a:effectLst/>
                <a:latin typeface="+mn-lt"/>
                <a:ea typeface="+mn-ea"/>
                <a:cs typeface="+mn-cs"/>
              </a:rPr>
              <a:t> point out pronunciation of ‘H</a:t>
            </a:r>
            <a:r>
              <a:rPr lang="en-GB" sz="1200" b="1" kern="1200" dirty="0">
                <a:solidFill>
                  <a:schemeClr val="tx1"/>
                </a:solidFill>
                <a:effectLst/>
                <a:latin typeface="+mn-lt"/>
                <a:ea typeface="+mn-ea"/>
                <a:cs typeface="+mn-cs"/>
              </a:rPr>
              <a:t>ei</a:t>
            </a:r>
            <a:r>
              <a:rPr lang="en-GB" sz="1200" b="0" kern="1200" dirty="0">
                <a:solidFill>
                  <a:schemeClr val="tx1"/>
                </a:solidFill>
                <a:effectLst/>
                <a:latin typeface="+mn-lt"/>
                <a:ea typeface="+mn-ea"/>
                <a:cs typeface="+mn-cs"/>
              </a:rPr>
              <a:t>ke’.</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Transcript: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a.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Lieblingsbuch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Lieblingsfilm</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____ [</a:t>
            </a:r>
            <a:r>
              <a:rPr lang="en-GB" sz="1200" kern="1200" dirty="0" err="1">
                <a:solidFill>
                  <a:schemeClr val="tx1"/>
                </a:solidFill>
                <a:effectLst/>
                <a:latin typeface="+mn-lt"/>
                <a:ea typeface="+mn-ea"/>
                <a:cs typeface="+mn-cs"/>
              </a:rPr>
              <a:t>Lieblingsfilm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a:t>
            </a:r>
            <a:r>
              <a:rPr lang="en-GB" sz="1200" kern="1200" dirty="0">
                <a:solidFill>
                  <a:schemeClr val="tx1"/>
                </a:solidFill>
                <a:effectLst/>
                <a:latin typeface="+mn-lt"/>
                <a:ea typeface="+mn-ea"/>
                <a:cs typeface="+mn-cs"/>
              </a:rPr>
              <a:t> ____ [</a:t>
            </a:r>
            <a:r>
              <a:rPr lang="en-GB" sz="1200" kern="1200" dirty="0" err="1">
                <a:solidFill>
                  <a:schemeClr val="tx1"/>
                </a:solidFill>
                <a:effectLst/>
                <a:latin typeface="+mn-lt"/>
                <a:ea typeface="+mn-ea"/>
                <a:cs typeface="+mn-cs"/>
              </a:rPr>
              <a:t>Lieblingsbuch</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Lieblingssänger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Lieblingssängerin</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keinen</a:t>
            </a:r>
            <a:r>
              <a:rPr lang="en-GB" sz="1200" kern="1200" dirty="0">
                <a:solidFill>
                  <a:schemeClr val="tx1"/>
                </a:solidFill>
                <a:effectLst/>
                <a:latin typeface="+mn-lt"/>
                <a:ea typeface="+mn-ea"/>
                <a:cs typeface="+mn-cs"/>
              </a:rPr>
              <a:t> ____ [</a:t>
            </a:r>
            <a:r>
              <a:rPr lang="en-GB" sz="1200" kern="1200" baseline="0" dirty="0" err="1">
                <a:solidFill>
                  <a:schemeClr val="tx1"/>
                </a:solidFill>
                <a:effectLst/>
                <a:latin typeface="+mn-lt"/>
                <a:ea typeface="+mn-ea"/>
                <a:cs typeface="+mn-cs"/>
              </a:rPr>
              <a:t>Lieblingssänger</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____ [</a:t>
            </a:r>
            <a:r>
              <a:rPr lang="en-GB" sz="1200" kern="1200" baseline="0" dirty="0" err="1">
                <a:solidFill>
                  <a:schemeClr val="tx1"/>
                </a:solidFill>
                <a:effectLst/>
                <a:latin typeface="+mn-lt"/>
                <a:ea typeface="+mn-ea"/>
                <a:cs typeface="+mn-cs"/>
              </a:rPr>
              <a:t>Lieblingssängerin</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Lieblingslied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Lieblingsband</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Lieblingsband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____ [</a:t>
            </a:r>
            <a:r>
              <a:rPr lang="en-GB" sz="1200" kern="1200" dirty="0" err="1">
                <a:solidFill>
                  <a:schemeClr val="tx1"/>
                </a:solidFill>
                <a:effectLst/>
                <a:latin typeface="+mn-lt"/>
                <a:ea typeface="+mn-ea"/>
                <a:cs typeface="+mn-cs"/>
              </a:rPr>
              <a:t>Lieblingslied</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Hast du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____ [</a:t>
            </a:r>
            <a:r>
              <a:rPr lang="en-GB" sz="1200" kern="1200" dirty="0" err="1">
                <a:solidFill>
                  <a:schemeClr val="tx1"/>
                </a:solidFill>
                <a:effectLst/>
                <a:latin typeface="+mn-lt"/>
                <a:ea typeface="+mn-ea"/>
                <a:cs typeface="+mn-cs"/>
              </a:rPr>
              <a:t>Lieblingslehrerin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____ [</a:t>
            </a:r>
            <a:r>
              <a:rPr lang="en-GB" sz="1200" kern="1200" dirty="0" err="1">
                <a:solidFill>
                  <a:schemeClr val="tx1"/>
                </a:solidFill>
                <a:effectLst/>
                <a:latin typeface="+mn-lt"/>
                <a:ea typeface="+mn-ea"/>
                <a:cs typeface="+mn-cs"/>
              </a:rPr>
              <a:t>Lieblingslehrer</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Lieblingslehrerin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aber</a:t>
            </a:r>
            <a:r>
              <a:rPr lang="en-GB" sz="1200" kern="1200" dirty="0">
                <a:solidFill>
                  <a:schemeClr val="tx1"/>
                </a:solidFill>
                <a:effectLst/>
                <a:latin typeface="+mn-lt"/>
                <a:ea typeface="+mn-ea"/>
                <a:cs typeface="+mn-cs"/>
              </a:rPr>
              <a:t> ich </a:t>
            </a:r>
            <a:r>
              <a:rPr lang="en-GB" sz="1200" kern="1200" dirty="0" err="1">
                <a:solidFill>
                  <a:schemeClr val="tx1"/>
                </a:solidFill>
                <a:effectLst/>
                <a:latin typeface="+mn-lt"/>
                <a:ea typeface="+mn-ea"/>
                <a:cs typeface="+mn-cs"/>
              </a:rPr>
              <a:t>habe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____ [</a:t>
            </a:r>
            <a:r>
              <a:rPr lang="en-GB" sz="1200" kern="1200" dirty="0" err="1">
                <a:solidFill>
                  <a:schemeClr val="tx1"/>
                </a:solidFill>
                <a:effectLst/>
                <a:latin typeface="+mn-lt"/>
                <a:ea typeface="+mn-ea"/>
                <a:cs typeface="+mn-cs"/>
              </a:rPr>
              <a:t>Lieblingslehrer</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   Hast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_____ [</a:t>
            </a:r>
            <a:r>
              <a:rPr lang="en-GB" sz="1200" kern="1200" dirty="0" err="1">
                <a:solidFill>
                  <a:schemeClr val="tx1"/>
                </a:solidFill>
                <a:effectLst/>
                <a:latin typeface="+mn-lt"/>
                <a:ea typeface="+mn-ea"/>
                <a:cs typeface="+mn-cs"/>
              </a:rPr>
              <a:t>Lieblingstier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Lieblingsort</a:t>
            </a:r>
            <a:r>
              <a:rPr lang="en-GB" sz="120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      Ich </a:t>
            </a:r>
            <a:r>
              <a:rPr lang="en-GB" sz="1200" kern="1200" baseline="0" dirty="0" err="1">
                <a:solidFill>
                  <a:schemeClr val="tx1"/>
                </a:solidFill>
                <a:effectLst/>
                <a:latin typeface="+mn-lt"/>
                <a:ea typeface="+mn-ea"/>
                <a:cs typeface="+mn-cs"/>
              </a:rPr>
              <a:t>habe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einen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____ [</a:t>
            </a:r>
            <a:r>
              <a:rPr lang="en-GB" sz="1200" kern="1200" dirty="0" err="1">
                <a:solidFill>
                  <a:schemeClr val="tx1"/>
                </a:solidFill>
                <a:effectLst/>
                <a:latin typeface="+mn-lt"/>
                <a:ea typeface="+mn-ea"/>
                <a:cs typeface="+mn-cs"/>
              </a:rPr>
              <a:t>Lieblingsort</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aber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kein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___ [</a:t>
            </a:r>
            <a:r>
              <a:rPr lang="en-GB" sz="1200" kern="1200" dirty="0" err="1">
                <a:solidFill>
                  <a:schemeClr val="tx1"/>
                </a:solidFill>
                <a:effectLst/>
                <a:latin typeface="+mn-lt"/>
                <a:ea typeface="+mn-ea"/>
                <a:cs typeface="+mn-cs"/>
              </a:rPr>
              <a:t>Lieblingstier</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014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a:t>
            </a:r>
            <a:r>
              <a:rPr lang="en-GB" b="0" baseline="0" dirty="0"/>
              <a:t>:  </a:t>
            </a:r>
            <a:r>
              <a:rPr lang="en-GB" b="1" baseline="0" dirty="0"/>
              <a:t>7 minutes</a:t>
            </a:r>
          </a:p>
          <a:p>
            <a:endParaRPr lang="en-GB" b="0" baseline="0" dirty="0"/>
          </a:p>
          <a:p>
            <a:r>
              <a:rPr lang="en-GB" b="1" baseline="0" dirty="0"/>
              <a:t>Aim</a:t>
            </a:r>
            <a:r>
              <a:rPr lang="en-GB" b="0" baseline="0" dirty="0"/>
              <a:t>: This writing activity practises written production of ordinal numbers in dates.  Students practise how to write the number and form the date correctly.</a:t>
            </a:r>
          </a:p>
          <a:p>
            <a:endParaRPr lang="en-GB" b="0" baseline="0" dirty="0"/>
          </a:p>
          <a:p>
            <a:r>
              <a:rPr lang="en-GB" b="1" baseline="0" dirty="0"/>
              <a:t>Procedure</a:t>
            </a:r>
            <a:r>
              <a:rPr lang="en-GB" b="0" baseline="0" dirty="0"/>
              <a:t>: </a:t>
            </a:r>
            <a:br>
              <a:rPr lang="en-GB" b="0" baseline="0" dirty="0"/>
            </a:br>
            <a:r>
              <a:rPr lang="en-GB" b="0" baseline="0" dirty="0"/>
              <a:t>1. Students read the sentences and write the full </a:t>
            </a:r>
            <a:r>
              <a:rPr lang="en-GB" b="0" baseline="0"/>
              <a:t>ordinal number for each date.</a:t>
            </a:r>
            <a:br>
              <a:rPr lang="en-GB" b="0" baseline="0" dirty="0"/>
            </a:br>
            <a:r>
              <a:rPr lang="en-GB" b="0" baseline="0" dirty="0"/>
              <a:t>2. Answers are revealed on mouse </a:t>
            </a:r>
            <a:r>
              <a:rPr lang="en-GB" b="0" baseline="0"/>
              <a:t>clicks.</a:t>
            </a:r>
          </a:p>
          <a:p>
            <a:r>
              <a:rPr lang="en-GB" b="0" baseline="0"/>
              <a:t>3. Full sentence </a:t>
            </a:r>
            <a:r>
              <a:rPr lang="en-GB" b="0" baseline="0" dirty="0"/>
              <a:t>answers can be elicited to practise saying the </a:t>
            </a:r>
            <a:r>
              <a:rPr lang="en-GB" b="0" baseline="0"/>
              <a:t>dates.</a:t>
            </a:r>
          </a:p>
          <a:p>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of cognate words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Band [&gt;5000]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endParaRPr lang="en-GB"/>
          </a:p>
          <a:p>
            <a:endParaRPr lang="en-GB"/>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2115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1414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a:t>
            </a:r>
            <a:r>
              <a:rPr lang="en-GB" b="0" baseline="0" dirty="0"/>
              <a:t>:  </a:t>
            </a:r>
            <a:r>
              <a:rPr lang="en-GB" b="1" baseline="0" dirty="0"/>
              <a:t>2 minutes</a:t>
            </a:r>
          </a:p>
          <a:p>
            <a:endParaRPr lang="en-GB" b="0" baseline="0" dirty="0"/>
          </a:p>
          <a:p>
            <a:r>
              <a:rPr lang="en-GB" b="1" baseline="0" dirty="0"/>
              <a:t>Aim: </a:t>
            </a:r>
            <a:r>
              <a:rPr lang="en-GB" b="0" baseline="0" dirty="0"/>
              <a:t>to recap how to form ordinal numbers in German, and how to use them to say which day it is (R1-nominative) and when an event is taking place (an+R3-dative).</a:t>
            </a:r>
          </a:p>
          <a:p>
            <a:endParaRPr lang="en-GB" b="0" baseline="0" dirty="0"/>
          </a:p>
          <a:p>
            <a:r>
              <a:rPr lang="en-GB" b="1" baseline="0" dirty="0"/>
              <a:t>Procedure: </a:t>
            </a:r>
            <a:br>
              <a:rPr lang="en-GB" b="1" baseline="0" dirty="0"/>
            </a:br>
            <a:r>
              <a:rPr lang="en-GB" b="0" baseline="0" dirty="0"/>
              <a:t>1. Click to present the information.</a:t>
            </a:r>
            <a:br>
              <a:rPr lang="en-GB" b="0" baseline="0" dirty="0"/>
            </a:br>
            <a:r>
              <a:rPr lang="en-GB" b="0" baseline="0" dirty="0"/>
              <a:t>2. Elicit English from students.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6858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ordinal numbers and contrast with cardinal numbers.</a:t>
            </a:r>
          </a:p>
          <a:p>
            <a:endParaRPr lang="en-GB" b="0" dirty="0"/>
          </a:p>
          <a:p>
            <a:r>
              <a:rPr lang="en-GB" b="1" dirty="0"/>
              <a:t>Note: </a:t>
            </a:r>
            <a:r>
              <a:rPr lang="en-GB" b="0" dirty="0"/>
              <a:t>A less challenging version can be found on the next slide.</a:t>
            </a:r>
            <a:br>
              <a:rPr lang="en-GB" dirty="0"/>
            </a:br>
            <a:br>
              <a:rPr lang="en-GB" dirty="0"/>
            </a:br>
            <a:r>
              <a:rPr lang="en-GB" b="1" dirty="0"/>
              <a:t>Procedure:</a:t>
            </a:r>
            <a:br>
              <a:rPr lang="en-GB" dirty="0"/>
            </a:br>
            <a:r>
              <a:rPr lang="en-GB" dirty="0"/>
              <a:t>1. Explain to students that the number written in full under the orange squares could either be cardinal or ordinal.</a:t>
            </a:r>
          </a:p>
          <a:p>
            <a:r>
              <a:rPr lang="en-GB" dirty="0"/>
              <a:t>2. Ask them to work out from the context which it should be and then to write out the number </a:t>
            </a:r>
            <a:r>
              <a:rPr lang="en-GB" b="1" dirty="0"/>
              <a:t>in full</a:t>
            </a:r>
            <a:r>
              <a:rPr lang="en-GB" dirty="0"/>
              <a:t>.</a:t>
            </a:r>
          </a:p>
          <a:p>
            <a:r>
              <a:rPr lang="en-GB" dirty="0"/>
              <a:t>3. Click to reveal the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Komponist</a:t>
            </a:r>
            <a:r>
              <a:rPr lang="en-GB" b="0" baseline="0" dirty="0"/>
              <a:t> [4778]</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ordinal numbers and contrast with cardinal numbers.</a:t>
            </a:r>
          </a:p>
          <a:p>
            <a:endParaRPr lang="en-GB" b="0" dirty="0"/>
          </a:p>
          <a:p>
            <a:r>
              <a:rPr lang="en-GB" b="1" dirty="0"/>
              <a:t>Note: </a:t>
            </a:r>
            <a:r>
              <a:rPr lang="en-GB" b="0" dirty="0"/>
              <a:t>A more challenging version can be found on the previous slide.</a:t>
            </a:r>
            <a:br>
              <a:rPr lang="en-GB" dirty="0"/>
            </a:br>
            <a:br>
              <a:rPr lang="en-GB" dirty="0"/>
            </a:br>
            <a:r>
              <a:rPr lang="en-GB" b="1" dirty="0"/>
              <a:t>Procedure:</a:t>
            </a:r>
            <a:br>
              <a:rPr lang="en-GB" dirty="0"/>
            </a:br>
            <a:r>
              <a:rPr lang="en-GB" dirty="0"/>
              <a:t>1. Ask students to write out the number behind each orange box in full. The boxes highlight whether the number should be ordinal or cardinal.</a:t>
            </a:r>
          </a:p>
          <a:p>
            <a:r>
              <a:rPr lang="en-GB" dirty="0"/>
              <a:t>2. Click to reveal the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Komponist</a:t>
            </a:r>
            <a:r>
              <a:rPr lang="en-GB" b="0" baseline="0" dirty="0"/>
              <a:t> [4778]</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359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Add suffix -</a:t>
            </a:r>
            <a:r>
              <a:rPr lang="en-GB" sz="1200" b="0" i="0" u="none" strike="noStrike" kern="1200" dirty="0" err="1">
                <a:solidFill>
                  <a:schemeClr val="tx1"/>
                </a:solidFill>
                <a:effectLst/>
                <a:latin typeface="+mn-lt"/>
                <a:ea typeface="+mn-ea"/>
                <a:cs typeface="+mn-cs"/>
              </a:rPr>
              <a:t>ung</a:t>
            </a:r>
            <a:r>
              <a:rPr lang="en-GB" sz="1200" b="0" i="0" u="none" strike="noStrike" kern="1200" dirty="0">
                <a:solidFill>
                  <a:schemeClr val="tx1"/>
                </a:solidFill>
                <a:effectLst/>
                <a:latin typeface="+mn-lt"/>
                <a:ea typeface="+mn-ea"/>
                <a:cs typeface="+mn-cs"/>
              </a:rPr>
              <a:t> to a verb stem to change into nouns with equivalent and transparent meaning (e.g., </a:t>
            </a:r>
            <a:r>
              <a:rPr lang="en-GB" sz="1200" b="0" i="0" u="none" strike="noStrike" kern="1200" dirty="0" err="1">
                <a:solidFill>
                  <a:schemeClr val="tx1"/>
                </a:solidFill>
                <a:effectLst/>
                <a:latin typeface="+mn-lt"/>
                <a:ea typeface="+mn-ea"/>
                <a:cs typeface="+mn-cs"/>
              </a:rPr>
              <a:t>lösen</a:t>
            </a:r>
            <a:r>
              <a:rPr lang="en-GB" sz="1200" b="0" i="0" u="none" strike="noStrike" kern="1200" dirty="0">
                <a:solidFill>
                  <a:schemeClr val="tx1"/>
                </a:solidFill>
                <a:effectLst/>
                <a:latin typeface="+mn-lt"/>
                <a:ea typeface="+mn-ea"/>
                <a:cs typeface="+mn-cs"/>
              </a:rPr>
              <a:t> &gt; die </a:t>
            </a:r>
            <a:r>
              <a:rPr lang="en-GB" sz="1200" b="0" i="0" u="none" strike="noStrike" kern="1200" dirty="0" err="1">
                <a:solidFill>
                  <a:schemeClr val="tx1"/>
                </a:solidFill>
                <a:effectLst/>
                <a:latin typeface="+mn-lt"/>
                <a:ea typeface="+mn-ea"/>
                <a:cs typeface="+mn-cs"/>
              </a:rPr>
              <a:t>Lösung</a:t>
            </a:r>
            <a:r>
              <a:rPr lang="en-GB" sz="1200" b="0" i="0" u="none" strike="noStrike" kern="1200" dirty="0">
                <a:solidFill>
                  <a:schemeClr val="tx1"/>
                </a:solidFill>
                <a:effectLst/>
                <a:latin typeface="+mn-lt"/>
                <a:ea typeface="+mn-ea"/>
                <a:cs typeface="+mn-cs"/>
              </a:rPr>
              <a:t>)</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495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8.1.2.4</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2857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introduce and practise the word pattern –</a:t>
            </a:r>
            <a:r>
              <a:rPr lang="en-GB" b="0" dirty="0" err="1"/>
              <a:t>ung</a:t>
            </a:r>
            <a:r>
              <a:rPr lang="en-GB" b="0" dirty="0"/>
              <a:t> in German.</a:t>
            </a:r>
            <a:br>
              <a:rPr lang="en-GB" b="0" dirty="0"/>
            </a:br>
            <a:br>
              <a:rPr lang="en-GB" dirty="0"/>
            </a:br>
            <a:r>
              <a:rPr lang="en-GB" b="1" dirty="0"/>
              <a:t>Procedure:</a:t>
            </a:r>
            <a:br>
              <a:rPr lang="en-GB" dirty="0"/>
            </a:br>
            <a:r>
              <a:rPr lang="en-GB" dirty="0"/>
              <a:t>1. Use the animations to present and elicit key information.</a:t>
            </a:r>
          </a:p>
          <a:p>
            <a:r>
              <a:rPr lang="en-GB" dirty="0"/>
              <a:t>2. Students complete the tasks.</a:t>
            </a:r>
            <a:br>
              <a:rPr lang="en-GB" dirty="0"/>
            </a:br>
            <a:r>
              <a:rPr lang="en-GB" dirty="0"/>
              <a:t>3. Answers on the next slide.</a:t>
            </a:r>
          </a:p>
          <a:p>
            <a:br>
              <a:rPr lang="en-GB" baseline="0" dirty="0"/>
            </a:br>
            <a:r>
              <a:rPr lang="en-GB" b="1" baseline="0" dirty="0"/>
              <a:t>Note: </a:t>
            </a:r>
            <a:r>
              <a:rPr lang="en-GB" baseline="0" dirty="0"/>
              <a:t>words selected are all within the most frequent 2000 words in German. There are many more nouns and verbs like this in the most frequent 2000 words.</a:t>
            </a:r>
          </a:p>
          <a:p>
            <a:endParaRPr lang="en-GB" dirty="0"/>
          </a:p>
          <a:p>
            <a:r>
              <a:rPr lang="en-GB" b="1" baseline="0" dirty="0"/>
              <a:t>Word frequency: </a:t>
            </a:r>
            <a:r>
              <a:rPr lang="de-DE" baseline="0" dirty="0"/>
              <a:t>die Lösung [317] lösen [625] die Meinung [787] meinen [213] die Bildung [850 bilden [315] die Erklärung [1185] erklären [238] die Beschreibung [1666] beschreiben [435] die Prüfung [1827] prüfen [1408] </a:t>
            </a:r>
          </a:p>
          <a:p>
            <a:r>
              <a:rPr lang="en-GB" i="1" dirty="0"/>
              <a:t>Source: Jones, R.L. &amp; </a:t>
            </a:r>
            <a:r>
              <a:rPr lang="en-GB" i="1" dirty="0" err="1"/>
              <a:t>Tschirner</a:t>
            </a:r>
            <a:r>
              <a:rPr lang="en-GB" i="1" dirty="0"/>
              <a:t>, E. (2019). A frequency dictionary of German: core vocabulary for learners. Routledge</a:t>
            </a:r>
          </a:p>
          <a:p>
            <a:endParaRPr lang="en-GB" dirty="0"/>
          </a:p>
          <a:p>
            <a:r>
              <a:rPr lang="en-GB" dirty="0"/>
              <a:t>Image from publicdomainpictures.net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0119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8613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596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a:t>Timing: 2 minutes</a:t>
            </a:r>
            <a:br>
              <a:rPr lang="en-GB" dirty="0"/>
            </a:br>
            <a:br>
              <a:rPr lang="en-GB" b="1" dirty="0"/>
            </a:br>
            <a:r>
              <a:rPr lang="en-GB" b="1" dirty="0"/>
              <a:t>Aim</a:t>
            </a:r>
            <a:r>
              <a:rPr lang="en-GB" b="1"/>
              <a:t>: </a:t>
            </a:r>
            <a:r>
              <a:rPr lang="en-GB" b="0"/>
              <a:t>To provide the answers</a:t>
            </a:r>
            <a:r>
              <a:rPr lang="en-GB" b="0" baseline="0"/>
              <a:t> to the acivity on the previous slide.</a:t>
            </a:r>
            <a:br>
              <a:rPr lang="en-GB" dirty="0"/>
            </a:br>
            <a:br>
              <a:rPr lang="en-GB" dirty="0"/>
            </a:br>
            <a:r>
              <a:rPr lang="en-GB" b="1" dirty="0"/>
              <a:t>Procedure:</a:t>
            </a:r>
            <a:br>
              <a:rPr lang="en-GB"/>
            </a:br>
            <a:r>
              <a:rPr lang="en-GB"/>
              <a:t>1. </a:t>
            </a:r>
            <a:r>
              <a:rPr lang="en-GB" sz="1200" b="0" kern="1200">
                <a:solidFill>
                  <a:schemeClr val="tx1"/>
                </a:solidFill>
                <a:effectLst/>
                <a:latin typeface="+mn-lt"/>
                <a:ea typeface="+mn-ea"/>
                <a:cs typeface="+mn-cs"/>
              </a:rPr>
              <a:t>Full recording (including answers) plays on clicking individual letters.</a:t>
            </a:r>
          </a:p>
          <a:p>
            <a:pPr lvl="0"/>
            <a:r>
              <a:rPr lang="en-GB" sz="1200" b="0" kern="1200">
                <a:solidFill>
                  <a:schemeClr val="tx1"/>
                </a:solidFill>
                <a:effectLst/>
                <a:latin typeface="+mn-lt"/>
                <a:ea typeface="+mn-ea"/>
                <a:cs typeface="+mn-cs"/>
              </a:rPr>
              <a:t>2. Correct answers revealed one at a time on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a.   </a:t>
            </a:r>
            <a:r>
              <a:rPr lang="en-GB" sz="1200" kern="1200">
                <a:solidFill>
                  <a:schemeClr val="tx1"/>
                </a:solidFill>
                <a:effectLst/>
                <a:latin typeface="+mn-lt"/>
                <a:ea typeface="+mn-ea"/>
                <a:cs typeface="+mn-cs"/>
              </a:rPr>
              <a:t>Hast du ein Lieblingsbuch oder einen Lieblingsfilm?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Ich habe einen Lieblingsfilm aber ich habe kein Lieblingsbuch.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b.</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Hast du einen</a:t>
            </a:r>
            <a:r>
              <a:rPr lang="en-GB" sz="1200" kern="1200" baseline="0">
                <a:solidFill>
                  <a:schemeClr val="tx1"/>
                </a:solidFill>
                <a:effectLst/>
                <a:latin typeface="+mn-lt"/>
                <a:ea typeface="+mn-ea"/>
                <a:cs typeface="+mn-cs"/>
              </a:rPr>
              <a:t> Lieblingssänger</a:t>
            </a:r>
            <a:r>
              <a:rPr lang="en-GB" sz="1200" kern="1200">
                <a:solidFill>
                  <a:schemeClr val="tx1"/>
                </a:solidFill>
                <a:effectLst/>
                <a:latin typeface="+mn-lt"/>
                <a:ea typeface="+mn-ea"/>
                <a:cs typeface="+mn-cs"/>
              </a:rPr>
              <a:t> oder eine </a:t>
            </a:r>
            <a:r>
              <a:rPr lang="en-GB" sz="1200" kern="1200" baseline="0">
                <a:solidFill>
                  <a:schemeClr val="tx1"/>
                </a:solidFill>
                <a:effectLst/>
                <a:latin typeface="+mn-lt"/>
                <a:ea typeface="+mn-ea"/>
                <a:cs typeface="+mn-cs"/>
              </a:rPr>
              <a:t>Lieblingssängerin</a:t>
            </a:r>
            <a:r>
              <a:rPr lang="en-GB" sz="120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Ich habe keinen </a:t>
            </a:r>
            <a:r>
              <a:rPr lang="en-GB" sz="1200" kern="1200" baseline="0">
                <a:solidFill>
                  <a:schemeClr val="tx1"/>
                </a:solidFill>
                <a:effectLst/>
                <a:latin typeface="+mn-lt"/>
                <a:ea typeface="+mn-ea"/>
                <a:cs typeface="+mn-cs"/>
              </a:rPr>
              <a:t>Lieblingssänger</a:t>
            </a:r>
            <a:r>
              <a:rPr lang="en-GB" sz="1200" kern="1200">
                <a:solidFill>
                  <a:schemeClr val="tx1"/>
                </a:solidFill>
                <a:effectLst/>
                <a:latin typeface="+mn-lt"/>
                <a:ea typeface="+mn-ea"/>
                <a:cs typeface="+mn-cs"/>
              </a:rPr>
              <a:t> aber ich habe eine </a:t>
            </a:r>
            <a:r>
              <a:rPr lang="en-GB" sz="1200" kern="1200" baseline="0">
                <a:solidFill>
                  <a:schemeClr val="tx1"/>
                </a:solidFill>
                <a:effectLst/>
                <a:latin typeface="+mn-lt"/>
                <a:ea typeface="+mn-ea"/>
                <a:cs typeface="+mn-cs"/>
              </a:rPr>
              <a:t>Lieblingssängerin</a:t>
            </a:r>
            <a:r>
              <a:rPr lang="en-GB" sz="120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c.</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Hast du ein Lieblingslied oder eine Lieblingsband?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Ich habe keine Lieblingsband aber ich habe ein Lieblingslied.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d.</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Hast du eine Lieblingslehrerin oder einen Lieblingslehrer?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Ich habe keine Lieblingslehrerin aber ich habe einen Lieblingslehrer.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e.   Hast du ein Lieblingstier oder einen</a:t>
            </a:r>
            <a:r>
              <a:rPr lang="en-GB" sz="1200" kern="1200" baseline="0">
                <a:solidFill>
                  <a:schemeClr val="tx1"/>
                </a:solidFill>
                <a:effectLst/>
                <a:latin typeface="+mn-lt"/>
                <a:ea typeface="+mn-ea"/>
                <a:cs typeface="+mn-cs"/>
              </a:rPr>
              <a:t> Lieblingsort?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a:solidFill>
                  <a:schemeClr val="tx1"/>
                </a:solidFill>
                <a:effectLst/>
                <a:latin typeface="+mn-lt"/>
                <a:ea typeface="+mn-ea"/>
                <a:cs typeface="+mn-cs"/>
              </a:rPr>
              <a:t>      Ich habe einen </a:t>
            </a:r>
            <a:r>
              <a:rPr lang="en-GB" sz="1200" kern="1200">
                <a:solidFill>
                  <a:schemeClr val="tx1"/>
                </a:solidFill>
                <a:effectLst/>
                <a:latin typeface="+mn-lt"/>
                <a:ea typeface="+mn-ea"/>
                <a:cs typeface="+mn-cs"/>
              </a:rPr>
              <a:t>Lieblingsort </a:t>
            </a:r>
            <a:r>
              <a:rPr lang="en-GB" sz="1200" kern="1200" baseline="0">
                <a:solidFill>
                  <a:schemeClr val="tx1"/>
                </a:solidFill>
                <a:effectLst/>
                <a:latin typeface="+mn-lt"/>
                <a:ea typeface="+mn-ea"/>
                <a:cs typeface="+mn-cs"/>
              </a:rPr>
              <a:t>aber kein </a:t>
            </a:r>
            <a:r>
              <a:rPr lang="en-GB" sz="1200" kern="1200">
                <a:solidFill>
                  <a:schemeClr val="tx1"/>
                </a:solidFill>
                <a:effectLst/>
                <a:latin typeface="+mn-lt"/>
                <a:ea typeface="+mn-ea"/>
                <a:cs typeface="+mn-cs"/>
              </a:rPr>
              <a:t>Lieblingstier].</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4436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5 minutes</a:t>
            </a:r>
            <a:br>
              <a:rPr lang="en-GB" b="1" baseline="0" dirty="0"/>
            </a:br>
            <a:br>
              <a:rPr lang="en-GB" b="1" baseline="0" dirty="0"/>
            </a:br>
            <a:r>
              <a:rPr lang="en-GB" b="1" baseline="0" dirty="0"/>
              <a:t>Aim: </a:t>
            </a:r>
            <a:r>
              <a:rPr lang="en-GB" b="0" baseline="0" dirty="0"/>
              <a:t>To practise the noun pattern –</a:t>
            </a:r>
            <a:r>
              <a:rPr lang="en-GB" b="0" baseline="0" dirty="0" err="1"/>
              <a:t>ung</a:t>
            </a:r>
            <a:r>
              <a:rPr lang="en-GB" b="0" baseline="0" dirty="0"/>
              <a:t> and its connection with infinitive verbs in the </a:t>
            </a:r>
            <a:r>
              <a:rPr lang="en-GB" b="0" baseline="0"/>
              <a:t>written modality.</a:t>
            </a:r>
            <a:br>
              <a:rPr lang="en-GB" b="0" baseline="0" dirty="0"/>
            </a:br>
            <a:br>
              <a:rPr lang="en-GB" b="0" baseline="0" dirty="0"/>
            </a:br>
            <a:r>
              <a:rPr lang="en-GB" b="1" baseline="0" dirty="0"/>
              <a:t>Procedure:</a:t>
            </a:r>
            <a:br>
              <a:rPr lang="en-GB" b="1" baseline="0" dirty="0"/>
            </a:br>
            <a:r>
              <a:rPr lang="en-GB" b="0" baseline="0" dirty="0"/>
              <a:t>1. Present the information, using the animations.</a:t>
            </a:r>
            <a:br>
              <a:rPr lang="en-GB" b="0" baseline="0" dirty="0"/>
            </a:br>
            <a:r>
              <a:rPr lang="en-GB" b="0" baseline="0" dirty="0"/>
              <a:t>2. Students complete the word tasks.</a:t>
            </a:r>
            <a:br>
              <a:rPr lang="en-GB" b="0" baseline="0" dirty="0"/>
            </a:br>
            <a:r>
              <a:rPr lang="en-GB" b="0" baseline="0" dirty="0"/>
              <a:t>3. Answers on the following slide.</a:t>
            </a:r>
          </a:p>
          <a:p>
            <a:endParaRPr lang="en-GB" b="1" baseline="0" dirty="0"/>
          </a:p>
          <a:p>
            <a:endParaRPr lang="en-GB" b="1" baseline="0" dirty="0"/>
          </a:p>
          <a:p>
            <a:r>
              <a:rPr lang="en-GB" b="1" baseline="0" dirty="0"/>
              <a:t>Word frequency: </a:t>
            </a:r>
            <a:r>
              <a:rPr lang="de-DE" baseline="0" dirty="0"/>
              <a:t>die Wohnung [502] wohnen [560] die Leistung [646] leisten [693] die Bewegung [709] bewegen [562] die Entwicklung [347] entwickeln [377] die Verbindung [434] verbinden [452] die Entscheidung [449] entscheiden [414]</a:t>
            </a:r>
          </a:p>
          <a:p>
            <a:endParaRPr lang="de-DE" i="1" baseline="0" dirty="0"/>
          </a:p>
          <a:p>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aseline="0" dirty="0"/>
          </a:p>
          <a:p>
            <a:r>
              <a:rPr lang="en-GB" baseline="0" dirty="0"/>
              <a:t>Note: There are many more nouns and verbs like this in the most frequent 2000 words.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8571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7964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0159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formally introduce the word pattern of </a:t>
            </a:r>
            <a:r>
              <a:rPr lang="en-GB" sz="1200" b="0" dirty="0"/>
              <a:t>adding suffix –</a:t>
            </a:r>
            <a:r>
              <a:rPr lang="en-GB" sz="1200" b="0" dirty="0" err="1"/>
              <a:t>ung</a:t>
            </a:r>
            <a:r>
              <a:rPr lang="en-GB" sz="1200" b="0" dirty="0"/>
              <a:t> to a verb stem to create nouns (with equivalent and transparent meaning).</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through the animations</a:t>
            </a:r>
            <a:r>
              <a:rPr lang="en-GB" baseline="0" dirty="0"/>
              <a:t> and elicit the meaning of the English as indicated.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bring up the callout about gender.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8579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using the ‘</a:t>
            </a:r>
            <a:r>
              <a:rPr lang="en-GB" b="0" dirty="0" err="1"/>
              <a:t>ung</a:t>
            </a:r>
            <a:r>
              <a:rPr lang="en-GB" b="0" dirty="0"/>
              <a:t>’ word pattern.</a:t>
            </a:r>
            <a:br>
              <a:rPr lang="en-GB" dirty="0"/>
            </a:br>
            <a:br>
              <a:rPr lang="en-GB" dirty="0"/>
            </a:br>
            <a:r>
              <a:rPr lang="en-GB" b="1" dirty="0"/>
              <a:t>Procedure:</a:t>
            </a:r>
            <a:br>
              <a:rPr lang="en-GB" dirty="0"/>
            </a:br>
            <a:r>
              <a:rPr lang="en-GB" dirty="0"/>
              <a:t>1. Explain the task. Students are to listen for the ‘</a:t>
            </a:r>
            <a:r>
              <a:rPr lang="en-GB" dirty="0" err="1"/>
              <a:t>ung</a:t>
            </a:r>
            <a:r>
              <a:rPr lang="en-GB" dirty="0"/>
              <a:t>’ noun (English translation provided). Then they are to write the verb and suggest and English translation.</a:t>
            </a:r>
          </a:p>
          <a:p>
            <a:r>
              <a:rPr lang="en-GB" dirty="0"/>
              <a:t>2. Click on audio buttons to hear the sentences.</a:t>
            </a:r>
          </a:p>
          <a:p>
            <a:r>
              <a:rPr lang="en-GB" dirty="0"/>
              <a:t>3.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Transcript</a:t>
            </a:r>
            <a:r>
              <a:rPr lang="en-GB" b="1" dirty="0"/>
              <a:t>:</a:t>
            </a:r>
            <a:br>
              <a:rPr lang="en-GB" b="1" dirty="0"/>
            </a:br>
            <a:r>
              <a:rPr lang="en-GB" b="0" dirty="0"/>
              <a:t>1. </a:t>
            </a:r>
            <a:r>
              <a:rPr lang="en-GB" b="0" dirty="0" err="1"/>
              <a:t>Diese</a:t>
            </a:r>
            <a:r>
              <a:rPr lang="en-GB" b="0" dirty="0"/>
              <a:t> </a:t>
            </a:r>
            <a:r>
              <a:rPr lang="en-GB" b="0" dirty="0" err="1"/>
              <a:t>Wohnung</a:t>
            </a:r>
            <a:r>
              <a:rPr lang="en-GB" b="0" dirty="0"/>
              <a:t> </a:t>
            </a:r>
            <a:r>
              <a:rPr lang="en-GB" b="0" dirty="0" err="1"/>
              <a:t>ist</a:t>
            </a:r>
            <a:r>
              <a:rPr lang="en-GB" b="0" dirty="0"/>
              <a:t> </a:t>
            </a:r>
            <a:r>
              <a:rPr lang="en-GB" b="0" dirty="0" err="1"/>
              <a:t>bequem</a:t>
            </a:r>
            <a:r>
              <a:rPr lang="en-GB" b="0" dirty="0"/>
              <a:t> </a:t>
            </a:r>
            <a:r>
              <a:rPr lang="en-GB" b="0" dirty="0" err="1"/>
              <a:t>mit</a:t>
            </a:r>
            <a:r>
              <a:rPr lang="en-GB" b="0" dirty="0"/>
              <a:t> </a:t>
            </a:r>
            <a:r>
              <a:rPr lang="en-GB" b="0" dirty="0" err="1"/>
              <a:t>dem</a:t>
            </a:r>
            <a:r>
              <a:rPr lang="en-GB" b="0" dirty="0"/>
              <a:t> Bus </a:t>
            </a:r>
            <a:r>
              <a:rPr lang="en-GB" b="0" dirty="0" err="1"/>
              <a:t>zu</a:t>
            </a:r>
            <a:r>
              <a:rPr lang="en-GB" b="0" dirty="0"/>
              <a:t> </a:t>
            </a:r>
            <a:r>
              <a:rPr lang="en-GB" b="0" dirty="0" err="1"/>
              <a:t>erreichen</a:t>
            </a:r>
            <a:r>
              <a:rPr lang="en-GB" b="0" dirty="0"/>
              <a:t>.</a:t>
            </a:r>
            <a:br>
              <a:rPr lang="en-GB" b="0" dirty="0"/>
            </a:br>
            <a:r>
              <a:rPr lang="en-GB" b="0" dirty="0"/>
              <a:t>2. Hast du </a:t>
            </a:r>
            <a:r>
              <a:rPr lang="en-GB" b="0" dirty="0" err="1"/>
              <a:t>schon</a:t>
            </a:r>
            <a:r>
              <a:rPr lang="en-GB" b="0" dirty="0"/>
              <a:t> </a:t>
            </a:r>
            <a:r>
              <a:rPr lang="en-GB" b="0" dirty="0" err="1"/>
              <a:t>Erfahrungen</a:t>
            </a:r>
            <a:r>
              <a:rPr lang="en-GB" b="0" dirty="0"/>
              <a:t> </a:t>
            </a:r>
            <a:r>
              <a:rPr lang="en-GB" b="0" dirty="0" err="1"/>
              <a:t>mit</a:t>
            </a:r>
            <a:r>
              <a:rPr lang="en-GB" b="0" dirty="0"/>
              <a:t> </a:t>
            </a:r>
            <a:r>
              <a:rPr lang="en-GB" b="0" dirty="0" err="1"/>
              <a:t>Glas</a:t>
            </a:r>
            <a:r>
              <a:rPr lang="en-GB" b="0" dirty="0"/>
              <a:t>-Boden-</a:t>
            </a:r>
            <a:r>
              <a:rPr lang="en-GB" b="0" dirty="0" err="1"/>
              <a:t>Booten</a:t>
            </a:r>
            <a:r>
              <a:rPr lang="en-GB" b="0" dirty="0"/>
              <a:t> </a:t>
            </a:r>
            <a:r>
              <a:rPr lang="en-GB" b="0" dirty="0" err="1"/>
              <a:t>gemacht</a:t>
            </a:r>
            <a:r>
              <a:rPr lang="en-GB" b="0" dirty="0"/>
              <a:t>. </a:t>
            </a:r>
            <a:br>
              <a:rPr lang="en-GB" b="0" dirty="0"/>
            </a:br>
            <a:r>
              <a:rPr lang="en-GB" b="0" dirty="0"/>
              <a:t>3. [Mia] Hey, </a:t>
            </a:r>
            <a:r>
              <a:rPr lang="en-GB" b="0" dirty="0" err="1"/>
              <a:t>dieser</a:t>
            </a:r>
            <a:r>
              <a:rPr lang="en-GB" b="0" dirty="0"/>
              <a:t> Rock </a:t>
            </a:r>
            <a:r>
              <a:rPr lang="en-GB" b="0" dirty="0" err="1"/>
              <a:t>ist</a:t>
            </a:r>
            <a:r>
              <a:rPr lang="en-GB" b="0" dirty="0"/>
              <a:t> toll! Ich </a:t>
            </a:r>
            <a:r>
              <a:rPr lang="en-GB" b="0" dirty="0" err="1"/>
              <a:t>brauche</a:t>
            </a:r>
            <a:r>
              <a:rPr lang="en-GB" b="0" dirty="0"/>
              <a:t> </a:t>
            </a:r>
            <a:r>
              <a:rPr lang="en-GB" b="0" dirty="0" err="1"/>
              <a:t>neue</a:t>
            </a:r>
            <a:r>
              <a:rPr lang="en-GB" b="0" dirty="0"/>
              <a:t> </a:t>
            </a:r>
            <a:r>
              <a:rPr lang="en-GB" b="0" dirty="0" err="1"/>
              <a:t>Kleidung</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Dieses Museum </a:t>
            </a:r>
            <a:r>
              <a:rPr lang="en-GB" b="0" dirty="0" err="1"/>
              <a:t>bietet</a:t>
            </a:r>
            <a:r>
              <a:rPr lang="en-GB" b="0" dirty="0"/>
              <a:t> </a:t>
            </a:r>
            <a:r>
              <a:rPr lang="en-GB" b="0" dirty="0" err="1"/>
              <a:t>eine</a:t>
            </a:r>
            <a:r>
              <a:rPr lang="en-GB" b="0" dirty="0"/>
              <a:t> </a:t>
            </a:r>
            <a:r>
              <a:rPr lang="en-GB" b="0" dirty="0" err="1"/>
              <a:t>Ausbildung</a:t>
            </a:r>
            <a:r>
              <a:rPr lang="en-GB" b="0" dirty="0"/>
              <a:t> 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a:t>
            </a:r>
            <a:r>
              <a:rPr lang="en-GB" b="0" dirty="0" err="1"/>
              <a:t>Diese</a:t>
            </a:r>
            <a:r>
              <a:rPr lang="en-GB" b="0" dirty="0"/>
              <a:t> </a:t>
            </a:r>
            <a:r>
              <a:rPr lang="en-GB" b="0" dirty="0" err="1"/>
              <a:t>Webseite</a:t>
            </a:r>
            <a:r>
              <a:rPr lang="en-GB" b="0" dirty="0"/>
              <a:t> </a:t>
            </a:r>
            <a:r>
              <a:rPr lang="en-GB" b="0" dirty="0" err="1"/>
              <a:t>ist</a:t>
            </a:r>
            <a:r>
              <a:rPr lang="en-GB" b="0" dirty="0"/>
              <a:t> in </a:t>
            </a:r>
            <a:r>
              <a:rPr lang="en-GB" b="0" dirty="0" err="1"/>
              <a:t>Ordnung</a:t>
            </a:r>
            <a:r>
              <a:rPr lang="en-GB" b="0" dirty="0"/>
              <a:t>, </a:t>
            </a:r>
            <a:r>
              <a:rPr lang="en-GB" b="0" dirty="0" err="1"/>
              <a:t>nicht</a:t>
            </a:r>
            <a:r>
              <a:rPr lang="en-GB" b="0" dirty="0"/>
              <a:t> </a:t>
            </a:r>
            <a:r>
              <a:rPr lang="en-GB" b="0" dirty="0" err="1"/>
              <a:t>wahr</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 Guck mal! Die </a:t>
            </a:r>
            <a:r>
              <a:rPr lang="en-GB" b="0" dirty="0" err="1"/>
              <a:t>Großstadt</a:t>
            </a:r>
            <a:r>
              <a:rPr lang="en-GB" b="0" dirty="0"/>
              <a:t> hat </a:t>
            </a:r>
            <a:r>
              <a:rPr lang="en-GB" b="0" dirty="0" err="1"/>
              <a:t>eine</a:t>
            </a:r>
            <a:r>
              <a:rPr lang="en-GB" b="0" dirty="0"/>
              <a:t> </a:t>
            </a:r>
            <a:r>
              <a:rPr lang="en-GB" b="0" dirty="0" err="1"/>
              <a:t>Bevölkerung</a:t>
            </a:r>
            <a:r>
              <a:rPr lang="en-GB" b="0" dirty="0"/>
              <a:t> von </a:t>
            </a:r>
            <a:r>
              <a:rPr lang="en-GB" b="0" dirty="0" err="1"/>
              <a:t>mehr</a:t>
            </a:r>
            <a:r>
              <a:rPr lang="en-GB" b="0" dirty="0"/>
              <a:t> </a:t>
            </a:r>
            <a:r>
              <a:rPr lang="en-GB" b="0" dirty="0" err="1"/>
              <a:t>als</a:t>
            </a:r>
            <a:r>
              <a:rPr lang="en-GB" b="0" dirty="0"/>
              <a:t> </a:t>
            </a:r>
            <a:r>
              <a:rPr lang="en-GB" b="0" dirty="0" err="1"/>
              <a:t>zehn</a:t>
            </a:r>
            <a:r>
              <a:rPr lang="en-GB" b="0" dirty="0"/>
              <a:t> </a:t>
            </a:r>
            <a:r>
              <a:rPr lang="en-GB" b="0" dirty="0" err="1"/>
              <a:t>Millionen</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a:t>
            </a:r>
            <a:r>
              <a:rPr lang="en-GB" b="0" dirty="0" err="1"/>
              <a:t>Willst</a:t>
            </a:r>
            <a:r>
              <a:rPr lang="en-GB" b="0" dirty="0"/>
              <a:t> du Freitag </a:t>
            </a:r>
            <a:r>
              <a:rPr lang="en-GB" b="0" dirty="0" err="1"/>
              <a:t>wandern</a:t>
            </a:r>
            <a:r>
              <a:rPr lang="en-GB" b="0" dirty="0"/>
              <a:t> </a:t>
            </a:r>
            <a:r>
              <a:rPr lang="en-GB" b="0" dirty="0" err="1"/>
              <a:t>gehen</a:t>
            </a:r>
            <a:r>
              <a:rPr lang="en-GB" b="0" dirty="0"/>
              <a:t>? Ich will in </a:t>
            </a:r>
            <a:r>
              <a:rPr lang="en-GB" b="0" dirty="0" err="1"/>
              <a:t>Bewegung</a:t>
            </a:r>
            <a:r>
              <a:rPr lang="en-GB" b="0" dirty="0"/>
              <a:t> </a:t>
            </a:r>
            <a:r>
              <a:rPr lang="en-GB" b="0" dirty="0" err="1"/>
              <a:t>bleiben</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8. </a:t>
            </a:r>
            <a:r>
              <a:rPr lang="en-GB" b="0" dirty="0" err="1"/>
              <a:t>Ja</a:t>
            </a:r>
            <a:r>
              <a:rPr lang="en-GB" b="0" dirty="0"/>
              <a:t>! Ich </a:t>
            </a:r>
            <a:r>
              <a:rPr lang="en-GB" b="0" dirty="0" err="1"/>
              <a:t>möchte</a:t>
            </a:r>
            <a:r>
              <a:rPr lang="en-GB" b="0" dirty="0"/>
              <a:t> </a:t>
            </a:r>
            <a:r>
              <a:rPr lang="en-GB" b="0" dirty="0" err="1"/>
              <a:t>meine</a:t>
            </a:r>
            <a:r>
              <a:rPr lang="en-GB" b="0" dirty="0"/>
              <a:t> </a:t>
            </a:r>
            <a:r>
              <a:rPr lang="en-GB" b="0" dirty="0" err="1"/>
              <a:t>Leistung</a:t>
            </a:r>
            <a:r>
              <a:rPr lang="en-GB" b="0" dirty="0"/>
              <a:t> </a:t>
            </a:r>
            <a:r>
              <a:rPr lang="en-GB" b="0" dirty="0" err="1"/>
              <a:t>verbessern</a:t>
            </a:r>
            <a:r>
              <a:rPr lang="en-GB" b="0" dirty="0"/>
              <a:t>.</a:t>
            </a:r>
            <a:br>
              <a:rPr lang="en-GB" dirty="0"/>
            </a:br>
            <a:br>
              <a:rPr lang="en-GB" dirty="0"/>
            </a:br>
            <a:br>
              <a:rPr lang="en-GB" dirty="0"/>
            </a:br>
            <a:r>
              <a:rPr lang="en-GB" b="1" baseline="0" dirty="0"/>
              <a:t>Word frequency of unknown words (1 is the most frequent word in German): </a:t>
            </a:r>
            <a:br>
              <a:rPr lang="en-GB" baseline="0" dirty="0"/>
            </a:br>
            <a:r>
              <a:rPr lang="de-DE" b="0" i="0" dirty="0">
                <a:solidFill>
                  <a:srgbClr val="E6851E"/>
                </a:solidFill>
                <a:effectLst/>
                <a:latin typeface="Helvetica" panose="020B0604020202020204" pitchFamily="34" charset="0"/>
              </a:rPr>
              <a:t>kleiden</a:t>
            </a:r>
            <a:r>
              <a:rPr lang="de-DE" b="0" i="0" dirty="0">
                <a:solidFill>
                  <a:srgbClr val="000000"/>
                </a:solidFill>
                <a:effectLst/>
                <a:latin typeface="Helvetica" panose="020B0604020202020204" pitchFamily="34" charset="0"/>
              </a:rPr>
              <a:t> [3930] </a:t>
            </a:r>
            <a:r>
              <a:rPr lang="de-DE" b="0" i="0" dirty="0">
                <a:solidFill>
                  <a:srgbClr val="E6851E"/>
                </a:solidFill>
                <a:effectLst/>
                <a:latin typeface="Helvetica" panose="020B0604020202020204" pitchFamily="34" charset="0"/>
              </a:rPr>
              <a:t>ausbilden [1893]</a:t>
            </a:r>
            <a:r>
              <a:rPr lang="de-DE" b="0" i="0" dirty="0">
                <a:solidFill>
                  <a:srgbClr val="000000"/>
                </a:solidFill>
                <a:effectLst/>
                <a:latin typeface="Helvetica" panose="020B0604020202020204" pitchFamily="34" charset="0"/>
              </a:rPr>
              <a:t> </a:t>
            </a:r>
            <a:r>
              <a:rPr lang="de-DE" b="0" i="0" dirty="0">
                <a:solidFill>
                  <a:srgbClr val="E6851E"/>
                </a:solidFill>
                <a:effectLst/>
                <a:latin typeface="Helvetica" panose="020B0604020202020204" pitchFamily="34" charset="0"/>
              </a:rPr>
              <a:t>ordnen [2055]</a:t>
            </a:r>
            <a:r>
              <a:rPr lang="de-DE" b="0" i="0" dirty="0">
                <a:solidFill>
                  <a:srgbClr val="000000"/>
                </a:solidFill>
                <a:effectLst/>
                <a:latin typeface="Helvetica" panose="020B0604020202020204" pitchFamily="34" charset="0"/>
              </a:rPr>
              <a:t> </a:t>
            </a:r>
            <a:r>
              <a:rPr lang="de-DE" b="0" i="0" dirty="0">
                <a:solidFill>
                  <a:srgbClr val="E6851E"/>
                </a:solidFill>
                <a:effectLst/>
                <a:latin typeface="Helvetica" panose="020B0604020202020204" pitchFamily="34" charset="0"/>
              </a:rPr>
              <a:t>bevölkern [&gt;5000]</a:t>
            </a:r>
            <a:r>
              <a:rPr lang="de-DE" b="0" i="0" dirty="0">
                <a:solidFill>
                  <a:srgbClr val="000000"/>
                </a:solidFill>
                <a:effectLst/>
                <a:latin typeface="Helvetica" panose="020B0604020202020204" pitchFamily="34" charset="0"/>
              </a:rPr>
              <a:t> </a:t>
            </a:r>
            <a:r>
              <a:rPr lang="de-DE" b="0" i="0" dirty="0">
                <a:solidFill>
                  <a:srgbClr val="E6851E"/>
                </a:solidFill>
                <a:effectLst/>
                <a:latin typeface="Helvetica" panose="020B0604020202020204" pitchFamily="34" charset="0"/>
              </a:rPr>
              <a:t>bewegen [561]</a:t>
            </a:r>
            <a:r>
              <a:rPr lang="de-DE" b="0" i="0" dirty="0">
                <a:solidFill>
                  <a:srgbClr val="000000"/>
                </a:solidFill>
                <a:effectLst/>
                <a:latin typeface="Helvetica" panose="020B0604020202020204" pitchFamily="34" charset="0"/>
              </a:rPr>
              <a:t> </a:t>
            </a:r>
            <a:r>
              <a:rPr lang="de-DE" b="0" i="0" dirty="0">
                <a:solidFill>
                  <a:srgbClr val="E6851E"/>
                </a:solidFill>
                <a:effectLst/>
                <a:latin typeface="Helvetica" panose="020B0604020202020204" pitchFamily="34" charset="0"/>
              </a:rPr>
              <a:t>leisten [693]</a:t>
            </a:r>
            <a:r>
              <a:rPr lang="de-DE" b="0" i="0" dirty="0">
                <a:solidFill>
                  <a:srgbClr val="000000"/>
                </a:solidFill>
                <a:effectLst/>
                <a:latin typeface="Helvetica" panose="020B0604020202020204" pitchFamily="34" charset="0"/>
              </a:rPr>
              <a:t>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recap the word pattern of </a:t>
            </a:r>
            <a:r>
              <a:rPr lang="en-GB" sz="1200" b="0" dirty="0"/>
              <a:t>removing suffix –</a:t>
            </a:r>
            <a:r>
              <a:rPr lang="en-GB" sz="1200" b="0" dirty="0" err="1"/>
              <a:t>ung</a:t>
            </a:r>
            <a:r>
              <a:rPr lang="en-GB" sz="1200" b="0" dirty="0"/>
              <a:t> from a noun to create a verb stem (with equivalent and transparent meaning)</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through the animations</a:t>
            </a:r>
            <a:r>
              <a:rPr lang="en-GB" baseline="0" dirty="0"/>
              <a:t> and elicit the meaning of the English as indicated.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bring up callout.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0343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apply knowledge of the word pattern suffix –</a:t>
            </a:r>
            <a:r>
              <a:rPr lang="en-GB" b="0" dirty="0" err="1"/>
              <a:t>ung</a:t>
            </a:r>
            <a:r>
              <a:rPr lang="en-GB" b="0" dirty="0"/>
              <a:t> + verb stem = noun with transparent meaning from verb in the written comprehension of unknown nouns.</a:t>
            </a:r>
            <a:br>
              <a:rPr lang="en-GB" b="0" dirty="0"/>
            </a:br>
            <a:br>
              <a:rPr lang="en-GB" b="0" dirty="0"/>
            </a:br>
            <a:r>
              <a:rPr lang="en-GB" b="1" dirty="0"/>
              <a:t>Procedure:</a:t>
            </a:r>
            <a:br>
              <a:rPr lang="en-GB" dirty="0"/>
            </a:br>
            <a:r>
              <a:rPr lang="en-GB" dirty="0"/>
              <a:t>1. Explain that students know the verbs that the unknown nouns in bold derive from.</a:t>
            </a:r>
          </a:p>
          <a:p>
            <a:r>
              <a:rPr lang="en-GB" dirty="0"/>
              <a:t>2. Tell them to use their knowledge of the verbs, and the –</a:t>
            </a:r>
            <a:r>
              <a:rPr lang="en-GB" dirty="0" err="1"/>
              <a:t>ung</a:t>
            </a:r>
            <a:r>
              <a:rPr lang="en-GB" dirty="0"/>
              <a:t> pattern to translate the words in bold.</a:t>
            </a:r>
          </a:p>
          <a:p>
            <a:r>
              <a:rPr lang="en-GB" dirty="0"/>
              <a:t>3. Click to provide English noun meanings.</a:t>
            </a:r>
          </a:p>
          <a:p>
            <a:r>
              <a:rPr lang="en-GB" dirty="0"/>
              <a:t>4. If time allows, elicit also the corresponding verbs, orally.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Option []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5854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Add suffix -er to a verb stem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verbs) to change into male agent nouns with equivalent and transparent meaning (e.g., </a:t>
            </a:r>
            <a:r>
              <a:rPr lang="en-GB" sz="1200" b="0" i="0" u="none" strike="noStrike" kern="1200" dirty="0" err="1">
                <a:solidFill>
                  <a:schemeClr val="tx1"/>
                </a:solidFill>
                <a:effectLst/>
                <a:latin typeface="+mn-lt"/>
                <a:ea typeface="+mn-ea"/>
                <a:cs typeface="+mn-cs"/>
              </a:rPr>
              <a:t>besuchen</a:t>
            </a:r>
            <a:r>
              <a:rPr lang="en-GB" sz="1200" b="0" i="0" u="none" strike="noStrike" kern="1200" dirty="0">
                <a:solidFill>
                  <a:schemeClr val="tx1"/>
                </a:solidFill>
                <a:effectLst/>
                <a:latin typeface="+mn-lt"/>
                <a:ea typeface="+mn-ea"/>
                <a:cs typeface="+mn-cs"/>
              </a:rPr>
              <a:t>  der </a:t>
            </a:r>
            <a:r>
              <a:rPr lang="en-GB" sz="1200" b="0" i="0" u="none" strike="noStrike" kern="1200" dirty="0" err="1">
                <a:solidFill>
                  <a:schemeClr val="tx1"/>
                </a:solidFill>
                <a:effectLst/>
                <a:latin typeface="+mn-lt"/>
                <a:ea typeface="+mn-ea"/>
                <a:cs typeface="+mn-cs"/>
              </a:rPr>
              <a:t>Besucher</a:t>
            </a:r>
            <a:r>
              <a:rPr lang="en-GB" sz="1200" b="0" i="0" u="none" strike="noStrike"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9727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9.1.1.6</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219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a highly frequent word pattern. In the list of 2000 most frequent words, 205 additional words can be created by taking either the infinitive verb and adding der + capital letter +</a:t>
            </a:r>
            <a:r>
              <a:rPr lang="en-GB" b="0" dirty="0" err="1"/>
              <a:t>er</a:t>
            </a:r>
            <a:r>
              <a:rPr lang="en-GB" b="0" dirty="0"/>
              <a:t> to create the person noun OR verbs by reversing the pattern. </a:t>
            </a:r>
            <a:br>
              <a:rPr lang="en-GB" b="0" dirty="0"/>
            </a:br>
            <a:br>
              <a:rPr lang="en-GB" dirty="0"/>
            </a:br>
            <a:r>
              <a:rPr lang="en-GB" b="1" dirty="0"/>
              <a:t>Procedure:</a:t>
            </a:r>
            <a:br>
              <a:rPr lang="en-GB" dirty="0"/>
            </a:br>
            <a:r>
              <a:rPr lang="en-GB" dirty="0"/>
              <a:t>1. Click through animations explaining the word pattern. Note that students either already know the verb OR the noun, with the exception of </a:t>
            </a:r>
            <a:r>
              <a:rPr lang="en-GB" i="1" dirty="0" err="1"/>
              <a:t>übersetzen</a:t>
            </a:r>
            <a:r>
              <a:rPr lang="en-GB" dirty="0"/>
              <a:t>, which is therefore glossed.</a:t>
            </a:r>
          </a:p>
          <a:p>
            <a:r>
              <a:rPr lang="en-GB" dirty="0"/>
              <a:t>2. A-F: students write the noun based on the verb, following the pattern. Nb. D and E: after item E, the next click will bring up a bubble drawing attention to [au] </a:t>
            </a:r>
            <a:r>
              <a:rPr lang="en-GB" dirty="0">
                <a:sym typeface="Wingdings" panose="05000000000000000000" pitchFamily="2" charset="2"/>
              </a:rPr>
              <a:t> [</a:t>
            </a:r>
            <a:r>
              <a:rPr lang="en-GB" dirty="0" err="1">
                <a:sym typeface="Wingdings" panose="05000000000000000000" pitchFamily="2" charset="2"/>
              </a:rPr>
              <a:t>äu</a:t>
            </a:r>
            <a:r>
              <a:rPr lang="en-GB" dirty="0">
                <a:sym typeface="Wingdings" panose="05000000000000000000" pitchFamily="2" charset="2"/>
              </a:rPr>
              <a:t>]. Go over difference in pronunciation too.</a:t>
            </a:r>
            <a:endParaRPr lang="en-GB" dirty="0"/>
          </a:p>
          <a:p>
            <a:r>
              <a:rPr lang="en-GB" dirty="0"/>
              <a:t>3. G-L: students write the verb based on the noun, reversing the pattern.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mitarbeiten</a:t>
            </a:r>
            <a:r>
              <a:rPr lang="en-GB" dirty="0"/>
              <a:t> </a:t>
            </a:r>
            <a:r>
              <a:rPr lang="en-GB" dirty="0">
                <a:sym typeface="Wingdings" panose="05000000000000000000" pitchFamily="2" charset="2"/>
              </a:rPr>
              <a:t> </a:t>
            </a:r>
            <a:r>
              <a:rPr lang="en-GB" dirty="0"/>
              <a:t>co-worker (Mitarbeiter)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trainieren</a:t>
            </a:r>
            <a:r>
              <a:rPr lang="en-GB" dirty="0"/>
              <a:t>  </a:t>
            </a:r>
            <a:r>
              <a:rPr lang="en-GB" dirty="0">
                <a:sym typeface="Wingdings" panose="05000000000000000000" pitchFamily="2" charset="2"/>
              </a:rPr>
              <a:t> </a:t>
            </a:r>
            <a:r>
              <a:rPr lang="en-GB" dirty="0"/>
              <a:t>coach (Trainer)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fahren</a:t>
            </a:r>
            <a:r>
              <a:rPr lang="en-GB" dirty="0"/>
              <a:t> </a:t>
            </a:r>
            <a:r>
              <a:rPr lang="en-GB" dirty="0">
                <a:sym typeface="Wingdings" panose="05000000000000000000" pitchFamily="2" charset="2"/>
              </a:rPr>
              <a:t> </a:t>
            </a:r>
            <a:r>
              <a:rPr lang="en-GB" dirty="0"/>
              <a:t>driver (</a:t>
            </a:r>
            <a:r>
              <a:rPr lang="en-GB" dirty="0" err="1"/>
              <a:t>Fahrer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kaufen</a:t>
            </a:r>
            <a:r>
              <a:rPr lang="en-GB" dirty="0"/>
              <a:t> </a:t>
            </a:r>
            <a:r>
              <a:rPr lang="en-GB" dirty="0">
                <a:sym typeface="Wingdings" panose="05000000000000000000" pitchFamily="2" charset="2"/>
              </a:rPr>
              <a:t> </a:t>
            </a:r>
            <a:r>
              <a:rPr lang="en-GB" dirty="0"/>
              <a:t>buyer (</a:t>
            </a:r>
            <a:r>
              <a:rPr lang="en-GB" dirty="0" err="1"/>
              <a:t>Käufer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verkaufen</a:t>
            </a:r>
            <a:r>
              <a:rPr lang="en-GB" dirty="0"/>
              <a:t> </a:t>
            </a:r>
            <a:r>
              <a:rPr lang="en-GB" dirty="0">
                <a:sym typeface="Wingdings" panose="05000000000000000000" pitchFamily="2" charset="2"/>
              </a:rPr>
              <a:t> </a:t>
            </a:r>
            <a:r>
              <a:rPr lang="en-GB" dirty="0"/>
              <a:t>seller/salesperson (</a:t>
            </a:r>
            <a:r>
              <a:rPr lang="en-GB" dirty="0" err="1"/>
              <a:t>Verkäufer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übersetzen</a:t>
            </a:r>
            <a:r>
              <a:rPr lang="en-GB" dirty="0"/>
              <a:t> </a:t>
            </a:r>
            <a:r>
              <a:rPr lang="en-GB" dirty="0">
                <a:sym typeface="Wingdings" panose="05000000000000000000" pitchFamily="2" charset="2"/>
              </a:rPr>
              <a:t> </a:t>
            </a:r>
            <a:r>
              <a:rPr lang="en-GB" dirty="0"/>
              <a:t>translator (</a:t>
            </a:r>
            <a:r>
              <a:rPr lang="en-GB" dirty="0" err="1"/>
              <a:t>Übersetzer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Lehrer </a:t>
            </a:r>
            <a:r>
              <a:rPr lang="en-GB" dirty="0">
                <a:sym typeface="Wingdings" panose="05000000000000000000" pitchFamily="2" charset="2"/>
              </a:rPr>
              <a:t></a:t>
            </a:r>
            <a:r>
              <a:rPr lang="en-GB" dirty="0"/>
              <a:t> to teach/train (</a:t>
            </a:r>
            <a:r>
              <a:rPr lang="en-GB" dirty="0" err="1"/>
              <a:t>lehren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Schauspieler</a:t>
            </a:r>
            <a:r>
              <a:rPr lang="en-GB" dirty="0"/>
              <a:t> </a:t>
            </a:r>
            <a:r>
              <a:rPr lang="en-GB" dirty="0">
                <a:sym typeface="Wingdings" panose="05000000000000000000" pitchFamily="2" charset="2"/>
              </a:rPr>
              <a:t> </a:t>
            </a:r>
            <a:r>
              <a:rPr lang="en-GB" dirty="0"/>
              <a:t>to act (</a:t>
            </a:r>
            <a:r>
              <a:rPr lang="en-GB" dirty="0" err="1"/>
              <a:t>schauspielen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 Manager </a:t>
            </a:r>
            <a:r>
              <a:rPr lang="en-GB" dirty="0">
                <a:sym typeface="Wingdings" panose="05000000000000000000" pitchFamily="2" charset="2"/>
              </a:rPr>
              <a:t></a:t>
            </a:r>
            <a:r>
              <a:rPr lang="en-GB" dirty="0"/>
              <a:t> to manage (</a:t>
            </a:r>
            <a:r>
              <a:rPr lang="en-GB" dirty="0" err="1"/>
              <a:t>managen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a:t>
            </a:r>
            <a:r>
              <a:rPr lang="en-GB" dirty="0" err="1"/>
              <a:t>Sänger</a:t>
            </a:r>
            <a:r>
              <a:rPr lang="en-GB" dirty="0"/>
              <a:t> </a:t>
            </a:r>
            <a:r>
              <a:rPr lang="en-GB" dirty="0">
                <a:sym typeface="Wingdings" panose="05000000000000000000" pitchFamily="2" charset="2"/>
              </a:rPr>
              <a:t></a:t>
            </a:r>
            <a:r>
              <a:rPr lang="en-GB" dirty="0"/>
              <a:t> to sing (</a:t>
            </a:r>
            <a:r>
              <a:rPr lang="en-GB" dirty="0" err="1"/>
              <a:t>singen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 Helfer </a:t>
            </a:r>
            <a:r>
              <a:rPr lang="en-GB" dirty="0">
                <a:sym typeface="Wingdings" panose="05000000000000000000" pitchFamily="2" charset="2"/>
              </a:rPr>
              <a:t> </a:t>
            </a:r>
            <a:r>
              <a:rPr lang="en-GB" dirty="0"/>
              <a:t>helper/assistant (</a:t>
            </a:r>
            <a:r>
              <a:rPr lang="en-GB" dirty="0" err="1"/>
              <a:t>helfen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12. </a:t>
            </a:r>
            <a:r>
              <a:rPr lang="en-GB" dirty="0" err="1"/>
              <a:t>Forscher</a:t>
            </a:r>
            <a:r>
              <a:rPr lang="en-GB" dirty="0"/>
              <a:t> </a:t>
            </a:r>
            <a:r>
              <a:rPr lang="en-GB" dirty="0">
                <a:sym typeface="Wingdings" panose="05000000000000000000" pitchFamily="2" charset="2"/>
              </a:rPr>
              <a:t> </a:t>
            </a:r>
            <a:r>
              <a:rPr lang="en-GB" dirty="0"/>
              <a:t>to research (</a:t>
            </a:r>
            <a:r>
              <a:rPr lang="en-GB" dirty="0" err="1"/>
              <a:t>forschen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unknown words (1 is the most frequent word in German): </a:t>
            </a:r>
            <a:br>
              <a:rPr lang="en-GB" baseline="0" dirty="0"/>
            </a:br>
            <a:r>
              <a:rPr lang="en-GB" sz="1200" kern="1200" dirty="0">
                <a:solidFill>
                  <a:schemeClr val="tx1"/>
                </a:solidFill>
                <a:effectLst/>
                <a:latin typeface="+mn-lt"/>
                <a:ea typeface="+mn-ea"/>
                <a:cs typeface="+mn-cs"/>
              </a:rPr>
              <a:t>Mitarbeiter [639] Trainer [1003] </a:t>
            </a:r>
            <a:r>
              <a:rPr lang="en-GB" sz="1200" kern="1200" dirty="0" err="1">
                <a:solidFill>
                  <a:schemeClr val="tx1"/>
                </a:solidFill>
                <a:effectLst/>
                <a:latin typeface="+mn-lt"/>
                <a:ea typeface="+mn-ea"/>
                <a:cs typeface="+mn-cs"/>
              </a:rPr>
              <a:t>Fahrer</a:t>
            </a:r>
            <a:r>
              <a:rPr lang="en-GB" sz="1200" kern="1200" dirty="0">
                <a:solidFill>
                  <a:schemeClr val="tx1"/>
                </a:solidFill>
                <a:effectLst/>
                <a:latin typeface="+mn-lt"/>
                <a:ea typeface="+mn-ea"/>
                <a:cs typeface="+mn-cs"/>
              </a:rPr>
              <a:t> [1554] </a:t>
            </a:r>
            <a:r>
              <a:rPr lang="en-GB" sz="1200" kern="1200" dirty="0" err="1">
                <a:solidFill>
                  <a:schemeClr val="tx1"/>
                </a:solidFill>
                <a:effectLst/>
                <a:latin typeface="+mn-lt"/>
                <a:ea typeface="+mn-ea"/>
                <a:cs typeface="+mn-cs"/>
              </a:rPr>
              <a:t>Käufer</a:t>
            </a:r>
            <a:r>
              <a:rPr lang="en-GB" sz="1200" kern="1200" dirty="0">
                <a:solidFill>
                  <a:schemeClr val="tx1"/>
                </a:solidFill>
                <a:effectLst/>
                <a:latin typeface="+mn-lt"/>
                <a:ea typeface="+mn-ea"/>
                <a:cs typeface="+mn-cs"/>
              </a:rPr>
              <a:t> [2051] </a:t>
            </a:r>
            <a:r>
              <a:rPr lang="en-GB" sz="1200" kern="1200" dirty="0" err="1">
                <a:solidFill>
                  <a:schemeClr val="tx1"/>
                </a:solidFill>
                <a:effectLst/>
                <a:latin typeface="+mn-lt"/>
                <a:ea typeface="+mn-ea"/>
                <a:cs typeface="+mn-cs"/>
              </a:rPr>
              <a:t>Verkäufer</a:t>
            </a:r>
            <a:r>
              <a:rPr lang="en-GB" sz="1200" kern="1200" dirty="0">
                <a:solidFill>
                  <a:schemeClr val="tx1"/>
                </a:solidFill>
                <a:effectLst/>
                <a:latin typeface="+mn-lt"/>
                <a:ea typeface="+mn-ea"/>
                <a:cs typeface="+mn-cs"/>
              </a:rPr>
              <a:t> [2374]  </a:t>
            </a:r>
            <a:r>
              <a:rPr lang="en-GB" sz="1200" kern="1200" dirty="0" err="1">
                <a:solidFill>
                  <a:schemeClr val="tx1"/>
                </a:solidFill>
                <a:effectLst/>
                <a:latin typeface="+mn-lt"/>
                <a:ea typeface="+mn-ea"/>
                <a:cs typeface="+mn-cs"/>
              </a:rPr>
              <a:t>Übersetzer</a:t>
            </a:r>
            <a:r>
              <a:rPr lang="en-GB" sz="1200" kern="1200" dirty="0">
                <a:solidFill>
                  <a:schemeClr val="tx1"/>
                </a:solidFill>
                <a:effectLst/>
                <a:latin typeface="+mn-lt"/>
                <a:ea typeface="+mn-ea"/>
                <a:cs typeface="+mn-cs"/>
              </a:rPr>
              <a:t> [2902] </a:t>
            </a:r>
            <a:r>
              <a:rPr lang="en-GB" sz="1200" kern="1200" dirty="0" err="1">
                <a:solidFill>
                  <a:schemeClr val="tx1"/>
                </a:solidFill>
                <a:effectLst/>
                <a:latin typeface="+mn-lt"/>
                <a:ea typeface="+mn-ea"/>
                <a:cs typeface="+mn-cs"/>
              </a:rPr>
              <a:t>übersetzen</a:t>
            </a:r>
            <a:r>
              <a:rPr lang="en-GB" sz="1200" kern="1200" dirty="0">
                <a:solidFill>
                  <a:schemeClr val="tx1"/>
                </a:solidFill>
                <a:effectLst/>
                <a:latin typeface="+mn-lt"/>
                <a:ea typeface="+mn-ea"/>
                <a:cs typeface="+mn-cs"/>
              </a:rPr>
              <a:t> [1765] </a:t>
            </a:r>
            <a:r>
              <a:rPr lang="en-GB" sz="1200" kern="1200" dirty="0" err="1">
                <a:solidFill>
                  <a:schemeClr val="tx1"/>
                </a:solidFill>
                <a:effectLst/>
                <a:latin typeface="+mn-lt"/>
                <a:ea typeface="+mn-ea"/>
                <a:cs typeface="+mn-cs"/>
              </a:rPr>
              <a:t>lehren</a:t>
            </a:r>
            <a:r>
              <a:rPr lang="en-GB" sz="1200" kern="1200" dirty="0">
                <a:solidFill>
                  <a:schemeClr val="tx1"/>
                </a:solidFill>
                <a:effectLst/>
                <a:latin typeface="+mn-lt"/>
                <a:ea typeface="+mn-ea"/>
                <a:cs typeface="+mn-cs"/>
              </a:rPr>
              <a:t> [2540] </a:t>
            </a:r>
            <a:r>
              <a:rPr lang="en-GB" sz="1200" kern="1200" dirty="0" err="1">
                <a:solidFill>
                  <a:schemeClr val="tx1"/>
                </a:solidFill>
                <a:effectLst/>
                <a:latin typeface="+mn-lt"/>
                <a:ea typeface="+mn-ea"/>
                <a:cs typeface="+mn-cs"/>
              </a:rPr>
              <a:t>schauspielen</a:t>
            </a:r>
            <a:r>
              <a:rPr lang="en-GB" sz="1200" kern="1200" dirty="0">
                <a:solidFill>
                  <a:schemeClr val="tx1"/>
                </a:solidFill>
                <a:effectLst/>
                <a:latin typeface="+mn-lt"/>
                <a:ea typeface="+mn-ea"/>
                <a:cs typeface="+mn-cs"/>
              </a:rPr>
              <a:t> [&gt;5009] </a:t>
            </a:r>
            <a:r>
              <a:rPr lang="en-GB" sz="1200" kern="1200" dirty="0" err="1">
                <a:solidFill>
                  <a:schemeClr val="tx1"/>
                </a:solidFill>
                <a:effectLst/>
                <a:latin typeface="+mn-lt"/>
                <a:ea typeface="+mn-ea"/>
                <a:cs typeface="+mn-cs"/>
              </a:rPr>
              <a:t>managen</a:t>
            </a:r>
            <a:r>
              <a:rPr lang="en-GB" sz="1200" kern="1200" dirty="0">
                <a:solidFill>
                  <a:schemeClr val="tx1"/>
                </a:solidFill>
                <a:effectLst/>
                <a:latin typeface="+mn-lt"/>
                <a:ea typeface="+mn-ea"/>
                <a:cs typeface="+mn-cs"/>
              </a:rPr>
              <a:t> [&gt;5009] </a:t>
            </a:r>
            <a:r>
              <a:rPr lang="en-GB" sz="1200" kern="1200" dirty="0" err="1">
                <a:solidFill>
                  <a:schemeClr val="tx1"/>
                </a:solidFill>
                <a:effectLst/>
                <a:latin typeface="+mn-lt"/>
                <a:ea typeface="+mn-ea"/>
                <a:cs typeface="+mn-cs"/>
              </a:rPr>
              <a:t>singen</a:t>
            </a:r>
            <a:r>
              <a:rPr lang="en-GB" sz="1200" kern="1200" dirty="0">
                <a:solidFill>
                  <a:schemeClr val="tx1"/>
                </a:solidFill>
                <a:effectLst/>
                <a:latin typeface="+mn-lt"/>
                <a:ea typeface="+mn-ea"/>
                <a:cs typeface="+mn-cs"/>
              </a:rPr>
              <a:t> [1063] </a:t>
            </a:r>
            <a:r>
              <a:rPr lang="en-GB" sz="1200" kern="1200" dirty="0" err="1">
                <a:solidFill>
                  <a:schemeClr val="tx1"/>
                </a:solidFill>
                <a:effectLst/>
                <a:latin typeface="+mn-lt"/>
                <a:ea typeface="+mn-ea"/>
                <a:cs typeface="+mn-cs"/>
              </a:rPr>
              <a:t>helfen</a:t>
            </a:r>
            <a:r>
              <a:rPr lang="en-GB" sz="1200" kern="1200" dirty="0">
                <a:solidFill>
                  <a:schemeClr val="tx1"/>
                </a:solidFill>
                <a:effectLst/>
                <a:latin typeface="+mn-lt"/>
                <a:ea typeface="+mn-ea"/>
                <a:cs typeface="+mn-cs"/>
              </a:rPr>
              <a:t> [338] </a:t>
            </a:r>
            <a:r>
              <a:rPr lang="en-GB" sz="1200" kern="1200" dirty="0" err="1">
                <a:solidFill>
                  <a:schemeClr val="tx1"/>
                </a:solidFill>
                <a:effectLst/>
                <a:latin typeface="+mn-lt"/>
                <a:ea typeface="+mn-ea"/>
                <a:cs typeface="+mn-cs"/>
              </a:rPr>
              <a:t>forschen</a:t>
            </a:r>
            <a:r>
              <a:rPr lang="en-GB" sz="1200" kern="1200" dirty="0">
                <a:solidFill>
                  <a:schemeClr val="tx1"/>
                </a:solidFill>
                <a:effectLst/>
                <a:latin typeface="+mn-lt"/>
                <a:ea typeface="+mn-ea"/>
                <a:cs typeface="+mn-cs"/>
              </a:rPr>
              <a:t> [4222]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69</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a:t>Timing: 5 minutes</a:t>
            </a:r>
            <a:br>
              <a:rPr lang="en-GB" dirty="0"/>
            </a:br>
            <a:br>
              <a:rPr lang="en-GB" b="1" dirty="0"/>
            </a:br>
            <a:r>
              <a:rPr lang="en-GB" b="1" dirty="0"/>
              <a:t>Aim</a:t>
            </a:r>
            <a:r>
              <a:rPr lang="en-GB" b="1"/>
              <a:t>: </a:t>
            </a:r>
            <a:r>
              <a:rPr lang="en-GB" b="0"/>
              <a:t>To provide</a:t>
            </a:r>
            <a:r>
              <a:rPr lang="en-GB" b="0" baseline="0"/>
              <a:t> production practice (writing) of the use of </a:t>
            </a:r>
            <a:r>
              <a:rPr lang="en-GB" b="0" i="1" baseline="0"/>
              <a:t>kein</a:t>
            </a:r>
            <a:r>
              <a:rPr lang="en-GB" b="0" i="0" baseline="0"/>
              <a:t> versus the indefinite article.</a:t>
            </a:r>
            <a:br>
              <a:rPr lang="en-GB" dirty="0"/>
            </a:br>
            <a:br>
              <a:rPr lang="en-GB" dirty="0"/>
            </a:br>
            <a:r>
              <a:rPr lang="en-GB" b="1" dirty="0"/>
              <a:t>Procedure:</a:t>
            </a:r>
            <a:br>
              <a:rPr lang="en-GB"/>
            </a:br>
            <a:r>
              <a:rPr lang="en-GB" sz="1200" b="0" kern="1200">
                <a:solidFill>
                  <a:schemeClr val="tx1"/>
                </a:solidFill>
                <a:effectLst/>
                <a:latin typeface="+mn-lt"/>
                <a:ea typeface="+mn-ea"/>
                <a:cs typeface="+mn-cs"/>
              </a:rPr>
              <a:t>1. Students need to use their answers to the listening to complete this, by writing ein(e)</a:t>
            </a:r>
            <a:r>
              <a:rPr lang="en-GB" sz="1200" b="0" kern="1200" baseline="0">
                <a:solidFill>
                  <a:schemeClr val="tx1"/>
                </a:solidFill>
                <a:effectLst/>
                <a:latin typeface="+mn-lt"/>
                <a:ea typeface="+mn-ea"/>
                <a:cs typeface="+mn-cs"/>
              </a:rPr>
              <a:t> or kein(e) before each item as appropriate, according to whether Heike does or does not have a favourite.</a:t>
            </a:r>
            <a:endParaRPr lang="en-GB" sz="1200" b="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2.</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Answers revealed on click.</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6228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the new word pattern in oral production. For differentiation, two versions can be used with this slide. </a:t>
            </a:r>
            <a:br>
              <a:rPr lang="en-GB" dirty="0"/>
            </a:br>
            <a:br>
              <a:rPr lang="en-GB" dirty="0"/>
            </a:br>
            <a:r>
              <a:rPr lang="en-GB" b="1" dirty="0"/>
              <a:t>Procedure:</a:t>
            </a:r>
          </a:p>
          <a:p>
            <a:r>
              <a:rPr lang="en-GB" b="0" dirty="0"/>
              <a:t>1. Click to bring up bubble explaining that German ending –er sounds different to English ending –er. Compare helper/ Helfer, trainer/ Trainer. </a:t>
            </a:r>
          </a:p>
          <a:p>
            <a:endParaRPr lang="en-GB" b="1" dirty="0"/>
          </a:p>
          <a:p>
            <a:r>
              <a:rPr lang="en-GB" b="1" dirty="0"/>
              <a:t>More challenging version:  </a:t>
            </a:r>
            <a:br>
              <a:rPr lang="en-GB" dirty="0"/>
            </a:br>
            <a:r>
              <a:rPr lang="en-GB" dirty="0"/>
              <a:t>2. Students describe the person’s job. Person A: “</a:t>
            </a:r>
            <a:r>
              <a:rPr lang="en-GB" dirty="0" err="1"/>
              <a:t>Diese</a:t>
            </a:r>
            <a:r>
              <a:rPr lang="en-GB" dirty="0"/>
              <a:t> Person </a:t>
            </a:r>
            <a:r>
              <a:rPr lang="en-GB" dirty="0" err="1"/>
              <a:t>trainiert</a:t>
            </a:r>
            <a:r>
              <a:rPr lang="en-GB" dirty="0"/>
              <a:t> </a:t>
            </a:r>
            <a:r>
              <a:rPr lang="en-GB" dirty="0" err="1"/>
              <a:t>als</a:t>
            </a:r>
            <a:r>
              <a:rPr lang="en-GB" dirty="0"/>
              <a:t> </a:t>
            </a:r>
            <a:r>
              <a:rPr lang="en-GB" dirty="0" err="1"/>
              <a:t>Beruf</a:t>
            </a:r>
            <a:r>
              <a:rPr lang="en-GB" dirty="0"/>
              <a:t>”, Person B: “Trainer. </a:t>
            </a:r>
            <a:r>
              <a:rPr lang="en-GB" dirty="0" err="1"/>
              <a:t>Diese</a:t>
            </a:r>
            <a:r>
              <a:rPr lang="en-GB" dirty="0"/>
              <a:t> Person </a:t>
            </a:r>
            <a:r>
              <a:rPr lang="en-GB" dirty="0" err="1"/>
              <a:t>forscht</a:t>
            </a:r>
            <a:r>
              <a:rPr lang="en-GB" dirty="0"/>
              <a:t> </a:t>
            </a:r>
            <a:r>
              <a:rPr lang="en-GB" dirty="0" err="1"/>
              <a:t>als</a:t>
            </a:r>
            <a:r>
              <a:rPr lang="en-GB" dirty="0"/>
              <a:t> </a:t>
            </a:r>
            <a:r>
              <a:rPr lang="en-GB" dirty="0" err="1"/>
              <a:t>Beruf</a:t>
            </a:r>
            <a:r>
              <a:rPr lang="en-GB" dirty="0"/>
              <a:t>”, Person A: “</a:t>
            </a:r>
            <a:r>
              <a:rPr lang="en-GB" dirty="0" err="1"/>
              <a:t>Forscher</a:t>
            </a:r>
            <a:r>
              <a:rPr lang="en-GB" dirty="0"/>
              <a:t>”, etc. </a:t>
            </a:r>
          </a:p>
          <a:p>
            <a:endParaRPr lang="en-GB" dirty="0"/>
          </a:p>
          <a:p>
            <a:r>
              <a:rPr lang="en-GB" b="1" dirty="0"/>
              <a:t>Easier version: </a:t>
            </a:r>
          </a:p>
          <a:p>
            <a:r>
              <a:rPr lang="en-GB" dirty="0"/>
              <a:t>2. Students pick and read out an item number. Person A: “</a:t>
            </a:r>
            <a:r>
              <a:rPr lang="en-GB" dirty="0" err="1"/>
              <a:t>Nummer</a:t>
            </a:r>
            <a:r>
              <a:rPr lang="en-GB" dirty="0"/>
              <a:t> 1”, Person B:” Trainer. </a:t>
            </a:r>
            <a:r>
              <a:rPr lang="en-GB" dirty="0" err="1"/>
              <a:t>Nummer</a:t>
            </a:r>
            <a:r>
              <a:rPr lang="en-GB" dirty="0"/>
              <a:t> 12”, Person A: ”</a:t>
            </a:r>
            <a:r>
              <a:rPr lang="en-GB" dirty="0" err="1"/>
              <a:t>Forscher</a:t>
            </a:r>
            <a:r>
              <a:rPr lang="en-GB" dirty="0"/>
              <a:t>”, etc. </a:t>
            </a:r>
          </a:p>
          <a:p>
            <a:endParaRPr lang="en-GB" dirty="0"/>
          </a:p>
          <a:p>
            <a:r>
              <a:rPr lang="en-GB" b="1" dirty="0"/>
              <a:t>For both versions: </a:t>
            </a:r>
          </a:p>
          <a:p>
            <a:r>
              <a:rPr lang="en-GB" dirty="0"/>
              <a:t>3. Use timer if appropriate for your class. </a:t>
            </a:r>
          </a:p>
          <a:p>
            <a:r>
              <a:rPr lang="en-GB" dirty="0"/>
              <a:t>4. Click to reveal answers.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unknown words and cognates (1 is the most frequent word in German): </a:t>
            </a:r>
            <a:br>
              <a:rPr lang="en-GB" baseline="0" dirty="0"/>
            </a:br>
            <a:r>
              <a:rPr lang="en-GB" sz="1200" kern="1200" dirty="0">
                <a:solidFill>
                  <a:schemeClr val="tx1"/>
                </a:solidFill>
                <a:effectLst/>
                <a:latin typeface="+mn-lt"/>
                <a:ea typeface="+mn-ea"/>
                <a:cs typeface="+mn-cs"/>
              </a:rPr>
              <a:t>Mitarbeiter [639] Trainer [1003] </a:t>
            </a:r>
            <a:r>
              <a:rPr lang="en-GB" sz="1200" kern="1200" dirty="0" err="1">
                <a:solidFill>
                  <a:schemeClr val="tx1"/>
                </a:solidFill>
                <a:effectLst/>
                <a:latin typeface="+mn-lt"/>
                <a:ea typeface="+mn-ea"/>
                <a:cs typeface="+mn-cs"/>
              </a:rPr>
              <a:t>Fahrer</a:t>
            </a:r>
            <a:r>
              <a:rPr lang="en-GB" sz="1200" kern="1200" dirty="0">
                <a:solidFill>
                  <a:schemeClr val="tx1"/>
                </a:solidFill>
                <a:effectLst/>
                <a:latin typeface="+mn-lt"/>
                <a:ea typeface="+mn-ea"/>
                <a:cs typeface="+mn-cs"/>
              </a:rPr>
              <a:t> [1554] </a:t>
            </a:r>
            <a:r>
              <a:rPr lang="en-GB" sz="1200" kern="1200" dirty="0" err="1">
                <a:solidFill>
                  <a:schemeClr val="tx1"/>
                </a:solidFill>
                <a:effectLst/>
                <a:latin typeface="+mn-lt"/>
                <a:ea typeface="+mn-ea"/>
                <a:cs typeface="+mn-cs"/>
              </a:rPr>
              <a:t>Käufer</a:t>
            </a:r>
            <a:r>
              <a:rPr lang="en-GB" sz="1200" kern="1200" dirty="0">
                <a:solidFill>
                  <a:schemeClr val="tx1"/>
                </a:solidFill>
                <a:effectLst/>
                <a:latin typeface="+mn-lt"/>
                <a:ea typeface="+mn-ea"/>
                <a:cs typeface="+mn-cs"/>
              </a:rPr>
              <a:t> [2051] </a:t>
            </a:r>
            <a:r>
              <a:rPr lang="en-GB" sz="1200" kern="1200" dirty="0" err="1">
                <a:solidFill>
                  <a:schemeClr val="tx1"/>
                </a:solidFill>
                <a:effectLst/>
                <a:latin typeface="+mn-lt"/>
                <a:ea typeface="+mn-ea"/>
                <a:cs typeface="+mn-cs"/>
              </a:rPr>
              <a:t>Verkäufer</a:t>
            </a:r>
            <a:r>
              <a:rPr lang="en-GB" sz="1200" kern="1200" dirty="0">
                <a:solidFill>
                  <a:schemeClr val="tx1"/>
                </a:solidFill>
                <a:effectLst/>
                <a:latin typeface="+mn-lt"/>
                <a:ea typeface="+mn-ea"/>
                <a:cs typeface="+mn-cs"/>
              </a:rPr>
              <a:t> [2374]  </a:t>
            </a:r>
            <a:r>
              <a:rPr lang="en-GB" sz="1200" kern="1200" dirty="0" err="1">
                <a:solidFill>
                  <a:schemeClr val="tx1"/>
                </a:solidFill>
                <a:effectLst/>
                <a:latin typeface="+mn-lt"/>
                <a:ea typeface="+mn-ea"/>
                <a:cs typeface="+mn-cs"/>
              </a:rPr>
              <a:t>Übersetzer</a:t>
            </a:r>
            <a:r>
              <a:rPr lang="en-GB" sz="1200" kern="1200" dirty="0">
                <a:solidFill>
                  <a:schemeClr val="tx1"/>
                </a:solidFill>
                <a:effectLst/>
                <a:latin typeface="+mn-lt"/>
                <a:ea typeface="+mn-ea"/>
                <a:cs typeface="+mn-cs"/>
              </a:rPr>
              <a:t> [2902] </a:t>
            </a:r>
            <a:r>
              <a:rPr lang="en-GB" sz="1200" kern="1200" dirty="0" err="1">
                <a:solidFill>
                  <a:schemeClr val="tx1"/>
                </a:solidFill>
                <a:effectLst/>
                <a:latin typeface="+mn-lt"/>
                <a:ea typeface="+mn-ea"/>
                <a:cs typeface="+mn-cs"/>
              </a:rPr>
              <a:t>übersetzen</a:t>
            </a:r>
            <a:r>
              <a:rPr lang="en-GB" sz="1200" kern="1200" dirty="0">
                <a:solidFill>
                  <a:schemeClr val="tx1"/>
                </a:solidFill>
                <a:effectLst/>
                <a:latin typeface="+mn-lt"/>
                <a:ea typeface="+mn-ea"/>
                <a:cs typeface="+mn-cs"/>
              </a:rPr>
              <a:t> [1765] </a:t>
            </a:r>
            <a:r>
              <a:rPr lang="en-GB" sz="1200" kern="1200" dirty="0" err="1">
                <a:solidFill>
                  <a:schemeClr val="tx1"/>
                </a:solidFill>
                <a:effectLst/>
                <a:latin typeface="+mn-lt"/>
                <a:ea typeface="+mn-ea"/>
                <a:cs typeface="+mn-cs"/>
              </a:rPr>
              <a:t>lehren</a:t>
            </a:r>
            <a:r>
              <a:rPr lang="en-GB" sz="1200" kern="1200" dirty="0">
                <a:solidFill>
                  <a:schemeClr val="tx1"/>
                </a:solidFill>
                <a:effectLst/>
                <a:latin typeface="+mn-lt"/>
                <a:ea typeface="+mn-ea"/>
                <a:cs typeface="+mn-cs"/>
              </a:rPr>
              <a:t> [2540] </a:t>
            </a:r>
            <a:r>
              <a:rPr lang="en-GB" sz="1200" kern="1200" dirty="0" err="1">
                <a:solidFill>
                  <a:schemeClr val="tx1"/>
                </a:solidFill>
                <a:effectLst/>
                <a:latin typeface="+mn-lt"/>
                <a:ea typeface="+mn-ea"/>
                <a:cs typeface="+mn-cs"/>
              </a:rPr>
              <a:t>schauspielen</a:t>
            </a:r>
            <a:r>
              <a:rPr lang="en-GB" sz="1200" kern="1200" dirty="0">
                <a:solidFill>
                  <a:schemeClr val="tx1"/>
                </a:solidFill>
                <a:effectLst/>
                <a:latin typeface="+mn-lt"/>
                <a:ea typeface="+mn-ea"/>
                <a:cs typeface="+mn-cs"/>
              </a:rPr>
              <a:t> [&gt;5009] </a:t>
            </a:r>
            <a:r>
              <a:rPr lang="en-GB" sz="1200" kern="1200" dirty="0" err="1">
                <a:solidFill>
                  <a:schemeClr val="tx1"/>
                </a:solidFill>
                <a:effectLst/>
                <a:latin typeface="+mn-lt"/>
                <a:ea typeface="+mn-ea"/>
                <a:cs typeface="+mn-cs"/>
              </a:rPr>
              <a:t>managen</a:t>
            </a:r>
            <a:r>
              <a:rPr lang="en-GB" sz="1200" kern="1200" dirty="0">
                <a:solidFill>
                  <a:schemeClr val="tx1"/>
                </a:solidFill>
                <a:effectLst/>
                <a:latin typeface="+mn-lt"/>
                <a:ea typeface="+mn-ea"/>
                <a:cs typeface="+mn-cs"/>
              </a:rPr>
              <a:t> [&gt;5009] </a:t>
            </a:r>
            <a:r>
              <a:rPr lang="en-GB" sz="1200" kern="1200" dirty="0" err="1">
                <a:solidFill>
                  <a:schemeClr val="tx1"/>
                </a:solidFill>
                <a:effectLst/>
                <a:latin typeface="+mn-lt"/>
                <a:ea typeface="+mn-ea"/>
                <a:cs typeface="+mn-cs"/>
              </a:rPr>
              <a:t>forschen</a:t>
            </a:r>
            <a:r>
              <a:rPr lang="en-GB" sz="1200" kern="1200" dirty="0">
                <a:solidFill>
                  <a:schemeClr val="tx1"/>
                </a:solidFill>
                <a:effectLst/>
                <a:latin typeface="+mn-lt"/>
                <a:ea typeface="+mn-ea"/>
                <a:cs typeface="+mn-cs"/>
              </a:rPr>
              <a:t> [4222]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dirty="0"/>
              <a:t>Note that students either know the noun or the verb already, with the exception of </a:t>
            </a:r>
            <a:r>
              <a:rPr lang="en-GB" dirty="0" err="1"/>
              <a:t>übersetzen</a:t>
            </a:r>
            <a:r>
              <a:rPr lang="en-GB" dirty="0"/>
              <a:t>  / </a:t>
            </a:r>
            <a:r>
              <a:rPr lang="en-GB" sz="1200" kern="1200" dirty="0" err="1">
                <a:solidFill>
                  <a:schemeClr val="tx1"/>
                </a:solidFill>
                <a:effectLst/>
                <a:latin typeface="+mn-lt"/>
                <a:ea typeface="+mn-ea"/>
                <a:cs typeface="+mn-cs"/>
              </a:rPr>
              <a:t>Übersetzer</a:t>
            </a: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70</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Add suffix -er to a verb stem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verbs) to change into male agent nouns with equivalent and transparent meaning (e.g., </a:t>
            </a:r>
            <a:r>
              <a:rPr lang="en-GB" sz="1200" b="0" i="0" u="none" strike="noStrike" kern="1200" dirty="0" err="1">
                <a:solidFill>
                  <a:schemeClr val="tx1"/>
                </a:solidFill>
                <a:effectLst/>
                <a:latin typeface="+mn-lt"/>
                <a:ea typeface="+mn-ea"/>
                <a:cs typeface="+mn-cs"/>
              </a:rPr>
              <a:t>besuchen</a:t>
            </a:r>
            <a:r>
              <a:rPr lang="en-GB" sz="1200" b="0" i="0" u="none" strike="noStrike" kern="1200" dirty="0">
                <a:solidFill>
                  <a:schemeClr val="tx1"/>
                </a:solidFill>
                <a:effectLst/>
                <a:latin typeface="+mn-lt"/>
                <a:ea typeface="+mn-ea"/>
                <a:cs typeface="+mn-cs"/>
              </a:rPr>
              <a:t>  der </a:t>
            </a:r>
            <a:r>
              <a:rPr lang="en-GB" sz="1200" b="0" i="0" u="none" strike="noStrike" kern="1200" dirty="0" err="1">
                <a:solidFill>
                  <a:schemeClr val="tx1"/>
                </a:solidFill>
                <a:effectLst/>
                <a:latin typeface="+mn-lt"/>
                <a:ea typeface="+mn-ea"/>
                <a:cs typeface="+mn-cs"/>
              </a:rPr>
              <a:t>Besucher</a:t>
            </a:r>
            <a:r>
              <a:rPr lang="en-GB" sz="1200" b="0" i="0" u="none" strike="noStrike"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5301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9.1.1.6</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239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explain how to talk about what we are doing on specific days/at specific times, as contrasted with what we normally do on a particular day/at a particular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1. Teachers </a:t>
            </a:r>
            <a:r>
              <a:rPr lang="en-GB" i="0" baseline="0" dirty="0"/>
              <a:t>to invite students to suggest the English for ‘Am Montag’ and ‘</a:t>
            </a:r>
            <a:r>
              <a:rPr lang="en-GB" i="0" baseline="0" dirty="0" err="1"/>
              <a:t>montags</a:t>
            </a:r>
            <a:r>
              <a:rPr lang="en-GB" i="0" baseline="0" dirty="0"/>
              <a:t>’.  They know ‘am Montag’ from 3.1.1 and are likely to make the link from the English ‘s’ to ‘</a:t>
            </a:r>
            <a:r>
              <a:rPr lang="en-GB" i="0" baseline="0"/>
              <a:t>Mondays’.</a:t>
            </a:r>
            <a:br>
              <a:rPr lang="en-GB" i="0" baseline="0"/>
            </a:br>
            <a:r>
              <a:rPr lang="en-GB" i="0" baseline="0"/>
              <a:t>2. Cycle through the information on the slide using the animation sequence. The </a:t>
            </a:r>
            <a:r>
              <a:rPr lang="en-GB" i="0" baseline="0" dirty="0"/>
              <a:t>English sentence ‘I’m playing in the orchestra on Tuesday’ appears before its German translation, so that teachers can elicit the German from </a:t>
            </a:r>
            <a:r>
              <a:rPr lang="en-GB" i="0" baseline="0"/>
              <a:t>students.</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3. Teacher </a:t>
            </a:r>
            <a:r>
              <a:rPr lang="en-GB" i="0" baseline="0" dirty="0"/>
              <a:t>to point out the present tense difference in English. Present continuous with nouns (one-off events), present simple with adverbs (repeated events).</a:t>
            </a:r>
            <a:br>
              <a:rPr lang="en-GB" i="0" baseline="0"/>
            </a:br>
            <a:r>
              <a:rPr lang="en-GB" i="0" baseline="0"/>
              <a:t>4. Teacher </a:t>
            </a:r>
            <a:r>
              <a:rPr lang="en-GB" i="0" baseline="0" dirty="0"/>
              <a:t>also to elicit from students the reason why </a:t>
            </a:r>
            <a:r>
              <a:rPr lang="en-GB" i="0" baseline="0"/>
              <a:t>‘dienstags’ doesn’t </a:t>
            </a:r>
            <a:r>
              <a:rPr lang="en-GB" i="0" baseline="0" dirty="0"/>
              <a:t>have a capital letter, but ‘am </a:t>
            </a:r>
            <a:r>
              <a:rPr lang="en-GB" i="0" baseline="0" dirty="0" err="1"/>
              <a:t>Dienstag</a:t>
            </a:r>
            <a:r>
              <a:rPr lang="en-GB" i="0" baseline="0" dirty="0"/>
              <a:t>’ does, to reinforce the knowledge of word classes and German use of a capital letter on all 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a:t>Note: </a:t>
            </a:r>
            <a:r>
              <a:rPr lang="en-GB" i="0" baseline="0"/>
              <a:t>The </a:t>
            </a:r>
            <a:r>
              <a:rPr lang="en-GB" i="0" baseline="0" dirty="0"/>
              <a:t>text in the bubble provides an opportunity for teachers to revise compound noun formation, first encountered in week 1.1.1 as a phonics cluster word and in 1.1.2 as part of a vocabulary </a:t>
            </a:r>
            <a:r>
              <a:rPr lang="en-GB" i="0" baseline="0"/>
              <a:t>set.</a:t>
            </a:r>
            <a:endParaRPr lang="en-GB"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2992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connect temporal adverbials forms with meaning in the oral modality.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a:t>
            </a:r>
            <a:r>
              <a:rPr lang="en-GB" baseline="0" dirty="0"/>
              <a:t>Remind students that they must listen carefully to the </a:t>
            </a:r>
            <a:r>
              <a:rPr lang="en-GB" b="0" baseline="0" dirty="0"/>
              <a:t>time phrase </a:t>
            </a:r>
            <a:r>
              <a:rPr lang="en-GB" baseline="0" dirty="0"/>
              <a:t>to determine whether one-off or habitual actions are being talked about. The presence of </a:t>
            </a:r>
            <a:r>
              <a:rPr lang="en-GB" i="1" baseline="0" dirty="0"/>
              <a:t>am</a:t>
            </a:r>
            <a:r>
              <a:rPr lang="en-GB" i="0" baseline="0" dirty="0"/>
              <a:t> indicates a specific day or time of day. The presence of the –s suffix indicates routine.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2. Audio plays on clicking individual number buttons. Students tick the appropriate column in each case.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3. Answers revealed on clicks.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4. Draw attention to the patterns highlighted in the answer columns.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Läufst</a:t>
            </a:r>
            <a:r>
              <a:rPr lang="en-GB" b="0" i="0" baseline="0" dirty="0"/>
              <a:t> du </a:t>
            </a:r>
            <a:r>
              <a:rPr lang="en-GB" b="0" i="0" baseline="0" dirty="0" err="1"/>
              <a:t>nachmittags</a:t>
            </a:r>
            <a:r>
              <a:rPr lang="en-GB" b="0" i="0" baseline="0" dirty="0"/>
              <a:t> oft in den Park?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Kannst</a:t>
            </a:r>
            <a:r>
              <a:rPr lang="en-GB" b="0" i="0" baseline="0" dirty="0"/>
              <a:t> du am Sonntag </a:t>
            </a:r>
            <a:r>
              <a:rPr lang="en-GB" b="0" i="0" baseline="0" dirty="0" err="1"/>
              <a:t>chillen</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Wann</a:t>
            </a:r>
            <a:r>
              <a:rPr lang="en-GB" b="0" i="0" baseline="0" dirty="0"/>
              <a:t> </a:t>
            </a:r>
            <a:r>
              <a:rPr lang="en-GB" b="0" i="0" baseline="0" dirty="0" err="1"/>
              <a:t>gehst</a:t>
            </a:r>
            <a:r>
              <a:rPr lang="en-GB" b="0" i="0" baseline="0" dirty="0"/>
              <a:t> du abends </a:t>
            </a:r>
            <a:r>
              <a:rPr lang="en-GB" b="0" i="0" baseline="0" dirty="0" err="1"/>
              <a:t>schlafen</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Isst</a:t>
            </a:r>
            <a:r>
              <a:rPr lang="en-GB" b="0" i="0" baseline="0" dirty="0"/>
              <a:t> du morgens </a:t>
            </a:r>
            <a:r>
              <a:rPr lang="en-GB" b="0" i="0" baseline="0" dirty="0" err="1"/>
              <a:t>Obst</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Hast du am Montag Schule?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Fährst</a:t>
            </a:r>
            <a:r>
              <a:rPr lang="en-GB" b="0" i="0" baseline="0" dirty="0"/>
              <a:t> du am Abend </a:t>
            </a:r>
            <a:r>
              <a:rPr lang="en-GB" b="0" i="0" baseline="0" dirty="0" err="1"/>
              <a:t>mit</a:t>
            </a:r>
            <a:r>
              <a:rPr lang="en-GB" b="0" i="0" baseline="0" dirty="0"/>
              <a:t> </a:t>
            </a:r>
            <a:r>
              <a:rPr lang="en-GB" b="0" i="0" baseline="0" dirty="0" err="1"/>
              <a:t>dem</a:t>
            </a:r>
            <a:r>
              <a:rPr lang="en-GB" b="0" i="0" baseline="0" dirty="0"/>
              <a:t> </a:t>
            </a:r>
            <a:r>
              <a:rPr lang="en-GB" b="0" i="0" baseline="0" dirty="0" err="1"/>
              <a:t>Fahrrad</a:t>
            </a:r>
            <a:r>
              <a:rPr lang="en-GB" b="0" i="0" baseline="0" dirty="0"/>
              <a:t> </a:t>
            </a:r>
            <a:r>
              <a:rPr lang="en-GB" b="0" i="0" baseline="0" dirty="0" err="1"/>
              <a:t>nach</a:t>
            </a:r>
            <a:r>
              <a:rPr lang="en-GB" b="0" i="0" baseline="0" dirty="0"/>
              <a:t> </a:t>
            </a:r>
            <a:r>
              <a:rPr lang="en-GB" b="0" i="0" baseline="0" dirty="0" err="1"/>
              <a:t>Hause</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Trägst</a:t>
            </a:r>
            <a:r>
              <a:rPr lang="en-GB" b="0" i="0" baseline="0" dirty="0"/>
              <a:t> du </a:t>
            </a:r>
            <a:r>
              <a:rPr lang="en-GB" b="0" i="0" baseline="0" dirty="0" err="1"/>
              <a:t>samstags</a:t>
            </a:r>
            <a:r>
              <a:rPr lang="en-GB" b="0" i="0" baseline="0" dirty="0"/>
              <a:t> </a:t>
            </a:r>
            <a:r>
              <a:rPr lang="en-GB" b="0" i="0" baseline="0" dirty="0" err="1"/>
              <a:t>manchmal</a:t>
            </a:r>
            <a:r>
              <a:rPr lang="en-GB" b="0" i="0" baseline="0" dirty="0"/>
              <a:t> </a:t>
            </a:r>
            <a:r>
              <a:rPr lang="en-GB" b="0" i="0" baseline="0" dirty="0" err="1"/>
              <a:t>einen</a:t>
            </a:r>
            <a:r>
              <a:rPr lang="en-GB" b="0" i="0" baseline="0" dirty="0"/>
              <a:t> Hut …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3513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written comprehension of the contextual clues in the questions to decide whether one-off events or routines are being asked about. Then, they must choose a time-phrase accordingly to complete the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a:t>
            </a:r>
            <a:r>
              <a:rPr lang="en-GB" b="0" baseline="0" dirty="0"/>
              <a:t>Teacher to remind students that the words in the questions will tell them which form of the time phrase to use. Is the question asking about how things are at the moment, or about general routine?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have not yet met cognates and near-cognates </a:t>
            </a:r>
            <a:r>
              <a:rPr lang="en-GB" i="1" baseline="0" dirty="0" err="1"/>
              <a:t>Formular</a:t>
            </a:r>
            <a:r>
              <a:rPr lang="en-GB" i="0" baseline="0" dirty="0"/>
              <a:t> [&gt;4034], </a:t>
            </a:r>
            <a:r>
              <a:rPr lang="en-GB" i="1" baseline="0" dirty="0" err="1"/>
              <a:t>Pflaster</a:t>
            </a:r>
            <a:r>
              <a:rPr lang="en-GB" i="1" baseline="0" dirty="0"/>
              <a:t> </a:t>
            </a:r>
            <a:r>
              <a:rPr lang="en-GB" i="0" baseline="0" dirty="0"/>
              <a:t>[&gt;4034] and</a:t>
            </a:r>
            <a:r>
              <a:rPr lang="en-GB" i="1" baseline="0" dirty="0"/>
              <a:t> </a:t>
            </a:r>
            <a:r>
              <a:rPr lang="en-GB" i="1" baseline="0" dirty="0" err="1"/>
              <a:t>normalerweise</a:t>
            </a:r>
            <a:r>
              <a:rPr lang="en-GB" i="1" baseline="0" dirty="0"/>
              <a:t> </a:t>
            </a:r>
            <a:r>
              <a:rPr lang="en-GB" i="0" baseline="0" dirty="0"/>
              <a:t>[1898]. Teacher to clarify meaning.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3. Students state which of the two options is correct in each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4. Answers revealed on clicks.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err="1"/>
              <a:t>Formular</a:t>
            </a:r>
            <a:r>
              <a:rPr lang="en-GB" i="0" baseline="0" dirty="0"/>
              <a:t> [&gt;4034], </a:t>
            </a:r>
            <a:r>
              <a:rPr lang="en-GB" i="0" baseline="0" dirty="0" err="1"/>
              <a:t>Pflaster</a:t>
            </a:r>
            <a:r>
              <a:rPr lang="en-GB" i="0" baseline="0" dirty="0"/>
              <a:t> [&gt;4034] and </a:t>
            </a:r>
            <a:r>
              <a:rPr lang="en-GB" i="0" baseline="0" dirty="0" err="1"/>
              <a:t>normalerweise</a:t>
            </a:r>
            <a:r>
              <a:rPr lang="en-GB" i="0" baseline="0" dirty="0"/>
              <a:t> [1898]. </a:t>
            </a:r>
            <a:endParaRPr lang="en-GB" i="0" dirty="0"/>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75</a:t>
            </a:fld>
            <a:endParaRPr lang="en-GB">
              <a:solidFill>
                <a:prstClr val="black"/>
              </a:solidFill>
            </a:endParaRPr>
          </a:p>
        </p:txBody>
      </p:sp>
    </p:spTree>
    <p:extLst>
      <p:ext uri="{BB962C8B-B14F-4D97-AF65-F5344CB8AC3E}">
        <p14:creationId xmlns:p14="http://schemas.microsoft.com/office/powerpoint/2010/main" val="20490985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i="0" baseline="0" dirty="0"/>
              <a:t>To revisit the difference in meaning between nominal and adverbial forms of days of the week, this time asking the students to identify the form required using the English tense to help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1. Teachers may wish to expand on the hint given in the bubble, explaining that one possible translation of the </a:t>
            </a:r>
            <a:r>
              <a:rPr lang="en-GB" b="0" i="1" baseline="0" dirty="0"/>
              <a:t>am + noun</a:t>
            </a:r>
            <a:r>
              <a:rPr lang="en-GB" b="0" i="0" baseline="0" dirty="0"/>
              <a:t> form (e.g. </a:t>
            </a:r>
            <a:r>
              <a:rPr lang="en-GB" b="0" i="1" baseline="0" dirty="0"/>
              <a:t>am </a:t>
            </a:r>
            <a:r>
              <a:rPr lang="en-GB" b="0" i="1" baseline="0" dirty="0" err="1"/>
              <a:t>Samstag</a:t>
            </a:r>
            <a:r>
              <a:rPr lang="en-GB" b="0" i="1" baseline="0" dirty="0"/>
              <a:t>, am Nachmittag</a:t>
            </a:r>
            <a:r>
              <a:rPr lang="en-GB" b="0" i="0" baseline="0" dirty="0"/>
              <a:t>) is ‘</a:t>
            </a:r>
            <a:r>
              <a:rPr lang="en-GB" b="1" i="0" baseline="0" dirty="0"/>
              <a:t>this</a:t>
            </a:r>
            <a:r>
              <a:rPr lang="en-GB" b="0" i="0" baseline="0" dirty="0"/>
              <a:t> Saturday, </a:t>
            </a:r>
            <a:r>
              <a:rPr lang="en-GB" b="1" i="0" baseline="0" dirty="0"/>
              <a:t>this</a:t>
            </a:r>
            <a:r>
              <a:rPr lang="en-GB" b="0" i="0" baseline="0" dirty="0"/>
              <a:t> afternoon’, while the adverbial forms (</a:t>
            </a:r>
            <a:r>
              <a:rPr lang="en-GB" b="0" i="1" baseline="0" dirty="0" err="1"/>
              <a:t>samstags</a:t>
            </a:r>
            <a:r>
              <a:rPr lang="en-GB" b="0" i="1" baseline="0" dirty="0"/>
              <a:t>, </a:t>
            </a:r>
            <a:r>
              <a:rPr lang="en-GB" b="0" i="1" baseline="0" dirty="0" err="1"/>
              <a:t>nachmittags</a:t>
            </a:r>
            <a:r>
              <a:rPr lang="en-GB" b="0" i="0" baseline="0" dirty="0"/>
              <a:t>) are most often equivalent to ‘</a:t>
            </a:r>
            <a:r>
              <a:rPr lang="en-GB" b="1" i="0" baseline="0" dirty="0"/>
              <a:t>on</a:t>
            </a:r>
            <a:r>
              <a:rPr lang="en-GB" b="0" i="0" baseline="0" dirty="0"/>
              <a:t> Saturdays, </a:t>
            </a:r>
            <a:r>
              <a:rPr lang="en-GB" b="1" i="0" baseline="0" dirty="0"/>
              <a:t>in</a:t>
            </a:r>
            <a:r>
              <a:rPr lang="en-GB" b="0" i="0" baseline="0" dirty="0"/>
              <a:t> the afternoons’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2. On completing the exercise, teachers should ask students to compare the English tenses with their German translations, highlighting once again that the two English present tense forms (simple and continuous) correspond to only one present tense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3. Answers revealed on clicks. The English appears simultaneously in 1-3, but is delayed by another click in 4 and 5, to allow the teacher to elicit it from the students.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7483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2537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br>
              <a:rPr lang="en-GB" dirty="0"/>
            </a:br>
            <a:br>
              <a:rPr lang="en-GB" b="1" dirty="0"/>
            </a:br>
            <a:r>
              <a:rPr lang="en-GB" b="1" dirty="0"/>
              <a:t>Aim: </a:t>
            </a:r>
            <a:r>
              <a:rPr lang="en-GB"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to recap the </a:t>
            </a:r>
            <a:r>
              <a:rPr lang="en-GB" sz="1800" dirty="0">
                <a:solidFill>
                  <a:srgbClr val="1F4E79"/>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a:t>
            </a:r>
            <a:r>
              <a:rPr lang="en-GB"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uffix -s to nouns for days and times of day to change them into adverbs</a:t>
            </a:r>
            <a:r>
              <a:rPr lang="en-GB" sz="1800" dirty="0">
                <a:solidFill>
                  <a:srgbClr val="1F4E79"/>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Teachers to invite students to suggest the English for ‘Am Montag’ and ‘</a:t>
            </a:r>
            <a:r>
              <a:rPr lang="en-GB" i="0" baseline="0" dirty="0" err="1"/>
              <a:t>montags</a:t>
            </a:r>
            <a:r>
              <a:rPr lang="en-GB" i="0" baseline="0" dirty="0"/>
              <a:t>’.  They know ‘am Montag’ and are likely to make the link from the English ‘s’ to ‘Mondays’.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2. Click through the explanation. The English sentence ‘I’m travelling to Cologne on Tuesday’ appears before its German translation, so that teachers can elicit the German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3. Point out the present tense difference in English. Present continuous with nouns (one-off events), present simple with adverbs (repeated events).</a:t>
            </a:r>
            <a:br>
              <a:rPr lang="en-GB" i="0" baseline="0" dirty="0"/>
            </a:br>
            <a:r>
              <a:rPr lang="en-GB" i="0" baseline="0" dirty="0"/>
              <a:t>Teacher also to elicit from students the reason why ‘</a:t>
            </a:r>
            <a:r>
              <a:rPr lang="en-GB" i="0" baseline="0" dirty="0" err="1"/>
              <a:t>dienstags</a:t>
            </a:r>
            <a:r>
              <a:rPr lang="en-GB" i="0" baseline="0" dirty="0"/>
              <a:t>’ doesn’t have a capital letter, but ‘am </a:t>
            </a:r>
            <a:r>
              <a:rPr lang="en-GB" i="0" baseline="0" dirty="0" err="1"/>
              <a:t>Dienstag</a:t>
            </a:r>
            <a:r>
              <a:rPr lang="en-GB" i="0" baseline="0" dirty="0"/>
              <a:t>’ does, to reinforce the knowledge of word classes and German use of a capital letter on all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4. Click to bring up a call out to introduce ‘morgen’ as ‘tomorrow’.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2992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aseline="0" dirty="0"/>
              <a:t>to practise aural comprehension and connection of time phrase forms with meaning. </a:t>
            </a:r>
          </a:p>
          <a:p>
            <a:endParaRPr lang="en-GB" b="1" dirty="0"/>
          </a:p>
          <a:p>
            <a:r>
              <a:rPr lang="en-GB" b="1" dirty="0"/>
              <a:t>Procedure:</a:t>
            </a:r>
            <a:br>
              <a:rPr lang="en-GB" dirty="0"/>
            </a:br>
            <a:r>
              <a:rPr lang="en-GB" dirty="0"/>
              <a:t>1. </a:t>
            </a:r>
            <a:r>
              <a:rPr lang="en-GB" baseline="0" dirty="0"/>
              <a:t>Remind students that they must listen carefully to the </a:t>
            </a:r>
            <a:r>
              <a:rPr lang="en-GB" b="0" baseline="0" dirty="0"/>
              <a:t>time phrase </a:t>
            </a:r>
            <a:r>
              <a:rPr lang="en-GB" baseline="0" dirty="0"/>
              <a:t>to determine whether one-off or habitual actions are being talked about. The presence of </a:t>
            </a:r>
            <a:r>
              <a:rPr lang="en-GB" i="1" baseline="0" dirty="0"/>
              <a:t>am</a:t>
            </a:r>
            <a:r>
              <a:rPr lang="en-GB" i="0" baseline="0" dirty="0"/>
              <a:t> indicates a specific day or time of day. The presence of the –s suffix indicates routine.</a:t>
            </a:r>
          </a:p>
          <a:p>
            <a:r>
              <a:rPr lang="en-GB" dirty="0"/>
              <a:t>2. Click on the audio buttons to hear the sentences. Do the first item in its entirety as an example. (Note: the animations reveal both parts of the answer for number 1. Thereafter the task answers appear first for part 1 and then part 2.</a:t>
            </a:r>
          </a:p>
          <a:p>
            <a:r>
              <a:rPr lang="en-GB" dirty="0"/>
              <a:t>3. Click to listen to items 2- 8. Students decide whether </a:t>
            </a:r>
            <a:r>
              <a:rPr lang="en-GB" dirty="0" err="1"/>
              <a:t>Mutti</a:t>
            </a:r>
            <a:r>
              <a:rPr lang="en-GB" dirty="0"/>
              <a:t> is asking about particular plans or travels in general. They write the time adverb in German in the correct column.</a:t>
            </a:r>
          </a:p>
          <a:p>
            <a:r>
              <a:rPr lang="en-GB" dirty="0"/>
              <a:t>4. Click to reveal answers.</a:t>
            </a:r>
            <a:br>
              <a:rPr lang="en-GB" dirty="0"/>
            </a:br>
            <a:r>
              <a:rPr lang="en-GB" dirty="0"/>
              <a:t>5. Listen again and write any other details in English.</a:t>
            </a:r>
            <a:br>
              <a:rPr lang="en-GB" dirty="0"/>
            </a:br>
            <a:r>
              <a:rPr lang="en-GB" dirty="0"/>
              <a:t>6. Click to reveal the answers.</a:t>
            </a:r>
          </a:p>
          <a:p>
            <a:endParaRPr lang="en-GB" i="0" baseline="0" dirty="0"/>
          </a:p>
          <a:p>
            <a:r>
              <a:rPr lang="en-GB" b="1" i="0" baseline="0" dirty="0"/>
              <a:t>Note</a:t>
            </a:r>
            <a:r>
              <a:rPr lang="en-GB" i="0" baseline="0" dirty="0"/>
              <a:t>: if time is short, the comprehension stage can be omitted here as all of the vocabulary will be re-used elsewhere in the sequence.</a:t>
            </a:r>
            <a:br>
              <a:rPr lang="en-GB" i="0" baseline="0" dirty="0"/>
            </a:b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Fahrt</a:t>
            </a:r>
            <a:r>
              <a:rPr lang="en-GB" b="0" i="0" baseline="0" dirty="0"/>
              <a:t> </a:t>
            </a:r>
            <a:r>
              <a:rPr lang="en-GB" b="0" i="0" baseline="0" dirty="0" err="1"/>
              <a:t>ihr</a:t>
            </a:r>
            <a:r>
              <a:rPr lang="en-GB" b="0" i="0" baseline="0" dirty="0"/>
              <a:t> morgens </a:t>
            </a:r>
            <a:r>
              <a:rPr lang="en-GB" b="0" i="0" baseline="0" dirty="0" err="1"/>
              <a:t>mit</a:t>
            </a:r>
            <a:r>
              <a:rPr lang="en-GB" b="0" i="0" baseline="0" dirty="0"/>
              <a:t> </a:t>
            </a:r>
            <a:r>
              <a:rPr lang="en-GB" b="0" i="0" baseline="0" dirty="0" err="1"/>
              <a:t>dem</a:t>
            </a:r>
            <a:r>
              <a:rPr lang="en-GB" b="0" i="0" baseline="0" dirty="0"/>
              <a:t> Zug?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Kauft</a:t>
            </a:r>
            <a:r>
              <a:rPr lang="en-GB" b="0" i="0" baseline="0" dirty="0"/>
              <a:t> </a:t>
            </a:r>
            <a:r>
              <a:rPr lang="en-GB" b="0" i="0" baseline="0" dirty="0" err="1"/>
              <a:t>ihr</a:t>
            </a:r>
            <a:r>
              <a:rPr lang="en-GB" b="0" i="0" baseline="0" dirty="0"/>
              <a:t> am Montag </a:t>
            </a:r>
            <a:r>
              <a:rPr lang="en-GB" b="0" i="0" baseline="0" dirty="0" err="1"/>
              <a:t>Karten</a:t>
            </a:r>
            <a:r>
              <a:rPr lang="en-GB" b="0" i="0" baseline="0" dirty="0"/>
              <a:t> </a:t>
            </a:r>
            <a:r>
              <a:rPr lang="en-GB" b="0" i="0" baseline="0" dirty="0" err="1"/>
              <a:t>für</a:t>
            </a:r>
            <a:r>
              <a:rPr lang="en-GB" b="0" i="0" baseline="0" dirty="0"/>
              <a:t> das Schloss?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Macht</a:t>
            </a:r>
            <a:r>
              <a:rPr lang="en-GB" b="0" i="0" baseline="0" dirty="0"/>
              <a:t> </a:t>
            </a:r>
            <a:r>
              <a:rPr lang="en-GB" b="0" i="0" baseline="0" dirty="0" err="1"/>
              <a:t>ihr</a:t>
            </a:r>
            <a:r>
              <a:rPr lang="en-GB" b="0" i="0" baseline="0" dirty="0"/>
              <a:t> </a:t>
            </a:r>
            <a:r>
              <a:rPr lang="en-GB" b="0" i="0" baseline="0" dirty="0" err="1"/>
              <a:t>nachmittags</a:t>
            </a:r>
            <a:r>
              <a:rPr lang="en-GB" b="0" i="0" baseline="0" dirty="0"/>
              <a:t> </a:t>
            </a:r>
            <a:r>
              <a:rPr lang="en-GB" b="0" i="0" baseline="0" dirty="0" err="1"/>
              <a:t>viele</a:t>
            </a:r>
            <a:r>
              <a:rPr lang="en-GB" b="0" i="0" baseline="0" dirty="0"/>
              <a:t> </a:t>
            </a:r>
            <a:r>
              <a:rPr lang="en-GB" b="0" i="0" baseline="0" dirty="0" err="1"/>
              <a:t>Fotos</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Besucht</a:t>
            </a:r>
            <a:r>
              <a:rPr lang="en-GB" b="0" i="0" baseline="0" dirty="0"/>
              <a:t> </a:t>
            </a:r>
            <a:r>
              <a:rPr lang="en-GB" b="0" i="0" baseline="0" dirty="0" err="1"/>
              <a:t>ihr</a:t>
            </a:r>
            <a:r>
              <a:rPr lang="en-GB" b="0" i="0" baseline="0" dirty="0"/>
              <a:t> abends </a:t>
            </a:r>
            <a:r>
              <a:rPr lang="en-GB" b="0" i="0" baseline="0" dirty="0" err="1"/>
              <a:t>zu</a:t>
            </a:r>
            <a:r>
              <a:rPr lang="en-GB" b="0" i="0" baseline="0" dirty="0"/>
              <a:t> </a:t>
            </a:r>
            <a:r>
              <a:rPr lang="en-GB" b="0" i="0" baseline="0" dirty="0" err="1"/>
              <a:t>Fuß</a:t>
            </a:r>
            <a:r>
              <a:rPr lang="en-GB" b="0" i="0" baseline="0" dirty="0"/>
              <a:t> </a:t>
            </a:r>
            <a:r>
              <a:rPr lang="en-GB" b="0" i="0" baseline="0" dirty="0" err="1"/>
              <a:t>alte</a:t>
            </a:r>
            <a:r>
              <a:rPr lang="en-GB" b="0" i="0" baseline="0" dirty="0"/>
              <a:t> </a:t>
            </a:r>
            <a:r>
              <a:rPr lang="en-GB" b="0" i="0" baseline="0" dirty="0" err="1"/>
              <a:t>Dörfer</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Fahrt</a:t>
            </a:r>
            <a:r>
              <a:rPr lang="en-GB" b="0" i="0" baseline="0" dirty="0"/>
              <a:t> </a:t>
            </a:r>
            <a:r>
              <a:rPr lang="en-GB" b="0" i="0" baseline="0" dirty="0" err="1"/>
              <a:t>ihr</a:t>
            </a:r>
            <a:r>
              <a:rPr lang="en-GB" b="0" i="0" baseline="0" dirty="0"/>
              <a:t> am </a:t>
            </a:r>
            <a:r>
              <a:rPr lang="en-GB" b="0" i="0" baseline="0" dirty="0" err="1"/>
              <a:t>Samstag</a:t>
            </a:r>
            <a:r>
              <a:rPr lang="en-GB" b="0" i="0" baseline="0" dirty="0"/>
              <a:t> </a:t>
            </a:r>
            <a:r>
              <a:rPr lang="en-GB" b="0" i="0" baseline="0" dirty="0" err="1"/>
              <a:t>mit</a:t>
            </a:r>
            <a:r>
              <a:rPr lang="en-GB" b="0" i="0" baseline="0" dirty="0"/>
              <a:t> </a:t>
            </a:r>
            <a:r>
              <a:rPr lang="en-GB" b="0" i="0" baseline="0" dirty="0" err="1"/>
              <a:t>dem</a:t>
            </a:r>
            <a:r>
              <a:rPr lang="en-GB" b="0" i="0" baseline="0" dirty="0"/>
              <a:t> Auto </a:t>
            </a:r>
            <a:r>
              <a:rPr lang="en-GB" b="0" i="0" baseline="0" dirty="0" err="1"/>
              <a:t>nach</a:t>
            </a:r>
            <a:r>
              <a:rPr lang="en-GB" b="0" i="0" baseline="0" dirty="0"/>
              <a:t> </a:t>
            </a:r>
            <a:r>
              <a:rPr lang="en-GB" b="0" i="0" baseline="0" dirty="0" err="1"/>
              <a:t>Schaan</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Schaut</a:t>
            </a:r>
            <a:r>
              <a:rPr lang="en-GB" b="0" i="0" baseline="0" dirty="0"/>
              <a:t> </a:t>
            </a:r>
            <a:r>
              <a:rPr lang="en-GB" b="0" i="0" baseline="0" dirty="0" err="1"/>
              <a:t>ihr</a:t>
            </a:r>
            <a:r>
              <a:rPr lang="en-GB" b="0" i="0" baseline="0" dirty="0"/>
              <a:t> am Abend </a:t>
            </a:r>
            <a:r>
              <a:rPr lang="en-GB" b="0" i="0" baseline="0" dirty="0" err="1"/>
              <a:t>nach</a:t>
            </a:r>
            <a:r>
              <a:rPr lang="en-GB" b="0" i="0" baseline="0" dirty="0"/>
              <a:t> </a:t>
            </a:r>
            <a:r>
              <a:rPr lang="en-GB" b="0" i="0" baseline="0" dirty="0" err="1"/>
              <a:t>Westen</a:t>
            </a:r>
            <a:r>
              <a:rPr lang="en-GB" b="0" i="0" baseline="0" dirty="0"/>
              <a:t>? Der </a:t>
            </a:r>
            <a:r>
              <a:rPr lang="en-GB" b="0" i="0" baseline="0" dirty="0" err="1"/>
              <a:t>Sonnenuntergang</a:t>
            </a:r>
            <a:r>
              <a:rPr lang="en-GB" b="0" i="0" baseline="0" dirty="0"/>
              <a:t> </a:t>
            </a:r>
            <a:r>
              <a:rPr lang="en-GB" b="0" i="0" baseline="0" dirty="0" err="1"/>
              <a:t>soll</a:t>
            </a:r>
            <a:r>
              <a:rPr lang="en-GB" b="0" i="0" baseline="0" dirty="0"/>
              <a:t> </a:t>
            </a:r>
            <a:r>
              <a:rPr lang="en-GB" b="0" i="0" baseline="0" dirty="0" err="1"/>
              <a:t>schön</a:t>
            </a:r>
            <a:r>
              <a:rPr lang="en-GB" b="0" i="0" baseline="0" dirty="0"/>
              <a:t> sein.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Fahren</a:t>
            </a:r>
            <a:r>
              <a:rPr lang="en-GB" b="0" i="0" baseline="0" dirty="0"/>
              <a:t> die </a:t>
            </a:r>
            <a:r>
              <a:rPr lang="en-GB" b="0" i="0" baseline="0" dirty="0" err="1"/>
              <a:t>Züge</a:t>
            </a:r>
            <a:r>
              <a:rPr lang="en-GB" b="0" i="0" baseline="0" dirty="0"/>
              <a:t> </a:t>
            </a:r>
            <a:r>
              <a:rPr lang="en-GB" b="0" i="0" baseline="0" dirty="0" err="1"/>
              <a:t>samstags</a:t>
            </a:r>
            <a:r>
              <a:rPr lang="en-GB" b="0" i="0" baseline="0" dirty="0"/>
              <a:t> schnell in Liechtenstein?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Word frequency (1 is the most frequent word in German): </a:t>
            </a:r>
            <a:br>
              <a:rPr lang="en-GB" sz="1200" baseline="0" dirty="0"/>
            </a:br>
            <a:r>
              <a:rPr lang="en-GB" sz="1200" baseline="0" dirty="0" err="1"/>
              <a:t>Sonnenuntergang</a:t>
            </a:r>
            <a:r>
              <a:rPr lang="en-GB" sz="1200" baseline="0" dirty="0"/>
              <a:t> [&gt;5000]</a:t>
            </a:r>
            <a:br>
              <a:rPr lang="en-GB" sz="1200" baseline="0" dirty="0"/>
            </a:br>
            <a:r>
              <a:rPr lang="en-GB" sz="1200" i="1" dirty="0"/>
              <a:t>Source:  Jones, R.L. &amp; </a:t>
            </a:r>
            <a:r>
              <a:rPr lang="en-GB" sz="1200" i="1" dirty="0" err="1"/>
              <a:t>Tschirner</a:t>
            </a:r>
            <a:r>
              <a:rPr lang="en-GB" sz="1200"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351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dirty="0"/>
            </a:br>
            <a:br>
              <a:rPr lang="en-GB" b="1" dirty="0"/>
            </a:br>
            <a:r>
              <a:rPr lang="en-GB" b="1"/>
              <a:t>Aim: </a:t>
            </a:r>
            <a:r>
              <a:rPr lang="en-GB" b="0"/>
              <a:t>To introduce mein/meine.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a:br>
            <a:r>
              <a:rPr lang="en-GB" b="1"/>
              <a:t>Note: </a:t>
            </a:r>
            <a:r>
              <a:rPr lang="en-GB"/>
              <a:t>This</a:t>
            </a:r>
            <a:r>
              <a:rPr lang="en-GB" baseline="0"/>
              <a:t> is not a full introduction of possessive adjectives here.  Mein/meine are introduced here because:</a:t>
            </a:r>
            <a:br>
              <a:rPr lang="en-GB" baseline="0"/>
            </a:br>
            <a:r>
              <a:rPr lang="en-GB" baseline="0"/>
              <a:t>a) they are communicatively important and students will often ask how to say ‘my’ now that they know a bank of nouns</a:t>
            </a:r>
            <a:br>
              <a:rPr lang="en-GB" baseline="0"/>
            </a:br>
            <a:r>
              <a:rPr lang="en-GB" baseline="0"/>
              <a:t>b) the words themselves are easy to remember and say, as mein sounds like ‘my’ and acts like ‘ein’.</a:t>
            </a:r>
            <a:br>
              <a:rPr lang="en-GB" baseline="0"/>
            </a:br>
            <a:r>
              <a:rPr lang="en-GB" baseline="0"/>
              <a:t>c) students have had a thorough grounding in definite and indefinite articles and the implications of noun gender, so that, with some inevitable reminding, they will use them accurately and begin to apply them to the nouns they know well.</a:t>
            </a:r>
            <a:br>
              <a:rPr lang="en-GB" dirty="0"/>
            </a:br>
            <a:br>
              <a:rPr lang="en-GB" dirty="0"/>
            </a:br>
            <a:r>
              <a:rPr lang="en-GB" b="1" dirty="0"/>
              <a:t>Procedure:</a:t>
            </a:r>
            <a:br>
              <a:rPr lang="en-GB"/>
            </a:br>
            <a:r>
              <a:rPr lang="en-GB"/>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Check students’ understanding at each stage.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9873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Add -</a:t>
            </a:r>
            <a:r>
              <a:rPr lang="en-GB" sz="1200" b="0" i="0" u="none" strike="noStrike" kern="1200" dirty="0" err="1">
                <a:solidFill>
                  <a:schemeClr val="tx1"/>
                </a:solidFill>
                <a:effectLst/>
                <a:latin typeface="+mn-lt"/>
                <a:ea typeface="+mn-ea"/>
                <a:cs typeface="+mn-cs"/>
              </a:rPr>
              <a:t>heit</a:t>
            </a:r>
            <a:r>
              <a:rPr lang="en-GB" sz="1200" b="0" i="0" u="none" strike="noStrike" kern="1200" dirty="0">
                <a:solidFill>
                  <a:schemeClr val="tx1"/>
                </a:solidFill>
                <a:effectLst/>
                <a:latin typeface="+mn-lt"/>
                <a:ea typeface="+mn-ea"/>
                <a:cs typeface="+mn-cs"/>
              </a:rPr>
              <a:t> to adjectives/adverbs for nouns with the English equivalent ‘-ty’ or ‘-ness’ (e.g., </a:t>
            </a:r>
            <a:r>
              <a:rPr lang="en-GB" sz="1200" b="0" i="0" u="none" strike="noStrike" kern="1200" dirty="0" err="1">
                <a:solidFill>
                  <a:schemeClr val="tx1"/>
                </a:solidFill>
                <a:effectLst/>
                <a:latin typeface="+mn-lt"/>
                <a:ea typeface="+mn-ea"/>
                <a:cs typeface="+mn-cs"/>
              </a:rPr>
              <a:t>Krankheit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Notwendigkeit</a:t>
            </a:r>
            <a:r>
              <a:rPr lang="en-GB" sz="1200" b="0" i="0" u="none" strike="noStrike"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2922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8.2.2.4</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7908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a:t>
            </a:r>
            <a:r>
              <a:rPr lang="en-GB" b="1"/>
              <a:t>: </a:t>
            </a:r>
            <a:r>
              <a:rPr lang="en-GB" b="0"/>
              <a:t>To raise awareness</a:t>
            </a:r>
            <a:r>
              <a:rPr lang="en-GB" b="0" baseline="0"/>
              <a:t> of the pattern of German nouns ending in</a:t>
            </a:r>
            <a:r>
              <a:rPr lang="en-GB" b="1" baseline="0"/>
              <a:t> -heit</a:t>
            </a:r>
            <a:br>
              <a:rPr lang="en-GB" dirty="0"/>
            </a:br>
            <a:br>
              <a:rPr lang="en-GB" dirty="0"/>
            </a:br>
            <a:r>
              <a:rPr lang="en-GB" b="1" dirty="0"/>
              <a:t>Procedure:</a:t>
            </a:r>
            <a:br>
              <a:rPr lang="en-GB" dirty="0"/>
            </a:br>
            <a:r>
              <a:rPr lang="en-GB"/>
              <a:t>1. Cycle through the information on the</a:t>
            </a:r>
            <a:r>
              <a:rPr lang="en-GB" baseline="0"/>
              <a:t> slide using the animation sequence.</a:t>
            </a:r>
            <a:endParaRPr lang="en-GB" dirty="0"/>
          </a:p>
          <a:p>
            <a:r>
              <a:rPr lang="en-GB"/>
              <a:t>2. Students attempts the translation of the two sentences bottom</a:t>
            </a:r>
            <a:r>
              <a:rPr lang="en-GB" baseline="0"/>
              <a:t> left, and the noun-based activity on the bottom right of the siide.</a:t>
            </a:r>
            <a:endParaRPr lang="en-GB" dirty="0"/>
          </a:p>
          <a:p>
            <a:r>
              <a:rPr lang="en-GB"/>
              <a:t>3. Advance to the next slide to display</a:t>
            </a:r>
            <a:r>
              <a:rPr lang="en-GB" baseline="0"/>
              <a:t> the answers.</a:t>
            </a:r>
            <a:endParaRPr lang="en-GB" dirty="0"/>
          </a:p>
          <a:p>
            <a:endParaRPr lang="en-GB" b="1" baseline="0" dirty="0"/>
          </a:p>
          <a:p>
            <a:r>
              <a:rPr lang="en-GB" b="1" baseline="0" dirty="0"/>
              <a:t>Word frequency</a:t>
            </a:r>
            <a:r>
              <a:rPr lang="en-GB" b="1" baseline="0"/>
              <a:t>: </a:t>
            </a:r>
          </a:p>
          <a:p>
            <a:r>
              <a:rPr lang="de-DE" baseline="0"/>
              <a:t>Sicherheit </a:t>
            </a:r>
            <a:r>
              <a:rPr lang="de-DE" baseline="0" dirty="0"/>
              <a:t>[776] Einheit [756] Krankheit [1132] Mehrheit [1584], also Freiheit [814], Gesundheit [1851] Wahrheit [1156] Vergangenheit [1196</a:t>
            </a:r>
            <a:r>
              <a:rPr lang="de-DE" i="1" baseline="0" dirty="0"/>
              <a:t>] Gelegenheit [1658] Kindheit [2324]</a:t>
            </a:r>
            <a:endParaRPr lang="en-GB" i="1"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53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a:br>
            <a:br>
              <a:rPr lang="en-GB" b="1"/>
            </a:br>
            <a:r>
              <a:rPr lang="en-GB" b="1"/>
              <a:t>Aim: </a:t>
            </a:r>
            <a:r>
              <a:rPr lang="en-GB"/>
              <a:t>This</a:t>
            </a:r>
            <a:r>
              <a:rPr lang="en-GB" baseline="0"/>
              <a:t> slide displays the answers to the activity on the previous slide.</a:t>
            </a:r>
            <a:endParaRPr lang="en-GB"/>
          </a:p>
          <a:p>
            <a:br>
              <a:rPr lang="en-GB"/>
            </a:br>
            <a:r>
              <a:rPr lang="en-GB" b="1"/>
              <a:t>Procedure:</a:t>
            </a:r>
            <a:br>
              <a:rPr lang="en-GB"/>
            </a:br>
            <a:r>
              <a:rPr lang="en-GB"/>
              <a:t>1. Cycle through the information on the</a:t>
            </a:r>
            <a:r>
              <a:rPr lang="en-GB" baseline="0"/>
              <a:t> slide using the animation sequence. The answers appear line by line.</a:t>
            </a:r>
            <a:endParaRPr lang="en-GB"/>
          </a:p>
          <a:p>
            <a:endParaRPr lang="en-GB" b="1" baseline="0"/>
          </a:p>
          <a:p>
            <a:r>
              <a:rPr lang="en-GB" b="1" baseline="0"/>
              <a:t>Word frequency: </a:t>
            </a:r>
          </a:p>
          <a:p>
            <a:r>
              <a:rPr lang="de-DE" baseline="0"/>
              <a:t>Sicherheit [776] Einheit [756] Krankheit [1132] Mehrheit [1584], also Freiheit [814], Gesundheit [1851] Wahrheit [1156] Vergangenheit [1196</a:t>
            </a:r>
            <a:r>
              <a:rPr lang="de-DE" i="1" baseline="0"/>
              <a:t>] Gelegenheit [1658] Kindheit [2324]</a:t>
            </a:r>
            <a:endParaRPr lang="en-GB" i="1" baseline="0"/>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baseline="0"/>
          </a:p>
          <a:p>
            <a:endParaRPr lang="en-GB" baseline="0"/>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6903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3948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Auftakt</a:t>
            </a:r>
            <a:r>
              <a:rPr lang="en-GB" b="1" dirty="0"/>
              <a:t> (Upbeat) independent pre-lesson revisiting activities</a:t>
            </a:r>
            <a:br>
              <a:rPr lang="en-GB" b="1" dirty="0"/>
            </a:br>
            <a:r>
              <a:rPr lang="en-GB" b="0" dirty="0"/>
              <a:t>On arrival to the lesson students can prepare for learning by doing a short, independent revisiting activity giving the teacher the opportunity to talk to individuals and/or complete any additional setting up activities for the lesson.</a:t>
            </a:r>
            <a:br>
              <a:rPr lang="en-GB" b="1" dirty="0"/>
            </a:br>
            <a:endParaRPr lang="en-GB" b="1" dirty="0"/>
          </a:p>
          <a:p>
            <a:r>
              <a:rPr lang="en-GB" b="1" dirty="0"/>
              <a:t>Timing: 5 minutes</a:t>
            </a:r>
            <a:br>
              <a:rPr lang="en-GB" b="1" dirty="0"/>
            </a:br>
            <a:r>
              <a:rPr lang="en-GB" b="1" dirty="0"/>
              <a:t>Aim: </a:t>
            </a:r>
            <a:r>
              <a:rPr lang="en-GB" b="0" dirty="0"/>
              <a:t>to revisit the suffix –</a:t>
            </a:r>
            <a:r>
              <a:rPr lang="en-GB" b="0" dirty="0" err="1"/>
              <a:t>heit</a:t>
            </a:r>
            <a:r>
              <a:rPr lang="en-GB" b="0" dirty="0"/>
              <a:t> for nouns, and to revisit known vocabulary.</a:t>
            </a:r>
            <a:br>
              <a:rPr lang="en-GB" b="0" dirty="0"/>
            </a:br>
            <a:br>
              <a:rPr lang="en-GB" dirty="0"/>
            </a:br>
            <a:r>
              <a:rPr lang="en-GB" b="1" dirty="0"/>
              <a:t>Procedure:</a:t>
            </a:r>
            <a:br>
              <a:rPr lang="en-GB" dirty="0"/>
            </a:br>
            <a:r>
              <a:rPr lang="en-GB" dirty="0"/>
              <a:t>1. Click to present the nine nouns.</a:t>
            </a:r>
          </a:p>
          <a:p>
            <a:r>
              <a:rPr lang="en-GB" dirty="0"/>
              <a:t>2. Students write English meanings.</a:t>
            </a:r>
            <a:br>
              <a:rPr lang="en-GB" dirty="0"/>
            </a:br>
            <a:r>
              <a:rPr lang="en-GB" dirty="0"/>
              <a:t>3. Click to reveal answers.</a:t>
            </a:r>
            <a:br>
              <a:rPr lang="en-GB" dirty="0"/>
            </a:br>
            <a:br>
              <a:rPr lang="en-GB" b="1" baseline="0" dirty="0"/>
            </a:br>
            <a:r>
              <a:rPr lang="en-GB" b="1" baseline="0" dirty="0"/>
              <a:t>Differentiation:</a:t>
            </a:r>
            <a:br>
              <a:rPr lang="en-GB" b="1" baseline="0" dirty="0"/>
            </a:br>
            <a:r>
              <a:rPr lang="en-GB" b="1" baseline="0" dirty="0"/>
              <a:t>If required, the prompt could contain more support, as follows: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words you know to help you understand nouns: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gesund</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(healthy),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(more),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krank</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(ill),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wahr</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(true),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vergangen</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(gone).</a:t>
            </a:r>
            <a:endParaRPr kumimoji="0" lang="en-GB"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endParaRPr lang="en-GB" b="1" baseline="0" dirty="0"/>
          </a:p>
          <a:p>
            <a:r>
              <a:rPr lang="en-GB" b="1" baseline="0" dirty="0"/>
              <a:t>Word frequency (1 is the most frequent word in German): </a:t>
            </a:r>
            <a:br>
              <a:rPr lang="en-GB" baseline="0" dirty="0"/>
            </a:br>
            <a:r>
              <a:rPr lang="de-DE" baseline="0" dirty="0"/>
              <a:t>Sicherheit [776] Einheit [756] Krankheit [1132] Mehrheit [1584], also Freiheit [814], Gesundheit [1851] Wahrheit [1156] Vergangenheit [1196</a:t>
            </a:r>
            <a:r>
              <a:rPr lang="de-DE" i="1" baseline="0" dirty="0"/>
              <a:t>] </a:t>
            </a:r>
            <a:r>
              <a:rPr lang="de-DE" i="0" baseline="0" dirty="0"/>
              <a:t>Kindheit </a:t>
            </a:r>
            <a:r>
              <a:rPr lang="de-DE" i="1" baseline="0" dirty="0"/>
              <a:t>[2324]</a:t>
            </a: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53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Add -</a:t>
            </a:r>
            <a:r>
              <a:rPr lang="en-GB" sz="1200" b="0" i="0" u="none" strike="noStrike" kern="1200" dirty="0" err="1">
                <a:solidFill>
                  <a:schemeClr val="tx1"/>
                </a:solidFill>
                <a:effectLst/>
                <a:latin typeface="+mn-lt"/>
                <a:ea typeface="+mn-ea"/>
                <a:cs typeface="+mn-cs"/>
              </a:rPr>
              <a:t>keit</a:t>
            </a:r>
            <a:r>
              <a:rPr lang="en-GB" sz="1200" b="0" i="0" u="none" strike="noStrike" kern="1200" dirty="0">
                <a:solidFill>
                  <a:schemeClr val="tx1"/>
                </a:solidFill>
                <a:effectLst/>
                <a:latin typeface="+mn-lt"/>
                <a:ea typeface="+mn-ea"/>
                <a:cs typeface="+mn-cs"/>
              </a:rPr>
              <a:t> to adjectives/adverbs for nouns with the English equivalent ‘-ty’ or ‘-ness’ (e.g., </a:t>
            </a:r>
            <a:r>
              <a:rPr lang="en-GB" sz="1200" b="0" i="0" u="none" strike="noStrike" kern="1200" dirty="0" err="1">
                <a:solidFill>
                  <a:schemeClr val="tx1"/>
                </a:solidFill>
                <a:effectLst/>
                <a:latin typeface="+mn-lt"/>
                <a:ea typeface="+mn-ea"/>
                <a:cs typeface="+mn-cs"/>
              </a:rPr>
              <a:t>Krankheit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Notwendigkeit</a:t>
            </a:r>
            <a:r>
              <a:rPr lang="en-GB" sz="1200" b="0" i="0" u="none" strike="noStrike"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5360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8.2.2.4</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2185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Auftakt</a:t>
            </a:r>
            <a:r>
              <a:rPr lang="en-GB" b="1" dirty="0"/>
              <a:t> (Upbeat) independent pre-lesson revisiting activities</a:t>
            </a:r>
            <a:br>
              <a:rPr lang="en-GB" b="1" dirty="0"/>
            </a:br>
            <a:r>
              <a:rPr lang="en-GB" b="0" dirty="0"/>
              <a:t>On arrival to the lesson students can prepare for learning by doing a short, independent revisiting activity giving the teacher the opportunity to talk to individuals and/or complete any additional setting up activities for the lesson.</a:t>
            </a:r>
            <a:br>
              <a:rPr lang="en-GB" b="1" dirty="0"/>
            </a:br>
            <a:endParaRPr lang="en-GB" b="1" dirty="0"/>
          </a:p>
          <a:p>
            <a:r>
              <a:rPr lang="en-GB" b="1" dirty="0"/>
              <a:t>Timing: 4 minutes</a:t>
            </a:r>
            <a:br>
              <a:rPr lang="en-GB" b="1" dirty="0"/>
            </a:br>
            <a:r>
              <a:rPr lang="en-GB" b="1" dirty="0"/>
              <a:t>Aim: </a:t>
            </a:r>
            <a:r>
              <a:rPr lang="en-GB" b="0" dirty="0"/>
              <a:t>to introduce the suffix –</a:t>
            </a:r>
            <a:r>
              <a:rPr lang="en-GB" b="0" dirty="0" err="1"/>
              <a:t>keit</a:t>
            </a:r>
            <a:r>
              <a:rPr lang="en-GB" b="0" dirty="0"/>
              <a:t> for nouns; to revisit known vocabulary.</a:t>
            </a:r>
            <a:br>
              <a:rPr lang="en-GB" b="0" dirty="0"/>
            </a:br>
            <a:br>
              <a:rPr lang="en-GB" dirty="0"/>
            </a:br>
            <a:r>
              <a:rPr lang="en-GB" b="1" dirty="0"/>
              <a:t>Procedure:</a:t>
            </a:r>
            <a:br>
              <a:rPr lang="en-GB" dirty="0"/>
            </a:br>
            <a:r>
              <a:rPr lang="en-GB" dirty="0"/>
              <a:t>1. Click to present the nine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write English meanings.</a:t>
            </a:r>
            <a:br>
              <a:rPr lang="en-GB" dirty="0"/>
            </a:br>
            <a:r>
              <a:rPr lang="en-GB" dirty="0"/>
              <a:t>3. Click to reveal answers.</a:t>
            </a:r>
            <a:br>
              <a:rPr lang="en-GB" dirty="0"/>
            </a:br>
            <a:br>
              <a:rPr lang="en-GB" b="1" baseline="0" dirty="0"/>
            </a:br>
            <a:r>
              <a:rPr lang="en-GB" b="1" baseline="0" dirty="0"/>
              <a:t>Word frequency of unknown words (1 is the most frequent word in German): </a:t>
            </a:r>
            <a:br>
              <a:rPr lang="en-GB" baseline="0" dirty="0"/>
            </a:br>
            <a:r>
              <a:rPr lang="en-GB" baseline="0" dirty="0" err="1"/>
              <a:t>Möglichkeit</a:t>
            </a:r>
            <a:r>
              <a:rPr lang="en-GB" baseline="0" dirty="0"/>
              <a:t> [379] </a:t>
            </a:r>
            <a:r>
              <a:rPr lang="en-GB" baseline="0" dirty="0" err="1"/>
              <a:t>Wirklichkeit</a:t>
            </a:r>
            <a:r>
              <a:rPr lang="en-GB" baseline="0" dirty="0"/>
              <a:t> [1396] </a:t>
            </a:r>
            <a:r>
              <a:rPr lang="en-GB" baseline="0" dirty="0" err="1"/>
              <a:t>Schwierigkeit</a:t>
            </a:r>
            <a:r>
              <a:rPr lang="en-GB" baseline="0" dirty="0"/>
              <a:t> [1541] </a:t>
            </a:r>
            <a:r>
              <a:rPr lang="en-GB" baseline="0" dirty="0" err="1"/>
              <a:t>Freundlichkeit</a:t>
            </a:r>
            <a:r>
              <a:rPr lang="en-GB" baseline="0" dirty="0"/>
              <a:t> [&gt;5009] </a:t>
            </a:r>
            <a:r>
              <a:rPr lang="en-GB" baseline="0" dirty="0" err="1"/>
              <a:t>Einzigkeit</a:t>
            </a:r>
            <a:r>
              <a:rPr lang="en-GB" baseline="0" dirty="0"/>
              <a:t> [&gt;5009] </a:t>
            </a:r>
            <a:r>
              <a:rPr lang="en-GB" baseline="0" dirty="0" err="1"/>
              <a:t>Freiwilligkeit</a:t>
            </a:r>
            <a:r>
              <a:rPr lang="en-GB" baseline="0" dirty="0"/>
              <a:t> [&gt;5009]</a:t>
            </a:r>
            <a:br>
              <a:rPr lang="en-GB" baseline="0" dirty="0"/>
            </a:b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Ähnlichkeit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[4691]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Notwendigkeit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[3310]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Lustigkeit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[&gt;5009]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Hässlichkeit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[&gt;5009]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Gefährlichkeit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[&gt;5009]</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dirty="0"/>
              <a:t>: all the adjectives/adverbs have been previously taught:</a:t>
            </a:r>
            <a:br>
              <a:rPr lang="en-GB" dirty="0"/>
            </a:br>
            <a:r>
              <a:rPr lang="en-GB" baseline="0" dirty="0" err="1"/>
              <a:t>möglich</a:t>
            </a:r>
            <a:r>
              <a:rPr lang="en-GB" baseline="0" dirty="0"/>
              <a:t> [171] </a:t>
            </a:r>
            <a:r>
              <a:rPr lang="en-GB" baseline="0" dirty="0" err="1"/>
              <a:t>wirklich</a:t>
            </a:r>
            <a:r>
              <a:rPr lang="en-GB" baseline="0" dirty="0"/>
              <a:t> [189] </a:t>
            </a:r>
            <a:r>
              <a:rPr lang="en-GB" baseline="0" dirty="0" err="1"/>
              <a:t>schwierig</a:t>
            </a:r>
            <a:r>
              <a:rPr lang="en-GB" baseline="0" dirty="0"/>
              <a:t> [580] </a:t>
            </a:r>
            <a:r>
              <a:rPr lang="en-GB" baseline="0" dirty="0" err="1"/>
              <a:t>freundlich</a:t>
            </a:r>
            <a:r>
              <a:rPr lang="en-GB" baseline="0" dirty="0"/>
              <a:t> [1566] </a:t>
            </a:r>
            <a:r>
              <a:rPr lang="en-GB" baseline="0" dirty="0" err="1"/>
              <a:t>einzig</a:t>
            </a:r>
            <a:r>
              <a:rPr lang="en-GB" baseline="0" dirty="0"/>
              <a:t> [343] </a:t>
            </a:r>
            <a:r>
              <a:rPr lang="en-GB" baseline="0" dirty="0" err="1"/>
              <a:t>freiwillig</a:t>
            </a:r>
            <a:r>
              <a:rPr lang="en-GB" baseline="0" dirty="0"/>
              <a:t> [1652]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ähnlich</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[437]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notwendig</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[742]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[1973]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hässlich</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[3883]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gefährlich</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[1211]</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Note: </a:t>
            </a:r>
            <a:r>
              <a:rPr lang="en-GB" baseline="0" dirty="0"/>
              <a:t>frequency is more common in English than frequentness, but here the latter is preferred to maintain consistency of the pattern (-ty, -ness). </a:t>
            </a:r>
            <a:r>
              <a:rPr lang="en-GB" baseline="0" dirty="0" err="1"/>
              <a:t>Lustigkeit</a:t>
            </a:r>
            <a:r>
              <a:rPr lang="en-GB" baseline="0" dirty="0"/>
              <a:t> could also be translated as hilarity or merriness.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53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Add -los to nouns for adjectives  9.2.1.3</a:t>
            </a:r>
            <a:r>
              <a:rPr lang="en-GB" dirty="0"/>
              <a:t> </a:t>
            </a:r>
            <a:r>
              <a:rPr lang="en-GB" sz="1200" b="0" i="0" u="none" strike="noStrike" kern="1200" dirty="0">
                <a:solidFill>
                  <a:schemeClr val="tx1"/>
                </a:solidFill>
                <a:effectLst/>
                <a:latin typeface="+mn-lt"/>
                <a:ea typeface="+mn-ea"/>
                <a:cs typeface="+mn-cs"/>
              </a:rPr>
              <a:t>with the English equivalent ‘-less’ or meaning ‘without’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001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GB" b="1"/>
              <a:t>Timing: 5 minutes</a:t>
            </a:r>
            <a:br>
              <a:rPr lang="en-GB" dirty="0"/>
            </a:br>
            <a:br>
              <a:rPr lang="en-GB" b="1" dirty="0"/>
            </a:br>
            <a:r>
              <a:rPr lang="en-GB" b="1" dirty="0"/>
              <a:t>Aim</a:t>
            </a:r>
            <a:r>
              <a:rPr lang="en-GB" b="1"/>
              <a:t>: </a:t>
            </a:r>
            <a:r>
              <a:rPr lang="en-GB" b="0"/>
              <a:t>To provide practice (speaking</a:t>
            </a:r>
            <a:r>
              <a:rPr lang="en-GB" b="0" baseline="0"/>
              <a:t> modality) </a:t>
            </a:r>
            <a:r>
              <a:rPr lang="en-GB" b="0"/>
              <a:t>in asking and answering questions about having (favourite</a:t>
            </a:r>
            <a:r>
              <a:rPr lang="en-GB" b="0" baseline="0"/>
              <a:t> things).</a:t>
            </a:r>
            <a:endParaRPr lang="en-GB" b="0"/>
          </a:p>
          <a:p>
            <a:pPr hangingPunct="0"/>
            <a:endParaRPr lang="en-GB" b="1"/>
          </a:p>
          <a:p>
            <a:pPr hangingPunct="0"/>
            <a:r>
              <a:rPr lang="en-GB" b="1"/>
              <a:t>Procedure</a:t>
            </a:r>
            <a:r>
              <a:rPr lang="en-GB" b="1" dirty="0"/>
              <a:t>:</a:t>
            </a:r>
            <a:br>
              <a:rPr lang="en-GB" dirty="0"/>
            </a:br>
            <a:r>
              <a:rPr lang="en-GB"/>
              <a:t>1.</a:t>
            </a:r>
            <a:r>
              <a:rPr lang="en-US" sz="1200" kern="1200">
                <a:solidFill>
                  <a:schemeClr val="tx1"/>
                </a:solidFill>
                <a:effectLst/>
                <a:latin typeface="+mn-lt"/>
                <a:ea typeface="+mn-ea"/>
                <a:cs typeface="+mn-cs"/>
              </a:rPr>
              <a:t> Students to ask/answer each other’s questions following the model on the previous slide.</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2. Depending on the class, the teacher could choose to prime students for this task</a:t>
            </a:r>
            <a:r>
              <a:rPr lang="en-US" sz="1200" kern="1200" baseline="0">
                <a:solidFill>
                  <a:schemeClr val="tx1"/>
                </a:solidFill>
                <a:effectLst/>
                <a:latin typeface="+mn-lt"/>
                <a:ea typeface="+mn-ea"/>
                <a:cs typeface="+mn-cs"/>
              </a:rPr>
              <a:t> by eliciting the questions chorally from students, giving them a drei-zwei-eins countdown to think/construct the question in their heads, then s/he can offer an answer to model the task.</a:t>
            </a:r>
            <a:br>
              <a:rPr lang="en-US" sz="1200" kern="1200" baseline="0">
                <a:solidFill>
                  <a:schemeClr val="tx1"/>
                </a:solidFill>
                <a:effectLst/>
                <a:latin typeface="+mn-lt"/>
                <a:ea typeface="+mn-ea"/>
                <a:cs typeface="+mn-cs"/>
              </a:rPr>
            </a:br>
            <a:br>
              <a:rPr lang="en-US" sz="1200" kern="1200" baseline="0">
                <a:solidFill>
                  <a:schemeClr val="tx1"/>
                </a:solidFill>
                <a:effectLst/>
                <a:latin typeface="+mn-lt"/>
                <a:ea typeface="+mn-ea"/>
                <a:cs typeface="+mn-cs"/>
              </a:rPr>
            </a:br>
            <a:r>
              <a:rPr lang="en-US" sz="1200" kern="1200" baseline="0">
                <a:solidFill>
                  <a:schemeClr val="tx1"/>
                </a:solidFill>
                <a:effectLst/>
                <a:latin typeface="+mn-lt"/>
                <a:ea typeface="+mn-ea"/>
                <a:cs typeface="+mn-cs"/>
              </a:rPr>
              <a:t>Sample dialogue:</a:t>
            </a:r>
          </a:p>
          <a:p>
            <a:pPr hangingPunct="0"/>
            <a:r>
              <a:rPr lang="en-US" sz="1200" kern="1200" baseline="0">
                <a:solidFill>
                  <a:schemeClr val="tx1"/>
                </a:solidFill>
                <a:effectLst/>
                <a:latin typeface="+mn-lt"/>
                <a:ea typeface="+mn-ea"/>
                <a:cs typeface="+mn-cs"/>
              </a:rPr>
              <a:t>Teacher: Ok. Frage eins. Drei-zwei-eins…</a:t>
            </a:r>
            <a:br>
              <a:rPr lang="en-US" sz="1200" kern="1200" baseline="0">
                <a:solidFill>
                  <a:schemeClr val="tx1"/>
                </a:solidFill>
                <a:effectLst/>
                <a:latin typeface="+mn-lt"/>
                <a:ea typeface="+mn-ea"/>
                <a:cs typeface="+mn-cs"/>
              </a:rPr>
            </a:br>
            <a:r>
              <a:rPr lang="en-US" sz="1200" kern="1200" baseline="0">
                <a:solidFill>
                  <a:schemeClr val="tx1"/>
                </a:solidFill>
                <a:effectLst/>
                <a:latin typeface="+mn-lt"/>
                <a:ea typeface="+mn-ea"/>
                <a:cs typeface="+mn-cs"/>
              </a:rPr>
              <a:t>Students all together: Hast du ein Lieblingsbuch?</a:t>
            </a:r>
            <a:br>
              <a:rPr lang="en-US" sz="1200" kern="1200" baseline="0">
                <a:solidFill>
                  <a:schemeClr val="tx1"/>
                </a:solidFill>
                <a:effectLst/>
                <a:latin typeface="+mn-lt"/>
                <a:ea typeface="+mn-ea"/>
                <a:cs typeface="+mn-cs"/>
              </a:rPr>
            </a:br>
            <a:r>
              <a:rPr lang="en-US" sz="1200" kern="1200" baseline="0">
                <a:solidFill>
                  <a:schemeClr val="tx1"/>
                </a:solidFill>
                <a:effectLst/>
                <a:latin typeface="+mn-lt"/>
                <a:ea typeface="+mn-ea"/>
                <a:cs typeface="+mn-cs"/>
              </a:rPr>
              <a:t>Teacher: Ja, mein Lieblingsbuch ist Born to run. Also, drei-zwei-eins…</a:t>
            </a:r>
            <a:br>
              <a:rPr lang="en-US" sz="1200" kern="1200" baseline="0">
                <a:solidFill>
                  <a:schemeClr val="tx1"/>
                </a:solidFill>
                <a:effectLst/>
                <a:latin typeface="+mn-lt"/>
                <a:ea typeface="+mn-ea"/>
                <a:cs typeface="+mn-cs"/>
              </a:rPr>
            </a:br>
            <a:r>
              <a:rPr lang="en-US" sz="1200" kern="1200" baseline="0">
                <a:solidFill>
                  <a:schemeClr val="tx1"/>
                </a:solidFill>
                <a:effectLst/>
                <a:latin typeface="+mn-lt"/>
                <a:ea typeface="+mn-ea"/>
                <a:cs typeface="+mn-cs"/>
              </a:rPr>
              <a:t>Students: Hast du eine Lieblingsband?</a:t>
            </a:r>
            <a:br>
              <a:rPr lang="en-US" sz="1200" kern="1200" baseline="0">
                <a:solidFill>
                  <a:schemeClr val="tx1"/>
                </a:solidFill>
                <a:effectLst/>
                <a:latin typeface="+mn-lt"/>
                <a:ea typeface="+mn-ea"/>
                <a:cs typeface="+mn-cs"/>
              </a:rPr>
            </a:br>
            <a:r>
              <a:rPr lang="en-US" sz="1200" kern="1200" baseline="0">
                <a:solidFill>
                  <a:schemeClr val="tx1"/>
                </a:solidFill>
                <a:effectLst/>
                <a:latin typeface="+mn-lt"/>
                <a:ea typeface="+mn-ea"/>
                <a:cs typeface="+mn-cs"/>
              </a:rPr>
              <a:t>Teacher: Nein, ich habe leider keine Lieblingsband.</a:t>
            </a:r>
          </a:p>
          <a:p>
            <a:pPr hangingPunct="0"/>
            <a:r>
              <a:rPr lang="en-US" sz="1200" kern="1200" baseline="0">
                <a:solidFill>
                  <a:schemeClr val="tx1"/>
                </a:solidFill>
                <a:effectLst/>
                <a:latin typeface="+mn-lt"/>
                <a:ea typeface="+mn-ea"/>
                <a:cs typeface="+mn-cs"/>
              </a:rPr>
              <a:t>Etc…</a:t>
            </a:r>
            <a:endParaRPr lang="en-US" sz="1200" kern="1200">
              <a:solidFill>
                <a:schemeClr val="tx1"/>
              </a:solidFill>
              <a:effectLst/>
              <a:latin typeface="+mn-lt"/>
              <a:ea typeface="+mn-ea"/>
              <a:cs typeface="+mn-cs"/>
            </a:endParaRP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8338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9.2.1.3</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7275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present a new word pattern, the suffix –los and prepare students for the following practice activities.</a:t>
            </a:r>
          </a:p>
          <a:p>
            <a:endParaRPr lang="en-US" b="1" dirty="0"/>
          </a:p>
          <a:p>
            <a:r>
              <a:rPr lang="en-US" b="1" dirty="0"/>
              <a:t>Procedure:</a:t>
            </a:r>
            <a:br>
              <a:rPr lang="en-US" b="1" dirty="0"/>
            </a:br>
            <a:r>
              <a:rPr lang="en-US" b="0" dirty="0"/>
              <a:t>1. Click through the animations.</a:t>
            </a:r>
            <a:br>
              <a:rPr lang="en-US" b="0" dirty="0"/>
            </a:br>
            <a:r>
              <a:rPr lang="en-US" b="0" dirty="0"/>
              <a:t>2. Elicit responses from students, where appropriate.</a:t>
            </a:r>
          </a:p>
          <a:p>
            <a:pPr marL="228600" indent="-228600">
              <a:buAutoNum type="arabicPeriod"/>
            </a:pP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494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t>
            </a:r>
            <a:r>
              <a:rPr lang="en-US" b="0" dirty="0" err="1"/>
              <a:t>practise</a:t>
            </a:r>
            <a:r>
              <a:rPr lang="en-US" b="0" dirty="0"/>
              <a:t> aural transcription of unknown words, connection and written recall of their base nouns (which are all previously taught), and extrapolation of the English meaning of the adjective/adverb from the known meaning of the revisited vocabulary.</a:t>
            </a:r>
          </a:p>
          <a:p>
            <a:endParaRPr lang="en-US" b="1" dirty="0"/>
          </a:p>
          <a:p>
            <a:r>
              <a:rPr lang="en-US" b="1" dirty="0"/>
              <a:t>Procedure:</a:t>
            </a:r>
          </a:p>
          <a:p>
            <a:pPr marL="228600" indent="-228600">
              <a:buAutoNum type="arabicPeriod"/>
            </a:pPr>
            <a:r>
              <a:rPr lang="en-US" b="0" dirty="0"/>
              <a:t>Click to play audio.  </a:t>
            </a:r>
          </a:p>
          <a:p>
            <a:pPr marL="228600" indent="-228600">
              <a:buAutoNum type="arabicPeriod"/>
            </a:pPr>
            <a:r>
              <a:rPr lang="en-US" b="0" dirty="0"/>
              <a:t>Students transcribe the word.</a:t>
            </a:r>
          </a:p>
          <a:p>
            <a:pPr marL="228600" indent="-228600">
              <a:buAutoNum type="arabicPeriod"/>
            </a:pPr>
            <a:r>
              <a:rPr lang="en-US" b="0" dirty="0"/>
              <a:t>They write the base noun with definite article.</a:t>
            </a:r>
          </a:p>
          <a:p>
            <a:pPr marL="228600" indent="-228600">
              <a:buAutoNum type="arabicPeriod"/>
            </a:pPr>
            <a:r>
              <a:rPr lang="en-US" b="0" dirty="0"/>
              <a:t>They write the English meaning of the adjective/adverb based on their recognition of meaning of the base noun.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kopflos</a:t>
            </a:r>
            <a:r>
              <a:rPr lang="en-GB" baseline="0" dirty="0"/>
              <a:t> [&gt;5009] </a:t>
            </a:r>
            <a:r>
              <a:rPr lang="en-GB" baseline="0" dirty="0" err="1"/>
              <a:t>fensterlos</a:t>
            </a:r>
            <a:r>
              <a:rPr lang="en-GB" baseline="0" dirty="0"/>
              <a:t> [&gt;5009] </a:t>
            </a:r>
            <a:r>
              <a:rPr lang="en-GB" baseline="0" dirty="0" err="1"/>
              <a:t>haarlos</a:t>
            </a:r>
            <a:r>
              <a:rPr lang="en-GB" baseline="0" dirty="0"/>
              <a:t> [&gt;5009] </a:t>
            </a:r>
            <a:r>
              <a:rPr lang="en-GB" baseline="0" dirty="0" err="1"/>
              <a:t>wortlos</a:t>
            </a:r>
            <a:r>
              <a:rPr lang="en-GB" baseline="0" dirty="0"/>
              <a:t> [&gt;5009] </a:t>
            </a:r>
            <a:r>
              <a:rPr lang="en-GB" baseline="0" dirty="0" err="1"/>
              <a:t>hutlos</a:t>
            </a:r>
            <a:r>
              <a:rPr lang="en-GB" baseline="0" dirty="0"/>
              <a:t> [&gt;5009] </a:t>
            </a:r>
            <a:r>
              <a:rPr lang="en-GB" baseline="0" dirty="0" err="1"/>
              <a:t>blattlos</a:t>
            </a:r>
            <a:r>
              <a:rPr lang="en-GB" baseline="0" dirty="0"/>
              <a:t> [&gt;5009] </a:t>
            </a:r>
            <a:r>
              <a:rPr lang="en-GB" baseline="0" dirty="0" err="1"/>
              <a:t>ziellos</a:t>
            </a:r>
            <a:r>
              <a:rPr lang="en-GB" baseline="0" dirty="0"/>
              <a:t> [&gt;5009] </a:t>
            </a:r>
            <a:r>
              <a:rPr lang="en-GB" baseline="0" dirty="0" err="1"/>
              <a:t>landlos</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t>
            </a:r>
            <a:r>
              <a:rPr lang="en-US" b="0" dirty="0" err="1"/>
              <a:t>practise</a:t>
            </a:r>
            <a:r>
              <a:rPr lang="en-US" b="0" dirty="0"/>
              <a:t> written production of adjective/adverbs with –los pattern, using familiar nouns, and demonstrate written comprehension.  </a:t>
            </a:r>
          </a:p>
          <a:p>
            <a:endParaRPr lang="en-US" b="1" dirty="0"/>
          </a:p>
          <a:p>
            <a:r>
              <a:rPr lang="en-US" b="1" dirty="0"/>
              <a:t>Procedure:</a:t>
            </a:r>
          </a:p>
          <a:p>
            <a:pPr marL="228600" indent="-228600">
              <a:buAutoNum type="arabicPeriod"/>
            </a:pPr>
            <a:r>
              <a:rPr lang="en-US" b="0" dirty="0"/>
              <a:t>Students create the adjective/adverb from the given base nouns.</a:t>
            </a:r>
          </a:p>
          <a:p>
            <a:pPr marL="228600" indent="-228600">
              <a:buAutoNum type="arabicPeriod"/>
            </a:pPr>
            <a:r>
              <a:rPr lang="en-US" b="0" dirty="0"/>
              <a:t>They write the English meaning of the adjective/adverb based on their recognition of meaning of the base noun.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kostenlos</a:t>
            </a:r>
            <a:r>
              <a:rPr lang="en-GB" baseline="0" dirty="0"/>
              <a:t> [3462] </a:t>
            </a:r>
            <a:r>
              <a:rPr lang="en-GB" baseline="0" dirty="0" err="1"/>
              <a:t>autolos</a:t>
            </a:r>
            <a:r>
              <a:rPr lang="en-GB" baseline="0" dirty="0"/>
              <a:t> [&gt;5009] </a:t>
            </a:r>
            <a:r>
              <a:rPr lang="en-GB" baseline="0" dirty="0" err="1"/>
              <a:t>gefühllos</a:t>
            </a:r>
            <a:r>
              <a:rPr lang="en-GB" baseline="0" dirty="0"/>
              <a:t> [&gt;5009] </a:t>
            </a:r>
            <a:r>
              <a:rPr lang="en-GB" baseline="0" dirty="0" err="1"/>
              <a:t>grundlos</a:t>
            </a:r>
            <a:r>
              <a:rPr lang="en-GB" baseline="0" dirty="0"/>
              <a:t> [&gt;5009] </a:t>
            </a:r>
            <a:r>
              <a:rPr lang="en-GB" baseline="0" dirty="0" err="1"/>
              <a:t>angstlos</a:t>
            </a:r>
            <a:r>
              <a:rPr lang="en-GB" baseline="0" dirty="0"/>
              <a:t> [&gt;5009] </a:t>
            </a:r>
            <a:r>
              <a:rPr lang="en-GB" baseline="0" dirty="0" err="1"/>
              <a:t>schmerzlos</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5115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Add -</a:t>
            </a:r>
            <a:r>
              <a:rPr lang="en-GB" sz="1200" b="0" i="0" u="none" strike="noStrike" kern="1200" dirty="0" err="1">
                <a:solidFill>
                  <a:schemeClr val="tx1"/>
                </a:solidFill>
                <a:effectLst/>
                <a:latin typeface="+mn-lt"/>
                <a:ea typeface="+mn-ea"/>
                <a:cs typeface="+mn-cs"/>
              </a:rPr>
              <a:t>chen</a:t>
            </a:r>
            <a:r>
              <a:rPr lang="en-GB" sz="1200" b="0" i="0" u="none" strike="noStrike" kern="1200" dirty="0">
                <a:solidFill>
                  <a:schemeClr val="tx1"/>
                </a:solidFill>
                <a:effectLst/>
                <a:latin typeface="+mn-lt"/>
                <a:ea typeface="+mn-ea"/>
                <a:cs typeface="+mn-cs"/>
              </a:rPr>
              <a:t> or -</a:t>
            </a:r>
            <a:r>
              <a:rPr lang="en-GB" sz="1200" b="0" i="0" u="none" strike="noStrike" kern="1200" dirty="0" err="1">
                <a:solidFill>
                  <a:schemeClr val="tx1"/>
                </a:solidFill>
                <a:effectLst/>
                <a:latin typeface="+mn-lt"/>
                <a:ea typeface="+mn-ea"/>
                <a:cs typeface="+mn-cs"/>
              </a:rPr>
              <a:t>lein</a:t>
            </a:r>
            <a:r>
              <a:rPr lang="en-GB" sz="1200" b="0" i="0" u="none" strike="noStrike" kern="1200" dirty="0">
                <a:solidFill>
                  <a:schemeClr val="tx1"/>
                </a:solidFill>
                <a:effectLst/>
                <a:latin typeface="+mn-lt"/>
                <a:ea typeface="+mn-ea"/>
                <a:cs typeface="+mn-cs"/>
              </a:rPr>
              <a:t> to nouns to create neuter nouns with the meaning 'little' X.</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7576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9.2.1.3</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7478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64811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GB" sz="1200" b="1" dirty="0">
                <a:solidFill>
                  <a:srgbClr val="002060"/>
                </a:solidFill>
              </a:rPr>
              <a:t>Compound nouns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376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9.2.1.3</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5812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Developing</a:t>
            </a:r>
            <a:r>
              <a:rPr lang="en-GB" b="1" baseline="0" dirty="0"/>
              <a:t> vocabulary knowledge</a:t>
            </a:r>
            <a:br>
              <a:rPr lang="en-GB" b="1" baseline="0" dirty="0"/>
            </a:br>
            <a:r>
              <a:rPr lang="en-GB" b="0" baseline="0" dirty="0"/>
              <a:t>One of the most fascinating things about German is its habit of joining nouns to make new words, new meanings.</a:t>
            </a:r>
            <a:br>
              <a:rPr lang="en-GB" b="0" baseline="0" dirty="0"/>
            </a:br>
            <a:r>
              <a:rPr lang="en-GB" b="0" baseline="0" dirty="0"/>
              <a:t>This is the first formal introduction to compound nouns in German.  It is taken from a lesson in the second half of term 2.</a:t>
            </a:r>
            <a:br>
              <a:rPr lang="en-GB" b="0" baseline="0" dirty="0"/>
            </a:br>
            <a:br>
              <a:rPr lang="en-GB" b="0" baseline="0" dirty="0"/>
            </a:br>
            <a:br>
              <a:rPr lang="en-GB" b="0" baseline="0" dirty="0"/>
            </a:br>
            <a:r>
              <a:rPr lang="en-GB" b="0" baseline="0" dirty="0"/>
              <a:t>In </a:t>
            </a:r>
            <a:r>
              <a:rPr lang="en-GB" b="1" baseline="0" dirty="0"/>
              <a:t>Term 1.1 Week 7 </a:t>
            </a:r>
            <a:r>
              <a:rPr lang="en-GB" b="0" baseline="0" dirty="0"/>
              <a:t>students previously learnt the prefix ‘</a:t>
            </a:r>
            <a:r>
              <a:rPr lang="en-GB" b="0" baseline="0" dirty="0" err="1"/>
              <a:t>Lieblings</a:t>
            </a:r>
            <a:r>
              <a:rPr lang="en-GB" b="0" baseline="0" dirty="0"/>
              <a:t>-’ and the way it combines with other nouns:</a:t>
            </a:r>
            <a:br>
              <a:rPr lang="en-GB" b="0" baseline="0" dirty="0"/>
            </a:br>
            <a:r>
              <a:rPr lang="en-GB" b="0" i="1" baseline="0" dirty="0" err="1"/>
              <a:t>Lieblingsband</a:t>
            </a:r>
            <a:r>
              <a:rPr lang="en-GB" b="0" i="1" baseline="0" dirty="0"/>
              <a:t>, </a:t>
            </a:r>
            <a:r>
              <a:rPr lang="en-GB" b="0" i="1" baseline="0" dirty="0" err="1"/>
              <a:t>Lieblingsbuch</a:t>
            </a:r>
            <a:r>
              <a:rPr lang="en-GB" b="0" i="1" baseline="0" dirty="0"/>
              <a:t>, </a:t>
            </a:r>
            <a:r>
              <a:rPr lang="en-GB" b="0" i="1" baseline="0" dirty="0" err="1"/>
              <a:t>Lieblingsfilm</a:t>
            </a:r>
            <a:r>
              <a:rPr lang="en-GB" b="0" i="1" baseline="0" dirty="0"/>
              <a:t>, </a:t>
            </a:r>
            <a:r>
              <a:rPr lang="en-GB" b="0" i="1" baseline="0" dirty="0" err="1"/>
              <a:t>Lieblingslehrerin</a:t>
            </a:r>
            <a:r>
              <a:rPr lang="en-GB" b="0" i="1" baseline="0" dirty="0"/>
              <a:t>, </a:t>
            </a:r>
            <a:r>
              <a:rPr lang="en-GB" b="0" i="1" baseline="0" dirty="0" err="1"/>
              <a:t>Lieblingslied</a:t>
            </a:r>
            <a:r>
              <a:rPr lang="en-GB" b="0" i="1" baseline="0" dirty="0"/>
              <a:t>, </a:t>
            </a:r>
            <a:r>
              <a:rPr lang="en-GB" b="0" i="1" baseline="0" dirty="0" err="1"/>
              <a:t>Lieblingssäanger</a:t>
            </a:r>
            <a:r>
              <a:rPr lang="en-GB" b="0" i="1" baseline="0" dirty="0"/>
              <a:t>, </a:t>
            </a:r>
            <a:r>
              <a:rPr lang="en-GB" b="0" i="1" baseline="0" dirty="0" err="1"/>
              <a:t>Lieblingssängerin</a:t>
            </a:r>
            <a:br>
              <a:rPr lang="en-GB" b="0" baseline="0" dirty="0"/>
            </a:br>
            <a:r>
              <a:rPr lang="de-DE" b="0" baseline="0" dirty="0"/>
              <a:t>die Band [&lt;4034] das Buch [295] der Film [524] die Lehrerin [2696] das Lied [1726] der Sänger [3916] die Sängerin [3916] Lieblings- [&gt;4034] </a:t>
            </a:r>
            <a:br>
              <a:rPr lang="en-GB" b="0" baseline="0" dirty="0"/>
            </a:br>
            <a:endParaRPr lang="en-GB" b="0" baseline="0" dirty="0"/>
          </a:p>
          <a:p>
            <a:r>
              <a:rPr lang="en-GB" b="0" baseline="0" dirty="0"/>
              <a:t>This slide looks busy but the animations break the content into very small steps.</a:t>
            </a:r>
            <a:br>
              <a:rPr lang="en-GB" b="0" baseline="0" dirty="0"/>
            </a:br>
            <a:r>
              <a:rPr lang="en-GB" b="0" baseline="0" dirty="0"/>
              <a:t>It is designed to work interactively, with the teacher eliciting responses from students at every stage to gauge their understanding.</a:t>
            </a:r>
            <a:br>
              <a:rPr lang="en-GB" b="0" baseline="0" dirty="0"/>
            </a:br>
            <a:br>
              <a:rPr lang="en-GB" b="0" baseline="0" dirty="0"/>
            </a:br>
            <a:r>
              <a:rPr lang="en-GB" b="0" baseline="0" dirty="0"/>
              <a:t>The main knowledge is that:</a:t>
            </a:r>
            <a:br>
              <a:rPr lang="en-GB" b="0" baseline="0" dirty="0"/>
            </a:br>
            <a:r>
              <a:rPr lang="en-GB" b="0" baseline="0" dirty="0"/>
              <a:t>1] German combines nouns to make single, new words.</a:t>
            </a:r>
            <a:br>
              <a:rPr lang="en-GB" b="0" baseline="0" dirty="0"/>
            </a:br>
            <a:r>
              <a:rPr lang="en-GB" b="0" baseline="0" dirty="0"/>
              <a:t>2] The gender of the new word is the gender of the final noun</a:t>
            </a:r>
            <a:br>
              <a:rPr lang="en-GB" b="0" baseline="0" dirty="0"/>
            </a:br>
            <a:r>
              <a:rPr lang="en-GB" b="0" baseline="0" dirty="0"/>
              <a:t>3] Some additional letters can be required (the rules for these are complex and have many exceptions so will not be explicitly taught so students will not automatically be able to produce accurate new compound nouns themselves)  </a:t>
            </a:r>
            <a:br>
              <a:rPr lang="en-GB" b="0" baseline="0" dirty="0"/>
            </a:br>
            <a:r>
              <a:rPr lang="en-GB" b="0" baseline="0" dirty="0"/>
              <a:t>4] However, they will vastly increase their receptive vocabulary and often be able to comprehend compound nous, even if only one part is known, by using the surrounding context in addition.</a:t>
            </a:r>
            <a:br>
              <a:rPr lang="en-GB" b="0" baseline="0" dirty="0"/>
            </a:br>
            <a:r>
              <a:rPr lang="en-GB" b="0" baseline="0" dirty="0"/>
              <a:t>They should be encouraged, when faced with apparently unfamiliar, to try to separate them, as they may find they know both nouns, individually.</a:t>
            </a:r>
            <a:br>
              <a:rPr lang="en-GB" b="0" baseline="0" dirty="0"/>
            </a:br>
            <a:br>
              <a:rPr lang="en-GB" b="0" baseline="0" dirty="0"/>
            </a:br>
            <a:r>
              <a:rPr lang="en-GB" b="0" baseline="0" dirty="0"/>
              <a:t>The final item is for fun, and teachers may omit, if preferred.</a:t>
            </a:r>
            <a:br>
              <a:rPr lang="en-GB" b="0" baseline="0" dirty="0"/>
            </a:br>
            <a:r>
              <a:rPr lang="en-GB" b="0" baseline="0" dirty="0"/>
              <a:t>The information point is that German places no limits on the number of nouns that can be combined, which leads to some very long German words.</a:t>
            </a:r>
            <a:br>
              <a:rPr lang="en-GB" b="0" baseline="0" dirty="0"/>
            </a:br>
            <a:r>
              <a:rPr lang="en-GB" b="0" baseline="0" dirty="0"/>
              <a:t>This particular example has </a:t>
            </a:r>
            <a:r>
              <a:rPr lang="en-GB" b="1" baseline="0" dirty="0"/>
              <a:t>63</a:t>
            </a:r>
            <a:r>
              <a:rPr lang="en-GB" b="0" baseline="0" dirty="0"/>
              <a:t> letters.</a:t>
            </a:r>
            <a:br>
              <a:rPr lang="en-GB" b="0" baseline="0" dirty="0"/>
            </a:br>
            <a:r>
              <a:rPr lang="en-GB" sz="1200" kern="1200" dirty="0">
                <a:solidFill>
                  <a:schemeClr val="tx1"/>
                </a:solidFill>
                <a:effectLst/>
                <a:latin typeface="+mn-lt"/>
                <a:ea typeface="+mn-ea"/>
                <a:cs typeface="+mn-cs"/>
              </a:rPr>
              <a:t>Word for word in English it means ‘beef-meat labelling monitoring tasks legislative law’ </a:t>
            </a:r>
          </a:p>
          <a:p>
            <a:r>
              <a:rPr lang="en-GB" sz="1200" kern="1200" dirty="0">
                <a:solidFill>
                  <a:schemeClr val="tx1"/>
                </a:solidFill>
                <a:effectLst/>
                <a:latin typeface="+mn-lt"/>
                <a:ea typeface="+mn-ea"/>
                <a:cs typeface="+mn-cs"/>
              </a:rPr>
              <a:t>Or, slightly more freely</a:t>
            </a:r>
            <a:r>
              <a:rPr lang="en-GB" sz="1200" kern="1200" baseline="0" dirty="0">
                <a:solidFill>
                  <a:schemeClr val="tx1"/>
                </a:solidFill>
                <a:effectLst/>
                <a:latin typeface="+mn-lt"/>
                <a:ea typeface="+mn-ea"/>
                <a:cs typeface="+mn-cs"/>
              </a:rPr>
              <a:t> translated, it means: </a:t>
            </a:r>
            <a:r>
              <a:rPr lang="en-GB" sz="1200" kern="1200" dirty="0">
                <a:solidFill>
                  <a:schemeClr val="tx1"/>
                </a:solidFill>
                <a:effectLst/>
                <a:latin typeface="+mn-lt"/>
                <a:ea typeface="+mn-ea"/>
                <a:cs typeface="+mn-cs"/>
              </a:rPr>
              <a:t> ‘legislative law for the monitoring of beef</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labelling’</a:t>
            </a:r>
          </a:p>
          <a:p>
            <a:endParaRPr lang="en-GB" sz="1200" b="1" kern="1200" dirty="0">
              <a:solidFill>
                <a:schemeClr val="tx1"/>
              </a:solidFill>
              <a:effectLst/>
              <a:latin typeface="+mn-lt"/>
              <a:ea typeface="+mn-ea"/>
              <a:cs typeface="+mn-cs"/>
            </a:endParaRPr>
          </a:p>
          <a:p>
            <a:endParaRPr lang="en-GB" b="1" dirty="0"/>
          </a:p>
          <a:p>
            <a:endParaRPr lang="en-GB" sz="1200" b="0" i="0" u="none" strike="noStrike" kern="1200" cap="none"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314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4317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792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51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810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88009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12831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139150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95996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1087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699850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12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4792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053476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91484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91522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49681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2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6471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407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87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964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8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478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13466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316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6689045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jpeg"/><Relationship Id="rId2" Type="http://schemas.openxmlformats.org/officeDocument/2006/relationships/notesSlide" Target="../notesSlides/notesSlide100.xml"/><Relationship Id="rId1" Type="http://schemas.openxmlformats.org/officeDocument/2006/relationships/slideLayout" Target="../slideLayouts/slideLayout19.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jpe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audio" Target="../media/audio96.wav"/><Relationship Id="rId3" Type="http://schemas.openxmlformats.org/officeDocument/2006/relationships/slideLayout" Target="../slideLayouts/slideLayout2.xml"/><Relationship Id="rId7" Type="http://schemas.openxmlformats.org/officeDocument/2006/relationships/image" Target="../media/image129.gif"/><Relationship Id="rId12" Type="http://schemas.openxmlformats.org/officeDocument/2006/relationships/audio" Target="../media/audio95.wav"/><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11" Type="http://schemas.openxmlformats.org/officeDocument/2006/relationships/audio" Target="../media/audio94.wav"/><Relationship Id="rId5" Type="http://schemas.openxmlformats.org/officeDocument/2006/relationships/image" Target="../media/image128.jpeg"/><Relationship Id="rId15" Type="http://schemas.openxmlformats.org/officeDocument/2006/relationships/image" Target="../media/image28.png"/><Relationship Id="rId10" Type="http://schemas.openxmlformats.org/officeDocument/2006/relationships/audio" Target="../media/audio93.wav"/><Relationship Id="rId4" Type="http://schemas.openxmlformats.org/officeDocument/2006/relationships/notesSlide" Target="../notesSlides/notesSlide102.xml"/><Relationship Id="rId9" Type="http://schemas.openxmlformats.org/officeDocument/2006/relationships/audio" Target="../media/audio92.wav"/><Relationship Id="rId14" Type="http://schemas.openxmlformats.org/officeDocument/2006/relationships/audio" Target="../media/audio97.wav"/></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4.xml"/><Relationship Id="rId1" Type="http://schemas.openxmlformats.org/officeDocument/2006/relationships/slideLayout" Target="../slideLayouts/slideLayout6.xml"/><Relationship Id="rId5" Type="http://schemas.openxmlformats.org/officeDocument/2006/relationships/image" Target="../media/image131.png"/><Relationship Id="rId4" Type="http://schemas.openxmlformats.org/officeDocument/2006/relationships/image" Target="../media/image130.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3.png"/><Relationship Id="rId7" Type="http://schemas.openxmlformats.org/officeDocument/2006/relationships/image" Target="../media/image135.png"/><Relationship Id="rId12" Type="http://schemas.openxmlformats.org/officeDocument/2006/relationships/image" Target="../media/image140.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gif"/><Relationship Id="rId9" Type="http://schemas.openxmlformats.org/officeDocument/2006/relationships/image" Target="../media/image137.png"/></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image" Target="../media/image141.pn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audio" Target="../media/audio13.wav"/><Relationship Id="rId12" Type="http://schemas.openxmlformats.org/officeDocument/2006/relationships/audio" Target="../media/audio18.wav"/><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image" Target="../media/image24.png"/><Relationship Id="rId9"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slideLayout" Target="../slideLayouts/slideLayout2.xml"/><Relationship Id="rId7" Type="http://schemas.openxmlformats.org/officeDocument/2006/relationships/audio" Target="../media/audio20.wav"/><Relationship Id="rId12"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9.wav"/><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26.gif"/><Relationship Id="rId4" Type="http://schemas.openxmlformats.org/officeDocument/2006/relationships/notesSlide" Target="../notesSlides/notesSlide17.xml"/><Relationship Id="rId9" Type="http://schemas.openxmlformats.org/officeDocument/2006/relationships/audio" Target="../media/audio22.wav"/></Relationships>
</file>

<file path=ppt/slides/_rels/slide18.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slideLayout" Target="../slideLayouts/slideLayout2.xml"/><Relationship Id="rId7" Type="http://schemas.openxmlformats.org/officeDocument/2006/relationships/audio" Target="../media/audio24.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3.wav"/><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27.png"/><Relationship Id="rId4" Type="http://schemas.openxmlformats.org/officeDocument/2006/relationships/notesSlide" Target="../notesSlides/notesSlide18.xml"/><Relationship Id="rId9" Type="http://schemas.openxmlformats.org/officeDocument/2006/relationships/image" Target="../media/image26.gi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image" Target="../media/image3.png"/><Relationship Id="rId7" Type="http://schemas.openxmlformats.org/officeDocument/2006/relationships/audio" Target="../media/audio29.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audio" Target="../media/audio28.wav"/><Relationship Id="rId5" Type="http://schemas.openxmlformats.org/officeDocument/2006/relationships/audio" Target="../media/audio27.wav"/><Relationship Id="rId10"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1.wav"/></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image" Target="../media/image3.png"/><Relationship Id="rId7" Type="http://schemas.openxmlformats.org/officeDocument/2006/relationships/audio" Target="../media/audio36.wav"/><Relationship Id="rId12" Type="http://schemas.openxmlformats.org/officeDocument/2006/relationships/image" Target="../media/image29.png"/><Relationship Id="rId17" Type="http://schemas.openxmlformats.org/officeDocument/2006/relationships/image" Target="../media/image34.jpeg"/><Relationship Id="rId2" Type="http://schemas.openxmlformats.org/officeDocument/2006/relationships/notesSlide" Target="../notesSlides/notesSlide28.xml"/><Relationship Id="rId16"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5" Type="http://schemas.openxmlformats.org/officeDocument/2006/relationships/image" Target="../media/image32.jpeg"/><Relationship Id="rId10" Type="http://schemas.openxmlformats.org/officeDocument/2006/relationships/audio" Target="../media/audio39.wav"/><Relationship Id="rId19" Type="http://schemas.openxmlformats.org/officeDocument/2006/relationships/image" Target="../media/image36.png"/><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image" Target="../media/image31.jpeg"/></Relationships>
</file>

<file path=ppt/slides/_rels/slide29.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38.jpeg"/><Relationship Id="rId18" Type="http://schemas.openxmlformats.org/officeDocument/2006/relationships/image" Target="../media/image43.jpeg"/><Relationship Id="rId3" Type="http://schemas.openxmlformats.org/officeDocument/2006/relationships/image" Target="../media/image3.png"/><Relationship Id="rId7" Type="http://schemas.openxmlformats.org/officeDocument/2006/relationships/audio" Target="../media/audio44.wav"/><Relationship Id="rId12" Type="http://schemas.openxmlformats.org/officeDocument/2006/relationships/image" Target="../media/image37.jpeg"/><Relationship Id="rId17" Type="http://schemas.openxmlformats.org/officeDocument/2006/relationships/image" Target="../media/image42.jpeg"/><Relationship Id="rId2" Type="http://schemas.openxmlformats.org/officeDocument/2006/relationships/notesSlide" Target="../notesSlides/notesSlide29.xml"/><Relationship Id="rId16"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audio" Target="../media/audio42.wav"/><Relationship Id="rId15" Type="http://schemas.openxmlformats.org/officeDocument/2006/relationships/image" Target="../media/image40.jpeg"/><Relationship Id="rId10" Type="http://schemas.openxmlformats.org/officeDocument/2006/relationships/audio" Target="../media/audio47.wav"/><Relationship Id="rId19" Type="http://schemas.openxmlformats.org/officeDocument/2006/relationships/image" Target="../media/image44.jpeg"/><Relationship Id="rId4" Type="http://schemas.openxmlformats.org/officeDocument/2006/relationships/audio" Target="../media/audio41.wav"/><Relationship Id="rId9" Type="http://schemas.openxmlformats.org/officeDocument/2006/relationships/audio" Target="../media/audio46.wav"/><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53.jpeg"/><Relationship Id="rId18" Type="http://schemas.openxmlformats.org/officeDocument/2006/relationships/image" Target="../media/image58.jpeg"/><Relationship Id="rId3" Type="http://schemas.openxmlformats.org/officeDocument/2006/relationships/image" Target="../media/image3.png"/><Relationship Id="rId7" Type="http://schemas.openxmlformats.org/officeDocument/2006/relationships/image" Target="../media/image48.png"/><Relationship Id="rId12" Type="http://schemas.openxmlformats.org/officeDocument/2006/relationships/image" Target="../media/image52.png"/><Relationship Id="rId17" Type="http://schemas.openxmlformats.org/officeDocument/2006/relationships/image" Target="../media/image57.jpeg"/><Relationship Id="rId2" Type="http://schemas.openxmlformats.org/officeDocument/2006/relationships/notesSlide" Target="../notesSlides/notesSlide30.xml"/><Relationship Id="rId16"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1.jpeg"/><Relationship Id="rId5" Type="http://schemas.openxmlformats.org/officeDocument/2006/relationships/image" Target="../media/image46.jpeg"/><Relationship Id="rId15" Type="http://schemas.openxmlformats.org/officeDocument/2006/relationships/image" Target="../media/image55.jpeg"/><Relationship Id="rId10" Type="http://schemas.openxmlformats.org/officeDocument/2006/relationships/image" Target="../media/image50.jpeg"/><Relationship Id="rId19" Type="http://schemas.openxmlformats.org/officeDocument/2006/relationships/image" Target="../media/image59.png"/><Relationship Id="rId4" Type="http://schemas.openxmlformats.org/officeDocument/2006/relationships/image" Target="../media/image45.jpeg"/><Relationship Id="rId9" Type="http://schemas.openxmlformats.org/officeDocument/2006/relationships/image" Target="../media/image49.jpeg"/><Relationship Id="rId1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image" Target="../media/image3.png"/><Relationship Id="rId7" Type="http://schemas.openxmlformats.org/officeDocument/2006/relationships/audio" Target="../media/audio36.wav"/><Relationship Id="rId12" Type="http://schemas.openxmlformats.org/officeDocument/2006/relationships/image" Target="../media/image29.png"/><Relationship Id="rId17" Type="http://schemas.openxmlformats.org/officeDocument/2006/relationships/image" Target="../media/image34.jpeg"/><Relationship Id="rId2" Type="http://schemas.openxmlformats.org/officeDocument/2006/relationships/notesSlide" Target="../notesSlides/notesSlide37.xml"/><Relationship Id="rId16"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5" Type="http://schemas.openxmlformats.org/officeDocument/2006/relationships/image" Target="../media/image32.jpeg"/><Relationship Id="rId10" Type="http://schemas.openxmlformats.org/officeDocument/2006/relationships/audio" Target="../media/audio39.wav"/><Relationship Id="rId19" Type="http://schemas.openxmlformats.org/officeDocument/2006/relationships/image" Target="../media/image36.png"/><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image" Target="../media/image31.jpeg"/></Relationships>
</file>

<file path=ppt/slides/_rels/slide38.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38.jpeg"/><Relationship Id="rId18" Type="http://schemas.openxmlformats.org/officeDocument/2006/relationships/image" Target="../media/image43.jpeg"/><Relationship Id="rId3" Type="http://schemas.openxmlformats.org/officeDocument/2006/relationships/image" Target="../media/image3.png"/><Relationship Id="rId7" Type="http://schemas.openxmlformats.org/officeDocument/2006/relationships/audio" Target="../media/audio44.wav"/><Relationship Id="rId12" Type="http://schemas.openxmlformats.org/officeDocument/2006/relationships/image" Target="../media/image37.jpeg"/><Relationship Id="rId17" Type="http://schemas.openxmlformats.org/officeDocument/2006/relationships/image" Target="../media/image42.jpeg"/><Relationship Id="rId2" Type="http://schemas.openxmlformats.org/officeDocument/2006/relationships/notesSlide" Target="../notesSlides/notesSlide38.xml"/><Relationship Id="rId16"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audio" Target="../media/audio42.wav"/><Relationship Id="rId15" Type="http://schemas.openxmlformats.org/officeDocument/2006/relationships/image" Target="../media/image40.jpeg"/><Relationship Id="rId10" Type="http://schemas.openxmlformats.org/officeDocument/2006/relationships/audio" Target="../media/audio47.wav"/><Relationship Id="rId19" Type="http://schemas.openxmlformats.org/officeDocument/2006/relationships/image" Target="../media/image44.jpeg"/><Relationship Id="rId4" Type="http://schemas.openxmlformats.org/officeDocument/2006/relationships/audio" Target="../media/audio41.wav"/><Relationship Id="rId9" Type="http://schemas.openxmlformats.org/officeDocument/2006/relationships/audio" Target="../media/audio46.wav"/><Relationship Id="rId14" Type="http://schemas.openxmlformats.org/officeDocument/2006/relationships/image" Target="../media/image39.png"/></Relationships>
</file>

<file path=ppt/slides/_rels/slide39.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53.jpeg"/><Relationship Id="rId18" Type="http://schemas.openxmlformats.org/officeDocument/2006/relationships/image" Target="../media/image58.jpeg"/><Relationship Id="rId3" Type="http://schemas.openxmlformats.org/officeDocument/2006/relationships/image" Target="../media/image3.png"/><Relationship Id="rId7" Type="http://schemas.openxmlformats.org/officeDocument/2006/relationships/image" Target="../media/image48.png"/><Relationship Id="rId12" Type="http://schemas.openxmlformats.org/officeDocument/2006/relationships/image" Target="../media/image52.png"/><Relationship Id="rId17" Type="http://schemas.openxmlformats.org/officeDocument/2006/relationships/image" Target="../media/image57.jpeg"/><Relationship Id="rId2" Type="http://schemas.openxmlformats.org/officeDocument/2006/relationships/notesSlide" Target="../notesSlides/notesSlide39.xml"/><Relationship Id="rId16"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1.jpeg"/><Relationship Id="rId5" Type="http://schemas.openxmlformats.org/officeDocument/2006/relationships/image" Target="../media/image46.jpeg"/><Relationship Id="rId15" Type="http://schemas.openxmlformats.org/officeDocument/2006/relationships/image" Target="../media/image55.jpeg"/><Relationship Id="rId10" Type="http://schemas.openxmlformats.org/officeDocument/2006/relationships/image" Target="../media/image50.jpeg"/><Relationship Id="rId19" Type="http://schemas.openxmlformats.org/officeDocument/2006/relationships/image" Target="../media/image59.png"/><Relationship Id="rId4" Type="http://schemas.openxmlformats.org/officeDocument/2006/relationships/image" Target="../media/image45.jpeg"/><Relationship Id="rId9" Type="http://schemas.openxmlformats.org/officeDocument/2006/relationships/image" Target="../media/image49.jpeg"/><Relationship Id="rId1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audio49.wav"/><Relationship Id="rId7" Type="http://schemas.openxmlformats.org/officeDocument/2006/relationships/image" Target="../media/image63.gi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3.png"/><Relationship Id="rId4" Type="http://schemas.openxmlformats.org/officeDocument/2006/relationships/audio" Target="../media/audio50.wav"/></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63.gif"/><Relationship Id="rId4" Type="http://schemas.openxmlformats.org/officeDocument/2006/relationships/image" Target="../media/image26.gif"/></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audio" Target="../media/audio5.wav"/><Relationship Id="rId17" Type="http://schemas.openxmlformats.org/officeDocument/2006/relationships/image" Target="../media/image13.jpeg"/><Relationship Id="rId2" Type="http://schemas.openxmlformats.org/officeDocument/2006/relationships/notesSlide" Target="../notesSlides/notesSlide5.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image" Target="../media/image7.png"/><Relationship Id="rId19"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6.png"/><Relationship Id="rId1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6.gi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5.gif"/><Relationship Id="rId5" Type="http://schemas.openxmlformats.org/officeDocument/2006/relationships/image" Target="../media/image64.png"/><Relationship Id="rId4" Type="http://schemas.openxmlformats.org/officeDocument/2006/relationships/image" Target="../media/image63.gif"/></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49.wav"/><Relationship Id="rId7" Type="http://schemas.openxmlformats.org/officeDocument/2006/relationships/image" Target="../media/image63.gi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3.png"/><Relationship Id="rId4" Type="http://schemas.openxmlformats.org/officeDocument/2006/relationships/audio" Target="../media/audio50.wav"/><Relationship Id="rId9" Type="http://schemas.openxmlformats.org/officeDocument/2006/relationships/image" Target="../media/image68.sv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8.png"/><Relationship Id="rId1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audio" Target="../media/audio7.wav"/><Relationship Id="rId12" Type="http://schemas.openxmlformats.org/officeDocument/2006/relationships/image" Target="../media/image7.png"/><Relationship Id="rId17" Type="http://schemas.openxmlformats.org/officeDocument/2006/relationships/image" Target="../media/image13.jpeg"/><Relationship Id="rId2" Type="http://schemas.openxmlformats.org/officeDocument/2006/relationships/notesSlide" Target="../notesSlides/notesSlide6.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6.png"/><Relationship Id="rId5" Type="http://schemas.openxmlformats.org/officeDocument/2006/relationships/image" Target="../media/image11.png"/><Relationship Id="rId15" Type="http://schemas.openxmlformats.org/officeDocument/2006/relationships/image" Target="../media/image9.png"/><Relationship Id="rId10" Type="http://schemas.openxmlformats.org/officeDocument/2006/relationships/image" Target="../media/image5.png"/><Relationship Id="rId19"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audio" Target="../media/audio9.wav"/><Relationship Id="rId14" Type="http://schemas.openxmlformats.org/officeDocument/2006/relationships/audio" Target="../media/audio10.wav"/></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68.svg"/><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audio" Target="../media/audio55.wav"/><Relationship Id="rId3" Type="http://schemas.openxmlformats.org/officeDocument/2006/relationships/image" Target="../media/image3.png"/><Relationship Id="rId7" Type="http://schemas.openxmlformats.org/officeDocument/2006/relationships/image" Target="../media/image67.png"/><Relationship Id="rId12" Type="http://schemas.openxmlformats.org/officeDocument/2006/relationships/audio" Target="../media/audio54.wav"/><Relationship Id="rId2" Type="http://schemas.openxmlformats.org/officeDocument/2006/relationships/notesSlide" Target="../notesSlides/notesSlide64.xml"/><Relationship Id="rId16" Type="http://schemas.openxmlformats.org/officeDocument/2006/relationships/audio" Target="../media/audio58.wav"/><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audio" Target="../media/audio53.wav"/><Relationship Id="rId5" Type="http://schemas.openxmlformats.org/officeDocument/2006/relationships/image" Target="../media/image63.gif"/><Relationship Id="rId15" Type="http://schemas.openxmlformats.org/officeDocument/2006/relationships/audio" Target="../media/audio57.wav"/><Relationship Id="rId10" Type="http://schemas.openxmlformats.org/officeDocument/2006/relationships/audio" Target="../media/audio52.wav"/><Relationship Id="rId4" Type="http://schemas.openxmlformats.org/officeDocument/2006/relationships/image" Target="../media/image73.gif"/><Relationship Id="rId9" Type="http://schemas.openxmlformats.org/officeDocument/2006/relationships/audio" Target="../media/audio51.wav"/><Relationship Id="rId14" Type="http://schemas.openxmlformats.org/officeDocument/2006/relationships/audio" Target="../media/audio56.wav"/></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68.sv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8.svg"/><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3" Type="http://schemas.openxmlformats.org/officeDocument/2006/relationships/image" Target="../media/image84.svg"/><Relationship Id="rId18" Type="http://schemas.openxmlformats.org/officeDocument/2006/relationships/image" Target="../media/image67.png"/><Relationship Id="rId26" Type="http://schemas.openxmlformats.org/officeDocument/2006/relationships/image" Target="../media/image95.svg"/><Relationship Id="rId39" Type="http://schemas.openxmlformats.org/officeDocument/2006/relationships/image" Target="../media/image108.png"/><Relationship Id="rId21" Type="http://schemas.openxmlformats.org/officeDocument/2006/relationships/image" Target="../media/image90.svg"/><Relationship Id="rId34" Type="http://schemas.openxmlformats.org/officeDocument/2006/relationships/image" Target="../media/image103.svg"/><Relationship Id="rId7" Type="http://schemas.openxmlformats.org/officeDocument/2006/relationships/image" Target="../media/image78.svg"/><Relationship Id="rId12" Type="http://schemas.openxmlformats.org/officeDocument/2006/relationships/image" Target="../media/image83.png"/><Relationship Id="rId17" Type="http://schemas.openxmlformats.org/officeDocument/2006/relationships/image" Target="../media/image88.svg"/><Relationship Id="rId25" Type="http://schemas.openxmlformats.org/officeDocument/2006/relationships/image" Target="../media/image94.png"/><Relationship Id="rId33" Type="http://schemas.openxmlformats.org/officeDocument/2006/relationships/image" Target="../media/image102.png"/><Relationship Id="rId38" Type="http://schemas.openxmlformats.org/officeDocument/2006/relationships/image" Target="../media/image107.svg"/><Relationship Id="rId2" Type="http://schemas.openxmlformats.org/officeDocument/2006/relationships/notesSlide" Target="../notesSlides/notesSlide69.xml"/><Relationship Id="rId16" Type="http://schemas.openxmlformats.org/officeDocument/2006/relationships/image" Target="../media/image87.png"/><Relationship Id="rId20" Type="http://schemas.openxmlformats.org/officeDocument/2006/relationships/image" Target="../media/image89.png"/><Relationship Id="rId29"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svg"/><Relationship Id="rId24" Type="http://schemas.openxmlformats.org/officeDocument/2006/relationships/image" Target="../media/image93.png"/><Relationship Id="rId32" Type="http://schemas.openxmlformats.org/officeDocument/2006/relationships/image" Target="../media/image101.svg"/><Relationship Id="rId37" Type="http://schemas.openxmlformats.org/officeDocument/2006/relationships/image" Target="../media/image106.png"/><Relationship Id="rId40" Type="http://schemas.openxmlformats.org/officeDocument/2006/relationships/image" Target="../media/image109.svg"/><Relationship Id="rId5" Type="http://schemas.openxmlformats.org/officeDocument/2006/relationships/image" Target="../media/image76.png"/><Relationship Id="rId15" Type="http://schemas.openxmlformats.org/officeDocument/2006/relationships/image" Target="../media/image86.svg"/><Relationship Id="rId23" Type="http://schemas.openxmlformats.org/officeDocument/2006/relationships/image" Target="../media/image92.svg"/><Relationship Id="rId28" Type="http://schemas.openxmlformats.org/officeDocument/2006/relationships/image" Target="../media/image97.svg"/><Relationship Id="rId36" Type="http://schemas.openxmlformats.org/officeDocument/2006/relationships/image" Target="../media/image105.svg"/><Relationship Id="rId10" Type="http://schemas.openxmlformats.org/officeDocument/2006/relationships/image" Target="../media/image81.png"/><Relationship Id="rId19" Type="http://schemas.openxmlformats.org/officeDocument/2006/relationships/image" Target="../media/image68.svg"/><Relationship Id="rId31" Type="http://schemas.openxmlformats.org/officeDocument/2006/relationships/image" Target="../media/image100.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png"/><Relationship Id="rId22" Type="http://schemas.openxmlformats.org/officeDocument/2006/relationships/image" Target="../media/image91.png"/><Relationship Id="rId27" Type="http://schemas.openxmlformats.org/officeDocument/2006/relationships/image" Target="../media/image96.png"/><Relationship Id="rId30" Type="http://schemas.openxmlformats.org/officeDocument/2006/relationships/image" Target="../media/image99.svg"/><Relationship Id="rId35" Type="http://schemas.openxmlformats.org/officeDocument/2006/relationships/image" Target="../media/image104.png"/><Relationship Id="rId8" Type="http://schemas.openxmlformats.org/officeDocument/2006/relationships/image" Target="../media/image79.pn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13" Type="http://schemas.openxmlformats.org/officeDocument/2006/relationships/audio" Target="../media/audio64.wav"/><Relationship Id="rId18" Type="http://schemas.openxmlformats.org/officeDocument/2006/relationships/audio" Target="../media/audio69.wav"/><Relationship Id="rId26" Type="http://schemas.openxmlformats.org/officeDocument/2006/relationships/image" Target="../media/image99.svg"/><Relationship Id="rId39" Type="http://schemas.openxmlformats.org/officeDocument/2006/relationships/image" Target="../media/image113.png"/><Relationship Id="rId21" Type="http://schemas.openxmlformats.org/officeDocument/2006/relationships/image" Target="../media/image110.png"/><Relationship Id="rId34" Type="http://schemas.openxmlformats.org/officeDocument/2006/relationships/image" Target="../media/image95.svg"/><Relationship Id="rId42" Type="http://schemas.openxmlformats.org/officeDocument/2006/relationships/image" Target="../media/image84.svg"/><Relationship Id="rId7" Type="http://schemas.openxmlformats.org/officeDocument/2006/relationships/image" Target="../media/image107.svg"/><Relationship Id="rId2" Type="http://schemas.openxmlformats.org/officeDocument/2006/relationships/notesSlide" Target="../notesSlides/notesSlide70.xml"/><Relationship Id="rId16" Type="http://schemas.openxmlformats.org/officeDocument/2006/relationships/audio" Target="../media/audio67.wav"/><Relationship Id="rId20" Type="http://schemas.openxmlformats.org/officeDocument/2006/relationships/image" Target="../media/image97.svg"/><Relationship Id="rId29" Type="http://schemas.openxmlformats.org/officeDocument/2006/relationships/image" Target="../media/image102.png"/><Relationship Id="rId41"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audio" Target="../media/audio62.wav"/><Relationship Id="rId24" Type="http://schemas.openxmlformats.org/officeDocument/2006/relationships/image" Target="../media/image86.svg"/><Relationship Id="rId32" Type="http://schemas.openxmlformats.org/officeDocument/2006/relationships/image" Target="../media/image105.svg"/><Relationship Id="rId37" Type="http://schemas.openxmlformats.org/officeDocument/2006/relationships/image" Target="../media/image77.png"/><Relationship Id="rId40" Type="http://schemas.openxmlformats.org/officeDocument/2006/relationships/image" Target="../media/image80.svg"/><Relationship Id="rId5" Type="http://schemas.openxmlformats.org/officeDocument/2006/relationships/image" Target="../media/image90.svg"/><Relationship Id="rId15" Type="http://schemas.openxmlformats.org/officeDocument/2006/relationships/audio" Target="../media/audio66.wav"/><Relationship Id="rId23" Type="http://schemas.openxmlformats.org/officeDocument/2006/relationships/image" Target="../media/image111.png"/><Relationship Id="rId28" Type="http://schemas.openxmlformats.org/officeDocument/2006/relationships/image" Target="../media/image101.svg"/><Relationship Id="rId36" Type="http://schemas.openxmlformats.org/officeDocument/2006/relationships/image" Target="../media/image82.svg"/><Relationship Id="rId10" Type="http://schemas.openxmlformats.org/officeDocument/2006/relationships/audio" Target="../media/audio61.wav"/><Relationship Id="rId19" Type="http://schemas.openxmlformats.org/officeDocument/2006/relationships/image" Target="../media/image96.png"/><Relationship Id="rId31" Type="http://schemas.openxmlformats.org/officeDocument/2006/relationships/image" Target="../media/image104.png"/><Relationship Id="rId44" Type="http://schemas.openxmlformats.org/officeDocument/2006/relationships/image" Target="../media/image109.svg"/><Relationship Id="rId4" Type="http://schemas.openxmlformats.org/officeDocument/2006/relationships/image" Target="../media/image89.png"/><Relationship Id="rId9" Type="http://schemas.openxmlformats.org/officeDocument/2006/relationships/audio" Target="../media/audio60.wav"/><Relationship Id="rId14" Type="http://schemas.openxmlformats.org/officeDocument/2006/relationships/audio" Target="../media/audio65.wav"/><Relationship Id="rId22" Type="http://schemas.openxmlformats.org/officeDocument/2006/relationships/image" Target="../media/image92.svg"/><Relationship Id="rId27" Type="http://schemas.openxmlformats.org/officeDocument/2006/relationships/image" Target="../media/image100.png"/><Relationship Id="rId30" Type="http://schemas.openxmlformats.org/officeDocument/2006/relationships/image" Target="../media/image103.svg"/><Relationship Id="rId35" Type="http://schemas.openxmlformats.org/officeDocument/2006/relationships/image" Target="../media/image81.png"/><Relationship Id="rId43" Type="http://schemas.openxmlformats.org/officeDocument/2006/relationships/image" Target="../media/image108.png"/><Relationship Id="rId8" Type="http://schemas.openxmlformats.org/officeDocument/2006/relationships/audio" Target="../media/audio59.wav"/><Relationship Id="rId3" Type="http://schemas.openxmlformats.org/officeDocument/2006/relationships/image" Target="../media/image3.png"/><Relationship Id="rId12" Type="http://schemas.openxmlformats.org/officeDocument/2006/relationships/audio" Target="../media/audio63.wav"/><Relationship Id="rId17" Type="http://schemas.openxmlformats.org/officeDocument/2006/relationships/audio" Target="../media/audio68.wav"/><Relationship Id="rId25" Type="http://schemas.openxmlformats.org/officeDocument/2006/relationships/image" Target="../media/image112.png"/><Relationship Id="rId33" Type="http://schemas.openxmlformats.org/officeDocument/2006/relationships/image" Target="../media/image94.png"/><Relationship Id="rId38" Type="http://schemas.openxmlformats.org/officeDocument/2006/relationships/image" Target="../media/image78.sv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audio" Target="../media/audio73.wav"/><Relationship Id="rId3" Type="http://schemas.openxmlformats.org/officeDocument/2006/relationships/image" Target="../media/image3.png"/><Relationship Id="rId7" Type="http://schemas.openxmlformats.org/officeDocument/2006/relationships/audio" Target="../media/audio72.wav"/><Relationship Id="rId12" Type="http://schemas.openxmlformats.org/officeDocument/2006/relationships/image" Target="../media/image115.gif"/><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audio" Target="../media/audio71.wav"/><Relationship Id="rId11" Type="http://schemas.openxmlformats.org/officeDocument/2006/relationships/audio" Target="../media/audio76.wav"/><Relationship Id="rId5" Type="http://schemas.openxmlformats.org/officeDocument/2006/relationships/audio" Target="../media/audio70.wav"/><Relationship Id="rId10" Type="http://schemas.openxmlformats.org/officeDocument/2006/relationships/audio" Target="../media/audio75.wav"/><Relationship Id="rId4" Type="http://schemas.openxmlformats.org/officeDocument/2006/relationships/image" Target="../media/image114.png"/><Relationship Id="rId9" Type="http://schemas.openxmlformats.org/officeDocument/2006/relationships/audio" Target="../media/audio74.wav"/></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gif"/></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audio" Target="../media/audio79.wav"/><Relationship Id="rId13" Type="http://schemas.openxmlformats.org/officeDocument/2006/relationships/image" Target="../media/image120.png"/><Relationship Id="rId3" Type="http://schemas.openxmlformats.org/officeDocument/2006/relationships/image" Target="../media/image3.png"/><Relationship Id="rId7" Type="http://schemas.openxmlformats.org/officeDocument/2006/relationships/audio" Target="../media/audio78.wav"/><Relationship Id="rId12" Type="http://schemas.openxmlformats.org/officeDocument/2006/relationships/audio" Target="../media/audio83.wav"/><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audio" Target="../media/audio77.wav"/><Relationship Id="rId11" Type="http://schemas.openxmlformats.org/officeDocument/2006/relationships/audio" Target="../media/audio82.wav"/><Relationship Id="rId5" Type="http://schemas.openxmlformats.org/officeDocument/2006/relationships/image" Target="../media/image73.gif"/><Relationship Id="rId10" Type="http://schemas.openxmlformats.org/officeDocument/2006/relationships/audio" Target="../media/audio81.wav"/><Relationship Id="rId4" Type="http://schemas.openxmlformats.org/officeDocument/2006/relationships/image" Target="../media/image119.gif"/><Relationship Id="rId9" Type="http://schemas.openxmlformats.org/officeDocument/2006/relationships/audio" Target="../media/audio80.wav"/><Relationship Id="rId14" Type="http://schemas.openxmlformats.org/officeDocument/2006/relationships/image" Target="../media/image63.gif"/></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gif"/></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8.xml"/><Relationship Id="rId1" Type="http://schemas.openxmlformats.org/officeDocument/2006/relationships/slideLayout" Target="../slideLayouts/slideLayout6.xml"/><Relationship Id="rId5" Type="http://schemas.openxmlformats.org/officeDocument/2006/relationships/image" Target="../media/image68.svg"/><Relationship Id="rId4" Type="http://schemas.openxmlformats.org/officeDocument/2006/relationships/image" Target="../media/image67.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2.jpe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68.svg"/><Relationship Id="rId4" Type="http://schemas.openxmlformats.org/officeDocument/2006/relationships/image" Target="../media/image67.png"/></Relationships>
</file>

<file path=ppt/slides/_rels/slide92.xml.rels><?xml version="1.0" encoding="UTF-8" standalone="yes"?>
<Relationships xmlns="http://schemas.openxmlformats.org/package/2006/relationships"><Relationship Id="rId8" Type="http://schemas.openxmlformats.org/officeDocument/2006/relationships/audio" Target="../media/audio88.wav"/><Relationship Id="rId13" Type="http://schemas.openxmlformats.org/officeDocument/2006/relationships/image" Target="../media/image68.svg"/><Relationship Id="rId3" Type="http://schemas.openxmlformats.org/officeDocument/2006/relationships/image" Target="../media/image3.png"/><Relationship Id="rId7" Type="http://schemas.openxmlformats.org/officeDocument/2006/relationships/audio" Target="../media/audio87.wav"/><Relationship Id="rId12" Type="http://schemas.openxmlformats.org/officeDocument/2006/relationships/image" Target="../media/image67.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audio" Target="../media/audio86.wav"/><Relationship Id="rId11" Type="http://schemas.openxmlformats.org/officeDocument/2006/relationships/audio" Target="../media/audio91.wav"/><Relationship Id="rId5" Type="http://schemas.openxmlformats.org/officeDocument/2006/relationships/audio" Target="../media/audio85.wav"/><Relationship Id="rId10" Type="http://schemas.openxmlformats.org/officeDocument/2006/relationships/audio" Target="../media/audio90.wav"/><Relationship Id="rId4" Type="http://schemas.openxmlformats.org/officeDocument/2006/relationships/audio" Target="../media/audio84.wav"/><Relationship Id="rId9" Type="http://schemas.openxmlformats.org/officeDocument/2006/relationships/audio" Target="../media/audio89.wav"/></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68.svg"/><Relationship Id="rId4" Type="http://schemas.openxmlformats.org/officeDocument/2006/relationships/image" Target="../media/image67.pn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word patterns</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Resource collection</a:t>
            </a:r>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20/09/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900672" cy="707849"/>
          </a:xfrm>
        </p:spPr>
        <p:txBody>
          <a:bodyPr>
            <a:normAutofit/>
          </a:bodyPr>
          <a:lstStyle/>
          <a:p>
            <a:r>
              <a:rPr lang="en-GB" sz="3200" b="1">
                <a:solidFill>
                  <a:schemeClr val="bg1"/>
                </a:solidFill>
              </a:rPr>
              <a:t>Favourite things</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36352" y="247046"/>
            <a:ext cx="152097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CAC54E2-F0D2-4677-B183-7F9A94D93385}"/>
              </a:ext>
            </a:extLst>
          </p:cNvPr>
          <p:cNvSpPr txBox="1"/>
          <p:nvPr/>
        </p:nvSpPr>
        <p:spPr>
          <a:xfrm>
            <a:off x="300038" y="1348871"/>
            <a:ext cx="11220076" cy="4832092"/>
          </a:xfrm>
          <a:prstGeom prst="rect">
            <a:avLst/>
          </a:prstGeom>
          <a:noFill/>
        </p:spPr>
        <p:txBody>
          <a:bodyPr wrap="square" rtlCol="0">
            <a:spAutoFit/>
          </a:bodyPr>
          <a:lstStyle/>
          <a:p>
            <a:r>
              <a:rPr lang="en-GB" sz="2200" b="1" dirty="0">
                <a:solidFill>
                  <a:srgbClr val="115076"/>
                </a:solidFill>
                <a:latin typeface="Century Gothic" panose="020B0502020202020204" pitchFamily="34" charset="0"/>
              </a:rPr>
              <a:t>Write sentences </a:t>
            </a:r>
            <a:r>
              <a:rPr lang="en-GB" sz="2200" dirty="0">
                <a:solidFill>
                  <a:srgbClr val="115076"/>
                </a:solidFill>
                <a:latin typeface="Century Gothic" panose="020B0502020202020204" pitchFamily="34" charset="0"/>
              </a:rPr>
              <a:t>to</a:t>
            </a:r>
            <a:r>
              <a:rPr lang="en-GB" sz="2200" b="1" dirty="0">
                <a:solidFill>
                  <a:srgbClr val="115076"/>
                </a:solidFill>
                <a:latin typeface="Century Gothic" panose="020B0502020202020204" pitchFamily="34" charset="0"/>
              </a:rPr>
              <a:t> </a:t>
            </a:r>
            <a:r>
              <a:rPr lang="en-GB" sz="2200" dirty="0">
                <a:solidFill>
                  <a:srgbClr val="115076"/>
                </a:solidFill>
                <a:latin typeface="Century Gothic" panose="020B0502020202020204" pitchFamily="34" charset="0"/>
              </a:rPr>
              <a:t>describe your partner’s favourite things.</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1. </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2.</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3.</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4.</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5.</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6.</a:t>
            </a:r>
          </a:p>
          <a:p>
            <a:endParaRPr lang="en-GB" sz="2200" b="1" dirty="0">
              <a:solidFill>
                <a:srgbClr val="115076"/>
              </a:solidFill>
              <a:latin typeface="Century Gothic" panose="020B0502020202020204" pitchFamily="34" charset="0"/>
            </a:endParaRPr>
          </a:p>
        </p:txBody>
      </p:sp>
      <p:sp>
        <p:nvSpPr>
          <p:cNvPr id="9" name="TextBox 8">
            <a:extLst>
              <a:ext uri="{FF2B5EF4-FFF2-40B4-BE49-F238E27FC236}">
                <a16:creationId xmlns:a16="http://schemas.microsoft.com/office/drawing/2014/main" id="{381944AB-09C4-47E9-A5FB-FFB898A2D368}"/>
              </a:ext>
            </a:extLst>
          </p:cNvPr>
          <p:cNvSpPr txBox="1"/>
          <p:nvPr/>
        </p:nvSpPr>
        <p:spPr>
          <a:xfrm>
            <a:off x="898641" y="1991810"/>
            <a:ext cx="5639320" cy="461665"/>
          </a:xfrm>
          <a:prstGeom prst="rect">
            <a:avLst/>
          </a:prstGeom>
          <a:noFill/>
        </p:spPr>
        <p:txBody>
          <a:bodyPr wrap="square" rtlCol="0">
            <a:spAutoFit/>
          </a:bodyPr>
          <a:lstStyle/>
          <a:p>
            <a:r>
              <a:rPr lang="en-GB" sz="2400" dirty="0" err="1">
                <a:solidFill>
                  <a:srgbClr val="115076"/>
                </a:solidFill>
                <a:latin typeface="Century Gothic" panose="020B0502020202020204" pitchFamily="34" charset="0"/>
              </a:rPr>
              <a:t>Mia</a:t>
            </a:r>
            <a:r>
              <a:rPr lang="en-GB" sz="2400" b="1" dirty="0" err="1">
                <a:solidFill>
                  <a:srgbClr val="115076"/>
                </a:solidFill>
                <a:latin typeface="Century Gothic" panose="020B0502020202020204" pitchFamily="34" charset="0"/>
              </a:rPr>
              <a:t>s</a:t>
            </a:r>
            <a:r>
              <a:rPr lang="en-GB" sz="2400" b="1"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Lieblingsbuch</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ist</a:t>
            </a:r>
            <a:r>
              <a:rPr lang="en-GB" sz="2400" dirty="0">
                <a:solidFill>
                  <a:srgbClr val="115076"/>
                </a:solidFill>
                <a:latin typeface="Century Gothic" panose="020B0502020202020204" pitchFamily="34" charset="0"/>
              </a:rPr>
              <a:t> Harry Potter.</a:t>
            </a:r>
            <a:endParaRPr lang="en-GB" sz="2400" b="1"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381944AB-09C4-47E9-A5FB-FFB898A2D368}"/>
              </a:ext>
            </a:extLst>
          </p:cNvPr>
          <p:cNvSpPr txBox="1"/>
          <p:nvPr/>
        </p:nvSpPr>
        <p:spPr>
          <a:xfrm>
            <a:off x="898640" y="2630186"/>
            <a:ext cx="8626359" cy="461665"/>
          </a:xfrm>
          <a:prstGeom prst="rect">
            <a:avLst/>
          </a:prstGeom>
          <a:noFill/>
        </p:spPr>
        <p:txBody>
          <a:bodyPr wrap="square" rtlCol="0">
            <a:spAutoFit/>
          </a:bodyPr>
          <a:lstStyle/>
          <a:p>
            <a:r>
              <a:rPr lang="en-GB" sz="2400" dirty="0" err="1">
                <a:solidFill>
                  <a:srgbClr val="115076"/>
                </a:solidFill>
                <a:latin typeface="Century Gothic" panose="020B0502020202020204" pitchFamily="34" charset="0"/>
              </a:rPr>
              <a:t>Mias</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Lieblingsband</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ist</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Silbermond</a:t>
            </a:r>
            <a:r>
              <a:rPr lang="en-GB" sz="2400" dirty="0">
                <a:solidFill>
                  <a:srgbClr val="115076"/>
                </a:solidFill>
                <a:latin typeface="Century Gothic" panose="020B0502020202020204" pitchFamily="34" charset="0"/>
              </a:rPr>
              <a:t>. </a:t>
            </a:r>
            <a:endParaRPr lang="en-GB" sz="2400" b="1"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381944AB-09C4-47E9-A5FB-FFB898A2D368}"/>
              </a:ext>
            </a:extLst>
          </p:cNvPr>
          <p:cNvSpPr txBox="1"/>
          <p:nvPr/>
        </p:nvSpPr>
        <p:spPr>
          <a:xfrm>
            <a:off x="898641" y="3340088"/>
            <a:ext cx="5639320"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Mia hat </a:t>
            </a:r>
            <a:r>
              <a:rPr lang="en-GB" sz="2400" dirty="0" err="1">
                <a:solidFill>
                  <a:srgbClr val="115076"/>
                </a:solidFill>
                <a:latin typeface="Century Gothic" panose="020B0502020202020204" pitchFamily="34" charset="0"/>
              </a:rPr>
              <a:t>keinen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Lieblingsfilm</a:t>
            </a:r>
            <a:r>
              <a:rPr lang="en-GB" sz="2400" dirty="0">
                <a:solidFill>
                  <a:srgbClr val="115076"/>
                </a:solidFill>
                <a:latin typeface="Century Gothic" panose="020B0502020202020204" pitchFamily="34" charset="0"/>
              </a:rPr>
              <a:t>.</a:t>
            </a:r>
            <a:endParaRPr lang="en-GB" sz="2400" b="1" dirty="0">
              <a:solidFill>
                <a:srgbClr val="115076"/>
              </a:solidFill>
              <a:latin typeface="Century Gothic" panose="020B0502020202020204" pitchFamily="34" charset="0"/>
            </a:endParaRPr>
          </a:p>
        </p:txBody>
      </p:sp>
      <p:sp>
        <p:nvSpPr>
          <p:cNvPr id="12" name="TextBox 11">
            <a:extLst>
              <a:ext uri="{FF2B5EF4-FFF2-40B4-BE49-F238E27FC236}">
                <a16:creationId xmlns:a16="http://schemas.microsoft.com/office/drawing/2014/main" id="{381944AB-09C4-47E9-A5FB-FFB898A2D368}"/>
              </a:ext>
            </a:extLst>
          </p:cNvPr>
          <p:cNvSpPr txBox="1"/>
          <p:nvPr/>
        </p:nvSpPr>
        <p:spPr>
          <a:xfrm>
            <a:off x="300038" y="5847530"/>
            <a:ext cx="11508815" cy="461665"/>
          </a:xfrm>
          <a:prstGeom prst="rect">
            <a:avLst/>
          </a:prstGeom>
          <a:noFill/>
        </p:spPr>
        <p:txBody>
          <a:bodyPr wrap="square" rtlCol="0">
            <a:spAutoFit/>
          </a:bodyPr>
          <a:lstStyle/>
          <a:p>
            <a:r>
              <a:rPr lang="en-GB" sz="2400" dirty="0" err="1">
                <a:solidFill>
                  <a:srgbClr val="115076"/>
                </a:solidFill>
                <a:latin typeface="Century Gothic" panose="020B0502020202020204" pitchFamily="34" charset="0"/>
              </a:rPr>
              <a:t>Mia</a:t>
            </a:r>
            <a:r>
              <a:rPr lang="en-GB" sz="2400" b="1" dirty="0" err="1">
                <a:solidFill>
                  <a:srgbClr val="115076"/>
                </a:solidFill>
                <a:latin typeface="Century Gothic" panose="020B0502020202020204" pitchFamily="34" charset="0"/>
              </a:rPr>
              <a:t>s</a:t>
            </a:r>
            <a:r>
              <a:rPr lang="en-GB" sz="2400" b="1"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Lieblingsbuch</a:t>
            </a:r>
            <a:r>
              <a:rPr lang="en-GB" sz="2400" dirty="0">
                <a:solidFill>
                  <a:srgbClr val="115076"/>
                </a:solidFill>
                <a:latin typeface="Century Gothic" panose="020B0502020202020204" pitchFamily="34" charset="0"/>
              </a:rPr>
              <a:t> [Mia</a:t>
            </a:r>
            <a:r>
              <a:rPr lang="en-GB" sz="2400" b="1" dirty="0">
                <a:solidFill>
                  <a:srgbClr val="115076"/>
                </a:solidFill>
                <a:latin typeface="Century Gothic" panose="020B0502020202020204" pitchFamily="34" charset="0"/>
              </a:rPr>
              <a:t>’s </a:t>
            </a:r>
            <a:r>
              <a:rPr lang="en-GB" sz="2400" dirty="0">
                <a:solidFill>
                  <a:srgbClr val="115076"/>
                </a:solidFill>
                <a:latin typeface="Century Gothic" panose="020B0502020202020204" pitchFamily="34" charset="0"/>
              </a:rPr>
              <a:t>favourite book]. </a:t>
            </a:r>
            <a:r>
              <a:rPr lang="en-GB" sz="2400" b="1" u="sng" dirty="0">
                <a:solidFill>
                  <a:srgbClr val="115076"/>
                </a:solidFill>
                <a:latin typeface="Century Gothic" panose="020B0502020202020204" pitchFamily="34" charset="0"/>
              </a:rPr>
              <a:t>No apostrophe</a:t>
            </a:r>
            <a:r>
              <a:rPr lang="en-GB" sz="2400" dirty="0">
                <a:solidFill>
                  <a:srgbClr val="115076"/>
                </a:solidFill>
                <a:latin typeface="Century Gothic" panose="020B0502020202020204" pitchFamily="34" charset="0"/>
              </a:rPr>
              <a:t> in German.</a:t>
            </a:r>
            <a:endParaRPr lang="en-GB" sz="24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57436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194" y="248194"/>
            <a:ext cx="116390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Artikel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Wort auf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3" name="Table 2"/>
          <p:cNvGraphicFramePr>
            <a:graphicFrameLocks noGrp="1"/>
          </p:cNvGraphicFramePr>
          <p:nvPr/>
        </p:nvGraphicFramePr>
        <p:xfrm>
          <a:off x="248194" y="956080"/>
          <a:ext cx="5159829" cy="1981200"/>
        </p:xfrm>
        <a:graphic>
          <a:graphicData uri="http://schemas.openxmlformats.org/drawingml/2006/table">
            <a:tbl>
              <a:tblPr firstRow="1" bandRow="1">
                <a:tableStyleId>{5940675A-B579-460E-94D1-54222C63F5DA}</a:tableStyleId>
              </a:tblPr>
              <a:tblGrid>
                <a:gridCol w="3278777">
                  <a:extLst>
                    <a:ext uri="{9D8B030D-6E8A-4147-A177-3AD203B41FA5}">
                      <a16:colId xmlns:a16="http://schemas.microsoft.com/office/drawing/2014/main" val="20000"/>
                    </a:ext>
                  </a:extLst>
                </a:gridCol>
                <a:gridCol w="1881052">
                  <a:extLst>
                    <a:ext uri="{9D8B030D-6E8A-4147-A177-3AD203B41FA5}">
                      <a16:colId xmlns:a16="http://schemas.microsoft.com/office/drawing/2014/main" val="20001"/>
                    </a:ext>
                  </a:extLst>
                </a:gridCol>
              </a:tblGrid>
              <a:tr h="370840">
                <a:tc>
                  <a:txBody>
                    <a:bodyPr/>
                    <a:lstStyle/>
                    <a:p>
                      <a:r>
                        <a:rPr lang="en-GB" sz="2000" dirty="0">
                          <a:solidFill>
                            <a:srgbClr val="115076"/>
                          </a:solidFill>
                        </a:rPr>
                        <a:t>1 ____ </a:t>
                      </a:r>
                      <a:r>
                        <a:rPr lang="en-GB" sz="2000" dirty="0" err="1">
                          <a:solidFill>
                            <a:srgbClr val="115076"/>
                          </a:solidFill>
                        </a:rPr>
                        <a:t>Lieblingsnummer</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2000" dirty="0">
                          <a:solidFill>
                            <a:srgbClr val="115076"/>
                          </a:solidFill>
                        </a:rPr>
                        <a:t>2 ____ </a:t>
                      </a:r>
                      <a:r>
                        <a:rPr lang="en-GB" sz="2000" dirty="0" err="1">
                          <a:solidFill>
                            <a:srgbClr val="115076"/>
                          </a:solidFill>
                        </a:rPr>
                        <a:t>Deutschunterricht</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2000" dirty="0">
                          <a:solidFill>
                            <a:srgbClr val="115076"/>
                          </a:solidFill>
                        </a:rPr>
                        <a:t>3 ____ </a:t>
                      </a:r>
                      <a:r>
                        <a:rPr lang="en-GB" sz="2000" dirty="0" err="1">
                          <a:solidFill>
                            <a:srgbClr val="115076"/>
                          </a:solidFill>
                        </a:rPr>
                        <a:t>Frühzug</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2000" dirty="0">
                          <a:solidFill>
                            <a:srgbClr val="115076"/>
                          </a:solidFill>
                        </a:rPr>
                        <a:t>4 ____ </a:t>
                      </a:r>
                      <a:r>
                        <a:rPr lang="en-GB" sz="2000" dirty="0" err="1">
                          <a:solidFill>
                            <a:srgbClr val="115076"/>
                          </a:solidFill>
                        </a:rPr>
                        <a:t>Sprachschule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GB" sz="2000" dirty="0">
                          <a:solidFill>
                            <a:srgbClr val="115076"/>
                          </a:solidFill>
                        </a:rPr>
                        <a:t>5 ____ </a:t>
                      </a:r>
                      <a:r>
                        <a:rPr lang="en-GB" sz="2000" dirty="0" err="1">
                          <a:solidFill>
                            <a:srgbClr val="115076"/>
                          </a:solidFill>
                        </a:rPr>
                        <a:t>Wochentag</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extBox 3"/>
          <p:cNvSpPr txBox="1"/>
          <p:nvPr/>
        </p:nvSpPr>
        <p:spPr>
          <a:xfrm>
            <a:off x="150979" y="3478657"/>
            <a:ext cx="54559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Artikel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Wort auf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5" name="Table 4"/>
          <p:cNvGraphicFramePr>
            <a:graphicFrameLocks noGrp="1"/>
          </p:cNvGraphicFramePr>
          <p:nvPr/>
        </p:nvGraphicFramePr>
        <p:xfrm>
          <a:off x="248194" y="4276109"/>
          <a:ext cx="4625020" cy="1981200"/>
        </p:xfrm>
        <a:graphic>
          <a:graphicData uri="http://schemas.openxmlformats.org/drawingml/2006/table">
            <a:tbl>
              <a:tblPr firstRow="1" bandRow="1">
                <a:tableStyleId>{5940675A-B579-460E-94D1-54222C63F5DA}</a:tableStyleId>
              </a:tblPr>
              <a:tblGrid>
                <a:gridCol w="2465977">
                  <a:extLst>
                    <a:ext uri="{9D8B030D-6E8A-4147-A177-3AD203B41FA5}">
                      <a16:colId xmlns:a16="http://schemas.microsoft.com/office/drawing/2014/main" val="20000"/>
                    </a:ext>
                  </a:extLst>
                </a:gridCol>
                <a:gridCol w="2159043">
                  <a:extLst>
                    <a:ext uri="{9D8B030D-6E8A-4147-A177-3AD203B41FA5}">
                      <a16:colId xmlns:a16="http://schemas.microsoft.com/office/drawing/2014/main" val="20001"/>
                    </a:ext>
                  </a:extLst>
                </a:gridCol>
              </a:tblGrid>
              <a:tr h="370840">
                <a:tc>
                  <a:txBody>
                    <a:bodyPr/>
                    <a:lstStyle/>
                    <a:p>
                      <a:r>
                        <a:rPr lang="en-GB" sz="2000" dirty="0">
                          <a:solidFill>
                            <a:srgbClr val="115076"/>
                          </a:solidFill>
                        </a:rPr>
                        <a:t>____ </a:t>
                      </a:r>
                      <a:r>
                        <a:rPr lang="en-GB" sz="2000" dirty="0" err="1">
                          <a:solidFill>
                            <a:srgbClr val="115076"/>
                          </a:solidFill>
                        </a:rPr>
                        <a:t>Haustür</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2000" dirty="0">
                          <a:solidFill>
                            <a:srgbClr val="115076"/>
                          </a:solidFill>
                        </a:rPr>
                        <a:t>____</a:t>
                      </a:r>
                      <a:r>
                        <a:rPr lang="en-GB" sz="2000" baseline="0" dirty="0">
                          <a:solidFill>
                            <a:srgbClr val="115076"/>
                          </a:solidFill>
                        </a:rPr>
                        <a:t> </a:t>
                      </a:r>
                      <a:r>
                        <a:rPr lang="en-GB" sz="2000" baseline="0" dirty="0" err="1">
                          <a:solidFill>
                            <a:srgbClr val="115076"/>
                          </a:solidFill>
                        </a:rPr>
                        <a:t>Liebespaar</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2000" dirty="0">
                          <a:solidFill>
                            <a:srgbClr val="115076"/>
                          </a:solidFill>
                        </a:rPr>
                        <a:t>____ </a:t>
                      </a:r>
                      <a:r>
                        <a:rPr lang="en-GB" sz="2000" dirty="0" err="1">
                          <a:solidFill>
                            <a:srgbClr val="115076"/>
                          </a:solidFill>
                        </a:rPr>
                        <a:t>Spielplatz</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2000" dirty="0">
                          <a:solidFill>
                            <a:srgbClr val="115076"/>
                          </a:solidFill>
                        </a:rPr>
                        <a:t>____ </a:t>
                      </a:r>
                      <a:r>
                        <a:rPr lang="en-GB" sz="2000" dirty="0" err="1">
                          <a:solidFill>
                            <a:srgbClr val="115076"/>
                          </a:solidFill>
                        </a:rPr>
                        <a:t>Grünblau</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GB" sz="2000" dirty="0">
                          <a:solidFill>
                            <a:srgbClr val="115076"/>
                          </a:solidFill>
                        </a:rPr>
                        <a:t>____ </a:t>
                      </a:r>
                      <a:r>
                        <a:rPr lang="en-GB" sz="2000" dirty="0" err="1">
                          <a:solidFill>
                            <a:srgbClr val="115076"/>
                          </a:solidFill>
                        </a:rPr>
                        <a:t>Schlafzimmer</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Box 5"/>
          <p:cNvSpPr txBox="1"/>
          <p:nvPr/>
        </p:nvSpPr>
        <p:spPr>
          <a:xfrm>
            <a:off x="394977" y="956080"/>
            <a:ext cx="815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die</a:t>
            </a:r>
          </a:p>
        </p:txBody>
      </p:sp>
      <p:cxnSp>
        <p:nvCxnSpPr>
          <p:cNvPr id="8" name="Straight Connector 7"/>
          <p:cNvCxnSpPr/>
          <p:nvPr/>
        </p:nvCxnSpPr>
        <p:spPr>
          <a:xfrm>
            <a:off x="2168434" y="1303938"/>
            <a:ext cx="991625"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58199" y="1009412"/>
            <a:ext cx="19498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favourite number</a:t>
            </a:r>
          </a:p>
        </p:txBody>
      </p:sp>
      <p:cxnSp>
        <p:nvCxnSpPr>
          <p:cNvPr id="11" name="Straight Connector 10"/>
          <p:cNvCxnSpPr/>
          <p:nvPr/>
        </p:nvCxnSpPr>
        <p:spPr>
          <a:xfrm>
            <a:off x="2168434" y="1671491"/>
            <a:ext cx="1105925" cy="2668"/>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93249" y="1356190"/>
            <a:ext cx="815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der</a:t>
            </a:r>
          </a:p>
        </p:txBody>
      </p:sp>
      <p:sp>
        <p:nvSpPr>
          <p:cNvPr id="14" name="TextBox 13"/>
          <p:cNvSpPr txBox="1"/>
          <p:nvPr/>
        </p:nvSpPr>
        <p:spPr>
          <a:xfrm>
            <a:off x="3458199" y="1386968"/>
            <a:ext cx="19498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German lesson</a:t>
            </a:r>
          </a:p>
        </p:txBody>
      </p:sp>
      <p:cxnSp>
        <p:nvCxnSpPr>
          <p:cNvPr id="15" name="Straight Connector 14"/>
          <p:cNvCxnSpPr/>
          <p:nvPr/>
        </p:nvCxnSpPr>
        <p:spPr>
          <a:xfrm>
            <a:off x="1615471" y="2069432"/>
            <a:ext cx="449465" cy="528"/>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93249" y="1756300"/>
            <a:ext cx="815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der</a:t>
            </a:r>
          </a:p>
        </p:txBody>
      </p:sp>
      <p:sp>
        <p:nvSpPr>
          <p:cNvPr id="21" name="TextBox 20"/>
          <p:cNvSpPr txBox="1"/>
          <p:nvPr/>
        </p:nvSpPr>
        <p:spPr>
          <a:xfrm>
            <a:off x="3458199" y="1780171"/>
            <a:ext cx="19498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early train</a:t>
            </a:r>
          </a:p>
        </p:txBody>
      </p:sp>
      <p:cxnSp>
        <p:nvCxnSpPr>
          <p:cNvPr id="25" name="Straight Connector 24"/>
          <p:cNvCxnSpPr/>
          <p:nvPr/>
        </p:nvCxnSpPr>
        <p:spPr>
          <a:xfrm>
            <a:off x="2011039" y="2476439"/>
            <a:ext cx="817069"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93249" y="2153405"/>
            <a:ext cx="815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die</a:t>
            </a:r>
          </a:p>
        </p:txBody>
      </p:sp>
      <p:sp>
        <p:nvSpPr>
          <p:cNvPr id="30" name="TextBox 29"/>
          <p:cNvSpPr txBox="1"/>
          <p:nvPr/>
        </p:nvSpPr>
        <p:spPr>
          <a:xfrm>
            <a:off x="3440408" y="2160065"/>
            <a:ext cx="20948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language school</a:t>
            </a:r>
          </a:p>
        </p:txBody>
      </p:sp>
      <p:cxnSp>
        <p:nvCxnSpPr>
          <p:cNvPr id="31" name="Straight Connector 30"/>
          <p:cNvCxnSpPr/>
          <p:nvPr/>
        </p:nvCxnSpPr>
        <p:spPr>
          <a:xfrm>
            <a:off x="2168434" y="2882391"/>
            <a:ext cx="449465" cy="528"/>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87079" y="2546845"/>
            <a:ext cx="815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der</a:t>
            </a:r>
          </a:p>
        </p:txBody>
      </p:sp>
      <p:sp>
        <p:nvSpPr>
          <p:cNvPr id="33" name="TextBox 32"/>
          <p:cNvSpPr txBox="1"/>
          <p:nvPr/>
        </p:nvSpPr>
        <p:spPr>
          <a:xfrm>
            <a:off x="3469814" y="2562234"/>
            <a:ext cx="20948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week day</a:t>
            </a:r>
          </a:p>
        </p:txBody>
      </p:sp>
      <p:sp>
        <p:nvSpPr>
          <p:cNvPr id="34" name="Rounded Rectangular Callout 33"/>
          <p:cNvSpPr/>
          <p:nvPr/>
        </p:nvSpPr>
        <p:spPr>
          <a:xfrm>
            <a:off x="187119" y="273110"/>
            <a:ext cx="5257044" cy="2828835"/>
          </a:xfrm>
          <a:prstGeom prst="wedgeRoundRectCallou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Sometimes the English is NOT a word-for-word translation, and could also be one word:</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Haustier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house animal  pet!</a:t>
            </a:r>
            <a:b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br>
            <a:b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Try exercise 2. The pictures may help.</a:t>
            </a:r>
          </a:p>
        </p:txBody>
      </p:sp>
      <p:sp>
        <p:nvSpPr>
          <p:cNvPr id="37" name="TextBox 36"/>
          <p:cNvSpPr txBox="1"/>
          <p:nvPr/>
        </p:nvSpPr>
        <p:spPr>
          <a:xfrm>
            <a:off x="170244" y="4275821"/>
            <a:ext cx="815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die</a:t>
            </a:r>
          </a:p>
        </p:txBody>
      </p:sp>
      <p:cxnSp>
        <p:nvCxnSpPr>
          <p:cNvPr id="38" name="Straight Connector 37"/>
          <p:cNvCxnSpPr/>
          <p:nvPr/>
        </p:nvCxnSpPr>
        <p:spPr>
          <a:xfrm flipV="1">
            <a:off x="1515513" y="4592537"/>
            <a:ext cx="324690" cy="3134"/>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726148" y="4290672"/>
            <a:ext cx="20948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front door</a:t>
            </a:r>
          </a:p>
        </p:txBody>
      </p:sp>
      <p:sp>
        <p:nvSpPr>
          <p:cNvPr id="41" name="TextBox 40"/>
          <p:cNvSpPr txBox="1"/>
          <p:nvPr/>
        </p:nvSpPr>
        <p:spPr>
          <a:xfrm>
            <a:off x="169306" y="4672509"/>
            <a:ext cx="815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das</a:t>
            </a:r>
          </a:p>
        </p:txBody>
      </p:sp>
      <p:cxnSp>
        <p:nvCxnSpPr>
          <p:cNvPr id="42" name="Straight Connector 41"/>
          <p:cNvCxnSpPr/>
          <p:nvPr/>
        </p:nvCxnSpPr>
        <p:spPr>
          <a:xfrm>
            <a:off x="1696296" y="5007557"/>
            <a:ext cx="546673"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717937" y="4687898"/>
            <a:ext cx="22227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(romantic)couple</a:t>
            </a:r>
          </a:p>
        </p:txBody>
      </p:sp>
      <p:sp>
        <p:nvSpPr>
          <p:cNvPr id="52" name="TextBox 51"/>
          <p:cNvSpPr txBox="1"/>
          <p:nvPr/>
        </p:nvSpPr>
        <p:spPr>
          <a:xfrm>
            <a:off x="151205" y="5079489"/>
            <a:ext cx="815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der</a:t>
            </a:r>
          </a:p>
        </p:txBody>
      </p:sp>
      <p:cxnSp>
        <p:nvCxnSpPr>
          <p:cNvPr id="53" name="Straight Connector 52"/>
          <p:cNvCxnSpPr/>
          <p:nvPr/>
        </p:nvCxnSpPr>
        <p:spPr>
          <a:xfrm>
            <a:off x="1515513" y="5403780"/>
            <a:ext cx="546673"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725741" y="5099687"/>
            <a:ext cx="20948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playground</a:t>
            </a:r>
          </a:p>
        </p:txBody>
      </p:sp>
      <p:sp>
        <p:nvSpPr>
          <p:cNvPr id="55" name="TextBox 54"/>
          <p:cNvSpPr txBox="1"/>
          <p:nvPr/>
        </p:nvSpPr>
        <p:spPr>
          <a:xfrm>
            <a:off x="2617899" y="5475616"/>
            <a:ext cx="20948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greeny</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blue</a:t>
            </a:r>
          </a:p>
        </p:txBody>
      </p:sp>
      <p:sp>
        <p:nvSpPr>
          <p:cNvPr id="56" name="TextBox 55"/>
          <p:cNvSpPr txBox="1"/>
          <p:nvPr/>
        </p:nvSpPr>
        <p:spPr>
          <a:xfrm>
            <a:off x="167487" y="5468344"/>
            <a:ext cx="815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das</a:t>
            </a:r>
          </a:p>
        </p:txBody>
      </p:sp>
      <p:cxnSp>
        <p:nvCxnSpPr>
          <p:cNvPr id="57" name="Straight Connector 56"/>
          <p:cNvCxnSpPr/>
          <p:nvPr/>
        </p:nvCxnSpPr>
        <p:spPr>
          <a:xfrm>
            <a:off x="1515512" y="5799845"/>
            <a:ext cx="546673"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79029" y="5851546"/>
            <a:ext cx="815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das</a:t>
            </a:r>
          </a:p>
        </p:txBody>
      </p:sp>
      <p:cxnSp>
        <p:nvCxnSpPr>
          <p:cNvPr id="59" name="Straight Connector 58"/>
          <p:cNvCxnSpPr/>
          <p:nvPr/>
        </p:nvCxnSpPr>
        <p:spPr>
          <a:xfrm>
            <a:off x="1668439" y="6185848"/>
            <a:ext cx="822278" cy="1"/>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717937" y="5851546"/>
            <a:ext cx="20948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bedroom</a:t>
            </a:r>
          </a:p>
        </p:txBody>
      </p:sp>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7444" y="5866245"/>
            <a:ext cx="429997" cy="396403"/>
          </a:xfrm>
          <a:prstGeom prst="rect">
            <a:avLst/>
          </a:prstGeom>
        </p:spPr>
      </p:pic>
      <p:pic>
        <p:nvPicPr>
          <p:cNvPr id="67" name="Picture 66"/>
          <p:cNvPicPr>
            <a:picLocks noChangeAspect="1"/>
          </p:cNvPicPr>
          <p:nvPr/>
        </p:nvPicPr>
        <p:blipFill rotWithShape="1">
          <a:blip r:embed="rId4" cstate="print">
            <a:extLst>
              <a:ext uri="{28A0092B-C50C-407E-A947-70E740481C1C}">
                <a14:useLocalDpi xmlns:a14="http://schemas.microsoft.com/office/drawing/2010/main" val="0"/>
              </a:ext>
            </a:extLst>
          </a:blip>
          <a:srcRect l="3372" t="28045" r="50044" b="6859"/>
          <a:stretch/>
        </p:blipFill>
        <p:spPr>
          <a:xfrm>
            <a:off x="4995374" y="4119824"/>
            <a:ext cx="425079" cy="445500"/>
          </a:xfrm>
          <a:prstGeom prst="rect">
            <a:avLst/>
          </a:prstGeom>
        </p:spPr>
      </p:pic>
      <p:pic>
        <p:nvPicPr>
          <p:cNvPr id="69"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9343" y="4535289"/>
            <a:ext cx="488098" cy="488098"/>
          </a:xfrm>
          <a:prstGeom prst="rect">
            <a:avLst/>
          </a:prstGeom>
        </p:spPr>
      </p:pic>
      <p:pic>
        <p:nvPicPr>
          <p:cNvPr id="70" name="Picture 69"/>
          <p:cNvPicPr>
            <a:picLocks noChangeAspect="1"/>
          </p:cNvPicPr>
          <p:nvPr/>
        </p:nvPicPr>
        <p:blipFill rotWithShape="1">
          <a:blip r:embed="rId6" cstate="print">
            <a:extLst>
              <a:ext uri="{28A0092B-C50C-407E-A947-70E740481C1C}">
                <a14:useLocalDpi xmlns:a14="http://schemas.microsoft.com/office/drawing/2010/main" val="0"/>
              </a:ext>
            </a:extLst>
          </a:blip>
          <a:srcRect b="14782"/>
          <a:stretch/>
        </p:blipFill>
        <p:spPr>
          <a:xfrm>
            <a:off x="4948794" y="4991071"/>
            <a:ext cx="498647" cy="424934"/>
          </a:xfrm>
          <a:prstGeom prst="rect">
            <a:avLst/>
          </a:prstGeom>
        </p:spPr>
      </p:pic>
      <p:pic>
        <p:nvPicPr>
          <p:cNvPr id="71" name="Picture 70"/>
          <p:cNvPicPr>
            <a:picLocks noChangeAspect="1"/>
          </p:cNvPicPr>
          <p:nvPr/>
        </p:nvPicPr>
        <p:blipFill rotWithShape="1">
          <a:blip r:embed="rId7" cstate="print">
            <a:extLst>
              <a:ext uri="{28A0092B-C50C-407E-A947-70E740481C1C}">
                <a14:useLocalDpi xmlns:a14="http://schemas.microsoft.com/office/drawing/2010/main" val="0"/>
              </a:ext>
            </a:extLst>
          </a:blip>
          <a:srcRect t="33185"/>
          <a:stretch/>
        </p:blipFill>
        <p:spPr>
          <a:xfrm rot="10800000">
            <a:off x="4948794" y="5486867"/>
            <a:ext cx="505973" cy="338066"/>
          </a:xfrm>
          <a:prstGeom prst="rect">
            <a:avLst/>
          </a:prstGeom>
        </p:spPr>
      </p:pic>
      <p:sp>
        <p:nvSpPr>
          <p:cNvPr id="72" name="TextBox 71"/>
          <p:cNvSpPr txBox="1"/>
          <p:nvPr/>
        </p:nvSpPr>
        <p:spPr>
          <a:xfrm>
            <a:off x="5919650" y="194862"/>
            <a:ext cx="62723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Lieblingsurlaube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Separate the words. Was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auf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cxnSp>
        <p:nvCxnSpPr>
          <p:cNvPr id="73" name="Straight Connector 72"/>
          <p:cNvCxnSpPr/>
          <p:nvPr/>
        </p:nvCxnSpPr>
        <p:spPr>
          <a:xfrm>
            <a:off x="7357244" y="170148"/>
            <a:ext cx="0" cy="41295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aphicFrame>
        <p:nvGraphicFramePr>
          <p:cNvPr id="74" name="Table 73"/>
          <p:cNvGraphicFramePr>
            <a:graphicFrameLocks noGrp="1"/>
          </p:cNvGraphicFramePr>
          <p:nvPr/>
        </p:nvGraphicFramePr>
        <p:xfrm>
          <a:off x="5919650" y="901191"/>
          <a:ext cx="5893409" cy="2773680"/>
        </p:xfrm>
        <a:graphic>
          <a:graphicData uri="http://schemas.openxmlformats.org/drawingml/2006/table">
            <a:tbl>
              <a:tblPr firstRow="1" bandRow="1">
                <a:tableStyleId>{5940675A-B579-460E-94D1-54222C63F5DA}</a:tableStyleId>
              </a:tblPr>
              <a:tblGrid>
                <a:gridCol w="2235809">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370840">
                <a:tc>
                  <a:txBody>
                    <a:bodyPr/>
                    <a:lstStyle/>
                    <a:p>
                      <a:r>
                        <a:rPr lang="en-GB" sz="2000" dirty="0" err="1">
                          <a:solidFill>
                            <a:srgbClr val="115076"/>
                          </a:solidFill>
                        </a:rPr>
                        <a:t>Winterurlaub</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2000" dirty="0" err="1">
                          <a:solidFill>
                            <a:srgbClr val="115076"/>
                          </a:solidFill>
                        </a:rPr>
                        <a:t>Aktivurlaub</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2000" dirty="0" err="1">
                          <a:solidFill>
                            <a:srgbClr val="115076"/>
                          </a:solidFill>
                        </a:rPr>
                        <a:t>Rucksackurlaub</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2000" dirty="0" err="1">
                          <a:solidFill>
                            <a:srgbClr val="115076"/>
                          </a:solidFill>
                        </a:rPr>
                        <a:t>Familienurlaub</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GB" sz="2000" baseline="0" dirty="0" err="1">
                          <a:solidFill>
                            <a:srgbClr val="115076"/>
                          </a:solidFill>
                        </a:rPr>
                        <a:t>Tag</a:t>
                      </a:r>
                      <a:r>
                        <a:rPr lang="en-GB" sz="2000" dirty="0" err="1">
                          <a:solidFill>
                            <a:srgbClr val="115076"/>
                          </a:solidFill>
                        </a:rPr>
                        <a:t>esurlaub</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GB" sz="2000" dirty="0" err="1">
                          <a:solidFill>
                            <a:srgbClr val="115076"/>
                          </a:solidFill>
                        </a:rPr>
                        <a:t>Bootsurlaub</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r>
                        <a:rPr lang="en-GB" sz="2000" dirty="0" err="1">
                          <a:solidFill>
                            <a:srgbClr val="115076"/>
                          </a:solidFill>
                        </a:rPr>
                        <a:t>Strandurlaub</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cxnSp>
        <p:nvCxnSpPr>
          <p:cNvPr id="75" name="Straight Connector 74"/>
          <p:cNvCxnSpPr/>
          <p:nvPr/>
        </p:nvCxnSpPr>
        <p:spPr>
          <a:xfrm>
            <a:off x="6792952" y="890979"/>
            <a:ext cx="0" cy="41295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624076" y="1303938"/>
            <a:ext cx="0" cy="41295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8108439" y="907670"/>
            <a:ext cx="20948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winter holiday</a:t>
            </a:r>
          </a:p>
        </p:txBody>
      </p:sp>
      <p:sp>
        <p:nvSpPr>
          <p:cNvPr id="78" name="TextBox 77"/>
          <p:cNvSpPr txBox="1"/>
          <p:nvPr/>
        </p:nvSpPr>
        <p:spPr>
          <a:xfrm>
            <a:off x="8145509" y="1293595"/>
            <a:ext cx="38364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activity holiday / active holiday</a:t>
            </a:r>
          </a:p>
        </p:txBody>
      </p:sp>
      <p:cxnSp>
        <p:nvCxnSpPr>
          <p:cNvPr id="79" name="Straight Connector 78"/>
          <p:cNvCxnSpPr/>
          <p:nvPr/>
        </p:nvCxnSpPr>
        <p:spPr>
          <a:xfrm>
            <a:off x="7171892" y="1716897"/>
            <a:ext cx="0" cy="41295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8108439" y="1693900"/>
            <a:ext cx="38364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backpacking holiday</a:t>
            </a:r>
          </a:p>
        </p:txBody>
      </p:sp>
      <p:cxnSp>
        <p:nvCxnSpPr>
          <p:cNvPr id="82" name="Straight Connector 81"/>
          <p:cNvCxnSpPr/>
          <p:nvPr/>
        </p:nvCxnSpPr>
        <p:spPr>
          <a:xfrm>
            <a:off x="7003017" y="2085038"/>
            <a:ext cx="0" cy="41295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8145509" y="2078826"/>
            <a:ext cx="38364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family holiday</a:t>
            </a:r>
          </a:p>
        </p:txBody>
      </p:sp>
      <p:cxnSp>
        <p:nvCxnSpPr>
          <p:cNvPr id="84" name="Straight Connector 83"/>
          <p:cNvCxnSpPr/>
          <p:nvPr/>
        </p:nvCxnSpPr>
        <p:spPr>
          <a:xfrm>
            <a:off x="6747646" y="2499074"/>
            <a:ext cx="0" cy="41295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8145508" y="2499791"/>
            <a:ext cx="38364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day’s holiday</a:t>
            </a:r>
          </a:p>
        </p:txBody>
      </p:sp>
      <p:cxnSp>
        <p:nvCxnSpPr>
          <p:cNvPr id="86" name="Straight Connector 85"/>
          <p:cNvCxnSpPr/>
          <p:nvPr/>
        </p:nvCxnSpPr>
        <p:spPr>
          <a:xfrm>
            <a:off x="6678481" y="2889026"/>
            <a:ext cx="0" cy="41295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8145508" y="2923725"/>
            <a:ext cx="38364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boating holiday</a:t>
            </a:r>
          </a:p>
        </p:txBody>
      </p:sp>
      <p:cxnSp>
        <p:nvCxnSpPr>
          <p:cNvPr id="88" name="Straight Connector 87"/>
          <p:cNvCxnSpPr/>
          <p:nvPr/>
        </p:nvCxnSpPr>
        <p:spPr>
          <a:xfrm>
            <a:off x="6792952" y="3261912"/>
            <a:ext cx="0" cy="41295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8145508" y="3285195"/>
            <a:ext cx="38364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beach holiday</a:t>
            </a:r>
          </a:p>
        </p:txBody>
      </p:sp>
      <p:sp>
        <p:nvSpPr>
          <p:cNvPr id="90" name="TextBox 89"/>
          <p:cNvSpPr txBox="1"/>
          <p:nvPr/>
        </p:nvSpPr>
        <p:spPr>
          <a:xfrm>
            <a:off x="5831282" y="3708859"/>
            <a:ext cx="62723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Urlaubssachen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Separate the words. Was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auf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cxnSp>
        <p:nvCxnSpPr>
          <p:cNvPr id="91" name="Straight Connector 90"/>
          <p:cNvCxnSpPr/>
          <p:nvPr/>
        </p:nvCxnSpPr>
        <p:spPr>
          <a:xfrm>
            <a:off x="7122464" y="3685591"/>
            <a:ext cx="0" cy="41295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aphicFrame>
        <p:nvGraphicFramePr>
          <p:cNvPr id="92" name="Table 91"/>
          <p:cNvGraphicFramePr>
            <a:graphicFrameLocks noGrp="1"/>
          </p:cNvGraphicFramePr>
          <p:nvPr/>
        </p:nvGraphicFramePr>
        <p:xfrm>
          <a:off x="5919650" y="4352207"/>
          <a:ext cx="5522707" cy="1981200"/>
        </p:xfrm>
        <a:graphic>
          <a:graphicData uri="http://schemas.openxmlformats.org/drawingml/2006/table">
            <a:tbl>
              <a:tblPr firstRow="1" bandRow="1">
                <a:tableStyleId>{5940675A-B579-460E-94D1-54222C63F5DA}</a:tableStyleId>
              </a:tblPr>
              <a:tblGrid>
                <a:gridCol w="2465977">
                  <a:extLst>
                    <a:ext uri="{9D8B030D-6E8A-4147-A177-3AD203B41FA5}">
                      <a16:colId xmlns:a16="http://schemas.microsoft.com/office/drawing/2014/main" val="20000"/>
                    </a:ext>
                  </a:extLst>
                </a:gridCol>
                <a:gridCol w="3056730">
                  <a:extLst>
                    <a:ext uri="{9D8B030D-6E8A-4147-A177-3AD203B41FA5}">
                      <a16:colId xmlns:a16="http://schemas.microsoft.com/office/drawing/2014/main" val="20001"/>
                    </a:ext>
                  </a:extLst>
                </a:gridCol>
              </a:tblGrid>
              <a:tr h="370840">
                <a:tc>
                  <a:txBody>
                    <a:bodyPr/>
                    <a:lstStyle/>
                    <a:p>
                      <a:r>
                        <a:rPr lang="en-GB" sz="2000" dirty="0">
                          <a:solidFill>
                            <a:srgbClr val="115076"/>
                          </a:solidFill>
                        </a:rPr>
                        <a:t>____ </a:t>
                      </a:r>
                      <a:r>
                        <a:rPr lang="en-GB" sz="2000" dirty="0" err="1">
                          <a:solidFill>
                            <a:srgbClr val="115076"/>
                          </a:solidFill>
                        </a:rPr>
                        <a:t>Urlaubstag</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2000" dirty="0">
                          <a:solidFill>
                            <a:srgbClr val="115076"/>
                          </a:solidFill>
                        </a:rPr>
                        <a:t>____</a:t>
                      </a:r>
                      <a:r>
                        <a:rPr lang="en-GB" sz="2000" baseline="0" dirty="0">
                          <a:solidFill>
                            <a:srgbClr val="115076"/>
                          </a:solidFill>
                        </a:rPr>
                        <a:t> </a:t>
                      </a:r>
                      <a:r>
                        <a:rPr lang="en-GB" sz="2000" baseline="0" dirty="0" err="1">
                          <a:solidFill>
                            <a:srgbClr val="115076"/>
                          </a:solidFill>
                        </a:rPr>
                        <a:t>Urlaubsideen</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2000" dirty="0">
                          <a:solidFill>
                            <a:srgbClr val="115076"/>
                          </a:solidFill>
                        </a:rPr>
                        <a:t>____ </a:t>
                      </a:r>
                      <a:r>
                        <a:rPr lang="en-GB" sz="2000" dirty="0" err="1">
                          <a:solidFill>
                            <a:srgbClr val="115076"/>
                          </a:solidFill>
                        </a:rPr>
                        <a:t>Urlaubsort</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2000" dirty="0">
                          <a:solidFill>
                            <a:srgbClr val="115076"/>
                          </a:solidFill>
                        </a:rPr>
                        <a:t>____ </a:t>
                      </a:r>
                      <a:r>
                        <a:rPr lang="en-GB" sz="2000" dirty="0" err="1">
                          <a:solidFill>
                            <a:srgbClr val="115076"/>
                          </a:solidFill>
                        </a:rPr>
                        <a:t>Urlaubshotel</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GB" sz="2000" dirty="0">
                          <a:solidFill>
                            <a:srgbClr val="115076"/>
                          </a:solidFill>
                        </a:rPr>
                        <a:t>____ </a:t>
                      </a:r>
                      <a:r>
                        <a:rPr lang="en-GB" sz="2000" dirty="0" err="1">
                          <a:solidFill>
                            <a:srgbClr val="115076"/>
                          </a:solidFill>
                        </a:rPr>
                        <a:t>Urlaubsgeld</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3" name="TextBox 92"/>
          <p:cNvSpPr txBox="1"/>
          <p:nvPr/>
        </p:nvSpPr>
        <p:spPr>
          <a:xfrm>
            <a:off x="5896739" y="4368048"/>
            <a:ext cx="815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der</a:t>
            </a:r>
          </a:p>
        </p:txBody>
      </p:sp>
      <p:cxnSp>
        <p:nvCxnSpPr>
          <p:cNvPr id="94" name="Straight Connector 93"/>
          <p:cNvCxnSpPr/>
          <p:nvPr/>
        </p:nvCxnSpPr>
        <p:spPr>
          <a:xfrm flipV="1">
            <a:off x="7488027" y="4660004"/>
            <a:ext cx="409064" cy="3134"/>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8354703" y="4380658"/>
            <a:ext cx="22227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holiday day</a:t>
            </a:r>
          </a:p>
        </p:txBody>
      </p:sp>
      <p:sp>
        <p:nvSpPr>
          <p:cNvPr id="97" name="TextBox 96"/>
          <p:cNvSpPr txBox="1"/>
          <p:nvPr/>
        </p:nvSpPr>
        <p:spPr>
          <a:xfrm>
            <a:off x="5874266" y="4739252"/>
            <a:ext cx="815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die</a:t>
            </a:r>
          </a:p>
        </p:txBody>
      </p:sp>
      <p:cxnSp>
        <p:nvCxnSpPr>
          <p:cNvPr id="98" name="Straight Connector 97"/>
          <p:cNvCxnSpPr/>
          <p:nvPr/>
        </p:nvCxnSpPr>
        <p:spPr>
          <a:xfrm flipV="1">
            <a:off x="7488027" y="5057230"/>
            <a:ext cx="724948" cy="15389"/>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8354703" y="4765104"/>
            <a:ext cx="22227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holiday ideas</a:t>
            </a:r>
          </a:p>
        </p:txBody>
      </p:sp>
      <p:sp>
        <p:nvSpPr>
          <p:cNvPr id="101" name="TextBox 100"/>
          <p:cNvSpPr txBox="1"/>
          <p:nvPr/>
        </p:nvSpPr>
        <p:spPr>
          <a:xfrm>
            <a:off x="5865292" y="5142249"/>
            <a:ext cx="815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der</a:t>
            </a:r>
          </a:p>
        </p:txBody>
      </p:sp>
      <p:cxnSp>
        <p:nvCxnSpPr>
          <p:cNvPr id="102" name="Straight Connector 101"/>
          <p:cNvCxnSpPr/>
          <p:nvPr/>
        </p:nvCxnSpPr>
        <p:spPr>
          <a:xfrm flipV="1">
            <a:off x="7488027" y="5475616"/>
            <a:ext cx="309311" cy="2"/>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8354702" y="5163879"/>
            <a:ext cx="29783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holiday place / location</a:t>
            </a:r>
          </a:p>
        </p:txBody>
      </p:sp>
      <p:sp>
        <p:nvSpPr>
          <p:cNvPr id="106" name="TextBox 105"/>
          <p:cNvSpPr txBox="1"/>
          <p:nvPr/>
        </p:nvSpPr>
        <p:spPr>
          <a:xfrm>
            <a:off x="5859139" y="5518179"/>
            <a:ext cx="815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das</a:t>
            </a:r>
          </a:p>
        </p:txBody>
      </p:sp>
      <p:cxnSp>
        <p:nvCxnSpPr>
          <p:cNvPr id="107" name="Straight Connector 106"/>
          <p:cNvCxnSpPr/>
          <p:nvPr/>
        </p:nvCxnSpPr>
        <p:spPr>
          <a:xfrm flipV="1">
            <a:off x="7481874" y="5844948"/>
            <a:ext cx="626565" cy="66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8354701" y="5577768"/>
            <a:ext cx="29783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holiday hotel</a:t>
            </a:r>
          </a:p>
        </p:txBody>
      </p:sp>
      <p:sp>
        <p:nvSpPr>
          <p:cNvPr id="110" name="TextBox 109"/>
          <p:cNvSpPr txBox="1"/>
          <p:nvPr/>
        </p:nvSpPr>
        <p:spPr>
          <a:xfrm>
            <a:off x="5896739" y="5930681"/>
            <a:ext cx="815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das</a:t>
            </a:r>
          </a:p>
        </p:txBody>
      </p:sp>
      <p:cxnSp>
        <p:nvCxnSpPr>
          <p:cNvPr id="111" name="Straight Connector 110"/>
          <p:cNvCxnSpPr/>
          <p:nvPr/>
        </p:nvCxnSpPr>
        <p:spPr>
          <a:xfrm flipV="1">
            <a:off x="7519474" y="6257450"/>
            <a:ext cx="512874" cy="66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8354700" y="5979189"/>
            <a:ext cx="29783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holiday money</a:t>
            </a:r>
          </a:p>
        </p:txBody>
      </p:sp>
    </p:spTree>
    <p:extLst>
      <p:ext uri="{BB962C8B-B14F-4D97-AF65-F5344CB8AC3E}">
        <p14:creationId xmlns:p14="http://schemas.microsoft.com/office/powerpoint/2010/main" val="96009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5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52"/>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5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4"/>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6"/>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57"/>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5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59"/>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65"/>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75"/>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77"/>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76"/>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78"/>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nodeType="clickEffect">
                                  <p:stCondLst>
                                    <p:cond delay="0"/>
                                  </p:stCondLst>
                                  <p:childTnLst>
                                    <p:set>
                                      <p:cBhvr>
                                        <p:cTn id="137" dur="1" fill="hold">
                                          <p:stCondLst>
                                            <p:cond delay="0"/>
                                          </p:stCondLst>
                                        </p:cTn>
                                        <p:tgtEl>
                                          <p:spTgt spid="79"/>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80"/>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82"/>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83"/>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84"/>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85"/>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nodeType="clickEffect">
                                  <p:stCondLst>
                                    <p:cond delay="0"/>
                                  </p:stCondLst>
                                  <p:childTnLst>
                                    <p:set>
                                      <p:cBhvr>
                                        <p:cTn id="161" dur="1" fill="hold">
                                          <p:stCondLst>
                                            <p:cond delay="0"/>
                                          </p:stCondLst>
                                        </p:cTn>
                                        <p:tgtEl>
                                          <p:spTgt spid="86"/>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87"/>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nodeType="clickEffect">
                                  <p:stCondLst>
                                    <p:cond delay="0"/>
                                  </p:stCondLst>
                                  <p:childTnLst>
                                    <p:set>
                                      <p:cBhvr>
                                        <p:cTn id="169" dur="1" fill="hold">
                                          <p:stCondLst>
                                            <p:cond delay="0"/>
                                          </p:stCondLst>
                                        </p:cTn>
                                        <p:tgtEl>
                                          <p:spTgt spid="88"/>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89"/>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93"/>
                                        </p:tgtEl>
                                        <p:attrNameLst>
                                          <p:attrName>style.visibility</p:attrName>
                                        </p:attrNameLst>
                                      </p:cBhvr>
                                      <p:to>
                                        <p:strVal val="visible"/>
                                      </p:to>
                                    </p:set>
                                  </p:childTnLst>
                                </p:cTn>
                              </p:par>
                              <p:par>
                                <p:cTn id="178" presetID="1" presetClass="entr" presetSubtype="0" fill="hold" nodeType="withEffect">
                                  <p:stCondLst>
                                    <p:cond delay="0"/>
                                  </p:stCondLst>
                                  <p:childTnLst>
                                    <p:set>
                                      <p:cBhvr>
                                        <p:cTn id="179" dur="1" fill="hold">
                                          <p:stCondLst>
                                            <p:cond delay="0"/>
                                          </p:stCondLst>
                                        </p:cTn>
                                        <p:tgtEl>
                                          <p:spTgt spid="94"/>
                                        </p:tgtEl>
                                        <p:attrNameLst>
                                          <p:attrName>style.visibility</p:attrName>
                                        </p:attrNameLst>
                                      </p:cBhvr>
                                      <p:to>
                                        <p:strVal val="visible"/>
                                      </p:to>
                                    </p:set>
                                  </p:childTnLst>
                                </p:cTn>
                              </p:par>
                            </p:childTnLst>
                          </p:cTn>
                        </p:par>
                      </p:childTnLst>
                    </p:cTn>
                  </p:par>
                  <p:par>
                    <p:cTn id="180" fill="hold">
                      <p:stCondLst>
                        <p:cond delay="indefinite"/>
                      </p:stCondLst>
                      <p:childTnLst>
                        <p:par>
                          <p:cTn id="181" fill="hold">
                            <p:stCondLst>
                              <p:cond delay="0"/>
                            </p:stCondLst>
                            <p:childTnLst>
                              <p:par>
                                <p:cTn id="182" presetID="1" presetClass="entr" presetSubtype="0" fill="hold" grpId="0" nodeType="clickEffect">
                                  <p:stCondLst>
                                    <p:cond delay="0"/>
                                  </p:stCondLst>
                                  <p:childTnLst>
                                    <p:set>
                                      <p:cBhvr>
                                        <p:cTn id="183" dur="1" fill="hold">
                                          <p:stCondLst>
                                            <p:cond delay="0"/>
                                          </p:stCondLst>
                                        </p:cTn>
                                        <p:tgtEl>
                                          <p:spTgt spid="96"/>
                                        </p:tgtEl>
                                        <p:attrNameLst>
                                          <p:attrName>style.visibility</p:attrName>
                                        </p:attrNameLst>
                                      </p:cBhvr>
                                      <p:to>
                                        <p:strVal val="visible"/>
                                      </p:to>
                                    </p:set>
                                  </p:childTnLst>
                                </p:cTn>
                              </p:par>
                            </p:childTnLst>
                          </p:cTn>
                        </p:par>
                      </p:childTnLst>
                    </p:cTn>
                  </p:par>
                  <p:par>
                    <p:cTn id="184" fill="hold">
                      <p:stCondLst>
                        <p:cond delay="indefinite"/>
                      </p:stCondLst>
                      <p:childTnLst>
                        <p:par>
                          <p:cTn id="185" fill="hold">
                            <p:stCondLst>
                              <p:cond delay="0"/>
                            </p:stCondLst>
                            <p:childTnLst>
                              <p:par>
                                <p:cTn id="186" presetID="1" presetClass="entr" presetSubtype="0" fill="hold" grpId="0" nodeType="clickEffect">
                                  <p:stCondLst>
                                    <p:cond delay="0"/>
                                  </p:stCondLst>
                                  <p:childTnLst>
                                    <p:set>
                                      <p:cBhvr>
                                        <p:cTn id="187" dur="1" fill="hold">
                                          <p:stCondLst>
                                            <p:cond delay="0"/>
                                          </p:stCondLst>
                                        </p:cTn>
                                        <p:tgtEl>
                                          <p:spTgt spid="97"/>
                                        </p:tgtEl>
                                        <p:attrNameLst>
                                          <p:attrName>style.visibility</p:attrName>
                                        </p:attrNameLst>
                                      </p:cBhvr>
                                      <p:to>
                                        <p:strVal val="visible"/>
                                      </p:to>
                                    </p:set>
                                  </p:childTnLst>
                                </p:cTn>
                              </p:par>
                              <p:par>
                                <p:cTn id="188" presetID="1" presetClass="entr" presetSubtype="0" fill="hold" nodeType="withEffect">
                                  <p:stCondLst>
                                    <p:cond delay="0"/>
                                  </p:stCondLst>
                                  <p:childTnLst>
                                    <p:set>
                                      <p:cBhvr>
                                        <p:cTn id="189" dur="1" fill="hold">
                                          <p:stCondLst>
                                            <p:cond delay="0"/>
                                          </p:stCondLst>
                                        </p:cTn>
                                        <p:tgtEl>
                                          <p:spTgt spid="98"/>
                                        </p:tgtEl>
                                        <p:attrNameLst>
                                          <p:attrName>style.visibility</p:attrName>
                                        </p:attrNameLst>
                                      </p:cBhvr>
                                      <p:to>
                                        <p:strVal val="visible"/>
                                      </p:to>
                                    </p:se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100"/>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1" presetClass="entr" presetSubtype="0" fill="hold" grpId="0" nodeType="clickEffect">
                                  <p:stCondLst>
                                    <p:cond delay="0"/>
                                  </p:stCondLst>
                                  <p:childTnLst>
                                    <p:set>
                                      <p:cBhvr>
                                        <p:cTn id="197" dur="1" fill="hold">
                                          <p:stCondLst>
                                            <p:cond delay="0"/>
                                          </p:stCondLst>
                                        </p:cTn>
                                        <p:tgtEl>
                                          <p:spTgt spid="101"/>
                                        </p:tgtEl>
                                        <p:attrNameLst>
                                          <p:attrName>style.visibility</p:attrName>
                                        </p:attrNameLst>
                                      </p:cBhvr>
                                      <p:to>
                                        <p:strVal val="visible"/>
                                      </p:to>
                                    </p:set>
                                  </p:childTnLst>
                                </p:cTn>
                              </p:par>
                              <p:par>
                                <p:cTn id="198" presetID="1" presetClass="entr" presetSubtype="0" fill="hold" nodeType="withEffect">
                                  <p:stCondLst>
                                    <p:cond delay="0"/>
                                  </p:stCondLst>
                                  <p:childTnLst>
                                    <p:set>
                                      <p:cBhvr>
                                        <p:cTn id="199" dur="1" fill="hold">
                                          <p:stCondLst>
                                            <p:cond delay="0"/>
                                          </p:stCondLst>
                                        </p:cTn>
                                        <p:tgtEl>
                                          <p:spTgt spid="102"/>
                                        </p:tgtEl>
                                        <p:attrNameLst>
                                          <p:attrName>style.visibility</p:attrName>
                                        </p:attrNameLst>
                                      </p:cBhvr>
                                      <p:to>
                                        <p:strVal val="visible"/>
                                      </p:to>
                                    </p:set>
                                  </p:childTnLst>
                                </p:cTn>
                              </p:par>
                            </p:childTnLst>
                          </p:cTn>
                        </p:par>
                      </p:childTnLst>
                    </p:cTn>
                  </p:par>
                  <p:par>
                    <p:cTn id="200" fill="hold">
                      <p:stCondLst>
                        <p:cond delay="indefinite"/>
                      </p:stCondLst>
                      <p:childTnLst>
                        <p:par>
                          <p:cTn id="201" fill="hold">
                            <p:stCondLst>
                              <p:cond delay="0"/>
                            </p:stCondLst>
                            <p:childTnLst>
                              <p:par>
                                <p:cTn id="202" presetID="1" presetClass="entr" presetSubtype="0" fill="hold" grpId="0" nodeType="clickEffect">
                                  <p:stCondLst>
                                    <p:cond delay="0"/>
                                  </p:stCondLst>
                                  <p:childTnLst>
                                    <p:set>
                                      <p:cBhvr>
                                        <p:cTn id="203" dur="1" fill="hold">
                                          <p:stCondLst>
                                            <p:cond delay="0"/>
                                          </p:stCondLst>
                                        </p:cTn>
                                        <p:tgtEl>
                                          <p:spTgt spid="105"/>
                                        </p:tgtEl>
                                        <p:attrNameLst>
                                          <p:attrName>style.visibility</p:attrName>
                                        </p:attrNameLst>
                                      </p:cBhvr>
                                      <p:to>
                                        <p:strVal val="visible"/>
                                      </p:to>
                                    </p:set>
                                  </p:childTnLst>
                                </p:cTn>
                              </p:par>
                            </p:childTnLst>
                          </p:cTn>
                        </p:par>
                      </p:childTnLst>
                    </p:cTn>
                  </p:par>
                  <p:par>
                    <p:cTn id="204" fill="hold">
                      <p:stCondLst>
                        <p:cond delay="indefinite"/>
                      </p:stCondLst>
                      <p:childTnLst>
                        <p:par>
                          <p:cTn id="205" fill="hold">
                            <p:stCondLst>
                              <p:cond delay="0"/>
                            </p:stCondLst>
                            <p:childTnLst>
                              <p:par>
                                <p:cTn id="206" presetID="1" presetClass="entr" presetSubtype="0" fill="hold" grpId="0" nodeType="clickEffect">
                                  <p:stCondLst>
                                    <p:cond delay="0"/>
                                  </p:stCondLst>
                                  <p:childTnLst>
                                    <p:set>
                                      <p:cBhvr>
                                        <p:cTn id="207" dur="1" fill="hold">
                                          <p:stCondLst>
                                            <p:cond delay="0"/>
                                          </p:stCondLst>
                                        </p:cTn>
                                        <p:tgtEl>
                                          <p:spTgt spid="106"/>
                                        </p:tgtEl>
                                        <p:attrNameLst>
                                          <p:attrName>style.visibility</p:attrName>
                                        </p:attrNameLst>
                                      </p:cBhvr>
                                      <p:to>
                                        <p:strVal val="visible"/>
                                      </p:to>
                                    </p:set>
                                  </p:childTnLst>
                                </p:cTn>
                              </p:par>
                              <p:par>
                                <p:cTn id="208" presetID="1" presetClass="entr" presetSubtype="0" fill="hold" nodeType="withEffect">
                                  <p:stCondLst>
                                    <p:cond delay="0"/>
                                  </p:stCondLst>
                                  <p:childTnLst>
                                    <p:set>
                                      <p:cBhvr>
                                        <p:cTn id="209" dur="1" fill="hold">
                                          <p:stCondLst>
                                            <p:cond delay="0"/>
                                          </p:stCondLst>
                                        </p:cTn>
                                        <p:tgtEl>
                                          <p:spTgt spid="107"/>
                                        </p:tgtEl>
                                        <p:attrNameLst>
                                          <p:attrName>style.visibility</p:attrName>
                                        </p:attrNameLst>
                                      </p:cBhvr>
                                      <p:to>
                                        <p:strVal val="visible"/>
                                      </p:to>
                                    </p:set>
                                  </p:childTnLst>
                                </p:cTn>
                              </p:par>
                            </p:childTnLst>
                          </p:cTn>
                        </p:par>
                      </p:childTnLst>
                    </p:cTn>
                  </p:par>
                  <p:par>
                    <p:cTn id="210" fill="hold">
                      <p:stCondLst>
                        <p:cond delay="indefinite"/>
                      </p:stCondLst>
                      <p:childTnLst>
                        <p:par>
                          <p:cTn id="211" fill="hold">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109"/>
                                        </p:tgtEl>
                                        <p:attrNameLst>
                                          <p:attrName>style.visibility</p:attrName>
                                        </p:attrNameLst>
                                      </p:cBhvr>
                                      <p:to>
                                        <p:strVal val="visible"/>
                                      </p:to>
                                    </p:set>
                                  </p:childTnLst>
                                </p:cTn>
                              </p:par>
                            </p:childTnLst>
                          </p:cTn>
                        </p:par>
                      </p:childTnLst>
                    </p:cTn>
                  </p:par>
                  <p:par>
                    <p:cTn id="214" fill="hold">
                      <p:stCondLst>
                        <p:cond delay="indefinite"/>
                      </p:stCondLst>
                      <p:childTnLst>
                        <p:par>
                          <p:cTn id="215" fill="hold">
                            <p:stCondLst>
                              <p:cond delay="0"/>
                            </p:stCondLst>
                            <p:childTnLst>
                              <p:par>
                                <p:cTn id="216" presetID="1" presetClass="entr" presetSubtype="0" fill="hold" grpId="0" nodeType="clickEffect">
                                  <p:stCondLst>
                                    <p:cond delay="0"/>
                                  </p:stCondLst>
                                  <p:childTnLst>
                                    <p:set>
                                      <p:cBhvr>
                                        <p:cTn id="217" dur="1" fill="hold">
                                          <p:stCondLst>
                                            <p:cond delay="0"/>
                                          </p:stCondLst>
                                        </p:cTn>
                                        <p:tgtEl>
                                          <p:spTgt spid="110"/>
                                        </p:tgtEl>
                                        <p:attrNameLst>
                                          <p:attrName>style.visibility</p:attrName>
                                        </p:attrNameLst>
                                      </p:cBhvr>
                                      <p:to>
                                        <p:strVal val="visible"/>
                                      </p:to>
                                    </p:set>
                                  </p:childTnLst>
                                </p:cTn>
                              </p:par>
                              <p:par>
                                <p:cTn id="218" presetID="1" presetClass="entr" presetSubtype="0" fill="hold" nodeType="withEffect">
                                  <p:stCondLst>
                                    <p:cond delay="0"/>
                                  </p:stCondLst>
                                  <p:childTnLst>
                                    <p:set>
                                      <p:cBhvr>
                                        <p:cTn id="219" dur="1" fill="hold">
                                          <p:stCondLst>
                                            <p:cond delay="0"/>
                                          </p:stCondLst>
                                        </p:cTn>
                                        <p:tgtEl>
                                          <p:spTgt spid="111"/>
                                        </p:tgtEl>
                                        <p:attrNameLst>
                                          <p:attrName>style.visibility</p:attrName>
                                        </p:attrNameLst>
                                      </p:cBhvr>
                                      <p:to>
                                        <p:strVal val="visible"/>
                                      </p:to>
                                    </p:set>
                                  </p:childTnLst>
                                </p:cTn>
                              </p:par>
                            </p:childTnLst>
                          </p:cTn>
                        </p:par>
                      </p:childTnLst>
                    </p:cTn>
                  </p:par>
                  <p:par>
                    <p:cTn id="220" fill="hold">
                      <p:stCondLst>
                        <p:cond delay="indefinite"/>
                      </p:stCondLst>
                      <p:childTnLst>
                        <p:par>
                          <p:cTn id="221" fill="hold">
                            <p:stCondLst>
                              <p:cond delay="0"/>
                            </p:stCondLst>
                            <p:childTnLst>
                              <p:par>
                                <p:cTn id="222" presetID="1" presetClass="entr" presetSubtype="0" fill="hold" grpId="0" nodeType="clickEffect">
                                  <p:stCondLst>
                                    <p:cond delay="0"/>
                                  </p:stCondLst>
                                  <p:childTnLst>
                                    <p:set>
                                      <p:cBhvr>
                                        <p:cTn id="223"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p:bldP spid="14" grpId="0"/>
      <p:bldP spid="20" grpId="0"/>
      <p:bldP spid="21" grpId="0"/>
      <p:bldP spid="29" grpId="0"/>
      <p:bldP spid="30" grpId="0"/>
      <p:bldP spid="32" grpId="0"/>
      <p:bldP spid="33" grpId="0"/>
      <p:bldP spid="34" grpId="0" animBg="1"/>
      <p:bldP spid="37" grpId="0"/>
      <p:bldP spid="40" grpId="0"/>
      <p:bldP spid="41" grpId="0"/>
      <p:bldP spid="51" grpId="0"/>
      <p:bldP spid="52" grpId="0"/>
      <p:bldP spid="54" grpId="0"/>
      <p:bldP spid="55" grpId="0"/>
      <p:bldP spid="56" grpId="0"/>
      <p:bldP spid="58" grpId="0"/>
      <p:bldP spid="65" grpId="0"/>
      <p:bldP spid="77" grpId="0"/>
      <p:bldP spid="78" grpId="0"/>
      <p:bldP spid="80" grpId="0"/>
      <p:bldP spid="83" grpId="0"/>
      <p:bldP spid="85" grpId="0"/>
      <p:bldP spid="87" grpId="0"/>
      <p:bldP spid="89" grpId="0"/>
      <p:bldP spid="93" grpId="0"/>
      <p:bldP spid="96" grpId="0"/>
      <p:bldP spid="97" grpId="0"/>
      <p:bldP spid="100" grpId="0"/>
      <p:bldP spid="101" grpId="0"/>
      <p:bldP spid="105" grpId="0"/>
      <p:bldP spid="106" grpId="0"/>
      <p:bldP spid="109" grpId="0"/>
      <p:bldP spid="110" grpId="0"/>
      <p:bldP spid="11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1872020"/>
            <a:ext cx="11313527" cy="2954655"/>
          </a:xfrm>
          <a:prstGeom prst="rect">
            <a:avLst/>
          </a:prstGeom>
          <a:noFill/>
        </p:spPr>
        <p:txBody>
          <a:bodyPr wrap="square" rtlCol="0">
            <a:spAutoFit/>
          </a:bodyPr>
          <a:lstStyle/>
          <a:p>
            <a:pPr algn="ctr">
              <a:defRPr/>
            </a:pPr>
            <a:r>
              <a:rPr lang="en-GB" sz="6600" b="1" dirty="0">
                <a:solidFill>
                  <a:srgbClr val="002060"/>
                </a:solidFill>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Y8 T1.1 Week 2 Slide 13</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775538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densee, germany, lake of constan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3135" y="951996"/>
            <a:ext cx="3804414" cy="2536276"/>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148;p2"/>
          <p:cNvPicPr preferRelativeResize="0"/>
          <p:nvPr/>
        </p:nvPicPr>
        <p:blipFill rotWithShape="1">
          <a:blip r:embed="rId6">
            <a:alphaModFix/>
          </a:blip>
          <a:srcRect/>
          <a:stretch/>
        </p:blipFill>
        <p:spPr>
          <a:xfrm>
            <a:off x="0" y="267916"/>
            <a:ext cx="8294914" cy="869950"/>
          </a:xfrm>
          <a:prstGeom prst="rect">
            <a:avLst/>
          </a:prstGeom>
          <a:noFill/>
          <a:ln>
            <a:noFill/>
          </a:ln>
        </p:spPr>
      </p:pic>
      <p:sp>
        <p:nvSpPr>
          <p:cNvPr id="2" name="Title 1"/>
          <p:cNvSpPr>
            <a:spLocks noGrp="1"/>
          </p:cNvSpPr>
          <p:nvPr>
            <p:ph type="title"/>
          </p:nvPr>
        </p:nvSpPr>
        <p:spPr>
          <a:xfrm>
            <a:off x="22301" y="0"/>
            <a:ext cx="10503373" cy="1325563"/>
          </a:xfrm>
        </p:spPr>
        <p:txBody>
          <a:bodyPr>
            <a:normAutofit/>
          </a:bodyPr>
          <a:lstStyle/>
          <a:p>
            <a:r>
              <a:rPr lang="en-GB" sz="2400">
                <a:solidFill>
                  <a:schemeClr val="bg1"/>
                </a:solidFill>
              </a:rPr>
              <a:t>Mehmet redet über seinen Urlaub in der Schweiz</a:t>
            </a:r>
          </a:p>
        </p:txBody>
      </p:sp>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9739" r="52505"/>
          <a:stretch/>
        </p:blipFill>
        <p:spPr>
          <a:xfrm>
            <a:off x="336384" y="2875712"/>
            <a:ext cx="1512000" cy="2581106"/>
          </a:xfrm>
          <a:prstGeom prst="rect">
            <a:avLst/>
          </a:prstGeom>
        </p:spPr>
      </p:pic>
      <mc:AlternateContent xmlns:mc="http://schemas.openxmlformats.org/markup-compatibility/2006" xmlns:a14="http://schemas.microsoft.com/office/drawing/2010/main">
        <mc:Choice Requires="a14">
          <p:sp>
            <p:nvSpPr>
              <p:cNvPr id="8" name="Rounded Rectangular Callout 7"/>
              <p:cNvSpPr/>
              <p:nvPr/>
            </p:nvSpPr>
            <p:spPr>
              <a:xfrm>
                <a:off x="2325188" y="1325563"/>
                <a:ext cx="6232657" cy="4131255"/>
              </a:xfrm>
              <a:prstGeom prst="wedgeRoundRectCallout">
                <a:avLst>
                  <a:gd name="adj1" fmla="val -57653"/>
                  <a:gd name="adj2" fmla="val 26556"/>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Diesen</a:t>
                </a:r>
                <a:r>
                  <a:rPr lang="en-GB" sz="2000" dirty="0">
                    <a:latin typeface="Century Gothic" panose="020B0502020202020204" pitchFamily="34" charset="0"/>
                  </a:rPr>
                  <a:t> Sommer </a:t>
                </a:r>
                <a:r>
                  <a:rPr lang="en-GB" sz="2000" dirty="0" err="1">
                    <a:latin typeface="Century Gothic" panose="020B0502020202020204" pitchFamily="34" charset="0"/>
                  </a:rPr>
                  <a:t>mache</a:t>
                </a:r>
                <a:r>
                  <a:rPr lang="en-GB" sz="2000" dirty="0">
                    <a:latin typeface="Century Gothic" panose="020B0502020202020204" pitchFamily="34" charset="0"/>
                  </a:rPr>
                  <a:t> ich in </a:t>
                </a:r>
                <a:r>
                  <a:rPr lang="en-GB" sz="2000" dirty="0" err="1">
                    <a:latin typeface="Century Gothic" panose="020B0502020202020204" pitchFamily="34" charset="0"/>
                  </a:rPr>
                  <a:t>Kreuzlingen</a:t>
                </a:r>
                <a:r>
                  <a:rPr lang="en-GB" sz="2000" dirty="0">
                    <a:latin typeface="Century Gothic" panose="020B0502020202020204" pitchFamily="34" charset="0"/>
                  </a:rPr>
                  <a:t> in der Schweiz </a:t>
                </a:r>
                <a:r>
                  <a:rPr lang="en-GB" sz="2000" b="1" dirty="0" err="1">
                    <a:solidFill>
                      <a:srgbClr val="E87D1E"/>
                    </a:solidFill>
                    <a:latin typeface="Century Gothic" panose="020B0502020202020204" pitchFamily="34" charset="0"/>
                  </a:rPr>
                  <a:t>Sommerurlaub</a:t>
                </a:r>
                <a:r>
                  <a:rPr lang="en-GB" sz="2000" b="1" dirty="0">
                    <a:solidFill>
                      <a:srgbClr val="E87D1E"/>
                    </a:solidFill>
                    <a:latin typeface="Century Gothic" panose="020B0502020202020204" pitchFamily="34" charset="0"/>
                  </a:rPr>
                  <a:t>.</a:t>
                </a:r>
                <a:r>
                  <a:rPr lang="en-GB" sz="2000" dirty="0">
                    <a:latin typeface="Century Gothic" panose="020B0502020202020204" pitchFamily="34" charset="0"/>
                  </a:rPr>
                  <a:t> </a:t>
                </a:r>
              </a:p>
              <a:p>
                <a:pPr algn="ctr"/>
                <a:r>
                  <a:rPr lang="en-GB" sz="2000" dirty="0">
                    <a:latin typeface="Century Gothic" panose="020B0502020202020204" pitchFamily="34" charset="0"/>
                  </a:rPr>
                  <a:t>Ich mag das Haus </a:t>
                </a:r>
                <a:r>
                  <a:rPr lang="en-GB" sz="2000" dirty="0" err="1">
                    <a:latin typeface="Century Gothic" panose="020B0502020202020204" pitchFamily="34" charset="0"/>
                  </a:rPr>
                  <a:t>sehr</a:t>
                </a:r>
                <a:r>
                  <a:rPr lang="en-GB" sz="2000" dirty="0">
                    <a:latin typeface="Century Gothic" panose="020B0502020202020204" pitchFamily="34" charset="0"/>
                  </a:rPr>
                  <a:t>. Ich </a:t>
                </a:r>
                <a:r>
                  <a:rPr lang="en-GB" sz="2000" dirty="0" err="1">
                    <a:latin typeface="Century Gothic" panose="020B0502020202020204" pitchFamily="34" charset="0"/>
                  </a:rPr>
                  <a:t>habe</a:t>
                </a:r>
                <a:r>
                  <a:rPr lang="en-GB" sz="2000" dirty="0">
                    <a:latin typeface="Century Gothic" panose="020B0502020202020204" pitchFamily="34" charset="0"/>
                  </a:rPr>
                  <a:t> </a:t>
                </a:r>
                <a:r>
                  <a:rPr lang="en-GB" sz="2000" dirty="0" err="1">
                    <a:latin typeface="Century Gothic" panose="020B0502020202020204" pitchFamily="34" charset="0"/>
                  </a:rPr>
                  <a:t>bisher</a:t>
                </a:r>
                <a:r>
                  <a:rPr lang="en-GB" sz="2000" dirty="0">
                    <a:latin typeface="Century Gothic" panose="020B0502020202020204" pitchFamily="34" charset="0"/>
                  </a:rPr>
                  <a:t> </a:t>
                </a:r>
                <a:r>
                  <a:rPr lang="en-GB" sz="2000" dirty="0" err="1">
                    <a:latin typeface="Century Gothic" panose="020B0502020202020204" pitchFamily="34" charset="0"/>
                  </a:rPr>
                  <a:t>nie</a:t>
                </a:r>
                <a:r>
                  <a:rPr lang="en-GB" sz="2000" dirty="0">
                    <a:latin typeface="Century Gothic" panose="020B0502020202020204" pitchFamily="34" charset="0"/>
                  </a:rPr>
                  <a:t> in </a:t>
                </a:r>
                <a:r>
                  <a:rPr lang="en-GB" sz="2000" dirty="0" err="1">
                    <a:latin typeface="Century Gothic" panose="020B0502020202020204" pitchFamily="34" charset="0"/>
                  </a:rPr>
                  <a:t>einem</a:t>
                </a:r>
                <a:r>
                  <a:rPr lang="en-GB" sz="2000" dirty="0">
                    <a:latin typeface="Century Gothic" panose="020B0502020202020204" pitchFamily="34" charset="0"/>
                  </a:rPr>
                  <a:t> </a:t>
                </a:r>
                <a:r>
                  <a:rPr lang="en-GB" sz="2000" b="1" dirty="0" err="1">
                    <a:solidFill>
                      <a:srgbClr val="E87D1E"/>
                    </a:solidFill>
                    <a:latin typeface="Century Gothic" panose="020B0502020202020204" pitchFamily="34" charset="0"/>
                  </a:rPr>
                  <a:t>Ferienhaus</a:t>
                </a:r>
                <a:r>
                  <a:rPr lang="en-GB" sz="2000" dirty="0">
                    <a:latin typeface="Century Gothic" panose="020B0502020202020204" pitchFamily="34" charset="0"/>
                  </a:rPr>
                  <a:t> </a:t>
                </a:r>
                <a:r>
                  <a:rPr lang="en-GB" sz="2000" dirty="0" err="1">
                    <a:latin typeface="Century Gothic" panose="020B0502020202020204" pitchFamily="34" charset="0"/>
                  </a:rPr>
                  <a:t>gewohnt</a:t>
                </a:r>
                <a:r>
                  <a:rPr lang="en-GB" sz="2000" dirty="0">
                    <a:latin typeface="Century Gothic" panose="020B0502020202020204" pitchFamily="34" charset="0"/>
                  </a:rPr>
                  <a:t>! Mein </a:t>
                </a:r>
                <a:r>
                  <a:rPr lang="en-GB" sz="2000" b="1" dirty="0" err="1">
                    <a:solidFill>
                      <a:srgbClr val="E87D1E"/>
                    </a:solidFill>
                    <a:latin typeface="Century Gothic" panose="020B0502020202020204" pitchFamily="34" charset="0"/>
                  </a:rPr>
                  <a:t>Schlafzimmer</a:t>
                </a:r>
                <a:r>
                  <a:rPr lang="en-GB" sz="2000" dirty="0">
                    <a:latin typeface="Century Gothic" panose="020B0502020202020204" pitchFamily="34" charset="0"/>
                  </a:rPr>
                  <a:t> hat </a:t>
                </a:r>
                <a:r>
                  <a:rPr lang="en-GB" sz="2000" dirty="0" err="1">
                    <a:latin typeface="Century Gothic" panose="020B0502020202020204" pitchFamily="34" charset="0"/>
                  </a:rPr>
                  <a:t>einen</a:t>
                </a:r>
                <a:r>
                  <a:rPr lang="en-GB" sz="2000" dirty="0">
                    <a:latin typeface="Century Gothic" panose="020B0502020202020204" pitchFamily="34" charset="0"/>
                  </a:rPr>
                  <a:t> </a:t>
                </a:r>
                <a:r>
                  <a:rPr lang="en-GB" sz="2000" b="1" dirty="0" err="1">
                    <a:solidFill>
                      <a:srgbClr val="E87D1E"/>
                    </a:solidFill>
                    <a:latin typeface="Century Gothic" panose="020B0502020202020204" pitchFamily="34" charset="0"/>
                  </a:rPr>
                  <a:t>Schreibtisch</a:t>
                </a:r>
                <a:r>
                  <a:rPr lang="en-GB" sz="2000" dirty="0">
                    <a:latin typeface="Century Gothic" panose="020B0502020202020204" pitchFamily="34" charset="0"/>
                  </a:rPr>
                  <a:t>, </a:t>
                </a:r>
                <a:r>
                  <a:rPr lang="en-GB" sz="2000" dirty="0" err="1">
                    <a:latin typeface="Century Gothic" panose="020B0502020202020204" pitchFamily="34" charset="0"/>
                  </a:rPr>
                  <a:t>eine</a:t>
                </a:r>
                <a:r>
                  <a:rPr lang="en-GB" sz="2000" dirty="0">
                    <a:latin typeface="Century Gothic" panose="020B0502020202020204" pitchFamily="34" charset="0"/>
                  </a:rPr>
                  <a:t> </a:t>
                </a:r>
                <a:r>
                  <a:rPr lang="en-GB" sz="2000" b="1" dirty="0" err="1">
                    <a:solidFill>
                      <a:srgbClr val="E87D1E"/>
                    </a:solidFill>
                    <a:latin typeface="Century Gothic" panose="020B0502020202020204" pitchFamily="34" charset="0"/>
                  </a:rPr>
                  <a:t>Stehlampe</a:t>
                </a:r>
                <a:r>
                  <a:rPr lang="en-GB" sz="2000" b="1" dirty="0">
                    <a:solidFill>
                      <a:srgbClr val="E87D1E"/>
                    </a:solidFill>
                    <a:latin typeface="Century Gothic" panose="020B0502020202020204" pitchFamily="34" charset="0"/>
                  </a:rPr>
                  <a:t> </a:t>
                </a:r>
                <a:r>
                  <a:rPr lang="en-GB" sz="2000" dirty="0">
                    <a:latin typeface="Century Gothic" panose="020B0502020202020204" pitchFamily="34" charset="0"/>
                  </a:rPr>
                  <a:t>und... </a:t>
                </a:r>
                <a:r>
                  <a:rPr lang="en-GB" sz="2000" dirty="0" err="1">
                    <a:latin typeface="Century Gothic" panose="020B0502020202020204" pitchFamily="34" charset="0"/>
                  </a:rPr>
                  <a:t>ein</a:t>
                </a:r>
                <a:r>
                  <a:rPr lang="en-GB" sz="2000" dirty="0">
                    <a:latin typeface="Century Gothic" panose="020B0502020202020204" pitchFamily="34" charset="0"/>
                  </a:rPr>
                  <a:t> </a:t>
                </a:r>
                <a:r>
                  <a:rPr lang="en-GB" sz="2000" b="1" dirty="0" err="1">
                    <a:latin typeface="Century Gothic" panose="020B0502020202020204" pitchFamily="34" charset="0"/>
                  </a:rPr>
                  <a:t>Schlagzeug</a:t>
                </a:r>
                <a:r>
                  <a:rPr lang="en-GB" sz="2000" dirty="0">
                    <a:latin typeface="Century Gothic" panose="020B0502020202020204" pitchFamily="34" charset="0"/>
                  </a:rPr>
                  <a:t>!</a:t>
                </a:r>
              </a:p>
              <a:p>
                <a:pPr algn="ctr"/>
                <a:r>
                  <a:rPr lang="en-GB" sz="2000" dirty="0" err="1">
                    <a:latin typeface="Century Gothic" panose="020B0502020202020204" pitchFamily="34" charset="0"/>
                  </a:rPr>
                  <a:t>Letzte</a:t>
                </a:r>
                <a:r>
                  <a:rPr lang="en-GB" sz="2000" dirty="0">
                    <a:latin typeface="Century Gothic" panose="020B0502020202020204" pitchFamily="34" charset="0"/>
                  </a:rPr>
                  <a:t> </a:t>
                </a:r>
                <a:r>
                  <a:rPr lang="en-GB" sz="2000" dirty="0" err="1">
                    <a:latin typeface="Century Gothic" panose="020B0502020202020204" pitchFamily="34" charset="0"/>
                  </a:rPr>
                  <a:t>Woche</a:t>
                </a:r>
                <a:r>
                  <a:rPr lang="en-GB" sz="2000" dirty="0">
                    <a:latin typeface="Century Gothic" panose="020B0502020202020204" pitchFamily="34" charset="0"/>
                  </a:rPr>
                  <a:t> </a:t>
                </a:r>
                <a:r>
                  <a:rPr lang="en-GB" sz="2000" dirty="0" err="1">
                    <a:latin typeface="Century Gothic" panose="020B0502020202020204" pitchFamily="34" charset="0"/>
                  </a:rPr>
                  <a:t>habe</a:t>
                </a:r>
                <a:r>
                  <a:rPr lang="en-GB" sz="2000" dirty="0">
                    <a:latin typeface="Century Gothic" panose="020B0502020202020204" pitchFamily="34" charset="0"/>
                  </a:rPr>
                  <a:t> ich </a:t>
                </a:r>
                <a:r>
                  <a:rPr lang="en-GB" sz="2000" dirty="0" err="1">
                    <a:latin typeface="Century Gothic" panose="020B0502020202020204" pitchFamily="34" charset="0"/>
                  </a:rPr>
                  <a:t>jeden</a:t>
                </a:r>
                <a:r>
                  <a:rPr lang="en-GB" sz="2000" dirty="0">
                    <a:latin typeface="Century Gothic" panose="020B0502020202020204" pitchFamily="34" charset="0"/>
                  </a:rPr>
                  <a:t> Tag den </a:t>
                </a:r>
                <a:r>
                  <a:rPr lang="en-GB" sz="2000" b="1" dirty="0">
                    <a:latin typeface="Century Gothic" panose="020B0502020202020204" pitchFamily="34" charset="0"/>
                  </a:rPr>
                  <a:t>Bodensee</a:t>
                </a:r>
                <a:r>
                  <a:rPr lang="en-GB" sz="2000" dirty="0">
                    <a:latin typeface="Century Gothic" panose="020B0502020202020204" pitchFamily="34" charset="0"/>
                  </a:rPr>
                  <a:t> </a:t>
                </a:r>
                <a:r>
                  <a:rPr lang="en-GB" sz="2000" dirty="0" err="1">
                    <a:latin typeface="Century Gothic" panose="020B0502020202020204" pitchFamily="34" charset="0"/>
                  </a:rPr>
                  <a:t>besucht</a:t>
                </a:r>
                <a:r>
                  <a:rPr lang="en-GB" sz="2000" dirty="0">
                    <a:latin typeface="Century Gothic" panose="020B0502020202020204" pitchFamily="34" charset="0"/>
                  </a:rPr>
                  <a:t> und </a:t>
                </a:r>
                <a:r>
                  <a:rPr lang="en-GB" sz="2000" dirty="0" err="1">
                    <a:latin typeface="Century Gothic" panose="020B0502020202020204" pitchFamily="34" charset="0"/>
                  </a:rPr>
                  <a:t>danach</a:t>
                </a:r>
                <a:r>
                  <a:rPr lang="en-GB" sz="2000" dirty="0">
                    <a:latin typeface="Century Gothic" panose="020B0502020202020204" pitchFamily="34" charset="0"/>
                  </a:rPr>
                  <a:t> </a:t>
                </a:r>
                <a:r>
                  <a:rPr lang="en-GB" sz="2000" b="1" dirty="0">
                    <a:latin typeface="Century Gothic" panose="020B0502020202020204" pitchFamily="34" charset="0"/>
                  </a:rPr>
                  <a:t>Fu</a:t>
                </a:r>
                <a14:m>
                  <m:oMath xmlns:m="http://schemas.openxmlformats.org/officeDocument/2006/math">
                    <m:r>
                      <a:rPr lang="en-GB" sz="2000" b="1" i="0" smtClean="0">
                        <a:latin typeface="Cambria Math" panose="02040503050406030204" pitchFamily="18" charset="0"/>
                      </a:rPr>
                      <m:t>ß</m:t>
                    </m:r>
                  </m:oMath>
                </a14:m>
                <a:r>
                  <a:rPr lang="en-GB" sz="2000" b="1" dirty="0">
                    <a:latin typeface="Century Gothic" panose="020B0502020202020204" pitchFamily="34" charset="0"/>
                  </a:rPr>
                  <a:t>ball </a:t>
                </a:r>
                <a:r>
                  <a:rPr lang="en-GB" sz="2000" dirty="0" err="1">
                    <a:latin typeface="Century Gothic" panose="020B0502020202020204" pitchFamily="34" charset="0"/>
                  </a:rPr>
                  <a:t>gespielt</a:t>
                </a:r>
                <a:r>
                  <a:rPr lang="en-GB" sz="2000" dirty="0">
                    <a:latin typeface="Century Gothic" panose="020B0502020202020204" pitchFamily="34" charset="0"/>
                  </a:rPr>
                  <a:t>. Ich </a:t>
                </a:r>
                <a:r>
                  <a:rPr lang="en-GB" sz="2000" dirty="0" err="1">
                    <a:latin typeface="Century Gothic" panose="020B0502020202020204" pitchFamily="34" charset="0"/>
                  </a:rPr>
                  <a:t>habe</a:t>
                </a:r>
                <a:r>
                  <a:rPr lang="en-GB" sz="2000" dirty="0">
                    <a:latin typeface="Century Gothic" panose="020B0502020202020204" pitchFamily="34" charset="0"/>
                  </a:rPr>
                  <a:t> </a:t>
                </a:r>
                <a:r>
                  <a:rPr lang="en-GB" sz="2000" dirty="0" err="1">
                    <a:latin typeface="Century Gothic" panose="020B0502020202020204" pitchFamily="34" charset="0"/>
                  </a:rPr>
                  <a:t>auch</a:t>
                </a:r>
                <a:r>
                  <a:rPr lang="en-GB" sz="2000" dirty="0">
                    <a:latin typeface="Century Gothic" panose="020B0502020202020204" pitchFamily="34" charset="0"/>
                  </a:rPr>
                  <a:t> </a:t>
                </a:r>
                <a:r>
                  <a:rPr lang="en-GB" sz="2000" dirty="0" err="1">
                    <a:latin typeface="Century Gothic" panose="020B0502020202020204" pitchFamily="34" charset="0"/>
                  </a:rPr>
                  <a:t>schon</a:t>
                </a:r>
                <a:r>
                  <a:rPr lang="en-GB" sz="2000" dirty="0">
                    <a:latin typeface="Century Gothic" panose="020B0502020202020204" pitchFamily="34" charset="0"/>
                  </a:rPr>
                  <a:t> </a:t>
                </a:r>
                <a:r>
                  <a:rPr lang="en-GB" sz="2000" dirty="0" err="1">
                    <a:latin typeface="Century Gothic" panose="020B0502020202020204" pitchFamily="34" charset="0"/>
                  </a:rPr>
                  <a:t>einen</a:t>
                </a:r>
                <a:r>
                  <a:rPr lang="en-GB" sz="2000" dirty="0">
                    <a:latin typeface="Century Gothic" panose="020B0502020202020204" pitchFamily="34" charset="0"/>
                  </a:rPr>
                  <a:t> </a:t>
                </a:r>
                <a:r>
                  <a:rPr lang="en-GB" sz="2000" b="1" dirty="0" err="1">
                    <a:latin typeface="Century Gothic" panose="020B0502020202020204" pitchFamily="34" charset="0"/>
                  </a:rPr>
                  <a:t>Wasserpark</a:t>
                </a:r>
                <a:r>
                  <a:rPr lang="en-GB" sz="2000" dirty="0">
                    <a:latin typeface="Century Gothic" panose="020B0502020202020204" pitchFamily="34" charset="0"/>
                  </a:rPr>
                  <a:t> </a:t>
                </a:r>
                <a:r>
                  <a:rPr lang="en-GB" sz="2000" dirty="0" err="1">
                    <a:latin typeface="Century Gothic" panose="020B0502020202020204" pitchFamily="34" charset="0"/>
                  </a:rPr>
                  <a:t>besucht</a:t>
                </a:r>
                <a:r>
                  <a:rPr lang="en-GB" sz="2000" dirty="0">
                    <a:latin typeface="Century Gothic" panose="020B0502020202020204" pitchFamily="34" charset="0"/>
                  </a:rPr>
                  <a:t>. </a:t>
                </a:r>
                <a:r>
                  <a:rPr lang="en-GB" sz="2000" dirty="0" err="1">
                    <a:latin typeface="Century Gothic" panose="020B0502020202020204" pitchFamily="34" charset="0"/>
                  </a:rPr>
                  <a:t>Heute</a:t>
                </a:r>
                <a:r>
                  <a:rPr lang="en-GB" sz="2000" dirty="0">
                    <a:latin typeface="Century Gothic" panose="020B0502020202020204" pitchFamily="34" charset="0"/>
                  </a:rPr>
                  <a:t> </a:t>
                </a:r>
                <a:r>
                  <a:rPr lang="en-GB" sz="2000" dirty="0" err="1">
                    <a:latin typeface="Century Gothic" panose="020B0502020202020204" pitchFamily="34" charset="0"/>
                  </a:rPr>
                  <a:t>Nachmittag</a:t>
                </a:r>
                <a:r>
                  <a:rPr lang="en-GB" sz="2000" dirty="0">
                    <a:latin typeface="Century Gothic" panose="020B0502020202020204" pitchFamily="34" charset="0"/>
                  </a:rPr>
                  <a:t> </a:t>
                </a:r>
                <a:r>
                  <a:rPr lang="en-GB" sz="2000" dirty="0" err="1">
                    <a:latin typeface="Century Gothic" panose="020B0502020202020204" pitchFamily="34" charset="0"/>
                  </a:rPr>
                  <a:t>habe</a:t>
                </a:r>
                <a:r>
                  <a:rPr lang="en-GB" sz="2000" dirty="0">
                    <a:latin typeface="Century Gothic" panose="020B0502020202020204" pitchFamily="34" charset="0"/>
                  </a:rPr>
                  <a:t> ich </a:t>
                </a:r>
                <a:r>
                  <a:rPr lang="en-GB" sz="2000" dirty="0" err="1">
                    <a:latin typeface="Century Gothic" panose="020B0502020202020204" pitchFamily="34" charset="0"/>
                  </a:rPr>
                  <a:t>eine</a:t>
                </a:r>
                <a:r>
                  <a:rPr lang="en-GB" sz="2000" dirty="0">
                    <a:latin typeface="Century Gothic" panose="020B0502020202020204" pitchFamily="34" charset="0"/>
                  </a:rPr>
                  <a:t> </a:t>
                </a:r>
                <a:r>
                  <a:rPr lang="en-GB" sz="2000" b="1" dirty="0" err="1">
                    <a:latin typeface="Century Gothic" panose="020B0502020202020204" pitchFamily="34" charset="0"/>
                  </a:rPr>
                  <a:t>Radtour</a:t>
                </a:r>
                <a:r>
                  <a:rPr lang="en-GB" sz="2000" b="1" dirty="0">
                    <a:latin typeface="Century Gothic" panose="020B0502020202020204" pitchFamily="34" charset="0"/>
                  </a:rPr>
                  <a:t> </a:t>
                </a:r>
                <a:r>
                  <a:rPr lang="en-GB" sz="2000" dirty="0" err="1">
                    <a:latin typeface="Century Gothic" panose="020B0502020202020204" pitchFamily="34" charset="0"/>
                  </a:rPr>
                  <a:t>gemacht</a:t>
                </a:r>
                <a:r>
                  <a:rPr lang="en-GB" sz="2000" dirty="0">
                    <a:latin typeface="Century Gothic" panose="020B0502020202020204" pitchFamily="34" charset="0"/>
                  </a:rPr>
                  <a:t>. </a:t>
                </a:r>
                <a:r>
                  <a:rPr lang="en-GB" sz="2000" dirty="0" err="1">
                    <a:latin typeface="Century Gothic" panose="020B0502020202020204" pitchFamily="34" charset="0"/>
                  </a:rPr>
                  <a:t>Nächste</a:t>
                </a:r>
                <a:r>
                  <a:rPr lang="en-GB" sz="2000" dirty="0">
                    <a:latin typeface="Century Gothic" panose="020B0502020202020204" pitchFamily="34" charset="0"/>
                  </a:rPr>
                  <a:t> </a:t>
                </a:r>
                <a:r>
                  <a:rPr lang="en-GB" sz="2000" dirty="0" err="1">
                    <a:latin typeface="Century Gothic" panose="020B0502020202020204" pitchFamily="34" charset="0"/>
                  </a:rPr>
                  <a:t>Woche</a:t>
                </a:r>
                <a:r>
                  <a:rPr lang="en-GB" sz="2000" dirty="0">
                    <a:latin typeface="Century Gothic" panose="020B0502020202020204" pitchFamily="34" charset="0"/>
                  </a:rPr>
                  <a:t> </a:t>
                </a:r>
                <a:r>
                  <a:rPr lang="en-GB" sz="2000" dirty="0" err="1">
                    <a:latin typeface="Century Gothic" panose="020B0502020202020204" pitchFamily="34" charset="0"/>
                  </a:rPr>
                  <a:t>gehen</a:t>
                </a:r>
                <a:r>
                  <a:rPr lang="en-GB" sz="2000" dirty="0">
                    <a:latin typeface="Century Gothic" panose="020B0502020202020204" pitchFamily="34" charset="0"/>
                  </a:rPr>
                  <a:t> </a:t>
                </a:r>
                <a:r>
                  <a:rPr lang="en-GB" sz="2000" dirty="0" err="1">
                    <a:latin typeface="Century Gothic" panose="020B0502020202020204" pitchFamily="34" charset="0"/>
                  </a:rPr>
                  <a:t>wir</a:t>
                </a:r>
                <a:r>
                  <a:rPr lang="en-GB" sz="2000" dirty="0">
                    <a:latin typeface="Century Gothic" panose="020B0502020202020204" pitchFamily="34" charset="0"/>
                  </a:rPr>
                  <a:t> </a:t>
                </a:r>
                <a:r>
                  <a:rPr lang="en-GB" sz="2000" dirty="0" err="1">
                    <a:latin typeface="Century Gothic" panose="020B0502020202020204" pitchFamily="34" charset="0"/>
                  </a:rPr>
                  <a:t>jeden</a:t>
                </a:r>
                <a:r>
                  <a:rPr lang="en-GB" sz="2000" dirty="0">
                    <a:latin typeface="Century Gothic" panose="020B0502020202020204" pitchFamily="34" charset="0"/>
                  </a:rPr>
                  <a:t> Morgen </a:t>
                </a:r>
                <a:r>
                  <a:rPr lang="en-GB" sz="2000" dirty="0" err="1">
                    <a:latin typeface="Century Gothic" panose="020B0502020202020204" pitchFamily="34" charset="0"/>
                  </a:rPr>
                  <a:t>zum</a:t>
                </a:r>
                <a:r>
                  <a:rPr lang="en-GB" sz="2000" dirty="0">
                    <a:latin typeface="Century Gothic" panose="020B0502020202020204" pitchFamily="34" charset="0"/>
                  </a:rPr>
                  <a:t> Strand. Ich </a:t>
                </a:r>
                <a:r>
                  <a:rPr lang="en-GB" sz="2000" dirty="0" err="1">
                    <a:latin typeface="Century Gothic" panose="020B0502020202020204" pitchFamily="34" charset="0"/>
                  </a:rPr>
                  <a:t>finde</a:t>
                </a:r>
                <a:r>
                  <a:rPr lang="en-GB" sz="2000" dirty="0">
                    <a:latin typeface="Century Gothic" panose="020B0502020202020204" pitchFamily="34" charset="0"/>
                  </a:rPr>
                  <a:t> den Bodensee </a:t>
                </a:r>
                <a:r>
                  <a:rPr lang="en-GB" sz="2000" b="1" dirty="0" err="1">
                    <a:solidFill>
                      <a:srgbClr val="E87D1E"/>
                    </a:solidFill>
                    <a:latin typeface="Century Gothic" panose="020B0502020202020204" pitchFamily="34" charset="0"/>
                  </a:rPr>
                  <a:t>wunderschön</a:t>
                </a:r>
                <a:r>
                  <a:rPr lang="en-GB" sz="2000" dirty="0">
                    <a:latin typeface="Century Gothic" panose="020B0502020202020204" pitchFamily="34" charset="0"/>
                  </a:rPr>
                  <a:t>! </a:t>
                </a:r>
              </a:p>
            </p:txBody>
          </p:sp>
        </mc:Choice>
        <mc:Fallback xmlns="">
          <p:sp>
            <p:nvSpPr>
              <p:cNvPr id="8" name="Rounded Rectangular Callout 7"/>
              <p:cNvSpPr>
                <a:spLocks noRot="1" noChangeAspect="1" noMove="1" noResize="1" noEditPoints="1" noAdjustHandles="1" noChangeArrowheads="1" noChangeShapeType="1" noTextEdit="1"/>
              </p:cNvSpPr>
              <p:nvPr/>
            </p:nvSpPr>
            <p:spPr>
              <a:xfrm>
                <a:off x="2325188" y="1325563"/>
                <a:ext cx="6232657" cy="4131255"/>
              </a:xfrm>
              <a:prstGeom prst="wedgeRoundRectCallout">
                <a:avLst>
                  <a:gd name="adj1" fmla="val -57653"/>
                  <a:gd name="adj2" fmla="val 26556"/>
                  <a:gd name="adj3" fmla="val 16667"/>
                </a:avLst>
              </a:prstGeom>
              <a:blipFill>
                <a:blip r:embed="rId8"/>
                <a:stretch>
                  <a:fillRect b="-1618"/>
                </a:stretch>
              </a:blipFill>
              <a:ln>
                <a:solidFill>
                  <a:srgbClr val="104F75"/>
                </a:solidFill>
              </a:ln>
            </p:spPr>
            <p:txBody>
              <a:bodyPr/>
              <a:lstStyle/>
              <a:p>
                <a:r>
                  <a:rPr lang="en-GB">
                    <a:noFill/>
                  </a:rPr>
                  <a:t> </a:t>
                </a:r>
              </a:p>
            </p:txBody>
          </p:sp>
        </mc:Fallback>
      </mc:AlternateContent>
      <p:sp>
        <p:nvSpPr>
          <p:cNvPr id="9" name="TextBox 8"/>
          <p:cNvSpPr txBox="1"/>
          <p:nvPr/>
        </p:nvSpPr>
        <p:spPr>
          <a:xfrm>
            <a:off x="9729545" y="3463954"/>
            <a:ext cx="3135085" cy="461665"/>
          </a:xfrm>
          <a:prstGeom prst="rect">
            <a:avLst/>
          </a:prstGeom>
          <a:noFill/>
        </p:spPr>
        <p:txBody>
          <a:bodyPr wrap="square" rtlCol="0">
            <a:spAutoFit/>
          </a:bodyPr>
          <a:lstStyle/>
          <a:p>
            <a:r>
              <a:rPr lang="en-GB" sz="2400" i="1" dirty="0">
                <a:solidFill>
                  <a:srgbClr val="104F75"/>
                </a:solidFill>
                <a:latin typeface="Century Gothic" panose="020B0502020202020204" pitchFamily="34" charset="0"/>
              </a:rPr>
              <a:t>der Bodensee</a:t>
            </a:r>
          </a:p>
        </p:txBody>
      </p:sp>
      <p:sp>
        <p:nvSpPr>
          <p:cNvPr id="11" name="TextBox 10"/>
          <p:cNvSpPr txBox="1"/>
          <p:nvPr/>
        </p:nvSpPr>
        <p:spPr>
          <a:xfrm>
            <a:off x="188495" y="5615544"/>
            <a:ext cx="11123939" cy="369332"/>
          </a:xfrm>
          <a:prstGeom prst="rect">
            <a:avLst/>
          </a:prstGeom>
          <a:noFill/>
        </p:spPr>
        <p:txBody>
          <a:bodyPr wrap="square" rtlCol="0">
            <a:spAutoFit/>
          </a:bodyPr>
          <a:lstStyle/>
          <a:p>
            <a:r>
              <a:rPr lang="en-GB" dirty="0">
                <a:solidFill>
                  <a:srgbClr val="104F75"/>
                </a:solidFill>
                <a:latin typeface="Century Gothic" panose="020B0502020202020204" pitchFamily="34" charset="0"/>
              </a:rPr>
              <a:t>Wie </a:t>
            </a:r>
            <a:r>
              <a:rPr lang="en-GB" dirty="0" err="1">
                <a:solidFill>
                  <a:srgbClr val="104F75"/>
                </a:solidFill>
                <a:latin typeface="Century Gothic" panose="020B0502020202020204" pitchFamily="34" charset="0"/>
              </a:rPr>
              <a:t>heißen</a:t>
            </a:r>
            <a:r>
              <a:rPr lang="en-GB" dirty="0">
                <a:solidFill>
                  <a:srgbClr val="104F75"/>
                </a:solidFill>
                <a:latin typeface="Century Gothic" panose="020B0502020202020204" pitchFamily="34" charset="0"/>
              </a:rPr>
              <a:t> </a:t>
            </a:r>
            <a:r>
              <a:rPr lang="en-GB" dirty="0" err="1">
                <a:solidFill>
                  <a:srgbClr val="104F75"/>
                </a:solidFill>
                <a:latin typeface="Century Gothic" panose="020B0502020202020204" pitchFamily="34" charset="0"/>
              </a:rPr>
              <a:t>diese</a:t>
            </a:r>
            <a:r>
              <a:rPr lang="en-GB" dirty="0">
                <a:solidFill>
                  <a:srgbClr val="104F75"/>
                </a:solidFill>
                <a:latin typeface="Century Gothic" panose="020B0502020202020204" pitchFamily="34" charset="0"/>
              </a:rPr>
              <a:t> </a:t>
            </a:r>
            <a:r>
              <a:rPr lang="en-GB" dirty="0" err="1">
                <a:solidFill>
                  <a:srgbClr val="104F75"/>
                </a:solidFill>
                <a:latin typeface="Century Gothic" panose="020B0502020202020204" pitchFamily="34" charset="0"/>
              </a:rPr>
              <a:t>Wörter</a:t>
            </a:r>
            <a:r>
              <a:rPr lang="en-GB" dirty="0">
                <a:solidFill>
                  <a:srgbClr val="104F75"/>
                </a:solidFill>
                <a:latin typeface="Century Gothic" panose="020B0502020202020204" pitchFamily="34" charset="0"/>
              </a:rPr>
              <a:t>?  </a:t>
            </a:r>
            <a:r>
              <a:rPr lang="en-GB" b="1" dirty="0" err="1">
                <a:solidFill>
                  <a:srgbClr val="104F75"/>
                </a:solidFill>
                <a:latin typeface="Century Gothic" panose="020B0502020202020204" pitchFamily="34" charset="0"/>
              </a:rPr>
              <a:t>Schlagzeug</a:t>
            </a:r>
            <a:r>
              <a:rPr lang="en-GB" dirty="0">
                <a:solidFill>
                  <a:srgbClr val="104F75"/>
                </a:solidFill>
                <a:latin typeface="Century Gothic" panose="020B0502020202020204" pitchFamily="34" charset="0"/>
              </a:rPr>
              <a:t>, </a:t>
            </a:r>
            <a:r>
              <a:rPr lang="en-GB" b="1" dirty="0">
                <a:solidFill>
                  <a:srgbClr val="104F75"/>
                </a:solidFill>
                <a:latin typeface="Century Gothic" panose="020B0502020202020204" pitchFamily="34" charset="0"/>
              </a:rPr>
              <a:t>Bodensee</a:t>
            </a:r>
            <a:r>
              <a:rPr lang="en-GB" dirty="0">
                <a:solidFill>
                  <a:srgbClr val="104F75"/>
                </a:solidFill>
                <a:latin typeface="Century Gothic" panose="020B0502020202020204" pitchFamily="34" charset="0"/>
              </a:rPr>
              <a:t>, </a:t>
            </a:r>
            <a:r>
              <a:rPr lang="en-GB" b="1" dirty="0" err="1">
                <a:solidFill>
                  <a:srgbClr val="104F75"/>
                </a:solidFill>
                <a:latin typeface="Century Gothic" panose="020B0502020202020204" pitchFamily="34" charset="0"/>
              </a:rPr>
              <a:t>Fußball</a:t>
            </a:r>
            <a:r>
              <a:rPr lang="en-GB" b="1" dirty="0">
                <a:solidFill>
                  <a:srgbClr val="104F75"/>
                </a:solidFill>
                <a:latin typeface="Century Gothic" panose="020B0502020202020204" pitchFamily="34" charset="0"/>
              </a:rPr>
              <a:t>, </a:t>
            </a:r>
            <a:r>
              <a:rPr lang="en-GB" b="1" dirty="0" err="1">
                <a:solidFill>
                  <a:srgbClr val="104F75"/>
                </a:solidFill>
                <a:latin typeface="Century Gothic" panose="020B0502020202020204" pitchFamily="34" charset="0"/>
              </a:rPr>
              <a:t>Wasserpark</a:t>
            </a:r>
            <a:r>
              <a:rPr lang="en-GB" b="1" dirty="0">
                <a:solidFill>
                  <a:srgbClr val="104F75"/>
                </a:solidFill>
                <a:latin typeface="Century Gothic" panose="020B0502020202020204" pitchFamily="34" charset="0"/>
              </a:rPr>
              <a:t>, </a:t>
            </a:r>
            <a:r>
              <a:rPr lang="en-GB" b="1" dirty="0" err="1">
                <a:solidFill>
                  <a:srgbClr val="104F75"/>
                </a:solidFill>
                <a:latin typeface="Century Gothic" panose="020B0502020202020204" pitchFamily="34" charset="0"/>
              </a:rPr>
              <a:t>Radtour</a:t>
            </a:r>
            <a:r>
              <a:rPr lang="en-GB" dirty="0">
                <a:solidFill>
                  <a:srgbClr val="104F75"/>
                </a:solidFill>
                <a:latin typeface="Century Gothic" panose="020B0502020202020204" pitchFamily="34" charset="0"/>
              </a:rPr>
              <a:t>.</a:t>
            </a:r>
          </a:p>
        </p:txBody>
      </p:sp>
      <p:sp>
        <p:nvSpPr>
          <p:cNvPr id="14" name="Google Shape;150;p2"/>
          <p:cNvSpPr/>
          <p:nvPr/>
        </p:nvSpPr>
        <p:spPr>
          <a:xfrm>
            <a:off x="9914022" y="103918"/>
            <a:ext cx="2127504"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latin typeface="Century Gothic" panose="020B0502020202020204" pitchFamily="34" charset="0"/>
                <a:ea typeface="Century Gothic"/>
                <a:cs typeface="Century Gothic"/>
                <a:sym typeface="Century Gothic"/>
              </a:rPr>
              <a:t>hören</a:t>
            </a:r>
            <a:r>
              <a:rPr lang="en-GB" b="1" dirty="0">
                <a:solidFill>
                  <a:srgbClr val="FFFFFF"/>
                </a:solidFill>
                <a:latin typeface="Century Gothic" panose="020B0502020202020204" pitchFamily="34" charset="0"/>
                <a:ea typeface="Century Gothic"/>
                <a:cs typeface="Century Gothic"/>
                <a:sym typeface="Century Gothic"/>
              </a:rPr>
              <a:t> und </a:t>
            </a:r>
            <a:r>
              <a:rPr lang="en-GB" b="1" dirty="0" err="1">
                <a:solidFill>
                  <a:srgbClr val="FFFFFF"/>
                </a:solidFill>
                <a:latin typeface="Century Gothic" panose="020B0502020202020204" pitchFamily="34" charset="0"/>
                <a:ea typeface="Century Gothic"/>
                <a:cs typeface="Century Gothic"/>
                <a:sym typeface="Century Gothic"/>
              </a:rPr>
              <a:t>lesen</a:t>
            </a:r>
            <a:endParaRPr b="1" dirty="0">
              <a:solidFill>
                <a:srgbClr val="FFFFFF"/>
              </a:solidFill>
              <a:latin typeface="Century Gothic" panose="020B0502020202020204" pitchFamily="34" charset="0"/>
              <a:ea typeface="Century Gothic"/>
              <a:cs typeface="Century Gothic"/>
              <a:sym typeface="Century Gothic"/>
            </a:endParaRPr>
          </a:p>
        </p:txBody>
      </p:sp>
      <p:sp>
        <p:nvSpPr>
          <p:cNvPr id="5" name="Rectangle 4">
            <a:extLst>
              <a:ext uri="{FF2B5EF4-FFF2-40B4-BE49-F238E27FC236}">
                <a16:creationId xmlns:a16="http://schemas.microsoft.com/office/drawing/2014/main" id="{E919A92C-4666-49C4-B465-1F7B10F6225C}"/>
              </a:ext>
            </a:extLst>
          </p:cNvPr>
          <p:cNvSpPr/>
          <p:nvPr/>
        </p:nvSpPr>
        <p:spPr>
          <a:xfrm>
            <a:off x="188494" y="5984876"/>
            <a:ext cx="11533605" cy="369332"/>
          </a:xfrm>
          <a:prstGeom prst="rect">
            <a:avLst/>
          </a:prstGeom>
        </p:spPr>
        <p:txBody>
          <a:bodyPr wrap="square">
            <a:spAutoFit/>
          </a:bodyPr>
          <a:lstStyle/>
          <a:p>
            <a:pPr lvl="0"/>
            <a:r>
              <a:rPr lang="en-GB" dirty="0">
                <a:solidFill>
                  <a:srgbClr val="104F75"/>
                </a:solidFill>
                <a:latin typeface="Century Gothic" panose="020B0502020202020204" pitchFamily="34" charset="0"/>
              </a:rPr>
              <a:t>Wie </a:t>
            </a:r>
            <a:r>
              <a:rPr lang="en-GB" dirty="0" err="1">
                <a:solidFill>
                  <a:srgbClr val="104F75"/>
                </a:solidFill>
                <a:latin typeface="Century Gothic" panose="020B0502020202020204" pitchFamily="34" charset="0"/>
              </a:rPr>
              <a:t>heißen</a:t>
            </a:r>
            <a:r>
              <a:rPr lang="en-GB" dirty="0">
                <a:solidFill>
                  <a:srgbClr val="104F75"/>
                </a:solidFill>
                <a:latin typeface="Century Gothic" panose="020B0502020202020204" pitchFamily="34" charset="0"/>
              </a:rPr>
              <a:t> </a:t>
            </a:r>
            <a:r>
              <a:rPr lang="en-GB" b="1" dirty="0" err="1">
                <a:solidFill>
                  <a:srgbClr val="E87D1E"/>
                </a:solidFill>
                <a:latin typeface="Century Gothic" panose="020B0502020202020204" pitchFamily="34" charset="0"/>
              </a:rPr>
              <a:t>diese</a:t>
            </a:r>
            <a:r>
              <a:rPr lang="en-GB" b="1" dirty="0">
                <a:solidFill>
                  <a:srgbClr val="E87D1E"/>
                </a:solidFill>
                <a:latin typeface="Century Gothic" panose="020B0502020202020204" pitchFamily="34" charset="0"/>
              </a:rPr>
              <a:t> </a:t>
            </a:r>
            <a:r>
              <a:rPr lang="en-GB" b="1" dirty="0" err="1">
                <a:solidFill>
                  <a:srgbClr val="E87D1E"/>
                </a:solidFill>
                <a:latin typeface="Century Gothic" panose="020B0502020202020204" pitchFamily="34" charset="0"/>
              </a:rPr>
              <a:t>sechs</a:t>
            </a:r>
            <a:r>
              <a:rPr lang="en-GB" b="1" dirty="0">
                <a:solidFill>
                  <a:srgbClr val="E87D1E"/>
                </a:solidFill>
                <a:latin typeface="Century Gothic" panose="020B0502020202020204" pitchFamily="34" charset="0"/>
              </a:rPr>
              <a:t> </a:t>
            </a:r>
            <a:r>
              <a:rPr lang="en-GB" b="1" dirty="0" err="1">
                <a:solidFill>
                  <a:srgbClr val="E87D1E"/>
                </a:solidFill>
                <a:latin typeface="Century Gothic" panose="020B0502020202020204" pitchFamily="34" charset="0"/>
              </a:rPr>
              <a:t>Wörter</a:t>
            </a:r>
            <a:r>
              <a:rPr lang="en-GB" dirty="0">
                <a:solidFill>
                  <a:srgbClr val="104F75"/>
                </a:solidFill>
                <a:latin typeface="Century Gothic" panose="020B0502020202020204" pitchFamily="34" charset="0"/>
              </a:rPr>
              <a:t>? → </a:t>
            </a:r>
            <a:r>
              <a:rPr lang="en-GB" b="1" dirty="0" err="1">
                <a:solidFill>
                  <a:srgbClr val="104F75"/>
                </a:solidFill>
                <a:latin typeface="Century Gothic" panose="020B0502020202020204" pitchFamily="34" charset="0"/>
              </a:rPr>
              <a:t>Schreib</a:t>
            </a:r>
            <a:r>
              <a:rPr lang="en-GB" b="1" dirty="0">
                <a:solidFill>
                  <a:srgbClr val="104F75"/>
                </a:solidFill>
                <a:latin typeface="Century Gothic" panose="020B0502020202020204" pitchFamily="34" charset="0"/>
              </a:rPr>
              <a:t> </a:t>
            </a:r>
            <a:r>
              <a:rPr lang="en-GB" b="1" dirty="0" err="1">
                <a:solidFill>
                  <a:srgbClr val="104F75"/>
                </a:solidFill>
                <a:latin typeface="Century Gothic" panose="020B0502020202020204" pitchFamily="34" charset="0"/>
              </a:rPr>
              <a:t>eine</a:t>
            </a:r>
            <a:r>
              <a:rPr lang="en-GB" b="1" dirty="0">
                <a:solidFill>
                  <a:srgbClr val="104F75"/>
                </a:solidFill>
                <a:latin typeface="Century Gothic" panose="020B0502020202020204" pitchFamily="34" charset="0"/>
              </a:rPr>
              <a:t> </a:t>
            </a:r>
            <a:r>
              <a:rPr lang="en-GB" b="1" dirty="0" err="1">
                <a:solidFill>
                  <a:srgbClr val="104F75"/>
                </a:solidFill>
                <a:latin typeface="Century Gothic" panose="020B0502020202020204" pitchFamily="34" charset="0"/>
              </a:rPr>
              <a:t>Liste</a:t>
            </a:r>
            <a:r>
              <a:rPr lang="en-GB" b="1" dirty="0">
                <a:solidFill>
                  <a:srgbClr val="104F75"/>
                </a:solidFill>
                <a:latin typeface="Century Gothic" panose="020B0502020202020204" pitchFamily="34" charset="0"/>
              </a:rPr>
              <a:t>!</a:t>
            </a:r>
          </a:p>
        </p:txBody>
      </p:sp>
      <p:sp>
        <p:nvSpPr>
          <p:cNvPr id="15" name="Action Button: Custom 22">
            <a:hlinkClick r:id="" action="ppaction://noaction" highlightClick="1">
              <a:snd r:embed="rId9" name="Slide12_Mehmet_P1.wav"/>
            </a:hlinkClick>
            <a:extLst>
              <a:ext uri="{FF2B5EF4-FFF2-40B4-BE49-F238E27FC236}">
                <a16:creationId xmlns:a16="http://schemas.microsoft.com/office/drawing/2014/main" id="{09DA4AF6-A2B0-4CE0-B700-698ECA3B6A4A}"/>
              </a:ext>
            </a:extLst>
          </p:cNvPr>
          <p:cNvSpPr/>
          <p:nvPr/>
        </p:nvSpPr>
        <p:spPr>
          <a:xfrm>
            <a:off x="9729545" y="4143798"/>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1</a:t>
            </a:r>
          </a:p>
        </p:txBody>
      </p:sp>
      <p:sp>
        <p:nvSpPr>
          <p:cNvPr id="16" name="Action Button: Custom 22">
            <a:hlinkClick r:id="" action="ppaction://noaction" highlightClick="1">
              <a:snd r:embed="rId10" name="Slide12_Mehmet_P2.wav"/>
            </a:hlinkClick>
            <a:extLst>
              <a:ext uri="{FF2B5EF4-FFF2-40B4-BE49-F238E27FC236}">
                <a16:creationId xmlns:a16="http://schemas.microsoft.com/office/drawing/2014/main" id="{0C590E1F-AFEA-4D96-B1FF-F97110FBD991}"/>
              </a:ext>
            </a:extLst>
          </p:cNvPr>
          <p:cNvSpPr/>
          <p:nvPr/>
        </p:nvSpPr>
        <p:spPr>
          <a:xfrm>
            <a:off x="9746441" y="4657959"/>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2</a:t>
            </a:r>
          </a:p>
        </p:txBody>
      </p:sp>
      <p:sp>
        <p:nvSpPr>
          <p:cNvPr id="17" name="Action Button: Custom 22">
            <a:hlinkClick r:id="" action="ppaction://noaction" highlightClick="1">
              <a:snd r:embed="rId11" name="Slide12_Mehmet_P3.wav"/>
            </a:hlinkClick>
            <a:extLst>
              <a:ext uri="{FF2B5EF4-FFF2-40B4-BE49-F238E27FC236}">
                <a16:creationId xmlns:a16="http://schemas.microsoft.com/office/drawing/2014/main" id="{15D543C8-AC15-433D-A8D6-B4110A6AC825}"/>
              </a:ext>
            </a:extLst>
          </p:cNvPr>
          <p:cNvSpPr/>
          <p:nvPr/>
        </p:nvSpPr>
        <p:spPr>
          <a:xfrm>
            <a:off x="9746441" y="5172120"/>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3</a:t>
            </a:r>
          </a:p>
        </p:txBody>
      </p:sp>
      <p:sp>
        <p:nvSpPr>
          <p:cNvPr id="18" name="Action Button: Custom 22">
            <a:hlinkClick r:id="" action="ppaction://noaction" highlightClick="1">
              <a:snd r:embed="rId12" name="Slide12_Mehmet_P4.wav"/>
            </a:hlinkClick>
            <a:extLst>
              <a:ext uri="{FF2B5EF4-FFF2-40B4-BE49-F238E27FC236}">
                <a16:creationId xmlns:a16="http://schemas.microsoft.com/office/drawing/2014/main" id="{1AA461F4-44CB-4612-9E63-60775350EED3}"/>
              </a:ext>
            </a:extLst>
          </p:cNvPr>
          <p:cNvSpPr/>
          <p:nvPr/>
        </p:nvSpPr>
        <p:spPr>
          <a:xfrm>
            <a:off x="10836770" y="4144766"/>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4</a:t>
            </a:r>
          </a:p>
        </p:txBody>
      </p:sp>
      <p:sp>
        <p:nvSpPr>
          <p:cNvPr id="19" name="Action Button: Custom 22">
            <a:hlinkClick r:id="" action="ppaction://noaction" highlightClick="1">
              <a:snd r:embed="rId13" name="Slide12_Mehmet_P5.wav"/>
            </a:hlinkClick>
            <a:extLst>
              <a:ext uri="{FF2B5EF4-FFF2-40B4-BE49-F238E27FC236}">
                <a16:creationId xmlns:a16="http://schemas.microsoft.com/office/drawing/2014/main" id="{3ABF932E-3D9E-4EA9-B9F4-629CB73D71F5}"/>
              </a:ext>
            </a:extLst>
          </p:cNvPr>
          <p:cNvSpPr/>
          <p:nvPr/>
        </p:nvSpPr>
        <p:spPr>
          <a:xfrm>
            <a:off x="10853666" y="4658927"/>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5</a:t>
            </a:r>
          </a:p>
        </p:txBody>
      </p:sp>
      <p:sp>
        <p:nvSpPr>
          <p:cNvPr id="20" name="Action Button: Custom 22">
            <a:hlinkClick r:id="" action="ppaction://noaction" highlightClick="1">
              <a:snd r:embed="rId14" name="Slide12_Mehmet_P6.wav"/>
            </a:hlinkClick>
            <a:extLst>
              <a:ext uri="{FF2B5EF4-FFF2-40B4-BE49-F238E27FC236}">
                <a16:creationId xmlns:a16="http://schemas.microsoft.com/office/drawing/2014/main" id="{11FA2C34-6524-4977-927C-E3E035AE81E5}"/>
              </a:ext>
            </a:extLst>
          </p:cNvPr>
          <p:cNvSpPr/>
          <p:nvPr/>
        </p:nvSpPr>
        <p:spPr>
          <a:xfrm>
            <a:off x="10853666" y="5173088"/>
            <a:ext cx="387388" cy="369703"/>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6</a:t>
            </a:r>
          </a:p>
        </p:txBody>
      </p:sp>
      <p:pic>
        <p:nvPicPr>
          <p:cNvPr id="3" name="NCELP 8.1.1.2 Mehmet redet Slide 12">
            <a:hlinkClick r:id="" action="ppaction://media"/>
            <a:extLst>
              <a:ext uri="{FF2B5EF4-FFF2-40B4-BE49-F238E27FC236}">
                <a16:creationId xmlns:a16="http://schemas.microsoft.com/office/drawing/2014/main" id="{AA3DBD23-1030-456A-891D-629916A8BA1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43363" y="102214"/>
            <a:ext cx="503078" cy="503078"/>
          </a:xfrm>
          <a:prstGeom prst="rect">
            <a:avLst/>
          </a:prstGeom>
        </p:spPr>
      </p:pic>
    </p:spTree>
    <p:extLst>
      <p:ext uri="{BB962C8B-B14F-4D97-AF65-F5344CB8AC3E}">
        <p14:creationId xmlns:p14="http://schemas.microsoft.com/office/powerpoint/2010/main" val="254248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7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11" grpId="0"/>
      <p:bldP spid="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32456" y="24424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Y8 T1.1 Week 3 Slides 25-26</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69884B82-A8F4-0B40-81EF-F92A8108D32F}"/>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Word patterns </a:t>
            </a:r>
          </a:p>
        </p:txBody>
      </p:sp>
    </p:spTree>
    <p:extLst>
      <p:ext uri="{BB962C8B-B14F-4D97-AF65-F5344CB8AC3E}">
        <p14:creationId xmlns:p14="http://schemas.microsoft.com/office/powerpoint/2010/main" val="27285535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ounded Rectangle 5"/>
          <p:cNvSpPr/>
          <p:nvPr/>
        </p:nvSpPr>
        <p:spPr>
          <a:xfrm>
            <a:off x="87341" y="1586592"/>
            <a:ext cx="5734625" cy="81211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Brief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(letter)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Freund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(friend)</a:t>
            </a:r>
            <a:endParaRPr kumimoji="0" lang="en-GB" sz="3200" b="0"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7" name="Rounded Rectangle 6"/>
          <p:cNvSpPr/>
          <p:nvPr/>
        </p:nvSpPr>
        <p:spPr>
          <a:xfrm>
            <a:off x="7974767" y="1564577"/>
            <a:ext cx="3765940" cy="834134"/>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Brieffreund</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(pen friend)</a:t>
            </a:r>
            <a:endParaRPr kumimoji="0" lang="en-GB" sz="3600" b="0"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8" name="Right Arrow 7"/>
          <p:cNvSpPr/>
          <p:nvPr/>
        </p:nvSpPr>
        <p:spPr>
          <a:xfrm>
            <a:off x="6215399" y="1635914"/>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9"/>
          <p:cNvSpPr/>
          <p:nvPr/>
        </p:nvSpPr>
        <p:spPr>
          <a:xfrm>
            <a:off x="211136" y="3400113"/>
            <a:ext cx="500544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Gastmutti</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nett.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The living room is lovely.</a:t>
            </a:r>
          </a:p>
        </p:txBody>
      </p:sp>
      <p:sp>
        <p:nvSpPr>
          <p:cNvPr id="11" name="Rounded Rectangle 10"/>
          <p:cNvSpPr/>
          <p:nvPr/>
        </p:nvSpPr>
        <p:spPr>
          <a:xfrm>
            <a:off x="6387194" y="2958315"/>
            <a:ext cx="5728875" cy="3203946"/>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would the following words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host dad / father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bedroom</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dining 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evening meal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You can often make new nouns by joining two other nouns.</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endParaRPr>
          </a:p>
        </p:txBody>
      </p:sp>
      <p:pic>
        <p:nvPicPr>
          <p:cNvPr id="5" name="Picture 4" descr="A picture containing wire, table, photo, computer&#10;&#10;Description automatically generated">
            <a:extLst>
              <a:ext uri="{FF2B5EF4-FFF2-40B4-BE49-F238E27FC236}">
                <a16:creationId xmlns:a16="http://schemas.microsoft.com/office/drawing/2014/main" id="{8F322625-F5ED-4BA7-9CF3-DF2B57F967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8738" y="2508282"/>
            <a:ext cx="1016397" cy="705125"/>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756C800-689C-42A0-A2FE-63DCFEE73B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2639" y="2180303"/>
            <a:ext cx="1241129" cy="1085018"/>
          </a:xfrm>
          <a:prstGeom prst="rect">
            <a:avLst/>
          </a:prstGeom>
        </p:spPr>
      </p:pic>
    </p:spTree>
    <p:extLst>
      <p:ext uri="{BB962C8B-B14F-4D97-AF65-F5344CB8AC3E}">
        <p14:creationId xmlns:p14="http://schemas.microsoft.com/office/powerpoint/2010/main" val="98816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29542" y="193210"/>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2"/>
          <p:cNvSpPr txBox="1">
            <a:spLocks/>
          </p:cNvSpPr>
          <p:nvPr/>
        </p:nvSpPr>
        <p:spPr>
          <a:xfrm>
            <a:off x="415092" y="1284226"/>
            <a:ext cx="577751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Meine Gastmutti ist sehr nett.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living room is lovely.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host dad/father</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bedroom</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dining room</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evening meal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054427" y="1284226"/>
            <a:ext cx="571312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My host mum is very nice.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Wohnzimmer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schön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Gastvati</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Schlafzimmer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Esszimmer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Abendessen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TextBox 5"/>
          <p:cNvSpPr txBox="1"/>
          <p:nvPr/>
        </p:nvSpPr>
        <p:spPr>
          <a:xfrm>
            <a:off x="1729542" y="4446353"/>
            <a:ext cx="7985728" cy="430887"/>
          </a:xfrm>
          <a:prstGeom prst="rect">
            <a:avLst/>
          </a:prstGeom>
          <a:solidFill>
            <a:srgbClr val="FFC000"/>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notice about the </a:t>
            </a:r>
            <a:r>
              <a:rPr kumimoji="0" lang="en-GB"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gender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these nouns?</a:t>
            </a:r>
          </a:p>
        </p:txBody>
      </p:sp>
      <p:sp>
        <p:nvSpPr>
          <p:cNvPr id="7" name="TextBox 6"/>
          <p:cNvSpPr txBox="1"/>
          <p:nvPr/>
        </p:nvSpPr>
        <p:spPr>
          <a:xfrm>
            <a:off x="2739124" y="4966127"/>
            <a:ext cx="6240954" cy="830997"/>
          </a:xfrm>
          <a:prstGeom prst="rect">
            <a:avLst/>
          </a:prstGeom>
          <a:solidFill>
            <a:srgbClr val="FFC000"/>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gender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of the new noun is always the gender of the </a:t>
            </a:r>
            <a:r>
              <a:rPr kumimoji="0" lang="en-GB" sz="2400" b="1" i="1" u="none" strike="noStrike" kern="1200" cap="none" spc="0" normalizeH="0" baseline="0" noProof="0" dirty="0">
                <a:ln>
                  <a:noFill/>
                </a:ln>
                <a:solidFill>
                  <a:srgbClr val="1F4E79"/>
                </a:solidFill>
                <a:effectLst/>
                <a:uLnTx/>
                <a:uFillTx/>
                <a:latin typeface="Century Gothic" panose="020F0302020204030204"/>
                <a:ea typeface="+mn-ea"/>
                <a:cs typeface="+mn-cs"/>
              </a:rPr>
              <a:t>final noun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9" name="TextBox 8"/>
          <p:cNvSpPr txBox="1"/>
          <p:nvPr/>
        </p:nvSpPr>
        <p:spPr>
          <a:xfrm>
            <a:off x="3644051" y="5939130"/>
            <a:ext cx="5097111"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forget to pronounce the words. </a:t>
            </a:r>
          </a:p>
        </p:txBody>
      </p:sp>
      <p:sp>
        <p:nvSpPr>
          <p:cNvPr id="10" name="TextBox 9"/>
          <p:cNvSpPr txBox="1"/>
          <p:nvPr/>
        </p:nvSpPr>
        <p:spPr>
          <a:xfrm>
            <a:off x="9765271" y="2634171"/>
            <a:ext cx="2330842" cy="1015663"/>
          </a:xfrm>
          <a:prstGeom prst="rect">
            <a:avLst/>
          </a:prstGeom>
          <a:solidFill>
            <a:schemeClr val="accent4">
              <a:lumMod val="20000"/>
              <a:lumOff val="80000"/>
            </a:schemeClr>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 stems are often used (without the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itle 11"/>
          <p:cNvSpPr>
            <a:spLocks noGrp="1"/>
          </p:cNvSpPr>
          <p:nvPr>
            <p:ph type="title"/>
          </p:nvPr>
        </p:nvSpPr>
        <p:spPr>
          <a:xfrm>
            <a:off x="415092" y="-82577"/>
            <a:ext cx="10515600" cy="1325563"/>
          </a:xfrm>
        </p:spPr>
        <p:txBody>
          <a:bodyPr/>
          <a:lstStyle/>
          <a:p>
            <a:pPr algn="ctr"/>
            <a:r>
              <a:rPr lang="en-GB" b="1" dirty="0">
                <a:solidFill>
                  <a:prstClr val="white"/>
                </a:solidFill>
              </a:rPr>
              <a:t>ANTWORTEN</a:t>
            </a:r>
          </a:p>
        </p:txBody>
      </p:sp>
    </p:spTree>
    <p:extLst>
      <p:ext uri="{BB962C8B-B14F-4D97-AF65-F5344CB8AC3E}">
        <p14:creationId xmlns:p14="http://schemas.microsoft.com/office/powerpoint/2010/main" val="81124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9" grpId="0" animBg="1"/>
      <p:bldP spid="1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32456" y="24424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Y8 T3.2 Week 2 Slide 11</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69884B82-A8F4-0B40-81EF-F92A8108D32F}"/>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Word patterns </a:t>
            </a:r>
          </a:p>
        </p:txBody>
      </p:sp>
    </p:spTree>
    <p:extLst>
      <p:ext uri="{BB962C8B-B14F-4D97-AF65-F5344CB8AC3E}">
        <p14:creationId xmlns:p14="http://schemas.microsoft.com/office/powerpoint/2010/main" val="10739869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3788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 name="Group 1">
            <a:extLst>
              <a:ext uri="{FF2B5EF4-FFF2-40B4-BE49-F238E27FC236}">
                <a16:creationId xmlns:a16="http://schemas.microsoft.com/office/drawing/2014/main" id="{E63B70FB-0617-428C-96CB-3056742EE133}"/>
              </a:ext>
            </a:extLst>
          </p:cNvPr>
          <p:cNvGrpSpPr/>
          <p:nvPr/>
        </p:nvGrpSpPr>
        <p:grpSpPr>
          <a:xfrm>
            <a:off x="4398821" y="1647311"/>
            <a:ext cx="3749040" cy="2100379"/>
            <a:chOff x="4398821" y="1647311"/>
            <a:chExt cx="3749040" cy="2100379"/>
          </a:xfrm>
        </p:grpSpPr>
        <p:pic>
          <p:nvPicPr>
            <p:cNvPr id="18" name="Picture 17" descr="A picture containing accessory, umbrella&#10;&#10;Description automatically generated">
              <a:extLst>
                <a:ext uri="{FF2B5EF4-FFF2-40B4-BE49-F238E27FC236}">
                  <a16:creationId xmlns:a16="http://schemas.microsoft.com/office/drawing/2014/main" id="{0DA4B498-02B4-434C-BC1E-770B7B1680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7627" y="1647311"/>
              <a:ext cx="1708157" cy="1887483"/>
            </a:xfrm>
            <a:prstGeom prst="rect">
              <a:avLst/>
            </a:prstGeom>
          </p:spPr>
        </p:pic>
        <p:sp>
          <p:nvSpPr>
            <p:cNvPr id="19" name="TextBox 18"/>
            <p:cNvSpPr txBox="1"/>
            <p:nvPr/>
          </p:nvSpPr>
          <p:spPr>
            <a:xfrm>
              <a:off x="4398821" y="3286025"/>
              <a:ext cx="3749040" cy="461665"/>
            </a:xfrm>
            <a:prstGeom prst="rect">
              <a:avLst/>
            </a:prstGeom>
            <a:noFill/>
          </p:spPr>
          <p:txBody>
            <a:bodyPr wrap="square" rtlCol="0">
              <a:spAutoFit/>
            </a:bodyPr>
            <a:lstStyle/>
            <a:p>
              <a:pPr algn="ctr"/>
              <a:r>
                <a:rPr lang="en-GB" sz="2400" dirty="0" err="1">
                  <a:solidFill>
                    <a:schemeClr val="accent5">
                      <a:lumMod val="50000"/>
                    </a:schemeClr>
                  </a:solidFill>
                </a:rPr>
                <a:t>Sonnenhut</a:t>
              </a:r>
              <a:r>
                <a:rPr lang="en-GB" sz="2400" dirty="0">
                  <a:solidFill>
                    <a:schemeClr val="accent5">
                      <a:lumMod val="50000"/>
                    </a:schemeClr>
                  </a:solidFill>
                </a:rPr>
                <a:t> (m.)</a:t>
              </a:r>
            </a:p>
          </p:txBody>
        </p:sp>
      </p:grpSp>
      <p:grpSp>
        <p:nvGrpSpPr>
          <p:cNvPr id="7" name="Group 6">
            <a:extLst>
              <a:ext uri="{FF2B5EF4-FFF2-40B4-BE49-F238E27FC236}">
                <a16:creationId xmlns:a16="http://schemas.microsoft.com/office/drawing/2014/main" id="{E0F8A4FB-E618-4664-9475-6B74A95F93DF}"/>
              </a:ext>
            </a:extLst>
          </p:cNvPr>
          <p:cNvGrpSpPr/>
          <p:nvPr/>
        </p:nvGrpSpPr>
        <p:grpSpPr>
          <a:xfrm>
            <a:off x="4860139" y="1509321"/>
            <a:ext cx="2443781" cy="2007536"/>
            <a:chOff x="422687" y="4138047"/>
            <a:chExt cx="2443781" cy="2007536"/>
          </a:xfrm>
        </p:grpSpPr>
        <p:pic>
          <p:nvPicPr>
            <p:cNvPr id="20" name="Picture 19" descr="Graphical user interface, application&#10;&#10;Description automatically generated">
              <a:extLst>
                <a:ext uri="{FF2B5EF4-FFF2-40B4-BE49-F238E27FC236}">
                  <a16:creationId xmlns:a16="http://schemas.microsoft.com/office/drawing/2014/main" id="{77C2DDA7-7FA2-400B-954A-90D920F50E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682" y="4138047"/>
              <a:ext cx="1483521" cy="1978028"/>
            </a:xfrm>
            <a:prstGeom prst="rect">
              <a:avLst/>
            </a:prstGeom>
          </p:spPr>
        </p:pic>
        <p:sp>
          <p:nvSpPr>
            <p:cNvPr id="21" name="TextBox 20"/>
            <p:cNvSpPr txBox="1"/>
            <p:nvPr/>
          </p:nvSpPr>
          <p:spPr>
            <a:xfrm>
              <a:off x="422687" y="5683918"/>
              <a:ext cx="2443781" cy="461665"/>
            </a:xfrm>
            <a:prstGeom prst="rect">
              <a:avLst/>
            </a:prstGeom>
            <a:noFill/>
          </p:spPr>
          <p:txBody>
            <a:bodyPr wrap="square" rtlCol="0">
              <a:spAutoFit/>
            </a:bodyPr>
            <a:lstStyle/>
            <a:p>
              <a:pPr algn="ctr"/>
              <a:r>
                <a:rPr lang="en-GB" sz="2400" dirty="0" err="1">
                  <a:solidFill>
                    <a:schemeClr val="accent5">
                      <a:lumMod val="50000"/>
                    </a:schemeClr>
                  </a:solidFill>
                </a:rPr>
                <a:t>Geldtasche</a:t>
              </a:r>
              <a:r>
                <a:rPr lang="en-GB" sz="2400" dirty="0">
                  <a:solidFill>
                    <a:schemeClr val="accent5">
                      <a:lumMod val="50000"/>
                    </a:schemeClr>
                  </a:solidFill>
                </a:rPr>
                <a:t> (f.)</a:t>
              </a:r>
            </a:p>
          </p:txBody>
        </p:sp>
      </p:grpSp>
      <p:grpSp>
        <p:nvGrpSpPr>
          <p:cNvPr id="6" name="Group 5">
            <a:extLst>
              <a:ext uri="{FF2B5EF4-FFF2-40B4-BE49-F238E27FC236}">
                <a16:creationId xmlns:a16="http://schemas.microsoft.com/office/drawing/2014/main" id="{649F8C5A-CEFC-43D1-BE89-25C1C38D6EC2}"/>
              </a:ext>
            </a:extLst>
          </p:cNvPr>
          <p:cNvGrpSpPr/>
          <p:nvPr/>
        </p:nvGrpSpPr>
        <p:grpSpPr>
          <a:xfrm>
            <a:off x="4399384" y="2226928"/>
            <a:ext cx="3600105" cy="1236307"/>
            <a:chOff x="5477252" y="338902"/>
            <a:chExt cx="3600105" cy="1236307"/>
          </a:xfrm>
        </p:grpSpPr>
        <p:pic>
          <p:nvPicPr>
            <p:cNvPr id="22" name="Picture 21" descr="Graphical user interface&#10;&#10;Description automatically generated">
              <a:extLst>
                <a:ext uri="{FF2B5EF4-FFF2-40B4-BE49-F238E27FC236}">
                  <a16:creationId xmlns:a16="http://schemas.microsoft.com/office/drawing/2014/main" id="{7FD977AA-01B4-4492-8C64-FD9536863B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5315" y="338902"/>
              <a:ext cx="795909" cy="869995"/>
            </a:xfrm>
            <a:prstGeom prst="rect">
              <a:avLst/>
            </a:prstGeom>
          </p:spPr>
        </p:pic>
        <p:sp>
          <p:nvSpPr>
            <p:cNvPr id="23" name="TextBox 22"/>
            <p:cNvSpPr txBox="1"/>
            <p:nvPr/>
          </p:nvSpPr>
          <p:spPr>
            <a:xfrm>
              <a:off x="5477252" y="1113544"/>
              <a:ext cx="3600105" cy="461665"/>
            </a:xfrm>
            <a:prstGeom prst="rect">
              <a:avLst/>
            </a:prstGeom>
            <a:noFill/>
          </p:spPr>
          <p:txBody>
            <a:bodyPr wrap="square" rtlCol="0">
              <a:spAutoFit/>
            </a:bodyPr>
            <a:lstStyle/>
            <a:p>
              <a:pPr algn="l"/>
              <a:r>
                <a:rPr lang="en-GB" sz="2400" dirty="0" err="1">
                  <a:solidFill>
                    <a:schemeClr val="accent5">
                      <a:lumMod val="50000"/>
                    </a:schemeClr>
                  </a:solidFill>
                </a:rPr>
                <a:t>Konzertprogramm</a:t>
              </a:r>
              <a:r>
                <a:rPr lang="en-GB" sz="2400" dirty="0">
                  <a:solidFill>
                    <a:schemeClr val="accent5">
                      <a:lumMod val="50000"/>
                    </a:schemeClr>
                  </a:solidFill>
                </a:rPr>
                <a:t> (nt.)</a:t>
              </a:r>
            </a:p>
          </p:txBody>
        </p:sp>
      </p:grpSp>
      <p:pic>
        <p:nvPicPr>
          <p:cNvPr id="26" name="Picture 25">
            <a:extLst>
              <a:ext uri="{FF2B5EF4-FFF2-40B4-BE49-F238E27FC236}">
                <a16:creationId xmlns:a16="http://schemas.microsoft.com/office/drawing/2014/main" id="{7C05E582-03D7-4B92-A3E8-D4B6F90D3D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8574" y="2008500"/>
            <a:ext cx="1679786" cy="1748070"/>
          </a:xfrm>
          <a:prstGeom prst="rect">
            <a:avLst/>
          </a:prstGeom>
        </p:spPr>
      </p:pic>
      <p:pic>
        <p:nvPicPr>
          <p:cNvPr id="27" name="Picture 26" descr="Logo&#10;&#10;Description automatically generated">
            <a:extLst>
              <a:ext uri="{FF2B5EF4-FFF2-40B4-BE49-F238E27FC236}">
                <a16:creationId xmlns:a16="http://schemas.microsoft.com/office/drawing/2014/main" id="{BB4681BE-93CC-44CC-A3D0-5B805A9447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8304" y="2185332"/>
            <a:ext cx="1252747" cy="1076579"/>
          </a:xfrm>
          <a:prstGeom prst="rect">
            <a:avLst/>
          </a:prstGeom>
        </p:spPr>
      </p:pic>
      <p:pic>
        <p:nvPicPr>
          <p:cNvPr id="28" name="Picture 27" descr="Graphical user interface&#10;&#10;Description automatically generated">
            <a:extLst>
              <a:ext uri="{FF2B5EF4-FFF2-40B4-BE49-F238E27FC236}">
                <a16:creationId xmlns:a16="http://schemas.microsoft.com/office/drawing/2014/main" id="{F631628E-BAE2-47DC-A48F-8D6899F364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12363" y="2439521"/>
            <a:ext cx="953761" cy="973537"/>
          </a:xfrm>
          <a:prstGeom prst="rect">
            <a:avLst/>
          </a:prstGeom>
        </p:spPr>
      </p:pic>
      <p:grpSp>
        <p:nvGrpSpPr>
          <p:cNvPr id="29" name="Group 28">
            <a:extLst>
              <a:ext uri="{FF2B5EF4-FFF2-40B4-BE49-F238E27FC236}">
                <a16:creationId xmlns:a16="http://schemas.microsoft.com/office/drawing/2014/main" id="{4ECD5D81-C58F-40E2-B014-1C21908D6859}"/>
              </a:ext>
            </a:extLst>
          </p:cNvPr>
          <p:cNvGrpSpPr/>
          <p:nvPr/>
        </p:nvGrpSpPr>
        <p:grpSpPr>
          <a:xfrm>
            <a:off x="5269736" y="2002927"/>
            <a:ext cx="1560623" cy="1317995"/>
            <a:chOff x="8380017" y="4013395"/>
            <a:chExt cx="1560623" cy="1317995"/>
          </a:xfrm>
        </p:grpSpPr>
        <p:pic>
          <p:nvPicPr>
            <p:cNvPr id="30" name="Picture 29" descr="Icon&#10;&#10;Description automatically generated">
              <a:extLst>
                <a:ext uri="{FF2B5EF4-FFF2-40B4-BE49-F238E27FC236}">
                  <a16:creationId xmlns:a16="http://schemas.microsoft.com/office/drawing/2014/main" id="{9FFD1675-A313-4939-BE1D-8AECD273A3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878570">
              <a:off x="8380017" y="4013395"/>
              <a:ext cx="1560623" cy="1317995"/>
            </a:xfrm>
            <a:prstGeom prst="rect">
              <a:avLst/>
            </a:prstGeom>
          </p:spPr>
        </p:pic>
        <p:sp>
          <p:nvSpPr>
            <p:cNvPr id="31" name="TextBox 30">
              <a:extLst>
                <a:ext uri="{FF2B5EF4-FFF2-40B4-BE49-F238E27FC236}">
                  <a16:creationId xmlns:a16="http://schemas.microsoft.com/office/drawing/2014/main" id="{631DDD93-E842-439D-A881-696DD0C8854C}"/>
                </a:ext>
              </a:extLst>
            </p:cNvPr>
            <p:cNvSpPr txBox="1"/>
            <p:nvPr/>
          </p:nvSpPr>
          <p:spPr>
            <a:xfrm rot="21391420">
              <a:off x="8671093" y="4362735"/>
              <a:ext cx="893140" cy="584775"/>
            </a:xfrm>
            <a:prstGeom prst="rect">
              <a:avLst/>
            </a:prstGeom>
            <a:noFill/>
          </p:spPr>
          <p:txBody>
            <a:bodyPr wrap="square" rtlCol="0">
              <a:spAutoFit/>
            </a:bodyPr>
            <a:lstStyle/>
            <a:p>
              <a:pPr algn="l"/>
              <a:r>
                <a:rPr lang="en-GB" sz="3200" b="1" dirty="0">
                  <a:solidFill>
                    <a:schemeClr val="accent5">
                      <a:lumMod val="50000"/>
                    </a:schemeClr>
                  </a:solidFill>
                </a:rPr>
                <a:t>358</a:t>
              </a:r>
            </a:p>
          </p:txBody>
        </p:sp>
      </p:grpSp>
      <p:grpSp>
        <p:nvGrpSpPr>
          <p:cNvPr id="8" name="Group 7">
            <a:extLst>
              <a:ext uri="{FF2B5EF4-FFF2-40B4-BE49-F238E27FC236}">
                <a16:creationId xmlns:a16="http://schemas.microsoft.com/office/drawing/2014/main" id="{E8F67F4E-C3F5-47CD-BE9B-1333E717F7F0}"/>
              </a:ext>
            </a:extLst>
          </p:cNvPr>
          <p:cNvGrpSpPr/>
          <p:nvPr/>
        </p:nvGrpSpPr>
        <p:grpSpPr>
          <a:xfrm>
            <a:off x="4834820" y="2162482"/>
            <a:ext cx="2346792" cy="1216509"/>
            <a:chOff x="8027984" y="247046"/>
            <a:chExt cx="2346792" cy="1216509"/>
          </a:xfrm>
        </p:grpSpPr>
        <p:pic>
          <p:nvPicPr>
            <p:cNvPr id="24" name="Picture 23" descr="A picture containing background pattern&#10;&#10;Description automatically generated">
              <a:extLst>
                <a:ext uri="{FF2B5EF4-FFF2-40B4-BE49-F238E27FC236}">
                  <a16:creationId xmlns:a16="http://schemas.microsoft.com/office/drawing/2014/main" id="{9A76742A-7AFF-4DBD-9BFD-3E80B40AB22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01598" y="247046"/>
              <a:ext cx="1016606" cy="814873"/>
            </a:xfrm>
            <a:prstGeom prst="rect">
              <a:avLst/>
            </a:prstGeom>
          </p:spPr>
        </p:pic>
        <p:sp>
          <p:nvSpPr>
            <p:cNvPr id="25" name="TextBox 24"/>
            <p:cNvSpPr txBox="1"/>
            <p:nvPr/>
          </p:nvSpPr>
          <p:spPr>
            <a:xfrm>
              <a:off x="8027984" y="1001890"/>
              <a:ext cx="2346792" cy="461665"/>
            </a:xfrm>
            <a:prstGeom prst="rect">
              <a:avLst/>
            </a:prstGeom>
            <a:noFill/>
          </p:spPr>
          <p:txBody>
            <a:bodyPr wrap="square" rtlCol="0">
              <a:spAutoFit/>
            </a:bodyPr>
            <a:lstStyle/>
            <a:p>
              <a:pPr algn="ctr"/>
              <a:r>
                <a:rPr lang="en-GB" sz="2400" dirty="0">
                  <a:solidFill>
                    <a:schemeClr val="accent5">
                      <a:lumMod val="50000"/>
                    </a:schemeClr>
                  </a:solidFill>
                </a:rPr>
                <a:t>Roman (m.)</a:t>
              </a:r>
            </a:p>
          </p:txBody>
        </p:sp>
      </p:grpSp>
      <p:pic>
        <p:nvPicPr>
          <p:cNvPr id="12" name="Picture 11">
            <a:extLst>
              <a:ext uri="{FF2B5EF4-FFF2-40B4-BE49-F238E27FC236}">
                <a16:creationId xmlns:a16="http://schemas.microsoft.com/office/drawing/2014/main" id="{D140248C-FC6C-224F-984C-0F8BF6D63A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433574">
            <a:off x="1067474" y="1511076"/>
            <a:ext cx="2410792" cy="2752550"/>
          </a:xfrm>
          <a:prstGeom prst="rect">
            <a:avLst/>
          </a:prstGeom>
        </p:spPr>
      </p:pic>
      <p:sp>
        <p:nvSpPr>
          <p:cNvPr id="15" name="TextBox 14">
            <a:extLst>
              <a:ext uri="{FF2B5EF4-FFF2-40B4-BE49-F238E27FC236}">
                <a16:creationId xmlns:a16="http://schemas.microsoft.com/office/drawing/2014/main" id="{E6050152-6ED6-B144-AFD0-DE8A41A60716}"/>
              </a:ext>
            </a:extLst>
          </p:cNvPr>
          <p:cNvSpPr txBox="1">
            <a:spLocks noChangeAspect="1"/>
          </p:cNvSpPr>
          <p:nvPr/>
        </p:nvSpPr>
        <p:spPr>
          <a:xfrm>
            <a:off x="1528861" y="3206883"/>
            <a:ext cx="1337607" cy="923330"/>
          </a:xfrm>
          <a:prstGeom prst="rect">
            <a:avLst/>
          </a:prstGeom>
          <a:noFill/>
        </p:spPr>
        <p:txBody>
          <a:bodyPr wrap="square" rtlCol="0">
            <a:spAutoFit/>
          </a:bodyPr>
          <a:lstStyle/>
          <a:p>
            <a:pPr algn="ctr"/>
            <a:r>
              <a:rPr lang="en-GB" sz="5400" b="1" dirty="0">
                <a:solidFill>
                  <a:srgbClr val="115076"/>
                </a:solidFill>
                <a:latin typeface="Century Gothic" panose="020B0502020202020204" pitchFamily="34" charset="0"/>
              </a:rPr>
              <a:t>der</a:t>
            </a:r>
          </a:p>
        </p:txBody>
      </p:sp>
      <p:pic>
        <p:nvPicPr>
          <p:cNvPr id="14" name="Picture 13">
            <a:extLst>
              <a:ext uri="{FF2B5EF4-FFF2-40B4-BE49-F238E27FC236}">
                <a16:creationId xmlns:a16="http://schemas.microsoft.com/office/drawing/2014/main" id="{6E32EC3A-2EDC-7A4E-9505-FEA5B8F1D1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flipH="1">
            <a:off x="4906763" y="3749606"/>
            <a:ext cx="2359018" cy="2721282"/>
          </a:xfrm>
          <a:prstGeom prst="rect">
            <a:avLst/>
          </a:prstGeom>
        </p:spPr>
      </p:pic>
      <p:sp>
        <p:nvSpPr>
          <p:cNvPr id="17" name="TextBox 16">
            <a:extLst>
              <a:ext uri="{FF2B5EF4-FFF2-40B4-BE49-F238E27FC236}">
                <a16:creationId xmlns:a16="http://schemas.microsoft.com/office/drawing/2014/main" id="{CD9A9D11-6970-4C42-84F1-A310B76E2C67}"/>
              </a:ext>
            </a:extLst>
          </p:cNvPr>
          <p:cNvSpPr txBox="1">
            <a:spLocks noChangeAspect="1"/>
          </p:cNvSpPr>
          <p:nvPr/>
        </p:nvSpPr>
        <p:spPr>
          <a:xfrm>
            <a:off x="5112516" y="5276274"/>
            <a:ext cx="1874358" cy="923330"/>
          </a:xfrm>
          <a:prstGeom prst="rect">
            <a:avLst/>
          </a:prstGeom>
          <a:noFill/>
        </p:spPr>
        <p:txBody>
          <a:bodyPr wrap="square" rtlCol="0">
            <a:spAutoFit/>
          </a:bodyPr>
          <a:lstStyle/>
          <a:p>
            <a:pPr algn="ctr"/>
            <a:r>
              <a:rPr lang="en-GB" sz="5400" b="1" dirty="0">
                <a:solidFill>
                  <a:srgbClr val="115076"/>
                </a:solidFill>
                <a:latin typeface="Century Gothic" panose="020B0502020202020204" pitchFamily="34" charset="0"/>
              </a:rPr>
              <a:t>das</a:t>
            </a:r>
          </a:p>
        </p:txBody>
      </p:sp>
      <p:pic>
        <p:nvPicPr>
          <p:cNvPr id="13" name="Picture 12">
            <a:extLst>
              <a:ext uri="{FF2B5EF4-FFF2-40B4-BE49-F238E27FC236}">
                <a16:creationId xmlns:a16="http://schemas.microsoft.com/office/drawing/2014/main" id="{BC180B48-9723-1546-ADA7-C158BFC0BA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097517" y="1526710"/>
            <a:ext cx="2359018" cy="2721282"/>
          </a:xfrm>
          <a:prstGeom prst="rect">
            <a:avLst/>
          </a:prstGeom>
        </p:spPr>
      </p:pic>
      <p:sp>
        <p:nvSpPr>
          <p:cNvPr id="16" name="TextBox 15">
            <a:extLst>
              <a:ext uri="{FF2B5EF4-FFF2-40B4-BE49-F238E27FC236}">
                <a16:creationId xmlns:a16="http://schemas.microsoft.com/office/drawing/2014/main" id="{3053D006-F5E5-E947-AC45-473347AFD1B9}"/>
              </a:ext>
            </a:extLst>
          </p:cNvPr>
          <p:cNvSpPr txBox="1">
            <a:spLocks noChangeAspect="1"/>
          </p:cNvSpPr>
          <p:nvPr/>
        </p:nvSpPr>
        <p:spPr>
          <a:xfrm>
            <a:off x="9445248" y="3286025"/>
            <a:ext cx="1340456" cy="923330"/>
          </a:xfrm>
          <a:prstGeom prst="rect">
            <a:avLst/>
          </a:prstGeom>
          <a:noFill/>
        </p:spPr>
        <p:txBody>
          <a:bodyPr wrap="square" rtlCol="0">
            <a:spAutoFit/>
          </a:bodyPr>
          <a:lstStyle/>
          <a:p>
            <a:pPr algn="ctr"/>
            <a:r>
              <a:rPr lang="en-GB" sz="5400" b="1" dirty="0">
                <a:solidFill>
                  <a:srgbClr val="115076"/>
                </a:solidFill>
                <a:latin typeface="Century Gothic" panose="020B0502020202020204" pitchFamily="34" charset="0"/>
              </a:rPr>
              <a:t>die</a:t>
            </a:r>
          </a:p>
        </p:txBody>
      </p:sp>
      <p:sp>
        <p:nvSpPr>
          <p:cNvPr id="9" name="Rectangle 8">
            <a:extLst>
              <a:ext uri="{FF2B5EF4-FFF2-40B4-BE49-F238E27FC236}">
                <a16:creationId xmlns:a16="http://schemas.microsoft.com/office/drawing/2014/main" id="{9E1CDBF4-0542-4860-8114-8CC68892725F}"/>
              </a:ext>
            </a:extLst>
          </p:cNvPr>
          <p:cNvSpPr/>
          <p:nvPr/>
        </p:nvSpPr>
        <p:spPr>
          <a:xfrm>
            <a:off x="5476974" y="3179577"/>
            <a:ext cx="1454245" cy="461665"/>
          </a:xfrm>
          <a:prstGeom prst="rect">
            <a:avLst/>
          </a:prstGeom>
        </p:spPr>
        <p:txBody>
          <a:bodyPr wrap="none">
            <a:spAutoFit/>
          </a:bodyPr>
          <a:lstStyle/>
          <a:p>
            <a:pPr algn="ctr"/>
            <a:r>
              <a:rPr lang="en-GB" sz="2400" dirty="0">
                <a:solidFill>
                  <a:schemeClr val="accent5">
                    <a:lumMod val="50000"/>
                  </a:schemeClr>
                </a:solidFill>
              </a:rPr>
              <a:t>Shorts(f.)</a:t>
            </a:r>
          </a:p>
        </p:txBody>
      </p:sp>
    </p:spTree>
    <p:extLst>
      <p:ext uri="{BB962C8B-B14F-4D97-AF65-F5344CB8AC3E}">
        <p14:creationId xmlns:p14="http://schemas.microsoft.com/office/powerpoint/2010/main" val="190710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xit" presetSubtype="8" fill="hold" nodeType="clickEffect">
                                  <p:stCondLst>
                                    <p:cond delay="0"/>
                                  </p:stCondLst>
                                  <p:childTnLst>
                                    <p:anim calcmode="lin" valueType="num">
                                      <p:cBhvr additive="base">
                                        <p:cTn id="13" dur="3000"/>
                                        <p:tgtEl>
                                          <p:spTgt spid="2"/>
                                        </p:tgtEl>
                                        <p:attrNameLst>
                                          <p:attrName>ppt_x</p:attrName>
                                        </p:attrNameLst>
                                      </p:cBhvr>
                                      <p:tavLst>
                                        <p:tav tm="0">
                                          <p:val>
                                            <p:strVal val="ppt_x"/>
                                          </p:val>
                                        </p:tav>
                                        <p:tav tm="100000">
                                          <p:val>
                                            <p:strVal val="0-ppt_w/2"/>
                                          </p:val>
                                        </p:tav>
                                      </p:tavLst>
                                    </p:anim>
                                    <p:anim calcmode="lin" valueType="num">
                                      <p:cBhvr additive="base">
                                        <p:cTn id="14" dur="3000"/>
                                        <p:tgtEl>
                                          <p:spTgt spid="2"/>
                                        </p:tgtEl>
                                        <p:attrNameLst>
                                          <p:attrName>ppt_y</p:attrName>
                                        </p:attrNameLst>
                                      </p:cBhvr>
                                      <p:tavLst>
                                        <p:tav tm="0">
                                          <p:val>
                                            <p:strVal val="ppt_y"/>
                                          </p:val>
                                        </p:tav>
                                        <p:tav tm="100000">
                                          <p:val>
                                            <p:strVal val="ppt_y"/>
                                          </p:val>
                                        </p:tav>
                                      </p:tavLst>
                                    </p:anim>
                                    <p:set>
                                      <p:cBhvr>
                                        <p:cTn id="15" dur="1" fill="hold">
                                          <p:stCondLst>
                                            <p:cond delay="29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3000"/>
                                        <p:tgtEl>
                                          <p:spTgt spid="6"/>
                                        </p:tgtEl>
                                        <p:attrNameLst>
                                          <p:attrName>ppt_x</p:attrName>
                                        </p:attrNameLst>
                                      </p:cBhvr>
                                      <p:tavLst>
                                        <p:tav tm="0">
                                          <p:val>
                                            <p:strVal val="ppt_x"/>
                                          </p:val>
                                        </p:tav>
                                        <p:tav tm="100000">
                                          <p:val>
                                            <p:strVal val="ppt_x"/>
                                          </p:val>
                                        </p:tav>
                                      </p:tavLst>
                                    </p:anim>
                                    <p:anim calcmode="lin" valueType="num">
                                      <p:cBhvr additive="base">
                                        <p:cTn id="27" dur="3000"/>
                                        <p:tgtEl>
                                          <p:spTgt spid="6"/>
                                        </p:tgtEl>
                                        <p:attrNameLst>
                                          <p:attrName>ppt_y</p:attrName>
                                        </p:attrNameLst>
                                      </p:cBhvr>
                                      <p:tavLst>
                                        <p:tav tm="0">
                                          <p:val>
                                            <p:strVal val="ppt_y"/>
                                          </p:val>
                                        </p:tav>
                                        <p:tav tm="100000">
                                          <p:val>
                                            <p:strVal val="1+ppt_h/2"/>
                                          </p:val>
                                        </p:tav>
                                      </p:tavLst>
                                    </p:anim>
                                    <p:set>
                                      <p:cBhvr>
                                        <p:cTn id="28" dur="1" fill="hold">
                                          <p:stCondLst>
                                            <p:cond delay="29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2" fill="hold" nodeType="clickEffect">
                                  <p:stCondLst>
                                    <p:cond delay="0"/>
                                  </p:stCondLst>
                                  <p:childTnLst>
                                    <p:anim calcmode="lin" valueType="num">
                                      <p:cBhvr additive="base">
                                        <p:cTn id="39" dur="3000"/>
                                        <p:tgtEl>
                                          <p:spTgt spid="7"/>
                                        </p:tgtEl>
                                        <p:attrNameLst>
                                          <p:attrName>ppt_x</p:attrName>
                                        </p:attrNameLst>
                                      </p:cBhvr>
                                      <p:tavLst>
                                        <p:tav tm="0">
                                          <p:val>
                                            <p:strVal val="ppt_x"/>
                                          </p:val>
                                        </p:tav>
                                        <p:tav tm="100000">
                                          <p:val>
                                            <p:strVal val="1+ppt_w/2"/>
                                          </p:val>
                                        </p:tav>
                                      </p:tavLst>
                                    </p:anim>
                                    <p:anim calcmode="lin" valueType="num">
                                      <p:cBhvr additive="base">
                                        <p:cTn id="40" dur="3000"/>
                                        <p:tgtEl>
                                          <p:spTgt spid="7"/>
                                        </p:tgtEl>
                                        <p:attrNameLst>
                                          <p:attrName>ppt_y</p:attrName>
                                        </p:attrNameLst>
                                      </p:cBhvr>
                                      <p:tavLst>
                                        <p:tav tm="0">
                                          <p:val>
                                            <p:strVal val="ppt_y"/>
                                          </p:val>
                                        </p:tav>
                                        <p:tav tm="100000">
                                          <p:val>
                                            <p:strVal val="ppt_y"/>
                                          </p:val>
                                        </p:tav>
                                      </p:tavLst>
                                    </p:anim>
                                    <p:set>
                                      <p:cBhvr>
                                        <p:cTn id="41" dur="1" fill="hold">
                                          <p:stCondLst>
                                            <p:cond delay="2999"/>
                                          </p:stCondLst>
                                        </p:cTn>
                                        <p:tgtEl>
                                          <p:spTgt spid="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xit" presetSubtype="2" fill="hold" nodeType="clickEffect">
                                  <p:stCondLst>
                                    <p:cond delay="0"/>
                                  </p:stCondLst>
                                  <p:childTnLst>
                                    <p:anim calcmode="lin" valueType="num">
                                      <p:cBhvr additive="base">
                                        <p:cTn id="52" dur="2000"/>
                                        <p:tgtEl>
                                          <p:spTgt spid="26"/>
                                        </p:tgtEl>
                                        <p:attrNameLst>
                                          <p:attrName>ppt_x</p:attrName>
                                        </p:attrNameLst>
                                      </p:cBhvr>
                                      <p:tavLst>
                                        <p:tav tm="0">
                                          <p:val>
                                            <p:strVal val="ppt_x"/>
                                          </p:val>
                                        </p:tav>
                                        <p:tav tm="100000">
                                          <p:val>
                                            <p:strVal val="1+ppt_w/2"/>
                                          </p:val>
                                        </p:tav>
                                      </p:tavLst>
                                    </p:anim>
                                    <p:anim calcmode="lin" valueType="num">
                                      <p:cBhvr additive="base">
                                        <p:cTn id="53" dur="2000"/>
                                        <p:tgtEl>
                                          <p:spTgt spid="26"/>
                                        </p:tgtEl>
                                        <p:attrNameLst>
                                          <p:attrName>ppt_y</p:attrName>
                                        </p:attrNameLst>
                                      </p:cBhvr>
                                      <p:tavLst>
                                        <p:tav tm="0">
                                          <p:val>
                                            <p:strVal val="ppt_y"/>
                                          </p:val>
                                        </p:tav>
                                        <p:tav tm="100000">
                                          <p:val>
                                            <p:strVal val="ppt_y"/>
                                          </p:val>
                                        </p:tav>
                                      </p:tavLst>
                                    </p:anim>
                                    <p:set>
                                      <p:cBhvr>
                                        <p:cTn id="54" dur="1" fill="hold">
                                          <p:stCondLst>
                                            <p:cond delay="1999"/>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500" fill="hold"/>
                                        <p:tgtEl>
                                          <p:spTgt spid="27"/>
                                        </p:tgtEl>
                                        <p:attrNameLst>
                                          <p:attrName>ppt_w</p:attrName>
                                        </p:attrNameLst>
                                      </p:cBhvr>
                                      <p:tavLst>
                                        <p:tav tm="0">
                                          <p:val>
                                            <p:fltVal val="0"/>
                                          </p:val>
                                        </p:tav>
                                        <p:tav tm="100000">
                                          <p:val>
                                            <p:strVal val="#ppt_w"/>
                                          </p:val>
                                        </p:tav>
                                      </p:tavLst>
                                    </p:anim>
                                    <p:anim calcmode="lin" valueType="num">
                                      <p:cBhvr>
                                        <p:cTn id="60" dur="500" fill="hold"/>
                                        <p:tgtEl>
                                          <p:spTgt spid="27"/>
                                        </p:tgtEl>
                                        <p:attrNameLst>
                                          <p:attrName>ppt_h</p:attrName>
                                        </p:attrNameLst>
                                      </p:cBhvr>
                                      <p:tavLst>
                                        <p:tav tm="0">
                                          <p:val>
                                            <p:fltVal val="0"/>
                                          </p:val>
                                        </p:tav>
                                        <p:tav tm="100000">
                                          <p:val>
                                            <p:strVal val="#ppt_h"/>
                                          </p:val>
                                        </p:tav>
                                      </p:tavLst>
                                    </p:anim>
                                    <p:animEffect transition="in" filter="fade">
                                      <p:cBhvr>
                                        <p:cTn id="61" dur="500"/>
                                        <p:tgtEl>
                                          <p:spTgt spid="27"/>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xit" presetSubtype="2" fill="hold" nodeType="clickEffect">
                                  <p:stCondLst>
                                    <p:cond delay="0"/>
                                  </p:stCondLst>
                                  <p:childTnLst>
                                    <p:anim calcmode="lin" valueType="num">
                                      <p:cBhvr additive="base">
                                        <p:cTn id="70" dur="2000"/>
                                        <p:tgtEl>
                                          <p:spTgt spid="27"/>
                                        </p:tgtEl>
                                        <p:attrNameLst>
                                          <p:attrName>ppt_x</p:attrName>
                                        </p:attrNameLst>
                                      </p:cBhvr>
                                      <p:tavLst>
                                        <p:tav tm="0">
                                          <p:val>
                                            <p:strVal val="ppt_x"/>
                                          </p:val>
                                        </p:tav>
                                        <p:tav tm="100000">
                                          <p:val>
                                            <p:strVal val="1+ppt_w/2"/>
                                          </p:val>
                                        </p:tav>
                                      </p:tavLst>
                                    </p:anim>
                                    <p:anim calcmode="lin" valueType="num">
                                      <p:cBhvr additive="base">
                                        <p:cTn id="71" dur="2000"/>
                                        <p:tgtEl>
                                          <p:spTgt spid="27"/>
                                        </p:tgtEl>
                                        <p:attrNameLst>
                                          <p:attrName>ppt_y</p:attrName>
                                        </p:attrNameLst>
                                      </p:cBhvr>
                                      <p:tavLst>
                                        <p:tav tm="0">
                                          <p:val>
                                            <p:strVal val="ppt_y"/>
                                          </p:val>
                                        </p:tav>
                                        <p:tav tm="100000">
                                          <p:val>
                                            <p:strVal val="ppt_y"/>
                                          </p:val>
                                        </p:tav>
                                      </p:tavLst>
                                    </p:anim>
                                    <p:set>
                                      <p:cBhvr>
                                        <p:cTn id="72" dur="1" fill="hold">
                                          <p:stCondLst>
                                            <p:cond delay="1999"/>
                                          </p:stCondLst>
                                        </p:cTn>
                                        <p:tgtEl>
                                          <p:spTgt spid="27"/>
                                        </p:tgtEl>
                                        <p:attrNameLst>
                                          <p:attrName>style.visibility</p:attrName>
                                        </p:attrNameLst>
                                      </p:cBhvr>
                                      <p:to>
                                        <p:strVal val="hidden"/>
                                      </p:to>
                                    </p:set>
                                  </p:childTnLst>
                                </p:cTn>
                              </p:par>
                              <p:par>
                                <p:cTn id="73" presetID="2" presetClass="exit" presetSubtype="2" fill="hold" grpId="1" nodeType="withEffect">
                                  <p:stCondLst>
                                    <p:cond delay="0"/>
                                  </p:stCondLst>
                                  <p:childTnLst>
                                    <p:anim calcmode="lin" valueType="num">
                                      <p:cBhvr additive="base">
                                        <p:cTn id="74" dur="2000"/>
                                        <p:tgtEl>
                                          <p:spTgt spid="9"/>
                                        </p:tgtEl>
                                        <p:attrNameLst>
                                          <p:attrName>ppt_x</p:attrName>
                                        </p:attrNameLst>
                                      </p:cBhvr>
                                      <p:tavLst>
                                        <p:tav tm="0">
                                          <p:val>
                                            <p:strVal val="ppt_x"/>
                                          </p:val>
                                        </p:tav>
                                        <p:tav tm="100000">
                                          <p:val>
                                            <p:strVal val="1+ppt_w/2"/>
                                          </p:val>
                                        </p:tav>
                                      </p:tavLst>
                                    </p:anim>
                                    <p:anim calcmode="lin" valueType="num">
                                      <p:cBhvr additive="base">
                                        <p:cTn id="75" dur="2000"/>
                                        <p:tgtEl>
                                          <p:spTgt spid="9"/>
                                        </p:tgtEl>
                                        <p:attrNameLst>
                                          <p:attrName>ppt_y</p:attrName>
                                        </p:attrNameLst>
                                      </p:cBhvr>
                                      <p:tavLst>
                                        <p:tav tm="0">
                                          <p:val>
                                            <p:strVal val="ppt_y"/>
                                          </p:val>
                                        </p:tav>
                                        <p:tav tm="100000">
                                          <p:val>
                                            <p:strVal val="ppt_y"/>
                                          </p:val>
                                        </p:tav>
                                      </p:tavLst>
                                    </p:anim>
                                    <p:set>
                                      <p:cBhvr>
                                        <p:cTn id="76" dur="1" fill="hold">
                                          <p:stCondLst>
                                            <p:cond delay="1999"/>
                                          </p:stCondLst>
                                        </p:cTn>
                                        <p:tgtEl>
                                          <p:spTgt spid="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p:cTn id="81" dur="500" fill="hold"/>
                                        <p:tgtEl>
                                          <p:spTgt spid="28"/>
                                        </p:tgtEl>
                                        <p:attrNameLst>
                                          <p:attrName>ppt_w</p:attrName>
                                        </p:attrNameLst>
                                      </p:cBhvr>
                                      <p:tavLst>
                                        <p:tav tm="0">
                                          <p:val>
                                            <p:fltVal val="0"/>
                                          </p:val>
                                        </p:tav>
                                        <p:tav tm="100000">
                                          <p:val>
                                            <p:strVal val="#ppt_w"/>
                                          </p:val>
                                        </p:tav>
                                      </p:tavLst>
                                    </p:anim>
                                    <p:anim calcmode="lin" valueType="num">
                                      <p:cBhvr>
                                        <p:cTn id="82" dur="500" fill="hold"/>
                                        <p:tgtEl>
                                          <p:spTgt spid="28"/>
                                        </p:tgtEl>
                                        <p:attrNameLst>
                                          <p:attrName>ppt_h</p:attrName>
                                        </p:attrNameLst>
                                      </p:cBhvr>
                                      <p:tavLst>
                                        <p:tav tm="0">
                                          <p:val>
                                            <p:fltVal val="0"/>
                                          </p:val>
                                        </p:tav>
                                        <p:tav tm="100000">
                                          <p:val>
                                            <p:strVal val="#ppt_h"/>
                                          </p:val>
                                        </p:tav>
                                      </p:tavLst>
                                    </p:anim>
                                    <p:animEffect transition="in" filter="fade">
                                      <p:cBhvr>
                                        <p:cTn id="83" dur="500"/>
                                        <p:tgtEl>
                                          <p:spTgt spid="28"/>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nodeType="clickEffect">
                                  <p:stCondLst>
                                    <p:cond delay="0"/>
                                  </p:stCondLst>
                                  <p:childTnLst>
                                    <p:anim calcmode="lin" valueType="num">
                                      <p:cBhvr additive="base">
                                        <p:cTn id="87" dur="2000"/>
                                        <p:tgtEl>
                                          <p:spTgt spid="28"/>
                                        </p:tgtEl>
                                        <p:attrNameLst>
                                          <p:attrName>ppt_x</p:attrName>
                                        </p:attrNameLst>
                                      </p:cBhvr>
                                      <p:tavLst>
                                        <p:tav tm="0">
                                          <p:val>
                                            <p:strVal val="ppt_x"/>
                                          </p:val>
                                        </p:tav>
                                        <p:tav tm="100000">
                                          <p:val>
                                            <p:strVal val="ppt_x"/>
                                          </p:val>
                                        </p:tav>
                                      </p:tavLst>
                                    </p:anim>
                                    <p:anim calcmode="lin" valueType="num">
                                      <p:cBhvr additive="base">
                                        <p:cTn id="88" dur="2000"/>
                                        <p:tgtEl>
                                          <p:spTgt spid="28"/>
                                        </p:tgtEl>
                                        <p:attrNameLst>
                                          <p:attrName>ppt_y</p:attrName>
                                        </p:attrNameLst>
                                      </p:cBhvr>
                                      <p:tavLst>
                                        <p:tav tm="0">
                                          <p:val>
                                            <p:strVal val="ppt_y"/>
                                          </p:val>
                                        </p:tav>
                                        <p:tav tm="100000">
                                          <p:val>
                                            <p:strVal val="1+ppt_h/2"/>
                                          </p:val>
                                        </p:tav>
                                      </p:tavLst>
                                    </p:anim>
                                    <p:set>
                                      <p:cBhvr>
                                        <p:cTn id="89" dur="1" fill="hold">
                                          <p:stCondLst>
                                            <p:cond delay="1999"/>
                                          </p:stCondLst>
                                        </p:cTn>
                                        <p:tgtEl>
                                          <p:spTgt spid="28"/>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animEffect transition="in" filter="fade">
                                      <p:cBhvr>
                                        <p:cTn id="96" dur="500"/>
                                        <p:tgtEl>
                                          <p:spTgt spid="29"/>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xit" presetSubtype="2" fill="hold" nodeType="clickEffect">
                                  <p:stCondLst>
                                    <p:cond delay="0"/>
                                  </p:stCondLst>
                                  <p:childTnLst>
                                    <p:anim calcmode="lin" valueType="num">
                                      <p:cBhvr additive="base">
                                        <p:cTn id="100" dur="2000"/>
                                        <p:tgtEl>
                                          <p:spTgt spid="29"/>
                                        </p:tgtEl>
                                        <p:attrNameLst>
                                          <p:attrName>ppt_x</p:attrName>
                                        </p:attrNameLst>
                                      </p:cBhvr>
                                      <p:tavLst>
                                        <p:tav tm="0">
                                          <p:val>
                                            <p:strVal val="ppt_x"/>
                                          </p:val>
                                        </p:tav>
                                        <p:tav tm="100000">
                                          <p:val>
                                            <p:strVal val="1+ppt_w/2"/>
                                          </p:val>
                                        </p:tav>
                                      </p:tavLst>
                                    </p:anim>
                                    <p:anim calcmode="lin" valueType="num">
                                      <p:cBhvr additive="base">
                                        <p:cTn id="101" dur="2000"/>
                                        <p:tgtEl>
                                          <p:spTgt spid="29"/>
                                        </p:tgtEl>
                                        <p:attrNameLst>
                                          <p:attrName>ppt_y</p:attrName>
                                        </p:attrNameLst>
                                      </p:cBhvr>
                                      <p:tavLst>
                                        <p:tav tm="0">
                                          <p:val>
                                            <p:strVal val="ppt_y"/>
                                          </p:val>
                                        </p:tav>
                                        <p:tav tm="100000">
                                          <p:val>
                                            <p:strVal val="ppt_y"/>
                                          </p:val>
                                        </p:tav>
                                      </p:tavLst>
                                    </p:anim>
                                    <p:set>
                                      <p:cBhvr>
                                        <p:cTn id="102" dur="1" fill="hold">
                                          <p:stCondLst>
                                            <p:cond delay="1999"/>
                                          </p:stCondLst>
                                        </p:cTn>
                                        <p:tgtEl>
                                          <p:spTgt spid="2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nodeType="clickEffect">
                                  <p:stCondLst>
                                    <p:cond delay="0"/>
                                  </p:stCondLst>
                                  <p:childTnLst>
                                    <p:set>
                                      <p:cBhvr>
                                        <p:cTn id="106" dur="1" fill="hold">
                                          <p:stCondLst>
                                            <p:cond delay="0"/>
                                          </p:stCondLst>
                                        </p:cTn>
                                        <p:tgtEl>
                                          <p:spTgt spid="8"/>
                                        </p:tgtEl>
                                        <p:attrNameLst>
                                          <p:attrName>style.visibility</p:attrName>
                                        </p:attrNameLst>
                                      </p:cBhvr>
                                      <p:to>
                                        <p:strVal val="visible"/>
                                      </p:to>
                                    </p:set>
                                    <p:anim calcmode="lin" valueType="num">
                                      <p:cBhvr>
                                        <p:cTn id="107" dur="500" fill="hold"/>
                                        <p:tgtEl>
                                          <p:spTgt spid="8"/>
                                        </p:tgtEl>
                                        <p:attrNameLst>
                                          <p:attrName>ppt_w</p:attrName>
                                        </p:attrNameLst>
                                      </p:cBhvr>
                                      <p:tavLst>
                                        <p:tav tm="0">
                                          <p:val>
                                            <p:fltVal val="0"/>
                                          </p:val>
                                        </p:tav>
                                        <p:tav tm="100000">
                                          <p:val>
                                            <p:strVal val="#ppt_w"/>
                                          </p:val>
                                        </p:tav>
                                      </p:tavLst>
                                    </p:anim>
                                    <p:anim calcmode="lin" valueType="num">
                                      <p:cBhvr>
                                        <p:cTn id="108" dur="500" fill="hold"/>
                                        <p:tgtEl>
                                          <p:spTgt spid="8"/>
                                        </p:tgtEl>
                                        <p:attrNameLst>
                                          <p:attrName>ppt_h</p:attrName>
                                        </p:attrNameLst>
                                      </p:cBhvr>
                                      <p:tavLst>
                                        <p:tav tm="0">
                                          <p:val>
                                            <p:fltVal val="0"/>
                                          </p:val>
                                        </p:tav>
                                        <p:tav tm="100000">
                                          <p:val>
                                            <p:strVal val="#ppt_h"/>
                                          </p:val>
                                        </p:tav>
                                      </p:tavLst>
                                    </p:anim>
                                    <p:animEffect transition="in" filter="fade">
                                      <p:cBhvr>
                                        <p:cTn id="109" dur="500"/>
                                        <p:tgtEl>
                                          <p:spTgt spid="8"/>
                                        </p:tgtEl>
                                      </p:cBhvr>
                                    </p:animEffect>
                                  </p:childTnLst>
                                </p:cTn>
                              </p:par>
                            </p:childTnLst>
                          </p:cTn>
                        </p:par>
                      </p:childTnLst>
                    </p:cTn>
                  </p:par>
                  <p:par>
                    <p:cTn id="110" fill="hold">
                      <p:stCondLst>
                        <p:cond delay="indefinite"/>
                      </p:stCondLst>
                      <p:childTnLst>
                        <p:par>
                          <p:cTn id="111" fill="hold">
                            <p:stCondLst>
                              <p:cond delay="0"/>
                            </p:stCondLst>
                            <p:childTnLst>
                              <p:par>
                                <p:cTn id="112" presetID="2" presetClass="exit" presetSubtype="8" fill="hold" nodeType="clickEffect">
                                  <p:stCondLst>
                                    <p:cond delay="0"/>
                                  </p:stCondLst>
                                  <p:childTnLst>
                                    <p:anim calcmode="lin" valueType="num">
                                      <p:cBhvr additive="base">
                                        <p:cTn id="113" dur="2000"/>
                                        <p:tgtEl>
                                          <p:spTgt spid="8"/>
                                        </p:tgtEl>
                                        <p:attrNameLst>
                                          <p:attrName>ppt_x</p:attrName>
                                        </p:attrNameLst>
                                      </p:cBhvr>
                                      <p:tavLst>
                                        <p:tav tm="0">
                                          <p:val>
                                            <p:strVal val="ppt_x"/>
                                          </p:val>
                                        </p:tav>
                                        <p:tav tm="100000">
                                          <p:val>
                                            <p:strVal val="0-ppt_w/2"/>
                                          </p:val>
                                        </p:tav>
                                      </p:tavLst>
                                    </p:anim>
                                    <p:anim calcmode="lin" valueType="num">
                                      <p:cBhvr additive="base">
                                        <p:cTn id="114" dur="2000"/>
                                        <p:tgtEl>
                                          <p:spTgt spid="8"/>
                                        </p:tgtEl>
                                        <p:attrNameLst>
                                          <p:attrName>ppt_y</p:attrName>
                                        </p:attrNameLst>
                                      </p:cBhvr>
                                      <p:tavLst>
                                        <p:tav tm="0">
                                          <p:val>
                                            <p:strVal val="ppt_y"/>
                                          </p:val>
                                        </p:tav>
                                        <p:tav tm="100000">
                                          <p:val>
                                            <p:strVal val="ppt_y"/>
                                          </p:val>
                                        </p:tav>
                                      </p:tavLst>
                                    </p:anim>
                                    <p:set>
                                      <p:cBhvr>
                                        <p:cTn id="115"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32456" y="24424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Y9 T1.1 Week 5 Slides 2; 18-19</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69884B82-A8F4-0B40-81EF-F92A8108D32F}"/>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Word patterns </a:t>
            </a:r>
          </a:p>
        </p:txBody>
      </p:sp>
    </p:spTree>
    <p:extLst>
      <p:ext uri="{BB962C8B-B14F-4D97-AF65-F5344CB8AC3E}">
        <p14:creationId xmlns:p14="http://schemas.microsoft.com/office/powerpoint/2010/main" val="39784244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04871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Auftakt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9114" y="247046"/>
            <a:ext cx="240977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048719" y="296896"/>
            <a:ext cx="7770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Dingwörter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zusammenstellen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2" name="Table 5">
            <a:extLst>
              <a:ext uri="{FF2B5EF4-FFF2-40B4-BE49-F238E27FC236}">
                <a16:creationId xmlns:a16="http://schemas.microsoft.com/office/drawing/2014/main" id="{2619C4C7-D6F2-4C52-8E91-967AB10D157A}"/>
              </a:ext>
            </a:extLst>
          </p:cNvPr>
          <p:cNvGraphicFramePr>
            <a:graphicFrameLocks noGrp="1"/>
          </p:cNvGraphicFramePr>
          <p:nvPr/>
        </p:nvGraphicFramePr>
        <p:xfrm>
          <a:off x="366460" y="1235211"/>
          <a:ext cx="11459080" cy="331853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11459080">
                  <a:extLst>
                    <a:ext uri="{9D8B030D-6E8A-4147-A177-3AD203B41FA5}">
                      <a16:colId xmlns:a16="http://schemas.microsoft.com/office/drawing/2014/main" val="734390213"/>
                    </a:ext>
                  </a:extLst>
                </a:gridCol>
              </a:tblGrid>
              <a:tr h="3318530">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F3FAFF"/>
                    </a:solidFill>
                  </a:tcPr>
                </a:tc>
                <a:extLst>
                  <a:ext uri="{0D108BD9-81ED-4DB2-BD59-A6C34878D82A}">
                    <a16:rowId xmlns:a16="http://schemas.microsoft.com/office/drawing/2014/main" val="3545743125"/>
                  </a:ext>
                </a:extLst>
              </a:tr>
            </a:tbl>
          </a:graphicData>
        </a:graphic>
      </p:graphicFrame>
      <p:sp>
        <p:nvSpPr>
          <p:cNvPr id="112" name="TextBox 111">
            <a:extLst>
              <a:ext uri="{FF2B5EF4-FFF2-40B4-BE49-F238E27FC236}">
                <a16:creationId xmlns:a16="http://schemas.microsoft.com/office/drawing/2014/main" id="{547EE23D-B4E9-44AD-8B70-E52F526E3E7C}"/>
              </a:ext>
            </a:extLst>
          </p:cNvPr>
          <p:cNvSpPr txBox="1"/>
          <p:nvPr/>
        </p:nvSpPr>
        <p:spPr>
          <a:xfrm rot="21059993">
            <a:off x="1051871" y="1687850"/>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Ferien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08B88D60-C5C3-49EC-8692-62FB5BF42878}"/>
              </a:ext>
            </a:extLst>
          </p:cNvPr>
          <p:cNvSpPr txBox="1"/>
          <p:nvPr/>
        </p:nvSpPr>
        <p:spPr>
          <a:xfrm>
            <a:off x="2048719" y="710755"/>
            <a:ext cx="7770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Artikel</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zu</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jedem</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neuen</a:t>
            </a:r>
            <a:r>
              <a:rPr lang="en-US" sz="2400" dirty="0">
                <a:solidFill>
                  <a:srgbClr val="4472C4">
                    <a:lumMod val="50000"/>
                  </a:srgbClr>
                </a:solidFill>
                <a:latin typeface="Century Gothic" panose="020F0302020204030204"/>
              </a:rPr>
              <a:t> Wort.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37F07DCB-F2B6-4A90-B15D-3266B052A5E3}"/>
              </a:ext>
            </a:extLst>
          </p:cNvPr>
          <p:cNvSpPr txBox="1"/>
          <p:nvPr/>
        </p:nvSpPr>
        <p:spPr>
          <a:xfrm rot="21384158">
            <a:off x="3300842" y="1632445"/>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Kind</a:t>
            </a:r>
          </a:p>
        </p:txBody>
      </p:sp>
      <p:sp>
        <p:nvSpPr>
          <p:cNvPr id="17" name="TextBox 16">
            <a:extLst>
              <a:ext uri="{FF2B5EF4-FFF2-40B4-BE49-F238E27FC236}">
                <a16:creationId xmlns:a16="http://schemas.microsoft.com/office/drawing/2014/main" id="{B98EA6F7-9205-4474-9993-453E1BDC3DC8}"/>
              </a:ext>
            </a:extLst>
          </p:cNvPr>
          <p:cNvSpPr txBox="1"/>
          <p:nvPr/>
        </p:nvSpPr>
        <p:spPr>
          <a:xfrm rot="375351">
            <a:off x="5339026" y="1656358"/>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Bruder</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CC0213FA-F12F-4A1C-AE86-42604715B6B0}"/>
              </a:ext>
            </a:extLst>
          </p:cNvPr>
          <p:cNvSpPr txBox="1"/>
          <p:nvPr/>
        </p:nvSpPr>
        <p:spPr>
          <a:xfrm rot="21059993">
            <a:off x="7717023" y="1649021"/>
            <a:ext cx="1799640"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Sommer</a:t>
            </a:r>
          </a:p>
        </p:txBody>
      </p:sp>
      <p:sp>
        <p:nvSpPr>
          <p:cNvPr id="19" name="TextBox 18">
            <a:extLst>
              <a:ext uri="{FF2B5EF4-FFF2-40B4-BE49-F238E27FC236}">
                <a16:creationId xmlns:a16="http://schemas.microsoft.com/office/drawing/2014/main" id="{626D341F-C8C2-4AF5-9C80-8D905BB704FC}"/>
              </a:ext>
            </a:extLst>
          </p:cNvPr>
          <p:cNvSpPr txBox="1"/>
          <p:nvPr/>
        </p:nvSpPr>
        <p:spPr>
          <a:xfrm rot="21384158">
            <a:off x="9968473" y="1625115"/>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Schule</a:t>
            </a:r>
          </a:p>
        </p:txBody>
      </p:sp>
      <p:sp>
        <p:nvSpPr>
          <p:cNvPr id="20" name="TextBox 19">
            <a:extLst>
              <a:ext uri="{FF2B5EF4-FFF2-40B4-BE49-F238E27FC236}">
                <a16:creationId xmlns:a16="http://schemas.microsoft.com/office/drawing/2014/main" id="{8B62D3A4-6737-40CA-8E58-FF5508E919EB}"/>
              </a:ext>
            </a:extLst>
          </p:cNvPr>
          <p:cNvSpPr txBox="1"/>
          <p:nvPr/>
        </p:nvSpPr>
        <p:spPr>
          <a:xfrm rot="375351">
            <a:off x="9975181" y="2714259"/>
            <a:ext cx="1794290"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Flasche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71A3C3A6-BFCB-4D78-ACD9-AEB6A9A37339}"/>
              </a:ext>
            </a:extLst>
          </p:cNvPr>
          <p:cNvSpPr txBox="1"/>
          <p:nvPr/>
        </p:nvSpPr>
        <p:spPr>
          <a:xfrm rot="21384158">
            <a:off x="1008437" y="2676438"/>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Wasser</a:t>
            </a:r>
          </a:p>
        </p:txBody>
      </p:sp>
      <p:sp>
        <p:nvSpPr>
          <p:cNvPr id="22" name="TextBox 21">
            <a:extLst>
              <a:ext uri="{FF2B5EF4-FFF2-40B4-BE49-F238E27FC236}">
                <a16:creationId xmlns:a16="http://schemas.microsoft.com/office/drawing/2014/main" id="{B1FAB33F-42A4-4393-8B75-13297FF73F62}"/>
              </a:ext>
            </a:extLst>
          </p:cNvPr>
          <p:cNvSpPr txBox="1"/>
          <p:nvPr/>
        </p:nvSpPr>
        <p:spPr>
          <a:xfrm rot="375351">
            <a:off x="3046621" y="2700351"/>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Zeit</a:t>
            </a:r>
          </a:p>
        </p:txBody>
      </p:sp>
      <p:sp>
        <p:nvSpPr>
          <p:cNvPr id="23" name="TextBox 22">
            <a:extLst>
              <a:ext uri="{FF2B5EF4-FFF2-40B4-BE49-F238E27FC236}">
                <a16:creationId xmlns:a16="http://schemas.microsoft.com/office/drawing/2014/main" id="{5CC234F7-709F-4582-90F6-FA7F1D4BAC55}"/>
              </a:ext>
            </a:extLst>
          </p:cNvPr>
          <p:cNvSpPr txBox="1"/>
          <p:nvPr/>
        </p:nvSpPr>
        <p:spPr>
          <a:xfrm rot="21059993">
            <a:off x="5427097" y="2724513"/>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Urlaub</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9030DA80-36F3-4AE4-86B8-1203DCC7AED6}"/>
              </a:ext>
            </a:extLst>
          </p:cNvPr>
          <p:cNvSpPr txBox="1"/>
          <p:nvPr/>
        </p:nvSpPr>
        <p:spPr>
          <a:xfrm rot="21384158">
            <a:off x="7676068" y="2669108"/>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Reise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487F97ED-B146-4697-8DFF-C4BACED74BC5}"/>
              </a:ext>
            </a:extLst>
          </p:cNvPr>
          <p:cNvSpPr txBox="1"/>
          <p:nvPr/>
        </p:nvSpPr>
        <p:spPr>
          <a:xfrm rot="21059993">
            <a:off x="876831" y="3780921"/>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Kurs</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F06C32A-87F1-47ED-8921-3FC30AC6C790}"/>
              </a:ext>
            </a:extLst>
          </p:cNvPr>
          <p:cNvSpPr txBox="1"/>
          <p:nvPr/>
        </p:nvSpPr>
        <p:spPr>
          <a:xfrm rot="21384158">
            <a:off x="2976761" y="3774954"/>
            <a:ext cx="2000710"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Schwester</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4338FD17-8194-4D46-B646-5DDF79FB3EDA}"/>
              </a:ext>
            </a:extLst>
          </p:cNvPr>
          <p:cNvSpPr txBox="1"/>
          <p:nvPr/>
        </p:nvSpPr>
        <p:spPr>
          <a:xfrm rot="375351">
            <a:off x="5755901" y="3743846"/>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h</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alb</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BAEDD994-E928-4527-8ECA-76A59B888E51}"/>
              </a:ext>
            </a:extLst>
          </p:cNvPr>
          <p:cNvSpPr txBox="1"/>
          <p:nvPr/>
        </p:nvSpPr>
        <p:spPr>
          <a:xfrm rot="21059993">
            <a:off x="8083062" y="3728408"/>
            <a:ext cx="1396934"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Winter</a:t>
            </a:r>
          </a:p>
        </p:txBody>
      </p:sp>
      <p:sp>
        <p:nvSpPr>
          <p:cNvPr id="32" name="TextBox 31">
            <a:extLst>
              <a:ext uri="{FF2B5EF4-FFF2-40B4-BE49-F238E27FC236}">
                <a16:creationId xmlns:a16="http://schemas.microsoft.com/office/drawing/2014/main" id="{9E497F6B-BC30-46EE-B0DB-DE6E0C619D78}"/>
              </a:ext>
            </a:extLst>
          </p:cNvPr>
          <p:cNvSpPr txBox="1"/>
          <p:nvPr/>
        </p:nvSpPr>
        <p:spPr>
          <a:xfrm rot="375351">
            <a:off x="10192729" y="3705277"/>
            <a:ext cx="1452740"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Haus</a:t>
            </a:r>
          </a:p>
        </p:txBody>
      </p:sp>
      <p:graphicFrame>
        <p:nvGraphicFramePr>
          <p:cNvPr id="6" name="Table 9">
            <a:extLst>
              <a:ext uri="{FF2B5EF4-FFF2-40B4-BE49-F238E27FC236}">
                <a16:creationId xmlns:a16="http://schemas.microsoft.com/office/drawing/2014/main" id="{B2353A83-40EA-4BB5-BAE4-FC1EDEB66D97}"/>
              </a:ext>
            </a:extLst>
          </p:cNvPr>
          <p:cNvGraphicFramePr>
            <a:graphicFrameLocks noGrp="1"/>
          </p:cNvGraphicFramePr>
          <p:nvPr/>
        </p:nvGraphicFramePr>
        <p:xfrm>
          <a:off x="366460" y="4686261"/>
          <a:ext cx="11459080" cy="1584960"/>
        </p:xfrm>
        <a:graphic>
          <a:graphicData uri="http://schemas.openxmlformats.org/drawingml/2006/table">
            <a:tbl>
              <a:tblPr firstRow="1" bandRow="1">
                <a:tableStyleId>{5940675A-B579-460E-94D1-54222C63F5DA}</a:tableStyleId>
              </a:tblPr>
              <a:tblGrid>
                <a:gridCol w="2864770">
                  <a:extLst>
                    <a:ext uri="{9D8B030D-6E8A-4147-A177-3AD203B41FA5}">
                      <a16:colId xmlns:a16="http://schemas.microsoft.com/office/drawing/2014/main" val="308741279"/>
                    </a:ext>
                  </a:extLst>
                </a:gridCol>
                <a:gridCol w="2864770">
                  <a:extLst>
                    <a:ext uri="{9D8B030D-6E8A-4147-A177-3AD203B41FA5}">
                      <a16:colId xmlns:a16="http://schemas.microsoft.com/office/drawing/2014/main" val="3855710277"/>
                    </a:ext>
                  </a:extLst>
                </a:gridCol>
                <a:gridCol w="2864770">
                  <a:extLst>
                    <a:ext uri="{9D8B030D-6E8A-4147-A177-3AD203B41FA5}">
                      <a16:colId xmlns:a16="http://schemas.microsoft.com/office/drawing/2014/main" val="4177646275"/>
                    </a:ext>
                  </a:extLst>
                </a:gridCol>
                <a:gridCol w="2864770">
                  <a:extLst>
                    <a:ext uri="{9D8B030D-6E8A-4147-A177-3AD203B41FA5}">
                      <a16:colId xmlns:a16="http://schemas.microsoft.com/office/drawing/2014/main" val="820868065"/>
                    </a:ext>
                  </a:extLst>
                </a:gridCol>
              </a:tblGrid>
              <a:tr h="370840">
                <a:tc>
                  <a:txBody>
                    <a:bodyPr/>
                    <a:lstStyle/>
                    <a:p>
                      <a:pPr algn="ctr"/>
                      <a:r>
                        <a:rPr lang="en-GB" sz="2000" b="1" dirty="0">
                          <a:solidFill>
                            <a:schemeClr val="accent5">
                              <a:lumMod val="50000"/>
                            </a:schemeClr>
                          </a:solidFill>
                        </a:rPr>
                        <a:t>der/</a:t>
                      </a:r>
                      <a:r>
                        <a:rPr lang="en-GB" sz="2000" b="1" dirty="0" err="1">
                          <a:solidFill>
                            <a:schemeClr val="accent5">
                              <a:lumMod val="50000"/>
                            </a:schemeClr>
                          </a:solidFill>
                        </a:rPr>
                        <a:t>ein</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die/</a:t>
                      </a:r>
                      <a:r>
                        <a:rPr lang="en-GB" sz="2000" b="1" dirty="0" err="1">
                          <a:solidFill>
                            <a:schemeClr val="accent5">
                              <a:lumMod val="50000"/>
                            </a:schemeClr>
                          </a:solidFill>
                        </a:rPr>
                        <a:t>eine</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das/</a:t>
                      </a:r>
                      <a:r>
                        <a:rPr lang="en-GB" sz="2000" b="1" dirty="0" err="1">
                          <a:solidFill>
                            <a:schemeClr val="accent5">
                              <a:lumMod val="50000"/>
                            </a:schemeClr>
                          </a:solidFill>
                        </a:rPr>
                        <a:t>ein</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die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462994502"/>
                  </a:ext>
                </a:extLst>
              </a:tr>
              <a:tr h="370840">
                <a:tc>
                  <a:txBody>
                    <a:bodyPr/>
                    <a:lstStyle/>
                    <a:p>
                      <a:pPr algn="ctr"/>
                      <a:r>
                        <a:rPr lang="en-GB" sz="2000" dirty="0" err="1">
                          <a:solidFill>
                            <a:schemeClr val="accent5">
                              <a:lumMod val="50000"/>
                            </a:schemeClr>
                          </a:solidFill>
                        </a:rPr>
                        <a:t>Halbbruder</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Sommerschule</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Sommerkind</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Sommerferien</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198710668"/>
                  </a:ext>
                </a:extLst>
              </a:tr>
              <a:tr h="370840">
                <a:tc>
                  <a:txBody>
                    <a:bodyPr/>
                    <a:lstStyle/>
                    <a:p>
                      <a:pPr algn="ctr"/>
                      <a:r>
                        <a:rPr lang="en-GB" sz="2000" dirty="0" err="1">
                          <a:solidFill>
                            <a:schemeClr val="accent5">
                              <a:lumMod val="50000"/>
                            </a:schemeClr>
                          </a:solidFill>
                        </a:rPr>
                        <a:t>Sommerurlaub</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Sommerzeit</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Sommerhaus</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Winterferien</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89518431"/>
                  </a:ext>
                </a:extLst>
              </a:tr>
              <a:tr h="370840">
                <a:tc>
                  <a:txBody>
                    <a:bodyPr/>
                    <a:lstStyle/>
                    <a:p>
                      <a:pPr algn="ctr"/>
                      <a:r>
                        <a:rPr lang="en-GB" sz="2000" dirty="0" err="1">
                          <a:solidFill>
                            <a:schemeClr val="accent5">
                              <a:lumMod val="50000"/>
                            </a:schemeClr>
                          </a:solidFill>
                        </a:rPr>
                        <a:t>Schulkurs</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Wasserflasche</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Schulkind</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Schulferien</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214606317"/>
                  </a:ext>
                </a:extLst>
              </a:tr>
            </a:tbl>
          </a:graphicData>
        </a:graphic>
      </p:graphicFrame>
      <p:sp>
        <p:nvSpPr>
          <p:cNvPr id="13" name="Rectangle: Rounded Corners 12">
            <a:extLst>
              <a:ext uri="{FF2B5EF4-FFF2-40B4-BE49-F238E27FC236}">
                <a16:creationId xmlns:a16="http://schemas.microsoft.com/office/drawing/2014/main" id="{92C93C45-4FA5-43C8-BFD9-590A5D0604A3}"/>
              </a:ext>
            </a:extLst>
          </p:cNvPr>
          <p:cNvSpPr/>
          <p:nvPr/>
        </p:nvSpPr>
        <p:spPr>
          <a:xfrm>
            <a:off x="530872" y="5183342"/>
            <a:ext cx="11081822" cy="987416"/>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958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Y7 T1.2 Week 3 Slide 49</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69884B82-A8F4-0B40-81EF-F92A8108D32F}"/>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Word patterns </a:t>
            </a:r>
          </a:p>
        </p:txBody>
      </p:sp>
    </p:spTree>
    <p:extLst>
      <p:ext uri="{BB962C8B-B14F-4D97-AF65-F5344CB8AC3E}">
        <p14:creationId xmlns:p14="http://schemas.microsoft.com/office/powerpoint/2010/main" val="42840717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5">
            <a:extLst>
              <a:ext uri="{FF2B5EF4-FFF2-40B4-BE49-F238E27FC236}">
                <a16:creationId xmlns:a16="http://schemas.microsoft.com/office/drawing/2014/main" id="{BCED89C9-0728-402E-83EE-40F5703EE629}"/>
              </a:ext>
            </a:extLst>
          </p:cNvPr>
          <p:cNvGraphicFramePr>
            <a:graphicFrameLocks noGrp="1"/>
          </p:cNvGraphicFramePr>
          <p:nvPr/>
        </p:nvGraphicFramePr>
        <p:xfrm>
          <a:off x="1050732" y="2733412"/>
          <a:ext cx="8539191" cy="331853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8539191">
                  <a:extLst>
                    <a:ext uri="{9D8B030D-6E8A-4147-A177-3AD203B41FA5}">
                      <a16:colId xmlns:a16="http://schemas.microsoft.com/office/drawing/2014/main" val="734390213"/>
                    </a:ext>
                  </a:extLst>
                </a:gridCol>
              </a:tblGrid>
              <a:tr h="3318530">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F3FAFF"/>
                    </a:solidFill>
                  </a:tcPr>
                </a:tc>
                <a:extLst>
                  <a:ext uri="{0D108BD9-81ED-4DB2-BD59-A6C34878D82A}">
                    <a16:rowId xmlns:a16="http://schemas.microsoft.com/office/drawing/2014/main" val="3545743125"/>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7274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8365" y="129048"/>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9" name="TextBox 18">
            <a:extLst>
              <a:ext uri="{FF2B5EF4-FFF2-40B4-BE49-F238E27FC236}">
                <a16:creationId xmlns:a16="http://schemas.microsoft.com/office/drawing/2014/main" id="{04D6111A-EE7E-4265-9DC5-C3FCE10F347A}"/>
              </a:ext>
            </a:extLst>
          </p:cNvPr>
          <p:cNvSpPr txBox="1"/>
          <p:nvPr/>
        </p:nvSpPr>
        <p:spPr>
          <a:xfrm>
            <a:off x="7836350" y="2820606"/>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Abend</a:t>
            </a:r>
          </a:p>
        </p:txBody>
      </p:sp>
      <p:sp>
        <p:nvSpPr>
          <p:cNvPr id="20" name="TextBox 19">
            <a:extLst>
              <a:ext uri="{FF2B5EF4-FFF2-40B4-BE49-F238E27FC236}">
                <a16:creationId xmlns:a16="http://schemas.microsoft.com/office/drawing/2014/main" id="{C01873B7-11E3-4234-A6AF-5CC6C5A3F5B3}"/>
              </a:ext>
            </a:extLst>
          </p:cNvPr>
          <p:cNvSpPr txBox="1"/>
          <p:nvPr/>
        </p:nvSpPr>
        <p:spPr>
          <a:xfrm>
            <a:off x="3652156" y="2935430"/>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Nacht</a:t>
            </a:r>
          </a:p>
        </p:txBody>
      </p:sp>
      <p:sp>
        <p:nvSpPr>
          <p:cNvPr id="21" name="TextBox 20">
            <a:extLst>
              <a:ext uri="{FF2B5EF4-FFF2-40B4-BE49-F238E27FC236}">
                <a16:creationId xmlns:a16="http://schemas.microsoft.com/office/drawing/2014/main" id="{BC92AB42-B595-45F0-8767-558D644AEEAA}"/>
              </a:ext>
            </a:extLst>
          </p:cNvPr>
          <p:cNvSpPr txBox="1"/>
          <p:nvPr/>
        </p:nvSpPr>
        <p:spPr>
          <a:xfrm>
            <a:off x="1334539" y="2867628"/>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Essen</a:t>
            </a:r>
          </a:p>
        </p:txBody>
      </p:sp>
      <p:sp>
        <p:nvSpPr>
          <p:cNvPr id="22" name="TextBox 21">
            <a:extLst>
              <a:ext uri="{FF2B5EF4-FFF2-40B4-BE49-F238E27FC236}">
                <a16:creationId xmlns:a16="http://schemas.microsoft.com/office/drawing/2014/main" id="{155D95FB-6205-4F71-906D-329E49AF39B3}"/>
              </a:ext>
            </a:extLst>
          </p:cNvPr>
          <p:cNvSpPr txBox="1"/>
          <p:nvPr/>
        </p:nvSpPr>
        <p:spPr>
          <a:xfrm>
            <a:off x="2015787" y="3702665"/>
            <a:ext cx="2672260"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Nachmittag</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A609297C-D302-42AF-B49E-8643BD702087}"/>
              </a:ext>
            </a:extLst>
          </p:cNvPr>
          <p:cNvSpPr txBox="1"/>
          <p:nvPr/>
        </p:nvSpPr>
        <p:spPr>
          <a:xfrm>
            <a:off x="2199831" y="4471680"/>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Musik</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3A78F1B-D58F-44D7-8127-D36F3852EB41}"/>
              </a:ext>
            </a:extLst>
          </p:cNvPr>
          <p:cNvSpPr txBox="1"/>
          <p:nvPr/>
        </p:nvSpPr>
        <p:spPr>
          <a:xfrm>
            <a:off x="4398280" y="5204856"/>
            <a:ext cx="1835668"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Sonntag</a:t>
            </a:r>
          </a:p>
        </p:txBody>
      </p:sp>
      <p:sp>
        <p:nvSpPr>
          <p:cNvPr id="25" name="TextBox 24">
            <a:extLst>
              <a:ext uri="{FF2B5EF4-FFF2-40B4-BE49-F238E27FC236}">
                <a16:creationId xmlns:a16="http://schemas.microsoft.com/office/drawing/2014/main" id="{06EC58DF-4265-410D-A67D-1453AE49B16C}"/>
              </a:ext>
            </a:extLst>
          </p:cNvPr>
          <p:cNvSpPr txBox="1"/>
          <p:nvPr/>
        </p:nvSpPr>
        <p:spPr>
          <a:xfrm>
            <a:off x="1592491" y="5267407"/>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Party</a:t>
            </a:r>
          </a:p>
        </p:txBody>
      </p:sp>
      <p:sp>
        <p:nvSpPr>
          <p:cNvPr id="26" name="TextBox 25">
            <a:extLst>
              <a:ext uri="{FF2B5EF4-FFF2-40B4-BE49-F238E27FC236}">
                <a16:creationId xmlns:a16="http://schemas.microsoft.com/office/drawing/2014/main" id="{3C08A501-F72C-43BB-8BFB-B82A2677692D}"/>
              </a:ext>
            </a:extLst>
          </p:cNvPr>
          <p:cNvSpPr txBox="1"/>
          <p:nvPr/>
        </p:nvSpPr>
        <p:spPr>
          <a:xfrm>
            <a:off x="2435184" y="129048"/>
            <a:ext cx="7242609" cy="1938992"/>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lang="en-US" sz="2400" dirty="0">
                <a:solidFill>
                  <a:srgbClr val="4472C4">
                    <a:lumMod val="50000"/>
                  </a:srgbClr>
                </a:solidFill>
                <a:latin typeface="Century Gothic" panose="020F0302020204030204"/>
              </a:rPr>
              <a:t> so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zusammengesetze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Dingwörter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1 Minute.</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US" sz="2400" dirty="0">
                <a:solidFill>
                  <a:srgbClr val="4472C4">
                    <a:lumMod val="50000"/>
                  </a:srgbClr>
                </a:solidFill>
              </a:rPr>
              <a:t>Person A </a:t>
            </a:r>
            <a:r>
              <a:rPr lang="en-US" sz="2400" dirty="0" err="1">
                <a:solidFill>
                  <a:srgbClr val="4472C4">
                    <a:lumMod val="50000"/>
                  </a:srgbClr>
                </a:solidFill>
              </a:rPr>
              <a:t>hört</a:t>
            </a:r>
            <a:r>
              <a:rPr lang="en-US" sz="2400" dirty="0">
                <a:solidFill>
                  <a:srgbClr val="4472C4">
                    <a:lumMod val="50000"/>
                  </a:srgbClr>
                </a:solidFill>
              </a:rPr>
              <a:t> </a:t>
            </a:r>
            <a:r>
              <a:rPr lang="en-US" sz="2400" dirty="0" err="1">
                <a:solidFill>
                  <a:srgbClr val="4472C4">
                    <a:lumMod val="50000"/>
                  </a:srgbClr>
                </a:solidFill>
              </a:rPr>
              <a:t>zu</a:t>
            </a:r>
            <a:r>
              <a:rPr lang="en-US" sz="2400" dirty="0">
                <a:solidFill>
                  <a:srgbClr val="4472C4">
                    <a:lumMod val="50000"/>
                  </a:srgbClr>
                </a:solidFill>
              </a:rPr>
              <a:t> und </a:t>
            </a:r>
            <a:r>
              <a:rPr lang="en-US" sz="2400" dirty="0" err="1">
                <a:solidFill>
                  <a:srgbClr val="4472C4">
                    <a:lumMod val="50000"/>
                  </a:srgbClr>
                </a:solidFill>
              </a:rPr>
              <a:t>schreibt</a:t>
            </a:r>
            <a:r>
              <a:rPr lang="en-US" sz="2400" dirty="0">
                <a:solidFill>
                  <a:srgbClr val="4472C4">
                    <a:lumMod val="50000"/>
                  </a:srgbClr>
                </a:solidFill>
              </a:rPr>
              <a:t> auf </a:t>
            </a:r>
            <a:r>
              <a:rPr lang="en-US" sz="2400" dirty="0" err="1">
                <a:solidFill>
                  <a:srgbClr val="4472C4">
                    <a:lumMod val="50000"/>
                  </a:srgbClr>
                </a:solidFill>
              </a:rPr>
              <a:t>Englisch</a:t>
            </a:r>
            <a:r>
              <a:rPr lang="en-US" sz="2400" dirty="0">
                <a:solidFill>
                  <a:srgbClr val="4472C4">
                    <a:lumMod val="50000"/>
                  </a:srgbClr>
                </a:solidFill>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Person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hilft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63D82219-AE46-4A23-B903-AB0D8B026292}"/>
              </a:ext>
            </a:extLst>
          </p:cNvPr>
          <p:cNvSpPr txBox="1"/>
          <p:nvPr/>
        </p:nvSpPr>
        <p:spPr>
          <a:xfrm>
            <a:off x="7104070" y="3830933"/>
            <a:ext cx="2294289"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Geburtstag</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168A5C56-003A-4C1A-A0C0-1F73D1903D73}"/>
              </a:ext>
            </a:extLst>
          </p:cNvPr>
          <p:cNvSpPr txBox="1"/>
          <p:nvPr/>
        </p:nvSpPr>
        <p:spPr>
          <a:xfrm>
            <a:off x="4565177" y="4370898"/>
            <a:ext cx="1918732"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G</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eschäft</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571718D7-B122-49FC-9F31-06FC3FA844C6}"/>
              </a:ext>
            </a:extLst>
          </p:cNvPr>
          <p:cNvSpPr txBox="1"/>
          <p:nvPr/>
        </p:nvSpPr>
        <p:spPr>
          <a:xfrm>
            <a:off x="7648414" y="4572649"/>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Karte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C9FE578C-A7C4-43A9-A192-F0F5DD933D42}"/>
              </a:ext>
            </a:extLst>
          </p:cNvPr>
          <p:cNvSpPr txBox="1"/>
          <p:nvPr/>
        </p:nvSpPr>
        <p:spPr>
          <a:xfrm>
            <a:off x="5557983" y="3245457"/>
            <a:ext cx="1851851"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Kleidung</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2300FCD1-8B15-4990-98DA-BD67F49848AB}"/>
              </a:ext>
            </a:extLst>
          </p:cNvPr>
          <p:cNvSpPr txBox="1"/>
          <p:nvPr/>
        </p:nvSpPr>
        <p:spPr>
          <a:xfrm>
            <a:off x="6958812" y="5340616"/>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Stunde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pic>
        <p:nvPicPr>
          <p:cNvPr id="34" name="Picture 4" descr="Balloons, Decoration, Party, Decor, Celebration">
            <a:extLst>
              <a:ext uri="{FF2B5EF4-FFF2-40B4-BE49-F238E27FC236}">
                <a16:creationId xmlns:a16="http://schemas.microsoft.com/office/drawing/2014/main" id="{A5E41F1C-3328-4658-84BA-066A03095D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29" y="3589677"/>
            <a:ext cx="1859537" cy="21184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heers, Joy, Poor, Community, Silhouette, People">
            <a:extLst>
              <a:ext uri="{FF2B5EF4-FFF2-40B4-BE49-F238E27FC236}">
                <a16:creationId xmlns:a16="http://schemas.microsoft.com/office/drawing/2014/main" id="{3321A4FE-3C17-4F68-917E-3DC7162BE3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960" y="1273154"/>
            <a:ext cx="1902457" cy="1343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78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hold" nodeType="afterEffect">
                                  <p:stCondLst>
                                    <p:cond delay="0"/>
                                  </p:stCondLst>
                                  <p:childTnLst>
                                    <p:animEffect transition="out" filter="slide(fromBottom)">
                                      <p:cBhvr>
                                        <p:cTn id="37" dur="59000"/>
                                        <p:tgtEl>
                                          <p:spTgt spid="7"/>
                                        </p:tgtEl>
                                      </p:cBhvr>
                                    </p:animEffect>
                                    <p:set>
                                      <p:cBhvr>
                                        <p:cTn id="38"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9" grpId="0" animBg="1"/>
      <p:bldP spid="20" grpId="0" animBg="1"/>
      <p:bldP spid="21" grpId="0" animBg="1"/>
      <p:bldP spid="22" grpId="0" animBg="1"/>
      <p:bldP spid="23" grpId="0" animBg="1"/>
      <p:bldP spid="24" grpId="0" animBg="1"/>
      <p:bldP spid="25" grpId="0" animBg="1"/>
      <p:bldP spid="29" grpId="0" animBg="1"/>
      <p:bldP spid="30" grpId="0" animBg="1"/>
      <p:bldP spid="31" grpId="0" animBg="1"/>
      <p:bldP spid="32" grpId="0" animBg="1"/>
      <p:bldP spid="3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5">
            <a:extLst>
              <a:ext uri="{FF2B5EF4-FFF2-40B4-BE49-F238E27FC236}">
                <a16:creationId xmlns:a16="http://schemas.microsoft.com/office/drawing/2014/main" id="{BCED89C9-0728-402E-83EE-40F5703EE629}"/>
              </a:ext>
            </a:extLst>
          </p:cNvPr>
          <p:cNvGraphicFramePr>
            <a:graphicFrameLocks noGrp="1"/>
          </p:cNvGraphicFramePr>
          <p:nvPr/>
        </p:nvGraphicFramePr>
        <p:xfrm>
          <a:off x="975576" y="1978659"/>
          <a:ext cx="8539191" cy="331853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8539191">
                  <a:extLst>
                    <a:ext uri="{9D8B030D-6E8A-4147-A177-3AD203B41FA5}">
                      <a16:colId xmlns:a16="http://schemas.microsoft.com/office/drawing/2014/main" val="734390213"/>
                    </a:ext>
                  </a:extLst>
                </a:gridCol>
              </a:tblGrid>
              <a:tr h="3318530">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F3FAFF"/>
                    </a:solidFill>
                  </a:tcPr>
                </a:tc>
                <a:extLst>
                  <a:ext uri="{0D108BD9-81ED-4DB2-BD59-A6C34878D82A}">
                    <a16:rowId xmlns:a16="http://schemas.microsoft.com/office/drawing/2014/main" val="3545743125"/>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7274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8365" y="129048"/>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9" name="TextBox 18">
            <a:extLst>
              <a:ext uri="{FF2B5EF4-FFF2-40B4-BE49-F238E27FC236}">
                <a16:creationId xmlns:a16="http://schemas.microsoft.com/office/drawing/2014/main" id="{04D6111A-EE7E-4265-9DC5-C3FCE10F347A}"/>
              </a:ext>
            </a:extLst>
          </p:cNvPr>
          <p:cNvSpPr txBox="1"/>
          <p:nvPr/>
        </p:nvSpPr>
        <p:spPr>
          <a:xfrm>
            <a:off x="7728926" y="2168977"/>
            <a:ext cx="1594277"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Ausflug</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C01873B7-11E3-4234-A6AF-5CC6C5A3F5B3}"/>
              </a:ext>
            </a:extLst>
          </p:cNvPr>
          <p:cNvSpPr txBox="1"/>
          <p:nvPr/>
        </p:nvSpPr>
        <p:spPr>
          <a:xfrm>
            <a:off x="3490093" y="2180752"/>
            <a:ext cx="1810523"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3FAFF"/>
                </a:solidFill>
                <a:effectLst/>
                <a:uLnTx/>
                <a:uFillTx/>
                <a:latin typeface="Century Gothic" panose="020F0302020204030204"/>
                <a:ea typeface="+mn-ea"/>
                <a:cs typeface="+mn-cs"/>
              </a:rPr>
              <a:t>Morgen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BC92AB42-B595-45F0-8767-558D644AEEAA}"/>
              </a:ext>
            </a:extLst>
          </p:cNvPr>
          <p:cNvSpPr txBox="1"/>
          <p:nvPr/>
        </p:nvSpPr>
        <p:spPr>
          <a:xfrm>
            <a:off x="1259383" y="2112875"/>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Bad</a:t>
            </a:r>
          </a:p>
        </p:txBody>
      </p:sp>
      <p:sp>
        <p:nvSpPr>
          <p:cNvPr id="22" name="TextBox 21">
            <a:extLst>
              <a:ext uri="{FF2B5EF4-FFF2-40B4-BE49-F238E27FC236}">
                <a16:creationId xmlns:a16="http://schemas.microsoft.com/office/drawing/2014/main" id="{155D95FB-6205-4F71-906D-329E49AF39B3}"/>
              </a:ext>
            </a:extLst>
          </p:cNvPr>
          <p:cNvSpPr txBox="1"/>
          <p:nvPr/>
        </p:nvSpPr>
        <p:spPr>
          <a:xfrm>
            <a:off x="2120437" y="2937202"/>
            <a:ext cx="2672260"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Zimmer</a:t>
            </a:r>
          </a:p>
        </p:txBody>
      </p:sp>
      <p:sp>
        <p:nvSpPr>
          <p:cNvPr id="23" name="TextBox 22">
            <a:extLst>
              <a:ext uri="{FF2B5EF4-FFF2-40B4-BE49-F238E27FC236}">
                <a16:creationId xmlns:a16="http://schemas.microsoft.com/office/drawing/2014/main" id="{A609297C-D302-42AF-B49E-8643BD702087}"/>
              </a:ext>
            </a:extLst>
          </p:cNvPr>
          <p:cNvSpPr txBox="1"/>
          <p:nvPr/>
        </p:nvSpPr>
        <p:spPr>
          <a:xfrm>
            <a:off x="1872544" y="3753371"/>
            <a:ext cx="2113503"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Gymnastik</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3A78F1B-D58F-44D7-8127-D36F3852EB41}"/>
              </a:ext>
            </a:extLst>
          </p:cNvPr>
          <p:cNvSpPr txBox="1"/>
          <p:nvPr/>
        </p:nvSpPr>
        <p:spPr>
          <a:xfrm>
            <a:off x="4323124" y="4450103"/>
            <a:ext cx="1835668"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Körper</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06EC58DF-4265-410D-A67D-1453AE49B16C}"/>
              </a:ext>
            </a:extLst>
          </p:cNvPr>
          <p:cNvSpPr txBox="1"/>
          <p:nvPr/>
        </p:nvSpPr>
        <p:spPr>
          <a:xfrm>
            <a:off x="1517335" y="4512654"/>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Wort</a:t>
            </a:r>
          </a:p>
        </p:txBody>
      </p:sp>
      <p:sp>
        <p:nvSpPr>
          <p:cNvPr id="26" name="TextBox 25">
            <a:extLst>
              <a:ext uri="{FF2B5EF4-FFF2-40B4-BE49-F238E27FC236}">
                <a16:creationId xmlns:a16="http://schemas.microsoft.com/office/drawing/2014/main" id="{3C08A501-F72C-43BB-8BFB-B82A2677692D}"/>
              </a:ext>
            </a:extLst>
          </p:cNvPr>
          <p:cNvSpPr txBox="1"/>
          <p:nvPr/>
        </p:nvSpPr>
        <p:spPr>
          <a:xfrm>
            <a:off x="2472127" y="446367"/>
            <a:ext cx="7242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Tauscht</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Rollen</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3D82219-AE46-4A23-B903-AB0D8B026292}"/>
              </a:ext>
            </a:extLst>
          </p:cNvPr>
          <p:cNvSpPr txBox="1"/>
          <p:nvPr/>
        </p:nvSpPr>
        <p:spPr>
          <a:xfrm>
            <a:off x="7028914" y="3076180"/>
            <a:ext cx="2294289"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Traum</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168A5C56-003A-4C1A-A0C0-1F73D1903D73}"/>
              </a:ext>
            </a:extLst>
          </p:cNvPr>
          <p:cNvSpPr txBox="1"/>
          <p:nvPr/>
        </p:nvSpPr>
        <p:spPr>
          <a:xfrm>
            <a:off x="4580873" y="3576735"/>
            <a:ext cx="1918732"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Spiel</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571718D7-B122-49FC-9F31-06FC3FA844C6}"/>
              </a:ext>
            </a:extLst>
          </p:cNvPr>
          <p:cNvSpPr txBox="1"/>
          <p:nvPr/>
        </p:nvSpPr>
        <p:spPr>
          <a:xfrm>
            <a:off x="7573258" y="3817896"/>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Boot</a:t>
            </a:r>
          </a:p>
        </p:txBody>
      </p:sp>
      <p:sp>
        <p:nvSpPr>
          <p:cNvPr id="32" name="TextBox 31">
            <a:extLst>
              <a:ext uri="{FF2B5EF4-FFF2-40B4-BE49-F238E27FC236}">
                <a16:creationId xmlns:a16="http://schemas.microsoft.com/office/drawing/2014/main" id="{C9FE578C-A7C4-43A9-A192-F0F5DD933D42}"/>
              </a:ext>
            </a:extLst>
          </p:cNvPr>
          <p:cNvSpPr txBox="1"/>
          <p:nvPr/>
        </p:nvSpPr>
        <p:spPr>
          <a:xfrm>
            <a:off x="5482827" y="2490704"/>
            <a:ext cx="1851851"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Teil</a:t>
            </a:r>
          </a:p>
        </p:txBody>
      </p:sp>
      <p:sp>
        <p:nvSpPr>
          <p:cNvPr id="33" name="TextBox 32">
            <a:extLst>
              <a:ext uri="{FF2B5EF4-FFF2-40B4-BE49-F238E27FC236}">
                <a16:creationId xmlns:a16="http://schemas.microsoft.com/office/drawing/2014/main" id="{2300FCD1-8B15-4990-98DA-BD67F49848AB}"/>
              </a:ext>
            </a:extLst>
          </p:cNvPr>
          <p:cNvSpPr txBox="1"/>
          <p:nvPr/>
        </p:nvSpPr>
        <p:spPr>
          <a:xfrm>
            <a:off x="6883656" y="4585863"/>
            <a:ext cx="1420876" cy="523220"/>
          </a:xfrm>
          <a:prstGeom prst="rect">
            <a:avLst/>
          </a:prstGeom>
          <a:solidFill>
            <a:srgbClr val="11507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Urlaub</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35" name="Speech Bubble: Rectangle with Corners Rounded 1">
            <a:extLst>
              <a:ext uri="{FF2B5EF4-FFF2-40B4-BE49-F238E27FC236}">
                <a16:creationId xmlns:a16="http://schemas.microsoft.com/office/drawing/2014/main" id="{C982045A-C436-4963-98C4-B04215C4BBB6}"/>
              </a:ext>
            </a:extLst>
          </p:cNvPr>
          <p:cNvSpPr/>
          <p:nvPr/>
        </p:nvSpPr>
        <p:spPr>
          <a:xfrm>
            <a:off x="9323203" y="657996"/>
            <a:ext cx="2752139" cy="390401"/>
          </a:xfrm>
          <a:prstGeom prst="wedgeRoundRectCallout">
            <a:avLst>
              <a:gd name="adj1" fmla="val -45990"/>
              <a:gd name="adj2" fmla="val -399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a:t>
            </a:r>
            <a:r>
              <a:rPr lang="en-GB" sz="2000" noProof="0" dirty="0" err="1"/>
              <a:t>tauschen</a:t>
            </a:r>
            <a:r>
              <a:rPr lang="en-GB" sz="2000" noProof="0" dirty="0"/>
              <a:t> – change</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185486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hold" nodeType="afterEffect">
                                  <p:stCondLst>
                                    <p:cond delay="0"/>
                                  </p:stCondLst>
                                  <p:childTnLst>
                                    <p:animEffect transition="out" filter="slide(fromBottom)">
                                      <p:cBhvr>
                                        <p:cTn id="37" dur="59000"/>
                                        <p:tgtEl>
                                          <p:spTgt spid="7"/>
                                        </p:tgtEl>
                                      </p:cBhvr>
                                    </p:animEffect>
                                    <p:set>
                                      <p:cBhvr>
                                        <p:cTn id="38"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9" grpId="0" animBg="1"/>
      <p:bldP spid="20" grpId="0" animBg="1"/>
      <p:bldP spid="21" grpId="0" animBg="1"/>
      <p:bldP spid="22" grpId="0" animBg="1"/>
      <p:bldP spid="23" grpId="0" animBg="1"/>
      <p:bldP spid="24" grpId="0" animBg="1"/>
      <p:bldP spid="25" grpId="0" animBg="1"/>
      <p:bldP spid="29" grpId="0" animBg="1"/>
      <p:bldP spid="30" grpId="0" animBg="1"/>
      <p:bldP spid="31" grpId="0" animBg="1"/>
      <p:bldP spid="32" grpId="0" animBg="1"/>
      <p:bldP spid="33"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0" y="288670"/>
            <a:ext cx="10515600" cy="1325563"/>
          </a:xfrm>
        </p:spPr>
        <p:txBody>
          <a:bodyPr>
            <a:normAutofit/>
          </a:bodyPr>
          <a:lstStyle/>
          <a:p>
            <a:r>
              <a:rPr lang="en-GB" sz="4000" b="1">
                <a:solidFill>
                  <a:schemeClr val="bg1"/>
                </a:solidFill>
              </a:rPr>
              <a:t>Open (wh-) questions</a:t>
            </a:r>
            <a:br>
              <a:rPr lang="en-GB" sz="4000" b="1">
                <a:solidFill>
                  <a:schemeClr val="bg1"/>
                </a:solidFill>
              </a:rPr>
            </a:br>
            <a:endParaRPr lang="en-GB" sz="4000"/>
          </a:p>
        </p:txBody>
      </p:sp>
      <p:sp>
        <p:nvSpPr>
          <p:cNvPr id="5"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6"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a:t>
            </a:r>
          </a:p>
        </p:txBody>
      </p:sp>
      <p:sp>
        <p:nvSpPr>
          <p:cNvPr id="8" name="TextBox 7">
            <a:extLst>
              <a:ext uri="{FF2B5EF4-FFF2-40B4-BE49-F238E27FC236}">
                <a16:creationId xmlns:a16="http://schemas.microsoft.com/office/drawing/2014/main" id="{B96E0241-B531-4E1B-8853-361288F12C1E}"/>
              </a:ext>
            </a:extLst>
          </p:cNvPr>
          <p:cNvSpPr txBox="1"/>
          <p:nvPr/>
        </p:nvSpPr>
        <p:spPr>
          <a:xfrm>
            <a:off x="198405" y="1402023"/>
            <a:ext cx="5593057" cy="430887"/>
          </a:xfrm>
          <a:prstGeom prst="rect">
            <a:avLst/>
          </a:prstGeom>
          <a:noFill/>
        </p:spPr>
        <p:txBody>
          <a:bodyPr wrap="square" rtlCol="0">
            <a:spAutoFit/>
          </a:bodyPr>
          <a:lstStyle/>
          <a:p>
            <a:r>
              <a:rPr lang="en-US" sz="2200" b="1" dirty="0">
                <a:solidFill>
                  <a:srgbClr val="115076"/>
                </a:solidFill>
                <a:latin typeface="Century Gothic" panose="020B0502020202020204" pitchFamily="34" charset="0"/>
              </a:rPr>
              <a:t>Open (</a:t>
            </a:r>
            <a:r>
              <a:rPr lang="en-US" sz="2200" b="1" dirty="0" err="1">
                <a:solidFill>
                  <a:srgbClr val="115076"/>
                </a:solidFill>
                <a:latin typeface="Century Gothic" panose="020B0502020202020204" pitchFamily="34" charset="0"/>
              </a:rPr>
              <a:t>wh</a:t>
            </a:r>
            <a:r>
              <a:rPr lang="en-US" sz="2200" b="1" dirty="0">
                <a:solidFill>
                  <a:srgbClr val="115076"/>
                </a:solidFill>
                <a:latin typeface="Century Gothic" panose="020B0502020202020204" pitchFamily="34" charset="0"/>
              </a:rPr>
              <a:t>-) questions</a:t>
            </a:r>
          </a:p>
        </p:txBody>
      </p:sp>
      <p:graphicFrame>
        <p:nvGraphicFramePr>
          <p:cNvPr id="9" name="Table 8">
            <a:extLst>
              <a:ext uri="{FF2B5EF4-FFF2-40B4-BE49-F238E27FC236}">
                <a16:creationId xmlns:a16="http://schemas.microsoft.com/office/drawing/2014/main" id="{D2683C6C-4365-4B8A-B139-13919CF84949}"/>
              </a:ext>
            </a:extLst>
          </p:cNvPr>
          <p:cNvGraphicFramePr>
            <a:graphicFrameLocks noGrp="1"/>
          </p:cNvGraphicFramePr>
          <p:nvPr/>
        </p:nvGraphicFramePr>
        <p:xfrm>
          <a:off x="3403600" y="2612351"/>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10" name="TextBox 9">
            <a:extLst>
              <a:ext uri="{FF2B5EF4-FFF2-40B4-BE49-F238E27FC236}">
                <a16:creationId xmlns:a16="http://schemas.microsoft.com/office/drawing/2014/main" id="{5003DA7D-FD3B-45BD-BA5B-EEB8620A0E68}"/>
              </a:ext>
            </a:extLst>
          </p:cNvPr>
          <p:cNvSpPr txBox="1"/>
          <p:nvPr/>
        </p:nvSpPr>
        <p:spPr>
          <a:xfrm>
            <a:off x="270381" y="2555483"/>
            <a:ext cx="1485900"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Closed</a:t>
            </a:r>
          </a:p>
        </p:txBody>
      </p:sp>
      <p:sp>
        <p:nvSpPr>
          <p:cNvPr id="11" name="TextBox 10">
            <a:extLst>
              <a:ext uri="{FF2B5EF4-FFF2-40B4-BE49-F238E27FC236}">
                <a16:creationId xmlns:a16="http://schemas.microsoft.com/office/drawing/2014/main" id="{1C6FCAF0-414F-491A-B0A2-18AD12530E46}"/>
              </a:ext>
            </a:extLst>
          </p:cNvPr>
          <p:cNvSpPr txBox="1"/>
          <p:nvPr/>
        </p:nvSpPr>
        <p:spPr>
          <a:xfrm>
            <a:off x="282751" y="3120915"/>
            <a:ext cx="1473530"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Open</a:t>
            </a:r>
          </a:p>
        </p:txBody>
      </p:sp>
      <p:sp>
        <p:nvSpPr>
          <p:cNvPr id="12" name="TextBox 11">
            <a:extLst>
              <a:ext uri="{FF2B5EF4-FFF2-40B4-BE49-F238E27FC236}">
                <a16:creationId xmlns:a16="http://schemas.microsoft.com/office/drawing/2014/main" id="{DE4BA3E8-B515-4C81-ADBD-E68E0910B723}"/>
              </a:ext>
            </a:extLst>
          </p:cNvPr>
          <p:cNvSpPr txBox="1"/>
          <p:nvPr/>
        </p:nvSpPr>
        <p:spPr>
          <a:xfrm>
            <a:off x="198224" y="1823363"/>
            <a:ext cx="11719875" cy="600164"/>
          </a:xfrm>
          <a:prstGeom prst="rect">
            <a:avLst/>
          </a:prstGeom>
          <a:noFill/>
        </p:spPr>
        <p:txBody>
          <a:bodyPr wrap="square" rtlCol="0">
            <a:spAutoFit/>
          </a:bodyPr>
          <a:lstStyle/>
          <a:p>
            <a:pPr>
              <a:lnSpc>
                <a:spcPct val="150000"/>
              </a:lnSpc>
            </a:pP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To ask an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open question</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place a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question word </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directly in front of the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verb:</a:t>
            </a:r>
            <a:endPar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E86B9578-C21B-4D55-9177-FA8E5DD42BA3}"/>
              </a:ext>
            </a:extLst>
          </p:cNvPr>
          <p:cNvGraphicFramePr>
            <a:graphicFrameLocks noGrp="1"/>
          </p:cNvGraphicFramePr>
          <p:nvPr/>
        </p:nvGraphicFramePr>
        <p:xfrm>
          <a:off x="3468171" y="3159943"/>
          <a:ext cx="5023804"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6">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14" name="TextBox 13">
            <a:extLst>
              <a:ext uri="{FF2B5EF4-FFF2-40B4-BE49-F238E27FC236}">
                <a16:creationId xmlns:a16="http://schemas.microsoft.com/office/drawing/2014/main" id="{7B5EF191-E832-4753-9498-D5489CEC63C6}"/>
              </a:ext>
            </a:extLst>
          </p:cNvPr>
          <p:cNvSpPr txBox="1"/>
          <p:nvPr/>
        </p:nvSpPr>
        <p:spPr>
          <a:xfrm>
            <a:off x="2320418" y="3129105"/>
            <a:ext cx="857250" cy="430887"/>
          </a:xfrm>
          <a:prstGeom prst="rect">
            <a:avLst/>
          </a:prstGeom>
          <a:noFill/>
        </p:spPr>
        <p:txBody>
          <a:bodyPr wrap="square" rtlCol="0">
            <a:spAutoFit/>
          </a:bodyPr>
          <a:lstStyle/>
          <a:p>
            <a:r>
              <a:rPr lang="en-GB" sz="2200" b="1" dirty="0">
                <a:solidFill>
                  <a:schemeClr val="accent1">
                    <a:lumMod val="50000"/>
                  </a:schemeClr>
                </a:solidFill>
              </a:rPr>
              <a:t>Wo</a:t>
            </a:r>
          </a:p>
        </p:txBody>
      </p:sp>
      <p:graphicFrame>
        <p:nvGraphicFramePr>
          <p:cNvPr id="15" name="Table 14">
            <a:extLst>
              <a:ext uri="{FF2B5EF4-FFF2-40B4-BE49-F238E27FC236}">
                <a16:creationId xmlns:a16="http://schemas.microsoft.com/office/drawing/2014/main" id="{ECD2BEA4-6B66-4DA0-ABFD-D7B96368C4C2}"/>
              </a:ext>
            </a:extLst>
          </p:cNvPr>
          <p:cNvGraphicFramePr>
            <a:graphicFrameLocks noGrp="1"/>
          </p:cNvGraphicFramePr>
          <p:nvPr/>
        </p:nvGraphicFramePr>
        <p:xfrm>
          <a:off x="2994933" y="3170534"/>
          <a:ext cx="5604653" cy="361302"/>
        </p:xfrm>
        <a:graphic>
          <a:graphicData uri="http://schemas.openxmlformats.org/drawingml/2006/table">
            <a:tbl>
              <a:tblPr firstRow="1" firstCol="1" bandRow="1"/>
              <a:tblGrid>
                <a:gridCol w="1599444">
                  <a:extLst>
                    <a:ext uri="{9D8B030D-6E8A-4147-A177-3AD203B41FA5}">
                      <a16:colId xmlns:a16="http://schemas.microsoft.com/office/drawing/2014/main" val="1349661642"/>
                    </a:ext>
                  </a:extLst>
                </a:gridCol>
                <a:gridCol w="1598499">
                  <a:extLst>
                    <a:ext uri="{9D8B030D-6E8A-4147-A177-3AD203B41FA5}">
                      <a16:colId xmlns:a16="http://schemas.microsoft.com/office/drawing/2014/main" val="1476335593"/>
                    </a:ext>
                  </a:extLst>
                </a:gridCol>
                <a:gridCol w="2406710">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nSpc>
                          <a:spcPct val="107000"/>
                        </a:lnSpc>
                        <a:spcAft>
                          <a:spcPts val="0"/>
                        </a:spcAft>
                      </a:pP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850227387"/>
                  </a:ext>
                </a:extLst>
              </a:tr>
            </a:tbl>
          </a:graphicData>
        </a:graphic>
      </p:graphicFrame>
      <p:sp>
        <p:nvSpPr>
          <p:cNvPr id="16" name="TextBox 15">
            <a:extLst>
              <a:ext uri="{FF2B5EF4-FFF2-40B4-BE49-F238E27FC236}">
                <a16:creationId xmlns:a16="http://schemas.microsoft.com/office/drawing/2014/main" id="{7528A14B-FABF-4B35-966C-E8B5D97A7B1A}"/>
              </a:ext>
            </a:extLst>
          </p:cNvPr>
          <p:cNvSpPr txBox="1"/>
          <p:nvPr/>
        </p:nvSpPr>
        <p:spPr>
          <a:xfrm>
            <a:off x="2350552" y="3192710"/>
            <a:ext cx="764629" cy="430887"/>
          </a:xfrm>
          <a:prstGeom prst="rect">
            <a:avLst/>
          </a:prstGeom>
          <a:solidFill>
            <a:schemeClr val="bg1"/>
          </a:solidFill>
        </p:spPr>
        <p:txBody>
          <a:bodyPr wrap="square" rtlCol="0">
            <a:spAutoFit/>
          </a:bodyPr>
          <a:lstStyle/>
          <a:p>
            <a:endParaRPr lang="en-GB" sz="2200" b="1" dirty="0">
              <a:solidFill>
                <a:schemeClr val="accent1">
                  <a:lumMod val="50000"/>
                </a:schemeClr>
              </a:solidFill>
            </a:endParaRPr>
          </a:p>
        </p:txBody>
      </p:sp>
      <p:sp>
        <p:nvSpPr>
          <p:cNvPr id="17" name="TextBox 16">
            <a:extLst>
              <a:ext uri="{FF2B5EF4-FFF2-40B4-BE49-F238E27FC236}">
                <a16:creationId xmlns:a16="http://schemas.microsoft.com/office/drawing/2014/main" id="{559FA2E8-3BCC-4BFE-BD46-98AFA7CE5361}"/>
              </a:ext>
            </a:extLst>
          </p:cNvPr>
          <p:cNvSpPr txBox="1"/>
          <p:nvPr/>
        </p:nvSpPr>
        <p:spPr>
          <a:xfrm>
            <a:off x="2402727" y="3126463"/>
            <a:ext cx="998497" cy="430887"/>
          </a:xfrm>
          <a:prstGeom prst="rect">
            <a:avLst/>
          </a:prstGeom>
          <a:solidFill>
            <a:schemeClr val="bg1"/>
          </a:solidFill>
        </p:spPr>
        <p:txBody>
          <a:bodyPr wrap="square" rtlCol="0">
            <a:spAutoFit/>
          </a:bodyPr>
          <a:lstStyle/>
          <a:p>
            <a:r>
              <a:rPr lang="en-GB" sz="2200" b="1" dirty="0">
                <a:solidFill>
                  <a:schemeClr val="accent1">
                    <a:lumMod val="50000"/>
                  </a:schemeClr>
                </a:solidFill>
              </a:rPr>
              <a:t>Wer</a:t>
            </a:r>
          </a:p>
        </p:txBody>
      </p:sp>
      <p:sp>
        <p:nvSpPr>
          <p:cNvPr id="18" name="TextBox 17"/>
          <p:cNvSpPr txBox="1"/>
          <p:nvPr/>
        </p:nvSpPr>
        <p:spPr>
          <a:xfrm>
            <a:off x="7941172" y="2558532"/>
            <a:ext cx="3602877" cy="430887"/>
          </a:xfrm>
          <a:prstGeom prst="rect">
            <a:avLst/>
          </a:prstGeom>
          <a:noFill/>
        </p:spPr>
        <p:txBody>
          <a:bodyPr wrap="square" rtlCol="0">
            <a:spAutoFit/>
          </a:bodyPr>
          <a:lstStyle/>
          <a:p>
            <a:r>
              <a:rPr lang="en-GB" sz="2200" i="1" dirty="0">
                <a:solidFill>
                  <a:srgbClr val="115076"/>
                </a:solidFill>
              </a:rPr>
              <a:t>Are you writing a book?</a:t>
            </a:r>
          </a:p>
        </p:txBody>
      </p:sp>
      <p:sp>
        <p:nvSpPr>
          <p:cNvPr id="19" name="TextBox 18"/>
          <p:cNvSpPr txBox="1"/>
          <p:nvPr/>
        </p:nvSpPr>
        <p:spPr>
          <a:xfrm>
            <a:off x="7902846" y="3132845"/>
            <a:ext cx="4289154" cy="415498"/>
          </a:xfrm>
          <a:prstGeom prst="rect">
            <a:avLst/>
          </a:prstGeom>
          <a:noFill/>
        </p:spPr>
        <p:txBody>
          <a:bodyPr wrap="square" rtlCol="0">
            <a:spAutoFit/>
          </a:bodyPr>
          <a:lstStyle/>
          <a:p>
            <a:r>
              <a:rPr lang="en-GB" sz="2100" i="1" dirty="0">
                <a:solidFill>
                  <a:srgbClr val="115076"/>
                </a:solidFill>
              </a:rPr>
              <a:t>Where are you writing a book?</a:t>
            </a:r>
          </a:p>
        </p:txBody>
      </p:sp>
      <p:sp>
        <p:nvSpPr>
          <p:cNvPr id="20" name="TextBox 19"/>
          <p:cNvSpPr txBox="1"/>
          <p:nvPr/>
        </p:nvSpPr>
        <p:spPr>
          <a:xfrm>
            <a:off x="176719" y="3906406"/>
            <a:ext cx="1579562" cy="430887"/>
          </a:xfrm>
          <a:prstGeom prst="rect">
            <a:avLst/>
          </a:prstGeom>
          <a:noFill/>
        </p:spPr>
        <p:txBody>
          <a:bodyPr wrap="square" rtlCol="0">
            <a:spAutoFit/>
          </a:bodyPr>
          <a:lstStyle/>
          <a:p>
            <a:r>
              <a:rPr lang="en-GB" sz="2200" b="1" dirty="0" err="1">
                <a:solidFill>
                  <a:srgbClr val="115076"/>
                </a:solidFill>
              </a:rPr>
              <a:t>Beispiel</a:t>
            </a:r>
            <a:r>
              <a:rPr lang="en-GB" sz="2200" b="1" dirty="0">
                <a:solidFill>
                  <a:srgbClr val="115076"/>
                </a:solidFill>
              </a:rPr>
              <a:t>:</a:t>
            </a:r>
          </a:p>
        </p:txBody>
      </p:sp>
      <p:sp>
        <p:nvSpPr>
          <p:cNvPr id="21" name="TextBox 20"/>
          <p:cNvSpPr txBox="1"/>
          <p:nvPr/>
        </p:nvSpPr>
        <p:spPr>
          <a:xfrm>
            <a:off x="1756281" y="3911777"/>
            <a:ext cx="5346893" cy="430887"/>
          </a:xfrm>
          <a:prstGeom prst="rect">
            <a:avLst/>
          </a:prstGeom>
          <a:noFill/>
        </p:spPr>
        <p:txBody>
          <a:bodyPr wrap="square" rtlCol="0">
            <a:spAutoFit/>
          </a:bodyPr>
          <a:lstStyle/>
          <a:p>
            <a:r>
              <a:rPr lang="en-GB" sz="2200" b="1" u="sng" dirty="0">
                <a:solidFill>
                  <a:srgbClr val="115076"/>
                </a:solidFill>
              </a:rPr>
              <a:t>Was</a:t>
            </a:r>
            <a:r>
              <a:rPr lang="en-GB" sz="2200" b="1" dirty="0">
                <a:solidFill>
                  <a:srgbClr val="115076"/>
                </a:solidFill>
              </a:rPr>
              <a:t> hast du am Montag?</a:t>
            </a:r>
          </a:p>
        </p:txBody>
      </p:sp>
      <p:sp>
        <p:nvSpPr>
          <p:cNvPr id="22" name="TextBox 21"/>
          <p:cNvSpPr txBox="1"/>
          <p:nvPr/>
        </p:nvSpPr>
        <p:spPr>
          <a:xfrm>
            <a:off x="6379081" y="3911777"/>
            <a:ext cx="5346893" cy="430887"/>
          </a:xfrm>
          <a:prstGeom prst="rect">
            <a:avLst/>
          </a:prstGeom>
          <a:noFill/>
        </p:spPr>
        <p:txBody>
          <a:bodyPr wrap="square" rtlCol="0">
            <a:spAutoFit/>
          </a:bodyPr>
          <a:lstStyle/>
          <a:p>
            <a:r>
              <a:rPr lang="en-GB" sz="2200" i="1" dirty="0">
                <a:solidFill>
                  <a:srgbClr val="115076"/>
                </a:solidFill>
              </a:rPr>
              <a:t>What do you have on Monday?</a:t>
            </a:r>
          </a:p>
        </p:txBody>
      </p:sp>
      <p:sp>
        <p:nvSpPr>
          <p:cNvPr id="23" name="TextBox 22"/>
          <p:cNvSpPr txBox="1"/>
          <p:nvPr/>
        </p:nvSpPr>
        <p:spPr>
          <a:xfrm>
            <a:off x="1756281" y="4439098"/>
            <a:ext cx="5346893" cy="430887"/>
          </a:xfrm>
          <a:prstGeom prst="rect">
            <a:avLst/>
          </a:prstGeom>
          <a:noFill/>
        </p:spPr>
        <p:txBody>
          <a:bodyPr wrap="square" rtlCol="0">
            <a:spAutoFit/>
          </a:bodyPr>
          <a:lstStyle/>
          <a:p>
            <a:r>
              <a:rPr lang="en-GB" sz="2200" b="1" u="sng" dirty="0">
                <a:solidFill>
                  <a:srgbClr val="115076"/>
                </a:solidFill>
              </a:rPr>
              <a:t>Wo</a:t>
            </a:r>
            <a:r>
              <a:rPr lang="en-GB" sz="2200" b="1" dirty="0">
                <a:solidFill>
                  <a:srgbClr val="115076"/>
                </a:solidFill>
              </a:rPr>
              <a:t> </a:t>
            </a:r>
            <a:r>
              <a:rPr lang="en-GB" sz="2200" b="1" dirty="0" err="1">
                <a:solidFill>
                  <a:srgbClr val="115076"/>
                </a:solidFill>
              </a:rPr>
              <a:t>spielst</a:t>
            </a:r>
            <a:r>
              <a:rPr lang="en-GB" sz="2200" b="1" dirty="0">
                <a:solidFill>
                  <a:srgbClr val="115076"/>
                </a:solidFill>
              </a:rPr>
              <a:t> du Tennis?</a:t>
            </a:r>
          </a:p>
        </p:txBody>
      </p:sp>
      <p:sp>
        <p:nvSpPr>
          <p:cNvPr id="24" name="TextBox 23"/>
          <p:cNvSpPr txBox="1"/>
          <p:nvPr/>
        </p:nvSpPr>
        <p:spPr>
          <a:xfrm>
            <a:off x="6379081" y="4468251"/>
            <a:ext cx="5346893" cy="430887"/>
          </a:xfrm>
          <a:prstGeom prst="rect">
            <a:avLst/>
          </a:prstGeom>
          <a:noFill/>
        </p:spPr>
        <p:txBody>
          <a:bodyPr wrap="square" rtlCol="0">
            <a:spAutoFit/>
          </a:bodyPr>
          <a:lstStyle/>
          <a:p>
            <a:r>
              <a:rPr lang="en-GB" sz="2200" i="1" dirty="0">
                <a:solidFill>
                  <a:srgbClr val="115076"/>
                </a:solidFill>
              </a:rPr>
              <a:t>Where do you play tennis?</a:t>
            </a:r>
          </a:p>
        </p:txBody>
      </p:sp>
      <p:sp>
        <p:nvSpPr>
          <p:cNvPr id="25" name="TextBox 24"/>
          <p:cNvSpPr txBox="1"/>
          <p:nvPr/>
        </p:nvSpPr>
        <p:spPr>
          <a:xfrm>
            <a:off x="1756281" y="5030116"/>
            <a:ext cx="5346893" cy="430887"/>
          </a:xfrm>
          <a:prstGeom prst="rect">
            <a:avLst/>
          </a:prstGeom>
          <a:noFill/>
        </p:spPr>
        <p:txBody>
          <a:bodyPr wrap="square" rtlCol="0">
            <a:spAutoFit/>
          </a:bodyPr>
          <a:lstStyle/>
          <a:p>
            <a:r>
              <a:rPr lang="en-GB" sz="2200" b="1" u="sng" dirty="0" err="1">
                <a:solidFill>
                  <a:srgbClr val="115076"/>
                </a:solidFill>
              </a:rPr>
              <a:t>Wie</a:t>
            </a:r>
            <a:r>
              <a:rPr lang="en-GB" sz="2200" b="1" u="sng" dirty="0">
                <a:solidFill>
                  <a:srgbClr val="115076"/>
                </a:solidFill>
              </a:rPr>
              <a:t> oft</a:t>
            </a:r>
            <a:r>
              <a:rPr lang="en-GB" sz="2200" b="1" dirty="0">
                <a:solidFill>
                  <a:srgbClr val="115076"/>
                </a:solidFill>
              </a:rPr>
              <a:t> </a:t>
            </a:r>
            <a:r>
              <a:rPr lang="en-GB" sz="2200" b="1" dirty="0" err="1">
                <a:solidFill>
                  <a:srgbClr val="115076"/>
                </a:solidFill>
              </a:rPr>
              <a:t>putzt</a:t>
            </a:r>
            <a:r>
              <a:rPr lang="en-GB" sz="2200" b="1" dirty="0">
                <a:solidFill>
                  <a:srgbClr val="115076"/>
                </a:solidFill>
              </a:rPr>
              <a:t> du </a:t>
            </a:r>
            <a:r>
              <a:rPr lang="en-GB" sz="2200" b="1" dirty="0" err="1">
                <a:solidFill>
                  <a:srgbClr val="115076"/>
                </a:solidFill>
              </a:rPr>
              <a:t>dein</a:t>
            </a:r>
            <a:r>
              <a:rPr lang="en-GB" sz="2200" b="1" dirty="0">
                <a:solidFill>
                  <a:srgbClr val="115076"/>
                </a:solidFill>
              </a:rPr>
              <a:t> Zimmer?</a:t>
            </a:r>
          </a:p>
        </p:txBody>
      </p:sp>
      <p:sp>
        <p:nvSpPr>
          <p:cNvPr id="26" name="TextBox 25"/>
          <p:cNvSpPr txBox="1"/>
          <p:nvPr/>
        </p:nvSpPr>
        <p:spPr>
          <a:xfrm>
            <a:off x="6401807" y="4977197"/>
            <a:ext cx="5804374" cy="430887"/>
          </a:xfrm>
          <a:prstGeom prst="rect">
            <a:avLst/>
          </a:prstGeom>
          <a:noFill/>
        </p:spPr>
        <p:txBody>
          <a:bodyPr wrap="square" rtlCol="0">
            <a:spAutoFit/>
          </a:bodyPr>
          <a:lstStyle/>
          <a:p>
            <a:r>
              <a:rPr lang="en-GB" sz="2200" i="1" dirty="0">
                <a:solidFill>
                  <a:srgbClr val="115076"/>
                </a:solidFill>
              </a:rPr>
              <a:t>How often do you clean your room?</a:t>
            </a:r>
          </a:p>
        </p:txBody>
      </p:sp>
      <p:sp>
        <p:nvSpPr>
          <p:cNvPr id="27" name="TextBox 26"/>
          <p:cNvSpPr txBox="1"/>
          <p:nvPr/>
        </p:nvSpPr>
        <p:spPr>
          <a:xfrm>
            <a:off x="1756281" y="5567335"/>
            <a:ext cx="5346893" cy="430887"/>
          </a:xfrm>
          <a:prstGeom prst="rect">
            <a:avLst/>
          </a:prstGeom>
          <a:noFill/>
        </p:spPr>
        <p:txBody>
          <a:bodyPr wrap="square" rtlCol="0">
            <a:spAutoFit/>
          </a:bodyPr>
          <a:lstStyle/>
          <a:p>
            <a:r>
              <a:rPr lang="en-GB" sz="2200" b="1" u="sng" dirty="0" err="1">
                <a:solidFill>
                  <a:srgbClr val="115076"/>
                </a:solidFill>
              </a:rPr>
              <a:t>Wer</a:t>
            </a:r>
            <a:r>
              <a:rPr lang="en-GB" sz="2200" b="1" dirty="0">
                <a:solidFill>
                  <a:srgbClr val="115076"/>
                </a:solidFill>
              </a:rPr>
              <a:t> </a:t>
            </a:r>
            <a:r>
              <a:rPr lang="en-GB" sz="2200" b="1" dirty="0" err="1">
                <a:solidFill>
                  <a:srgbClr val="115076"/>
                </a:solidFill>
              </a:rPr>
              <a:t>ist</a:t>
            </a:r>
            <a:r>
              <a:rPr lang="en-GB" sz="2200" b="1" dirty="0">
                <a:solidFill>
                  <a:srgbClr val="115076"/>
                </a:solidFill>
              </a:rPr>
              <a:t> </a:t>
            </a:r>
            <a:r>
              <a:rPr lang="en-GB" sz="2200" b="1" dirty="0" err="1">
                <a:solidFill>
                  <a:srgbClr val="115076"/>
                </a:solidFill>
              </a:rPr>
              <a:t>dein</a:t>
            </a:r>
            <a:r>
              <a:rPr lang="en-GB" sz="2200" b="1" dirty="0">
                <a:solidFill>
                  <a:srgbClr val="115076"/>
                </a:solidFill>
              </a:rPr>
              <a:t> </a:t>
            </a:r>
            <a:r>
              <a:rPr lang="en-GB" sz="2200" b="1" dirty="0" err="1">
                <a:solidFill>
                  <a:srgbClr val="115076"/>
                </a:solidFill>
              </a:rPr>
              <a:t>Lieblingslehrer</a:t>
            </a:r>
            <a:r>
              <a:rPr lang="en-GB" sz="2200" b="1" dirty="0">
                <a:solidFill>
                  <a:srgbClr val="115076"/>
                </a:solidFill>
              </a:rPr>
              <a:t>?</a:t>
            </a:r>
          </a:p>
        </p:txBody>
      </p:sp>
      <p:sp>
        <p:nvSpPr>
          <p:cNvPr id="28" name="TextBox 27"/>
          <p:cNvSpPr txBox="1"/>
          <p:nvPr/>
        </p:nvSpPr>
        <p:spPr>
          <a:xfrm>
            <a:off x="6401807" y="5544089"/>
            <a:ext cx="5804374" cy="430887"/>
          </a:xfrm>
          <a:prstGeom prst="rect">
            <a:avLst/>
          </a:prstGeom>
          <a:noFill/>
        </p:spPr>
        <p:txBody>
          <a:bodyPr wrap="square" rtlCol="0">
            <a:spAutoFit/>
          </a:bodyPr>
          <a:lstStyle/>
          <a:p>
            <a:r>
              <a:rPr lang="en-GB" sz="2200" i="1" dirty="0">
                <a:solidFill>
                  <a:srgbClr val="115076"/>
                </a:solidFill>
              </a:rPr>
              <a:t>Who is your favourite (male) teacher?</a:t>
            </a:r>
          </a:p>
        </p:txBody>
      </p:sp>
      <p:sp>
        <p:nvSpPr>
          <p:cNvPr id="29" name="TextBox 28"/>
          <p:cNvSpPr txBox="1"/>
          <p:nvPr/>
        </p:nvSpPr>
        <p:spPr>
          <a:xfrm>
            <a:off x="7902846" y="3129104"/>
            <a:ext cx="4097095" cy="430887"/>
          </a:xfrm>
          <a:prstGeom prst="rect">
            <a:avLst/>
          </a:prstGeom>
          <a:solidFill>
            <a:schemeClr val="bg1"/>
          </a:solidFill>
        </p:spPr>
        <p:txBody>
          <a:bodyPr wrap="square" rtlCol="0">
            <a:spAutoFit/>
          </a:bodyPr>
          <a:lstStyle/>
          <a:p>
            <a:r>
              <a:rPr lang="en-GB" sz="2200" i="1" dirty="0">
                <a:solidFill>
                  <a:srgbClr val="115076"/>
                </a:solidFill>
              </a:rPr>
              <a:t>Who is writing a book?</a:t>
            </a:r>
          </a:p>
        </p:txBody>
      </p:sp>
    </p:spTree>
    <p:extLst>
      <p:ext uri="{BB962C8B-B14F-4D97-AF65-F5344CB8AC3E}">
        <p14:creationId xmlns:p14="http://schemas.microsoft.com/office/powerpoint/2010/main" val="175428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p:bldP spid="14" grpId="0"/>
      <p:bldP spid="16" grpId="0" animBg="1"/>
      <p:bldP spid="17" grpId="0" animBg="1"/>
      <p:bldP spid="18" grpId="0"/>
      <p:bldP spid="19" grpId="0"/>
      <p:bldP spid="19" grpId="1"/>
      <p:bldP spid="20" grpId="0"/>
      <p:bldP spid="21" grpId="0"/>
      <p:bldP spid="22" grpId="0"/>
      <p:bldP spid="23" grpId="0"/>
      <p:bldP spid="24" grpId="0"/>
      <p:bldP spid="25" grpId="0"/>
      <p:bldP spid="26" grpId="0"/>
      <p:bldP spid="27" grpId="0"/>
      <p:bldP spid="28" grpId="0"/>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Y7 T3.1 Week 4 Slide 18-20; 29-37</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69884B82-A8F4-0B40-81EF-F92A8108D32F}"/>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Word patterns </a:t>
            </a:r>
          </a:p>
        </p:txBody>
      </p:sp>
    </p:spTree>
    <p:extLst>
      <p:ext uri="{BB962C8B-B14F-4D97-AF65-F5344CB8AC3E}">
        <p14:creationId xmlns:p14="http://schemas.microsoft.com/office/powerpoint/2010/main" val="473754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8" name="TextBox 7"/>
          <p:cNvSpPr txBox="1"/>
          <p:nvPr/>
        </p:nvSpPr>
        <p:spPr>
          <a:xfrm>
            <a:off x="215154" y="1299487"/>
            <a:ext cx="11742174"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You have already learnt how to say </a:t>
            </a:r>
            <a:r>
              <a:rPr lang="en-GB" sz="2200" b="1" dirty="0">
                <a:solidFill>
                  <a:schemeClr val="accent1">
                    <a:lumMod val="50000"/>
                  </a:schemeClr>
                </a:solidFill>
                <a:latin typeface="Century Gothic" panose="020B0502020202020204" pitchFamily="34" charset="0"/>
              </a:rPr>
              <a:t>my</a:t>
            </a:r>
            <a:r>
              <a:rPr lang="en-GB" sz="2200" dirty="0">
                <a:solidFill>
                  <a:schemeClr val="accent1">
                    <a:lumMod val="50000"/>
                  </a:schemeClr>
                </a:solidFill>
                <a:latin typeface="Century Gothic" panose="020B0502020202020204" pitchFamily="34" charset="0"/>
              </a:rPr>
              <a:t>:</a:t>
            </a:r>
          </a:p>
        </p:txBody>
      </p:sp>
      <p:sp>
        <p:nvSpPr>
          <p:cNvPr id="10" name="TextBox 9"/>
          <p:cNvSpPr txBox="1"/>
          <p:nvPr/>
        </p:nvSpPr>
        <p:spPr>
          <a:xfrm>
            <a:off x="215153" y="1749260"/>
            <a:ext cx="391309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my </a:t>
            </a:r>
            <a:r>
              <a:rPr lang="en-GB" sz="2000" dirty="0">
                <a:solidFill>
                  <a:schemeClr val="accent1">
                    <a:lumMod val="50000"/>
                  </a:schemeClr>
                </a:solidFill>
                <a:latin typeface="Century Gothic" panose="020B0502020202020204" pitchFamily="34" charset="0"/>
              </a:rPr>
              <a:t>favourite film</a:t>
            </a:r>
          </a:p>
        </p:txBody>
      </p:sp>
      <p:sp>
        <p:nvSpPr>
          <p:cNvPr id="11" name="TextBox 10"/>
          <p:cNvSpPr txBox="1"/>
          <p:nvPr/>
        </p:nvSpPr>
        <p:spPr>
          <a:xfrm>
            <a:off x="4353251" y="1730374"/>
            <a:ext cx="391309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my </a:t>
            </a:r>
            <a:r>
              <a:rPr lang="en-GB" sz="2000" dirty="0">
                <a:solidFill>
                  <a:schemeClr val="accent1">
                    <a:lumMod val="50000"/>
                  </a:schemeClr>
                </a:solidFill>
                <a:latin typeface="Century Gothic" panose="020B0502020202020204" pitchFamily="34" charset="0"/>
              </a:rPr>
              <a:t>favourite band</a:t>
            </a:r>
          </a:p>
        </p:txBody>
      </p:sp>
      <p:sp>
        <p:nvSpPr>
          <p:cNvPr id="12" name="TextBox 11"/>
          <p:cNvSpPr txBox="1"/>
          <p:nvPr/>
        </p:nvSpPr>
        <p:spPr>
          <a:xfrm>
            <a:off x="8491349" y="1730374"/>
            <a:ext cx="391309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my </a:t>
            </a:r>
            <a:r>
              <a:rPr lang="en-GB" sz="2000" dirty="0">
                <a:solidFill>
                  <a:schemeClr val="accent1">
                    <a:lumMod val="50000"/>
                  </a:schemeClr>
                </a:solidFill>
                <a:latin typeface="Century Gothic" panose="020B0502020202020204" pitchFamily="34" charset="0"/>
              </a:rPr>
              <a:t>favourite book</a:t>
            </a:r>
          </a:p>
        </p:txBody>
      </p:sp>
      <p:sp>
        <p:nvSpPr>
          <p:cNvPr id="13" name="TextBox 12"/>
          <p:cNvSpPr txBox="1"/>
          <p:nvPr/>
        </p:nvSpPr>
        <p:spPr>
          <a:xfrm>
            <a:off x="215153" y="2176762"/>
            <a:ext cx="3913093" cy="400110"/>
          </a:xfrm>
          <a:prstGeom prst="rect">
            <a:avLst/>
          </a:prstGeom>
          <a:noFill/>
        </p:spPr>
        <p:txBody>
          <a:bodyPr wrap="square" rtlCol="0">
            <a:spAutoFit/>
          </a:bodyPr>
          <a:lstStyle/>
          <a:p>
            <a:r>
              <a:rPr lang="en-GB" sz="2000" b="1" dirty="0" err="1">
                <a:solidFill>
                  <a:schemeClr val="accent1">
                    <a:lumMod val="50000"/>
                  </a:schemeClr>
                </a:solidFill>
                <a:latin typeface="Century Gothic" panose="020B0502020202020204" pitchFamily="34" charset="0"/>
              </a:rPr>
              <a:t>mein</a:t>
            </a:r>
            <a:r>
              <a:rPr lang="en-GB" sz="2000" b="1"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Lieblingsfilm</a:t>
            </a:r>
            <a:r>
              <a:rPr lang="en-GB" sz="2000" dirty="0">
                <a:solidFill>
                  <a:schemeClr val="accent1">
                    <a:lumMod val="50000"/>
                  </a:schemeClr>
                </a:solidFill>
                <a:latin typeface="Century Gothic" panose="020B0502020202020204" pitchFamily="34" charset="0"/>
              </a:rPr>
              <a:t> (m)</a:t>
            </a:r>
          </a:p>
        </p:txBody>
      </p:sp>
      <p:sp>
        <p:nvSpPr>
          <p:cNvPr id="14" name="TextBox 13"/>
          <p:cNvSpPr txBox="1"/>
          <p:nvPr/>
        </p:nvSpPr>
        <p:spPr>
          <a:xfrm>
            <a:off x="4353251" y="2157876"/>
            <a:ext cx="3913093" cy="400110"/>
          </a:xfrm>
          <a:prstGeom prst="rect">
            <a:avLst/>
          </a:prstGeom>
          <a:noFill/>
        </p:spPr>
        <p:txBody>
          <a:bodyPr wrap="square" rtlCol="0">
            <a:spAutoFit/>
          </a:bodyPr>
          <a:lstStyle/>
          <a:p>
            <a:r>
              <a:rPr lang="en-GB" sz="2000" b="1" dirty="0" err="1">
                <a:solidFill>
                  <a:schemeClr val="accent1">
                    <a:lumMod val="50000"/>
                  </a:schemeClr>
                </a:solidFill>
                <a:latin typeface="Century Gothic" panose="020B0502020202020204" pitchFamily="34" charset="0"/>
              </a:rPr>
              <a:t>mein</a:t>
            </a:r>
            <a:r>
              <a:rPr lang="en-GB" sz="2000" b="1" dirty="0" err="1">
                <a:solidFill>
                  <a:srgbClr val="DAA520"/>
                </a:solidFill>
                <a:latin typeface="Century Gothic" panose="020B0502020202020204" pitchFamily="34" charset="0"/>
              </a:rPr>
              <a:t>e</a:t>
            </a:r>
            <a:r>
              <a:rPr lang="en-GB" sz="2000" b="1" dirty="0">
                <a:solidFill>
                  <a:srgbClr val="115076"/>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Lieblingsband</a:t>
            </a:r>
            <a:r>
              <a:rPr lang="en-GB" sz="2000" dirty="0">
                <a:solidFill>
                  <a:schemeClr val="accent1">
                    <a:lumMod val="50000"/>
                  </a:schemeClr>
                </a:solidFill>
                <a:latin typeface="Century Gothic" panose="020B0502020202020204" pitchFamily="34" charset="0"/>
              </a:rPr>
              <a:t> (f)</a:t>
            </a:r>
          </a:p>
        </p:txBody>
      </p:sp>
      <p:sp>
        <p:nvSpPr>
          <p:cNvPr id="15" name="TextBox 14"/>
          <p:cNvSpPr txBox="1"/>
          <p:nvPr/>
        </p:nvSpPr>
        <p:spPr>
          <a:xfrm>
            <a:off x="8491349" y="2157876"/>
            <a:ext cx="3913093" cy="400110"/>
          </a:xfrm>
          <a:prstGeom prst="rect">
            <a:avLst/>
          </a:prstGeom>
          <a:noFill/>
        </p:spPr>
        <p:txBody>
          <a:bodyPr wrap="square" rtlCol="0">
            <a:spAutoFit/>
          </a:bodyPr>
          <a:lstStyle/>
          <a:p>
            <a:r>
              <a:rPr lang="en-GB" sz="2000" b="1" err="1">
                <a:solidFill>
                  <a:schemeClr val="accent1">
                    <a:lumMod val="50000"/>
                  </a:schemeClr>
                </a:solidFill>
                <a:latin typeface="Century Gothic" panose="020B0502020202020204" pitchFamily="34" charset="0"/>
              </a:rPr>
              <a:t>mein</a:t>
            </a:r>
            <a:r>
              <a:rPr lang="en-GB" sz="2000" b="1">
                <a:solidFill>
                  <a:schemeClr val="accent1">
                    <a:lumMod val="50000"/>
                  </a:schemeClr>
                </a:solidFill>
                <a:latin typeface="Century Gothic" panose="020B0502020202020204" pitchFamily="34" charset="0"/>
              </a:rPr>
              <a:t> </a:t>
            </a:r>
            <a:r>
              <a:rPr lang="en-GB" sz="2000">
                <a:solidFill>
                  <a:schemeClr val="accent1">
                    <a:lumMod val="50000"/>
                  </a:schemeClr>
                </a:solidFill>
                <a:latin typeface="Century Gothic" panose="020B0502020202020204" pitchFamily="34" charset="0"/>
              </a:rPr>
              <a:t>Lieblingsbuch (n)</a:t>
            </a:r>
            <a:endParaRPr lang="en-GB" sz="2000" dirty="0">
              <a:solidFill>
                <a:schemeClr val="accent1">
                  <a:lumMod val="50000"/>
                </a:schemeClr>
              </a:solidFill>
              <a:latin typeface="Century Gothic" panose="020B0502020202020204" pitchFamily="34" charset="0"/>
            </a:endParaRPr>
          </a:p>
        </p:txBody>
      </p:sp>
      <p:sp>
        <p:nvSpPr>
          <p:cNvPr id="16" name="TextBox 15"/>
          <p:cNvSpPr txBox="1"/>
          <p:nvPr/>
        </p:nvSpPr>
        <p:spPr>
          <a:xfrm>
            <a:off x="215154" y="2684975"/>
            <a:ext cx="11742174"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This is a </a:t>
            </a:r>
            <a:r>
              <a:rPr lang="en-GB" sz="2200" b="1" dirty="0">
                <a:solidFill>
                  <a:schemeClr val="accent1">
                    <a:lumMod val="50000"/>
                  </a:schemeClr>
                </a:solidFill>
                <a:latin typeface="Century Gothic" panose="020B0502020202020204" pitchFamily="34" charset="0"/>
              </a:rPr>
              <a:t>possessive adjective</a:t>
            </a:r>
            <a:r>
              <a:rPr lang="en-GB" sz="2200" dirty="0">
                <a:solidFill>
                  <a:schemeClr val="accent1">
                    <a:lumMod val="50000"/>
                  </a:schemeClr>
                </a:solidFill>
                <a:latin typeface="Century Gothic" panose="020B0502020202020204" pitchFamily="34" charset="0"/>
              </a:rPr>
              <a:t>, as it </a:t>
            </a:r>
            <a:r>
              <a:rPr lang="en-GB" sz="2200" b="1" dirty="0">
                <a:solidFill>
                  <a:schemeClr val="accent1">
                    <a:lumMod val="50000"/>
                  </a:schemeClr>
                </a:solidFill>
                <a:latin typeface="Century Gothic" panose="020B0502020202020204" pitchFamily="34" charset="0"/>
              </a:rPr>
              <a:t>describes</a:t>
            </a:r>
            <a:r>
              <a:rPr lang="en-GB" sz="2200" dirty="0">
                <a:solidFill>
                  <a:schemeClr val="accent1">
                    <a:lumMod val="50000"/>
                  </a:schemeClr>
                </a:solidFill>
                <a:latin typeface="Century Gothic" panose="020B0502020202020204" pitchFamily="34" charset="0"/>
              </a:rPr>
              <a:t> the noun by saying who </a:t>
            </a:r>
            <a:r>
              <a:rPr lang="en-GB" sz="2200" b="1" i="1" dirty="0">
                <a:solidFill>
                  <a:schemeClr val="accent1">
                    <a:lumMod val="50000"/>
                  </a:schemeClr>
                </a:solidFill>
                <a:latin typeface="Century Gothic" panose="020B0502020202020204" pitchFamily="34" charset="0"/>
              </a:rPr>
              <a:t>possesses</a:t>
            </a:r>
            <a:r>
              <a:rPr lang="en-GB" sz="2200" dirty="0">
                <a:solidFill>
                  <a:schemeClr val="accent1">
                    <a:lumMod val="50000"/>
                  </a:schemeClr>
                </a:solidFill>
                <a:latin typeface="Century Gothic" panose="020B0502020202020204" pitchFamily="34" charset="0"/>
              </a:rPr>
              <a:t> it.</a:t>
            </a:r>
          </a:p>
        </p:txBody>
      </p:sp>
      <p:sp>
        <p:nvSpPr>
          <p:cNvPr id="17" name="TextBox 16"/>
          <p:cNvSpPr txBox="1"/>
          <p:nvPr/>
        </p:nvSpPr>
        <p:spPr>
          <a:xfrm>
            <a:off x="215154" y="3251358"/>
            <a:ext cx="11742174"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There is a </a:t>
            </a:r>
            <a:r>
              <a:rPr lang="en-GB" sz="2200" b="1" dirty="0">
                <a:solidFill>
                  <a:schemeClr val="accent1">
                    <a:lumMod val="50000"/>
                  </a:schemeClr>
                </a:solidFill>
                <a:latin typeface="Century Gothic" panose="020B0502020202020204" pitchFamily="34" charset="0"/>
              </a:rPr>
              <a:t>possessive adjective</a:t>
            </a:r>
            <a:r>
              <a:rPr lang="en-GB" sz="2200" dirty="0">
                <a:solidFill>
                  <a:schemeClr val="accent1">
                    <a:lumMod val="50000"/>
                  </a:schemeClr>
                </a:solidFill>
                <a:latin typeface="Century Gothic" panose="020B0502020202020204" pitchFamily="34" charset="0"/>
              </a:rPr>
              <a:t> for each of the pronouns:</a:t>
            </a:r>
          </a:p>
        </p:txBody>
      </p:sp>
      <p:sp>
        <p:nvSpPr>
          <p:cNvPr id="18" name="TextBox 17"/>
          <p:cNvSpPr txBox="1"/>
          <p:nvPr/>
        </p:nvSpPr>
        <p:spPr>
          <a:xfrm>
            <a:off x="215153" y="3836627"/>
            <a:ext cx="3913093" cy="400110"/>
          </a:xfrm>
          <a:prstGeom prst="rect">
            <a:avLst/>
          </a:prstGeom>
          <a:noFill/>
        </p:spPr>
        <p:txBody>
          <a:bodyPr wrap="square" rtlCol="0">
            <a:spAutoFit/>
          </a:bodyPr>
          <a:lstStyle/>
          <a:p>
            <a:r>
              <a:rPr lang="en-GB" sz="2000" b="1" dirty="0" err="1">
                <a:solidFill>
                  <a:schemeClr val="accent1">
                    <a:lumMod val="50000"/>
                  </a:schemeClr>
                </a:solidFill>
                <a:latin typeface="Century Gothic" panose="020B0502020202020204" pitchFamily="34" charset="0"/>
              </a:rPr>
              <a:t>dein</a:t>
            </a:r>
            <a:r>
              <a:rPr lang="en-GB" sz="2000" b="1" dirty="0">
                <a:solidFill>
                  <a:schemeClr val="accent1">
                    <a:lumMod val="50000"/>
                  </a:schemeClr>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 your</a:t>
            </a:r>
          </a:p>
        </p:txBody>
      </p:sp>
      <p:sp>
        <p:nvSpPr>
          <p:cNvPr id="19" name="TextBox 18"/>
          <p:cNvSpPr txBox="1"/>
          <p:nvPr/>
        </p:nvSpPr>
        <p:spPr>
          <a:xfrm>
            <a:off x="4353251" y="3817741"/>
            <a:ext cx="391309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sein</a:t>
            </a:r>
            <a:r>
              <a:rPr lang="en-GB" sz="2000" dirty="0">
                <a:solidFill>
                  <a:schemeClr val="accent1">
                    <a:lumMod val="50000"/>
                  </a:schemeClr>
                </a:solidFill>
                <a:latin typeface="Century Gothic" panose="020B0502020202020204" pitchFamily="34" charset="0"/>
              </a:rPr>
              <a:t> - his</a:t>
            </a:r>
          </a:p>
        </p:txBody>
      </p:sp>
      <p:sp>
        <p:nvSpPr>
          <p:cNvPr id="20" name="TextBox 19"/>
          <p:cNvSpPr txBox="1"/>
          <p:nvPr/>
        </p:nvSpPr>
        <p:spPr>
          <a:xfrm>
            <a:off x="8491349" y="3817741"/>
            <a:ext cx="3913093" cy="400110"/>
          </a:xfrm>
          <a:prstGeom prst="rect">
            <a:avLst/>
          </a:prstGeom>
          <a:noFill/>
        </p:spPr>
        <p:txBody>
          <a:bodyPr wrap="square" rtlCol="0">
            <a:spAutoFit/>
          </a:bodyPr>
          <a:lstStyle/>
          <a:p>
            <a:r>
              <a:rPr lang="en-GB" sz="2000" b="1" dirty="0" err="1">
                <a:solidFill>
                  <a:schemeClr val="accent1">
                    <a:lumMod val="50000"/>
                  </a:schemeClr>
                </a:solidFill>
                <a:latin typeface="Century Gothic" panose="020B0502020202020204" pitchFamily="34" charset="0"/>
              </a:rPr>
              <a:t>ihr</a:t>
            </a:r>
            <a:r>
              <a:rPr lang="en-GB" sz="2000" dirty="0">
                <a:solidFill>
                  <a:schemeClr val="accent1">
                    <a:lumMod val="50000"/>
                  </a:schemeClr>
                </a:solidFill>
                <a:latin typeface="Century Gothic" panose="020B0502020202020204" pitchFamily="34" charset="0"/>
              </a:rPr>
              <a:t> - her</a:t>
            </a:r>
          </a:p>
        </p:txBody>
      </p:sp>
      <p:sp>
        <p:nvSpPr>
          <p:cNvPr id="21" name="TextBox 20"/>
          <p:cNvSpPr txBox="1"/>
          <p:nvPr/>
        </p:nvSpPr>
        <p:spPr>
          <a:xfrm>
            <a:off x="215154" y="4360341"/>
            <a:ext cx="11742174"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Just like </a:t>
            </a:r>
            <a:r>
              <a:rPr lang="en-GB" sz="2200" b="1" dirty="0" err="1">
                <a:solidFill>
                  <a:schemeClr val="accent1">
                    <a:lumMod val="50000"/>
                  </a:schemeClr>
                </a:solidFill>
                <a:latin typeface="Century Gothic" panose="020B0502020202020204" pitchFamily="34" charset="0"/>
              </a:rPr>
              <a:t>mein</a:t>
            </a:r>
            <a:r>
              <a:rPr lang="en-GB" sz="2200" dirty="0">
                <a:solidFill>
                  <a:schemeClr val="accent1">
                    <a:lumMod val="50000"/>
                  </a:schemeClr>
                </a:solidFill>
                <a:latin typeface="Century Gothic" panose="020B0502020202020204" pitchFamily="34" charset="0"/>
              </a:rPr>
              <a:t> they must agree with the gender of the noun that follows:</a:t>
            </a:r>
          </a:p>
        </p:txBody>
      </p:sp>
      <p:sp>
        <p:nvSpPr>
          <p:cNvPr id="22" name="TextBox 21"/>
          <p:cNvSpPr txBox="1"/>
          <p:nvPr/>
        </p:nvSpPr>
        <p:spPr>
          <a:xfrm>
            <a:off x="215153" y="4964496"/>
            <a:ext cx="3913093" cy="400110"/>
          </a:xfrm>
          <a:prstGeom prst="rect">
            <a:avLst/>
          </a:prstGeom>
          <a:noFill/>
        </p:spPr>
        <p:txBody>
          <a:bodyPr wrap="square" rtlCol="0">
            <a:spAutoFit/>
          </a:bodyPr>
          <a:lstStyle/>
          <a:p>
            <a:r>
              <a:rPr lang="en-GB" sz="2000" b="1" err="1">
                <a:solidFill>
                  <a:schemeClr val="accent1">
                    <a:lumMod val="50000"/>
                  </a:schemeClr>
                </a:solidFill>
                <a:latin typeface="Century Gothic" panose="020B0502020202020204" pitchFamily="34" charset="0"/>
              </a:rPr>
              <a:t>dein</a:t>
            </a:r>
            <a:r>
              <a:rPr lang="en-GB" sz="2000" b="1">
                <a:solidFill>
                  <a:schemeClr val="accent1">
                    <a:lumMod val="50000"/>
                  </a:schemeClr>
                </a:solidFill>
                <a:latin typeface="Century Gothic" panose="020B0502020202020204" pitchFamily="34" charset="0"/>
              </a:rPr>
              <a:t> </a:t>
            </a:r>
            <a:r>
              <a:rPr lang="en-GB" sz="2000">
                <a:solidFill>
                  <a:schemeClr val="accent1">
                    <a:lumMod val="50000"/>
                  </a:schemeClr>
                </a:solidFill>
                <a:latin typeface="Century Gothic" panose="020B0502020202020204" pitchFamily="34" charset="0"/>
              </a:rPr>
              <a:t>Lieblingsfilm (m)</a:t>
            </a:r>
            <a:endParaRPr lang="en-GB" sz="2000" dirty="0">
              <a:solidFill>
                <a:schemeClr val="accent1">
                  <a:lumMod val="50000"/>
                </a:schemeClr>
              </a:solidFill>
              <a:latin typeface="Century Gothic" panose="020B0502020202020204" pitchFamily="34" charset="0"/>
            </a:endParaRPr>
          </a:p>
        </p:txBody>
      </p:sp>
      <p:sp>
        <p:nvSpPr>
          <p:cNvPr id="23" name="TextBox 22"/>
          <p:cNvSpPr txBox="1"/>
          <p:nvPr/>
        </p:nvSpPr>
        <p:spPr>
          <a:xfrm>
            <a:off x="4353251" y="4945610"/>
            <a:ext cx="391309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sein</a:t>
            </a:r>
            <a:r>
              <a:rPr lang="en-GB" sz="2000" b="1" dirty="0">
                <a:solidFill>
                  <a:srgbClr val="DAA520"/>
                </a:solidFill>
                <a:latin typeface="Century Gothic" panose="020B0502020202020204" pitchFamily="34" charset="0"/>
              </a:rPr>
              <a:t>e</a:t>
            </a:r>
            <a:r>
              <a:rPr lang="en-GB" sz="2000" b="1" dirty="0">
                <a:solidFill>
                  <a:srgbClr val="115076"/>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Lieblingsband</a:t>
            </a:r>
            <a:r>
              <a:rPr lang="en-GB" sz="2000" dirty="0">
                <a:solidFill>
                  <a:schemeClr val="accent1">
                    <a:lumMod val="50000"/>
                  </a:schemeClr>
                </a:solidFill>
                <a:latin typeface="Century Gothic" panose="020B0502020202020204" pitchFamily="34" charset="0"/>
              </a:rPr>
              <a:t> (f)</a:t>
            </a:r>
          </a:p>
        </p:txBody>
      </p:sp>
      <p:sp>
        <p:nvSpPr>
          <p:cNvPr id="24" name="TextBox 23"/>
          <p:cNvSpPr txBox="1"/>
          <p:nvPr/>
        </p:nvSpPr>
        <p:spPr>
          <a:xfrm>
            <a:off x="8491349" y="4945610"/>
            <a:ext cx="3913093" cy="400110"/>
          </a:xfrm>
          <a:prstGeom prst="rect">
            <a:avLst/>
          </a:prstGeom>
          <a:noFill/>
        </p:spPr>
        <p:txBody>
          <a:bodyPr wrap="square" rtlCol="0">
            <a:spAutoFit/>
          </a:bodyPr>
          <a:lstStyle/>
          <a:p>
            <a:r>
              <a:rPr lang="en-GB" sz="2000" b="1" err="1">
                <a:solidFill>
                  <a:schemeClr val="accent1">
                    <a:lumMod val="50000"/>
                  </a:schemeClr>
                </a:solidFill>
                <a:latin typeface="Century Gothic" panose="020B0502020202020204" pitchFamily="34" charset="0"/>
              </a:rPr>
              <a:t>ihr</a:t>
            </a:r>
            <a:r>
              <a:rPr lang="en-GB" sz="2000" b="1">
                <a:solidFill>
                  <a:schemeClr val="accent1">
                    <a:lumMod val="50000"/>
                  </a:schemeClr>
                </a:solidFill>
                <a:latin typeface="Century Gothic" panose="020B0502020202020204" pitchFamily="34" charset="0"/>
              </a:rPr>
              <a:t> </a:t>
            </a:r>
            <a:r>
              <a:rPr lang="en-GB" sz="2000">
                <a:solidFill>
                  <a:schemeClr val="accent1">
                    <a:lumMod val="50000"/>
                  </a:schemeClr>
                </a:solidFill>
                <a:latin typeface="Century Gothic" panose="020B0502020202020204" pitchFamily="34" charset="0"/>
              </a:rPr>
              <a:t>Lieblingsbuch (n)</a:t>
            </a:r>
            <a:endParaRPr lang="en-GB" sz="2000" dirty="0">
              <a:solidFill>
                <a:schemeClr val="accent1">
                  <a:lumMod val="50000"/>
                </a:schemeClr>
              </a:solidFill>
              <a:latin typeface="Century Gothic" panose="020B0502020202020204" pitchFamily="34" charset="0"/>
            </a:endParaRPr>
          </a:p>
        </p:txBody>
      </p:sp>
      <p:sp>
        <p:nvSpPr>
          <p:cNvPr id="25" name="Rounded Rectangular Callout 24"/>
          <p:cNvSpPr/>
          <p:nvPr/>
        </p:nvSpPr>
        <p:spPr>
          <a:xfrm>
            <a:off x="6580975" y="151120"/>
            <a:ext cx="3627112" cy="1338966"/>
          </a:xfrm>
          <a:prstGeom prst="wedgeRoundRectCallout">
            <a:avLst>
              <a:gd name="adj1" fmla="val -92766"/>
              <a:gd name="adj2" fmla="val 312863"/>
              <a:gd name="adj3" fmla="val 16667"/>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Notice that the ending follows the gender of the noun, </a:t>
            </a:r>
            <a:r>
              <a:rPr lang="en-GB" sz="2000" b="1" dirty="0">
                <a:latin typeface="Century Gothic" panose="020B0502020202020204" pitchFamily="34" charset="0"/>
              </a:rPr>
              <a:t>NOT</a:t>
            </a:r>
            <a:r>
              <a:rPr lang="en-GB" sz="2000" dirty="0">
                <a:latin typeface="Century Gothic" panose="020B0502020202020204" pitchFamily="34" charset="0"/>
              </a:rPr>
              <a:t> whether it’s </a:t>
            </a:r>
            <a:br>
              <a:rPr lang="en-GB" sz="2000" dirty="0">
                <a:latin typeface="Century Gothic" panose="020B0502020202020204" pitchFamily="34" charset="0"/>
              </a:rPr>
            </a:br>
            <a:r>
              <a:rPr lang="en-GB" sz="2000" i="1" dirty="0">
                <a:latin typeface="Century Gothic" panose="020B0502020202020204" pitchFamily="34" charset="0"/>
              </a:rPr>
              <a:t>his</a:t>
            </a:r>
            <a:r>
              <a:rPr lang="en-GB" sz="2000" dirty="0">
                <a:latin typeface="Century Gothic" panose="020B0502020202020204" pitchFamily="34" charset="0"/>
              </a:rPr>
              <a:t> or </a:t>
            </a:r>
            <a:r>
              <a:rPr lang="en-GB" sz="2000" i="1" dirty="0">
                <a:latin typeface="Century Gothic" panose="020B0502020202020204" pitchFamily="34" charset="0"/>
              </a:rPr>
              <a:t>hers </a:t>
            </a:r>
            <a:r>
              <a:rPr lang="en-GB" sz="2000" dirty="0">
                <a:latin typeface="Century Gothic" panose="020B0502020202020204" pitchFamily="34" charset="0"/>
              </a:rPr>
              <a:t>!</a:t>
            </a:r>
          </a:p>
        </p:txBody>
      </p:sp>
      <p:sp>
        <p:nvSpPr>
          <p:cNvPr id="26" name="TextBox 25"/>
          <p:cNvSpPr txBox="1"/>
          <p:nvPr/>
        </p:nvSpPr>
        <p:spPr>
          <a:xfrm>
            <a:off x="215153" y="5490731"/>
            <a:ext cx="391309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your </a:t>
            </a:r>
            <a:r>
              <a:rPr lang="en-GB" sz="2000" dirty="0">
                <a:solidFill>
                  <a:schemeClr val="accent1">
                    <a:lumMod val="50000"/>
                  </a:schemeClr>
                </a:solidFill>
                <a:latin typeface="Century Gothic" panose="020B0502020202020204" pitchFamily="34" charset="0"/>
              </a:rPr>
              <a:t>favourite film</a:t>
            </a:r>
          </a:p>
        </p:txBody>
      </p:sp>
      <p:sp>
        <p:nvSpPr>
          <p:cNvPr id="27" name="TextBox 26"/>
          <p:cNvSpPr txBox="1"/>
          <p:nvPr/>
        </p:nvSpPr>
        <p:spPr>
          <a:xfrm>
            <a:off x="4353251" y="5471845"/>
            <a:ext cx="391309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his </a:t>
            </a:r>
            <a:r>
              <a:rPr lang="en-GB" sz="2000" dirty="0">
                <a:solidFill>
                  <a:schemeClr val="accent1">
                    <a:lumMod val="50000"/>
                  </a:schemeClr>
                </a:solidFill>
                <a:latin typeface="Century Gothic" panose="020B0502020202020204" pitchFamily="34" charset="0"/>
              </a:rPr>
              <a:t>favourite band</a:t>
            </a:r>
          </a:p>
        </p:txBody>
      </p:sp>
      <p:sp>
        <p:nvSpPr>
          <p:cNvPr id="28" name="TextBox 27"/>
          <p:cNvSpPr txBox="1"/>
          <p:nvPr/>
        </p:nvSpPr>
        <p:spPr>
          <a:xfrm>
            <a:off x="8491349" y="5471845"/>
            <a:ext cx="391309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her </a:t>
            </a:r>
            <a:r>
              <a:rPr lang="en-GB" sz="2000" dirty="0">
                <a:solidFill>
                  <a:schemeClr val="accent1">
                    <a:lumMod val="50000"/>
                  </a:schemeClr>
                </a:solidFill>
                <a:latin typeface="Century Gothic" panose="020B0502020202020204" pitchFamily="34" charset="0"/>
              </a:rPr>
              <a:t>favourite book</a:t>
            </a:r>
          </a:p>
        </p:txBody>
      </p:sp>
      <p:sp>
        <p:nvSpPr>
          <p:cNvPr id="2" name="Title 1">
            <a:extLst>
              <a:ext uri="{FF2B5EF4-FFF2-40B4-BE49-F238E27FC236}">
                <a16:creationId xmlns:a16="http://schemas.microsoft.com/office/drawing/2014/main" id="{144004CE-12AF-D747-B385-9F4A13DF5B88}"/>
              </a:ext>
            </a:extLst>
          </p:cNvPr>
          <p:cNvSpPr>
            <a:spLocks noGrp="1"/>
          </p:cNvSpPr>
          <p:nvPr>
            <p:ph type="title"/>
          </p:nvPr>
        </p:nvSpPr>
        <p:spPr>
          <a:xfrm>
            <a:off x="-18100" y="-34776"/>
            <a:ext cx="5821023" cy="1325563"/>
          </a:xfrm>
        </p:spPr>
        <p:txBody>
          <a:bodyPr>
            <a:normAutofit/>
          </a:bodyPr>
          <a:lstStyle/>
          <a:p>
            <a:r>
              <a:rPr lang="en-GB" sz="3100" b="1" dirty="0">
                <a:solidFill>
                  <a:schemeClr val="bg1"/>
                </a:solidFill>
              </a:rPr>
              <a:t>Possessives: your, his and her</a:t>
            </a:r>
            <a:endParaRPr lang="en-US" sz="3100" dirty="0"/>
          </a:p>
        </p:txBody>
      </p:sp>
    </p:spTree>
    <p:extLst>
      <p:ext uri="{BB962C8B-B14F-4D97-AF65-F5344CB8AC3E}">
        <p14:creationId xmlns:p14="http://schemas.microsoft.com/office/powerpoint/2010/main" val="3566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animBg="1"/>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extBox 5"/>
          <p:cNvSpPr txBox="1"/>
          <p:nvPr/>
        </p:nvSpPr>
        <p:spPr>
          <a:xfrm>
            <a:off x="180109" y="1231456"/>
            <a:ext cx="11777217" cy="769441"/>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Mehmet </a:t>
            </a:r>
            <a:r>
              <a:rPr lang="en-GB" sz="2200" dirty="0" err="1">
                <a:solidFill>
                  <a:schemeClr val="accent1">
                    <a:lumMod val="50000"/>
                  </a:schemeClr>
                </a:solidFill>
                <a:latin typeface="Century Gothic" panose="020B0502020202020204" pitchFamily="34" charset="0"/>
              </a:rPr>
              <a:t>spricht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über</a:t>
            </a:r>
            <a:r>
              <a:rPr lang="en-GB" sz="2200" dirty="0">
                <a:solidFill>
                  <a:schemeClr val="accent1">
                    <a:lumMod val="50000"/>
                  </a:schemeClr>
                </a:solidFill>
                <a:latin typeface="Century Gothic" panose="020B0502020202020204" pitchFamily="34" charset="0"/>
              </a:rPr>
              <a:t> seine </a:t>
            </a:r>
            <a:r>
              <a:rPr lang="en-GB" sz="2200" dirty="0" err="1">
                <a:solidFill>
                  <a:schemeClr val="accent1">
                    <a:lumMod val="50000"/>
                  </a:schemeClr>
                </a:solidFill>
                <a:latin typeface="Century Gothic" panose="020B0502020202020204" pitchFamily="34" charset="0"/>
              </a:rPr>
              <a:t>Klasse</a:t>
            </a:r>
            <a:r>
              <a:rPr lang="en-GB" sz="2200" dirty="0">
                <a:solidFill>
                  <a:schemeClr val="accent1">
                    <a:lumMod val="50000"/>
                  </a:schemeClr>
                </a:solidFill>
                <a:latin typeface="Century Gothic" panose="020B0502020202020204" pitchFamily="34" charset="0"/>
              </a:rPr>
              <a:t>.  </a:t>
            </a:r>
            <a:br>
              <a:rPr lang="en-GB" sz="2200" dirty="0">
                <a:solidFill>
                  <a:schemeClr val="accent1">
                    <a:lumMod val="50000"/>
                  </a:schemeClr>
                </a:solidFill>
                <a:latin typeface="Century Gothic" panose="020B0502020202020204" pitchFamily="34" charset="0"/>
              </a:rPr>
            </a:br>
            <a:r>
              <a:rPr lang="en-GB" sz="2200" dirty="0" err="1">
                <a:solidFill>
                  <a:schemeClr val="accent1">
                    <a:lumMod val="50000"/>
                  </a:schemeClr>
                </a:solidFill>
                <a:latin typeface="Century Gothic" panose="020B0502020202020204" pitchFamily="34" charset="0"/>
              </a:rPr>
              <a:t>Ist</a:t>
            </a:r>
            <a:r>
              <a:rPr lang="en-GB" sz="2200" dirty="0">
                <a:solidFill>
                  <a:schemeClr val="accent1">
                    <a:lumMod val="50000"/>
                  </a:schemeClr>
                </a:solidFill>
                <a:latin typeface="Century Gothic" panose="020B0502020202020204" pitchFamily="34" charset="0"/>
              </a:rPr>
              <a:t> das </a:t>
            </a:r>
            <a:r>
              <a:rPr lang="en-GB" sz="2200" dirty="0" err="1">
                <a:solidFill>
                  <a:schemeClr val="accent1">
                    <a:lumMod val="50000"/>
                  </a:schemeClr>
                </a:solidFill>
                <a:latin typeface="Century Gothic" panose="020B0502020202020204" pitchFamily="34" charset="0"/>
              </a:rPr>
              <a:t>ein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Junge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oder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ein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Mädchen</a:t>
            </a:r>
            <a:r>
              <a:rPr lang="en-GB" sz="2200" dirty="0">
                <a:solidFill>
                  <a:schemeClr val="accent1">
                    <a:lumMod val="50000"/>
                  </a:schemeClr>
                </a:solidFill>
                <a:latin typeface="Century Gothic" panose="020B0502020202020204" pitchFamily="34" charset="0"/>
              </a:rPr>
              <a:t>? Sein(e) </a:t>
            </a:r>
            <a:r>
              <a:rPr lang="en-GB" sz="2200" dirty="0" err="1">
                <a:solidFill>
                  <a:schemeClr val="accent1">
                    <a:lumMod val="50000"/>
                  </a:schemeClr>
                </a:solidFill>
                <a:latin typeface="Century Gothic" panose="020B0502020202020204" pitchFamily="34" charset="0"/>
              </a:rPr>
              <a:t>oder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ihr</a:t>
            </a:r>
            <a:r>
              <a:rPr lang="en-GB" sz="2200" dirty="0">
                <a:solidFill>
                  <a:schemeClr val="accent1">
                    <a:lumMod val="50000"/>
                  </a:schemeClr>
                </a:solidFill>
                <a:latin typeface="Century Gothic" panose="020B0502020202020204" pitchFamily="34" charset="0"/>
              </a:rPr>
              <a:t>(e)?</a:t>
            </a:r>
          </a:p>
        </p:txBody>
      </p:sp>
      <p:graphicFrame>
        <p:nvGraphicFramePr>
          <p:cNvPr id="7" name="Table 6">
            <a:extLst>
              <a:ext uri="{FF2B5EF4-FFF2-40B4-BE49-F238E27FC236}">
                <a16:creationId xmlns:a16="http://schemas.microsoft.com/office/drawing/2014/main" id="{BFBC9CFD-A92A-4DD4-9499-19372550160A}"/>
              </a:ext>
            </a:extLst>
          </p:cNvPr>
          <p:cNvGraphicFramePr>
            <a:graphicFrameLocks noGrp="1"/>
          </p:cNvGraphicFramePr>
          <p:nvPr/>
        </p:nvGraphicFramePr>
        <p:xfrm>
          <a:off x="355003" y="2093224"/>
          <a:ext cx="11147188" cy="4189246"/>
        </p:xfrm>
        <a:graphic>
          <a:graphicData uri="http://schemas.openxmlformats.org/drawingml/2006/table">
            <a:tbl>
              <a:tblPr firstRow="1" bandRow="1">
                <a:tableStyleId>{ED083AE6-46FA-4A59-8FB0-9F97EB10719F}</a:tableStyleId>
              </a:tblPr>
              <a:tblGrid>
                <a:gridCol w="812004">
                  <a:extLst>
                    <a:ext uri="{9D8B030D-6E8A-4147-A177-3AD203B41FA5}">
                      <a16:colId xmlns:a16="http://schemas.microsoft.com/office/drawing/2014/main" val="65097138"/>
                    </a:ext>
                  </a:extLst>
                </a:gridCol>
                <a:gridCol w="1905926">
                  <a:extLst>
                    <a:ext uri="{9D8B030D-6E8A-4147-A177-3AD203B41FA5}">
                      <a16:colId xmlns:a16="http://schemas.microsoft.com/office/drawing/2014/main" val="3675688127"/>
                    </a:ext>
                  </a:extLst>
                </a:gridCol>
                <a:gridCol w="1939170">
                  <a:extLst>
                    <a:ext uri="{9D8B030D-6E8A-4147-A177-3AD203B41FA5}">
                      <a16:colId xmlns:a16="http://schemas.microsoft.com/office/drawing/2014/main" val="2422570234"/>
                    </a:ext>
                  </a:extLst>
                </a:gridCol>
                <a:gridCol w="6490088">
                  <a:extLst>
                    <a:ext uri="{9D8B030D-6E8A-4147-A177-3AD203B41FA5}">
                      <a16:colId xmlns:a16="http://schemas.microsoft.com/office/drawing/2014/main" val="1673543155"/>
                    </a:ext>
                  </a:extLst>
                </a:gridCol>
              </a:tblGrid>
              <a:tr h="464925">
                <a:tc>
                  <a:txBody>
                    <a:bodyPr/>
                    <a:lstStyle/>
                    <a:p>
                      <a:endParaRPr lang="en-GB" sz="2200" b="0" dirty="0">
                        <a:solidFill>
                          <a:srgbClr val="115076"/>
                        </a:solidFill>
                        <a:latin typeface="Century Gothic" panose="020B0502020202020204" pitchFamily="34" charset="0"/>
                      </a:endParaRPr>
                    </a:p>
                  </a:txBody>
                  <a:tcPr/>
                </a:tc>
                <a:tc>
                  <a:txBody>
                    <a:bodyPr/>
                    <a:lstStyle/>
                    <a:p>
                      <a:r>
                        <a:rPr lang="en-GB" sz="2200" dirty="0" err="1">
                          <a:solidFill>
                            <a:schemeClr val="accent1">
                              <a:lumMod val="50000"/>
                            </a:schemeClr>
                          </a:solidFill>
                          <a:latin typeface="Century Gothic" panose="020B0502020202020204" pitchFamily="34" charset="0"/>
                        </a:rPr>
                        <a:t>Junge</a:t>
                      </a:r>
                      <a:r>
                        <a:rPr lang="en-GB" sz="2200" dirty="0">
                          <a:solidFill>
                            <a:schemeClr val="accent1">
                              <a:lumMod val="50000"/>
                            </a:schemeClr>
                          </a:solidFill>
                          <a:latin typeface="Century Gothic" panose="020B0502020202020204" pitchFamily="34" charset="0"/>
                        </a:rPr>
                        <a:t>?</a:t>
                      </a:r>
                    </a:p>
                  </a:txBody>
                  <a:tcPr/>
                </a:tc>
                <a:tc>
                  <a:txBody>
                    <a:bodyPr/>
                    <a:lstStyle/>
                    <a:p>
                      <a:r>
                        <a:rPr lang="en-GB" sz="2200" dirty="0" err="1">
                          <a:solidFill>
                            <a:schemeClr val="accent1">
                              <a:lumMod val="50000"/>
                            </a:schemeClr>
                          </a:solidFill>
                          <a:latin typeface="Century Gothic" panose="020B0502020202020204" pitchFamily="34" charset="0"/>
                        </a:rPr>
                        <a:t>Mädchen</a:t>
                      </a:r>
                      <a:r>
                        <a:rPr lang="en-GB" sz="2200" dirty="0">
                          <a:solidFill>
                            <a:schemeClr val="accent1">
                              <a:lumMod val="50000"/>
                            </a:schemeClr>
                          </a:solidFill>
                          <a:latin typeface="Century Gothic" panose="020B0502020202020204" pitchFamily="34" charset="0"/>
                        </a:rPr>
                        <a:t>?</a:t>
                      </a:r>
                    </a:p>
                  </a:txBody>
                  <a:tcPr/>
                </a:tc>
                <a:tc>
                  <a:txBody>
                    <a:bodyPr/>
                    <a:lstStyle/>
                    <a:p>
                      <a:r>
                        <a:rPr lang="en-GB" sz="2200" dirty="0" err="1">
                          <a:solidFill>
                            <a:schemeClr val="accent1">
                              <a:lumMod val="50000"/>
                            </a:schemeClr>
                          </a:solidFill>
                          <a:latin typeface="Century Gothic" panose="020B0502020202020204" pitchFamily="34" charset="0"/>
                        </a:rPr>
                        <a:t>Lieblingssache</a:t>
                      </a:r>
                      <a:r>
                        <a:rPr lang="en-GB" sz="22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3931397274"/>
                  </a:ext>
                </a:extLst>
              </a:tr>
              <a:tr h="464925">
                <a:tc>
                  <a:txBody>
                    <a:bodyPr/>
                    <a:lstStyle/>
                    <a:p>
                      <a:endParaRPr lang="en-GB" sz="2200" dirty="0">
                        <a:solidFill>
                          <a:srgbClr val="115076"/>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Noah</a:t>
                      </a:r>
                    </a:p>
                  </a:txBody>
                  <a:tcPr anchor="ctr"/>
                </a:tc>
                <a:tc>
                  <a:txBody>
                    <a:bodyPr/>
                    <a:lstStyle/>
                    <a:p>
                      <a:r>
                        <a:rPr lang="en-GB" sz="2200" dirty="0">
                          <a:solidFill>
                            <a:schemeClr val="accent1">
                              <a:lumMod val="50000"/>
                            </a:schemeClr>
                          </a:solidFill>
                          <a:latin typeface="Century Gothic" panose="020B0502020202020204" pitchFamily="34" charset="0"/>
                        </a:rPr>
                        <a:t>Katharina</a:t>
                      </a:r>
                    </a:p>
                  </a:txBody>
                  <a:tcPr anchor="ctr"/>
                </a:tc>
                <a:tc>
                  <a:txBody>
                    <a:bodyPr/>
                    <a:lstStyle/>
                    <a:p>
                      <a:r>
                        <a:rPr lang="en-GB" sz="2200" b="1" dirty="0">
                          <a:solidFill>
                            <a:srgbClr val="C9981D"/>
                          </a:solidFill>
                          <a:latin typeface="Century Gothic" panose="020B0502020202020204" pitchFamily="34" charset="0"/>
                        </a:rPr>
                        <a:t>Band</a:t>
                      </a:r>
                      <a:r>
                        <a:rPr lang="en-GB" sz="2200" b="1" baseline="0" dirty="0">
                          <a:solidFill>
                            <a:srgbClr val="C9981D"/>
                          </a:solidFill>
                          <a:latin typeface="Century Gothic" panose="020B0502020202020204" pitchFamily="34" charset="0"/>
                        </a:rPr>
                        <a:t> – </a:t>
                      </a:r>
                      <a:r>
                        <a:rPr lang="en-GB" sz="2200" b="1" baseline="0" dirty="0" err="1">
                          <a:solidFill>
                            <a:srgbClr val="C9981D"/>
                          </a:solidFill>
                          <a:latin typeface="Century Gothic" panose="020B0502020202020204" pitchFamily="34" charset="0"/>
                        </a:rPr>
                        <a:t>Cro</a:t>
                      </a:r>
                      <a:r>
                        <a:rPr lang="en-GB" sz="2200" b="1" baseline="0" dirty="0">
                          <a:solidFill>
                            <a:srgbClr val="C9981D"/>
                          </a:solidFill>
                          <a:latin typeface="Century Gothic" panose="020B0502020202020204" pitchFamily="34" charset="0"/>
                        </a:rPr>
                        <a:t> </a:t>
                      </a:r>
                      <a:endParaRPr lang="en-GB" sz="2200" b="1" dirty="0">
                        <a:solidFill>
                          <a:srgbClr val="C9981D"/>
                        </a:solidFill>
                        <a:latin typeface="Century Gothic" panose="020B0502020202020204" pitchFamily="34" charset="0"/>
                      </a:endParaRPr>
                    </a:p>
                  </a:txBody>
                  <a:tcPr anchor="ctr"/>
                </a:tc>
                <a:extLst>
                  <a:ext uri="{0D108BD9-81ED-4DB2-BD59-A6C34878D82A}">
                    <a16:rowId xmlns:a16="http://schemas.microsoft.com/office/drawing/2014/main" val="2043165204"/>
                  </a:ext>
                </a:extLst>
              </a:tr>
              <a:tr h="464925">
                <a:tc>
                  <a:txBody>
                    <a:bodyPr/>
                    <a:lstStyle/>
                    <a:p>
                      <a:endParaRPr lang="en-GB" sz="2200" dirty="0">
                        <a:solidFill>
                          <a:srgbClr val="115076"/>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Elias</a:t>
                      </a:r>
                    </a:p>
                  </a:txBody>
                  <a:tcPr anchor="ctr"/>
                </a:tc>
                <a:tc>
                  <a:txBody>
                    <a:bodyPr/>
                    <a:lstStyle/>
                    <a:p>
                      <a:r>
                        <a:rPr lang="en-GB" sz="2200" dirty="0">
                          <a:solidFill>
                            <a:schemeClr val="accent1">
                              <a:lumMod val="50000"/>
                            </a:schemeClr>
                          </a:solidFill>
                          <a:latin typeface="Century Gothic" panose="020B0502020202020204" pitchFamily="34" charset="0"/>
                        </a:rPr>
                        <a:t>Emilia</a:t>
                      </a:r>
                    </a:p>
                  </a:txBody>
                  <a:tcPr anchor="ctr"/>
                </a:tc>
                <a:tc>
                  <a:txBody>
                    <a:bodyPr/>
                    <a:lstStyle/>
                    <a:p>
                      <a:r>
                        <a:rPr lang="en-GB" sz="2200" b="1" dirty="0" err="1">
                          <a:solidFill>
                            <a:srgbClr val="C9981D"/>
                          </a:solidFill>
                          <a:latin typeface="Century Gothic" panose="020B0502020202020204" pitchFamily="34" charset="0"/>
                        </a:rPr>
                        <a:t>Sängerin</a:t>
                      </a:r>
                      <a:r>
                        <a:rPr lang="en-GB" sz="2200" b="1" dirty="0">
                          <a:solidFill>
                            <a:srgbClr val="C9981D"/>
                          </a:solidFill>
                          <a:latin typeface="Century Gothic" panose="020B0502020202020204" pitchFamily="34" charset="0"/>
                        </a:rPr>
                        <a:t> – Rihanna </a:t>
                      </a:r>
                    </a:p>
                  </a:txBody>
                  <a:tcPr anchor="ctr"/>
                </a:tc>
                <a:extLst>
                  <a:ext uri="{0D108BD9-81ED-4DB2-BD59-A6C34878D82A}">
                    <a16:rowId xmlns:a16="http://schemas.microsoft.com/office/drawing/2014/main" val="919429850"/>
                  </a:ext>
                </a:extLst>
              </a:tr>
              <a:tr h="464925">
                <a:tc>
                  <a:txBody>
                    <a:bodyPr/>
                    <a:lstStyle/>
                    <a:p>
                      <a:endParaRPr lang="en-GB" sz="2200" dirty="0">
                        <a:solidFill>
                          <a:srgbClr val="115076"/>
                        </a:solidFill>
                        <a:latin typeface="Century Gothic" panose="020B0502020202020204" pitchFamily="34" charset="0"/>
                      </a:endParaRPr>
                    </a:p>
                  </a:txBody>
                  <a:tcPr/>
                </a:tc>
                <a:tc>
                  <a:txBody>
                    <a:bodyPr/>
                    <a:lstStyle/>
                    <a:p>
                      <a:r>
                        <a:rPr lang="en-GB" sz="2200" dirty="0" err="1">
                          <a:solidFill>
                            <a:schemeClr val="accent1">
                              <a:lumMod val="50000"/>
                            </a:schemeClr>
                          </a:solidFill>
                          <a:latin typeface="Century Gothic" panose="020B0502020202020204" pitchFamily="34" charset="0"/>
                        </a:rPr>
                        <a:t>Til</a:t>
                      </a:r>
                      <a:endParaRPr lang="en-GB" sz="2200" dirty="0">
                        <a:solidFill>
                          <a:schemeClr val="accent1">
                            <a:lumMod val="50000"/>
                          </a:schemeClr>
                        </a:solidFill>
                        <a:latin typeface="Century Gothic" panose="020B0502020202020204" pitchFamily="34" charset="0"/>
                      </a:endParaRPr>
                    </a:p>
                  </a:txBody>
                  <a:tcPr anchor="ctr"/>
                </a:tc>
                <a:tc>
                  <a:txBody>
                    <a:bodyPr/>
                    <a:lstStyle/>
                    <a:p>
                      <a:r>
                        <a:rPr lang="en-GB" sz="2200" dirty="0" err="1">
                          <a:solidFill>
                            <a:schemeClr val="accent1">
                              <a:lumMod val="50000"/>
                            </a:schemeClr>
                          </a:solidFill>
                          <a:latin typeface="Century Gothic" panose="020B0502020202020204" pitchFamily="34" charset="0"/>
                        </a:rPr>
                        <a:t>Léonie</a:t>
                      </a:r>
                      <a:endParaRPr lang="en-GB" sz="2200" dirty="0">
                        <a:solidFill>
                          <a:schemeClr val="accent1">
                            <a:lumMod val="50000"/>
                          </a:schemeClr>
                        </a:solidFill>
                        <a:latin typeface="Century Gothic" panose="020B0502020202020204" pitchFamily="34" charset="0"/>
                      </a:endParaRPr>
                    </a:p>
                  </a:txBody>
                  <a:tcPr anchor="ctr"/>
                </a:tc>
                <a:tc>
                  <a:txBody>
                    <a:bodyPr/>
                    <a:lstStyle/>
                    <a:p>
                      <a:r>
                        <a:rPr lang="en-GB" sz="2200" b="1" dirty="0" err="1">
                          <a:solidFill>
                            <a:srgbClr val="C9981D"/>
                          </a:solidFill>
                          <a:latin typeface="Century Gothic" panose="020B0502020202020204" pitchFamily="34" charset="0"/>
                        </a:rPr>
                        <a:t>Schauspieler</a:t>
                      </a:r>
                      <a:r>
                        <a:rPr lang="en-GB" sz="2200" b="1" baseline="0" dirty="0">
                          <a:solidFill>
                            <a:srgbClr val="C9981D"/>
                          </a:solidFill>
                          <a:latin typeface="Century Gothic" panose="020B0502020202020204" pitchFamily="34" charset="0"/>
                        </a:rPr>
                        <a:t> – Daniel </a:t>
                      </a:r>
                      <a:r>
                        <a:rPr lang="en-GB" sz="2200" b="1" baseline="0" dirty="0" err="1">
                          <a:solidFill>
                            <a:srgbClr val="C9981D"/>
                          </a:solidFill>
                          <a:latin typeface="Century Gothic" panose="020B0502020202020204" pitchFamily="34" charset="0"/>
                        </a:rPr>
                        <a:t>Brühl</a:t>
                      </a:r>
                      <a:endParaRPr lang="en-GB" sz="2200" b="1" dirty="0">
                        <a:solidFill>
                          <a:srgbClr val="C9981D"/>
                        </a:solidFill>
                        <a:latin typeface="Century Gothic" panose="020B0502020202020204" pitchFamily="34" charset="0"/>
                      </a:endParaRPr>
                    </a:p>
                  </a:txBody>
                  <a:tcPr anchor="ctr"/>
                </a:tc>
                <a:extLst>
                  <a:ext uri="{0D108BD9-81ED-4DB2-BD59-A6C34878D82A}">
                    <a16:rowId xmlns:a16="http://schemas.microsoft.com/office/drawing/2014/main" val="3400964865"/>
                  </a:ext>
                </a:extLst>
              </a:tr>
              <a:tr h="464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115076"/>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Friedrich</a:t>
                      </a:r>
                    </a:p>
                  </a:txBody>
                  <a:tcPr anchor="ctr"/>
                </a:tc>
                <a:tc>
                  <a:txBody>
                    <a:bodyPr/>
                    <a:lstStyle/>
                    <a:p>
                      <a:r>
                        <a:rPr lang="en-GB" sz="2200" dirty="0">
                          <a:solidFill>
                            <a:schemeClr val="accent1">
                              <a:lumMod val="50000"/>
                            </a:schemeClr>
                          </a:solidFill>
                          <a:latin typeface="Century Gothic" panose="020B0502020202020204" pitchFamily="34" charset="0"/>
                        </a:rPr>
                        <a:t>Franziska</a:t>
                      </a:r>
                    </a:p>
                  </a:txBody>
                  <a:tcPr anchor="ctr"/>
                </a:tc>
                <a:tc>
                  <a:txBody>
                    <a:bodyPr/>
                    <a:lstStyle/>
                    <a:p>
                      <a:r>
                        <a:rPr lang="en-GB" sz="2200" b="1" dirty="0" err="1">
                          <a:solidFill>
                            <a:srgbClr val="C9981D"/>
                          </a:solidFill>
                          <a:latin typeface="Century Gothic" panose="020B0502020202020204" pitchFamily="34" charset="0"/>
                        </a:rPr>
                        <a:t>Lehrerin</a:t>
                      </a:r>
                      <a:r>
                        <a:rPr lang="en-GB" sz="2200" b="1" dirty="0">
                          <a:solidFill>
                            <a:srgbClr val="C9981D"/>
                          </a:solidFill>
                          <a:latin typeface="Century Gothic" panose="020B0502020202020204" pitchFamily="34" charset="0"/>
                        </a:rPr>
                        <a:t> – Frau Braun</a:t>
                      </a:r>
                    </a:p>
                  </a:txBody>
                  <a:tcPr anchor="ctr"/>
                </a:tc>
                <a:extLst>
                  <a:ext uri="{0D108BD9-81ED-4DB2-BD59-A6C34878D82A}">
                    <a16:rowId xmlns:a16="http://schemas.microsoft.com/office/drawing/2014/main" val="3325223197"/>
                  </a:ext>
                </a:extLst>
              </a:tr>
              <a:tr h="464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115076"/>
                        </a:solidFill>
                        <a:latin typeface="Century Gothic" panose="020B0502020202020204" pitchFamily="34" charset="0"/>
                      </a:endParaRPr>
                    </a:p>
                  </a:txBody>
                  <a:tcPr/>
                </a:tc>
                <a:tc>
                  <a:txBody>
                    <a:bodyPr/>
                    <a:lstStyle/>
                    <a:p>
                      <a:r>
                        <a:rPr lang="en-GB" sz="2200">
                          <a:solidFill>
                            <a:schemeClr val="accent1">
                              <a:lumMod val="50000"/>
                            </a:schemeClr>
                          </a:solidFill>
                          <a:latin typeface="Century Gothic" panose="020B0502020202020204" pitchFamily="34" charset="0"/>
                        </a:rPr>
                        <a:t>Uwe</a:t>
                      </a:r>
                      <a:endParaRPr lang="en-GB" sz="2200" dirty="0">
                        <a:solidFill>
                          <a:schemeClr val="accent1">
                            <a:lumMod val="50000"/>
                          </a:schemeClr>
                        </a:solidFill>
                        <a:latin typeface="Century Gothic" panose="020B0502020202020204" pitchFamily="34" charset="0"/>
                      </a:endParaRPr>
                    </a:p>
                  </a:txBody>
                  <a:tcPr anchor="ctr"/>
                </a:tc>
                <a:tc>
                  <a:txBody>
                    <a:bodyPr/>
                    <a:lstStyle/>
                    <a:p>
                      <a:r>
                        <a:rPr lang="en-GB" sz="2200" dirty="0">
                          <a:solidFill>
                            <a:schemeClr val="accent1">
                              <a:lumMod val="50000"/>
                            </a:schemeClr>
                          </a:solidFill>
                          <a:latin typeface="Century Gothic" panose="020B0502020202020204" pitchFamily="34" charset="0"/>
                        </a:rPr>
                        <a:t>Lena</a:t>
                      </a:r>
                    </a:p>
                  </a:txBody>
                  <a:tcPr anchor="ctr"/>
                </a:tc>
                <a:tc>
                  <a:txBody>
                    <a:bodyPr/>
                    <a:lstStyle/>
                    <a:p>
                      <a:r>
                        <a:rPr lang="en-GB" sz="2200" b="1" dirty="0">
                          <a:solidFill>
                            <a:srgbClr val="C9981D"/>
                          </a:solidFill>
                          <a:latin typeface="Century Gothic" panose="020B0502020202020204" pitchFamily="34" charset="0"/>
                        </a:rPr>
                        <a:t>Sport – Rugby</a:t>
                      </a:r>
                      <a:r>
                        <a:rPr lang="en-GB" sz="2200" b="1" baseline="0" dirty="0">
                          <a:solidFill>
                            <a:srgbClr val="C9981D"/>
                          </a:solidFill>
                          <a:latin typeface="Century Gothic" panose="020B0502020202020204" pitchFamily="34" charset="0"/>
                        </a:rPr>
                        <a:t> </a:t>
                      </a:r>
                      <a:endParaRPr lang="en-GB" sz="2200" b="1" dirty="0">
                        <a:solidFill>
                          <a:srgbClr val="C9981D"/>
                        </a:solidFill>
                        <a:latin typeface="Century Gothic" panose="020B0502020202020204" pitchFamily="34" charset="0"/>
                      </a:endParaRPr>
                    </a:p>
                  </a:txBody>
                  <a:tcPr anchor="ctr"/>
                </a:tc>
                <a:extLst>
                  <a:ext uri="{0D108BD9-81ED-4DB2-BD59-A6C34878D82A}">
                    <a16:rowId xmlns:a16="http://schemas.microsoft.com/office/drawing/2014/main" val="3177090649"/>
                  </a:ext>
                </a:extLst>
              </a:tr>
              <a:tr h="464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115076"/>
                        </a:solidFill>
                        <a:latin typeface="Century Gothic" panose="020B0502020202020204" pitchFamily="34" charset="0"/>
                      </a:endParaRPr>
                    </a:p>
                  </a:txBody>
                  <a:tcPr/>
                </a:tc>
                <a:tc>
                  <a:txBody>
                    <a:bodyPr/>
                    <a:lstStyle/>
                    <a:p>
                      <a:r>
                        <a:rPr lang="en-GB" sz="2200">
                          <a:solidFill>
                            <a:schemeClr val="accent1">
                              <a:lumMod val="50000"/>
                            </a:schemeClr>
                          </a:solidFill>
                          <a:latin typeface="Century Gothic" panose="020B0502020202020204" pitchFamily="34" charset="0"/>
                        </a:rPr>
                        <a:t>Max</a:t>
                      </a:r>
                      <a:endParaRPr lang="en-GB" sz="2200" dirty="0">
                        <a:solidFill>
                          <a:schemeClr val="accent1">
                            <a:lumMod val="50000"/>
                          </a:schemeClr>
                        </a:solidFill>
                        <a:latin typeface="Century Gothic" panose="020B0502020202020204" pitchFamily="34" charset="0"/>
                      </a:endParaRPr>
                    </a:p>
                  </a:txBody>
                  <a:tcPr anchor="ctr"/>
                </a:tc>
                <a:tc>
                  <a:txBody>
                    <a:bodyPr/>
                    <a:lstStyle/>
                    <a:p>
                      <a:r>
                        <a:rPr lang="en-GB" sz="2200" dirty="0">
                          <a:solidFill>
                            <a:schemeClr val="accent1">
                              <a:lumMod val="50000"/>
                            </a:schemeClr>
                          </a:solidFill>
                          <a:latin typeface="Century Gothic" panose="020B0502020202020204" pitchFamily="34" charset="0"/>
                        </a:rPr>
                        <a:t>Frieda</a:t>
                      </a:r>
                    </a:p>
                  </a:txBody>
                  <a:tcPr anchor="ctr"/>
                </a:tc>
                <a:tc>
                  <a:txBody>
                    <a:bodyPr/>
                    <a:lstStyle/>
                    <a:p>
                      <a:r>
                        <a:rPr lang="en-GB" sz="2200" b="1" dirty="0">
                          <a:solidFill>
                            <a:srgbClr val="C9981D"/>
                          </a:solidFill>
                          <a:latin typeface="Century Gothic" panose="020B0502020202020204" pitchFamily="34" charset="0"/>
                        </a:rPr>
                        <a:t>Ort – Wien </a:t>
                      </a:r>
                    </a:p>
                  </a:txBody>
                  <a:tcPr anchor="ctr"/>
                </a:tc>
                <a:extLst>
                  <a:ext uri="{0D108BD9-81ED-4DB2-BD59-A6C34878D82A}">
                    <a16:rowId xmlns:a16="http://schemas.microsoft.com/office/drawing/2014/main" val="2524911152"/>
                  </a:ext>
                </a:extLst>
              </a:tr>
              <a:tr h="464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115076"/>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Wolfgang</a:t>
                      </a:r>
                    </a:p>
                  </a:txBody>
                  <a:tcPr anchor="ctr"/>
                </a:tc>
                <a:tc>
                  <a:txBody>
                    <a:bodyPr/>
                    <a:lstStyle/>
                    <a:p>
                      <a:r>
                        <a:rPr lang="en-GB" sz="2200" dirty="0">
                          <a:solidFill>
                            <a:schemeClr val="accent1">
                              <a:lumMod val="50000"/>
                            </a:schemeClr>
                          </a:solidFill>
                          <a:latin typeface="Century Gothic" panose="020B0502020202020204" pitchFamily="34" charset="0"/>
                        </a:rPr>
                        <a:t>Irene</a:t>
                      </a:r>
                    </a:p>
                  </a:txBody>
                  <a:tcPr anchor="ctr"/>
                </a:tc>
                <a:tc>
                  <a:txBody>
                    <a:bodyPr/>
                    <a:lstStyle/>
                    <a:p>
                      <a:r>
                        <a:rPr lang="en-GB" sz="2200" b="1" dirty="0">
                          <a:solidFill>
                            <a:srgbClr val="C9981D"/>
                          </a:solidFill>
                          <a:latin typeface="Century Gothic" panose="020B0502020202020204" pitchFamily="34" charset="0"/>
                        </a:rPr>
                        <a:t>Tier – Hund </a:t>
                      </a:r>
                    </a:p>
                  </a:txBody>
                  <a:tcPr anchor="ctr"/>
                </a:tc>
                <a:extLst>
                  <a:ext uri="{0D108BD9-81ED-4DB2-BD59-A6C34878D82A}">
                    <a16:rowId xmlns:a16="http://schemas.microsoft.com/office/drawing/2014/main" val="1579762217"/>
                  </a:ext>
                </a:extLst>
              </a:tr>
              <a:tr h="4698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115076"/>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Heinrich</a:t>
                      </a:r>
                    </a:p>
                  </a:txBody>
                  <a:tcPr anchor="ctr"/>
                </a:tc>
                <a:tc>
                  <a:txBody>
                    <a:bodyPr/>
                    <a:lstStyle/>
                    <a:p>
                      <a:r>
                        <a:rPr lang="en-GB" sz="2200" dirty="0">
                          <a:solidFill>
                            <a:schemeClr val="accent1">
                              <a:lumMod val="50000"/>
                            </a:schemeClr>
                          </a:solidFill>
                          <a:latin typeface="Century Gothic" panose="020B0502020202020204" pitchFamily="34" charset="0"/>
                        </a:rPr>
                        <a:t>Clara</a:t>
                      </a:r>
                    </a:p>
                  </a:txBody>
                  <a:tcPr anchor="ctr"/>
                </a:tc>
                <a:tc>
                  <a:txBody>
                    <a:bodyPr/>
                    <a:lstStyle/>
                    <a:p>
                      <a:r>
                        <a:rPr lang="en-GB" sz="2200" b="1" dirty="0">
                          <a:solidFill>
                            <a:srgbClr val="C9981D"/>
                          </a:solidFill>
                          <a:latin typeface="Century Gothic" panose="020B0502020202020204" pitchFamily="34" charset="0"/>
                        </a:rPr>
                        <a:t>Film – </a:t>
                      </a:r>
                      <a:r>
                        <a:rPr lang="en-GB" sz="2200" b="1" dirty="0" err="1">
                          <a:solidFill>
                            <a:srgbClr val="C9981D"/>
                          </a:solidFill>
                          <a:latin typeface="Century Gothic" panose="020B0502020202020204" pitchFamily="34" charset="0"/>
                        </a:rPr>
                        <a:t>Vorstadtkrokodile</a:t>
                      </a:r>
                      <a:r>
                        <a:rPr lang="en-GB" sz="2200" b="1" dirty="0">
                          <a:solidFill>
                            <a:srgbClr val="C9981D"/>
                          </a:solidFill>
                          <a:latin typeface="Century Gothic" panose="020B0502020202020204" pitchFamily="34" charset="0"/>
                        </a:rPr>
                        <a:t> </a:t>
                      </a:r>
                    </a:p>
                  </a:txBody>
                  <a:tcPr anchor="ctr"/>
                </a:tc>
                <a:extLst>
                  <a:ext uri="{0D108BD9-81ED-4DB2-BD59-A6C34878D82A}">
                    <a16:rowId xmlns:a16="http://schemas.microsoft.com/office/drawing/2014/main" val="3577634851"/>
                  </a:ext>
                </a:extLst>
              </a:tr>
            </a:tbl>
          </a:graphicData>
        </a:graphic>
      </p:graphicFrame>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7880" y="2687120"/>
            <a:ext cx="253550" cy="261864"/>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0250" y="5896828"/>
            <a:ext cx="253550" cy="261864"/>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0949" y="5374288"/>
            <a:ext cx="253550" cy="261864"/>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5909" y="4939428"/>
            <a:ext cx="253550" cy="261864"/>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3901" y="4500469"/>
            <a:ext cx="253550" cy="261864"/>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7880" y="4042249"/>
            <a:ext cx="253550" cy="261864"/>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3901" y="3571236"/>
            <a:ext cx="253550" cy="261864"/>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0250" y="3113016"/>
            <a:ext cx="253550" cy="261864"/>
          </a:xfrm>
          <a:prstGeom prst="rect">
            <a:avLst/>
          </a:prstGeom>
        </p:spPr>
      </p:pic>
      <p:sp>
        <p:nvSpPr>
          <p:cNvPr id="33" name="Action Button: Custom 32" descr="number 1">
            <a:hlinkClick r:id="" action="ppaction://noaction" highlightClick="1">
              <a:snd r:embed="rId5" name="1. seine Lieblingsband ist Cro.wav"/>
            </a:hlinkClick>
          </p:cNvPr>
          <p:cNvSpPr/>
          <p:nvPr/>
        </p:nvSpPr>
        <p:spPr>
          <a:xfrm>
            <a:off x="557808" y="2635728"/>
            <a:ext cx="356400" cy="3204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4" name="Action Button: Custom 33" descr="number 2">
            <a:hlinkClick r:id="" action="ppaction://noaction" highlightClick="1">
              <a:snd r:embed="rId6" name="2. seine Lieblingsaengerin ist Rihanna.wav"/>
            </a:hlinkClick>
          </p:cNvPr>
          <p:cNvSpPr/>
          <p:nvPr/>
        </p:nvSpPr>
        <p:spPr>
          <a:xfrm>
            <a:off x="557808" y="3105692"/>
            <a:ext cx="356400" cy="3204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35" name="Action Button: Custom 34" descr="number 3">
            <a:hlinkClick r:id="" action="ppaction://noaction" highlightClick="1">
              <a:snd r:embed="rId7" name="3. ihr Lieblingsschauspieler ist Daniel Bruehl.wav"/>
            </a:hlinkClick>
          </p:cNvPr>
          <p:cNvSpPr/>
          <p:nvPr/>
        </p:nvSpPr>
        <p:spPr>
          <a:xfrm>
            <a:off x="557808" y="3544137"/>
            <a:ext cx="356400" cy="3204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36" name="Action Button: Custom 35" descr="number 4">
            <a:hlinkClick r:id="" action="ppaction://noaction" highlightClick="1">
              <a:snd r:embed="rId8" name="4. seine Lieblingslehrerin ist frau Braun.wav"/>
            </a:hlinkClick>
          </p:cNvPr>
          <p:cNvSpPr/>
          <p:nvPr/>
        </p:nvSpPr>
        <p:spPr>
          <a:xfrm>
            <a:off x="557808" y="4018461"/>
            <a:ext cx="356400" cy="3204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37" name="Action Button: Custom 36" descr="number 5">
            <a:hlinkClick r:id="" action="ppaction://noaction" highlightClick="1">
              <a:snd r:embed="rId9" name="5. ihr Lieblingssport ist Rugby.wav"/>
            </a:hlinkClick>
          </p:cNvPr>
          <p:cNvSpPr/>
          <p:nvPr/>
        </p:nvSpPr>
        <p:spPr>
          <a:xfrm>
            <a:off x="557808" y="4480174"/>
            <a:ext cx="356400" cy="3204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38" name="Action Button: Custom 37" descr="number 6">
            <a:hlinkClick r:id="" action="ppaction://noaction" highlightClick="1">
              <a:snd r:embed="rId10" name="6. ihr Lieblingsort ist Wien.wav"/>
            </a:hlinkClick>
          </p:cNvPr>
          <p:cNvSpPr/>
          <p:nvPr/>
        </p:nvSpPr>
        <p:spPr>
          <a:xfrm>
            <a:off x="557808" y="4959894"/>
            <a:ext cx="356400" cy="3204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39" name="Action Button: Custom 38" descr="number 7">
            <a:hlinkClick r:id="" action="ppaction://noaction" highlightClick="1">
              <a:snd r:embed="rId11" name="7. sein Lieblingstier ist sein Hund.wav"/>
            </a:hlinkClick>
          </p:cNvPr>
          <p:cNvSpPr/>
          <p:nvPr/>
        </p:nvSpPr>
        <p:spPr>
          <a:xfrm>
            <a:off x="560434" y="5416492"/>
            <a:ext cx="356400" cy="3204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40" name="Action Button: Custom 39" descr="number 8">
            <a:hlinkClick r:id="" action="ppaction://noaction" highlightClick="1">
              <a:snd r:embed="rId12" name="8. sein Lieblingsfilm ist Vorstadtkrokodile.wav"/>
            </a:hlinkClick>
          </p:cNvPr>
          <p:cNvSpPr/>
          <p:nvPr/>
        </p:nvSpPr>
        <p:spPr>
          <a:xfrm>
            <a:off x="557808" y="5873090"/>
            <a:ext cx="356400" cy="3204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pic>
        <p:nvPicPr>
          <p:cNvPr id="3" name="Picture 2"/>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77026" y="196477"/>
            <a:ext cx="1536827" cy="1902562"/>
          </a:xfrm>
          <a:prstGeom prst="rect">
            <a:avLst/>
          </a:prstGeom>
        </p:spPr>
      </p:pic>
      <p:sp>
        <p:nvSpPr>
          <p:cNvPr id="5" name="Title 4">
            <a:extLst>
              <a:ext uri="{FF2B5EF4-FFF2-40B4-BE49-F238E27FC236}">
                <a16:creationId xmlns:a16="http://schemas.microsoft.com/office/drawing/2014/main" id="{3C943A54-457B-E141-AA04-C6649B4EF455}"/>
              </a:ext>
            </a:extLst>
          </p:cNvPr>
          <p:cNvSpPr>
            <a:spLocks noGrp="1"/>
          </p:cNvSpPr>
          <p:nvPr>
            <p:ph type="title"/>
          </p:nvPr>
        </p:nvSpPr>
        <p:spPr>
          <a:xfrm>
            <a:off x="0" y="99"/>
            <a:ext cx="10515600" cy="1325563"/>
          </a:xfrm>
        </p:spPr>
        <p:txBody>
          <a:bodyPr>
            <a:normAutofit/>
          </a:bodyPr>
          <a:lstStyle/>
          <a:p>
            <a:r>
              <a:rPr lang="en-GB" sz="3600" b="1" dirty="0" err="1">
                <a:solidFill>
                  <a:schemeClr val="bg1"/>
                </a:solidFill>
              </a:rPr>
              <a:t>Mehmets</a:t>
            </a:r>
            <a:r>
              <a:rPr lang="en-GB" sz="3600" b="1" dirty="0">
                <a:solidFill>
                  <a:schemeClr val="bg1"/>
                </a:solidFill>
              </a:rPr>
              <a:t> </a:t>
            </a:r>
            <a:r>
              <a:rPr lang="en-GB" sz="3600" b="1" dirty="0" err="1">
                <a:solidFill>
                  <a:schemeClr val="bg1"/>
                </a:solidFill>
              </a:rPr>
              <a:t>Klasse</a:t>
            </a:r>
            <a:endParaRPr lang="en-US" sz="3600" dirty="0"/>
          </a:p>
        </p:txBody>
      </p:sp>
      <p:sp>
        <p:nvSpPr>
          <p:cNvPr id="8" name="Rectangle 7"/>
          <p:cNvSpPr/>
          <p:nvPr/>
        </p:nvSpPr>
        <p:spPr>
          <a:xfrm>
            <a:off x="5036234" y="2592505"/>
            <a:ext cx="4754880" cy="39600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5036234" y="3067892"/>
            <a:ext cx="4754880" cy="39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5050302" y="3527666"/>
            <a:ext cx="4754880" cy="39600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5050302" y="4003053"/>
            <a:ext cx="4754880" cy="39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5050302" y="4445913"/>
            <a:ext cx="4754880" cy="39600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5050302" y="4921300"/>
            <a:ext cx="4754880" cy="39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5064370" y="5381074"/>
            <a:ext cx="4754880" cy="39600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5064370" y="5856461"/>
            <a:ext cx="4754880" cy="39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056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1" grpId="0" animBg="1"/>
      <p:bldP spid="42" grpId="0" animBg="1"/>
      <p:bldP spid="43" grpId="0" animBg="1"/>
      <p:bldP spid="44" grpId="0" animBg="1"/>
      <p:bldP spid="45" grpId="0" animBg="1"/>
      <p:bldP spid="46"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08015"/>
            <a:ext cx="3745089" cy="707849"/>
          </a:xfrm>
        </p:spPr>
        <p:txBody>
          <a:bodyPr>
            <a:normAutofit/>
          </a:bodyPr>
          <a:lstStyle/>
          <a:p>
            <a:r>
              <a:rPr lang="en-GB" sz="3600" b="1" dirty="0" err="1">
                <a:solidFill>
                  <a:schemeClr val="bg1"/>
                </a:solidFill>
              </a:rPr>
              <a:t>Mehmets</a:t>
            </a:r>
            <a:r>
              <a:rPr lang="en-GB" sz="3600" b="1" dirty="0">
                <a:solidFill>
                  <a:schemeClr val="bg1"/>
                </a:solidFill>
              </a:rPr>
              <a:t> </a:t>
            </a:r>
            <a:r>
              <a:rPr lang="en-GB" sz="3600" b="1" dirty="0" err="1">
                <a:solidFill>
                  <a:schemeClr val="bg1"/>
                </a:solidFill>
              </a:rPr>
              <a:t>Klasse</a:t>
            </a:r>
            <a:endParaRPr lang="en-GB" sz="3600" b="1" dirty="0">
              <a:solidFill>
                <a:schemeClr val="bg1"/>
              </a:solidFill>
            </a:endParaRPr>
          </a:p>
        </p:txBody>
      </p:sp>
      <p:sp>
        <p:nvSpPr>
          <p:cNvPr id="10" name="Title 3"/>
          <p:cNvSpPr txBox="1">
            <a:spLocks/>
          </p:cNvSpPr>
          <p:nvPr/>
        </p:nvSpPr>
        <p:spPr>
          <a:xfrm>
            <a:off x="0" y="338225"/>
            <a:ext cx="6231468"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8" name="TextBox 7"/>
          <p:cNvSpPr txBox="1"/>
          <p:nvPr/>
        </p:nvSpPr>
        <p:spPr>
          <a:xfrm>
            <a:off x="180108" y="1413164"/>
            <a:ext cx="11777217"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Mehmet </a:t>
            </a:r>
            <a:r>
              <a:rPr lang="en-GB" sz="2200" dirty="0" err="1">
                <a:solidFill>
                  <a:schemeClr val="accent1">
                    <a:lumMod val="50000"/>
                  </a:schemeClr>
                </a:solidFill>
                <a:latin typeface="Century Gothic" panose="020B0502020202020204" pitchFamily="34" charset="0"/>
              </a:rPr>
              <a:t>schreibt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über</a:t>
            </a:r>
            <a:r>
              <a:rPr lang="en-GB" sz="2200" dirty="0">
                <a:solidFill>
                  <a:schemeClr val="accent1">
                    <a:lumMod val="50000"/>
                  </a:schemeClr>
                </a:solidFill>
                <a:latin typeface="Century Gothic" panose="020B0502020202020204" pitchFamily="34" charset="0"/>
              </a:rPr>
              <a:t> seine </a:t>
            </a:r>
            <a:r>
              <a:rPr lang="en-GB" sz="2200" dirty="0" err="1">
                <a:solidFill>
                  <a:schemeClr val="accent1">
                    <a:lumMod val="50000"/>
                  </a:schemeClr>
                </a:solidFill>
                <a:latin typeface="Century Gothic" panose="020B0502020202020204" pitchFamily="34" charset="0"/>
              </a:rPr>
              <a:t>Freunde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Ist</a:t>
            </a:r>
            <a:r>
              <a:rPr lang="en-GB" sz="2200" dirty="0">
                <a:solidFill>
                  <a:schemeClr val="accent1">
                    <a:lumMod val="50000"/>
                  </a:schemeClr>
                </a:solidFill>
                <a:latin typeface="Century Gothic" panose="020B0502020202020204" pitchFamily="34" charset="0"/>
              </a:rPr>
              <a:t> das </a:t>
            </a:r>
            <a:r>
              <a:rPr lang="en-GB" sz="2200" b="1" dirty="0">
                <a:solidFill>
                  <a:schemeClr val="accent1">
                    <a:lumMod val="50000"/>
                  </a:schemeClr>
                </a:solidFill>
                <a:latin typeface="Century Gothic" panose="020B0502020202020204" pitchFamily="34" charset="0"/>
              </a:rPr>
              <a:t>sein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oder</a:t>
            </a:r>
            <a:r>
              <a:rPr lang="en-GB" sz="2200"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ihr</a:t>
            </a:r>
            <a:r>
              <a:rPr lang="en-GB" sz="2200" dirty="0">
                <a:solidFill>
                  <a:schemeClr val="accent1">
                    <a:lumMod val="50000"/>
                  </a:schemeClr>
                </a:solidFill>
                <a:latin typeface="Century Gothic" panose="020B0502020202020204" pitchFamily="34" charset="0"/>
              </a:rPr>
              <a:t>?</a:t>
            </a:r>
          </a:p>
        </p:txBody>
      </p:sp>
      <p:graphicFrame>
        <p:nvGraphicFramePr>
          <p:cNvPr id="2" name="Table 1"/>
          <p:cNvGraphicFramePr>
            <a:graphicFrameLocks noGrp="1"/>
          </p:cNvGraphicFramePr>
          <p:nvPr/>
        </p:nvGraphicFramePr>
        <p:xfrm>
          <a:off x="232649" y="2199698"/>
          <a:ext cx="11319165" cy="3799320"/>
        </p:xfrm>
        <a:graphic>
          <a:graphicData uri="http://schemas.openxmlformats.org/drawingml/2006/table">
            <a:tbl>
              <a:tblPr firstRow="1" bandRow="1">
                <a:tableStyleId>{ED083AE6-46FA-4A59-8FB0-9F97EB10719F}</a:tableStyleId>
              </a:tblPr>
              <a:tblGrid>
                <a:gridCol w="11319165">
                  <a:extLst>
                    <a:ext uri="{9D8B030D-6E8A-4147-A177-3AD203B41FA5}">
                      <a16:colId xmlns:a16="http://schemas.microsoft.com/office/drawing/2014/main" val="2450090510"/>
                    </a:ext>
                  </a:extLst>
                </a:gridCol>
              </a:tblGrid>
              <a:tr h="474915">
                <a:tc>
                  <a:txBody>
                    <a:bodyPr/>
                    <a:lstStyle/>
                    <a:p>
                      <a:r>
                        <a:rPr lang="en-GB" sz="2200" b="0" dirty="0">
                          <a:solidFill>
                            <a:schemeClr val="accent1">
                              <a:lumMod val="50000"/>
                            </a:schemeClr>
                          </a:solidFill>
                          <a:latin typeface="Century Gothic" panose="020B0502020202020204" pitchFamily="34" charset="0"/>
                        </a:rPr>
                        <a:t>1. Katharina hat </a:t>
                      </a:r>
                      <a:r>
                        <a:rPr lang="en-GB" sz="2200" b="0" dirty="0" err="1">
                          <a:solidFill>
                            <a:schemeClr val="accent1">
                              <a:lumMod val="50000"/>
                            </a:schemeClr>
                          </a:solidFill>
                          <a:latin typeface="Century Gothic" panose="020B0502020202020204" pitchFamily="34" charset="0"/>
                        </a:rPr>
                        <a:t>einen</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Bruder</a:t>
                      </a:r>
                      <a:r>
                        <a:rPr lang="en-GB" sz="2200" b="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Sein / </a:t>
                      </a:r>
                      <a:r>
                        <a:rPr lang="en-GB" sz="2200" b="1" dirty="0" err="1">
                          <a:solidFill>
                            <a:schemeClr val="accent1">
                              <a:lumMod val="50000"/>
                            </a:schemeClr>
                          </a:solidFill>
                          <a:latin typeface="Century Gothic" panose="020B0502020202020204" pitchFamily="34" charset="0"/>
                        </a:rPr>
                        <a:t>Ihr</a:t>
                      </a:r>
                      <a:r>
                        <a:rPr lang="en-GB" sz="2200" b="1"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Lieblingsbuch</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ist</a:t>
                      </a:r>
                      <a:r>
                        <a:rPr lang="en-GB" sz="2200" b="0" baseline="0" dirty="0">
                          <a:solidFill>
                            <a:schemeClr val="accent1">
                              <a:lumMod val="50000"/>
                            </a:schemeClr>
                          </a:solidFill>
                          <a:latin typeface="Century Gothic" panose="020B0502020202020204" pitchFamily="34" charset="0"/>
                        </a:rPr>
                        <a:t> </a:t>
                      </a:r>
                      <a:r>
                        <a:rPr lang="en-GB" sz="2200" b="0" kern="1200" baseline="0" dirty="0">
                          <a:solidFill>
                            <a:schemeClr val="accent1">
                              <a:lumMod val="50000"/>
                            </a:schemeClr>
                          </a:solidFill>
                          <a:latin typeface="Century Gothic" panose="020B0502020202020204" pitchFamily="34" charset="0"/>
                          <a:ea typeface="+mn-ea"/>
                          <a:cs typeface="+mn-cs"/>
                        </a:rPr>
                        <a:t>„der </a:t>
                      </a:r>
                      <a:r>
                        <a:rPr lang="en-GB" sz="2200" b="0" baseline="0" dirty="0" err="1">
                          <a:solidFill>
                            <a:schemeClr val="accent1">
                              <a:lumMod val="50000"/>
                            </a:schemeClr>
                          </a:solidFill>
                          <a:latin typeface="Century Gothic" panose="020B0502020202020204" pitchFamily="34" charset="0"/>
                        </a:rPr>
                        <a:t>Sänger</a:t>
                      </a:r>
                      <a:r>
                        <a:rPr lang="en-GB" sz="2200" b="0" baseline="0" dirty="0">
                          <a:solidFill>
                            <a:schemeClr val="accent1">
                              <a:lumMod val="50000"/>
                            </a:schemeClr>
                          </a:solidFill>
                          <a:latin typeface="Century Gothic" panose="020B0502020202020204" pitchFamily="34" charset="0"/>
                        </a:rPr>
                        <a:t>”.</a:t>
                      </a:r>
                      <a:endParaRPr lang="en-GB" sz="2200" b="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973073908"/>
                  </a:ext>
                </a:extLst>
              </a:tr>
              <a:tr h="474915">
                <a:tc>
                  <a:txBody>
                    <a:bodyPr/>
                    <a:lstStyle/>
                    <a:p>
                      <a:r>
                        <a:rPr lang="en-GB" sz="2200" dirty="0">
                          <a:solidFill>
                            <a:schemeClr val="accent1">
                              <a:lumMod val="50000"/>
                            </a:schemeClr>
                          </a:solidFill>
                          <a:latin typeface="Century Gothic" panose="020B0502020202020204" pitchFamily="34" charset="0"/>
                        </a:rPr>
                        <a:t>2. Tils Mutter </a:t>
                      </a:r>
                      <a:r>
                        <a:rPr lang="en-GB" sz="2200" dirty="0" err="1">
                          <a:solidFill>
                            <a:schemeClr val="accent1">
                              <a:lumMod val="50000"/>
                            </a:schemeClr>
                          </a:solidFill>
                          <a:latin typeface="Century Gothic" panose="020B0502020202020204" pitchFamily="34" charset="0"/>
                        </a:rPr>
                        <a:t>ist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vierzig</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Sein / </a:t>
                      </a:r>
                      <a:r>
                        <a:rPr lang="en-GB" sz="2200" b="1" dirty="0" err="1">
                          <a:solidFill>
                            <a:schemeClr val="accent1">
                              <a:lumMod val="50000"/>
                            </a:schemeClr>
                          </a:solidFill>
                          <a:latin typeface="Century Gothic" panose="020B0502020202020204" pitchFamily="34" charset="0"/>
                        </a:rPr>
                        <a:t>Ihr</a:t>
                      </a:r>
                      <a:r>
                        <a:rPr lang="en-GB" sz="2200" b="1"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Lieblingssport</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ist</a:t>
                      </a:r>
                      <a:r>
                        <a:rPr lang="en-GB" sz="2200" b="0" dirty="0">
                          <a:solidFill>
                            <a:schemeClr val="accent1">
                              <a:lumMod val="50000"/>
                            </a:schemeClr>
                          </a:solidFill>
                          <a:latin typeface="Century Gothic" panose="020B0502020202020204" pitchFamily="34" charset="0"/>
                        </a:rPr>
                        <a:t> </a:t>
                      </a:r>
                      <a:r>
                        <a:rPr lang="en-GB" sz="2200" b="0" dirty="0" err="1">
                          <a:solidFill>
                            <a:schemeClr val="accent1">
                              <a:lumMod val="50000"/>
                            </a:schemeClr>
                          </a:solidFill>
                          <a:latin typeface="Century Gothic" panose="020B0502020202020204" pitchFamily="34" charset="0"/>
                        </a:rPr>
                        <a:t>Fußball</a:t>
                      </a:r>
                      <a:r>
                        <a:rPr lang="en-GB" sz="2200" b="0" dirty="0">
                          <a:solidFill>
                            <a:schemeClr val="accent1">
                              <a:lumMod val="50000"/>
                            </a:schemeClr>
                          </a:solidFill>
                          <a:latin typeface="Century Gothic" panose="020B0502020202020204" pitchFamily="34" charset="0"/>
                        </a:rPr>
                        <a:t>.</a:t>
                      </a:r>
                      <a:r>
                        <a:rPr lang="en-GB" sz="2200" b="0" baseline="0" dirty="0">
                          <a:solidFill>
                            <a:schemeClr val="accent1">
                              <a:lumMod val="50000"/>
                            </a:schemeClr>
                          </a:solidFill>
                          <a:latin typeface="Century Gothic" panose="020B0502020202020204" pitchFamily="34" charset="0"/>
                        </a:rPr>
                        <a:t> </a:t>
                      </a:r>
                      <a:endParaRPr lang="en-GB" sz="2200" b="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379300369"/>
                  </a:ext>
                </a:extLst>
              </a:tr>
              <a:tr h="474915">
                <a:tc>
                  <a:txBody>
                    <a:bodyPr/>
                    <a:lstStyle/>
                    <a:p>
                      <a:r>
                        <a:rPr lang="en-GB" sz="2200" dirty="0">
                          <a:solidFill>
                            <a:schemeClr val="accent1">
                              <a:lumMod val="50000"/>
                            </a:schemeClr>
                          </a:solidFill>
                          <a:latin typeface="Century Gothic" panose="020B0502020202020204" pitchFamily="34" charset="0"/>
                        </a:rPr>
                        <a:t>3. </a:t>
                      </a:r>
                      <a:r>
                        <a:rPr lang="en-GB" sz="2200" dirty="0" err="1">
                          <a:solidFill>
                            <a:schemeClr val="accent1">
                              <a:lumMod val="50000"/>
                            </a:schemeClr>
                          </a:solidFill>
                          <a:latin typeface="Century Gothic" panose="020B0502020202020204" pitchFamily="34" charset="0"/>
                        </a:rPr>
                        <a:t>Léonies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Vater</a:t>
                      </a:r>
                      <a:r>
                        <a:rPr lang="en-GB" sz="2200" dirty="0">
                          <a:solidFill>
                            <a:schemeClr val="accent1">
                              <a:lumMod val="50000"/>
                            </a:schemeClr>
                          </a:solidFill>
                          <a:latin typeface="Century Gothic" panose="020B0502020202020204" pitchFamily="34" charset="0"/>
                        </a:rPr>
                        <a:t> </a:t>
                      </a:r>
                      <a:r>
                        <a:rPr lang="en-GB" sz="2200" b="0" dirty="0">
                          <a:solidFill>
                            <a:schemeClr val="accent1">
                              <a:lumMod val="50000"/>
                            </a:schemeClr>
                          </a:solidFill>
                          <a:latin typeface="Century Gothic" panose="020B0502020202020204" pitchFamily="34" charset="0"/>
                        </a:rPr>
                        <a:t>mag </a:t>
                      </a:r>
                      <a:r>
                        <a:rPr lang="en-GB" sz="2200" b="0" dirty="0" err="1">
                          <a:solidFill>
                            <a:schemeClr val="accent1">
                              <a:lumMod val="50000"/>
                            </a:schemeClr>
                          </a:solidFill>
                          <a:latin typeface="Century Gothic" panose="020B0502020202020204" pitchFamily="34" charset="0"/>
                        </a:rPr>
                        <a:t>Musik</a:t>
                      </a:r>
                      <a:r>
                        <a:rPr lang="en-GB" sz="2200" b="0" dirty="0">
                          <a:solidFill>
                            <a:schemeClr val="accent1">
                              <a:lumMod val="50000"/>
                            </a:schemeClr>
                          </a:solidFill>
                          <a:latin typeface="Century Gothic" panose="020B0502020202020204" pitchFamily="34" charset="0"/>
                        </a:rPr>
                        <a:t>.</a:t>
                      </a:r>
                      <a:r>
                        <a:rPr lang="en-GB" sz="2200" b="0" baseline="0" dirty="0">
                          <a:solidFill>
                            <a:schemeClr val="accent1">
                              <a:lumMod val="50000"/>
                            </a:schemeClr>
                          </a:solidFill>
                          <a:latin typeface="Century Gothic" panose="020B0502020202020204" pitchFamily="34" charset="0"/>
                        </a:rPr>
                        <a:t>  </a:t>
                      </a:r>
                      <a:r>
                        <a:rPr lang="en-GB" sz="2200" b="1" baseline="0" dirty="0">
                          <a:solidFill>
                            <a:schemeClr val="accent1">
                              <a:lumMod val="50000"/>
                            </a:schemeClr>
                          </a:solidFill>
                          <a:latin typeface="Century Gothic" panose="020B0502020202020204" pitchFamily="34" charset="0"/>
                        </a:rPr>
                        <a:t>Seine / </a:t>
                      </a:r>
                      <a:r>
                        <a:rPr lang="en-GB" sz="2200" b="1" baseline="0" dirty="0" err="1">
                          <a:solidFill>
                            <a:schemeClr val="accent1">
                              <a:lumMod val="50000"/>
                            </a:schemeClr>
                          </a:solidFill>
                          <a:latin typeface="Century Gothic" panose="020B0502020202020204" pitchFamily="34" charset="0"/>
                        </a:rPr>
                        <a:t>Ihre</a:t>
                      </a:r>
                      <a:r>
                        <a:rPr lang="en-GB" sz="2200" b="1"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Lieblingsband</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ist</a:t>
                      </a:r>
                      <a:r>
                        <a:rPr lang="en-GB" sz="2200" b="0" baseline="0" dirty="0">
                          <a:solidFill>
                            <a:schemeClr val="accent1">
                              <a:lumMod val="50000"/>
                            </a:schemeClr>
                          </a:solidFill>
                          <a:latin typeface="Century Gothic" panose="020B0502020202020204" pitchFamily="34" charset="0"/>
                        </a:rPr>
                        <a:t> Die </a:t>
                      </a:r>
                      <a:r>
                        <a:rPr lang="en-GB" sz="2200" b="0" baseline="0" dirty="0" err="1">
                          <a:solidFill>
                            <a:schemeClr val="accent1">
                              <a:lumMod val="50000"/>
                            </a:schemeClr>
                          </a:solidFill>
                          <a:latin typeface="Century Gothic" panose="020B0502020202020204" pitchFamily="34" charset="0"/>
                        </a:rPr>
                        <a:t>Toten</a:t>
                      </a:r>
                      <a:r>
                        <a:rPr lang="en-GB" sz="2200" b="0" baseline="0" dirty="0">
                          <a:solidFill>
                            <a:schemeClr val="accent1">
                              <a:lumMod val="50000"/>
                            </a:schemeClr>
                          </a:solidFill>
                          <a:latin typeface="Century Gothic" panose="020B0502020202020204" pitchFamily="34" charset="0"/>
                        </a:rPr>
                        <a:t> Hosen.</a:t>
                      </a: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737650796"/>
                  </a:ext>
                </a:extLst>
              </a:tr>
              <a:tr h="4749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4. </a:t>
                      </a:r>
                      <a:r>
                        <a:rPr lang="en-GB" sz="2200" dirty="0" err="1">
                          <a:solidFill>
                            <a:schemeClr val="accent1">
                              <a:lumMod val="50000"/>
                            </a:schemeClr>
                          </a:solidFill>
                          <a:latin typeface="Century Gothic" panose="020B0502020202020204" pitchFamily="34" charset="0"/>
                        </a:rPr>
                        <a:t>Emilias</a:t>
                      </a:r>
                      <a:r>
                        <a:rPr lang="en-GB" sz="2200" baseline="0" dirty="0">
                          <a:solidFill>
                            <a:schemeClr val="accent1">
                              <a:lumMod val="50000"/>
                            </a:schemeClr>
                          </a:solidFill>
                          <a:latin typeface="Century Gothic" panose="020B0502020202020204" pitchFamily="34" charset="0"/>
                        </a:rPr>
                        <a:t> </a:t>
                      </a:r>
                      <a:r>
                        <a:rPr lang="en-GB" sz="2200" baseline="0" dirty="0" err="1">
                          <a:solidFill>
                            <a:schemeClr val="accent1">
                              <a:lumMod val="50000"/>
                            </a:schemeClr>
                          </a:solidFill>
                          <a:latin typeface="Century Gothic" panose="020B0502020202020204" pitchFamily="34" charset="0"/>
                        </a:rPr>
                        <a:t>Bruder</a:t>
                      </a:r>
                      <a:r>
                        <a:rPr lang="en-GB" sz="2200" baseline="0" dirty="0">
                          <a:solidFill>
                            <a:schemeClr val="accent1">
                              <a:lumMod val="50000"/>
                            </a:schemeClr>
                          </a:solidFill>
                          <a:latin typeface="Century Gothic" panose="020B0502020202020204" pitchFamily="34" charset="0"/>
                        </a:rPr>
                        <a:t> </a:t>
                      </a:r>
                      <a:r>
                        <a:rPr lang="en-GB" sz="2200" baseline="0" dirty="0" err="1">
                          <a:solidFill>
                            <a:schemeClr val="accent1">
                              <a:lumMod val="50000"/>
                            </a:schemeClr>
                          </a:solidFill>
                          <a:latin typeface="Century Gothic" panose="020B0502020202020204" pitchFamily="34" charset="0"/>
                        </a:rPr>
                        <a:t>ist</a:t>
                      </a:r>
                      <a:r>
                        <a:rPr lang="en-GB" sz="2200" baseline="0" dirty="0">
                          <a:solidFill>
                            <a:schemeClr val="accent1">
                              <a:lumMod val="50000"/>
                            </a:schemeClr>
                          </a:solidFill>
                          <a:latin typeface="Century Gothic" panose="020B0502020202020204" pitchFamily="34" charset="0"/>
                        </a:rPr>
                        <a:t> </a:t>
                      </a:r>
                      <a:r>
                        <a:rPr lang="en-GB" sz="2200" baseline="0" dirty="0" err="1">
                          <a:solidFill>
                            <a:schemeClr val="accent1">
                              <a:lumMod val="50000"/>
                            </a:schemeClr>
                          </a:solidFill>
                          <a:latin typeface="Century Gothic" panose="020B0502020202020204" pitchFamily="34" charset="0"/>
                        </a:rPr>
                        <a:t>sechs</a:t>
                      </a:r>
                      <a:r>
                        <a:rPr lang="en-GB" sz="2200" baseline="0" dirty="0">
                          <a:solidFill>
                            <a:schemeClr val="accent1">
                              <a:lumMod val="50000"/>
                            </a:schemeClr>
                          </a:solidFill>
                          <a:latin typeface="Century Gothic" panose="020B0502020202020204" pitchFamily="34" charset="0"/>
                        </a:rPr>
                        <a:t>.  </a:t>
                      </a:r>
                      <a:r>
                        <a:rPr lang="en-GB" sz="2200" b="1" baseline="0" dirty="0" err="1">
                          <a:solidFill>
                            <a:schemeClr val="accent1">
                              <a:lumMod val="50000"/>
                            </a:schemeClr>
                          </a:solidFill>
                          <a:latin typeface="Century Gothic" panose="020B0502020202020204" pitchFamily="34" charset="0"/>
                        </a:rPr>
                        <a:t>Ihre</a:t>
                      </a:r>
                      <a:r>
                        <a:rPr lang="en-GB" sz="2200" b="1" baseline="0" dirty="0">
                          <a:solidFill>
                            <a:schemeClr val="accent1">
                              <a:lumMod val="50000"/>
                            </a:schemeClr>
                          </a:solidFill>
                          <a:latin typeface="Century Gothic" panose="020B0502020202020204" pitchFamily="34" charset="0"/>
                        </a:rPr>
                        <a:t> / Seine </a:t>
                      </a:r>
                      <a:r>
                        <a:rPr lang="en-GB" sz="2200" baseline="0" dirty="0" err="1">
                          <a:solidFill>
                            <a:schemeClr val="accent1">
                              <a:lumMod val="50000"/>
                            </a:schemeClr>
                          </a:solidFill>
                          <a:latin typeface="Century Gothic" panose="020B0502020202020204" pitchFamily="34" charset="0"/>
                        </a:rPr>
                        <a:t>Lieblings</a:t>
                      </a:r>
                      <a:r>
                        <a:rPr lang="en-GB" sz="2200" b="0" baseline="0" dirty="0" err="1">
                          <a:solidFill>
                            <a:schemeClr val="accent1">
                              <a:lumMod val="50000"/>
                            </a:schemeClr>
                          </a:solidFill>
                          <a:latin typeface="Century Gothic" panose="020B0502020202020204" pitchFamily="34" charset="0"/>
                        </a:rPr>
                        <a:t>sängerin</a:t>
                      </a:r>
                      <a:r>
                        <a:rPr lang="en-GB" sz="2200" baseline="0" dirty="0">
                          <a:solidFill>
                            <a:schemeClr val="accent1">
                              <a:lumMod val="50000"/>
                            </a:schemeClr>
                          </a:solidFill>
                          <a:latin typeface="Century Gothic" panose="020B0502020202020204" pitchFamily="34" charset="0"/>
                        </a:rPr>
                        <a:t> </a:t>
                      </a:r>
                      <a:r>
                        <a:rPr lang="en-GB" sz="2200" baseline="0" dirty="0" err="1">
                          <a:solidFill>
                            <a:schemeClr val="accent1">
                              <a:lumMod val="50000"/>
                            </a:schemeClr>
                          </a:solidFill>
                          <a:latin typeface="Century Gothic" panose="020B0502020202020204" pitchFamily="34" charset="0"/>
                        </a:rPr>
                        <a:t>ist</a:t>
                      </a:r>
                      <a:r>
                        <a:rPr lang="en-GB" sz="2200" baseline="0" dirty="0">
                          <a:solidFill>
                            <a:schemeClr val="accent1">
                              <a:lumMod val="50000"/>
                            </a:schemeClr>
                          </a:solidFill>
                          <a:latin typeface="Century Gothic" panose="020B0502020202020204" pitchFamily="34" charset="0"/>
                        </a:rPr>
                        <a:t> Rihanna.</a:t>
                      </a: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135448569"/>
                  </a:ext>
                </a:extLst>
              </a:tr>
              <a:tr h="4749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5. </a:t>
                      </a:r>
                      <a:r>
                        <a:rPr lang="en-GB" sz="2200" dirty="0" err="1">
                          <a:solidFill>
                            <a:schemeClr val="accent1">
                              <a:lumMod val="50000"/>
                            </a:schemeClr>
                          </a:solidFill>
                          <a:latin typeface="Century Gothic" panose="020B0502020202020204" pitchFamily="34" charset="0"/>
                        </a:rPr>
                        <a:t>Friedas</a:t>
                      </a:r>
                      <a:r>
                        <a:rPr lang="en-GB" sz="2200" baseline="0" dirty="0">
                          <a:solidFill>
                            <a:schemeClr val="accent1">
                              <a:lumMod val="50000"/>
                            </a:schemeClr>
                          </a:solidFill>
                          <a:latin typeface="Century Gothic" panose="020B0502020202020204" pitchFamily="34" charset="0"/>
                        </a:rPr>
                        <a:t> Mutter </a:t>
                      </a:r>
                      <a:r>
                        <a:rPr lang="en-GB" sz="2200" baseline="0" dirty="0" err="1">
                          <a:solidFill>
                            <a:schemeClr val="accent1">
                              <a:lumMod val="50000"/>
                            </a:schemeClr>
                          </a:solidFill>
                          <a:latin typeface="Century Gothic" panose="020B0502020202020204" pitchFamily="34" charset="0"/>
                        </a:rPr>
                        <a:t>ist</a:t>
                      </a:r>
                      <a:r>
                        <a:rPr lang="en-GB" sz="2200" baseline="0" dirty="0">
                          <a:solidFill>
                            <a:schemeClr val="accent1">
                              <a:lumMod val="50000"/>
                            </a:schemeClr>
                          </a:solidFill>
                          <a:latin typeface="Century Gothic" panose="020B0502020202020204" pitchFamily="34" charset="0"/>
                        </a:rPr>
                        <a:t> </a:t>
                      </a:r>
                      <a:r>
                        <a:rPr lang="en-GB" sz="2200" baseline="0" dirty="0" err="1">
                          <a:solidFill>
                            <a:schemeClr val="accent1">
                              <a:lumMod val="50000"/>
                            </a:schemeClr>
                          </a:solidFill>
                          <a:latin typeface="Century Gothic" panose="020B0502020202020204" pitchFamily="34" charset="0"/>
                        </a:rPr>
                        <a:t>sehr</a:t>
                      </a:r>
                      <a:r>
                        <a:rPr lang="en-GB" sz="2200" baseline="0" dirty="0">
                          <a:solidFill>
                            <a:schemeClr val="accent1">
                              <a:lumMod val="50000"/>
                            </a:schemeClr>
                          </a:solidFill>
                          <a:latin typeface="Century Gothic" panose="020B0502020202020204" pitchFamily="34" charset="0"/>
                        </a:rPr>
                        <a:t> nett.  </a:t>
                      </a:r>
                      <a:r>
                        <a:rPr lang="en-GB" sz="2200" b="1" baseline="0" dirty="0" err="1">
                          <a:solidFill>
                            <a:schemeClr val="accent1">
                              <a:lumMod val="50000"/>
                            </a:schemeClr>
                          </a:solidFill>
                          <a:latin typeface="Century Gothic" panose="020B0502020202020204" pitchFamily="34" charset="0"/>
                        </a:rPr>
                        <a:t>Ihr</a:t>
                      </a:r>
                      <a:r>
                        <a:rPr lang="en-GB" sz="2200" b="1" baseline="0" dirty="0">
                          <a:solidFill>
                            <a:schemeClr val="accent1">
                              <a:lumMod val="50000"/>
                            </a:schemeClr>
                          </a:solidFill>
                          <a:latin typeface="Century Gothic" panose="020B0502020202020204" pitchFamily="34" charset="0"/>
                        </a:rPr>
                        <a:t> / Sein </a:t>
                      </a:r>
                      <a:r>
                        <a:rPr lang="en-GB" sz="2200" baseline="0" dirty="0" err="1">
                          <a:solidFill>
                            <a:schemeClr val="accent1">
                              <a:lumMod val="50000"/>
                            </a:schemeClr>
                          </a:solidFill>
                          <a:latin typeface="Century Gothic" panose="020B0502020202020204" pitchFamily="34" charset="0"/>
                        </a:rPr>
                        <a:t>Lieblingstier</a:t>
                      </a:r>
                      <a:r>
                        <a:rPr lang="en-GB" sz="2200" baseline="0" dirty="0">
                          <a:solidFill>
                            <a:schemeClr val="accent1">
                              <a:lumMod val="50000"/>
                            </a:schemeClr>
                          </a:solidFill>
                          <a:latin typeface="Century Gothic" panose="020B0502020202020204" pitchFamily="34" charset="0"/>
                        </a:rPr>
                        <a:t> </a:t>
                      </a:r>
                      <a:r>
                        <a:rPr lang="en-GB" sz="2200" baseline="0" dirty="0" err="1">
                          <a:solidFill>
                            <a:schemeClr val="accent1">
                              <a:lumMod val="50000"/>
                            </a:schemeClr>
                          </a:solidFill>
                          <a:latin typeface="Century Gothic" panose="020B0502020202020204" pitchFamily="34" charset="0"/>
                        </a:rPr>
                        <a:t>ist</a:t>
                      </a:r>
                      <a:r>
                        <a:rPr lang="en-GB" sz="2200" baseline="0" dirty="0">
                          <a:solidFill>
                            <a:schemeClr val="accent1">
                              <a:lumMod val="50000"/>
                            </a:schemeClr>
                          </a:solidFill>
                          <a:latin typeface="Century Gothic" panose="020B0502020202020204" pitchFamily="34" charset="0"/>
                        </a:rPr>
                        <a:t> </a:t>
                      </a:r>
                      <a:r>
                        <a:rPr lang="en-GB" sz="2200" baseline="0" dirty="0" err="1">
                          <a:solidFill>
                            <a:schemeClr val="accent1">
                              <a:lumMod val="50000"/>
                            </a:schemeClr>
                          </a:solidFill>
                          <a:latin typeface="Century Gothic" panose="020B0502020202020204" pitchFamily="34" charset="0"/>
                        </a:rPr>
                        <a:t>eine</a:t>
                      </a:r>
                      <a:r>
                        <a:rPr lang="en-GB" sz="2200" baseline="0" dirty="0">
                          <a:solidFill>
                            <a:schemeClr val="accent1">
                              <a:lumMod val="50000"/>
                            </a:schemeClr>
                          </a:solidFill>
                          <a:latin typeface="Century Gothic" panose="020B0502020202020204" pitchFamily="34" charset="0"/>
                        </a:rPr>
                        <a:t> </a:t>
                      </a:r>
                      <a:r>
                        <a:rPr lang="en-GB" sz="2200" baseline="0" dirty="0" err="1">
                          <a:solidFill>
                            <a:schemeClr val="accent1">
                              <a:lumMod val="50000"/>
                            </a:schemeClr>
                          </a:solidFill>
                          <a:latin typeface="Century Gothic" panose="020B0502020202020204" pitchFamily="34" charset="0"/>
                        </a:rPr>
                        <a:t>Katze</a:t>
                      </a:r>
                      <a:r>
                        <a:rPr lang="en-GB" sz="2200" baseline="0" dirty="0">
                          <a:solidFill>
                            <a:schemeClr val="accent1">
                              <a:lumMod val="50000"/>
                            </a:schemeClr>
                          </a:solidFill>
                          <a:latin typeface="Century Gothic" panose="020B0502020202020204" pitchFamily="34" charset="0"/>
                        </a:rPr>
                        <a:t>.</a:t>
                      </a: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577669653"/>
                  </a:ext>
                </a:extLst>
              </a:tr>
              <a:tr h="4749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6. Lena hat </a:t>
                      </a:r>
                      <a:r>
                        <a:rPr lang="en-GB" sz="2200" dirty="0" err="1">
                          <a:solidFill>
                            <a:schemeClr val="accent1">
                              <a:lumMod val="50000"/>
                            </a:schemeClr>
                          </a:solidFill>
                          <a:latin typeface="Century Gothic" panose="020B0502020202020204" pitchFamily="34" charset="0"/>
                        </a:rPr>
                        <a:t>einen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Bruder</a:t>
                      </a:r>
                      <a:r>
                        <a:rPr lang="en-GB" sz="2200"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Ihr</a:t>
                      </a:r>
                      <a:r>
                        <a:rPr lang="en-GB" sz="2200" b="1" dirty="0">
                          <a:solidFill>
                            <a:schemeClr val="accent1">
                              <a:lumMod val="50000"/>
                            </a:schemeClr>
                          </a:solidFill>
                          <a:latin typeface="Century Gothic" panose="020B0502020202020204" pitchFamily="34" charset="0"/>
                        </a:rPr>
                        <a:t> / Sein </a:t>
                      </a:r>
                      <a:r>
                        <a:rPr lang="en-GB" sz="2200" dirty="0" err="1">
                          <a:solidFill>
                            <a:schemeClr val="accent1">
                              <a:lumMod val="50000"/>
                            </a:schemeClr>
                          </a:solidFill>
                          <a:latin typeface="Century Gothic" panose="020B0502020202020204" pitchFamily="34" charset="0"/>
                        </a:rPr>
                        <a:t>Lieblingsort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ist</a:t>
                      </a:r>
                      <a:r>
                        <a:rPr lang="en-GB" sz="2200" dirty="0">
                          <a:solidFill>
                            <a:schemeClr val="accent1">
                              <a:lumMod val="50000"/>
                            </a:schemeClr>
                          </a:solidFill>
                          <a:latin typeface="Century Gothic" panose="020B0502020202020204" pitchFamily="34" charset="0"/>
                        </a:rPr>
                        <a:t> Leipzig.</a:t>
                      </a:r>
                    </a:p>
                  </a:txBody>
                  <a:tcPr/>
                </a:tc>
                <a:extLst>
                  <a:ext uri="{0D108BD9-81ED-4DB2-BD59-A6C34878D82A}">
                    <a16:rowId xmlns:a16="http://schemas.microsoft.com/office/drawing/2014/main" val="1402257765"/>
                  </a:ext>
                </a:extLst>
              </a:tr>
              <a:tr h="4749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7. </a:t>
                      </a:r>
                      <a:r>
                        <a:rPr lang="en-GB" sz="2200" dirty="0" err="1">
                          <a:solidFill>
                            <a:schemeClr val="accent1">
                              <a:lumMod val="50000"/>
                            </a:schemeClr>
                          </a:solidFill>
                          <a:latin typeface="Century Gothic" panose="020B0502020202020204" pitchFamily="34" charset="0"/>
                        </a:rPr>
                        <a:t>Friedrichs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Schwester</a:t>
                      </a:r>
                      <a:r>
                        <a:rPr lang="en-GB" sz="2200" dirty="0">
                          <a:solidFill>
                            <a:schemeClr val="accent1">
                              <a:lumMod val="50000"/>
                            </a:schemeClr>
                          </a:solidFill>
                          <a:latin typeface="Century Gothic" panose="020B0502020202020204" pitchFamily="34" charset="0"/>
                        </a:rPr>
                        <a:t> hat </a:t>
                      </a:r>
                      <a:r>
                        <a:rPr lang="en-GB" sz="2200" dirty="0" err="1">
                          <a:solidFill>
                            <a:schemeClr val="accent1">
                              <a:lumMod val="50000"/>
                            </a:schemeClr>
                          </a:solidFill>
                          <a:latin typeface="Century Gothic" panose="020B0502020202020204" pitchFamily="34" charset="0"/>
                        </a:rPr>
                        <a:t>eine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Freundin</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Sein</a:t>
                      </a:r>
                      <a:r>
                        <a:rPr lang="en-GB" sz="2200" b="1" baseline="0" dirty="0">
                          <a:solidFill>
                            <a:schemeClr val="accent1">
                              <a:lumMod val="50000"/>
                            </a:schemeClr>
                          </a:solidFill>
                          <a:latin typeface="Century Gothic" panose="020B0502020202020204" pitchFamily="34" charset="0"/>
                        </a:rPr>
                        <a:t> / </a:t>
                      </a:r>
                      <a:r>
                        <a:rPr lang="en-GB" sz="2200" b="1" baseline="0" dirty="0" err="1">
                          <a:solidFill>
                            <a:schemeClr val="accent1">
                              <a:lumMod val="50000"/>
                            </a:schemeClr>
                          </a:solidFill>
                          <a:latin typeface="Century Gothic" panose="020B0502020202020204" pitchFamily="34" charset="0"/>
                        </a:rPr>
                        <a:t>Ihr</a:t>
                      </a:r>
                      <a:r>
                        <a:rPr lang="en-GB" sz="2200" b="1" baseline="0" dirty="0">
                          <a:solidFill>
                            <a:schemeClr val="accent1">
                              <a:lumMod val="50000"/>
                            </a:schemeClr>
                          </a:solidFill>
                          <a:latin typeface="Century Gothic" panose="020B0502020202020204" pitchFamily="34" charset="0"/>
                        </a:rPr>
                        <a:t> </a:t>
                      </a:r>
                      <a:r>
                        <a:rPr lang="en-GB" sz="2200" baseline="0" dirty="0" err="1">
                          <a:solidFill>
                            <a:schemeClr val="accent1">
                              <a:lumMod val="50000"/>
                            </a:schemeClr>
                          </a:solidFill>
                          <a:latin typeface="Century Gothic" panose="020B0502020202020204" pitchFamily="34" charset="0"/>
                        </a:rPr>
                        <a:t>Lieblings</a:t>
                      </a:r>
                      <a:r>
                        <a:rPr lang="en-GB" sz="2200" b="0" baseline="0" dirty="0" err="1">
                          <a:solidFill>
                            <a:schemeClr val="accent1">
                              <a:lumMod val="50000"/>
                            </a:schemeClr>
                          </a:solidFill>
                          <a:latin typeface="Century Gothic" panose="020B0502020202020204" pitchFamily="34" charset="0"/>
                        </a:rPr>
                        <a:t>f</a:t>
                      </a:r>
                      <a:r>
                        <a:rPr lang="en-GB" sz="2200" b="0" dirty="0" err="1">
                          <a:solidFill>
                            <a:schemeClr val="accent1">
                              <a:lumMod val="50000"/>
                            </a:schemeClr>
                          </a:solidFill>
                          <a:latin typeface="Century Gothic" panose="020B0502020202020204" pitchFamily="34" charset="0"/>
                        </a:rPr>
                        <a:t>ußballspieler</a:t>
                      </a:r>
                      <a:r>
                        <a:rPr lang="en-GB" sz="2200" baseline="0" dirty="0">
                          <a:solidFill>
                            <a:schemeClr val="accent1">
                              <a:lumMod val="50000"/>
                            </a:schemeClr>
                          </a:solidFill>
                          <a:latin typeface="Century Gothic" panose="020B0502020202020204" pitchFamily="34" charset="0"/>
                        </a:rPr>
                        <a:t> </a:t>
                      </a:r>
                      <a:r>
                        <a:rPr lang="en-GB" sz="2200" baseline="0" dirty="0" err="1">
                          <a:solidFill>
                            <a:schemeClr val="accent1">
                              <a:lumMod val="50000"/>
                            </a:schemeClr>
                          </a:solidFill>
                          <a:latin typeface="Century Gothic" panose="020B0502020202020204" pitchFamily="34" charset="0"/>
                        </a:rPr>
                        <a:t>ist</a:t>
                      </a:r>
                      <a:r>
                        <a:rPr lang="en-GB" sz="2200" baseline="0" dirty="0">
                          <a:solidFill>
                            <a:schemeClr val="accent1">
                              <a:lumMod val="50000"/>
                            </a:schemeClr>
                          </a:solidFill>
                          <a:latin typeface="Century Gothic" panose="020B0502020202020204" pitchFamily="34" charset="0"/>
                        </a:rPr>
                        <a:t> Messi.</a:t>
                      </a: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79794288"/>
                  </a:ext>
                </a:extLst>
              </a:tr>
              <a:tr h="4749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8. Heinrich</a:t>
                      </a:r>
                      <a:r>
                        <a:rPr lang="en-GB" sz="2200" baseline="0" dirty="0">
                          <a:solidFill>
                            <a:schemeClr val="accent1">
                              <a:lumMod val="50000"/>
                            </a:schemeClr>
                          </a:solidFill>
                          <a:latin typeface="Century Gothic" panose="020B0502020202020204" pitchFamily="34" charset="0"/>
                        </a:rPr>
                        <a:t> hat </a:t>
                      </a:r>
                      <a:r>
                        <a:rPr lang="en-GB" sz="2200" baseline="0" dirty="0" err="1">
                          <a:solidFill>
                            <a:schemeClr val="accent1">
                              <a:lumMod val="50000"/>
                            </a:schemeClr>
                          </a:solidFill>
                          <a:latin typeface="Century Gothic" panose="020B0502020202020204" pitchFamily="34" charset="0"/>
                        </a:rPr>
                        <a:t>eine</a:t>
                      </a:r>
                      <a:r>
                        <a:rPr lang="en-GB" sz="2200" baseline="0" dirty="0">
                          <a:solidFill>
                            <a:schemeClr val="accent1">
                              <a:lumMod val="50000"/>
                            </a:schemeClr>
                          </a:solidFill>
                          <a:latin typeface="Century Gothic" panose="020B0502020202020204" pitchFamily="34" charset="0"/>
                        </a:rPr>
                        <a:t> </a:t>
                      </a:r>
                      <a:r>
                        <a:rPr lang="en-GB" sz="2200" baseline="0" dirty="0" err="1">
                          <a:solidFill>
                            <a:schemeClr val="accent1">
                              <a:lumMod val="50000"/>
                            </a:schemeClr>
                          </a:solidFill>
                          <a:latin typeface="Century Gothic" panose="020B0502020202020204" pitchFamily="34" charset="0"/>
                        </a:rPr>
                        <a:t>Schwester</a:t>
                      </a:r>
                      <a:r>
                        <a:rPr lang="en-GB" sz="2200" baseline="0" dirty="0">
                          <a:solidFill>
                            <a:schemeClr val="accent1">
                              <a:lumMod val="50000"/>
                            </a:schemeClr>
                          </a:solidFill>
                          <a:latin typeface="Century Gothic" panose="020B0502020202020204" pitchFamily="34" charset="0"/>
                        </a:rPr>
                        <a:t>.  </a:t>
                      </a:r>
                      <a:r>
                        <a:rPr lang="en-GB" sz="2200" b="1" baseline="0" dirty="0" err="1">
                          <a:solidFill>
                            <a:schemeClr val="accent1">
                              <a:lumMod val="50000"/>
                            </a:schemeClr>
                          </a:solidFill>
                          <a:latin typeface="Century Gothic" panose="020B0502020202020204" pitchFamily="34" charset="0"/>
                        </a:rPr>
                        <a:t>Ihre</a:t>
                      </a:r>
                      <a:r>
                        <a:rPr lang="en-GB" sz="2200" b="1" baseline="0" dirty="0">
                          <a:solidFill>
                            <a:schemeClr val="accent1">
                              <a:lumMod val="50000"/>
                            </a:schemeClr>
                          </a:solidFill>
                          <a:latin typeface="Century Gothic" panose="020B0502020202020204" pitchFamily="34" charset="0"/>
                        </a:rPr>
                        <a:t> / Seine</a:t>
                      </a:r>
                      <a:r>
                        <a:rPr lang="en-GB" sz="2200" baseline="0" dirty="0">
                          <a:solidFill>
                            <a:schemeClr val="accent1">
                              <a:lumMod val="50000"/>
                            </a:schemeClr>
                          </a:solidFill>
                          <a:latin typeface="Century Gothic" panose="020B0502020202020204" pitchFamily="34" charset="0"/>
                        </a:rPr>
                        <a:t> </a:t>
                      </a:r>
                      <a:r>
                        <a:rPr lang="en-GB" sz="2200" baseline="0" dirty="0" err="1">
                          <a:solidFill>
                            <a:schemeClr val="accent1">
                              <a:lumMod val="50000"/>
                            </a:schemeClr>
                          </a:solidFill>
                          <a:latin typeface="Century Gothic" panose="020B0502020202020204" pitchFamily="34" charset="0"/>
                        </a:rPr>
                        <a:t>Lieblingssprache</a:t>
                      </a:r>
                      <a:r>
                        <a:rPr lang="en-GB" sz="2200" baseline="0" dirty="0">
                          <a:solidFill>
                            <a:schemeClr val="accent1">
                              <a:lumMod val="50000"/>
                            </a:schemeClr>
                          </a:solidFill>
                          <a:latin typeface="Century Gothic" panose="020B0502020202020204" pitchFamily="34" charset="0"/>
                        </a:rPr>
                        <a:t> </a:t>
                      </a:r>
                      <a:r>
                        <a:rPr lang="en-GB" sz="2200" baseline="0" dirty="0" err="1">
                          <a:solidFill>
                            <a:schemeClr val="accent1">
                              <a:lumMod val="50000"/>
                            </a:schemeClr>
                          </a:solidFill>
                          <a:latin typeface="Century Gothic" panose="020B0502020202020204" pitchFamily="34" charset="0"/>
                        </a:rPr>
                        <a:t>ist</a:t>
                      </a:r>
                      <a:r>
                        <a:rPr lang="en-GB" sz="2200" baseline="0" dirty="0">
                          <a:solidFill>
                            <a:schemeClr val="accent1">
                              <a:lumMod val="50000"/>
                            </a:schemeClr>
                          </a:solidFill>
                          <a:latin typeface="Century Gothic" panose="020B0502020202020204" pitchFamily="34" charset="0"/>
                        </a:rPr>
                        <a:t> Deutsch.</a:t>
                      </a: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513911911"/>
                  </a:ext>
                </a:extLst>
              </a:tr>
            </a:tbl>
          </a:graphicData>
        </a:graphic>
      </p:graphicFrame>
      <p:sp>
        <p:nvSpPr>
          <p:cNvPr id="5" name="Oval 4"/>
          <p:cNvSpPr/>
          <p:nvPr/>
        </p:nvSpPr>
        <p:spPr>
          <a:xfrm>
            <a:off x="4377141" y="2211504"/>
            <a:ext cx="797288" cy="425515"/>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163209" y="2674019"/>
            <a:ext cx="527125" cy="425515"/>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105536" y="3151118"/>
            <a:ext cx="902293" cy="425515"/>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565835" y="3637365"/>
            <a:ext cx="883988" cy="425515"/>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190251" y="4102538"/>
            <a:ext cx="596292" cy="425515"/>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417409" y="4605433"/>
            <a:ext cx="630688" cy="408867"/>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669741" y="5082185"/>
            <a:ext cx="656216" cy="385011"/>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4475181" y="5574614"/>
            <a:ext cx="699248" cy="373626"/>
          </a:xfrm>
          <a:prstGeom prst="ellipse">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38391" y="294041"/>
            <a:ext cx="1536827" cy="1902562"/>
          </a:xfrm>
          <a:prstGeom prst="rect">
            <a:avLst/>
          </a:prstGeom>
        </p:spPr>
      </p:pic>
      <p:sp>
        <p:nvSpPr>
          <p:cNvPr id="21"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140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24357" y="2140088"/>
          <a:ext cx="8857650" cy="4065837"/>
        </p:xfrm>
        <a:graphic>
          <a:graphicData uri="http://schemas.openxmlformats.org/drawingml/2006/table">
            <a:tbl>
              <a:tblPr firstRow="1" bandRow="1">
                <a:tableStyleId>{ED083AE6-46FA-4A59-8FB0-9F97EB10719F}</a:tableStyleId>
              </a:tblPr>
              <a:tblGrid>
                <a:gridCol w="595859">
                  <a:extLst>
                    <a:ext uri="{9D8B030D-6E8A-4147-A177-3AD203B41FA5}">
                      <a16:colId xmlns:a16="http://schemas.microsoft.com/office/drawing/2014/main" val="20000"/>
                    </a:ext>
                  </a:extLst>
                </a:gridCol>
                <a:gridCol w="603850">
                  <a:extLst>
                    <a:ext uri="{9D8B030D-6E8A-4147-A177-3AD203B41FA5}">
                      <a16:colId xmlns:a16="http://schemas.microsoft.com/office/drawing/2014/main" val="20001"/>
                    </a:ext>
                  </a:extLst>
                </a:gridCol>
                <a:gridCol w="7657941">
                  <a:extLst>
                    <a:ext uri="{9D8B030D-6E8A-4147-A177-3AD203B41FA5}">
                      <a16:colId xmlns:a16="http://schemas.microsoft.com/office/drawing/2014/main" val="20002"/>
                    </a:ext>
                  </a:extLst>
                </a:gridCol>
              </a:tblGrid>
              <a:tr h="463648">
                <a:tc rowSpan="2">
                  <a:txBody>
                    <a:bodyPr/>
                    <a:lstStyle/>
                    <a:p>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rgbClr val="115076"/>
                        </a:solidFill>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accent1">
                              <a:lumMod val="50000"/>
                            </a:schemeClr>
                          </a:solidFill>
                          <a:effectLst/>
                          <a:latin typeface="+mj-lt"/>
                          <a:ea typeface="+mn-ea"/>
                          <a:cs typeface="+mn-cs"/>
                        </a:rPr>
                        <a:t> - Hallo Mehmet. Sag mal*, was </a:t>
                      </a:r>
                      <a:r>
                        <a:rPr lang="en-GB" sz="2000" b="0" kern="1200" dirty="0" err="1">
                          <a:solidFill>
                            <a:schemeClr val="accent1">
                              <a:lumMod val="50000"/>
                            </a:schemeClr>
                          </a:solidFill>
                          <a:effectLst/>
                          <a:latin typeface="+mj-lt"/>
                          <a:ea typeface="+mn-ea"/>
                          <a:cs typeface="+mn-cs"/>
                        </a:rPr>
                        <a:t>ist</a:t>
                      </a:r>
                      <a:r>
                        <a:rPr lang="en-GB" sz="2000" b="0" kern="1200" dirty="0">
                          <a:solidFill>
                            <a:schemeClr val="accent1">
                              <a:lumMod val="50000"/>
                            </a:schemeClr>
                          </a:solidFill>
                          <a:effectLst/>
                          <a:latin typeface="+mj-lt"/>
                          <a:ea typeface="+mn-ea"/>
                          <a:cs typeface="+mn-cs"/>
                        </a:rPr>
                        <a:t> </a:t>
                      </a:r>
                      <a:r>
                        <a:rPr lang="en-GB" sz="2000" b="0" u="none" kern="1200" dirty="0">
                          <a:solidFill>
                            <a:schemeClr val="accent1">
                              <a:lumMod val="50000"/>
                            </a:schemeClr>
                          </a:solidFill>
                          <a:effectLst/>
                          <a:latin typeface="+mj-lt"/>
                          <a:ea typeface="+mn-ea"/>
                          <a:cs typeface="+mn-cs"/>
                        </a:rPr>
                        <a:t>[1] </a:t>
                      </a:r>
                      <a:r>
                        <a:rPr lang="en-GB" sz="2000" b="1" u="none" kern="1200" dirty="0" err="1">
                          <a:solidFill>
                            <a:srgbClr val="DAA520"/>
                          </a:solidFill>
                          <a:effectLst/>
                          <a:latin typeface="+mj-lt"/>
                          <a:ea typeface="+mn-ea"/>
                          <a:cs typeface="+mn-cs"/>
                        </a:rPr>
                        <a:t>dein</a:t>
                      </a:r>
                      <a:r>
                        <a:rPr lang="en-GB" sz="2000" b="0" u="none" kern="1200" dirty="0">
                          <a:solidFill>
                            <a:schemeClr val="accent1">
                              <a:lumMod val="50000"/>
                            </a:schemeClr>
                          </a:solidFill>
                          <a:effectLst/>
                          <a:latin typeface="+mj-lt"/>
                          <a:ea typeface="+mn-ea"/>
                          <a:cs typeface="+mn-cs"/>
                        </a:rPr>
                        <a:t> </a:t>
                      </a:r>
                      <a:r>
                        <a:rPr lang="en-GB" sz="2000" b="0" u="none" kern="1200" dirty="0" err="1">
                          <a:solidFill>
                            <a:schemeClr val="accent1">
                              <a:lumMod val="50000"/>
                            </a:schemeClr>
                          </a:solidFill>
                          <a:effectLst/>
                          <a:latin typeface="+mj-lt"/>
                          <a:ea typeface="+mn-ea"/>
                          <a:cs typeface="+mn-cs"/>
                        </a:rPr>
                        <a:t>Lieblingssport</a:t>
                      </a:r>
                      <a:r>
                        <a:rPr lang="en-GB" sz="2000" b="0" kern="1200" dirty="0">
                          <a:solidFill>
                            <a:schemeClr val="accent1">
                              <a:lumMod val="50000"/>
                            </a:schemeClr>
                          </a:solidFill>
                          <a:effectLst/>
                          <a:latin typeface="+mj-lt"/>
                          <a:ea typeface="+mn-ea"/>
                          <a:cs typeface="+mn-cs"/>
                        </a:rPr>
                        <a:t>?</a:t>
                      </a:r>
                      <a:endParaRPr lang="en-GB" sz="2000" b="0" dirty="0">
                        <a:solidFill>
                          <a:schemeClr val="accent1">
                            <a:lumMod val="50000"/>
                          </a:schemeClr>
                        </a:solidFill>
                        <a:latin typeface="+mj-lt"/>
                      </a:endParaRPr>
                    </a:p>
                  </a:txBody>
                  <a:tcPr anchor="ctr"/>
                </a:tc>
                <a:extLst>
                  <a:ext uri="{0D108BD9-81ED-4DB2-BD59-A6C34878D82A}">
                    <a16:rowId xmlns:a16="http://schemas.microsoft.com/office/drawing/2014/main" val="10000"/>
                  </a:ext>
                </a:extLst>
              </a:tr>
              <a:tr h="463648">
                <a:tc vMerge="1">
                  <a:txBody>
                    <a:bodyPr/>
                    <a:lstStyle/>
                    <a:p>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rgbClr val="115076"/>
                        </a:solidFill>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accent1">
                              <a:lumMod val="50000"/>
                            </a:schemeClr>
                          </a:solidFill>
                          <a:effectLst/>
                          <a:latin typeface="+mj-lt"/>
                          <a:ea typeface="+mn-ea"/>
                          <a:cs typeface="+mn-cs"/>
                        </a:rPr>
                        <a:t> - </a:t>
                      </a:r>
                      <a:r>
                        <a:rPr lang="en-GB" sz="2000" b="0" kern="1200" dirty="0" err="1">
                          <a:solidFill>
                            <a:schemeClr val="accent1">
                              <a:lumMod val="50000"/>
                            </a:schemeClr>
                          </a:solidFill>
                          <a:effectLst/>
                          <a:latin typeface="+mj-lt"/>
                          <a:ea typeface="+mn-ea"/>
                          <a:cs typeface="+mn-cs"/>
                        </a:rPr>
                        <a:t>Fußball</a:t>
                      </a:r>
                      <a:r>
                        <a:rPr lang="en-GB" sz="2000" b="0" kern="1200" dirty="0">
                          <a:solidFill>
                            <a:schemeClr val="accent1">
                              <a:lumMod val="50000"/>
                            </a:schemeClr>
                          </a:solidFill>
                          <a:effectLst/>
                          <a:latin typeface="+mj-lt"/>
                          <a:ea typeface="+mn-ea"/>
                          <a:cs typeface="+mn-cs"/>
                        </a:rPr>
                        <a:t>.</a:t>
                      </a:r>
                      <a:endParaRPr lang="en-GB" sz="2000" b="0" dirty="0">
                        <a:solidFill>
                          <a:schemeClr val="accent1">
                            <a:lumMod val="50000"/>
                          </a:schemeClr>
                        </a:solidFill>
                        <a:latin typeface="+mj-lt"/>
                      </a:endParaRPr>
                    </a:p>
                  </a:txBody>
                  <a:tcPr anchor="ctr"/>
                </a:tc>
                <a:extLst>
                  <a:ext uri="{0D108BD9-81ED-4DB2-BD59-A6C34878D82A}">
                    <a16:rowId xmlns:a16="http://schemas.microsoft.com/office/drawing/2014/main" val="10001"/>
                  </a:ext>
                </a:extLst>
              </a:tr>
              <a:tr h="463648">
                <a:tc rowSpan="2">
                  <a:txBody>
                    <a:bodyPr/>
                    <a:lstStyle/>
                    <a:p>
                      <a:endParaRPr lang="en-GB" sz="2000" dirty="0">
                        <a:solidFill>
                          <a:srgbClr val="115076"/>
                        </a:solidFill>
                      </a:endParaRPr>
                    </a:p>
                  </a:txBody>
                  <a:tcPr anchor="ctr"/>
                </a:tc>
                <a:tc>
                  <a:txBody>
                    <a:bodyPr/>
                    <a:lstStyle/>
                    <a:p>
                      <a:endParaRPr lang="en-GB" sz="2000" dirty="0">
                        <a:solidFill>
                          <a:srgbClr val="115076"/>
                        </a:solidFill>
                      </a:endParaRPr>
                    </a:p>
                  </a:txBody>
                  <a:tcPr/>
                </a:tc>
                <a:tc>
                  <a:txBody>
                    <a:bodyPr/>
                    <a:lstStyle/>
                    <a:p>
                      <a:r>
                        <a:rPr lang="en-GB" sz="2000" dirty="0">
                          <a:solidFill>
                            <a:schemeClr val="accent1">
                              <a:lumMod val="50000"/>
                            </a:schemeClr>
                          </a:solidFill>
                          <a:effectLst/>
                          <a:latin typeface="+mj-lt"/>
                          <a:ea typeface="SimSun" panose="02010600030101010101" pitchFamily="2" charset="-122"/>
                          <a:cs typeface="Times New Roman" panose="02020603050405020304" pitchFamily="18" charset="0"/>
                        </a:rPr>
                        <a:t> - Und hast du </a:t>
                      </a:r>
                      <a:r>
                        <a:rPr lang="en-GB" sz="2000" dirty="0" err="1">
                          <a:solidFill>
                            <a:schemeClr val="accent1">
                              <a:lumMod val="50000"/>
                            </a:schemeClr>
                          </a:solidFill>
                          <a:effectLst/>
                          <a:latin typeface="+mj-lt"/>
                          <a:ea typeface="SimSun" panose="02010600030101010101" pitchFamily="2" charset="-122"/>
                          <a:cs typeface="Times New Roman" panose="02020603050405020304" pitchFamily="18" charset="0"/>
                        </a:rPr>
                        <a:t>einen</a:t>
                      </a:r>
                      <a:r>
                        <a:rPr lang="en-GB" sz="2000" dirty="0">
                          <a:solidFill>
                            <a:schemeClr val="accent1">
                              <a:lumMod val="50000"/>
                            </a:schemeClr>
                          </a:solidFill>
                          <a:effectLst/>
                          <a:latin typeface="+mj-lt"/>
                          <a:ea typeface="SimSun" panose="02010600030101010101" pitchFamily="2" charset="-122"/>
                          <a:cs typeface="Times New Roman" panose="02020603050405020304" pitchFamily="18" charset="0"/>
                        </a:rPr>
                        <a:t> </a:t>
                      </a:r>
                      <a:r>
                        <a:rPr lang="en-GB" sz="2000" dirty="0" err="1">
                          <a:solidFill>
                            <a:schemeClr val="accent1">
                              <a:lumMod val="50000"/>
                            </a:schemeClr>
                          </a:solidFill>
                          <a:effectLst/>
                          <a:latin typeface="+mj-lt"/>
                          <a:ea typeface="SimSun" panose="02010600030101010101" pitchFamily="2" charset="-122"/>
                          <a:cs typeface="Times New Roman" panose="02020603050405020304" pitchFamily="18" charset="0"/>
                        </a:rPr>
                        <a:t>Lieblingsfußballspieler</a:t>
                      </a:r>
                      <a:r>
                        <a:rPr lang="en-GB" sz="2000" dirty="0">
                          <a:solidFill>
                            <a:schemeClr val="accent1">
                              <a:lumMod val="50000"/>
                            </a:schemeClr>
                          </a:solidFill>
                          <a:effectLst/>
                          <a:latin typeface="+mj-lt"/>
                          <a:ea typeface="SimSun" panose="02010600030101010101" pitchFamily="2" charset="-122"/>
                          <a:cs typeface="Times New Roman" panose="02020603050405020304" pitchFamily="18" charset="0"/>
                        </a:rPr>
                        <a:t>?</a:t>
                      </a:r>
                      <a:endParaRPr lang="en-GB" sz="2000" dirty="0">
                        <a:solidFill>
                          <a:schemeClr val="accent1">
                            <a:lumMod val="50000"/>
                          </a:schemeClr>
                        </a:solidFill>
                        <a:latin typeface="+mj-lt"/>
                      </a:endParaRPr>
                    </a:p>
                  </a:txBody>
                  <a:tcPr anchor="ctr"/>
                </a:tc>
                <a:extLst>
                  <a:ext uri="{0D108BD9-81ED-4DB2-BD59-A6C34878D82A}">
                    <a16:rowId xmlns:a16="http://schemas.microsoft.com/office/drawing/2014/main" val="10002"/>
                  </a:ext>
                </a:extLst>
              </a:tr>
              <a:tr h="820301">
                <a:tc vMerge="1">
                  <a:txBody>
                    <a:bodyPr/>
                    <a:lstStyle/>
                    <a:p>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effectLst/>
                          <a:latin typeface="+mj-lt"/>
                          <a:ea typeface="SimSun" panose="02010600030101010101" pitchFamily="2" charset="-122"/>
                          <a:cs typeface="Times New Roman" panose="02020603050405020304" pitchFamily="18" charset="0"/>
                        </a:rPr>
                        <a:t> - </a:t>
                      </a:r>
                      <a:r>
                        <a:rPr lang="en-GB" sz="2000" dirty="0" err="1">
                          <a:solidFill>
                            <a:schemeClr val="accent1">
                              <a:lumMod val="50000"/>
                            </a:schemeClr>
                          </a:solidFill>
                          <a:effectLst/>
                          <a:latin typeface="+mj-lt"/>
                          <a:ea typeface="SimSun" panose="02010600030101010101" pitchFamily="2" charset="-122"/>
                          <a:cs typeface="Times New Roman" panose="02020603050405020304" pitchFamily="18" charset="0"/>
                        </a:rPr>
                        <a:t>Ja</a:t>
                      </a:r>
                      <a:r>
                        <a:rPr lang="en-GB" sz="2000" dirty="0">
                          <a:solidFill>
                            <a:schemeClr val="accent1">
                              <a:lumMod val="50000"/>
                            </a:schemeClr>
                          </a:solidFill>
                          <a:effectLst/>
                          <a:latin typeface="+mj-lt"/>
                          <a:ea typeface="SimSun" panose="02010600030101010101" pitchFamily="2" charset="-122"/>
                          <a:cs typeface="Times New Roman" panose="02020603050405020304" pitchFamily="18" charset="0"/>
                        </a:rPr>
                        <a:t>, </a:t>
                      </a:r>
                      <a:r>
                        <a:rPr lang="en-GB" sz="2000" u="none" dirty="0">
                          <a:solidFill>
                            <a:schemeClr val="accent1">
                              <a:lumMod val="50000"/>
                            </a:schemeClr>
                          </a:solidFill>
                          <a:effectLst/>
                          <a:latin typeface="+mj-lt"/>
                          <a:ea typeface="SimSun" panose="02010600030101010101" pitchFamily="2" charset="-122"/>
                          <a:cs typeface="Times New Roman" panose="02020603050405020304" pitchFamily="18" charset="0"/>
                        </a:rPr>
                        <a:t>[2] </a:t>
                      </a:r>
                      <a:r>
                        <a:rPr lang="en-GB" sz="2000" b="1" u="none" dirty="0" err="1">
                          <a:solidFill>
                            <a:srgbClr val="DAA520"/>
                          </a:solidFill>
                          <a:effectLst/>
                          <a:latin typeface="+mj-lt"/>
                          <a:ea typeface="SimSun" panose="02010600030101010101" pitchFamily="2" charset="-122"/>
                          <a:cs typeface="Times New Roman" panose="02020603050405020304" pitchFamily="18" charset="0"/>
                        </a:rPr>
                        <a:t>mein</a:t>
                      </a:r>
                      <a:r>
                        <a:rPr lang="en-GB" sz="2000" b="1" u="none" dirty="0">
                          <a:solidFill>
                            <a:schemeClr val="accent1">
                              <a:lumMod val="50000"/>
                            </a:schemeClr>
                          </a:solidFill>
                          <a:effectLst/>
                          <a:latin typeface="+mj-lt"/>
                          <a:ea typeface="SimSun" panose="02010600030101010101" pitchFamily="2" charset="-122"/>
                          <a:cs typeface="Times New Roman" panose="02020603050405020304" pitchFamily="18" charset="0"/>
                        </a:rPr>
                        <a:t> </a:t>
                      </a:r>
                      <a:r>
                        <a:rPr lang="en-GB" sz="2000" u="none" dirty="0" err="1">
                          <a:solidFill>
                            <a:schemeClr val="accent1">
                              <a:lumMod val="50000"/>
                            </a:schemeClr>
                          </a:solidFill>
                          <a:effectLst/>
                          <a:latin typeface="+mj-lt"/>
                          <a:ea typeface="SimSun" panose="02010600030101010101" pitchFamily="2" charset="-122"/>
                          <a:cs typeface="Times New Roman" panose="02020603050405020304" pitchFamily="18" charset="0"/>
                        </a:rPr>
                        <a:t>Lieblingsfußballspieler</a:t>
                      </a:r>
                      <a:r>
                        <a:rPr lang="en-GB" sz="2000" u="none" dirty="0">
                          <a:solidFill>
                            <a:schemeClr val="accent1">
                              <a:lumMod val="50000"/>
                            </a:schemeClr>
                          </a:solidFill>
                          <a:effectLst/>
                          <a:latin typeface="+mj-lt"/>
                          <a:ea typeface="SimSun" panose="02010600030101010101" pitchFamily="2" charset="-122"/>
                          <a:cs typeface="Times New Roman" panose="02020603050405020304" pitchFamily="18" charset="0"/>
                        </a:rPr>
                        <a:t> </a:t>
                      </a:r>
                      <a:r>
                        <a:rPr lang="en-GB" sz="2000" dirty="0" err="1">
                          <a:solidFill>
                            <a:schemeClr val="accent1">
                              <a:lumMod val="50000"/>
                            </a:schemeClr>
                          </a:solidFill>
                          <a:effectLst/>
                          <a:latin typeface="+mj-lt"/>
                          <a:ea typeface="SimSun" panose="02010600030101010101" pitchFamily="2" charset="-122"/>
                          <a:cs typeface="Times New Roman" panose="02020603050405020304" pitchFamily="18" charset="0"/>
                        </a:rPr>
                        <a:t>ist</a:t>
                      </a:r>
                      <a:r>
                        <a:rPr lang="en-GB" sz="2000" dirty="0">
                          <a:solidFill>
                            <a:schemeClr val="accent1">
                              <a:lumMod val="50000"/>
                            </a:schemeClr>
                          </a:solidFill>
                          <a:effectLst/>
                          <a:latin typeface="+mj-lt"/>
                          <a:ea typeface="SimSun" panose="02010600030101010101" pitchFamily="2" charset="-122"/>
                          <a:cs typeface="Times New Roman" panose="02020603050405020304" pitchFamily="18" charset="0"/>
                        </a:rPr>
                        <a:t> Mesut Özil. </a:t>
                      </a:r>
                      <a:br>
                        <a:rPr lang="en-GB" sz="2000" dirty="0">
                          <a:solidFill>
                            <a:schemeClr val="accent1">
                              <a:lumMod val="50000"/>
                            </a:schemeClr>
                          </a:solidFill>
                          <a:effectLst/>
                          <a:latin typeface="+mj-lt"/>
                          <a:ea typeface="SimSun" panose="02010600030101010101" pitchFamily="2" charset="-122"/>
                          <a:cs typeface="Times New Roman" panose="02020603050405020304" pitchFamily="18" charset="0"/>
                        </a:rPr>
                      </a:br>
                      <a:r>
                        <a:rPr lang="en-GB" sz="2000" dirty="0">
                          <a:solidFill>
                            <a:schemeClr val="accent1">
                              <a:lumMod val="50000"/>
                            </a:schemeClr>
                          </a:solidFill>
                          <a:effectLst/>
                          <a:latin typeface="+mj-lt"/>
                          <a:ea typeface="SimSun" panose="02010600030101010101" pitchFamily="2" charset="-122"/>
                          <a:cs typeface="Times New Roman" panose="02020603050405020304" pitchFamily="18" charset="0"/>
                        </a:rPr>
                        <a:t>[3</a:t>
                      </a:r>
                      <a:r>
                        <a:rPr lang="en-GB" sz="2000" u="none" dirty="0">
                          <a:solidFill>
                            <a:schemeClr val="accent1">
                              <a:lumMod val="50000"/>
                            </a:schemeClr>
                          </a:solidFill>
                          <a:effectLst/>
                          <a:latin typeface="+mj-lt"/>
                          <a:ea typeface="SimSun" panose="02010600030101010101" pitchFamily="2" charset="-122"/>
                          <a:cs typeface="Times New Roman" panose="02020603050405020304" pitchFamily="18" charset="0"/>
                        </a:rPr>
                        <a:t>]</a:t>
                      </a:r>
                      <a:r>
                        <a:rPr lang="en-GB" sz="2000" b="1" u="none" baseline="0" dirty="0">
                          <a:solidFill>
                            <a:schemeClr val="accent1">
                              <a:lumMod val="50000"/>
                            </a:schemeClr>
                          </a:solidFill>
                          <a:effectLst/>
                          <a:latin typeface="+mj-lt"/>
                          <a:ea typeface="SimSun" panose="02010600030101010101" pitchFamily="2" charset="-122"/>
                          <a:cs typeface="Times New Roman" panose="02020603050405020304" pitchFamily="18" charset="0"/>
                        </a:rPr>
                        <a:t> </a:t>
                      </a:r>
                      <a:r>
                        <a:rPr lang="en-GB" sz="2000" b="1" u="none" baseline="0" dirty="0">
                          <a:solidFill>
                            <a:srgbClr val="DAA520"/>
                          </a:solidFill>
                          <a:effectLst/>
                          <a:latin typeface="+mj-lt"/>
                          <a:ea typeface="SimSun" panose="02010600030101010101" pitchFamily="2" charset="-122"/>
                          <a:cs typeface="Times New Roman" panose="02020603050405020304" pitchFamily="18" charset="0"/>
                        </a:rPr>
                        <a:t>Sein</a:t>
                      </a:r>
                      <a:r>
                        <a:rPr lang="en-GB" sz="2000" b="1" u="none" dirty="0">
                          <a:solidFill>
                            <a:schemeClr val="accent1">
                              <a:lumMod val="50000"/>
                            </a:schemeClr>
                          </a:solidFill>
                          <a:effectLst/>
                          <a:latin typeface="+mj-lt"/>
                          <a:ea typeface="SimSun" panose="02010600030101010101" pitchFamily="2" charset="-122"/>
                          <a:cs typeface="Times New Roman" panose="02020603050405020304" pitchFamily="18" charset="0"/>
                        </a:rPr>
                        <a:t> </a:t>
                      </a:r>
                      <a:r>
                        <a:rPr lang="en-GB" sz="2000" u="none" dirty="0" err="1">
                          <a:solidFill>
                            <a:schemeClr val="accent1">
                              <a:lumMod val="50000"/>
                            </a:schemeClr>
                          </a:solidFill>
                          <a:effectLst/>
                          <a:latin typeface="+mj-lt"/>
                          <a:ea typeface="SimSun" panose="02010600030101010101" pitchFamily="2" charset="-122"/>
                          <a:cs typeface="Times New Roman" panose="02020603050405020304" pitchFamily="18" charset="0"/>
                        </a:rPr>
                        <a:t>Bruder</a:t>
                      </a:r>
                      <a:r>
                        <a:rPr lang="en-GB" sz="2000" u="none" dirty="0">
                          <a:solidFill>
                            <a:schemeClr val="accent1">
                              <a:lumMod val="50000"/>
                            </a:schemeClr>
                          </a:solidFill>
                          <a:effectLst/>
                          <a:latin typeface="+mj-lt"/>
                          <a:ea typeface="SimSun" panose="02010600030101010101" pitchFamily="2" charset="-122"/>
                          <a:cs typeface="Times New Roman" panose="02020603050405020304" pitchFamily="18" charset="0"/>
                        </a:rPr>
                        <a:t> </a:t>
                      </a:r>
                      <a:r>
                        <a:rPr lang="en-GB" sz="2000" dirty="0" err="1">
                          <a:solidFill>
                            <a:schemeClr val="accent1">
                              <a:lumMod val="50000"/>
                            </a:schemeClr>
                          </a:solidFill>
                          <a:effectLst/>
                          <a:latin typeface="+mj-lt"/>
                          <a:ea typeface="SimSun" panose="02010600030101010101" pitchFamily="2" charset="-122"/>
                          <a:cs typeface="Times New Roman" panose="02020603050405020304" pitchFamily="18" charset="0"/>
                        </a:rPr>
                        <a:t>Mutlu</a:t>
                      </a:r>
                      <a:r>
                        <a:rPr lang="en-GB" sz="2000" dirty="0">
                          <a:solidFill>
                            <a:schemeClr val="accent1">
                              <a:lumMod val="50000"/>
                            </a:schemeClr>
                          </a:solidFill>
                          <a:effectLst/>
                          <a:latin typeface="+mj-lt"/>
                          <a:ea typeface="SimSun" panose="02010600030101010101" pitchFamily="2" charset="-122"/>
                          <a:cs typeface="Times New Roman" panose="02020603050405020304" pitchFamily="18" charset="0"/>
                        </a:rPr>
                        <a:t> Özil mag </a:t>
                      </a:r>
                      <a:r>
                        <a:rPr lang="en-GB" sz="2000" dirty="0" err="1">
                          <a:solidFill>
                            <a:schemeClr val="accent1">
                              <a:lumMod val="50000"/>
                            </a:schemeClr>
                          </a:solidFill>
                          <a:effectLst/>
                          <a:latin typeface="+mj-lt"/>
                          <a:ea typeface="SimSun" panose="02010600030101010101" pitchFamily="2" charset="-122"/>
                          <a:cs typeface="Times New Roman" panose="02020603050405020304" pitchFamily="18" charset="0"/>
                        </a:rPr>
                        <a:t>Fußball</a:t>
                      </a:r>
                      <a:r>
                        <a:rPr lang="en-GB" sz="2000" dirty="0">
                          <a:solidFill>
                            <a:schemeClr val="accent1">
                              <a:lumMod val="50000"/>
                            </a:schemeClr>
                          </a:solidFill>
                          <a:effectLst/>
                          <a:latin typeface="+mj-lt"/>
                          <a:ea typeface="SimSun" panose="02010600030101010101" pitchFamily="2" charset="-122"/>
                          <a:cs typeface="Times New Roman" panose="02020603050405020304" pitchFamily="18" charset="0"/>
                        </a:rPr>
                        <a:t> </a:t>
                      </a:r>
                      <a:r>
                        <a:rPr lang="en-GB" sz="2000" dirty="0" err="1">
                          <a:solidFill>
                            <a:schemeClr val="accent1">
                              <a:lumMod val="50000"/>
                            </a:schemeClr>
                          </a:solidFill>
                          <a:effectLst/>
                          <a:latin typeface="+mj-lt"/>
                          <a:ea typeface="SimSun" panose="02010600030101010101" pitchFamily="2" charset="-122"/>
                          <a:cs typeface="Times New Roman" panose="02020603050405020304" pitchFamily="18" charset="0"/>
                        </a:rPr>
                        <a:t>auch</a:t>
                      </a:r>
                      <a:r>
                        <a:rPr lang="en-GB" sz="2000" dirty="0">
                          <a:solidFill>
                            <a:schemeClr val="accent1">
                              <a:lumMod val="50000"/>
                            </a:schemeClr>
                          </a:solidFill>
                          <a:effectLst/>
                          <a:latin typeface="+mj-lt"/>
                          <a:ea typeface="SimSun" panose="02010600030101010101" pitchFamily="2" charset="-122"/>
                          <a:cs typeface="Times New Roman" panose="02020603050405020304" pitchFamily="18" charset="0"/>
                        </a:rPr>
                        <a:t>.</a:t>
                      </a:r>
                      <a:endParaRPr lang="en-GB" sz="2000" dirty="0">
                        <a:solidFill>
                          <a:schemeClr val="accent1">
                            <a:lumMod val="50000"/>
                          </a:schemeClr>
                        </a:solidFill>
                        <a:latin typeface="+mj-lt"/>
                      </a:endParaRPr>
                    </a:p>
                  </a:txBody>
                  <a:tcPr anchor="ctr"/>
                </a:tc>
                <a:extLst>
                  <a:ext uri="{0D108BD9-81ED-4DB2-BD59-A6C34878D82A}">
                    <a16:rowId xmlns:a16="http://schemas.microsoft.com/office/drawing/2014/main" val="10003"/>
                  </a:ext>
                </a:extLst>
              </a:tr>
              <a:tr h="463648">
                <a:tc rowSpan="2">
                  <a:txBody>
                    <a:bodyPr/>
                    <a:lstStyle/>
                    <a:p>
                      <a:endParaRPr lang="en-GB" sz="2000" dirty="0">
                        <a:solidFill>
                          <a:srgbClr val="115076"/>
                        </a:solidFill>
                      </a:endParaRPr>
                    </a:p>
                  </a:txBody>
                  <a:tcPr anchor="ctr"/>
                </a:tc>
                <a:tc>
                  <a:txBody>
                    <a:bodyPr/>
                    <a:lstStyle/>
                    <a:p>
                      <a:endParaRPr lang="en-GB" sz="2000" dirty="0">
                        <a:solidFill>
                          <a:srgbClr val="115076"/>
                        </a:solidFill>
                      </a:endParaRPr>
                    </a:p>
                  </a:txBody>
                  <a:tcPr/>
                </a:tc>
                <a:tc>
                  <a:txBody>
                    <a:bodyPr/>
                    <a:lstStyle/>
                    <a:p>
                      <a:r>
                        <a:rPr lang="en-GB" sz="2000" dirty="0">
                          <a:solidFill>
                            <a:schemeClr val="accent1">
                              <a:lumMod val="50000"/>
                            </a:schemeClr>
                          </a:solidFill>
                          <a:effectLst/>
                          <a:latin typeface="+mj-lt"/>
                          <a:ea typeface="SimSun" panose="02010600030101010101" pitchFamily="2" charset="-122"/>
                          <a:cs typeface="Times New Roman" panose="02020603050405020304" pitchFamily="18" charset="0"/>
                        </a:rPr>
                        <a:t> - Und </a:t>
                      </a:r>
                      <a:r>
                        <a:rPr lang="en-GB" sz="2000" u="none" dirty="0">
                          <a:solidFill>
                            <a:schemeClr val="accent1">
                              <a:lumMod val="50000"/>
                            </a:schemeClr>
                          </a:solidFill>
                          <a:effectLst/>
                          <a:latin typeface="+mj-lt"/>
                          <a:ea typeface="SimSun" panose="02010600030101010101" pitchFamily="2" charset="-122"/>
                          <a:cs typeface="Times New Roman" panose="02020603050405020304" pitchFamily="18" charset="0"/>
                        </a:rPr>
                        <a:t>[4] </a:t>
                      </a:r>
                      <a:r>
                        <a:rPr lang="en-GB" sz="2000" b="1" u="none" dirty="0" err="1">
                          <a:solidFill>
                            <a:srgbClr val="DAA520"/>
                          </a:solidFill>
                          <a:effectLst/>
                          <a:latin typeface="+mj-lt"/>
                          <a:ea typeface="SimSun" panose="02010600030101010101" pitchFamily="2" charset="-122"/>
                          <a:cs typeface="Times New Roman" panose="02020603050405020304" pitchFamily="18" charset="0"/>
                        </a:rPr>
                        <a:t>deine</a:t>
                      </a:r>
                      <a:r>
                        <a:rPr lang="en-GB" sz="2000" b="1" u="none" dirty="0">
                          <a:solidFill>
                            <a:schemeClr val="accent1">
                              <a:lumMod val="50000"/>
                            </a:schemeClr>
                          </a:solidFill>
                          <a:effectLst/>
                          <a:latin typeface="+mj-lt"/>
                          <a:ea typeface="SimSun" panose="02010600030101010101" pitchFamily="2" charset="-122"/>
                          <a:cs typeface="Times New Roman" panose="02020603050405020304" pitchFamily="18" charset="0"/>
                        </a:rPr>
                        <a:t> </a:t>
                      </a:r>
                      <a:r>
                        <a:rPr lang="en-GB" sz="2000" u="none" dirty="0" err="1">
                          <a:solidFill>
                            <a:schemeClr val="accent1">
                              <a:lumMod val="50000"/>
                            </a:schemeClr>
                          </a:solidFill>
                          <a:effectLst/>
                          <a:latin typeface="+mj-lt"/>
                          <a:ea typeface="SimSun" panose="02010600030101010101" pitchFamily="2" charset="-122"/>
                          <a:cs typeface="Times New Roman" panose="02020603050405020304" pitchFamily="18" charset="0"/>
                        </a:rPr>
                        <a:t>Lieblingsfarbe</a:t>
                      </a:r>
                      <a:r>
                        <a:rPr lang="en-GB" sz="2000" dirty="0">
                          <a:solidFill>
                            <a:schemeClr val="accent1">
                              <a:lumMod val="50000"/>
                            </a:schemeClr>
                          </a:solidFill>
                          <a:effectLst/>
                          <a:latin typeface="+mj-lt"/>
                          <a:ea typeface="SimSun" panose="02010600030101010101" pitchFamily="2" charset="-122"/>
                          <a:cs typeface="Times New Roman" panose="02020603050405020304" pitchFamily="18" charset="0"/>
                        </a:rPr>
                        <a:t>?</a:t>
                      </a:r>
                      <a:endParaRPr lang="en-GB" sz="2000" dirty="0">
                        <a:solidFill>
                          <a:schemeClr val="accent1">
                            <a:lumMod val="50000"/>
                          </a:schemeClr>
                        </a:solidFill>
                        <a:latin typeface="+mj-lt"/>
                      </a:endParaRPr>
                    </a:p>
                  </a:txBody>
                  <a:tcPr anchor="ctr"/>
                </a:tc>
                <a:extLst>
                  <a:ext uri="{0D108BD9-81ED-4DB2-BD59-A6C34878D82A}">
                    <a16:rowId xmlns:a16="http://schemas.microsoft.com/office/drawing/2014/main" val="10004"/>
                  </a:ext>
                </a:extLst>
              </a:tr>
              <a:tr h="463648">
                <a:tc vMerge="1">
                  <a:txBody>
                    <a:bodyPr/>
                    <a:lstStyle/>
                    <a:p>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solidFill>
                            <a:schemeClr val="accent1">
                              <a:lumMod val="50000"/>
                            </a:schemeClr>
                          </a:solidFill>
                          <a:effectLst/>
                          <a:latin typeface="+mj-lt"/>
                          <a:ea typeface="SimSun" panose="02010600030101010101" pitchFamily="2" charset="-122"/>
                          <a:cs typeface="Times New Roman" panose="02020603050405020304" pitchFamily="18" charset="0"/>
                        </a:rPr>
                        <a:t> - rot.</a:t>
                      </a:r>
                      <a:endParaRPr lang="en-GB" sz="2000" dirty="0">
                        <a:solidFill>
                          <a:schemeClr val="accent1">
                            <a:lumMod val="50000"/>
                          </a:schemeClr>
                        </a:solidFill>
                        <a:latin typeface="+mj-lt"/>
                      </a:endParaRPr>
                    </a:p>
                  </a:txBody>
                  <a:tcPr anchor="ctr"/>
                </a:tc>
                <a:extLst>
                  <a:ext uri="{0D108BD9-81ED-4DB2-BD59-A6C34878D82A}">
                    <a16:rowId xmlns:a16="http://schemas.microsoft.com/office/drawing/2014/main" val="10005"/>
                  </a:ext>
                </a:extLst>
              </a:tr>
              <a:tr h="463648">
                <a:tc rowSpan="2">
                  <a:txBody>
                    <a:bodyPr/>
                    <a:lstStyle/>
                    <a:p>
                      <a:endParaRPr lang="en-GB" sz="2000" dirty="0">
                        <a:solidFill>
                          <a:srgbClr val="115076"/>
                        </a:solidFill>
                      </a:endParaRPr>
                    </a:p>
                  </a:txBody>
                  <a:tcPr anchor="ctr"/>
                </a:tc>
                <a:tc>
                  <a:txBody>
                    <a:bodyPr/>
                    <a:lstStyle/>
                    <a:p>
                      <a:endParaRPr lang="en-GB" sz="2000" dirty="0">
                        <a:solidFill>
                          <a:srgbClr val="115076"/>
                        </a:solidFill>
                      </a:endParaRPr>
                    </a:p>
                  </a:txBody>
                  <a:tcPr/>
                </a:tc>
                <a:tc>
                  <a:txBody>
                    <a:bodyPr/>
                    <a:lstStyle/>
                    <a:p>
                      <a:r>
                        <a:rPr lang="en-GB" sz="2000" kern="1200" dirty="0">
                          <a:solidFill>
                            <a:schemeClr val="accent1">
                              <a:lumMod val="50000"/>
                            </a:schemeClr>
                          </a:solidFill>
                          <a:effectLst/>
                          <a:latin typeface="+mj-lt"/>
                          <a:ea typeface="+mn-ea"/>
                          <a:cs typeface="+mn-cs"/>
                        </a:rPr>
                        <a:t>Und [</a:t>
                      </a:r>
                      <a:r>
                        <a:rPr lang="en-GB" sz="2000" u="none" kern="1200" dirty="0">
                          <a:solidFill>
                            <a:schemeClr val="accent1">
                              <a:lumMod val="50000"/>
                            </a:schemeClr>
                          </a:solidFill>
                          <a:effectLst/>
                          <a:latin typeface="+mj-lt"/>
                          <a:ea typeface="+mn-ea"/>
                          <a:cs typeface="+mn-cs"/>
                        </a:rPr>
                        <a:t>5] </a:t>
                      </a:r>
                      <a:r>
                        <a:rPr lang="en-GB" sz="2000" b="1" u="none" kern="1200" dirty="0" err="1">
                          <a:solidFill>
                            <a:srgbClr val="DAA520"/>
                          </a:solidFill>
                          <a:effectLst/>
                          <a:latin typeface="+mj-lt"/>
                          <a:ea typeface="+mn-ea"/>
                          <a:cs typeface="+mn-cs"/>
                        </a:rPr>
                        <a:t>deine</a:t>
                      </a:r>
                      <a:r>
                        <a:rPr lang="en-GB" sz="2000" b="1" u="none" kern="1200" dirty="0">
                          <a:solidFill>
                            <a:schemeClr val="accent1">
                              <a:lumMod val="50000"/>
                            </a:schemeClr>
                          </a:solidFill>
                          <a:effectLst/>
                          <a:latin typeface="+mj-lt"/>
                          <a:ea typeface="+mn-ea"/>
                          <a:cs typeface="+mn-cs"/>
                        </a:rPr>
                        <a:t> </a:t>
                      </a:r>
                      <a:r>
                        <a:rPr lang="en-GB" sz="2000" u="none" kern="1200" dirty="0" err="1">
                          <a:solidFill>
                            <a:schemeClr val="accent1">
                              <a:lumMod val="50000"/>
                            </a:schemeClr>
                          </a:solidFill>
                          <a:effectLst/>
                          <a:latin typeface="+mj-lt"/>
                          <a:ea typeface="+mn-ea"/>
                          <a:cs typeface="+mn-cs"/>
                        </a:rPr>
                        <a:t>Lieblingsband</a:t>
                      </a:r>
                      <a:r>
                        <a:rPr lang="en-GB" sz="2000" kern="1200" dirty="0">
                          <a:solidFill>
                            <a:schemeClr val="accent1">
                              <a:lumMod val="50000"/>
                            </a:schemeClr>
                          </a:solidFill>
                          <a:effectLst/>
                          <a:latin typeface="+mj-lt"/>
                          <a:ea typeface="+mn-ea"/>
                          <a:cs typeface="+mn-cs"/>
                        </a:rPr>
                        <a:t>?</a:t>
                      </a:r>
                      <a:endParaRPr lang="en-GB" sz="2000" dirty="0">
                        <a:solidFill>
                          <a:schemeClr val="accent1">
                            <a:lumMod val="50000"/>
                          </a:schemeClr>
                        </a:solidFill>
                        <a:latin typeface="+mj-lt"/>
                      </a:endParaRPr>
                    </a:p>
                  </a:txBody>
                  <a:tcPr anchor="ctr"/>
                </a:tc>
                <a:extLst>
                  <a:ext uri="{0D108BD9-81ED-4DB2-BD59-A6C34878D82A}">
                    <a16:rowId xmlns:a16="http://schemas.microsoft.com/office/drawing/2014/main" val="10006"/>
                  </a:ext>
                </a:extLst>
              </a:tr>
              <a:tr h="463648">
                <a:tc vMerge="1">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tc>
                  <a:txBody>
                    <a:bodyPr/>
                    <a:lstStyle/>
                    <a:p>
                      <a:r>
                        <a:rPr lang="en-GB" sz="2000" b="0" kern="1200" dirty="0">
                          <a:solidFill>
                            <a:schemeClr val="accent1">
                              <a:lumMod val="50000"/>
                            </a:schemeClr>
                          </a:solidFill>
                          <a:effectLst/>
                          <a:latin typeface="+mj-lt"/>
                          <a:ea typeface="+mn-ea"/>
                          <a:cs typeface="+mn-cs"/>
                        </a:rPr>
                        <a:t>[6</a:t>
                      </a:r>
                      <a:r>
                        <a:rPr lang="en-GB" sz="2000" b="0" u="none" kern="1200" dirty="0">
                          <a:solidFill>
                            <a:schemeClr val="accent1">
                              <a:lumMod val="50000"/>
                            </a:schemeClr>
                          </a:solidFill>
                          <a:effectLst/>
                          <a:latin typeface="+mj-lt"/>
                          <a:ea typeface="+mn-ea"/>
                          <a:cs typeface="+mn-cs"/>
                        </a:rPr>
                        <a:t>] </a:t>
                      </a:r>
                      <a:r>
                        <a:rPr lang="en-GB" sz="2000" b="1" u="none" kern="1200" dirty="0" err="1">
                          <a:solidFill>
                            <a:srgbClr val="DAA520"/>
                          </a:solidFill>
                          <a:effectLst/>
                          <a:latin typeface="+mj-lt"/>
                          <a:ea typeface="+mn-ea"/>
                          <a:cs typeface="+mn-cs"/>
                        </a:rPr>
                        <a:t>Meine</a:t>
                      </a:r>
                      <a:r>
                        <a:rPr lang="en-GB" sz="2000" b="1" u="none" kern="1200" baseline="0" dirty="0">
                          <a:solidFill>
                            <a:schemeClr val="accent1">
                              <a:lumMod val="50000"/>
                            </a:schemeClr>
                          </a:solidFill>
                          <a:effectLst/>
                          <a:latin typeface="+mj-lt"/>
                          <a:ea typeface="+mn-ea"/>
                          <a:cs typeface="+mn-cs"/>
                        </a:rPr>
                        <a:t> </a:t>
                      </a:r>
                      <a:r>
                        <a:rPr lang="en-GB" sz="2000" u="none" kern="1200" dirty="0" err="1">
                          <a:solidFill>
                            <a:schemeClr val="accent1">
                              <a:lumMod val="50000"/>
                            </a:schemeClr>
                          </a:solidFill>
                          <a:effectLst/>
                          <a:latin typeface="+mj-lt"/>
                          <a:ea typeface="+mn-ea"/>
                          <a:cs typeface="+mn-cs"/>
                        </a:rPr>
                        <a:t>Lieblingsband</a:t>
                      </a:r>
                      <a:r>
                        <a:rPr lang="en-GB" sz="2000" u="none" kern="1200" dirty="0">
                          <a:solidFill>
                            <a:schemeClr val="accent1">
                              <a:lumMod val="50000"/>
                            </a:schemeClr>
                          </a:solidFill>
                          <a:effectLst/>
                          <a:latin typeface="+mj-lt"/>
                          <a:ea typeface="+mn-ea"/>
                          <a:cs typeface="+mn-cs"/>
                        </a:rPr>
                        <a:t> </a:t>
                      </a:r>
                      <a:r>
                        <a:rPr lang="en-GB" sz="2000" kern="1200" dirty="0" err="1">
                          <a:solidFill>
                            <a:schemeClr val="accent1">
                              <a:lumMod val="50000"/>
                            </a:schemeClr>
                          </a:solidFill>
                          <a:effectLst/>
                          <a:latin typeface="+mj-lt"/>
                          <a:ea typeface="+mn-ea"/>
                          <a:cs typeface="+mn-cs"/>
                        </a:rPr>
                        <a:t>ist</a:t>
                      </a:r>
                      <a:r>
                        <a:rPr lang="en-GB" sz="2000" kern="1200" dirty="0">
                          <a:solidFill>
                            <a:schemeClr val="accent1">
                              <a:lumMod val="50000"/>
                            </a:schemeClr>
                          </a:solidFill>
                          <a:effectLst/>
                          <a:latin typeface="+mj-lt"/>
                          <a:ea typeface="+mn-ea"/>
                          <a:cs typeface="+mn-cs"/>
                        </a:rPr>
                        <a:t> </a:t>
                      </a:r>
                      <a:r>
                        <a:rPr lang="en-GB" sz="2000" kern="1200" dirty="0" err="1">
                          <a:solidFill>
                            <a:schemeClr val="accent1">
                              <a:lumMod val="50000"/>
                            </a:schemeClr>
                          </a:solidFill>
                          <a:effectLst/>
                          <a:latin typeface="+mj-lt"/>
                          <a:ea typeface="+mn-ea"/>
                          <a:cs typeface="+mn-cs"/>
                        </a:rPr>
                        <a:t>Rammstein</a:t>
                      </a:r>
                      <a:r>
                        <a:rPr lang="en-GB" sz="2000" kern="1200" dirty="0">
                          <a:solidFill>
                            <a:schemeClr val="accent1">
                              <a:lumMod val="50000"/>
                            </a:schemeClr>
                          </a:solidFill>
                          <a:effectLst/>
                          <a:latin typeface="+mj-lt"/>
                          <a:ea typeface="+mn-ea"/>
                          <a:cs typeface="+mn-cs"/>
                        </a:rPr>
                        <a:t>.</a:t>
                      </a:r>
                      <a:endParaRPr lang="en-GB" sz="2000" dirty="0">
                        <a:solidFill>
                          <a:schemeClr val="accent1">
                            <a:lumMod val="50000"/>
                          </a:schemeClr>
                        </a:solidFill>
                        <a:latin typeface="+mj-lt"/>
                      </a:endParaRPr>
                    </a:p>
                  </a:txBody>
                  <a:tcPr anchor="ctr"/>
                </a:tc>
                <a:extLst>
                  <a:ext uri="{0D108BD9-81ED-4DB2-BD59-A6C34878D82A}">
                    <a16:rowId xmlns:a16="http://schemas.microsoft.com/office/drawing/2014/main" val="10007"/>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6964" y="326817"/>
            <a:ext cx="7002710" cy="707849"/>
          </a:xfrm>
        </p:spPr>
        <p:txBody>
          <a:bodyPr>
            <a:normAutofit/>
          </a:bodyPr>
          <a:lstStyle/>
          <a:p>
            <a:r>
              <a:rPr lang="en-GB" sz="3600" b="1" dirty="0" err="1">
                <a:solidFill>
                  <a:schemeClr val="bg1"/>
                </a:solidFill>
              </a:rPr>
              <a:t>Lieblingsdinge</a:t>
            </a:r>
            <a:endParaRPr lang="en-GB" sz="3600" b="1" dirty="0">
              <a:solidFill>
                <a:schemeClr val="bg1"/>
              </a:solidFill>
            </a:endParaRPr>
          </a:p>
        </p:txBody>
      </p:sp>
      <p:sp>
        <p:nvSpPr>
          <p:cNvPr id="47" name="TextBox 46">
            <a:extLst>
              <a:ext uri="{FF2B5EF4-FFF2-40B4-BE49-F238E27FC236}">
                <a16:creationId xmlns:a16="http://schemas.microsoft.com/office/drawing/2014/main" id="{6A500173-7AE1-4980-9C52-2DFAE38768EA}"/>
              </a:ext>
            </a:extLst>
          </p:cNvPr>
          <p:cNvSpPr txBox="1"/>
          <p:nvPr/>
        </p:nvSpPr>
        <p:spPr>
          <a:xfrm>
            <a:off x="145886" y="1244689"/>
            <a:ext cx="11867462" cy="769441"/>
          </a:xfrm>
          <a:prstGeom prst="rect">
            <a:avLst/>
          </a:prstGeom>
          <a:noFill/>
        </p:spPr>
        <p:txBody>
          <a:bodyPr wrap="square" rtlCol="0">
            <a:spAutoFit/>
          </a:bodyPr>
          <a:lstStyle/>
          <a:p>
            <a:pPr hangingPunct="0">
              <a:defRPr/>
            </a:pPr>
            <a:r>
              <a:rPr lang="en-US" sz="2200" dirty="0" err="1">
                <a:solidFill>
                  <a:schemeClr val="accent1">
                    <a:lumMod val="50000"/>
                  </a:schemeClr>
                </a:solidFill>
              </a:rPr>
              <a:t>Katja</a:t>
            </a:r>
            <a:r>
              <a:rPr lang="en-US" sz="2200" dirty="0">
                <a:solidFill>
                  <a:schemeClr val="accent1">
                    <a:lumMod val="50000"/>
                  </a:schemeClr>
                </a:solidFill>
              </a:rPr>
              <a:t> </a:t>
            </a:r>
            <a:r>
              <a:rPr lang="en-US" sz="2200" dirty="0" err="1">
                <a:solidFill>
                  <a:schemeClr val="accent1">
                    <a:lumMod val="50000"/>
                  </a:schemeClr>
                </a:solidFill>
              </a:rPr>
              <a:t>redet</a:t>
            </a:r>
            <a:r>
              <a:rPr lang="en-US" sz="2200" dirty="0">
                <a:solidFill>
                  <a:schemeClr val="accent1">
                    <a:lumMod val="50000"/>
                  </a:schemeClr>
                </a:solidFill>
              </a:rPr>
              <a:t> </a:t>
            </a:r>
            <a:r>
              <a:rPr lang="en-US" sz="2200" dirty="0" err="1">
                <a:solidFill>
                  <a:schemeClr val="accent1">
                    <a:lumMod val="50000"/>
                  </a:schemeClr>
                </a:solidFill>
              </a:rPr>
              <a:t>mit</a:t>
            </a:r>
            <a:r>
              <a:rPr lang="en-US" sz="2200" dirty="0">
                <a:solidFill>
                  <a:schemeClr val="accent1">
                    <a:lumMod val="50000"/>
                  </a:schemeClr>
                </a:solidFill>
              </a:rPr>
              <a:t> Mehmet auf </a:t>
            </a:r>
            <a:r>
              <a:rPr lang="en-US" sz="2200" dirty="0" err="1">
                <a:solidFill>
                  <a:schemeClr val="accent1">
                    <a:lumMod val="50000"/>
                  </a:schemeClr>
                </a:solidFill>
              </a:rPr>
              <a:t>dem</a:t>
            </a:r>
            <a:r>
              <a:rPr lang="en-US" sz="2200" dirty="0">
                <a:solidFill>
                  <a:schemeClr val="accent1">
                    <a:lumMod val="50000"/>
                  </a:schemeClr>
                </a:solidFill>
              </a:rPr>
              <a:t> Handy </a:t>
            </a:r>
            <a:r>
              <a:rPr lang="en-US" sz="2200" dirty="0" err="1">
                <a:solidFill>
                  <a:schemeClr val="accent1">
                    <a:lumMod val="50000"/>
                  </a:schemeClr>
                </a:solidFill>
              </a:rPr>
              <a:t>aber</a:t>
            </a:r>
            <a:r>
              <a:rPr lang="en-US" sz="2200" dirty="0">
                <a:solidFill>
                  <a:schemeClr val="accent1">
                    <a:lumMod val="50000"/>
                  </a:schemeClr>
                </a:solidFill>
              </a:rPr>
              <a:t> das </a:t>
            </a:r>
            <a:r>
              <a:rPr lang="en-US" sz="2200" dirty="0" err="1">
                <a:solidFill>
                  <a:schemeClr val="accent1">
                    <a:lumMod val="50000"/>
                  </a:schemeClr>
                </a:solidFill>
              </a:rPr>
              <a:t>Handysignal</a:t>
            </a:r>
            <a:r>
              <a:rPr lang="en-US" sz="2200" dirty="0">
                <a:solidFill>
                  <a:schemeClr val="accent1">
                    <a:lumMod val="50000"/>
                  </a:schemeClr>
                </a:solidFill>
              </a:rPr>
              <a:t> </a:t>
            </a:r>
            <a:r>
              <a:rPr lang="en-US" sz="2200" dirty="0" err="1">
                <a:solidFill>
                  <a:schemeClr val="accent1">
                    <a:lumMod val="50000"/>
                  </a:schemeClr>
                </a:solidFill>
              </a:rPr>
              <a:t>ist</a:t>
            </a:r>
            <a:r>
              <a:rPr lang="en-US" sz="2200" dirty="0">
                <a:solidFill>
                  <a:schemeClr val="accent1">
                    <a:lumMod val="50000"/>
                  </a:schemeClr>
                </a:solidFill>
              </a:rPr>
              <a:t> </a:t>
            </a:r>
            <a:r>
              <a:rPr lang="en-US" sz="2200" dirty="0" err="1">
                <a:solidFill>
                  <a:schemeClr val="accent1">
                    <a:lumMod val="50000"/>
                  </a:schemeClr>
                </a:solidFill>
              </a:rPr>
              <a:t>nicht</a:t>
            </a:r>
            <a:r>
              <a:rPr lang="en-US" sz="2200" dirty="0">
                <a:solidFill>
                  <a:schemeClr val="accent1">
                    <a:lumMod val="50000"/>
                  </a:schemeClr>
                </a:solidFill>
              </a:rPr>
              <a:t> gut! </a:t>
            </a:r>
            <a:br>
              <a:rPr lang="en-US" sz="2200" dirty="0">
                <a:solidFill>
                  <a:schemeClr val="accent1">
                    <a:lumMod val="50000"/>
                  </a:schemeClr>
                </a:solidFill>
              </a:rPr>
            </a:br>
            <a:r>
              <a:rPr lang="en-US" sz="2200" dirty="0">
                <a:solidFill>
                  <a:schemeClr val="accent1">
                    <a:lumMod val="50000"/>
                  </a:schemeClr>
                </a:solidFill>
              </a:rPr>
              <a:t>Was </a:t>
            </a:r>
            <a:r>
              <a:rPr lang="en-US" sz="2200" dirty="0" err="1">
                <a:solidFill>
                  <a:schemeClr val="accent1">
                    <a:lumMod val="50000"/>
                  </a:schemeClr>
                </a:solidFill>
              </a:rPr>
              <a:t>sagen</a:t>
            </a:r>
            <a:r>
              <a:rPr lang="en-US" sz="2200" dirty="0">
                <a:solidFill>
                  <a:schemeClr val="accent1">
                    <a:lumMod val="50000"/>
                  </a:schemeClr>
                </a:solidFill>
              </a:rPr>
              <a:t> </a:t>
            </a:r>
            <a:r>
              <a:rPr lang="en-US" sz="2200" dirty="0" err="1">
                <a:solidFill>
                  <a:schemeClr val="accent1">
                    <a:lumMod val="50000"/>
                  </a:schemeClr>
                </a:solidFill>
              </a:rPr>
              <a:t>sie</a:t>
            </a:r>
            <a:r>
              <a:rPr lang="en-US" sz="2200" dirty="0">
                <a:solidFill>
                  <a:schemeClr val="accent1">
                    <a:lumMod val="50000"/>
                  </a:schemeClr>
                </a:solidFill>
              </a:rPr>
              <a:t>?  </a:t>
            </a:r>
            <a:r>
              <a:rPr lang="en-US" sz="2200" dirty="0" err="1">
                <a:solidFill>
                  <a:schemeClr val="accent1">
                    <a:lumMod val="50000"/>
                  </a:schemeClr>
                </a:solidFill>
              </a:rPr>
              <a:t>Ist</a:t>
            </a:r>
            <a:r>
              <a:rPr lang="en-US" sz="2200" dirty="0">
                <a:solidFill>
                  <a:schemeClr val="accent1">
                    <a:lumMod val="50000"/>
                  </a:schemeClr>
                </a:solidFill>
              </a:rPr>
              <a:t> das </a:t>
            </a:r>
            <a:r>
              <a:rPr lang="en-US" sz="2200" b="1" dirty="0" err="1">
                <a:solidFill>
                  <a:schemeClr val="accent1">
                    <a:lumMod val="50000"/>
                  </a:schemeClr>
                </a:solidFill>
              </a:rPr>
              <a:t>mein</a:t>
            </a:r>
            <a:r>
              <a:rPr lang="en-US" sz="2200" b="1" dirty="0">
                <a:solidFill>
                  <a:schemeClr val="accent1">
                    <a:lumMod val="50000"/>
                  </a:schemeClr>
                </a:solidFill>
              </a:rPr>
              <a:t>/</a:t>
            </a:r>
            <a:r>
              <a:rPr lang="en-US" sz="2200" b="1" dirty="0" err="1">
                <a:solidFill>
                  <a:schemeClr val="accent1">
                    <a:lumMod val="50000"/>
                  </a:schemeClr>
                </a:solidFill>
              </a:rPr>
              <a:t>meine</a:t>
            </a:r>
            <a:r>
              <a:rPr lang="en-US" sz="2200" dirty="0">
                <a:solidFill>
                  <a:schemeClr val="accent1">
                    <a:lumMod val="50000"/>
                  </a:schemeClr>
                </a:solidFill>
              </a:rPr>
              <a:t>, </a:t>
            </a:r>
            <a:r>
              <a:rPr lang="en-US" sz="2200" b="1" dirty="0" err="1">
                <a:solidFill>
                  <a:schemeClr val="accent1">
                    <a:lumMod val="50000"/>
                  </a:schemeClr>
                </a:solidFill>
              </a:rPr>
              <a:t>dein</a:t>
            </a:r>
            <a:r>
              <a:rPr lang="en-US" sz="2200" b="1" dirty="0">
                <a:solidFill>
                  <a:schemeClr val="accent1">
                    <a:lumMod val="50000"/>
                  </a:schemeClr>
                </a:solidFill>
              </a:rPr>
              <a:t>/</a:t>
            </a:r>
            <a:r>
              <a:rPr lang="en-US" sz="2200" b="1" dirty="0" err="1">
                <a:solidFill>
                  <a:schemeClr val="accent1">
                    <a:lumMod val="50000"/>
                  </a:schemeClr>
                </a:solidFill>
              </a:rPr>
              <a:t>deine</a:t>
            </a:r>
            <a:r>
              <a:rPr lang="en-US" sz="2200" dirty="0">
                <a:solidFill>
                  <a:schemeClr val="accent1">
                    <a:lumMod val="50000"/>
                  </a:schemeClr>
                </a:solidFill>
              </a:rPr>
              <a:t>, </a:t>
            </a:r>
            <a:r>
              <a:rPr lang="en-US" sz="2200" b="1" dirty="0">
                <a:solidFill>
                  <a:schemeClr val="accent1">
                    <a:lumMod val="50000"/>
                  </a:schemeClr>
                </a:solidFill>
              </a:rPr>
              <a:t>sein/seine</a:t>
            </a:r>
            <a:r>
              <a:rPr lang="en-US" sz="2200" dirty="0">
                <a:solidFill>
                  <a:schemeClr val="accent1">
                    <a:lumMod val="50000"/>
                  </a:schemeClr>
                </a:solidFill>
              </a:rPr>
              <a:t>, </a:t>
            </a:r>
            <a:r>
              <a:rPr lang="en-US" sz="2200" b="1" dirty="0" err="1">
                <a:solidFill>
                  <a:schemeClr val="accent1">
                    <a:lumMod val="50000"/>
                  </a:schemeClr>
                </a:solidFill>
              </a:rPr>
              <a:t>ihr</a:t>
            </a:r>
            <a:r>
              <a:rPr lang="en-US" sz="2200" b="1" dirty="0">
                <a:solidFill>
                  <a:schemeClr val="accent1">
                    <a:lumMod val="50000"/>
                  </a:schemeClr>
                </a:solidFill>
              </a:rPr>
              <a:t>/</a:t>
            </a:r>
            <a:r>
              <a:rPr lang="en-US" sz="2200" b="1" dirty="0" err="1">
                <a:solidFill>
                  <a:schemeClr val="accent1">
                    <a:lumMod val="50000"/>
                  </a:schemeClr>
                </a:solidFill>
              </a:rPr>
              <a:t>ihre</a:t>
            </a:r>
            <a:r>
              <a:rPr lang="en-US" sz="2200" dirty="0">
                <a:solidFill>
                  <a:schemeClr val="accent1">
                    <a:lumMod val="50000"/>
                  </a:schemeClr>
                </a:solidFill>
              </a:rPr>
              <a:t>?</a:t>
            </a:r>
          </a:p>
        </p:txBody>
      </p:sp>
      <p:sp>
        <p:nvSpPr>
          <p:cNvPr id="26" name="Google Shape;613;p26">
            <a:hlinkClick r:id="" action="ppaction://noaction" highlightClick="1">
              <a:snd r:embed="rId6" name="Katja_1_beep.wav"/>
            </a:hlinkClick>
            <a:extLst>
              <a:ext uri="{FF2B5EF4-FFF2-40B4-BE49-F238E27FC236}">
                <a16:creationId xmlns:a16="http://schemas.microsoft.com/office/drawing/2014/main" id="{E81506B0-A3F8-47F6-A818-34153DC67087}"/>
              </a:ext>
            </a:extLst>
          </p:cNvPr>
          <p:cNvSpPr/>
          <p:nvPr/>
        </p:nvSpPr>
        <p:spPr>
          <a:xfrm>
            <a:off x="287598" y="2390720"/>
            <a:ext cx="461911" cy="45474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3200" b="1" dirty="0">
                <a:solidFill>
                  <a:prstClr val="white"/>
                </a:solidFill>
              </a:rPr>
              <a:t>A</a:t>
            </a:r>
            <a:endParaRPr sz="3200" b="1" dirty="0">
              <a:solidFill>
                <a:prstClr val="white"/>
              </a:solidFill>
            </a:endParaRPr>
          </a:p>
        </p:txBody>
      </p:sp>
      <p:sp>
        <p:nvSpPr>
          <p:cNvPr id="55" name="Google Shape;613;p26">
            <a:hlinkClick r:id="" action="ppaction://noaction" highlightClick="1">
              <a:snd r:embed="rId7" name="Mehmet_1_beep Lieblingsfussballspieler.wav"/>
            </a:hlinkClick>
            <a:extLst>
              <a:ext uri="{FF2B5EF4-FFF2-40B4-BE49-F238E27FC236}">
                <a16:creationId xmlns:a16="http://schemas.microsoft.com/office/drawing/2014/main" id="{E81506B0-A3F8-47F6-A818-34153DC67087}"/>
              </a:ext>
            </a:extLst>
          </p:cNvPr>
          <p:cNvSpPr/>
          <p:nvPr/>
        </p:nvSpPr>
        <p:spPr>
          <a:xfrm>
            <a:off x="287597" y="3489477"/>
            <a:ext cx="461911" cy="45474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3200" b="1" dirty="0">
                <a:solidFill>
                  <a:prstClr val="white"/>
                </a:solidFill>
              </a:rPr>
              <a:t>B</a:t>
            </a:r>
            <a:endParaRPr sz="3200" b="1" dirty="0">
              <a:solidFill>
                <a:prstClr val="white"/>
              </a:solidFill>
            </a:endParaRPr>
          </a:p>
        </p:txBody>
      </p:sp>
      <p:sp>
        <p:nvSpPr>
          <p:cNvPr id="56" name="Google Shape;613;p26">
            <a:hlinkClick r:id="" action="ppaction://noaction" highlightClick="1">
              <a:snd r:embed="rId8" name="Katja_C_beep.wav"/>
            </a:hlinkClick>
            <a:extLst>
              <a:ext uri="{FF2B5EF4-FFF2-40B4-BE49-F238E27FC236}">
                <a16:creationId xmlns:a16="http://schemas.microsoft.com/office/drawing/2014/main" id="{E81506B0-A3F8-47F6-A818-34153DC67087}"/>
              </a:ext>
            </a:extLst>
          </p:cNvPr>
          <p:cNvSpPr/>
          <p:nvPr/>
        </p:nvSpPr>
        <p:spPr>
          <a:xfrm>
            <a:off x="287596" y="4567152"/>
            <a:ext cx="461911" cy="45474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3200" b="1" dirty="0">
                <a:solidFill>
                  <a:prstClr val="white"/>
                </a:solidFill>
              </a:rPr>
              <a:t>C</a:t>
            </a:r>
            <a:endParaRPr sz="3200" b="1" dirty="0">
              <a:solidFill>
                <a:prstClr val="white"/>
              </a:solidFill>
            </a:endParaRPr>
          </a:p>
        </p:txBody>
      </p:sp>
      <p:sp>
        <p:nvSpPr>
          <p:cNvPr id="57" name="Google Shape;613;p26">
            <a:hlinkClick r:id="" action="ppaction://noaction" highlightClick="1">
              <a:snd r:embed="rId9" name="Katja_D_beep.wav"/>
            </a:hlinkClick>
            <a:extLst>
              <a:ext uri="{FF2B5EF4-FFF2-40B4-BE49-F238E27FC236}">
                <a16:creationId xmlns:a16="http://schemas.microsoft.com/office/drawing/2014/main" id="{E81506B0-A3F8-47F6-A818-34153DC67087}"/>
              </a:ext>
            </a:extLst>
          </p:cNvPr>
          <p:cNvSpPr/>
          <p:nvPr/>
        </p:nvSpPr>
        <p:spPr>
          <a:xfrm>
            <a:off x="287596" y="5528383"/>
            <a:ext cx="461911" cy="45474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3200" b="1" dirty="0">
                <a:solidFill>
                  <a:prstClr val="white"/>
                </a:solidFill>
              </a:rPr>
              <a:t>D</a:t>
            </a:r>
            <a:endParaRPr sz="3200" b="1" dirty="0">
              <a:solidFill>
                <a:prstClr val="white"/>
              </a:solidFill>
            </a:endParaRPr>
          </a:p>
        </p:txBody>
      </p:sp>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b="30944"/>
          <a:stretch/>
        </p:blipFill>
        <p:spPr>
          <a:xfrm flipH="1">
            <a:off x="1005020" y="2215462"/>
            <a:ext cx="322773" cy="350515"/>
          </a:xfrm>
          <a:prstGeom prst="rect">
            <a:avLst/>
          </a:prstGeom>
        </p:spPr>
      </p:pic>
      <p:pic>
        <p:nvPicPr>
          <p:cNvPr id="58" name="Picture 57"/>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23682"/>
          <a:stretch/>
        </p:blipFill>
        <p:spPr>
          <a:xfrm>
            <a:off x="920352" y="2603100"/>
            <a:ext cx="492110" cy="464950"/>
          </a:xfrm>
          <a:prstGeom prst="rect">
            <a:avLst/>
          </a:prstGeom>
        </p:spPr>
      </p:pic>
      <p:pic>
        <p:nvPicPr>
          <p:cNvPr id="59" name="Picture 58"/>
          <p:cNvPicPr>
            <a:picLocks noChangeAspect="1"/>
          </p:cNvPicPr>
          <p:nvPr/>
        </p:nvPicPr>
        <p:blipFill rotWithShape="1">
          <a:blip r:embed="rId10" cstate="print">
            <a:extLst>
              <a:ext uri="{28A0092B-C50C-407E-A947-70E740481C1C}">
                <a14:useLocalDpi xmlns:a14="http://schemas.microsoft.com/office/drawing/2010/main" val="0"/>
              </a:ext>
            </a:extLst>
          </a:blip>
          <a:srcRect b="30944"/>
          <a:stretch/>
        </p:blipFill>
        <p:spPr>
          <a:xfrm flipH="1">
            <a:off x="999959" y="3142413"/>
            <a:ext cx="322773" cy="350515"/>
          </a:xfrm>
          <a:prstGeom prst="rect">
            <a:avLst/>
          </a:prstGeom>
        </p:spPr>
      </p:pic>
      <p:pic>
        <p:nvPicPr>
          <p:cNvPr id="60" name="Picture 59"/>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23682"/>
          <a:stretch/>
        </p:blipFill>
        <p:spPr>
          <a:xfrm>
            <a:off x="915290" y="3669964"/>
            <a:ext cx="492110" cy="464950"/>
          </a:xfrm>
          <a:prstGeom prst="rect">
            <a:avLst/>
          </a:prstGeom>
        </p:spPr>
      </p:pic>
      <p:pic>
        <p:nvPicPr>
          <p:cNvPr id="61" name="Picture 60"/>
          <p:cNvPicPr>
            <a:picLocks noChangeAspect="1"/>
          </p:cNvPicPr>
          <p:nvPr/>
        </p:nvPicPr>
        <p:blipFill rotWithShape="1">
          <a:blip r:embed="rId10" cstate="print">
            <a:extLst>
              <a:ext uri="{28A0092B-C50C-407E-A947-70E740481C1C}">
                <a14:useLocalDpi xmlns:a14="http://schemas.microsoft.com/office/drawing/2010/main" val="0"/>
              </a:ext>
            </a:extLst>
          </a:blip>
          <a:srcRect b="30944"/>
          <a:stretch/>
        </p:blipFill>
        <p:spPr>
          <a:xfrm flipH="1">
            <a:off x="999958" y="4401779"/>
            <a:ext cx="322773" cy="350515"/>
          </a:xfrm>
          <a:prstGeom prst="rect">
            <a:avLst/>
          </a:prstGeom>
        </p:spPr>
      </p:pic>
      <p:pic>
        <p:nvPicPr>
          <p:cNvPr id="62" name="Picture 61"/>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23682"/>
          <a:stretch/>
        </p:blipFill>
        <p:spPr>
          <a:xfrm>
            <a:off x="915290" y="4789417"/>
            <a:ext cx="492110" cy="464950"/>
          </a:xfrm>
          <a:prstGeom prst="rect">
            <a:avLst/>
          </a:prstGeom>
        </p:spPr>
      </p:pic>
      <p:pic>
        <p:nvPicPr>
          <p:cNvPr id="63" name="Picture 62"/>
          <p:cNvPicPr>
            <a:picLocks noChangeAspect="1"/>
          </p:cNvPicPr>
          <p:nvPr/>
        </p:nvPicPr>
        <p:blipFill rotWithShape="1">
          <a:blip r:embed="rId10" cstate="print">
            <a:extLst>
              <a:ext uri="{28A0092B-C50C-407E-A947-70E740481C1C}">
                <a14:useLocalDpi xmlns:a14="http://schemas.microsoft.com/office/drawing/2010/main" val="0"/>
              </a:ext>
            </a:extLst>
          </a:blip>
          <a:srcRect b="30944"/>
          <a:stretch/>
        </p:blipFill>
        <p:spPr>
          <a:xfrm flipH="1">
            <a:off x="999958" y="5340576"/>
            <a:ext cx="322773" cy="350515"/>
          </a:xfrm>
          <a:prstGeom prst="rect">
            <a:avLst/>
          </a:prstGeom>
        </p:spPr>
      </p:pic>
      <p:pic>
        <p:nvPicPr>
          <p:cNvPr id="64" name="Picture 63"/>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23682"/>
          <a:stretch/>
        </p:blipFill>
        <p:spPr>
          <a:xfrm>
            <a:off x="915290" y="5728214"/>
            <a:ext cx="492110" cy="464950"/>
          </a:xfrm>
          <a:prstGeom prst="rect">
            <a:avLst/>
          </a:prstGeom>
        </p:spPr>
      </p:pic>
      <p:sp>
        <p:nvSpPr>
          <p:cNvPr id="8" name="Rounded Rectangular Callout 7"/>
          <p:cNvSpPr/>
          <p:nvPr/>
        </p:nvSpPr>
        <p:spPr>
          <a:xfrm>
            <a:off x="9169831" y="1999664"/>
            <a:ext cx="2823738" cy="1318006"/>
          </a:xfrm>
          <a:prstGeom prst="wedgeRoundRectCallout">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a:t>
            </a:r>
            <a:r>
              <a:rPr lang="en-GB" sz="2000" b="1" dirty="0">
                <a:solidFill>
                  <a:schemeClr val="bg1"/>
                </a:solidFill>
              </a:rPr>
              <a:t>Sag mal</a:t>
            </a:r>
            <a:r>
              <a:rPr lang="en-GB" sz="2000" dirty="0">
                <a:solidFill>
                  <a:schemeClr val="bg1"/>
                </a:solidFill>
              </a:rPr>
              <a:t>” is a conversational filler, the equivalent of ‘</a:t>
            </a:r>
            <a:r>
              <a:rPr lang="en-GB" sz="2000" i="1" dirty="0">
                <a:solidFill>
                  <a:schemeClr val="bg1"/>
                </a:solidFill>
              </a:rPr>
              <a:t>Tell me</a:t>
            </a:r>
            <a:r>
              <a:rPr lang="en-GB" sz="2000" dirty="0">
                <a:solidFill>
                  <a:schemeClr val="bg1"/>
                </a:solidFill>
              </a:rPr>
              <a:t>’</a:t>
            </a:r>
            <a:endParaRPr lang="en-GB" dirty="0">
              <a:solidFill>
                <a:schemeClr val="bg1"/>
              </a:solidFill>
            </a:endParaRPr>
          </a:p>
        </p:txBody>
      </p:sp>
      <p:pic>
        <p:nvPicPr>
          <p:cNvPr id="2" name="Katja_Mehmet_A-D_ful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68069" y="150459"/>
            <a:ext cx="609600" cy="609600"/>
          </a:xfrm>
          <a:prstGeom prst="rect">
            <a:avLst/>
          </a:prstGeom>
        </p:spPr>
      </p:pic>
      <p:grpSp>
        <p:nvGrpSpPr>
          <p:cNvPr id="27" name="Group 26"/>
          <p:cNvGrpSpPr/>
          <p:nvPr/>
        </p:nvGrpSpPr>
        <p:grpSpPr>
          <a:xfrm>
            <a:off x="6061897" y="2184159"/>
            <a:ext cx="585089" cy="355126"/>
            <a:chOff x="6907529" y="4812699"/>
            <a:chExt cx="2052001" cy="355126"/>
          </a:xfrm>
        </p:grpSpPr>
        <p:sp>
          <p:nvSpPr>
            <p:cNvPr id="28" name="Rectangle 27"/>
            <p:cNvSpPr/>
            <p:nvPr/>
          </p:nvSpPr>
          <p:spPr>
            <a:xfrm>
              <a:off x="6907529" y="4812699"/>
              <a:ext cx="2052001" cy="355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6907529" y="5121689"/>
              <a:ext cx="2052001"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2552520" y="3593425"/>
            <a:ext cx="623938" cy="355126"/>
            <a:chOff x="6907529" y="4812699"/>
            <a:chExt cx="2052001" cy="355126"/>
          </a:xfrm>
        </p:grpSpPr>
        <p:sp>
          <p:nvSpPr>
            <p:cNvPr id="31" name="Rectangle 30"/>
            <p:cNvSpPr/>
            <p:nvPr/>
          </p:nvSpPr>
          <p:spPr>
            <a:xfrm>
              <a:off x="6907529" y="4812699"/>
              <a:ext cx="2052001" cy="355126"/>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6907529" y="5121689"/>
              <a:ext cx="2052001"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1908559" y="3944216"/>
            <a:ext cx="509617" cy="312189"/>
            <a:chOff x="6907529" y="4855635"/>
            <a:chExt cx="2052001" cy="312189"/>
          </a:xfrm>
        </p:grpSpPr>
        <p:sp>
          <p:nvSpPr>
            <p:cNvPr id="34" name="Rectangle 33"/>
            <p:cNvSpPr/>
            <p:nvPr/>
          </p:nvSpPr>
          <p:spPr>
            <a:xfrm>
              <a:off x="6907529" y="4855635"/>
              <a:ext cx="2052001" cy="312189"/>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6907529" y="5121689"/>
              <a:ext cx="2052001" cy="14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2697176" y="4430227"/>
            <a:ext cx="709072" cy="312189"/>
            <a:chOff x="6907529" y="4855635"/>
            <a:chExt cx="2052001" cy="312189"/>
          </a:xfrm>
        </p:grpSpPr>
        <p:sp>
          <p:nvSpPr>
            <p:cNvPr id="37" name="Rectangle 36"/>
            <p:cNvSpPr/>
            <p:nvPr/>
          </p:nvSpPr>
          <p:spPr>
            <a:xfrm>
              <a:off x="6907529" y="4855635"/>
              <a:ext cx="2052001" cy="3121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6907529" y="5121689"/>
              <a:ext cx="2052001"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p:cNvGrpSpPr/>
          <p:nvPr/>
        </p:nvGrpSpPr>
        <p:grpSpPr>
          <a:xfrm>
            <a:off x="2475281" y="5361412"/>
            <a:ext cx="701177" cy="312189"/>
            <a:chOff x="6907529" y="4855635"/>
            <a:chExt cx="2052001" cy="312189"/>
          </a:xfrm>
        </p:grpSpPr>
        <p:sp>
          <p:nvSpPr>
            <p:cNvPr id="40" name="Rectangle 39"/>
            <p:cNvSpPr/>
            <p:nvPr/>
          </p:nvSpPr>
          <p:spPr>
            <a:xfrm>
              <a:off x="6907529" y="4855635"/>
              <a:ext cx="2052001" cy="3121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6907529" y="5121689"/>
              <a:ext cx="2052001"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up 41"/>
          <p:cNvGrpSpPr/>
          <p:nvPr/>
        </p:nvGrpSpPr>
        <p:grpSpPr>
          <a:xfrm>
            <a:off x="1904225" y="5827028"/>
            <a:ext cx="792951" cy="312189"/>
            <a:chOff x="6907529" y="4855635"/>
            <a:chExt cx="2052001" cy="312189"/>
          </a:xfrm>
        </p:grpSpPr>
        <p:sp>
          <p:nvSpPr>
            <p:cNvPr id="43" name="Rectangle 42"/>
            <p:cNvSpPr/>
            <p:nvPr/>
          </p:nvSpPr>
          <p:spPr>
            <a:xfrm>
              <a:off x="6907529" y="4855635"/>
              <a:ext cx="2052001" cy="312189"/>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6907529" y="5121689"/>
              <a:ext cx="2052001"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Rounded Rectangle 11">
            <a:extLst>
              <a:ext uri="{FF2B5EF4-FFF2-40B4-BE49-F238E27FC236}">
                <a16:creationId xmlns:a16="http://schemas.microsoft.com/office/drawing/2014/main" id="{483D7EB9-C2AA-4190-98DE-925F861600E9}"/>
              </a:ext>
            </a:extLst>
          </p:cNvPr>
          <p:cNvSpPr/>
          <p:nvPr/>
        </p:nvSpPr>
        <p:spPr>
          <a:xfrm>
            <a:off x="10109200" y="247046"/>
            <a:ext cx="184812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8874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0"/>
                                        </p:tgtEl>
                                      </p:cBhvr>
                                    </p:animEffect>
                                    <p:set>
                                      <p:cBhvr>
                                        <p:cTn id="11" dur="1" fill="hold">
                                          <p:stCondLst>
                                            <p:cond delay="499"/>
                                          </p:stCondLst>
                                        </p:cTn>
                                        <p:tgtEl>
                                          <p:spTgt spid="3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3"/>
                                        </p:tgtEl>
                                      </p:cBhvr>
                                    </p:animEffect>
                                    <p:set>
                                      <p:cBhvr>
                                        <p:cTn id="16" dur="1" fill="hold">
                                          <p:stCondLst>
                                            <p:cond delay="499"/>
                                          </p:stCondLst>
                                        </p:cTn>
                                        <p:tgtEl>
                                          <p:spTgt spid="3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4272" fill="hold"/>
                                        <p:tgtEl>
                                          <p:spTgt spid="2"/>
                                        </p:tgtEl>
                                      </p:cBhvr>
                                    </p:cmd>
                                  </p:childTnLst>
                                </p:cTn>
                              </p:par>
                            </p:childTnLst>
                          </p:cTn>
                        </p:par>
                      </p:childTnLst>
                    </p:cTn>
                  </p:par>
                </p:childTnLst>
              </p:cTn>
              <p:nextCondLst>
                <p:cond evt="onClick" delay="0">
                  <p:tgtEl>
                    <p:spTgt spid="2"/>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24357" y="2140088"/>
          <a:ext cx="10655453" cy="4053076"/>
        </p:xfrm>
        <a:graphic>
          <a:graphicData uri="http://schemas.openxmlformats.org/drawingml/2006/table">
            <a:tbl>
              <a:tblPr firstRow="1" bandRow="1">
                <a:tableStyleId>{ED083AE6-46FA-4A59-8FB0-9F97EB10719F}</a:tableStyleId>
              </a:tblPr>
              <a:tblGrid>
                <a:gridCol w="595859">
                  <a:extLst>
                    <a:ext uri="{9D8B030D-6E8A-4147-A177-3AD203B41FA5}">
                      <a16:colId xmlns:a16="http://schemas.microsoft.com/office/drawing/2014/main" val="20000"/>
                    </a:ext>
                  </a:extLst>
                </a:gridCol>
                <a:gridCol w="603850">
                  <a:extLst>
                    <a:ext uri="{9D8B030D-6E8A-4147-A177-3AD203B41FA5}">
                      <a16:colId xmlns:a16="http://schemas.microsoft.com/office/drawing/2014/main" val="20001"/>
                    </a:ext>
                  </a:extLst>
                </a:gridCol>
                <a:gridCol w="9455744">
                  <a:extLst>
                    <a:ext uri="{9D8B030D-6E8A-4147-A177-3AD203B41FA5}">
                      <a16:colId xmlns:a16="http://schemas.microsoft.com/office/drawing/2014/main" val="20002"/>
                    </a:ext>
                  </a:extLst>
                </a:gridCol>
              </a:tblGrid>
              <a:tr h="527647">
                <a:tc rowSpan="2">
                  <a:txBody>
                    <a:bodyPr/>
                    <a:lstStyle/>
                    <a:p>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rgbClr val="115076"/>
                        </a:solidFill>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u="none" kern="1200" dirty="0">
                          <a:solidFill>
                            <a:schemeClr val="accent1">
                              <a:lumMod val="50000"/>
                            </a:schemeClr>
                          </a:solidFill>
                          <a:effectLst/>
                          <a:latin typeface="+mn-lt"/>
                          <a:ea typeface="+mn-ea"/>
                          <a:cs typeface="+mn-cs"/>
                        </a:rPr>
                        <a:t> - Und Mehmet, hast du </a:t>
                      </a:r>
                      <a:r>
                        <a:rPr lang="en-GB" sz="2000" b="0" u="none" kern="1200" dirty="0" err="1">
                          <a:solidFill>
                            <a:schemeClr val="accent1">
                              <a:lumMod val="50000"/>
                            </a:schemeClr>
                          </a:solidFill>
                          <a:effectLst/>
                          <a:latin typeface="+mn-lt"/>
                          <a:ea typeface="+mn-ea"/>
                          <a:cs typeface="+mn-cs"/>
                        </a:rPr>
                        <a:t>Geschwister</a:t>
                      </a:r>
                      <a:r>
                        <a:rPr lang="en-GB" sz="2000" b="0" u="none" kern="1200" dirty="0">
                          <a:solidFill>
                            <a:schemeClr val="accent1">
                              <a:lumMod val="50000"/>
                            </a:schemeClr>
                          </a:solidFill>
                          <a:effectLst/>
                          <a:latin typeface="+mn-lt"/>
                          <a:ea typeface="+mn-ea"/>
                          <a:cs typeface="+mn-cs"/>
                        </a:rPr>
                        <a:t>?</a:t>
                      </a:r>
                      <a:endParaRPr lang="en-GB" sz="2000" b="0" u="none" dirty="0">
                        <a:solidFill>
                          <a:schemeClr val="accent1">
                            <a:lumMod val="50000"/>
                          </a:schemeClr>
                        </a:solidFill>
                        <a:latin typeface="Century" panose="02040604050505020304" pitchFamily="18" charset="0"/>
                      </a:endParaRPr>
                    </a:p>
                  </a:txBody>
                  <a:tcPr anchor="ctr"/>
                </a:tc>
                <a:extLst>
                  <a:ext uri="{0D108BD9-81ED-4DB2-BD59-A6C34878D82A}">
                    <a16:rowId xmlns:a16="http://schemas.microsoft.com/office/drawing/2014/main" val="10000"/>
                  </a:ext>
                </a:extLst>
              </a:tr>
              <a:tr h="527647">
                <a:tc vMerge="1">
                  <a:txBody>
                    <a:bodyPr/>
                    <a:lstStyle/>
                    <a:p>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rgbClr val="115076"/>
                        </a:solidFill>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u="none" kern="1200" dirty="0">
                          <a:solidFill>
                            <a:schemeClr val="accent1">
                              <a:lumMod val="50000"/>
                            </a:schemeClr>
                          </a:solidFill>
                          <a:effectLst/>
                          <a:latin typeface="+mn-lt"/>
                          <a:ea typeface="+mn-ea"/>
                          <a:cs typeface="+mn-cs"/>
                        </a:rPr>
                        <a:t> - </a:t>
                      </a:r>
                      <a:r>
                        <a:rPr lang="en-GB" sz="2000" u="none" kern="1200" dirty="0" err="1">
                          <a:solidFill>
                            <a:schemeClr val="accent1">
                              <a:lumMod val="50000"/>
                            </a:schemeClr>
                          </a:solidFill>
                          <a:effectLst/>
                          <a:latin typeface="+mn-lt"/>
                          <a:ea typeface="+mn-ea"/>
                          <a:cs typeface="+mn-cs"/>
                        </a:rPr>
                        <a:t>Ja</a:t>
                      </a:r>
                      <a:r>
                        <a:rPr lang="en-GB" sz="2000" u="none" kern="1200" dirty="0">
                          <a:solidFill>
                            <a:schemeClr val="accent1">
                              <a:lumMod val="50000"/>
                            </a:schemeClr>
                          </a:solidFill>
                          <a:effectLst/>
                          <a:latin typeface="+mn-lt"/>
                          <a:ea typeface="+mn-ea"/>
                          <a:cs typeface="+mn-cs"/>
                        </a:rPr>
                        <a:t>, [7] </a:t>
                      </a:r>
                      <a:r>
                        <a:rPr lang="en-GB" sz="2000" b="1" u="none" kern="1200" dirty="0" err="1">
                          <a:solidFill>
                            <a:srgbClr val="DAA520"/>
                          </a:solidFill>
                          <a:effectLst/>
                          <a:latin typeface="+mn-lt"/>
                          <a:ea typeface="+mn-ea"/>
                          <a:cs typeface="+mn-cs"/>
                        </a:rPr>
                        <a:t>Meine</a:t>
                      </a:r>
                      <a:r>
                        <a:rPr lang="en-GB" sz="2000" b="1" u="none" kern="1200" dirty="0">
                          <a:solidFill>
                            <a:schemeClr val="accent1">
                              <a:lumMod val="50000"/>
                            </a:schemeClr>
                          </a:solidFill>
                          <a:effectLst/>
                          <a:latin typeface="+mn-lt"/>
                          <a:ea typeface="+mn-ea"/>
                          <a:cs typeface="+mn-cs"/>
                        </a:rPr>
                        <a:t> </a:t>
                      </a:r>
                      <a:r>
                        <a:rPr lang="en-GB" sz="2000" u="none" kern="1200" dirty="0" err="1">
                          <a:solidFill>
                            <a:schemeClr val="accent1">
                              <a:lumMod val="50000"/>
                            </a:schemeClr>
                          </a:solidFill>
                          <a:effectLst/>
                          <a:latin typeface="+mn-lt"/>
                          <a:ea typeface="+mn-ea"/>
                          <a:cs typeface="+mn-cs"/>
                        </a:rPr>
                        <a:t>Schwester</a:t>
                      </a:r>
                      <a:r>
                        <a:rPr lang="en-GB" sz="2000" u="none" kern="1200" dirty="0">
                          <a:solidFill>
                            <a:schemeClr val="accent1">
                              <a:lumMod val="50000"/>
                            </a:schemeClr>
                          </a:solidFill>
                          <a:effectLst/>
                          <a:latin typeface="+mn-lt"/>
                          <a:ea typeface="+mn-ea"/>
                          <a:cs typeface="+mn-cs"/>
                        </a:rPr>
                        <a:t> </a:t>
                      </a:r>
                      <a:r>
                        <a:rPr lang="en-GB" sz="2000" u="none" kern="1200" dirty="0" err="1">
                          <a:solidFill>
                            <a:schemeClr val="accent1">
                              <a:lumMod val="50000"/>
                            </a:schemeClr>
                          </a:solidFill>
                          <a:effectLst/>
                          <a:latin typeface="+mn-lt"/>
                          <a:ea typeface="+mn-ea"/>
                          <a:cs typeface="+mn-cs"/>
                        </a:rPr>
                        <a:t>heißt</a:t>
                      </a:r>
                      <a:r>
                        <a:rPr lang="en-GB" sz="2000" u="none" kern="1200" dirty="0">
                          <a:solidFill>
                            <a:schemeClr val="accent1">
                              <a:lumMod val="50000"/>
                            </a:schemeClr>
                          </a:solidFill>
                          <a:effectLst/>
                          <a:latin typeface="+mn-lt"/>
                          <a:ea typeface="+mn-ea"/>
                          <a:cs typeface="+mn-cs"/>
                        </a:rPr>
                        <a:t> </a:t>
                      </a:r>
                      <a:r>
                        <a:rPr lang="en-GB" sz="2000" u="none" kern="1200" dirty="0" err="1">
                          <a:solidFill>
                            <a:schemeClr val="accent1">
                              <a:lumMod val="50000"/>
                            </a:schemeClr>
                          </a:solidFill>
                          <a:effectLst/>
                          <a:latin typeface="+mn-lt"/>
                          <a:ea typeface="+mn-ea"/>
                          <a:cs typeface="+mn-cs"/>
                        </a:rPr>
                        <a:t>Esma</a:t>
                      </a:r>
                      <a:r>
                        <a:rPr lang="en-GB" sz="2000" u="none" kern="1200" dirty="0">
                          <a:solidFill>
                            <a:schemeClr val="accent1">
                              <a:lumMod val="50000"/>
                            </a:schemeClr>
                          </a:solidFill>
                          <a:effectLst/>
                          <a:latin typeface="+mn-lt"/>
                          <a:ea typeface="+mn-ea"/>
                          <a:cs typeface="+mn-cs"/>
                        </a:rPr>
                        <a:t>.</a:t>
                      </a:r>
                      <a:endParaRPr lang="en-GB" sz="2000" b="0" u="none" dirty="0">
                        <a:solidFill>
                          <a:schemeClr val="accent1">
                            <a:lumMod val="50000"/>
                          </a:schemeClr>
                        </a:solidFill>
                        <a:latin typeface="Century" panose="02040604050505020304" pitchFamily="18" charset="0"/>
                      </a:endParaRPr>
                    </a:p>
                  </a:txBody>
                  <a:tcPr anchor="ctr"/>
                </a:tc>
                <a:extLst>
                  <a:ext uri="{0D108BD9-81ED-4DB2-BD59-A6C34878D82A}">
                    <a16:rowId xmlns:a16="http://schemas.microsoft.com/office/drawing/2014/main" val="10001"/>
                  </a:ext>
                </a:extLst>
              </a:tr>
              <a:tr h="527647">
                <a:tc rowSpan="2">
                  <a:txBody>
                    <a:bodyPr/>
                    <a:lstStyle/>
                    <a:p>
                      <a:endParaRPr lang="en-GB" sz="2000" dirty="0">
                        <a:solidFill>
                          <a:srgbClr val="115076"/>
                        </a:solidFill>
                      </a:endParaRPr>
                    </a:p>
                  </a:txBody>
                  <a:tcPr anchor="ctr"/>
                </a:tc>
                <a:tc>
                  <a:txBody>
                    <a:bodyPr/>
                    <a:lstStyle/>
                    <a:p>
                      <a:endParaRPr lang="en-GB" sz="2000" dirty="0">
                        <a:solidFill>
                          <a:srgbClr val="115076"/>
                        </a:solidFill>
                      </a:endParaRPr>
                    </a:p>
                  </a:txBody>
                  <a:tcPr/>
                </a:tc>
                <a:tc>
                  <a:txBody>
                    <a:bodyPr/>
                    <a:lstStyle/>
                    <a:p>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 </a:t>
                      </a:r>
                      <a:r>
                        <a:rPr lang="en-GB" sz="2000" kern="1200" dirty="0" err="1">
                          <a:solidFill>
                            <a:schemeClr val="accent1">
                              <a:lumMod val="50000"/>
                            </a:schemeClr>
                          </a:solidFill>
                          <a:effectLst/>
                          <a:latin typeface="+mn-lt"/>
                          <a:ea typeface="+mn-ea"/>
                          <a:cs typeface="+mn-cs"/>
                        </a:rPr>
                        <a:t>Ihr</a:t>
                      </a:r>
                      <a:r>
                        <a:rPr lang="en-GB" sz="2000" kern="1200" dirty="0">
                          <a:solidFill>
                            <a:schemeClr val="accent1">
                              <a:lumMod val="50000"/>
                            </a:schemeClr>
                          </a:solidFill>
                          <a:effectLst/>
                          <a:latin typeface="+mn-lt"/>
                          <a:ea typeface="+mn-ea"/>
                          <a:cs typeface="+mn-cs"/>
                        </a:rPr>
                        <a:t> Name </a:t>
                      </a:r>
                      <a:r>
                        <a:rPr lang="en-GB" sz="2000" kern="1200" dirty="0" err="1">
                          <a:solidFill>
                            <a:schemeClr val="accent1">
                              <a:lumMod val="50000"/>
                            </a:schemeClr>
                          </a:solidFill>
                          <a:effectLst/>
                          <a:latin typeface="+mn-lt"/>
                          <a:ea typeface="+mn-ea"/>
                          <a:cs typeface="+mn-cs"/>
                        </a:rPr>
                        <a:t>ist</a:t>
                      </a:r>
                      <a:r>
                        <a:rPr lang="en-GB" sz="2000" kern="1200" dirty="0">
                          <a:solidFill>
                            <a:schemeClr val="accent1">
                              <a:lumMod val="50000"/>
                            </a:schemeClr>
                          </a:solidFill>
                          <a:effectLst/>
                          <a:latin typeface="+mn-lt"/>
                          <a:ea typeface="+mn-ea"/>
                          <a:cs typeface="+mn-cs"/>
                        </a:rPr>
                        <a:t> </a:t>
                      </a:r>
                      <a:r>
                        <a:rPr lang="en-GB" sz="2000" kern="1200" dirty="0" err="1">
                          <a:solidFill>
                            <a:schemeClr val="accent1">
                              <a:lumMod val="50000"/>
                            </a:schemeClr>
                          </a:solidFill>
                          <a:effectLst/>
                          <a:latin typeface="+mn-lt"/>
                          <a:ea typeface="+mn-ea"/>
                          <a:cs typeface="+mn-cs"/>
                        </a:rPr>
                        <a:t>schön</a:t>
                      </a:r>
                      <a:r>
                        <a:rPr lang="en-GB" sz="2000" kern="1200" dirty="0">
                          <a:solidFill>
                            <a:schemeClr val="accent1">
                              <a:lumMod val="50000"/>
                            </a:schemeClr>
                          </a:solidFill>
                          <a:effectLst/>
                          <a:latin typeface="+mn-lt"/>
                          <a:ea typeface="+mn-ea"/>
                          <a:cs typeface="+mn-cs"/>
                        </a:rPr>
                        <a:t>! Was </a:t>
                      </a:r>
                      <a:r>
                        <a:rPr lang="en-GB" sz="2000" kern="1200" dirty="0" err="1">
                          <a:solidFill>
                            <a:schemeClr val="accent1">
                              <a:lumMod val="50000"/>
                            </a:schemeClr>
                          </a:solidFill>
                          <a:effectLst/>
                          <a:latin typeface="+mn-lt"/>
                          <a:ea typeface="+mn-ea"/>
                          <a:cs typeface="+mn-cs"/>
                        </a:rPr>
                        <a:t>ist</a:t>
                      </a:r>
                      <a:r>
                        <a:rPr lang="en-GB" sz="2000" kern="1200" dirty="0">
                          <a:solidFill>
                            <a:schemeClr val="accent1">
                              <a:lumMod val="50000"/>
                            </a:schemeClr>
                          </a:solidFill>
                          <a:effectLst/>
                          <a:latin typeface="+mn-lt"/>
                          <a:ea typeface="+mn-ea"/>
                          <a:cs typeface="+mn-cs"/>
                        </a:rPr>
                        <a:t> </a:t>
                      </a:r>
                      <a:r>
                        <a:rPr lang="en-GB" sz="2000" u="none" kern="1200" dirty="0">
                          <a:solidFill>
                            <a:schemeClr val="accent1">
                              <a:lumMod val="50000"/>
                            </a:schemeClr>
                          </a:solidFill>
                          <a:effectLst/>
                          <a:latin typeface="+mn-lt"/>
                          <a:ea typeface="+mn-ea"/>
                          <a:cs typeface="+mn-cs"/>
                        </a:rPr>
                        <a:t>[8]</a:t>
                      </a:r>
                      <a:r>
                        <a:rPr lang="en-GB" sz="2000" u="none" kern="1200" baseline="0" dirty="0">
                          <a:solidFill>
                            <a:schemeClr val="accent1">
                              <a:lumMod val="50000"/>
                            </a:schemeClr>
                          </a:solidFill>
                          <a:effectLst/>
                          <a:latin typeface="+mn-lt"/>
                          <a:ea typeface="+mn-ea"/>
                          <a:cs typeface="+mn-cs"/>
                        </a:rPr>
                        <a:t> </a:t>
                      </a:r>
                      <a:r>
                        <a:rPr lang="en-GB" sz="2000" b="1" u="none" kern="1200" dirty="0" err="1">
                          <a:solidFill>
                            <a:srgbClr val="DAA520"/>
                          </a:solidFill>
                          <a:effectLst/>
                          <a:latin typeface="+mn-lt"/>
                          <a:ea typeface="+mn-ea"/>
                          <a:cs typeface="+mn-cs"/>
                        </a:rPr>
                        <a:t>ihr</a:t>
                      </a:r>
                      <a:r>
                        <a:rPr lang="en-GB" sz="2000" b="1" u="none" kern="1200" dirty="0">
                          <a:solidFill>
                            <a:schemeClr val="accent1">
                              <a:lumMod val="50000"/>
                            </a:schemeClr>
                          </a:solidFill>
                          <a:effectLst/>
                          <a:latin typeface="+mn-lt"/>
                          <a:ea typeface="+mn-ea"/>
                          <a:cs typeface="+mn-cs"/>
                        </a:rPr>
                        <a:t> </a:t>
                      </a:r>
                      <a:r>
                        <a:rPr lang="en-GB" sz="2000" u="none" kern="1200" dirty="0" err="1">
                          <a:solidFill>
                            <a:schemeClr val="accent1">
                              <a:lumMod val="50000"/>
                            </a:schemeClr>
                          </a:solidFill>
                          <a:effectLst/>
                          <a:latin typeface="+mn-lt"/>
                          <a:ea typeface="+mn-ea"/>
                          <a:cs typeface="+mn-cs"/>
                        </a:rPr>
                        <a:t>Lieblingsessen</a:t>
                      </a:r>
                      <a:r>
                        <a:rPr lang="en-GB" sz="2000" kern="1200" dirty="0">
                          <a:solidFill>
                            <a:schemeClr val="accent1">
                              <a:lumMod val="50000"/>
                            </a:schemeClr>
                          </a:solidFill>
                          <a:effectLst/>
                          <a:latin typeface="+mn-lt"/>
                          <a:ea typeface="+mn-ea"/>
                          <a:cs typeface="+mn-cs"/>
                        </a:rPr>
                        <a:t>?</a:t>
                      </a:r>
                      <a:endParaRPr lang="en-GB" sz="2000" dirty="0">
                        <a:solidFill>
                          <a:schemeClr val="accent1">
                            <a:lumMod val="50000"/>
                          </a:schemeClr>
                        </a:solidFill>
                      </a:endParaRPr>
                    </a:p>
                  </a:txBody>
                  <a:tcPr anchor="ctr"/>
                </a:tc>
                <a:extLst>
                  <a:ext uri="{0D108BD9-81ED-4DB2-BD59-A6C34878D82A}">
                    <a16:rowId xmlns:a16="http://schemas.microsoft.com/office/drawing/2014/main" val="10002"/>
                  </a:ext>
                </a:extLst>
              </a:tr>
              <a:tr h="450935">
                <a:tc vMerge="1">
                  <a:txBody>
                    <a:bodyPr/>
                    <a:lstStyle/>
                    <a:p>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 </a:t>
                      </a:r>
                      <a:r>
                        <a:rPr lang="en-GB" sz="2000" kern="1200" dirty="0">
                          <a:solidFill>
                            <a:schemeClr val="accent1">
                              <a:lumMod val="50000"/>
                            </a:schemeClr>
                          </a:solidFill>
                          <a:effectLst/>
                          <a:latin typeface="+mn-lt"/>
                          <a:ea typeface="+mn-ea"/>
                          <a:cs typeface="+mn-cs"/>
                        </a:rPr>
                        <a:t>Sie hat </a:t>
                      </a:r>
                      <a:r>
                        <a:rPr lang="en-GB" sz="2000" kern="1200" dirty="0" err="1">
                          <a:solidFill>
                            <a:schemeClr val="accent1">
                              <a:lumMod val="50000"/>
                            </a:schemeClr>
                          </a:solidFill>
                          <a:effectLst/>
                          <a:latin typeface="+mn-lt"/>
                          <a:ea typeface="+mn-ea"/>
                          <a:cs typeface="+mn-cs"/>
                        </a:rPr>
                        <a:t>kein</a:t>
                      </a:r>
                      <a:r>
                        <a:rPr lang="en-GB" sz="2000" kern="1200" dirty="0">
                          <a:solidFill>
                            <a:schemeClr val="accent1">
                              <a:lumMod val="50000"/>
                            </a:schemeClr>
                          </a:solidFill>
                          <a:effectLst/>
                          <a:latin typeface="+mn-lt"/>
                          <a:ea typeface="+mn-ea"/>
                          <a:cs typeface="+mn-cs"/>
                        </a:rPr>
                        <a:t> </a:t>
                      </a:r>
                      <a:r>
                        <a:rPr lang="en-GB" sz="2000" kern="1200" dirty="0" err="1">
                          <a:solidFill>
                            <a:schemeClr val="accent1">
                              <a:lumMod val="50000"/>
                            </a:schemeClr>
                          </a:solidFill>
                          <a:effectLst/>
                          <a:latin typeface="+mn-lt"/>
                          <a:ea typeface="+mn-ea"/>
                          <a:cs typeface="+mn-cs"/>
                        </a:rPr>
                        <a:t>Lieblingsessen</a:t>
                      </a:r>
                      <a:r>
                        <a:rPr lang="en-GB" sz="2000" kern="1200" dirty="0">
                          <a:solidFill>
                            <a:schemeClr val="accent1">
                              <a:lumMod val="50000"/>
                            </a:schemeClr>
                          </a:solidFill>
                          <a:effectLst/>
                          <a:latin typeface="+mn-lt"/>
                          <a:ea typeface="+mn-ea"/>
                          <a:cs typeface="+mn-cs"/>
                        </a:rPr>
                        <a:t>.  Sie </a:t>
                      </a:r>
                      <a:r>
                        <a:rPr lang="en-GB" sz="2000" kern="1200" dirty="0" err="1">
                          <a:solidFill>
                            <a:schemeClr val="accent1">
                              <a:lumMod val="50000"/>
                            </a:schemeClr>
                          </a:solidFill>
                          <a:effectLst/>
                          <a:latin typeface="+mn-lt"/>
                          <a:ea typeface="+mn-ea"/>
                          <a:cs typeface="+mn-cs"/>
                        </a:rPr>
                        <a:t>isst</a:t>
                      </a:r>
                      <a:r>
                        <a:rPr lang="en-GB" sz="2000" kern="1200" dirty="0">
                          <a:solidFill>
                            <a:schemeClr val="accent1">
                              <a:lumMod val="50000"/>
                            </a:schemeClr>
                          </a:solidFill>
                          <a:effectLst/>
                          <a:latin typeface="+mn-lt"/>
                          <a:ea typeface="+mn-ea"/>
                          <a:cs typeface="+mn-cs"/>
                        </a:rPr>
                        <a:t> </a:t>
                      </a:r>
                      <a:r>
                        <a:rPr lang="en-GB" sz="2000" kern="1200" dirty="0" err="1">
                          <a:solidFill>
                            <a:schemeClr val="accent1">
                              <a:lumMod val="50000"/>
                            </a:schemeClr>
                          </a:solidFill>
                          <a:effectLst/>
                          <a:latin typeface="+mn-lt"/>
                          <a:ea typeface="+mn-ea"/>
                          <a:cs typeface="+mn-cs"/>
                        </a:rPr>
                        <a:t>alles</a:t>
                      </a:r>
                      <a:r>
                        <a:rPr lang="en-GB" sz="2000" kern="1200" dirty="0">
                          <a:solidFill>
                            <a:schemeClr val="accent1">
                              <a:lumMod val="50000"/>
                            </a:schemeClr>
                          </a:solidFill>
                          <a:effectLst/>
                          <a:latin typeface="+mn-lt"/>
                          <a:ea typeface="+mn-ea"/>
                          <a:cs typeface="+mn-cs"/>
                        </a:rPr>
                        <a:t>!  </a:t>
                      </a:r>
                      <a:endParaRPr lang="en-GB" sz="2000" dirty="0">
                        <a:solidFill>
                          <a:schemeClr val="accent1">
                            <a:lumMod val="50000"/>
                          </a:schemeClr>
                        </a:solidFill>
                        <a:latin typeface="Century" panose="02040604050505020304" pitchFamily="18" charset="0"/>
                      </a:endParaRPr>
                    </a:p>
                  </a:txBody>
                  <a:tcPr anchor="ctr"/>
                </a:tc>
                <a:extLst>
                  <a:ext uri="{0D108BD9-81ED-4DB2-BD59-A6C34878D82A}">
                    <a16:rowId xmlns:a16="http://schemas.microsoft.com/office/drawing/2014/main" val="10003"/>
                  </a:ext>
                </a:extLst>
              </a:tr>
              <a:tr h="527647">
                <a:tc rowSpan="3">
                  <a:txBody>
                    <a:bodyPr/>
                    <a:lstStyle/>
                    <a:p>
                      <a:endParaRPr lang="en-GB" sz="2000" dirty="0">
                        <a:solidFill>
                          <a:srgbClr val="115076"/>
                        </a:solidFill>
                      </a:endParaRPr>
                    </a:p>
                  </a:txBody>
                  <a:tcPr anchor="ctr"/>
                </a:tc>
                <a:tc>
                  <a:txBody>
                    <a:bodyPr/>
                    <a:lstStyle/>
                    <a:p>
                      <a:endParaRPr lang="en-GB" sz="2000" dirty="0">
                        <a:solidFill>
                          <a:srgbClr val="115076"/>
                        </a:solidFill>
                      </a:endParaRPr>
                    </a:p>
                  </a:txBody>
                  <a:tcPr/>
                </a:tc>
                <a:tc>
                  <a:txBody>
                    <a:bodyPr/>
                    <a:lstStyle/>
                    <a:p>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 </a:t>
                      </a:r>
                      <a:r>
                        <a:rPr lang="en-GB" sz="2000" kern="1200" dirty="0">
                          <a:solidFill>
                            <a:schemeClr val="accent1">
                              <a:lumMod val="50000"/>
                            </a:schemeClr>
                          </a:solidFill>
                          <a:effectLst/>
                          <a:latin typeface="+mn-lt"/>
                          <a:ea typeface="+mn-ea"/>
                          <a:cs typeface="+mn-cs"/>
                        </a:rPr>
                        <a:t>Und was </a:t>
                      </a:r>
                      <a:r>
                        <a:rPr lang="en-GB" sz="2000" kern="1200" dirty="0" err="1">
                          <a:solidFill>
                            <a:schemeClr val="accent1">
                              <a:lumMod val="50000"/>
                            </a:schemeClr>
                          </a:solidFill>
                          <a:effectLst/>
                          <a:latin typeface="+mn-lt"/>
                          <a:ea typeface="+mn-ea"/>
                          <a:cs typeface="+mn-cs"/>
                        </a:rPr>
                        <a:t>ist</a:t>
                      </a:r>
                      <a:r>
                        <a:rPr lang="en-GB" sz="2000" kern="1200" dirty="0">
                          <a:solidFill>
                            <a:schemeClr val="accent1">
                              <a:lumMod val="50000"/>
                            </a:schemeClr>
                          </a:solidFill>
                          <a:effectLst/>
                          <a:latin typeface="+mn-lt"/>
                          <a:ea typeface="+mn-ea"/>
                          <a:cs typeface="+mn-cs"/>
                        </a:rPr>
                        <a:t> [9] </a:t>
                      </a:r>
                      <a:r>
                        <a:rPr lang="en-GB" sz="2000" b="1" u="none" kern="1200" dirty="0" err="1">
                          <a:solidFill>
                            <a:srgbClr val="DAA520"/>
                          </a:solidFill>
                          <a:effectLst/>
                          <a:latin typeface="+mn-lt"/>
                          <a:ea typeface="+mn-ea"/>
                          <a:cs typeface="+mn-cs"/>
                        </a:rPr>
                        <a:t>ihre</a:t>
                      </a:r>
                      <a:r>
                        <a:rPr lang="en-GB" sz="2000" u="none" kern="1200" dirty="0">
                          <a:solidFill>
                            <a:schemeClr val="accent1">
                              <a:lumMod val="50000"/>
                            </a:schemeClr>
                          </a:solidFill>
                          <a:effectLst/>
                          <a:latin typeface="+mn-lt"/>
                          <a:ea typeface="+mn-ea"/>
                          <a:cs typeface="+mn-cs"/>
                        </a:rPr>
                        <a:t> </a:t>
                      </a:r>
                      <a:r>
                        <a:rPr lang="en-GB" sz="2000" u="none" kern="1200" dirty="0" err="1">
                          <a:solidFill>
                            <a:schemeClr val="accent1">
                              <a:lumMod val="50000"/>
                            </a:schemeClr>
                          </a:solidFill>
                          <a:effectLst/>
                          <a:latin typeface="+mn-lt"/>
                          <a:ea typeface="+mn-ea"/>
                          <a:cs typeface="+mn-cs"/>
                        </a:rPr>
                        <a:t>Lieblingsmusik</a:t>
                      </a:r>
                      <a:r>
                        <a:rPr lang="en-GB" sz="2000" kern="1200" dirty="0">
                          <a:solidFill>
                            <a:schemeClr val="accent1">
                              <a:lumMod val="50000"/>
                            </a:schemeClr>
                          </a:solidFill>
                          <a:effectLst/>
                          <a:latin typeface="+mn-lt"/>
                          <a:ea typeface="+mn-ea"/>
                          <a:cs typeface="+mn-cs"/>
                        </a:rPr>
                        <a:t>? </a:t>
                      </a:r>
                      <a:endParaRPr lang="en-GB" sz="2000" dirty="0">
                        <a:solidFill>
                          <a:schemeClr val="accent1">
                            <a:lumMod val="50000"/>
                          </a:schemeClr>
                        </a:solidFill>
                      </a:endParaRPr>
                    </a:p>
                  </a:txBody>
                  <a:tcPr anchor="ctr"/>
                </a:tc>
                <a:extLst>
                  <a:ext uri="{0D108BD9-81ED-4DB2-BD59-A6C34878D82A}">
                    <a16:rowId xmlns:a16="http://schemas.microsoft.com/office/drawing/2014/main" val="10004"/>
                  </a:ext>
                </a:extLst>
              </a:tr>
              <a:tr h="763120">
                <a:tc vMerge="1">
                  <a:txBody>
                    <a:bodyPr/>
                    <a:lstStyle/>
                    <a:p>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panose="020406040505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 </a:t>
                      </a:r>
                      <a:r>
                        <a:rPr lang="en-GB" sz="2000" kern="1200" dirty="0">
                          <a:solidFill>
                            <a:schemeClr val="accent1">
                              <a:lumMod val="50000"/>
                            </a:schemeClr>
                          </a:solidFill>
                          <a:effectLst/>
                          <a:latin typeface="+mn-lt"/>
                          <a:ea typeface="+mn-ea"/>
                          <a:cs typeface="+mn-cs"/>
                        </a:rPr>
                        <a:t>Sie mag Jazz </a:t>
                      </a:r>
                      <a:r>
                        <a:rPr lang="en-GB" sz="2000" kern="1200" dirty="0" err="1">
                          <a:solidFill>
                            <a:schemeClr val="accent1">
                              <a:lumMod val="50000"/>
                            </a:schemeClr>
                          </a:solidFill>
                          <a:effectLst/>
                          <a:latin typeface="+mn-lt"/>
                          <a:ea typeface="+mn-ea"/>
                          <a:cs typeface="+mn-cs"/>
                        </a:rPr>
                        <a:t>sehr</a:t>
                      </a:r>
                      <a:r>
                        <a:rPr lang="en-GB" sz="2000" kern="1200" dirty="0">
                          <a:solidFill>
                            <a:schemeClr val="accent1">
                              <a:lumMod val="50000"/>
                            </a:schemeClr>
                          </a:solidFill>
                          <a:effectLst/>
                          <a:latin typeface="+mn-lt"/>
                          <a:ea typeface="+mn-ea"/>
                          <a:cs typeface="+mn-cs"/>
                        </a:rPr>
                        <a:t>.  </a:t>
                      </a:r>
                      <a:r>
                        <a:rPr lang="en-GB" sz="2000" kern="1200" dirty="0" err="1">
                          <a:solidFill>
                            <a:schemeClr val="accent1">
                              <a:lumMod val="50000"/>
                            </a:schemeClr>
                          </a:solidFill>
                          <a:effectLst/>
                          <a:latin typeface="+mn-lt"/>
                          <a:ea typeface="+mn-ea"/>
                          <a:cs typeface="+mn-cs"/>
                        </a:rPr>
                        <a:t>Deshalb</a:t>
                      </a:r>
                      <a:r>
                        <a:rPr lang="en-GB" sz="2000" kern="1200" baseline="0" dirty="0">
                          <a:solidFill>
                            <a:schemeClr val="accent1">
                              <a:lumMod val="50000"/>
                            </a:schemeClr>
                          </a:solidFill>
                          <a:effectLst/>
                          <a:latin typeface="+mn-lt"/>
                          <a:ea typeface="+mn-ea"/>
                          <a:cs typeface="+mn-cs"/>
                        </a:rPr>
                        <a:t> </a:t>
                      </a:r>
                      <a:r>
                        <a:rPr lang="en-GB" sz="2000" kern="1200" baseline="0" dirty="0" err="1">
                          <a:solidFill>
                            <a:schemeClr val="accent1">
                              <a:lumMod val="50000"/>
                            </a:schemeClr>
                          </a:solidFill>
                          <a:effectLst/>
                          <a:latin typeface="+mn-lt"/>
                          <a:ea typeface="+mn-ea"/>
                          <a:cs typeface="+mn-cs"/>
                        </a:rPr>
                        <a:t>haben</a:t>
                      </a:r>
                      <a:r>
                        <a:rPr lang="en-GB" sz="2000" kern="1200" baseline="0" dirty="0">
                          <a:solidFill>
                            <a:schemeClr val="accent1">
                              <a:lumMod val="50000"/>
                            </a:schemeClr>
                          </a:solidFill>
                          <a:effectLst/>
                          <a:latin typeface="+mn-lt"/>
                          <a:ea typeface="+mn-ea"/>
                          <a:cs typeface="+mn-cs"/>
                        </a:rPr>
                        <a:t> </a:t>
                      </a:r>
                      <a:r>
                        <a:rPr lang="en-GB" sz="2000" kern="1200" baseline="0" dirty="0" err="1">
                          <a:solidFill>
                            <a:schemeClr val="accent1">
                              <a:lumMod val="50000"/>
                            </a:schemeClr>
                          </a:solidFill>
                          <a:effectLst/>
                          <a:latin typeface="+mn-lt"/>
                          <a:ea typeface="+mn-ea"/>
                          <a:cs typeface="+mn-cs"/>
                        </a:rPr>
                        <a:t>wir</a:t>
                      </a:r>
                      <a:r>
                        <a:rPr lang="en-GB" sz="2000" kern="1200" baseline="0" dirty="0">
                          <a:solidFill>
                            <a:schemeClr val="accent1">
                              <a:lumMod val="50000"/>
                            </a:schemeClr>
                          </a:solidFill>
                          <a:effectLst/>
                          <a:latin typeface="+mn-lt"/>
                          <a:ea typeface="+mn-ea"/>
                          <a:cs typeface="+mn-cs"/>
                        </a:rPr>
                        <a:t> </a:t>
                      </a:r>
                      <a:r>
                        <a:rPr lang="en-GB" sz="2000" kern="1200" dirty="0" err="1">
                          <a:solidFill>
                            <a:schemeClr val="accent1">
                              <a:lumMod val="50000"/>
                            </a:schemeClr>
                          </a:solidFill>
                          <a:effectLst/>
                          <a:latin typeface="+mn-lt"/>
                          <a:ea typeface="+mn-ea"/>
                          <a:cs typeface="+mn-cs"/>
                        </a:rPr>
                        <a:t>nicht</a:t>
                      </a:r>
                      <a:r>
                        <a:rPr lang="en-GB" sz="2000" kern="1200" dirty="0">
                          <a:solidFill>
                            <a:schemeClr val="accent1">
                              <a:lumMod val="50000"/>
                            </a:schemeClr>
                          </a:solidFill>
                          <a:effectLst/>
                          <a:latin typeface="+mn-lt"/>
                          <a:ea typeface="+mn-ea"/>
                          <a:cs typeface="+mn-cs"/>
                        </a:rPr>
                        <a:t> </a:t>
                      </a:r>
                      <a:r>
                        <a:rPr lang="en-GB" sz="2000" kern="1200" dirty="0" err="1">
                          <a:solidFill>
                            <a:schemeClr val="accent1">
                              <a:lumMod val="50000"/>
                            </a:schemeClr>
                          </a:solidFill>
                          <a:effectLst/>
                          <a:latin typeface="+mn-lt"/>
                          <a:ea typeface="+mn-ea"/>
                          <a:cs typeface="+mn-cs"/>
                        </a:rPr>
                        <a:t>viel</a:t>
                      </a:r>
                      <a:r>
                        <a:rPr lang="en-GB" sz="2000" kern="1200" dirty="0">
                          <a:solidFill>
                            <a:schemeClr val="accent1">
                              <a:lumMod val="50000"/>
                            </a:schemeClr>
                          </a:solidFill>
                          <a:effectLst/>
                          <a:latin typeface="+mn-lt"/>
                          <a:ea typeface="+mn-ea"/>
                          <a:cs typeface="+mn-cs"/>
                        </a:rPr>
                        <a:t> </a:t>
                      </a:r>
                      <a:r>
                        <a:rPr lang="en-GB" sz="2000" kern="1200" dirty="0" err="1">
                          <a:solidFill>
                            <a:schemeClr val="accent1">
                              <a:lumMod val="50000"/>
                            </a:schemeClr>
                          </a:solidFill>
                          <a:effectLst/>
                          <a:latin typeface="+mn-lt"/>
                          <a:ea typeface="+mn-ea"/>
                          <a:cs typeface="+mn-cs"/>
                        </a:rPr>
                        <a:t>gemeinsam</a:t>
                      </a:r>
                      <a:r>
                        <a:rPr lang="en-GB" sz="2000" kern="1200" dirty="0">
                          <a:solidFill>
                            <a:schemeClr val="accent1">
                              <a:lumMod val="50000"/>
                            </a:schemeClr>
                          </a:solidFill>
                          <a:effectLst/>
                          <a:latin typeface="+mn-lt"/>
                          <a:ea typeface="+mn-ea"/>
                          <a:cs typeface="+mn-cs"/>
                        </a:rPr>
                        <a:t>.  [</a:t>
                      </a:r>
                      <a:r>
                        <a:rPr lang="en-GB" sz="2000" u="none" kern="1200" dirty="0">
                          <a:solidFill>
                            <a:schemeClr val="accent1">
                              <a:lumMod val="50000"/>
                            </a:schemeClr>
                          </a:solidFill>
                          <a:effectLst/>
                          <a:latin typeface="+mn-lt"/>
                          <a:ea typeface="+mn-ea"/>
                          <a:cs typeface="+mn-cs"/>
                        </a:rPr>
                        <a:t>10]</a:t>
                      </a:r>
                      <a:r>
                        <a:rPr lang="en-GB" sz="2000" b="1" u="none" kern="1200" baseline="0" dirty="0">
                          <a:solidFill>
                            <a:schemeClr val="accent1">
                              <a:lumMod val="50000"/>
                            </a:schemeClr>
                          </a:solidFill>
                          <a:effectLst/>
                          <a:latin typeface="+mn-lt"/>
                          <a:ea typeface="+mn-ea"/>
                          <a:cs typeface="+mn-cs"/>
                        </a:rPr>
                        <a:t> </a:t>
                      </a:r>
                      <a:r>
                        <a:rPr lang="en-GB" sz="2000" b="1" u="none" kern="1200" baseline="0" dirty="0" err="1">
                          <a:solidFill>
                            <a:srgbClr val="DAA520"/>
                          </a:solidFill>
                          <a:effectLst/>
                          <a:latin typeface="+mn-lt"/>
                          <a:ea typeface="+mn-ea"/>
                          <a:cs typeface="+mn-cs"/>
                        </a:rPr>
                        <a:t>Meine</a:t>
                      </a:r>
                      <a:r>
                        <a:rPr lang="en-GB" sz="2000" b="1" u="none" kern="1200" baseline="0" dirty="0">
                          <a:solidFill>
                            <a:schemeClr val="accent1">
                              <a:lumMod val="50000"/>
                            </a:schemeClr>
                          </a:solidFill>
                          <a:effectLst/>
                          <a:latin typeface="+mn-lt"/>
                          <a:ea typeface="+mn-ea"/>
                          <a:cs typeface="+mn-cs"/>
                        </a:rPr>
                        <a:t> </a:t>
                      </a:r>
                      <a:r>
                        <a:rPr lang="en-GB" sz="2000" kern="1200" dirty="0" err="1">
                          <a:solidFill>
                            <a:schemeClr val="accent1">
                              <a:lumMod val="50000"/>
                            </a:schemeClr>
                          </a:solidFill>
                          <a:effectLst/>
                          <a:latin typeface="+mn-lt"/>
                          <a:ea typeface="+mn-ea"/>
                          <a:cs typeface="+mn-cs"/>
                        </a:rPr>
                        <a:t>Lieblingsmusik</a:t>
                      </a:r>
                      <a:r>
                        <a:rPr lang="en-GB" sz="2000" kern="1200" dirty="0">
                          <a:solidFill>
                            <a:schemeClr val="accent1">
                              <a:lumMod val="50000"/>
                            </a:schemeClr>
                          </a:solidFill>
                          <a:effectLst/>
                          <a:latin typeface="+mn-lt"/>
                          <a:ea typeface="+mn-ea"/>
                          <a:cs typeface="+mn-cs"/>
                        </a:rPr>
                        <a:t> </a:t>
                      </a:r>
                      <a:r>
                        <a:rPr lang="en-GB" sz="2000" kern="1200" dirty="0" err="1">
                          <a:solidFill>
                            <a:schemeClr val="accent1">
                              <a:lumMod val="50000"/>
                            </a:schemeClr>
                          </a:solidFill>
                          <a:effectLst/>
                          <a:latin typeface="+mn-lt"/>
                          <a:ea typeface="+mn-ea"/>
                          <a:cs typeface="+mn-cs"/>
                        </a:rPr>
                        <a:t>ist</a:t>
                      </a:r>
                      <a:r>
                        <a:rPr lang="en-GB" sz="2000" kern="1200" dirty="0">
                          <a:solidFill>
                            <a:schemeClr val="accent1">
                              <a:lumMod val="50000"/>
                            </a:schemeClr>
                          </a:solidFill>
                          <a:effectLst/>
                          <a:latin typeface="+mn-lt"/>
                          <a:ea typeface="+mn-ea"/>
                          <a:cs typeface="+mn-cs"/>
                        </a:rPr>
                        <a:t> Rock. Und du, Katja,</a:t>
                      </a:r>
                      <a:r>
                        <a:rPr lang="en-GB" sz="2000" kern="1200" baseline="0" dirty="0">
                          <a:solidFill>
                            <a:schemeClr val="accent1">
                              <a:lumMod val="50000"/>
                            </a:schemeClr>
                          </a:solidFill>
                          <a:effectLst/>
                          <a:latin typeface="+mn-lt"/>
                          <a:ea typeface="+mn-ea"/>
                          <a:cs typeface="+mn-cs"/>
                        </a:rPr>
                        <a:t> w</a:t>
                      </a:r>
                      <a:r>
                        <a:rPr lang="en-GB" sz="2000" kern="1200" dirty="0">
                          <a:solidFill>
                            <a:schemeClr val="accent1">
                              <a:lumMod val="50000"/>
                            </a:schemeClr>
                          </a:solidFill>
                          <a:effectLst/>
                          <a:latin typeface="+mn-lt"/>
                          <a:ea typeface="+mn-ea"/>
                          <a:cs typeface="+mn-cs"/>
                        </a:rPr>
                        <a:t>as </a:t>
                      </a:r>
                      <a:r>
                        <a:rPr lang="en-GB" sz="2000" kern="1200" dirty="0" err="1">
                          <a:solidFill>
                            <a:schemeClr val="accent1">
                              <a:lumMod val="50000"/>
                            </a:schemeClr>
                          </a:solidFill>
                          <a:effectLst/>
                          <a:latin typeface="+mn-lt"/>
                          <a:ea typeface="+mn-ea"/>
                          <a:cs typeface="+mn-cs"/>
                        </a:rPr>
                        <a:t>ist</a:t>
                      </a:r>
                      <a:r>
                        <a:rPr lang="en-GB" sz="2000" kern="1200" dirty="0">
                          <a:solidFill>
                            <a:schemeClr val="accent1">
                              <a:lumMod val="50000"/>
                            </a:schemeClr>
                          </a:solidFill>
                          <a:effectLst/>
                          <a:latin typeface="+mn-lt"/>
                          <a:ea typeface="+mn-ea"/>
                          <a:cs typeface="+mn-cs"/>
                        </a:rPr>
                        <a:t> [11] </a:t>
                      </a:r>
                      <a:r>
                        <a:rPr lang="en-GB" sz="2000" b="1" u="none" kern="1200" dirty="0" err="1">
                          <a:solidFill>
                            <a:srgbClr val="DAA520"/>
                          </a:solidFill>
                          <a:effectLst/>
                          <a:latin typeface="+mn-lt"/>
                          <a:ea typeface="+mn-ea"/>
                          <a:cs typeface="+mn-cs"/>
                        </a:rPr>
                        <a:t>deine</a:t>
                      </a:r>
                      <a:r>
                        <a:rPr lang="en-GB" sz="2000" b="1" u="none" kern="1200" baseline="0" dirty="0">
                          <a:solidFill>
                            <a:schemeClr val="accent1">
                              <a:lumMod val="50000"/>
                            </a:schemeClr>
                          </a:solidFill>
                          <a:effectLst/>
                          <a:latin typeface="+mn-lt"/>
                          <a:ea typeface="+mn-ea"/>
                          <a:cs typeface="+mn-cs"/>
                        </a:rPr>
                        <a:t> </a:t>
                      </a:r>
                      <a:r>
                        <a:rPr lang="en-GB" sz="2000" u="none" kern="1200" dirty="0" err="1">
                          <a:solidFill>
                            <a:schemeClr val="accent1">
                              <a:lumMod val="50000"/>
                            </a:schemeClr>
                          </a:solidFill>
                          <a:effectLst/>
                          <a:latin typeface="+mn-lt"/>
                          <a:ea typeface="+mn-ea"/>
                          <a:cs typeface="+mn-cs"/>
                        </a:rPr>
                        <a:t>Lieblingsmusik</a:t>
                      </a:r>
                      <a:r>
                        <a:rPr lang="en-GB" sz="2000" kern="1200" dirty="0">
                          <a:solidFill>
                            <a:schemeClr val="accent1">
                              <a:lumMod val="50000"/>
                            </a:schemeClr>
                          </a:solidFill>
                          <a:effectLst/>
                          <a:latin typeface="+mn-lt"/>
                          <a:ea typeface="+mn-ea"/>
                          <a:cs typeface="+mn-cs"/>
                        </a:rPr>
                        <a:t>?</a:t>
                      </a:r>
                    </a:p>
                  </a:txBody>
                  <a:tcPr anchor="ctr"/>
                </a:tc>
                <a:extLst>
                  <a:ext uri="{0D108BD9-81ED-4DB2-BD59-A6C34878D82A}">
                    <a16:rowId xmlns:a16="http://schemas.microsoft.com/office/drawing/2014/main" val="10005"/>
                  </a:ext>
                </a:extLst>
              </a:tr>
              <a:tr h="728433">
                <a:tc vMerge="1">
                  <a:txBody>
                    <a:bodyPr/>
                    <a:lstStyle/>
                    <a:p>
                      <a:endParaRPr lang="en-GB" sz="2000" dirty="0">
                        <a:solidFill>
                          <a:srgbClr val="115076"/>
                        </a:solidFill>
                      </a:endParaRPr>
                    </a:p>
                  </a:txBody>
                  <a:tcPr anchor="ctr"/>
                </a:tc>
                <a:tc>
                  <a:txBody>
                    <a:bodyPr/>
                    <a:lstStyle/>
                    <a:p>
                      <a:endParaRPr lang="en-GB" sz="2000" dirty="0">
                        <a:solidFill>
                          <a:srgbClr val="115076"/>
                        </a:solidFill>
                      </a:endParaRPr>
                    </a:p>
                  </a:txBody>
                  <a:tcPr/>
                </a:tc>
                <a:tc>
                  <a:txBody>
                    <a:bodyPr/>
                    <a:lstStyle/>
                    <a:p>
                      <a:r>
                        <a:rPr lang="en-GB" sz="2000" kern="1200" dirty="0" err="1">
                          <a:solidFill>
                            <a:schemeClr val="accent1">
                              <a:lumMod val="50000"/>
                            </a:schemeClr>
                          </a:solidFill>
                          <a:effectLst/>
                          <a:latin typeface="+mn-lt"/>
                          <a:ea typeface="+mn-ea"/>
                          <a:cs typeface="+mn-cs"/>
                        </a:rPr>
                        <a:t>Ich</a:t>
                      </a:r>
                      <a:r>
                        <a:rPr lang="en-GB" sz="2000" kern="1200" dirty="0">
                          <a:solidFill>
                            <a:schemeClr val="accent1">
                              <a:lumMod val="50000"/>
                            </a:schemeClr>
                          </a:solidFill>
                          <a:effectLst/>
                          <a:latin typeface="+mn-lt"/>
                          <a:ea typeface="+mn-ea"/>
                          <a:cs typeface="+mn-cs"/>
                        </a:rPr>
                        <a:t> </a:t>
                      </a:r>
                      <a:r>
                        <a:rPr lang="en-GB" sz="2000" kern="1200" dirty="0" err="1">
                          <a:solidFill>
                            <a:schemeClr val="accent1">
                              <a:lumMod val="50000"/>
                            </a:schemeClr>
                          </a:solidFill>
                          <a:effectLst/>
                          <a:latin typeface="+mn-lt"/>
                          <a:ea typeface="+mn-ea"/>
                          <a:cs typeface="+mn-cs"/>
                        </a:rPr>
                        <a:t>habe</a:t>
                      </a:r>
                      <a:r>
                        <a:rPr lang="en-GB" sz="2000" kern="1200" dirty="0">
                          <a:solidFill>
                            <a:schemeClr val="accent1">
                              <a:lumMod val="50000"/>
                            </a:schemeClr>
                          </a:solidFill>
                          <a:effectLst/>
                          <a:latin typeface="+mn-lt"/>
                          <a:ea typeface="+mn-ea"/>
                          <a:cs typeface="+mn-cs"/>
                        </a:rPr>
                        <a:t> </a:t>
                      </a:r>
                      <a:r>
                        <a:rPr lang="en-GB" sz="2000" kern="1200" dirty="0" err="1">
                          <a:solidFill>
                            <a:schemeClr val="accent1">
                              <a:lumMod val="50000"/>
                            </a:schemeClr>
                          </a:solidFill>
                          <a:effectLst/>
                          <a:latin typeface="+mn-lt"/>
                          <a:ea typeface="+mn-ea"/>
                          <a:cs typeface="+mn-cs"/>
                        </a:rPr>
                        <a:t>keine</a:t>
                      </a:r>
                      <a:r>
                        <a:rPr lang="en-GB" sz="2000" kern="1200" dirty="0">
                          <a:solidFill>
                            <a:schemeClr val="accent1">
                              <a:lumMod val="50000"/>
                            </a:schemeClr>
                          </a:solidFill>
                          <a:effectLst/>
                          <a:latin typeface="+mn-lt"/>
                          <a:ea typeface="+mn-ea"/>
                          <a:cs typeface="+mn-cs"/>
                        </a:rPr>
                        <a:t> </a:t>
                      </a:r>
                      <a:r>
                        <a:rPr lang="en-GB" sz="2000" kern="1200" dirty="0" err="1">
                          <a:solidFill>
                            <a:schemeClr val="accent1">
                              <a:lumMod val="50000"/>
                            </a:schemeClr>
                          </a:solidFill>
                          <a:effectLst/>
                          <a:latin typeface="+mn-lt"/>
                          <a:ea typeface="+mn-ea"/>
                          <a:cs typeface="+mn-cs"/>
                        </a:rPr>
                        <a:t>Lieblingsband</a:t>
                      </a:r>
                      <a:r>
                        <a:rPr lang="en-GB" sz="2000" kern="1200" dirty="0">
                          <a:solidFill>
                            <a:schemeClr val="accent1">
                              <a:lumMod val="50000"/>
                            </a:schemeClr>
                          </a:solidFill>
                          <a:effectLst/>
                          <a:latin typeface="+mn-lt"/>
                          <a:ea typeface="+mn-ea"/>
                          <a:cs typeface="+mn-cs"/>
                        </a:rPr>
                        <a:t> </a:t>
                      </a:r>
                      <a:r>
                        <a:rPr lang="en-GB" sz="2000" kern="1200" dirty="0" err="1">
                          <a:solidFill>
                            <a:schemeClr val="accent1">
                              <a:lumMod val="50000"/>
                            </a:schemeClr>
                          </a:solidFill>
                          <a:effectLst/>
                          <a:latin typeface="+mn-lt"/>
                          <a:ea typeface="+mn-ea"/>
                          <a:cs typeface="+mn-cs"/>
                        </a:rPr>
                        <a:t>aber</a:t>
                      </a:r>
                      <a:r>
                        <a:rPr lang="en-GB" sz="2000" kern="1200" dirty="0">
                          <a:solidFill>
                            <a:schemeClr val="accent1">
                              <a:lumMod val="50000"/>
                            </a:schemeClr>
                          </a:solidFill>
                          <a:effectLst/>
                          <a:latin typeface="+mn-lt"/>
                          <a:ea typeface="+mn-ea"/>
                          <a:cs typeface="+mn-cs"/>
                        </a:rPr>
                        <a:t> [12</a:t>
                      </a:r>
                      <a:r>
                        <a:rPr lang="en-GB" sz="2000" u="none" kern="1200" dirty="0">
                          <a:solidFill>
                            <a:schemeClr val="accent1">
                              <a:lumMod val="50000"/>
                            </a:schemeClr>
                          </a:solidFill>
                          <a:effectLst/>
                          <a:latin typeface="+mn-lt"/>
                          <a:ea typeface="+mn-ea"/>
                          <a:cs typeface="+mn-cs"/>
                        </a:rPr>
                        <a:t>] </a:t>
                      </a:r>
                      <a:r>
                        <a:rPr lang="en-GB" sz="2000" b="1" u="none" kern="1200" dirty="0" err="1">
                          <a:solidFill>
                            <a:srgbClr val="DAA520"/>
                          </a:solidFill>
                          <a:effectLst/>
                          <a:latin typeface="+mn-lt"/>
                          <a:ea typeface="+mn-ea"/>
                          <a:cs typeface="+mn-cs"/>
                        </a:rPr>
                        <a:t>mein</a:t>
                      </a:r>
                      <a:r>
                        <a:rPr lang="en-GB" sz="2000" b="1" u="none" kern="1200" dirty="0">
                          <a:solidFill>
                            <a:schemeClr val="accent1">
                              <a:lumMod val="50000"/>
                            </a:schemeClr>
                          </a:solidFill>
                          <a:effectLst/>
                          <a:latin typeface="+mn-lt"/>
                          <a:ea typeface="+mn-ea"/>
                          <a:cs typeface="+mn-cs"/>
                        </a:rPr>
                        <a:t> </a:t>
                      </a:r>
                      <a:r>
                        <a:rPr lang="en-GB" sz="2000" u="none" kern="1200" dirty="0" err="1">
                          <a:solidFill>
                            <a:schemeClr val="accent1">
                              <a:lumMod val="50000"/>
                            </a:schemeClr>
                          </a:solidFill>
                          <a:effectLst/>
                          <a:latin typeface="+mn-lt"/>
                          <a:ea typeface="+mn-ea"/>
                          <a:cs typeface="+mn-cs"/>
                        </a:rPr>
                        <a:t>Lieblingssänger</a:t>
                      </a:r>
                      <a:r>
                        <a:rPr lang="en-GB" sz="2000" u="none" kern="1200" dirty="0">
                          <a:solidFill>
                            <a:schemeClr val="accent1">
                              <a:lumMod val="50000"/>
                            </a:schemeClr>
                          </a:solidFill>
                          <a:effectLst/>
                          <a:latin typeface="+mn-lt"/>
                          <a:ea typeface="+mn-ea"/>
                          <a:cs typeface="+mn-cs"/>
                        </a:rPr>
                        <a:t> </a:t>
                      </a:r>
                      <a:r>
                        <a:rPr lang="en-GB" sz="2000" kern="1200" dirty="0" err="1">
                          <a:solidFill>
                            <a:schemeClr val="accent1">
                              <a:lumMod val="50000"/>
                            </a:schemeClr>
                          </a:solidFill>
                          <a:effectLst/>
                          <a:latin typeface="+mn-lt"/>
                          <a:ea typeface="+mn-ea"/>
                          <a:cs typeface="+mn-cs"/>
                        </a:rPr>
                        <a:t>ist</a:t>
                      </a:r>
                      <a:r>
                        <a:rPr lang="en-GB" sz="2000" kern="1200" dirty="0">
                          <a:solidFill>
                            <a:schemeClr val="accent1">
                              <a:lumMod val="50000"/>
                            </a:schemeClr>
                          </a:solidFill>
                          <a:effectLst/>
                          <a:latin typeface="+mn-lt"/>
                          <a:ea typeface="+mn-ea"/>
                          <a:cs typeface="+mn-cs"/>
                        </a:rPr>
                        <a:t> Mark Forster. [13</a:t>
                      </a:r>
                      <a:r>
                        <a:rPr lang="en-GB" sz="2000" u="none" kern="1200" dirty="0">
                          <a:solidFill>
                            <a:schemeClr val="accent1">
                              <a:lumMod val="50000"/>
                            </a:schemeClr>
                          </a:solidFill>
                          <a:effectLst/>
                          <a:latin typeface="+mn-lt"/>
                          <a:ea typeface="+mn-ea"/>
                          <a:cs typeface="+mn-cs"/>
                        </a:rPr>
                        <a:t>] </a:t>
                      </a:r>
                      <a:r>
                        <a:rPr lang="en-GB" sz="2000" b="1" u="none" kern="1200" dirty="0">
                          <a:solidFill>
                            <a:srgbClr val="DAA520"/>
                          </a:solidFill>
                          <a:effectLst/>
                          <a:latin typeface="+mn-lt"/>
                          <a:ea typeface="+mn-ea"/>
                          <a:cs typeface="+mn-cs"/>
                        </a:rPr>
                        <a:t>Seine</a:t>
                      </a:r>
                      <a:r>
                        <a:rPr lang="en-GB" sz="2000" b="1" u="none" kern="1200" dirty="0">
                          <a:solidFill>
                            <a:schemeClr val="accent1">
                              <a:lumMod val="50000"/>
                            </a:schemeClr>
                          </a:solidFill>
                          <a:effectLst/>
                          <a:latin typeface="+mn-lt"/>
                          <a:ea typeface="+mn-ea"/>
                          <a:cs typeface="+mn-cs"/>
                        </a:rPr>
                        <a:t> </a:t>
                      </a:r>
                      <a:r>
                        <a:rPr lang="en-GB" sz="2000" kern="1200" dirty="0" err="1">
                          <a:solidFill>
                            <a:schemeClr val="accent1">
                              <a:lumMod val="50000"/>
                            </a:schemeClr>
                          </a:solidFill>
                          <a:effectLst/>
                          <a:latin typeface="+mn-lt"/>
                          <a:ea typeface="+mn-ea"/>
                          <a:cs typeface="+mn-cs"/>
                        </a:rPr>
                        <a:t>Musik</a:t>
                      </a:r>
                      <a:r>
                        <a:rPr lang="en-GB" sz="2000" kern="1200" dirty="0">
                          <a:solidFill>
                            <a:schemeClr val="accent1">
                              <a:lumMod val="50000"/>
                            </a:schemeClr>
                          </a:solidFill>
                          <a:effectLst/>
                          <a:latin typeface="+mn-lt"/>
                          <a:ea typeface="+mn-ea"/>
                          <a:cs typeface="+mn-cs"/>
                        </a:rPr>
                        <a:t> </a:t>
                      </a:r>
                      <a:r>
                        <a:rPr lang="en-GB" sz="2000" kern="1200" dirty="0" err="1">
                          <a:solidFill>
                            <a:schemeClr val="accent1">
                              <a:lumMod val="50000"/>
                            </a:schemeClr>
                          </a:solidFill>
                          <a:effectLst/>
                          <a:latin typeface="+mn-lt"/>
                          <a:ea typeface="+mn-ea"/>
                          <a:cs typeface="+mn-cs"/>
                        </a:rPr>
                        <a:t>ist</a:t>
                      </a:r>
                      <a:r>
                        <a:rPr lang="en-GB" sz="2000" kern="1200" dirty="0">
                          <a:solidFill>
                            <a:schemeClr val="accent1">
                              <a:lumMod val="50000"/>
                            </a:schemeClr>
                          </a:solidFill>
                          <a:effectLst/>
                          <a:latin typeface="+mn-lt"/>
                          <a:ea typeface="+mn-ea"/>
                          <a:cs typeface="+mn-cs"/>
                        </a:rPr>
                        <a:t> toll!</a:t>
                      </a:r>
                      <a:endParaRPr lang="en-GB" sz="2000" dirty="0">
                        <a:solidFill>
                          <a:schemeClr val="accent1">
                            <a:lumMod val="50000"/>
                          </a:schemeClr>
                        </a:solidFill>
                      </a:endParaRPr>
                    </a:p>
                  </a:txBody>
                  <a:tcPr anchor="ctr"/>
                </a:tc>
                <a:extLst>
                  <a:ext uri="{0D108BD9-81ED-4DB2-BD59-A6C34878D82A}">
                    <a16:rowId xmlns:a16="http://schemas.microsoft.com/office/drawing/2014/main" val="10006"/>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44286" y="326427"/>
            <a:ext cx="5112790" cy="707849"/>
          </a:xfrm>
        </p:spPr>
        <p:txBody>
          <a:bodyPr>
            <a:normAutofit/>
          </a:bodyPr>
          <a:lstStyle/>
          <a:p>
            <a:r>
              <a:rPr lang="en-GB" sz="3600" b="1" dirty="0" err="1">
                <a:solidFill>
                  <a:schemeClr val="bg1"/>
                </a:solidFill>
              </a:rPr>
              <a:t>Lieblingsdinge</a:t>
            </a:r>
            <a:r>
              <a:rPr lang="en-GB" sz="3600" b="1" dirty="0">
                <a:solidFill>
                  <a:schemeClr val="bg1"/>
                </a:solidFill>
              </a:rPr>
              <a:t> [2]</a:t>
            </a:r>
          </a:p>
        </p:txBody>
      </p:sp>
      <p:sp>
        <p:nvSpPr>
          <p:cNvPr id="47" name="TextBox 46">
            <a:extLst>
              <a:ext uri="{FF2B5EF4-FFF2-40B4-BE49-F238E27FC236}">
                <a16:creationId xmlns:a16="http://schemas.microsoft.com/office/drawing/2014/main" id="{6A500173-7AE1-4980-9C52-2DFAE38768EA}"/>
              </a:ext>
            </a:extLst>
          </p:cNvPr>
          <p:cNvSpPr txBox="1"/>
          <p:nvPr/>
        </p:nvSpPr>
        <p:spPr>
          <a:xfrm>
            <a:off x="145886" y="1244689"/>
            <a:ext cx="11867462" cy="738664"/>
          </a:xfrm>
          <a:prstGeom prst="rect">
            <a:avLst/>
          </a:prstGeom>
          <a:noFill/>
        </p:spPr>
        <p:txBody>
          <a:bodyPr wrap="square" rtlCol="0">
            <a:spAutoFit/>
          </a:bodyPr>
          <a:lstStyle/>
          <a:p>
            <a:pPr hangingPunct="0">
              <a:defRPr/>
            </a:pPr>
            <a:r>
              <a:rPr lang="en-US" sz="2000" dirty="0" err="1">
                <a:solidFill>
                  <a:srgbClr val="115076"/>
                </a:solidFill>
              </a:rPr>
              <a:t>Katja</a:t>
            </a:r>
            <a:r>
              <a:rPr lang="en-US" sz="2000" dirty="0">
                <a:solidFill>
                  <a:srgbClr val="115076"/>
                </a:solidFill>
              </a:rPr>
              <a:t> </a:t>
            </a:r>
            <a:r>
              <a:rPr lang="en-US" sz="2000" dirty="0" err="1">
                <a:solidFill>
                  <a:srgbClr val="115076"/>
                </a:solidFill>
              </a:rPr>
              <a:t>fragt</a:t>
            </a:r>
            <a:r>
              <a:rPr lang="en-US" sz="2000" dirty="0">
                <a:solidFill>
                  <a:srgbClr val="115076"/>
                </a:solidFill>
              </a:rPr>
              <a:t> Mehmet </a:t>
            </a:r>
            <a:r>
              <a:rPr lang="en-US" sz="2000" dirty="0" err="1">
                <a:solidFill>
                  <a:srgbClr val="115076"/>
                </a:solidFill>
              </a:rPr>
              <a:t>über</a:t>
            </a:r>
            <a:r>
              <a:rPr lang="en-US" sz="2000" dirty="0">
                <a:solidFill>
                  <a:srgbClr val="115076"/>
                </a:solidFill>
              </a:rPr>
              <a:t> seine </a:t>
            </a:r>
            <a:r>
              <a:rPr lang="en-US" sz="2000" dirty="0" err="1">
                <a:solidFill>
                  <a:srgbClr val="115076"/>
                </a:solidFill>
              </a:rPr>
              <a:t>Geschwister</a:t>
            </a:r>
            <a:r>
              <a:rPr lang="en-US" sz="2000" dirty="0">
                <a:solidFill>
                  <a:srgbClr val="115076"/>
                </a:solidFill>
              </a:rPr>
              <a:t>, </a:t>
            </a:r>
            <a:r>
              <a:rPr lang="en-US" sz="2000" dirty="0" err="1">
                <a:solidFill>
                  <a:srgbClr val="115076"/>
                </a:solidFill>
              </a:rPr>
              <a:t>aber</a:t>
            </a:r>
            <a:r>
              <a:rPr lang="en-US" sz="2000" dirty="0">
                <a:solidFill>
                  <a:srgbClr val="115076"/>
                </a:solidFill>
              </a:rPr>
              <a:t> das </a:t>
            </a:r>
            <a:r>
              <a:rPr lang="en-US" sz="2000" dirty="0" err="1">
                <a:solidFill>
                  <a:srgbClr val="115076"/>
                </a:solidFill>
              </a:rPr>
              <a:t>Handysignal</a:t>
            </a:r>
            <a:r>
              <a:rPr lang="en-US" sz="2000" dirty="0">
                <a:solidFill>
                  <a:srgbClr val="115076"/>
                </a:solidFill>
              </a:rPr>
              <a:t> </a:t>
            </a:r>
            <a:r>
              <a:rPr lang="en-US" sz="2000" dirty="0" err="1">
                <a:solidFill>
                  <a:srgbClr val="115076"/>
                </a:solidFill>
              </a:rPr>
              <a:t>ist</a:t>
            </a:r>
            <a:r>
              <a:rPr lang="en-US" sz="2000" dirty="0">
                <a:solidFill>
                  <a:srgbClr val="115076"/>
                </a:solidFill>
              </a:rPr>
              <a:t> </a:t>
            </a:r>
            <a:r>
              <a:rPr lang="en-US" sz="2000" dirty="0" err="1">
                <a:solidFill>
                  <a:srgbClr val="115076"/>
                </a:solidFill>
              </a:rPr>
              <a:t>immer</a:t>
            </a:r>
            <a:r>
              <a:rPr lang="en-US" sz="2000" dirty="0">
                <a:solidFill>
                  <a:srgbClr val="115076"/>
                </a:solidFill>
              </a:rPr>
              <a:t> </a:t>
            </a:r>
            <a:r>
              <a:rPr lang="en-US" sz="2000" dirty="0" err="1">
                <a:solidFill>
                  <a:srgbClr val="115076"/>
                </a:solidFill>
              </a:rPr>
              <a:t>noch</a:t>
            </a:r>
            <a:r>
              <a:rPr lang="en-US" sz="2000" dirty="0">
                <a:solidFill>
                  <a:srgbClr val="115076"/>
                </a:solidFill>
              </a:rPr>
              <a:t>* </a:t>
            </a:r>
            <a:r>
              <a:rPr lang="en-US" sz="2000" dirty="0" err="1">
                <a:solidFill>
                  <a:srgbClr val="115076"/>
                </a:solidFill>
              </a:rPr>
              <a:t>nicht</a:t>
            </a:r>
            <a:r>
              <a:rPr lang="en-US" sz="2000" dirty="0">
                <a:solidFill>
                  <a:srgbClr val="115076"/>
                </a:solidFill>
              </a:rPr>
              <a:t> gut! </a:t>
            </a:r>
            <a:br>
              <a:rPr lang="en-US" sz="2200" dirty="0">
                <a:solidFill>
                  <a:srgbClr val="115076"/>
                </a:solidFill>
              </a:rPr>
            </a:br>
            <a:r>
              <a:rPr lang="en-US" sz="2200" dirty="0">
                <a:solidFill>
                  <a:srgbClr val="115076"/>
                </a:solidFill>
              </a:rPr>
              <a:t>Was </a:t>
            </a:r>
            <a:r>
              <a:rPr lang="en-US" sz="2200" dirty="0" err="1">
                <a:solidFill>
                  <a:srgbClr val="115076"/>
                </a:solidFill>
              </a:rPr>
              <a:t>sagen</a:t>
            </a:r>
            <a:r>
              <a:rPr lang="en-US" sz="2200" dirty="0">
                <a:solidFill>
                  <a:srgbClr val="115076"/>
                </a:solidFill>
              </a:rPr>
              <a:t> </a:t>
            </a:r>
            <a:r>
              <a:rPr lang="en-US" sz="2200" dirty="0" err="1">
                <a:solidFill>
                  <a:srgbClr val="115076"/>
                </a:solidFill>
              </a:rPr>
              <a:t>sie</a:t>
            </a:r>
            <a:r>
              <a:rPr lang="en-US" sz="2200" dirty="0">
                <a:solidFill>
                  <a:srgbClr val="115076"/>
                </a:solidFill>
              </a:rPr>
              <a:t>?  </a:t>
            </a:r>
            <a:r>
              <a:rPr lang="en-US" sz="2200" dirty="0" err="1">
                <a:solidFill>
                  <a:srgbClr val="115076"/>
                </a:solidFill>
              </a:rPr>
              <a:t>Ist</a:t>
            </a:r>
            <a:r>
              <a:rPr lang="en-US" sz="2200" dirty="0">
                <a:solidFill>
                  <a:srgbClr val="115076"/>
                </a:solidFill>
              </a:rPr>
              <a:t> das </a:t>
            </a:r>
            <a:r>
              <a:rPr lang="en-US" sz="2200" b="1" dirty="0" err="1">
                <a:solidFill>
                  <a:srgbClr val="115076"/>
                </a:solidFill>
              </a:rPr>
              <a:t>mein</a:t>
            </a:r>
            <a:r>
              <a:rPr lang="en-US" sz="2200" b="1" dirty="0">
                <a:solidFill>
                  <a:srgbClr val="115076"/>
                </a:solidFill>
              </a:rPr>
              <a:t>/</a:t>
            </a:r>
            <a:r>
              <a:rPr lang="en-US" sz="2200" b="1" dirty="0" err="1">
                <a:solidFill>
                  <a:srgbClr val="115076"/>
                </a:solidFill>
              </a:rPr>
              <a:t>meine</a:t>
            </a:r>
            <a:r>
              <a:rPr lang="en-US" sz="2200" dirty="0">
                <a:solidFill>
                  <a:srgbClr val="115076"/>
                </a:solidFill>
              </a:rPr>
              <a:t>, </a:t>
            </a:r>
            <a:r>
              <a:rPr lang="en-US" sz="2200" b="1" dirty="0" err="1">
                <a:solidFill>
                  <a:srgbClr val="115076"/>
                </a:solidFill>
              </a:rPr>
              <a:t>dein</a:t>
            </a:r>
            <a:r>
              <a:rPr lang="en-US" sz="2200" b="1" dirty="0">
                <a:solidFill>
                  <a:srgbClr val="115076"/>
                </a:solidFill>
              </a:rPr>
              <a:t>/</a:t>
            </a:r>
            <a:r>
              <a:rPr lang="en-US" sz="2200" b="1" dirty="0" err="1">
                <a:solidFill>
                  <a:srgbClr val="115076"/>
                </a:solidFill>
              </a:rPr>
              <a:t>deine</a:t>
            </a:r>
            <a:r>
              <a:rPr lang="en-US" sz="2200" dirty="0">
                <a:solidFill>
                  <a:srgbClr val="115076"/>
                </a:solidFill>
              </a:rPr>
              <a:t>, </a:t>
            </a:r>
            <a:r>
              <a:rPr lang="en-US" sz="2200" b="1" dirty="0">
                <a:solidFill>
                  <a:srgbClr val="115076"/>
                </a:solidFill>
              </a:rPr>
              <a:t>sein/seine</a:t>
            </a:r>
            <a:r>
              <a:rPr lang="en-US" sz="2200" dirty="0">
                <a:solidFill>
                  <a:srgbClr val="115076"/>
                </a:solidFill>
              </a:rPr>
              <a:t>, </a:t>
            </a:r>
            <a:r>
              <a:rPr lang="en-US" sz="2200" b="1" dirty="0" err="1">
                <a:solidFill>
                  <a:srgbClr val="115076"/>
                </a:solidFill>
              </a:rPr>
              <a:t>ihr</a:t>
            </a:r>
            <a:r>
              <a:rPr lang="en-US" sz="2200" b="1" dirty="0">
                <a:solidFill>
                  <a:srgbClr val="115076"/>
                </a:solidFill>
              </a:rPr>
              <a:t>/</a:t>
            </a:r>
            <a:r>
              <a:rPr lang="en-US" sz="2200" b="1" dirty="0" err="1">
                <a:solidFill>
                  <a:srgbClr val="115076"/>
                </a:solidFill>
              </a:rPr>
              <a:t>ihre</a:t>
            </a:r>
            <a:r>
              <a:rPr lang="en-US" sz="2200" dirty="0">
                <a:solidFill>
                  <a:srgbClr val="115076"/>
                </a:solidFill>
              </a:rPr>
              <a:t>?</a:t>
            </a:r>
          </a:p>
        </p:txBody>
      </p:sp>
      <p:sp>
        <p:nvSpPr>
          <p:cNvPr id="26" name="Google Shape;613;p26">
            <a:hlinkClick r:id="" action="ppaction://noaction" highlightClick="1">
              <a:snd r:embed="rId6" name="Katja_E_beep.wav"/>
            </a:hlinkClick>
            <a:extLst>
              <a:ext uri="{FF2B5EF4-FFF2-40B4-BE49-F238E27FC236}">
                <a16:creationId xmlns:a16="http://schemas.microsoft.com/office/drawing/2014/main" id="{E81506B0-A3F8-47F6-A818-34153DC67087}"/>
              </a:ext>
            </a:extLst>
          </p:cNvPr>
          <p:cNvSpPr/>
          <p:nvPr/>
        </p:nvSpPr>
        <p:spPr>
          <a:xfrm>
            <a:off x="287598" y="2390720"/>
            <a:ext cx="461911" cy="45474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3200" b="1" dirty="0">
                <a:solidFill>
                  <a:prstClr val="white"/>
                </a:solidFill>
              </a:rPr>
              <a:t>E</a:t>
            </a:r>
            <a:endParaRPr sz="3200" b="1" dirty="0">
              <a:solidFill>
                <a:prstClr val="white"/>
              </a:solidFill>
            </a:endParaRPr>
          </a:p>
        </p:txBody>
      </p:sp>
      <p:sp>
        <p:nvSpPr>
          <p:cNvPr id="55" name="Google Shape;613;p26">
            <a:hlinkClick r:id="" action="ppaction://noaction" highlightClick="1">
              <a:snd r:embed="rId7" name="Katja_F_beep.wav"/>
            </a:hlinkClick>
            <a:extLst>
              <a:ext uri="{FF2B5EF4-FFF2-40B4-BE49-F238E27FC236}">
                <a16:creationId xmlns:a16="http://schemas.microsoft.com/office/drawing/2014/main" id="{E81506B0-A3F8-47F6-A818-34153DC67087}"/>
              </a:ext>
            </a:extLst>
          </p:cNvPr>
          <p:cNvSpPr/>
          <p:nvPr/>
        </p:nvSpPr>
        <p:spPr>
          <a:xfrm>
            <a:off x="287597" y="3489477"/>
            <a:ext cx="461911" cy="45474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3200" b="1" dirty="0">
                <a:solidFill>
                  <a:prstClr val="white"/>
                </a:solidFill>
              </a:rPr>
              <a:t>F</a:t>
            </a:r>
            <a:endParaRPr sz="3200" b="1" dirty="0">
              <a:solidFill>
                <a:prstClr val="white"/>
              </a:solidFill>
            </a:endParaRPr>
          </a:p>
        </p:txBody>
      </p:sp>
      <p:sp>
        <p:nvSpPr>
          <p:cNvPr id="56" name="Google Shape;613;p26">
            <a:hlinkClick r:id="" action="ppaction://noaction" highlightClick="1">
              <a:snd r:embed="rId8" name="Katja_G_beep.wav"/>
            </a:hlinkClick>
            <a:extLst>
              <a:ext uri="{FF2B5EF4-FFF2-40B4-BE49-F238E27FC236}">
                <a16:creationId xmlns:a16="http://schemas.microsoft.com/office/drawing/2014/main" id="{E81506B0-A3F8-47F6-A818-34153DC67087}"/>
              </a:ext>
            </a:extLst>
          </p:cNvPr>
          <p:cNvSpPr/>
          <p:nvPr/>
        </p:nvSpPr>
        <p:spPr>
          <a:xfrm>
            <a:off x="287596" y="4901300"/>
            <a:ext cx="461911" cy="45474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3200" b="1" dirty="0">
                <a:solidFill>
                  <a:prstClr val="white"/>
                </a:solidFill>
              </a:rPr>
              <a:t>G</a:t>
            </a:r>
            <a:endParaRPr sz="3200" b="1" dirty="0">
              <a:solidFill>
                <a:prstClr val="white"/>
              </a:solidFill>
            </a:endParaRPr>
          </a:p>
        </p:txBody>
      </p:sp>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b="30944"/>
          <a:stretch/>
        </p:blipFill>
        <p:spPr>
          <a:xfrm flipH="1">
            <a:off x="1005020" y="2215462"/>
            <a:ext cx="322773" cy="350515"/>
          </a:xfrm>
          <a:prstGeom prst="rect">
            <a:avLst/>
          </a:prstGeom>
        </p:spPr>
      </p:pic>
      <p:pic>
        <p:nvPicPr>
          <p:cNvPr id="58" name="Picture 57"/>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23682"/>
          <a:stretch/>
        </p:blipFill>
        <p:spPr>
          <a:xfrm>
            <a:off x="915288" y="2699702"/>
            <a:ext cx="492110" cy="464950"/>
          </a:xfrm>
          <a:prstGeom prst="rect">
            <a:avLst/>
          </a:prstGeom>
        </p:spPr>
      </p:pic>
      <p:pic>
        <p:nvPicPr>
          <p:cNvPr id="59" name="Picture 58"/>
          <p:cNvPicPr>
            <a:picLocks noChangeAspect="1"/>
          </p:cNvPicPr>
          <p:nvPr/>
        </p:nvPicPr>
        <p:blipFill rotWithShape="1">
          <a:blip r:embed="rId9" cstate="print">
            <a:extLst>
              <a:ext uri="{28A0092B-C50C-407E-A947-70E740481C1C}">
                <a14:useLocalDpi xmlns:a14="http://schemas.microsoft.com/office/drawing/2010/main" val="0"/>
              </a:ext>
            </a:extLst>
          </a:blip>
          <a:srcRect b="30944"/>
          <a:stretch/>
        </p:blipFill>
        <p:spPr>
          <a:xfrm flipH="1">
            <a:off x="999957" y="3282326"/>
            <a:ext cx="322773" cy="350515"/>
          </a:xfrm>
          <a:prstGeom prst="rect">
            <a:avLst/>
          </a:prstGeom>
        </p:spPr>
      </p:pic>
      <p:pic>
        <p:nvPicPr>
          <p:cNvPr id="60" name="Picture 59"/>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23682"/>
          <a:stretch/>
        </p:blipFill>
        <p:spPr>
          <a:xfrm>
            <a:off x="915288" y="3701676"/>
            <a:ext cx="492110" cy="464950"/>
          </a:xfrm>
          <a:prstGeom prst="rect">
            <a:avLst/>
          </a:prstGeom>
        </p:spPr>
      </p:pic>
      <p:pic>
        <p:nvPicPr>
          <p:cNvPr id="61" name="Picture 60"/>
          <p:cNvPicPr>
            <a:picLocks noChangeAspect="1"/>
          </p:cNvPicPr>
          <p:nvPr/>
        </p:nvPicPr>
        <p:blipFill rotWithShape="1">
          <a:blip r:embed="rId9" cstate="print">
            <a:extLst>
              <a:ext uri="{28A0092B-C50C-407E-A947-70E740481C1C}">
                <a14:useLocalDpi xmlns:a14="http://schemas.microsoft.com/office/drawing/2010/main" val="0"/>
              </a:ext>
            </a:extLst>
          </a:blip>
          <a:srcRect b="30944"/>
          <a:stretch/>
        </p:blipFill>
        <p:spPr>
          <a:xfrm flipH="1">
            <a:off x="999957" y="4279496"/>
            <a:ext cx="322773" cy="350515"/>
          </a:xfrm>
          <a:prstGeom prst="rect">
            <a:avLst/>
          </a:prstGeom>
        </p:spPr>
      </p:pic>
      <p:pic>
        <p:nvPicPr>
          <p:cNvPr id="62" name="Picture 61"/>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23682"/>
          <a:stretch/>
        </p:blipFill>
        <p:spPr>
          <a:xfrm>
            <a:off x="915288" y="4862931"/>
            <a:ext cx="492110" cy="464950"/>
          </a:xfrm>
          <a:prstGeom prst="rect">
            <a:avLst/>
          </a:prstGeom>
        </p:spPr>
      </p:pic>
      <p:pic>
        <p:nvPicPr>
          <p:cNvPr id="63" name="Picture 62"/>
          <p:cNvPicPr>
            <a:picLocks noChangeAspect="1"/>
          </p:cNvPicPr>
          <p:nvPr/>
        </p:nvPicPr>
        <p:blipFill rotWithShape="1">
          <a:blip r:embed="rId9" cstate="print">
            <a:extLst>
              <a:ext uri="{28A0092B-C50C-407E-A947-70E740481C1C}">
                <a14:useLocalDpi xmlns:a14="http://schemas.microsoft.com/office/drawing/2010/main" val="0"/>
              </a:ext>
            </a:extLst>
          </a:blip>
          <a:srcRect b="30944"/>
          <a:stretch/>
        </p:blipFill>
        <p:spPr>
          <a:xfrm flipH="1">
            <a:off x="999957" y="5638723"/>
            <a:ext cx="322773" cy="350515"/>
          </a:xfrm>
          <a:prstGeom prst="rect">
            <a:avLst/>
          </a:prstGeom>
        </p:spPr>
      </p:pic>
      <p:sp>
        <p:nvSpPr>
          <p:cNvPr id="2" name="Rectangle 1"/>
          <p:cNvSpPr/>
          <p:nvPr/>
        </p:nvSpPr>
        <p:spPr>
          <a:xfrm>
            <a:off x="9903417" y="693608"/>
            <a:ext cx="2169184" cy="369332"/>
          </a:xfrm>
          <a:prstGeom prst="rect">
            <a:avLst/>
          </a:prstGeom>
        </p:spPr>
        <p:txBody>
          <a:bodyPr wrap="none">
            <a:spAutoFit/>
          </a:bodyPr>
          <a:lstStyle/>
          <a:p>
            <a:r>
              <a:rPr lang="en-US" dirty="0" err="1">
                <a:solidFill>
                  <a:srgbClr val="115076"/>
                </a:solidFill>
              </a:rPr>
              <a:t>immer</a:t>
            </a:r>
            <a:r>
              <a:rPr lang="en-US" dirty="0">
                <a:solidFill>
                  <a:srgbClr val="115076"/>
                </a:solidFill>
              </a:rPr>
              <a:t> </a:t>
            </a:r>
            <a:r>
              <a:rPr lang="en-US" dirty="0" err="1">
                <a:solidFill>
                  <a:srgbClr val="115076"/>
                </a:solidFill>
              </a:rPr>
              <a:t>noch</a:t>
            </a:r>
            <a:r>
              <a:rPr lang="en-US" dirty="0">
                <a:solidFill>
                  <a:srgbClr val="115076"/>
                </a:solidFill>
              </a:rPr>
              <a:t> = still </a:t>
            </a:r>
            <a:endParaRPr lang="en-GB" dirty="0"/>
          </a:p>
        </p:txBody>
      </p:sp>
      <p:pic>
        <p:nvPicPr>
          <p:cNvPr id="7" name="Katja_Mehmet_E-G_ful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54893" y="150459"/>
            <a:ext cx="609600" cy="609600"/>
          </a:xfrm>
          <a:prstGeom prst="rect">
            <a:avLst/>
          </a:prstGeom>
        </p:spPr>
      </p:pic>
      <p:grpSp>
        <p:nvGrpSpPr>
          <p:cNvPr id="28" name="Group 27"/>
          <p:cNvGrpSpPr/>
          <p:nvPr/>
        </p:nvGrpSpPr>
        <p:grpSpPr>
          <a:xfrm>
            <a:off x="2562120" y="2743990"/>
            <a:ext cx="769128" cy="355126"/>
            <a:chOff x="6907529" y="4812699"/>
            <a:chExt cx="2052001" cy="355126"/>
          </a:xfrm>
        </p:grpSpPr>
        <p:sp>
          <p:nvSpPr>
            <p:cNvPr id="29" name="Rectangle 28"/>
            <p:cNvSpPr/>
            <p:nvPr/>
          </p:nvSpPr>
          <p:spPr>
            <a:xfrm>
              <a:off x="6907529" y="4812699"/>
              <a:ext cx="2052001" cy="355126"/>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6907529" y="5121689"/>
              <a:ext cx="2052001"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p:cNvGrpSpPr/>
          <p:nvPr/>
        </p:nvGrpSpPr>
        <p:grpSpPr>
          <a:xfrm>
            <a:off x="5352757" y="3272616"/>
            <a:ext cx="348796" cy="355126"/>
            <a:chOff x="6907529" y="4812699"/>
            <a:chExt cx="2052001" cy="355126"/>
          </a:xfrm>
        </p:grpSpPr>
        <p:sp>
          <p:nvSpPr>
            <p:cNvPr id="32" name="Rectangle 31"/>
            <p:cNvSpPr/>
            <p:nvPr/>
          </p:nvSpPr>
          <p:spPr>
            <a:xfrm>
              <a:off x="6907529" y="4812699"/>
              <a:ext cx="2052001" cy="355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6907529" y="5121689"/>
              <a:ext cx="2052001"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p:cNvGrpSpPr/>
          <p:nvPr/>
        </p:nvGrpSpPr>
        <p:grpSpPr>
          <a:xfrm>
            <a:off x="3502856" y="4251992"/>
            <a:ext cx="507356" cy="355126"/>
            <a:chOff x="6907529" y="4812699"/>
            <a:chExt cx="2052001" cy="355126"/>
          </a:xfrm>
        </p:grpSpPr>
        <p:sp>
          <p:nvSpPr>
            <p:cNvPr id="35" name="Rectangle 34"/>
            <p:cNvSpPr/>
            <p:nvPr/>
          </p:nvSpPr>
          <p:spPr>
            <a:xfrm>
              <a:off x="6907529" y="4812699"/>
              <a:ext cx="2052001" cy="355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6907529" y="5121689"/>
              <a:ext cx="2052001"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p:cNvGrpSpPr/>
          <p:nvPr/>
        </p:nvGrpSpPr>
        <p:grpSpPr>
          <a:xfrm>
            <a:off x="9746321" y="4749959"/>
            <a:ext cx="843985" cy="355126"/>
            <a:chOff x="6907529" y="4812699"/>
            <a:chExt cx="2052001" cy="355126"/>
          </a:xfrm>
        </p:grpSpPr>
        <p:sp>
          <p:nvSpPr>
            <p:cNvPr id="38" name="Rectangle 37"/>
            <p:cNvSpPr/>
            <p:nvPr/>
          </p:nvSpPr>
          <p:spPr>
            <a:xfrm>
              <a:off x="6907529" y="4812699"/>
              <a:ext cx="2052001" cy="355126"/>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6907529" y="5121689"/>
              <a:ext cx="2052001"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p:cNvGrpSpPr/>
          <p:nvPr/>
        </p:nvGrpSpPr>
        <p:grpSpPr>
          <a:xfrm>
            <a:off x="7498080" y="5105085"/>
            <a:ext cx="749449" cy="303014"/>
            <a:chOff x="6907529" y="4864811"/>
            <a:chExt cx="2052001" cy="303014"/>
          </a:xfrm>
        </p:grpSpPr>
        <p:sp>
          <p:nvSpPr>
            <p:cNvPr id="41" name="Rectangle 40"/>
            <p:cNvSpPr/>
            <p:nvPr/>
          </p:nvSpPr>
          <p:spPr>
            <a:xfrm>
              <a:off x="6907529" y="4864811"/>
              <a:ext cx="2052001" cy="303014"/>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6907529" y="5121689"/>
              <a:ext cx="2052001"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 name="Group 42"/>
          <p:cNvGrpSpPr/>
          <p:nvPr/>
        </p:nvGrpSpPr>
        <p:grpSpPr>
          <a:xfrm>
            <a:off x="6351564" y="5487529"/>
            <a:ext cx="670790" cy="355126"/>
            <a:chOff x="6907529" y="4812699"/>
            <a:chExt cx="2052001" cy="355126"/>
          </a:xfrm>
        </p:grpSpPr>
        <p:sp>
          <p:nvSpPr>
            <p:cNvPr id="44" name="Rectangle 43"/>
            <p:cNvSpPr/>
            <p:nvPr/>
          </p:nvSpPr>
          <p:spPr>
            <a:xfrm>
              <a:off x="6907529" y="4812699"/>
              <a:ext cx="2052001" cy="355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6907529" y="5121689"/>
              <a:ext cx="2052001"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p:cNvGrpSpPr/>
          <p:nvPr/>
        </p:nvGrpSpPr>
        <p:grpSpPr>
          <a:xfrm>
            <a:off x="2977747" y="5795471"/>
            <a:ext cx="669805" cy="355126"/>
            <a:chOff x="6907529" y="4812699"/>
            <a:chExt cx="2052001" cy="355126"/>
          </a:xfrm>
        </p:grpSpPr>
        <p:sp>
          <p:nvSpPr>
            <p:cNvPr id="48" name="Rectangle 47"/>
            <p:cNvSpPr/>
            <p:nvPr/>
          </p:nvSpPr>
          <p:spPr>
            <a:xfrm>
              <a:off x="6907529" y="4812699"/>
              <a:ext cx="2052001" cy="355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6907529" y="5121689"/>
              <a:ext cx="2052001" cy="1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1" name="Rounded Rectangle 11">
            <a:extLst>
              <a:ext uri="{FF2B5EF4-FFF2-40B4-BE49-F238E27FC236}">
                <a16:creationId xmlns:a16="http://schemas.microsoft.com/office/drawing/2014/main" id="{483D7EB9-C2AA-4190-98DE-925F861600E9}"/>
              </a:ext>
            </a:extLst>
          </p:cNvPr>
          <p:cNvSpPr/>
          <p:nvPr/>
        </p:nvSpPr>
        <p:spPr>
          <a:xfrm>
            <a:off x="10109200" y="247046"/>
            <a:ext cx="184812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739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40080" fill="hold"/>
                                        <p:tgtEl>
                                          <p:spTgt spid="7"/>
                                        </p:tgtEl>
                                      </p:cBhvr>
                                    </p:cmd>
                                  </p:childTnLst>
                                </p:cTn>
                              </p:par>
                            </p:childTnLst>
                          </p:cTn>
                        </p:par>
                      </p:childTnLst>
                    </p:cTn>
                  </p:par>
                </p:childTnLst>
              </p:cTn>
              <p:nextCondLst>
                <p:cond evt="onClick" delay="0">
                  <p:tgtEl>
                    <p:spTgt spid="7"/>
                  </p:tgtEl>
                </p:cond>
              </p:nextCondLst>
            </p:seq>
            <p:audio>
              <p:cMediaNode vol="80000">
                <p:cTn id="36"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94040"/>
            <a:ext cx="7556938" cy="707849"/>
          </a:xfrm>
        </p:spPr>
        <p:txBody>
          <a:bodyPr>
            <a:normAutofit/>
          </a:bodyPr>
          <a:lstStyle/>
          <a:p>
            <a:r>
              <a:rPr lang="en-GB" sz="3200" b="1" dirty="0" err="1">
                <a:solidFill>
                  <a:schemeClr val="bg1"/>
                </a:solidFill>
              </a:rPr>
              <a:t>Katjas</a:t>
            </a:r>
            <a:r>
              <a:rPr lang="en-GB" sz="3200" b="1" dirty="0">
                <a:solidFill>
                  <a:schemeClr val="bg1"/>
                </a:solidFill>
              </a:rPr>
              <a:t> </a:t>
            </a:r>
            <a:r>
              <a:rPr lang="en-GB" sz="3200" b="1" dirty="0" err="1">
                <a:solidFill>
                  <a:schemeClr val="bg1"/>
                </a:solidFill>
              </a:rPr>
              <a:t>Englischhausaufgaben</a:t>
            </a:r>
            <a:endParaRPr lang="en-GB" sz="3200" b="1" dirty="0">
              <a:solidFill>
                <a:schemeClr val="bg1"/>
              </a:solidFill>
            </a:endParaRPr>
          </a:p>
        </p:txBody>
      </p:sp>
      <p:sp>
        <p:nvSpPr>
          <p:cNvPr id="7" name="TextBox 6">
            <a:extLst>
              <a:ext uri="{FF2B5EF4-FFF2-40B4-BE49-F238E27FC236}">
                <a16:creationId xmlns:a16="http://schemas.microsoft.com/office/drawing/2014/main" id="{1096058F-580D-446F-A949-5FAC4219C7BD}"/>
              </a:ext>
            </a:extLst>
          </p:cNvPr>
          <p:cNvSpPr txBox="1"/>
          <p:nvPr/>
        </p:nvSpPr>
        <p:spPr>
          <a:xfrm>
            <a:off x="95325" y="1082940"/>
            <a:ext cx="11555219" cy="4755148"/>
          </a:xfrm>
          <a:prstGeom prst="rect">
            <a:avLst/>
          </a:prstGeom>
          <a:noFill/>
        </p:spPr>
        <p:txBody>
          <a:bodyPr wrap="square" rtlCol="0">
            <a:spAutoFit/>
          </a:bodyPr>
          <a:lstStyle/>
          <a:p>
            <a:pPr>
              <a:lnSpc>
                <a:spcPct val="150000"/>
              </a:lnSpc>
            </a:pPr>
            <a:r>
              <a:rPr lang="en-GB" sz="2400" b="1" dirty="0" err="1">
                <a:solidFill>
                  <a:schemeClr val="accent1">
                    <a:lumMod val="50000"/>
                  </a:schemeClr>
                </a:solidFill>
                <a:latin typeface="Century Gothic" panose="020B0502020202020204" pitchFamily="34" charset="0"/>
              </a:rPr>
              <a:t>Katja</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schreibt</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über</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Mehmets</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Familie</a:t>
            </a:r>
            <a:r>
              <a:rPr lang="en-GB" sz="2400" b="1" dirty="0">
                <a:solidFill>
                  <a:schemeClr val="accent1">
                    <a:lumMod val="50000"/>
                  </a:schemeClr>
                </a:solidFill>
                <a:latin typeface="Century Gothic" panose="020B0502020202020204" pitchFamily="34" charset="0"/>
              </a:rPr>
              <a:t> auf </a:t>
            </a:r>
            <a:r>
              <a:rPr lang="en-GB" sz="2400" b="1" dirty="0" err="1">
                <a:solidFill>
                  <a:schemeClr val="accent1">
                    <a:lumMod val="50000"/>
                  </a:schemeClr>
                </a:solidFill>
                <a:latin typeface="Century Gothic" panose="020B0502020202020204" pitchFamily="34" charset="0"/>
              </a:rPr>
              <a:t>Englisch</a:t>
            </a:r>
            <a:r>
              <a:rPr lang="en-GB" sz="2400" b="1" dirty="0">
                <a:solidFill>
                  <a:schemeClr val="accent1">
                    <a:lumMod val="50000"/>
                  </a:schemeClr>
                </a:solidFill>
                <a:latin typeface="Century Gothic" panose="020B0502020202020204" pitchFamily="34" charset="0"/>
              </a:rPr>
              <a:t>.</a:t>
            </a:r>
            <a:br>
              <a:rPr lang="en-GB" sz="2400" b="1" dirty="0">
                <a:solidFill>
                  <a:schemeClr val="accent1">
                    <a:lumMod val="50000"/>
                  </a:schemeClr>
                </a:solidFill>
                <a:latin typeface="Century Gothic" panose="020B0502020202020204" pitchFamily="34" charset="0"/>
              </a:rPr>
            </a:br>
            <a:r>
              <a:rPr lang="en-GB" sz="2400" b="1" dirty="0" err="1">
                <a:solidFill>
                  <a:schemeClr val="accent1">
                    <a:lumMod val="50000"/>
                  </a:schemeClr>
                </a:solidFill>
                <a:latin typeface="Century Gothic" panose="020B0502020202020204" pitchFamily="34" charset="0"/>
              </a:rPr>
              <a:t>Kannst</a:t>
            </a:r>
            <a:r>
              <a:rPr lang="en-GB" sz="2400" b="1" dirty="0">
                <a:solidFill>
                  <a:schemeClr val="accent1">
                    <a:lumMod val="50000"/>
                  </a:schemeClr>
                </a:solidFill>
                <a:latin typeface="Century Gothic" panose="020B0502020202020204" pitchFamily="34" charset="0"/>
              </a:rPr>
              <a:t> du das auf Deutsch </a:t>
            </a:r>
            <a:r>
              <a:rPr lang="en-GB" sz="2400" b="1" dirty="0" err="1">
                <a:solidFill>
                  <a:schemeClr val="accent1">
                    <a:lumMod val="50000"/>
                  </a:schemeClr>
                </a:solidFill>
                <a:latin typeface="Century Gothic" panose="020B0502020202020204" pitchFamily="34" charset="0"/>
              </a:rPr>
              <a:t>schreiben</a:t>
            </a:r>
            <a:r>
              <a:rPr lang="en-GB" sz="2400" b="1" dirty="0">
                <a:solidFill>
                  <a:schemeClr val="accent1">
                    <a:lumMod val="50000"/>
                  </a:schemeClr>
                </a:solidFill>
                <a:latin typeface="Century Gothic" panose="020B0502020202020204" pitchFamily="34" charset="0"/>
              </a:rPr>
              <a:t>?</a:t>
            </a:r>
          </a:p>
          <a:p>
            <a:pPr>
              <a:lnSpc>
                <a:spcPct val="150000"/>
              </a:lnSpc>
            </a:pPr>
            <a:endParaRPr lang="en-GB" sz="1000" b="1" dirty="0">
              <a:solidFill>
                <a:schemeClr val="accent1">
                  <a:lumMod val="50000"/>
                </a:schemeClr>
              </a:solidFill>
              <a:latin typeface="Century Gothic" panose="020B0502020202020204" pitchFamily="34" charset="0"/>
            </a:endParaRPr>
          </a:p>
          <a:p>
            <a:pPr marL="457200" indent="-457200">
              <a:lnSpc>
                <a:spcPct val="150000"/>
              </a:lnSpc>
              <a:buFont typeface="+mj-lt"/>
              <a:buAutoNum type="arabicPeriod"/>
            </a:pPr>
            <a:r>
              <a:rPr lang="en-GB" sz="2400" dirty="0">
                <a:solidFill>
                  <a:schemeClr val="accent1">
                    <a:lumMod val="50000"/>
                  </a:schemeClr>
                </a:solidFill>
                <a:latin typeface="Century Gothic" panose="020B0502020202020204" pitchFamily="34" charset="0"/>
              </a:rPr>
              <a:t>My friend is called Mehmet.  His favourite sport is football.</a:t>
            </a:r>
            <a:endParaRPr lang="en-GB" sz="2400" b="1" dirty="0">
              <a:solidFill>
                <a:schemeClr val="accent1">
                  <a:lumMod val="50000"/>
                </a:schemeClr>
              </a:solidFill>
              <a:latin typeface="Century Gothic" panose="020B0502020202020204" pitchFamily="34" charset="0"/>
            </a:endParaRPr>
          </a:p>
          <a:p>
            <a:pPr marL="457200" indent="-457200">
              <a:lnSpc>
                <a:spcPct val="150000"/>
              </a:lnSpc>
              <a:buFont typeface="+mj-lt"/>
              <a:buAutoNum type="arabicPeriod"/>
            </a:pPr>
            <a:r>
              <a:rPr lang="en-GB" sz="2400" dirty="0">
                <a:solidFill>
                  <a:schemeClr val="accent1">
                    <a:lumMod val="50000"/>
                  </a:schemeClr>
                </a:solidFill>
                <a:latin typeface="Century Gothic" panose="020B0502020202020204" pitchFamily="34" charset="0"/>
              </a:rPr>
              <a:t>His sister is called </a:t>
            </a:r>
            <a:r>
              <a:rPr lang="en-GB" sz="2400" dirty="0" err="1">
                <a:solidFill>
                  <a:schemeClr val="accent1">
                    <a:lumMod val="50000"/>
                  </a:schemeClr>
                </a:solidFill>
                <a:latin typeface="Century Gothic" panose="020B0502020202020204" pitchFamily="34" charset="0"/>
              </a:rPr>
              <a:t>Esma</a:t>
            </a:r>
            <a:r>
              <a:rPr lang="en-GB" sz="2400" dirty="0">
                <a:solidFill>
                  <a:schemeClr val="accent1">
                    <a:lumMod val="50000"/>
                  </a:schemeClr>
                </a:solidFill>
                <a:latin typeface="Century Gothic" panose="020B0502020202020204" pitchFamily="34" charset="0"/>
              </a:rPr>
              <a:t>.  Her favourite place is Sylt.</a:t>
            </a:r>
          </a:p>
          <a:p>
            <a:pPr marL="457200" indent="-457200">
              <a:lnSpc>
                <a:spcPct val="150000"/>
              </a:lnSpc>
              <a:buFont typeface="+mj-lt"/>
              <a:buAutoNum type="arabicPeriod"/>
            </a:pPr>
            <a:r>
              <a:rPr lang="en-GB" sz="2400" dirty="0">
                <a:solidFill>
                  <a:schemeClr val="accent1">
                    <a:lumMod val="50000"/>
                  </a:schemeClr>
                </a:solidFill>
                <a:latin typeface="Century Gothic" panose="020B0502020202020204" pitchFamily="34" charset="0"/>
              </a:rPr>
              <a:t>His mother is very healthy.  Her favourite food is fruit.</a:t>
            </a:r>
          </a:p>
          <a:p>
            <a:pPr marL="457200" indent="-457200">
              <a:lnSpc>
                <a:spcPct val="150000"/>
              </a:lnSpc>
              <a:buFont typeface="+mj-lt"/>
              <a:buAutoNum type="arabicPeriod"/>
            </a:pPr>
            <a:r>
              <a:rPr lang="en-GB" sz="2400" dirty="0">
                <a:solidFill>
                  <a:schemeClr val="accent1">
                    <a:lumMod val="50000"/>
                  </a:schemeClr>
                </a:solidFill>
                <a:latin typeface="Century Gothic" panose="020B0502020202020204" pitchFamily="34" charset="0"/>
              </a:rPr>
              <a:t>His father is a bit boring.  His favourite band is Abba!</a:t>
            </a:r>
          </a:p>
          <a:p>
            <a:pPr marL="457200" indent="-457200">
              <a:lnSpc>
                <a:spcPct val="150000"/>
              </a:lnSpc>
              <a:buFont typeface="+mj-lt"/>
              <a:buAutoNum type="arabicPeriod"/>
            </a:pPr>
            <a:r>
              <a:rPr lang="en-GB" sz="2400" dirty="0">
                <a:solidFill>
                  <a:schemeClr val="accent1">
                    <a:lumMod val="50000"/>
                  </a:schemeClr>
                </a:solidFill>
                <a:latin typeface="Century Gothic" panose="020B0502020202020204" pitchFamily="34" charset="0"/>
              </a:rPr>
              <a:t>Mehmet’s favourite language is Turkish. What is your favourite language?</a:t>
            </a:r>
          </a:p>
          <a:p>
            <a:pPr marL="457200" indent="-457200">
              <a:lnSpc>
                <a:spcPct val="150000"/>
              </a:lnSpc>
              <a:buFont typeface="+mj-lt"/>
              <a:buAutoNum type="arabicPeriod"/>
            </a:pPr>
            <a:r>
              <a:rPr lang="en-GB" sz="2400" dirty="0">
                <a:solidFill>
                  <a:schemeClr val="accent1">
                    <a:lumMod val="50000"/>
                  </a:schemeClr>
                </a:solidFill>
                <a:latin typeface="Century Gothic" panose="020B0502020202020204" pitchFamily="34" charset="0"/>
              </a:rPr>
              <a:t>Mehmet’s favourite day is Friday, but my favourite day is Saturday.</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6287" y="731652"/>
            <a:ext cx="1633954" cy="2569525"/>
          </a:xfrm>
          <a:prstGeom prst="rect">
            <a:avLst/>
          </a:prstGeom>
        </p:spPr>
      </p:pic>
      <p:cxnSp>
        <p:nvCxnSpPr>
          <p:cNvPr id="8" name="Straight Connector 7"/>
          <p:cNvCxnSpPr/>
          <p:nvPr/>
        </p:nvCxnSpPr>
        <p:spPr>
          <a:xfrm>
            <a:off x="2997200" y="294040"/>
            <a:ext cx="0" cy="742574"/>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54080" y="294040"/>
            <a:ext cx="0" cy="742574"/>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3058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460743"/>
            <a:ext cx="11313527" cy="2862322"/>
          </a:xfrm>
          <a:prstGeom prst="rect">
            <a:avLst/>
          </a:prstGeom>
          <a:noFill/>
        </p:spPr>
        <p:txBody>
          <a:bodyPr wrap="square" rtlCol="0">
            <a:spAutoFit/>
          </a:bodyPr>
          <a:lstStyle/>
          <a:p>
            <a:pPr algn="ctr">
              <a:defRPr/>
            </a:pPr>
            <a:r>
              <a:rPr lang="en-GB" sz="6000" b="1" dirty="0">
                <a:solidFill>
                  <a:srgbClr val="002060"/>
                </a:solidFill>
              </a:rPr>
              <a:t>Add prefix </a:t>
            </a:r>
            <a:r>
              <a:rPr lang="en-GB" sz="6000" b="1" dirty="0" err="1">
                <a:solidFill>
                  <a:srgbClr val="002060"/>
                </a:solidFill>
              </a:rPr>
              <a:t>Lieblings</a:t>
            </a:r>
            <a:r>
              <a:rPr lang="en-GB" sz="6000" b="1" dirty="0">
                <a:solidFill>
                  <a:srgbClr val="002060"/>
                </a:solidFill>
              </a:rPr>
              <a:t>- to nouns to mean ‘favourite’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1035988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3" name="TextBox 12">
            <a:extLst>
              <a:ext uri="{FF2B5EF4-FFF2-40B4-BE49-F238E27FC236}">
                <a16:creationId xmlns:a16="http://schemas.microsoft.com/office/drawing/2014/main" id="{1096058F-580D-446F-A949-5FAC4219C7BD}"/>
              </a:ext>
            </a:extLst>
          </p:cNvPr>
          <p:cNvSpPr txBox="1"/>
          <p:nvPr/>
        </p:nvSpPr>
        <p:spPr>
          <a:xfrm>
            <a:off x="95325" y="1229627"/>
            <a:ext cx="11555219" cy="4524315"/>
          </a:xfrm>
          <a:prstGeom prst="rect">
            <a:avLst/>
          </a:prstGeom>
          <a:noFill/>
        </p:spPr>
        <p:txBody>
          <a:bodyPr wrap="square" rtlCol="0">
            <a:spAutoFit/>
          </a:bodyPr>
          <a:lstStyle/>
          <a:p>
            <a:pPr marL="457200" indent="-457200">
              <a:lnSpc>
                <a:spcPct val="200000"/>
              </a:lnSpc>
              <a:buFont typeface="+mj-lt"/>
              <a:buAutoNum type="arabicPeriod"/>
            </a:pPr>
            <a:r>
              <a:rPr lang="en-GB" sz="2400" dirty="0">
                <a:solidFill>
                  <a:schemeClr val="accent1">
                    <a:lumMod val="50000"/>
                  </a:schemeClr>
                </a:solidFill>
                <a:latin typeface="Century Gothic" panose="020B0502020202020204" pitchFamily="34" charset="0"/>
              </a:rPr>
              <a:t>My friend is called Mehmet.  His favourite sport is football.</a:t>
            </a:r>
            <a:endParaRPr lang="en-GB" sz="2400" b="1" dirty="0">
              <a:solidFill>
                <a:schemeClr val="accent1">
                  <a:lumMod val="50000"/>
                </a:schemeClr>
              </a:solidFill>
              <a:latin typeface="Century Gothic" panose="020B0502020202020204" pitchFamily="34" charset="0"/>
            </a:endParaRPr>
          </a:p>
          <a:p>
            <a:pPr marL="457200" indent="-457200">
              <a:lnSpc>
                <a:spcPct val="200000"/>
              </a:lnSpc>
              <a:buFont typeface="+mj-lt"/>
              <a:buAutoNum type="arabicPeriod"/>
            </a:pPr>
            <a:r>
              <a:rPr lang="en-GB" sz="2400" dirty="0">
                <a:solidFill>
                  <a:schemeClr val="accent1">
                    <a:lumMod val="50000"/>
                  </a:schemeClr>
                </a:solidFill>
                <a:latin typeface="Century Gothic" panose="020B0502020202020204" pitchFamily="34" charset="0"/>
              </a:rPr>
              <a:t>His sister is called </a:t>
            </a:r>
            <a:r>
              <a:rPr lang="en-GB" sz="2400" dirty="0" err="1">
                <a:solidFill>
                  <a:schemeClr val="accent1">
                    <a:lumMod val="50000"/>
                  </a:schemeClr>
                </a:solidFill>
                <a:latin typeface="Century Gothic" panose="020B0502020202020204" pitchFamily="34" charset="0"/>
              </a:rPr>
              <a:t>Esma</a:t>
            </a:r>
            <a:r>
              <a:rPr lang="en-GB" sz="2400" dirty="0">
                <a:solidFill>
                  <a:schemeClr val="accent1">
                    <a:lumMod val="50000"/>
                  </a:schemeClr>
                </a:solidFill>
                <a:latin typeface="Century Gothic" panose="020B0502020202020204" pitchFamily="34" charset="0"/>
              </a:rPr>
              <a:t>.  Her favourite place is Sylt.</a:t>
            </a:r>
          </a:p>
          <a:p>
            <a:pPr marL="457200" indent="-457200">
              <a:lnSpc>
                <a:spcPct val="200000"/>
              </a:lnSpc>
              <a:buFont typeface="+mj-lt"/>
              <a:buAutoNum type="arabicPeriod"/>
            </a:pPr>
            <a:r>
              <a:rPr lang="en-GB" sz="2400" dirty="0">
                <a:solidFill>
                  <a:schemeClr val="accent1">
                    <a:lumMod val="50000"/>
                  </a:schemeClr>
                </a:solidFill>
                <a:latin typeface="Century Gothic" panose="020B0502020202020204" pitchFamily="34" charset="0"/>
              </a:rPr>
              <a:t>His mother is very healthy.  Her favourite food is fruit.</a:t>
            </a:r>
          </a:p>
          <a:p>
            <a:pPr marL="457200" indent="-457200">
              <a:lnSpc>
                <a:spcPct val="200000"/>
              </a:lnSpc>
              <a:buFont typeface="+mj-lt"/>
              <a:buAutoNum type="arabicPeriod"/>
            </a:pPr>
            <a:r>
              <a:rPr lang="en-GB" sz="2400" dirty="0">
                <a:solidFill>
                  <a:schemeClr val="accent1">
                    <a:lumMod val="50000"/>
                  </a:schemeClr>
                </a:solidFill>
                <a:latin typeface="Century Gothic" panose="020B0502020202020204" pitchFamily="34" charset="0"/>
              </a:rPr>
              <a:t>His father is a bit boring.  His favourite band is Abba!</a:t>
            </a:r>
          </a:p>
          <a:p>
            <a:pPr marL="457200" indent="-457200">
              <a:lnSpc>
                <a:spcPct val="200000"/>
              </a:lnSpc>
              <a:buFont typeface="+mj-lt"/>
              <a:buAutoNum type="arabicPeriod"/>
            </a:pPr>
            <a:r>
              <a:rPr lang="en-GB" sz="2400" dirty="0">
                <a:solidFill>
                  <a:schemeClr val="accent1">
                    <a:lumMod val="50000"/>
                  </a:schemeClr>
                </a:solidFill>
                <a:latin typeface="Century Gothic" panose="020B0502020202020204" pitchFamily="34" charset="0"/>
              </a:rPr>
              <a:t>Mehmet’s favourite language is Turkish. What is your favourite language?</a:t>
            </a:r>
          </a:p>
          <a:p>
            <a:pPr marL="457200" indent="-457200">
              <a:lnSpc>
                <a:spcPct val="200000"/>
              </a:lnSpc>
              <a:buFont typeface="+mj-lt"/>
              <a:buAutoNum type="arabicPeriod"/>
            </a:pPr>
            <a:r>
              <a:rPr lang="en-GB" sz="2400" dirty="0">
                <a:solidFill>
                  <a:schemeClr val="accent1">
                    <a:lumMod val="50000"/>
                  </a:schemeClr>
                </a:solidFill>
                <a:latin typeface="Century Gothic" panose="020B0502020202020204" pitchFamily="34" charset="0"/>
              </a:rPr>
              <a:t>Mehmet’s favourite day is Friday, but my favourite day is Saturday.</a:t>
            </a:r>
          </a:p>
        </p:txBody>
      </p:sp>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166615" y="306741"/>
            <a:ext cx="570631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2" name="TextBox 1"/>
          <p:cNvSpPr txBox="1"/>
          <p:nvPr/>
        </p:nvSpPr>
        <p:spPr>
          <a:xfrm>
            <a:off x="1091381" y="1799300"/>
            <a:ext cx="10674777" cy="461665"/>
          </a:xfrm>
          <a:prstGeom prst="rect">
            <a:avLst/>
          </a:prstGeom>
          <a:noFill/>
        </p:spPr>
        <p:txBody>
          <a:bodyPr wrap="square" rtlCol="0">
            <a:spAutoFit/>
          </a:bodyPr>
          <a:lstStyle/>
          <a:p>
            <a:r>
              <a:rPr lang="en-GB" sz="2400" b="1" dirty="0">
                <a:solidFill>
                  <a:srgbClr val="DAA520"/>
                </a:solidFill>
                <a:latin typeface="Century Gothic" panose="020B0502020202020204" pitchFamily="34" charset="0"/>
              </a:rPr>
              <a:t>Mein Freund </a:t>
            </a:r>
            <a:r>
              <a:rPr lang="en-GB" sz="2400" b="1" dirty="0" err="1">
                <a:solidFill>
                  <a:srgbClr val="DAA520"/>
                </a:solidFill>
                <a:latin typeface="Century Gothic" panose="020B0502020202020204" pitchFamily="34" charset="0"/>
              </a:rPr>
              <a:t>heißt</a:t>
            </a:r>
            <a:r>
              <a:rPr lang="en-GB" sz="2400" b="1" dirty="0">
                <a:solidFill>
                  <a:srgbClr val="DAA520"/>
                </a:solidFill>
                <a:latin typeface="Century Gothic" panose="020B0502020202020204" pitchFamily="34" charset="0"/>
              </a:rPr>
              <a:t> Mehmet.  Sein </a:t>
            </a:r>
            <a:r>
              <a:rPr lang="en-GB" sz="2400" b="1" dirty="0" err="1">
                <a:solidFill>
                  <a:srgbClr val="DAA520"/>
                </a:solidFill>
                <a:latin typeface="Century Gothic" panose="020B0502020202020204" pitchFamily="34" charset="0"/>
              </a:rPr>
              <a:t>Lieblingssport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Fußball</a:t>
            </a:r>
            <a:r>
              <a:rPr lang="en-GB" sz="2400" b="1" dirty="0">
                <a:solidFill>
                  <a:srgbClr val="DAA520"/>
                </a:solidFill>
                <a:latin typeface="Century Gothic" panose="020B0502020202020204" pitchFamily="34" charset="0"/>
              </a:rPr>
              <a:t>.</a:t>
            </a:r>
          </a:p>
        </p:txBody>
      </p:sp>
      <p:sp>
        <p:nvSpPr>
          <p:cNvPr id="8" name="TextBox 7"/>
          <p:cNvSpPr txBox="1"/>
          <p:nvPr/>
        </p:nvSpPr>
        <p:spPr>
          <a:xfrm>
            <a:off x="1091381" y="2558241"/>
            <a:ext cx="10674777" cy="461665"/>
          </a:xfrm>
          <a:prstGeom prst="rect">
            <a:avLst/>
          </a:prstGeom>
          <a:noFill/>
        </p:spPr>
        <p:txBody>
          <a:bodyPr wrap="square" rtlCol="0">
            <a:spAutoFit/>
          </a:bodyPr>
          <a:lstStyle/>
          <a:p>
            <a:r>
              <a:rPr lang="en-GB" sz="2400" b="1" dirty="0" err="1">
                <a:solidFill>
                  <a:srgbClr val="DAA520"/>
                </a:solidFill>
                <a:latin typeface="Century Gothic" panose="020B0502020202020204" pitchFamily="34" charset="0"/>
              </a:rPr>
              <a:t>Mehmets</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Schwester</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heißt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Esma</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Ihr</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Lieblingsort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Sylt.</a:t>
            </a:r>
          </a:p>
        </p:txBody>
      </p:sp>
      <p:sp>
        <p:nvSpPr>
          <p:cNvPr id="9" name="TextBox 8"/>
          <p:cNvSpPr txBox="1"/>
          <p:nvPr/>
        </p:nvSpPr>
        <p:spPr>
          <a:xfrm>
            <a:off x="1091381" y="3260953"/>
            <a:ext cx="10674777" cy="461665"/>
          </a:xfrm>
          <a:prstGeom prst="rect">
            <a:avLst/>
          </a:prstGeom>
          <a:noFill/>
        </p:spPr>
        <p:txBody>
          <a:bodyPr wrap="square" rtlCol="0">
            <a:spAutoFit/>
          </a:bodyPr>
          <a:lstStyle/>
          <a:p>
            <a:r>
              <a:rPr lang="en-GB" sz="2400" b="1" dirty="0">
                <a:solidFill>
                  <a:srgbClr val="DAA520"/>
                </a:solidFill>
                <a:latin typeface="Century Gothic" panose="020B0502020202020204" pitchFamily="34" charset="0"/>
              </a:rPr>
              <a:t>Seine Mutter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sehr</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gesund</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Ihr</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Lieblingsessen</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Obst</a:t>
            </a:r>
            <a:r>
              <a:rPr lang="en-GB" sz="2400" b="1" dirty="0">
                <a:solidFill>
                  <a:srgbClr val="DAA520"/>
                </a:solidFill>
                <a:latin typeface="Century Gothic" panose="020B0502020202020204" pitchFamily="34" charset="0"/>
              </a:rPr>
              <a:t>.</a:t>
            </a:r>
          </a:p>
        </p:txBody>
      </p:sp>
      <p:sp>
        <p:nvSpPr>
          <p:cNvPr id="10" name="TextBox 9"/>
          <p:cNvSpPr txBox="1"/>
          <p:nvPr/>
        </p:nvSpPr>
        <p:spPr>
          <a:xfrm>
            <a:off x="1091380" y="3990099"/>
            <a:ext cx="10674777" cy="461665"/>
          </a:xfrm>
          <a:prstGeom prst="rect">
            <a:avLst/>
          </a:prstGeom>
          <a:noFill/>
        </p:spPr>
        <p:txBody>
          <a:bodyPr wrap="square" rtlCol="0">
            <a:spAutoFit/>
          </a:bodyPr>
          <a:lstStyle/>
          <a:p>
            <a:r>
              <a:rPr lang="en-GB" sz="2400" b="1" dirty="0">
                <a:solidFill>
                  <a:srgbClr val="DAA520"/>
                </a:solidFill>
                <a:latin typeface="Century Gothic" panose="020B0502020202020204" pitchFamily="34" charset="0"/>
              </a:rPr>
              <a:t>Sein </a:t>
            </a:r>
            <a:r>
              <a:rPr lang="en-GB" sz="2400" b="1" dirty="0" err="1">
                <a:solidFill>
                  <a:srgbClr val="DAA520"/>
                </a:solidFill>
                <a:latin typeface="Century Gothic" panose="020B0502020202020204" pitchFamily="34" charset="0"/>
              </a:rPr>
              <a:t>Vater</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ein</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bisschen</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langweilig</a:t>
            </a:r>
            <a:r>
              <a:rPr lang="en-GB" sz="2400" b="1" dirty="0">
                <a:solidFill>
                  <a:srgbClr val="DAA520"/>
                </a:solidFill>
                <a:latin typeface="Century Gothic" panose="020B0502020202020204" pitchFamily="34" charset="0"/>
              </a:rPr>
              <a:t>.  Seine </a:t>
            </a:r>
            <a:r>
              <a:rPr lang="en-GB" sz="2400" b="1" dirty="0" err="1">
                <a:solidFill>
                  <a:srgbClr val="DAA520"/>
                </a:solidFill>
                <a:latin typeface="Century Gothic" panose="020B0502020202020204" pitchFamily="34" charset="0"/>
              </a:rPr>
              <a:t>Lieblingsband</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Abba.</a:t>
            </a:r>
          </a:p>
        </p:txBody>
      </p:sp>
      <p:sp>
        <p:nvSpPr>
          <p:cNvPr id="11" name="TextBox 10"/>
          <p:cNvSpPr txBox="1"/>
          <p:nvPr/>
        </p:nvSpPr>
        <p:spPr>
          <a:xfrm>
            <a:off x="1091379" y="4766882"/>
            <a:ext cx="10674777" cy="461665"/>
          </a:xfrm>
          <a:prstGeom prst="rect">
            <a:avLst/>
          </a:prstGeom>
          <a:noFill/>
        </p:spPr>
        <p:txBody>
          <a:bodyPr wrap="square" rtlCol="0">
            <a:spAutoFit/>
          </a:bodyPr>
          <a:lstStyle/>
          <a:p>
            <a:r>
              <a:rPr lang="en-GB" sz="2400" b="1" dirty="0" err="1">
                <a:solidFill>
                  <a:srgbClr val="DAA520"/>
                </a:solidFill>
                <a:latin typeface="Century Gothic" panose="020B0502020202020204" pitchFamily="34" charset="0"/>
              </a:rPr>
              <a:t>Mehmets</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Lieblingssprache</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Türkisch</a:t>
            </a:r>
            <a:r>
              <a:rPr lang="en-GB" sz="2400" b="1" dirty="0">
                <a:solidFill>
                  <a:srgbClr val="DAA520"/>
                </a:solidFill>
                <a:latin typeface="Century Gothic" panose="020B0502020202020204" pitchFamily="34" charset="0"/>
              </a:rPr>
              <a:t>. Was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deine</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Lieblingssprache</a:t>
            </a:r>
            <a:r>
              <a:rPr lang="en-GB" sz="2400" b="1" dirty="0">
                <a:solidFill>
                  <a:srgbClr val="DAA520"/>
                </a:solidFill>
                <a:latin typeface="Century Gothic" panose="020B0502020202020204" pitchFamily="34" charset="0"/>
              </a:rPr>
              <a:t>?</a:t>
            </a:r>
          </a:p>
        </p:txBody>
      </p:sp>
      <p:sp>
        <p:nvSpPr>
          <p:cNvPr id="12" name="TextBox 11"/>
          <p:cNvSpPr txBox="1"/>
          <p:nvPr/>
        </p:nvSpPr>
        <p:spPr>
          <a:xfrm>
            <a:off x="1091379" y="5480023"/>
            <a:ext cx="10674777" cy="461665"/>
          </a:xfrm>
          <a:prstGeom prst="rect">
            <a:avLst/>
          </a:prstGeom>
          <a:noFill/>
        </p:spPr>
        <p:txBody>
          <a:bodyPr wrap="square" rtlCol="0">
            <a:spAutoFit/>
          </a:bodyPr>
          <a:lstStyle/>
          <a:p>
            <a:r>
              <a:rPr lang="en-GB" sz="2400" b="1" dirty="0" err="1">
                <a:solidFill>
                  <a:srgbClr val="DAA520"/>
                </a:solidFill>
                <a:latin typeface="Century Gothic" panose="020B0502020202020204" pitchFamily="34" charset="0"/>
              </a:rPr>
              <a:t>Mehmets</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Lieblingstag</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Freitag</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aber</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mein</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Lieblingstag</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ist</a:t>
            </a:r>
            <a:r>
              <a:rPr lang="en-GB" sz="2400" b="1" dirty="0">
                <a:solidFill>
                  <a:srgbClr val="DAA520"/>
                </a:solidFill>
                <a:latin typeface="Century Gothic" panose="020B0502020202020204" pitchFamily="34" charset="0"/>
              </a:rPr>
              <a:t> </a:t>
            </a:r>
            <a:r>
              <a:rPr lang="en-GB" sz="2400" b="1" dirty="0" err="1">
                <a:solidFill>
                  <a:srgbClr val="DAA520"/>
                </a:solidFill>
                <a:latin typeface="Century Gothic" panose="020B0502020202020204" pitchFamily="34" charset="0"/>
              </a:rPr>
              <a:t>Samstag</a:t>
            </a:r>
            <a:r>
              <a:rPr lang="en-GB" sz="2400" b="1" dirty="0">
                <a:solidFill>
                  <a:srgbClr val="DAA520"/>
                </a:solidFill>
                <a:latin typeface="Century Gothic" panose="020B0502020202020204" pitchFamily="34" charset="0"/>
              </a:rPr>
              <a:t>.</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6287" y="731652"/>
            <a:ext cx="1633954" cy="2569525"/>
          </a:xfrm>
          <a:prstGeom prst="rect">
            <a:avLst/>
          </a:prstGeom>
        </p:spPr>
      </p:pic>
      <p:sp>
        <p:nvSpPr>
          <p:cNvPr id="17"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8215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94041"/>
            <a:ext cx="5706319" cy="707849"/>
          </a:xfrm>
        </p:spPr>
        <p:txBody>
          <a:bodyPr>
            <a:normAutofit/>
          </a:bodyPr>
          <a:lstStyle/>
          <a:p>
            <a:r>
              <a:rPr lang="en-GB" sz="3600" b="1" dirty="0" err="1">
                <a:solidFill>
                  <a:schemeClr val="bg1"/>
                </a:solidFill>
              </a:rPr>
              <a:t>Fragen</a:t>
            </a:r>
            <a:r>
              <a:rPr lang="en-GB" sz="3600" b="1" dirty="0">
                <a:solidFill>
                  <a:schemeClr val="bg1"/>
                </a:solidFill>
              </a:rPr>
              <a:t> </a:t>
            </a:r>
            <a:r>
              <a:rPr lang="en-GB" sz="3600" b="1" dirty="0" err="1">
                <a:solidFill>
                  <a:schemeClr val="bg1"/>
                </a:solidFill>
              </a:rPr>
              <a:t>über</a:t>
            </a:r>
            <a:r>
              <a:rPr lang="en-GB" sz="3600" b="1" dirty="0">
                <a:solidFill>
                  <a:schemeClr val="bg1"/>
                </a:solidFill>
              </a:rPr>
              <a:t> </a:t>
            </a:r>
            <a:r>
              <a:rPr lang="en-GB" sz="3600" b="1" dirty="0" err="1">
                <a:solidFill>
                  <a:schemeClr val="bg1"/>
                </a:solidFill>
              </a:rPr>
              <a:t>Familien</a:t>
            </a:r>
            <a:r>
              <a:rPr lang="en-GB" sz="3600" b="1" dirty="0">
                <a:solidFill>
                  <a:schemeClr val="bg1"/>
                </a:solidFill>
              </a:rPr>
              <a:t>!</a:t>
            </a:r>
          </a:p>
        </p:txBody>
      </p:sp>
      <p:sp>
        <p:nvSpPr>
          <p:cNvPr id="7" name="TextBox 6">
            <a:extLst>
              <a:ext uri="{FF2B5EF4-FFF2-40B4-BE49-F238E27FC236}">
                <a16:creationId xmlns:a16="http://schemas.microsoft.com/office/drawing/2014/main" id="{1096058F-580D-446F-A949-5FAC4219C7BD}"/>
              </a:ext>
            </a:extLst>
          </p:cNvPr>
          <p:cNvSpPr txBox="1"/>
          <p:nvPr/>
        </p:nvSpPr>
        <p:spPr>
          <a:xfrm>
            <a:off x="178642" y="1317370"/>
            <a:ext cx="5349033" cy="3477875"/>
          </a:xfrm>
          <a:prstGeom prst="rect">
            <a:avLst/>
          </a:prstGeom>
          <a:noFill/>
          <a:ln w="28575">
            <a:solidFill>
              <a:srgbClr val="115076"/>
            </a:solidFill>
          </a:ln>
        </p:spPr>
        <p:txBody>
          <a:bodyPr wrap="square" rtlCol="0">
            <a:spAutoFit/>
          </a:bodyPr>
          <a:lstStyle/>
          <a:p>
            <a:endParaRPr lang="en-GB" sz="2000" b="1" dirty="0">
              <a:solidFill>
                <a:srgbClr val="1F4E79"/>
              </a:solidFill>
              <a:latin typeface="Century Gothic" panose="020B0502020202020204" pitchFamily="34" charset="0"/>
            </a:endParaRPr>
          </a:p>
          <a:p>
            <a:r>
              <a:rPr lang="en-GB" sz="2000" b="1" dirty="0" err="1">
                <a:solidFill>
                  <a:schemeClr val="accent1">
                    <a:lumMod val="50000"/>
                  </a:schemeClr>
                </a:solidFill>
                <a:latin typeface="Century Gothic" panose="020B0502020202020204" pitchFamily="34" charset="0"/>
              </a:rPr>
              <a:t>Beispiel</a:t>
            </a:r>
            <a:r>
              <a:rPr lang="en-GB" sz="2000" dirty="0">
                <a:solidFill>
                  <a:schemeClr val="accent1">
                    <a:lumMod val="50000"/>
                  </a:schemeClr>
                </a:solidFill>
                <a:latin typeface="Century Gothic" panose="020B0502020202020204" pitchFamily="34" charset="0"/>
              </a:rPr>
              <a:t>: </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Partner A: </a:t>
            </a:r>
            <a:r>
              <a:rPr lang="en-GB" sz="2000" dirty="0">
                <a:solidFill>
                  <a:schemeClr val="accent5">
                    <a:lumMod val="50000"/>
                  </a:schemeClr>
                </a:solidFill>
              </a:rPr>
              <a:t>„</a:t>
            </a:r>
            <a:r>
              <a:rPr lang="en-GB" sz="2000" dirty="0">
                <a:solidFill>
                  <a:schemeClr val="accent1">
                    <a:lumMod val="50000"/>
                  </a:schemeClr>
                </a:solidFill>
                <a:latin typeface="Century Gothic" panose="020B0502020202020204" pitchFamily="34" charset="0"/>
              </a:rPr>
              <a:t>Hast du </a:t>
            </a:r>
            <a:r>
              <a:rPr lang="en-GB" sz="2000" dirty="0" err="1">
                <a:solidFill>
                  <a:schemeClr val="accent1">
                    <a:lumMod val="50000"/>
                  </a:schemeClr>
                </a:solidFill>
                <a:latin typeface="Century Gothic" panose="020B0502020202020204" pitchFamily="34" charset="0"/>
              </a:rPr>
              <a:t>Geschwister</a:t>
            </a:r>
            <a:r>
              <a:rPr lang="en-GB" sz="2000" dirty="0">
                <a:solidFill>
                  <a:schemeClr val="accent1">
                    <a:lumMod val="50000"/>
                  </a:schemeClr>
                </a:solidFill>
                <a:latin typeface="Century Gothic" panose="020B0502020202020204" pitchFamily="34" charset="0"/>
              </a:rPr>
              <a:t>?</a:t>
            </a:r>
            <a:r>
              <a:rPr lang="en-GB" sz="2000" dirty="0">
                <a:solidFill>
                  <a:schemeClr val="accent5">
                    <a:lumMod val="50000"/>
                  </a:schemeClr>
                </a:solidFill>
              </a:rPr>
              <a:t>“ </a:t>
            </a:r>
            <a:r>
              <a:rPr lang="en-GB" sz="2000" dirty="0">
                <a:solidFill>
                  <a:schemeClr val="accent1">
                    <a:lumMod val="50000"/>
                  </a:schemeClr>
                </a:solidFill>
                <a:latin typeface="Century Gothic" panose="020B0502020202020204" pitchFamily="34" charset="0"/>
              </a:rPr>
              <a:t>	 </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Partner B: </a:t>
            </a:r>
            <a:r>
              <a:rPr lang="en-GB" sz="2000" dirty="0">
                <a:solidFill>
                  <a:schemeClr val="accent5">
                    <a:lumMod val="50000"/>
                  </a:schemeClr>
                </a:solidFill>
              </a:rPr>
              <a:t>„</a:t>
            </a:r>
            <a:r>
              <a:rPr lang="en-GB" sz="2000" dirty="0" err="1">
                <a:solidFill>
                  <a:schemeClr val="accent1">
                    <a:lumMod val="50000"/>
                  </a:schemeClr>
                </a:solidFill>
                <a:latin typeface="Century Gothic" panose="020B0502020202020204" pitchFamily="34" charset="0"/>
              </a:rPr>
              <a:t>Ja</a:t>
            </a:r>
            <a:r>
              <a:rPr lang="en-GB" sz="2000" dirty="0">
                <a:solidFill>
                  <a:schemeClr val="accent1">
                    <a:lumMod val="50000"/>
                  </a:schemeClr>
                </a:solidFill>
                <a:latin typeface="Century Gothic" panose="020B0502020202020204" pitchFamily="34" charset="0"/>
              </a:rPr>
              <a:t>, ich </a:t>
            </a:r>
            <a:r>
              <a:rPr lang="en-GB" sz="2000" dirty="0" err="1">
                <a:solidFill>
                  <a:schemeClr val="accent1">
                    <a:lumMod val="50000"/>
                  </a:schemeClr>
                </a:solidFill>
                <a:latin typeface="Century Gothic" panose="020B0502020202020204" pitchFamily="34" charset="0"/>
              </a:rPr>
              <a:t>habe</a:t>
            </a:r>
            <a:r>
              <a:rPr lang="en-GB" sz="2000" dirty="0">
                <a:solidFill>
                  <a:schemeClr val="accent1">
                    <a:lumMod val="50000"/>
                  </a:schemeClr>
                </a:solidFill>
                <a:latin typeface="Century Gothic" panose="020B0502020202020204" pitchFamily="34" charset="0"/>
              </a:rPr>
              <a:t> </a:t>
            </a:r>
            <a:r>
              <a:rPr lang="en-GB" sz="2000" b="1" dirty="0" err="1">
                <a:solidFill>
                  <a:srgbClr val="DAA520"/>
                </a:solidFill>
                <a:latin typeface="Century Gothic" panose="020B0502020202020204" pitchFamily="34" charset="0"/>
              </a:rPr>
              <a:t>eine</a:t>
            </a:r>
            <a:r>
              <a:rPr lang="en-GB" sz="2000" b="1" dirty="0">
                <a:solidFill>
                  <a:srgbClr val="DAA520"/>
                </a:solidFill>
                <a:latin typeface="Century Gothic" panose="020B0502020202020204" pitchFamily="34" charset="0"/>
              </a:rPr>
              <a:t> </a:t>
            </a:r>
            <a:r>
              <a:rPr lang="en-GB" sz="2000" b="1" dirty="0" err="1">
                <a:solidFill>
                  <a:srgbClr val="DAA520"/>
                </a:solidFill>
                <a:latin typeface="Century Gothic" panose="020B0502020202020204" pitchFamily="34" charset="0"/>
              </a:rPr>
              <a:t>Schwester</a:t>
            </a:r>
            <a:r>
              <a:rPr lang="en-GB" sz="2000" dirty="0">
                <a:solidFill>
                  <a:schemeClr val="accent1">
                    <a:lumMod val="50000"/>
                  </a:schemeClr>
                </a:solidFill>
                <a:latin typeface="Century Gothic" panose="020B0502020202020204" pitchFamily="34" charset="0"/>
              </a:rPr>
              <a:t>.</a:t>
            </a:r>
            <a:r>
              <a:rPr lang="en-GB" sz="2000" dirty="0">
                <a:solidFill>
                  <a:schemeClr val="accent5">
                    <a:lumMod val="50000"/>
                  </a:schemeClr>
                </a:solidFill>
              </a:rPr>
              <a:t>“</a:t>
            </a:r>
            <a:endParaRPr lang="en-GB" sz="2000" dirty="0">
              <a:solidFill>
                <a:schemeClr val="accent1">
                  <a:lumMod val="50000"/>
                </a:schemeClr>
              </a:solidFill>
              <a:latin typeface="Century Gothic" panose="020B0502020202020204" pitchFamily="34" charset="0"/>
            </a:endParaRPr>
          </a:p>
          <a:p>
            <a:endParaRPr lang="en-GB" sz="2000" b="1"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Partner A: </a:t>
            </a:r>
            <a:r>
              <a:rPr lang="en-GB" sz="2000" dirty="0">
                <a:solidFill>
                  <a:schemeClr val="accent5">
                    <a:lumMod val="50000"/>
                  </a:schemeClr>
                </a:solidFill>
              </a:rPr>
              <a:t>„</a:t>
            </a:r>
            <a:r>
              <a:rPr lang="en-GB" sz="2000" dirty="0">
                <a:solidFill>
                  <a:schemeClr val="accent1">
                    <a:lumMod val="50000"/>
                  </a:schemeClr>
                </a:solidFill>
                <a:latin typeface="Century Gothic" panose="020B0502020202020204" pitchFamily="34" charset="0"/>
              </a:rPr>
              <a:t>Was </a:t>
            </a:r>
            <a:r>
              <a:rPr lang="en-GB" sz="2000" dirty="0" err="1">
                <a:solidFill>
                  <a:schemeClr val="accent1">
                    <a:lumMod val="50000"/>
                  </a:schemeClr>
                </a:solidFill>
                <a:latin typeface="Century Gothic" panose="020B0502020202020204" pitchFamily="34" charset="0"/>
              </a:rPr>
              <a:t>ist</a:t>
            </a:r>
            <a:r>
              <a:rPr lang="en-GB" sz="2000" dirty="0">
                <a:solidFill>
                  <a:schemeClr val="accent1">
                    <a:lumMod val="50000"/>
                  </a:schemeClr>
                </a:solidFill>
                <a:latin typeface="Century Gothic" panose="020B0502020202020204" pitchFamily="34" charset="0"/>
              </a:rPr>
              <a:t> </a:t>
            </a:r>
            <a:r>
              <a:rPr lang="en-GB" sz="2000" b="1" dirty="0" err="1">
                <a:solidFill>
                  <a:srgbClr val="DAA520"/>
                </a:solidFill>
                <a:latin typeface="Century Gothic" panose="020B0502020202020204" pitchFamily="34" charset="0"/>
              </a:rPr>
              <a:t>ihr</a:t>
            </a:r>
            <a:r>
              <a:rPr lang="en-GB" sz="2000" dirty="0">
                <a:solidFill>
                  <a:srgbClr val="1F4E79"/>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Lieblingssport</a:t>
            </a:r>
            <a:r>
              <a:rPr lang="en-GB" sz="2000" dirty="0">
                <a:solidFill>
                  <a:schemeClr val="accent1">
                    <a:lumMod val="50000"/>
                  </a:schemeClr>
                </a:solidFill>
                <a:latin typeface="Century Gothic" panose="020B0502020202020204" pitchFamily="34" charset="0"/>
              </a:rPr>
              <a:t>?</a:t>
            </a:r>
            <a:r>
              <a:rPr lang="en-GB" sz="2000" dirty="0">
                <a:solidFill>
                  <a:schemeClr val="accent5">
                    <a:lumMod val="50000"/>
                  </a:schemeClr>
                </a:solidFill>
              </a:rPr>
              <a:t>“</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Partner B: </a:t>
            </a:r>
            <a:r>
              <a:rPr lang="en-GB" sz="2000" dirty="0">
                <a:solidFill>
                  <a:schemeClr val="accent5">
                    <a:lumMod val="50000"/>
                  </a:schemeClr>
                </a:solidFill>
              </a:rPr>
              <a:t>„</a:t>
            </a:r>
            <a:r>
              <a:rPr lang="en-GB" sz="2000" b="1" dirty="0" err="1">
                <a:solidFill>
                  <a:srgbClr val="DAA520"/>
                </a:solidFill>
                <a:latin typeface="Century Gothic" panose="020B0502020202020204" pitchFamily="34" charset="0"/>
              </a:rPr>
              <a:t>Ihr</a:t>
            </a:r>
            <a:r>
              <a:rPr lang="en-GB" sz="2000" dirty="0">
                <a:solidFill>
                  <a:srgbClr val="1F4E79"/>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Lieblingssport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ist</a:t>
            </a:r>
            <a:r>
              <a:rPr lang="en-GB" sz="2000" dirty="0">
                <a:solidFill>
                  <a:schemeClr val="accent1">
                    <a:lumMod val="50000"/>
                  </a:schemeClr>
                </a:solidFill>
                <a:latin typeface="Century Gothic" panose="020B0502020202020204" pitchFamily="34" charset="0"/>
              </a:rPr>
              <a:t> Rugby.</a:t>
            </a:r>
            <a:r>
              <a:rPr lang="en-GB" sz="2000" dirty="0">
                <a:solidFill>
                  <a:schemeClr val="accent5">
                    <a:lumMod val="50000"/>
                  </a:schemeClr>
                </a:solidFill>
              </a:rPr>
              <a:t>“</a:t>
            </a:r>
            <a:endParaRPr lang="en-GB" sz="2000" dirty="0">
              <a:solidFill>
                <a:schemeClr val="accent1">
                  <a:lumMod val="50000"/>
                </a:schemeClr>
              </a:solidFill>
              <a:latin typeface="Century Gothic" panose="020B0502020202020204" pitchFamily="34" charset="0"/>
            </a:endParaRPr>
          </a:p>
          <a:p>
            <a:endParaRPr lang="en-GB" sz="2000" b="1" dirty="0">
              <a:solidFill>
                <a:srgbClr val="1F4E79"/>
              </a:solidFill>
              <a:latin typeface="Century Gothic" panose="020B0502020202020204" pitchFamily="34" charset="0"/>
            </a:endParaRPr>
          </a:p>
        </p:txBody>
      </p:sp>
      <p:sp>
        <p:nvSpPr>
          <p:cNvPr id="8" name="TextBox 7">
            <a:extLst>
              <a:ext uri="{FF2B5EF4-FFF2-40B4-BE49-F238E27FC236}">
                <a16:creationId xmlns:a16="http://schemas.microsoft.com/office/drawing/2014/main" id="{1096058F-580D-446F-A949-5FAC4219C7BD}"/>
              </a:ext>
            </a:extLst>
          </p:cNvPr>
          <p:cNvSpPr txBox="1"/>
          <p:nvPr/>
        </p:nvSpPr>
        <p:spPr>
          <a:xfrm>
            <a:off x="5706319" y="1317369"/>
            <a:ext cx="6086288" cy="3477875"/>
          </a:xfrm>
          <a:prstGeom prst="rect">
            <a:avLst/>
          </a:prstGeom>
          <a:solidFill>
            <a:srgbClr val="FBF0D5"/>
          </a:solidFill>
          <a:effectLst>
            <a:outerShdw blurRad="50800" dist="38100" dir="5400000" algn="t" rotWithShape="0">
              <a:prstClr val="black">
                <a:alpha val="40000"/>
              </a:prstClr>
            </a:outerShdw>
          </a:effectLst>
        </p:spPr>
        <p:txBody>
          <a:bodyPr wrap="square" rtlCol="0">
            <a:spAutoFit/>
          </a:bodyPr>
          <a:lstStyle/>
          <a:p>
            <a:endParaRPr lang="en-GB" sz="2000" b="1" dirty="0">
              <a:solidFill>
                <a:srgbClr val="1F4E79"/>
              </a:solidFill>
              <a:latin typeface="Century Gothic" panose="020B0502020202020204" pitchFamily="34" charset="0"/>
            </a:endParaRPr>
          </a:p>
          <a:p>
            <a:r>
              <a:rPr lang="en-GB" sz="2000" b="1" dirty="0" err="1">
                <a:solidFill>
                  <a:schemeClr val="accent1">
                    <a:lumMod val="50000"/>
                  </a:schemeClr>
                </a:solidFill>
                <a:latin typeface="Century Gothic" panose="020B0502020202020204" pitchFamily="34" charset="0"/>
              </a:rPr>
              <a:t>Beispiel</a:t>
            </a:r>
            <a:r>
              <a:rPr lang="en-GB" sz="2000" dirty="0">
                <a:solidFill>
                  <a:schemeClr val="accent1">
                    <a:lumMod val="50000"/>
                  </a:schemeClr>
                </a:solidFill>
                <a:latin typeface="Century Gothic" panose="020B0502020202020204" pitchFamily="34" charset="0"/>
              </a:rPr>
              <a:t>: </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Partner A: </a:t>
            </a:r>
            <a:r>
              <a:rPr lang="en-GB" sz="2000" dirty="0">
                <a:solidFill>
                  <a:schemeClr val="accent5">
                    <a:lumMod val="50000"/>
                  </a:schemeClr>
                </a:solidFill>
              </a:rPr>
              <a:t>„</a:t>
            </a:r>
            <a:r>
              <a:rPr lang="en-GB" sz="2000" dirty="0">
                <a:solidFill>
                  <a:schemeClr val="accent1">
                    <a:lumMod val="50000"/>
                  </a:schemeClr>
                </a:solidFill>
                <a:latin typeface="Century Gothic" panose="020B0502020202020204" pitchFamily="34" charset="0"/>
              </a:rPr>
              <a:t>Hast du </a:t>
            </a:r>
            <a:r>
              <a:rPr lang="en-GB" sz="2000" dirty="0" err="1">
                <a:solidFill>
                  <a:schemeClr val="accent1">
                    <a:lumMod val="50000"/>
                  </a:schemeClr>
                </a:solidFill>
                <a:latin typeface="Century Gothic" panose="020B0502020202020204" pitchFamily="34" charset="0"/>
              </a:rPr>
              <a:t>Geschwister</a:t>
            </a:r>
            <a:r>
              <a:rPr lang="en-GB" sz="2000" dirty="0">
                <a:solidFill>
                  <a:schemeClr val="accent1">
                    <a:lumMod val="50000"/>
                  </a:schemeClr>
                </a:solidFill>
                <a:latin typeface="Century Gothic" panose="020B0502020202020204" pitchFamily="34" charset="0"/>
              </a:rPr>
              <a:t>?</a:t>
            </a:r>
            <a:r>
              <a:rPr lang="en-GB" sz="2000" dirty="0">
                <a:solidFill>
                  <a:schemeClr val="accent5">
                    <a:lumMod val="50000"/>
                  </a:schemeClr>
                </a:solidFill>
              </a:rPr>
              <a:t>“ </a:t>
            </a:r>
            <a:r>
              <a:rPr lang="en-GB" sz="2000" dirty="0">
                <a:solidFill>
                  <a:schemeClr val="accent1">
                    <a:lumMod val="50000"/>
                  </a:schemeClr>
                </a:solidFill>
                <a:latin typeface="Century Gothic" panose="020B0502020202020204" pitchFamily="34" charset="0"/>
              </a:rPr>
              <a:t>	 </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Partner B: </a:t>
            </a:r>
            <a:r>
              <a:rPr lang="en-GB" sz="2000" dirty="0">
                <a:solidFill>
                  <a:schemeClr val="accent5">
                    <a:lumMod val="50000"/>
                  </a:schemeClr>
                </a:solidFill>
              </a:rPr>
              <a:t>„</a:t>
            </a:r>
            <a:r>
              <a:rPr lang="en-GB" sz="2000" dirty="0" err="1">
                <a:solidFill>
                  <a:schemeClr val="accent1">
                    <a:lumMod val="50000"/>
                  </a:schemeClr>
                </a:solidFill>
                <a:latin typeface="Century Gothic" panose="020B0502020202020204" pitchFamily="34" charset="0"/>
              </a:rPr>
              <a:t>Nein</a:t>
            </a:r>
            <a:r>
              <a:rPr lang="en-GB" sz="2000" dirty="0">
                <a:solidFill>
                  <a:schemeClr val="accent1">
                    <a:lumMod val="50000"/>
                  </a:schemeClr>
                </a:solidFill>
                <a:latin typeface="Century Gothic" panose="020B0502020202020204" pitchFamily="34" charset="0"/>
              </a:rPr>
              <a:t>, ich </a:t>
            </a:r>
            <a:r>
              <a:rPr lang="en-GB" sz="2000" dirty="0" err="1">
                <a:solidFill>
                  <a:schemeClr val="accent1">
                    <a:lumMod val="50000"/>
                  </a:schemeClr>
                </a:solidFill>
                <a:latin typeface="Century Gothic" panose="020B0502020202020204" pitchFamily="34" charset="0"/>
              </a:rPr>
              <a:t>habe</a:t>
            </a:r>
            <a:r>
              <a:rPr lang="en-GB" sz="2000" dirty="0">
                <a:solidFill>
                  <a:schemeClr val="accent1">
                    <a:lumMod val="50000"/>
                  </a:schemeClr>
                </a:solidFill>
                <a:latin typeface="Century Gothic" panose="020B0502020202020204" pitchFamily="34" charset="0"/>
              </a:rPr>
              <a:t> </a:t>
            </a:r>
            <a:r>
              <a:rPr lang="en-GB" sz="2000" b="1" u="sng" dirty="0" err="1">
                <a:solidFill>
                  <a:srgbClr val="DAA520"/>
                </a:solidFill>
                <a:latin typeface="Century Gothic" panose="020B0502020202020204" pitchFamily="34" charset="0"/>
              </a:rPr>
              <a:t>keine</a:t>
            </a:r>
            <a:r>
              <a:rPr lang="en-GB" sz="2000" b="1" dirty="0">
                <a:solidFill>
                  <a:srgbClr val="DAA520"/>
                </a:solidFill>
                <a:latin typeface="Century Gothic" panose="020B0502020202020204" pitchFamily="34" charset="0"/>
              </a:rPr>
              <a:t> </a:t>
            </a:r>
            <a:r>
              <a:rPr lang="en-GB" sz="2000" b="1" dirty="0" err="1">
                <a:solidFill>
                  <a:srgbClr val="DAA520"/>
                </a:solidFill>
                <a:latin typeface="Century Gothic" panose="020B0502020202020204" pitchFamily="34" charset="0"/>
              </a:rPr>
              <a:t>Geschwister</a:t>
            </a:r>
            <a:r>
              <a:rPr lang="en-GB" sz="2000" dirty="0">
                <a:solidFill>
                  <a:schemeClr val="accent1">
                    <a:lumMod val="50000"/>
                  </a:schemeClr>
                </a:solidFill>
                <a:latin typeface="Century Gothic" panose="020B0502020202020204" pitchFamily="34" charset="0"/>
              </a:rPr>
              <a:t>.</a:t>
            </a:r>
            <a:r>
              <a:rPr lang="en-GB" sz="2000" dirty="0">
                <a:solidFill>
                  <a:schemeClr val="accent5">
                    <a:lumMod val="50000"/>
                  </a:schemeClr>
                </a:solidFill>
              </a:rPr>
              <a:t>“</a:t>
            </a:r>
            <a:endParaRPr lang="en-GB" sz="2000" dirty="0">
              <a:solidFill>
                <a:schemeClr val="accent1">
                  <a:lumMod val="50000"/>
                </a:schemeClr>
              </a:solidFill>
              <a:latin typeface="Century Gothic" panose="020B0502020202020204" pitchFamily="34" charset="0"/>
            </a:endParaRPr>
          </a:p>
          <a:p>
            <a:endParaRPr lang="en-GB" sz="2000" b="1"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Partner A: </a:t>
            </a:r>
            <a:r>
              <a:rPr lang="en-GB" sz="2000" dirty="0">
                <a:solidFill>
                  <a:schemeClr val="accent5">
                    <a:lumMod val="50000"/>
                  </a:schemeClr>
                </a:solidFill>
              </a:rPr>
              <a:t>„</a:t>
            </a:r>
            <a:r>
              <a:rPr lang="en-GB" sz="2000" dirty="0">
                <a:solidFill>
                  <a:schemeClr val="accent1">
                    <a:lumMod val="50000"/>
                  </a:schemeClr>
                </a:solidFill>
                <a:latin typeface="Century Gothic" panose="020B0502020202020204" pitchFamily="34" charset="0"/>
              </a:rPr>
              <a:t>OK. Was </a:t>
            </a:r>
            <a:r>
              <a:rPr lang="en-GB" sz="2000" dirty="0" err="1">
                <a:solidFill>
                  <a:schemeClr val="accent1">
                    <a:lumMod val="50000"/>
                  </a:schemeClr>
                </a:solidFill>
                <a:latin typeface="Century Gothic" panose="020B0502020202020204" pitchFamily="34" charset="0"/>
              </a:rPr>
              <a:t>ist</a:t>
            </a:r>
            <a:r>
              <a:rPr lang="en-GB" sz="2000" dirty="0">
                <a:solidFill>
                  <a:srgbClr val="1F4E79"/>
                </a:solidFill>
                <a:latin typeface="Century Gothic" panose="020B0502020202020204" pitchFamily="34" charset="0"/>
              </a:rPr>
              <a:t> </a:t>
            </a:r>
            <a:r>
              <a:rPr lang="en-GB" sz="2000" b="1" u="sng" dirty="0" err="1">
                <a:solidFill>
                  <a:srgbClr val="DAA520"/>
                </a:solidFill>
                <a:latin typeface="Century Gothic" panose="020B0502020202020204" pitchFamily="34" charset="0"/>
              </a:rPr>
              <a:t>dein</a:t>
            </a:r>
            <a:r>
              <a:rPr lang="en-GB" sz="2000" dirty="0">
                <a:solidFill>
                  <a:srgbClr val="1F4E79"/>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Lieblingssport</a:t>
            </a:r>
            <a:r>
              <a:rPr lang="en-GB" sz="2000" dirty="0">
                <a:solidFill>
                  <a:schemeClr val="accent1">
                    <a:lumMod val="50000"/>
                  </a:schemeClr>
                </a:solidFill>
                <a:latin typeface="Century Gothic" panose="020B0502020202020204" pitchFamily="34" charset="0"/>
              </a:rPr>
              <a:t>?</a:t>
            </a:r>
            <a:r>
              <a:rPr lang="en-GB" sz="2000" dirty="0">
                <a:solidFill>
                  <a:schemeClr val="accent5">
                    <a:lumMod val="50000"/>
                  </a:schemeClr>
                </a:solidFill>
              </a:rPr>
              <a:t>“</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Partner B: </a:t>
            </a:r>
            <a:r>
              <a:rPr lang="en-GB" sz="2000" dirty="0">
                <a:solidFill>
                  <a:schemeClr val="accent5">
                    <a:lumMod val="50000"/>
                  </a:schemeClr>
                </a:solidFill>
              </a:rPr>
              <a:t>„</a:t>
            </a:r>
            <a:r>
              <a:rPr lang="en-GB" sz="2000" b="1" u="sng" dirty="0">
                <a:solidFill>
                  <a:srgbClr val="DAA520"/>
                </a:solidFill>
                <a:latin typeface="Century Gothic" panose="020B0502020202020204" pitchFamily="34" charset="0"/>
              </a:rPr>
              <a:t>Mein</a:t>
            </a:r>
            <a:r>
              <a:rPr lang="en-GB" sz="2000" dirty="0">
                <a:solidFill>
                  <a:srgbClr val="1F4E79"/>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Lieblingssport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ist</a:t>
            </a:r>
            <a:r>
              <a:rPr lang="en-GB" sz="2000" dirty="0">
                <a:solidFill>
                  <a:schemeClr val="accent1">
                    <a:lumMod val="50000"/>
                  </a:schemeClr>
                </a:solidFill>
                <a:latin typeface="Century Gothic" panose="020B0502020202020204" pitchFamily="34" charset="0"/>
              </a:rPr>
              <a:t> Rugby.</a:t>
            </a:r>
            <a:r>
              <a:rPr lang="en-GB" sz="2000" dirty="0">
                <a:solidFill>
                  <a:schemeClr val="accent5">
                    <a:lumMod val="50000"/>
                  </a:schemeClr>
                </a:solidFill>
              </a:rPr>
              <a:t>“</a:t>
            </a:r>
            <a:endParaRPr lang="en-GB" sz="2000" dirty="0">
              <a:solidFill>
                <a:schemeClr val="accent1">
                  <a:lumMod val="50000"/>
                </a:schemeClr>
              </a:solidFill>
              <a:latin typeface="Century Gothic" panose="020B0502020202020204" pitchFamily="34" charset="0"/>
            </a:endParaRPr>
          </a:p>
          <a:p>
            <a:endParaRPr lang="en-GB" sz="2000" b="1" dirty="0">
              <a:solidFill>
                <a:srgbClr val="1F4E79"/>
              </a:solidFill>
              <a:latin typeface="Century Gothic" panose="020B0502020202020204" pitchFamily="34" charset="0"/>
            </a:endParaRPr>
          </a:p>
        </p:txBody>
      </p:sp>
      <p:sp>
        <p:nvSpPr>
          <p:cNvPr id="2" name="Rectangle 1"/>
          <p:cNvSpPr/>
          <p:nvPr/>
        </p:nvSpPr>
        <p:spPr>
          <a:xfrm>
            <a:off x="198312" y="5094341"/>
            <a:ext cx="11801629" cy="646331"/>
          </a:xfrm>
          <a:prstGeom prst="rect">
            <a:avLst/>
          </a:prstGeom>
        </p:spPr>
        <p:txBody>
          <a:bodyPr wrap="none">
            <a:spAutoFit/>
          </a:bodyPr>
          <a:lstStyle/>
          <a:p>
            <a:r>
              <a:rPr lang="en-GB" sz="3600" b="1" dirty="0">
                <a:solidFill>
                  <a:srgbClr val="DAA520"/>
                </a:solidFill>
                <a:latin typeface="Century Gothic" panose="020B0502020202020204" pitchFamily="34" charset="0"/>
              </a:rPr>
              <a:t>----------- = has no favourite </a:t>
            </a:r>
            <a:r>
              <a:rPr lang="en-GB" sz="3600" b="1" dirty="0">
                <a:solidFill>
                  <a:srgbClr val="DAA520"/>
                </a:solidFill>
                <a:latin typeface="Century Gothic" panose="020B0502020202020204" pitchFamily="34" charset="0"/>
                <a:sym typeface="Wingdings" panose="05000000000000000000" pitchFamily="2" charset="2"/>
              </a:rPr>
              <a:t> </a:t>
            </a:r>
            <a:r>
              <a:rPr lang="en-GB" sz="3600" b="1" dirty="0" err="1">
                <a:solidFill>
                  <a:srgbClr val="DAA520"/>
                </a:solidFill>
                <a:latin typeface="Century Gothic" panose="020B0502020202020204" pitchFamily="34" charset="0"/>
                <a:sym typeface="Wingdings" panose="05000000000000000000" pitchFamily="2" charset="2"/>
              </a:rPr>
              <a:t>keinen</a:t>
            </a:r>
            <a:r>
              <a:rPr lang="en-GB" sz="3600" b="1" dirty="0">
                <a:solidFill>
                  <a:srgbClr val="DAA520"/>
                </a:solidFill>
                <a:latin typeface="Century Gothic" panose="020B0502020202020204" pitchFamily="34" charset="0"/>
                <a:sym typeface="Wingdings" panose="05000000000000000000" pitchFamily="2" charset="2"/>
              </a:rPr>
              <a:t> / </a:t>
            </a:r>
            <a:r>
              <a:rPr lang="en-GB" sz="3600" b="1" dirty="0" err="1">
                <a:solidFill>
                  <a:srgbClr val="DAA520"/>
                </a:solidFill>
                <a:latin typeface="Century Gothic" panose="020B0502020202020204" pitchFamily="34" charset="0"/>
                <a:sym typeface="Wingdings" panose="05000000000000000000" pitchFamily="2" charset="2"/>
              </a:rPr>
              <a:t>keine</a:t>
            </a:r>
            <a:r>
              <a:rPr lang="en-GB" sz="3600" b="1" dirty="0">
                <a:solidFill>
                  <a:srgbClr val="DAA520"/>
                </a:solidFill>
                <a:latin typeface="Century Gothic" panose="020B0502020202020204" pitchFamily="34" charset="0"/>
                <a:sym typeface="Wingdings" panose="05000000000000000000" pitchFamily="2" charset="2"/>
              </a:rPr>
              <a:t> / </a:t>
            </a:r>
            <a:r>
              <a:rPr lang="en-GB" sz="3600" b="1" dirty="0" err="1">
                <a:solidFill>
                  <a:srgbClr val="DAA520"/>
                </a:solidFill>
                <a:latin typeface="Century Gothic" panose="020B0502020202020204" pitchFamily="34" charset="0"/>
                <a:sym typeface="Wingdings" panose="05000000000000000000" pitchFamily="2" charset="2"/>
              </a:rPr>
              <a:t>kein</a:t>
            </a:r>
            <a:endParaRPr lang="en-GB" sz="3600" b="1" dirty="0">
              <a:solidFill>
                <a:srgbClr val="DAA520"/>
              </a:solidFill>
              <a:latin typeface="Century Gothic" panose="020B0502020202020204" pitchFamily="34" charset="0"/>
            </a:endParaRPr>
          </a:p>
        </p:txBody>
      </p:sp>
      <p:sp>
        <p:nvSpPr>
          <p:cNvPr id="11"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ounded Rectangular Callout 7">
            <a:extLst>
              <a:ext uri="{FF2B5EF4-FFF2-40B4-BE49-F238E27FC236}">
                <a16:creationId xmlns:a16="http://schemas.microsoft.com/office/drawing/2014/main" id="{3F1B8DBD-672A-400C-9892-5BC8EC5E96C5}"/>
              </a:ext>
            </a:extLst>
          </p:cNvPr>
          <p:cNvSpPr/>
          <p:nvPr/>
        </p:nvSpPr>
        <p:spPr>
          <a:xfrm>
            <a:off x="6985844" y="539576"/>
            <a:ext cx="2823738" cy="1029310"/>
          </a:xfrm>
          <a:prstGeom prst="wedgeRoundRectCallout">
            <a:avLst>
              <a:gd name="adj1" fmla="val -40592"/>
              <a:gd name="adj2" fmla="val 112188"/>
              <a:gd name="adj3" fmla="val 16667"/>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Note that German quotation marks are different: „  “</a:t>
            </a:r>
            <a:endParaRPr lang="en-GB"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2632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94041"/>
            <a:ext cx="5706319" cy="707849"/>
          </a:xfrm>
        </p:spPr>
        <p:txBody>
          <a:bodyPr>
            <a:normAutofit/>
          </a:bodyPr>
          <a:lstStyle/>
          <a:p>
            <a:r>
              <a:rPr lang="en-GB" sz="3600" b="1" dirty="0" err="1">
                <a:solidFill>
                  <a:schemeClr val="bg1"/>
                </a:solidFill>
              </a:rPr>
              <a:t>Fragen</a:t>
            </a:r>
            <a:r>
              <a:rPr lang="en-GB" sz="3600" b="1" dirty="0">
                <a:solidFill>
                  <a:schemeClr val="bg1"/>
                </a:solidFill>
              </a:rPr>
              <a:t> </a:t>
            </a:r>
            <a:r>
              <a:rPr lang="en-GB" sz="3600" b="1" dirty="0" err="1">
                <a:solidFill>
                  <a:schemeClr val="bg1"/>
                </a:solidFill>
              </a:rPr>
              <a:t>über</a:t>
            </a:r>
            <a:r>
              <a:rPr lang="en-GB" sz="3600" b="1" dirty="0">
                <a:solidFill>
                  <a:schemeClr val="bg1"/>
                </a:solidFill>
              </a:rPr>
              <a:t> </a:t>
            </a:r>
            <a:r>
              <a:rPr lang="en-GB" sz="3600" b="1" dirty="0" err="1">
                <a:solidFill>
                  <a:schemeClr val="bg1"/>
                </a:solidFill>
              </a:rPr>
              <a:t>Familien</a:t>
            </a:r>
            <a:endParaRPr lang="en-GB" sz="3600" b="1" dirty="0">
              <a:solidFill>
                <a:schemeClr val="bg1"/>
              </a:solidFill>
            </a:endParaRPr>
          </a:p>
        </p:txBody>
      </p:sp>
      <p:sp>
        <p:nvSpPr>
          <p:cNvPr id="7" name="TextBox 6">
            <a:extLst>
              <a:ext uri="{FF2B5EF4-FFF2-40B4-BE49-F238E27FC236}">
                <a16:creationId xmlns:a16="http://schemas.microsoft.com/office/drawing/2014/main" id="{1096058F-580D-446F-A949-5FAC4219C7BD}"/>
              </a:ext>
            </a:extLst>
          </p:cNvPr>
          <p:cNvSpPr txBox="1"/>
          <p:nvPr/>
        </p:nvSpPr>
        <p:spPr>
          <a:xfrm>
            <a:off x="126857" y="1209147"/>
            <a:ext cx="11555219"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Partner A</a:t>
            </a:r>
          </a:p>
        </p:txBody>
      </p:sp>
      <p:graphicFrame>
        <p:nvGraphicFramePr>
          <p:cNvPr id="2" name="Table 1">
            <a:extLst>
              <a:ext uri="{FF2B5EF4-FFF2-40B4-BE49-F238E27FC236}">
                <a16:creationId xmlns:a16="http://schemas.microsoft.com/office/drawing/2014/main" id="{76BCD178-BFFD-4931-AA84-847F08F3DC47}"/>
              </a:ext>
            </a:extLst>
          </p:cNvPr>
          <p:cNvGraphicFramePr>
            <a:graphicFrameLocks noGrp="1"/>
          </p:cNvGraphicFramePr>
          <p:nvPr/>
        </p:nvGraphicFramePr>
        <p:xfrm>
          <a:off x="210939" y="1622132"/>
          <a:ext cx="11789002" cy="4576644"/>
        </p:xfrm>
        <a:graphic>
          <a:graphicData uri="http://schemas.openxmlformats.org/drawingml/2006/table">
            <a:tbl>
              <a:tblPr firstRow="1" bandRow="1">
                <a:tableStyleId>{C4B1156A-380E-4F78-BDF5-A606A8083BF9}</a:tableStyleId>
              </a:tblPr>
              <a:tblGrid>
                <a:gridCol w="610915">
                  <a:extLst>
                    <a:ext uri="{9D8B030D-6E8A-4147-A177-3AD203B41FA5}">
                      <a16:colId xmlns:a16="http://schemas.microsoft.com/office/drawing/2014/main" val="4141926184"/>
                    </a:ext>
                  </a:extLst>
                </a:gridCol>
                <a:gridCol w="2501195">
                  <a:extLst>
                    <a:ext uri="{9D8B030D-6E8A-4147-A177-3AD203B41FA5}">
                      <a16:colId xmlns:a16="http://schemas.microsoft.com/office/drawing/2014/main" val="2951996604"/>
                    </a:ext>
                  </a:extLst>
                </a:gridCol>
                <a:gridCol w="3077751">
                  <a:extLst>
                    <a:ext uri="{9D8B030D-6E8A-4147-A177-3AD203B41FA5}">
                      <a16:colId xmlns:a16="http://schemas.microsoft.com/office/drawing/2014/main" val="1009723302"/>
                    </a:ext>
                  </a:extLst>
                </a:gridCol>
                <a:gridCol w="5599141">
                  <a:extLst>
                    <a:ext uri="{9D8B030D-6E8A-4147-A177-3AD203B41FA5}">
                      <a16:colId xmlns:a16="http://schemas.microsoft.com/office/drawing/2014/main" val="1444865877"/>
                    </a:ext>
                  </a:extLst>
                </a:gridCol>
              </a:tblGrid>
              <a:tr h="919044">
                <a:tc>
                  <a:txBody>
                    <a:bodyPr/>
                    <a:lstStyle/>
                    <a:p>
                      <a:pPr algn="ctr"/>
                      <a:endParaRPr lang="en-GB" sz="2000" dirty="0">
                        <a:solidFill>
                          <a:srgbClr val="115076"/>
                        </a:solidFill>
                        <a:latin typeface="Century Gothic" panose="020B0502020202020204" pitchFamily="34" charset="0"/>
                      </a:endParaRPr>
                    </a:p>
                  </a:txBody>
                  <a:tcPr anchor="ctr">
                    <a:solidFill>
                      <a:schemeClr val="bg1"/>
                    </a:solidFill>
                  </a:tcPr>
                </a:tc>
                <a:tc>
                  <a:txBody>
                    <a:bodyPr/>
                    <a:lstStyle/>
                    <a:p>
                      <a:pPr algn="l"/>
                      <a:r>
                        <a:rPr lang="en-GB" sz="2400" dirty="0" err="1">
                          <a:solidFill>
                            <a:schemeClr val="accent1">
                              <a:lumMod val="50000"/>
                            </a:schemeClr>
                          </a:solidFill>
                          <a:latin typeface="Century Gothic" panose="020B0502020202020204" pitchFamily="34" charset="0"/>
                        </a:rPr>
                        <a:t>Bruder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oder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Schwester</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pPr algn="ctr"/>
                      <a:endParaRPr lang="en-GB" sz="2400" b="0" dirty="0">
                        <a:solidFill>
                          <a:srgbClr val="115076"/>
                        </a:solidFill>
                        <a:latin typeface="Century Gothic" panose="020B0502020202020204" pitchFamily="34" charset="0"/>
                      </a:endParaRPr>
                    </a:p>
                  </a:txBody>
                  <a:tcPr anchor="ctr">
                    <a:solidFill>
                      <a:schemeClr val="bg1"/>
                    </a:solidFill>
                  </a:tcPr>
                </a:tc>
                <a:tc>
                  <a:txBody>
                    <a:bodyPr/>
                    <a:lstStyle/>
                    <a:p>
                      <a:pPr algn="ctr"/>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1363815721"/>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2400" dirty="0">
                          <a:solidFill>
                            <a:schemeClr val="accent1">
                              <a:lumMod val="50000"/>
                            </a:schemeClr>
                          </a:solidFill>
                          <a:latin typeface="Century Gothic" panose="020B0502020202020204" pitchFamily="34" charset="0"/>
                        </a:rPr>
                        <a:t>1</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Lieblingssport</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3617132009"/>
                  </a:ext>
                </a:extLst>
              </a:tr>
              <a:tr h="389605">
                <a:tc>
                  <a:txBody>
                    <a:bodyPr/>
                    <a:lstStyle/>
                    <a:p>
                      <a:pPr marL="0" indent="0" algn="ctr">
                        <a:buFont typeface="+mj-lt"/>
                        <a:buNone/>
                      </a:pPr>
                      <a:r>
                        <a:rPr lang="en-GB" sz="2400" b="0" dirty="0">
                          <a:solidFill>
                            <a:schemeClr val="accent1">
                              <a:lumMod val="50000"/>
                            </a:schemeClr>
                          </a:solidFill>
                          <a:latin typeface="Century Gothic" panose="020B0502020202020204" pitchFamily="34" charset="0"/>
                        </a:rPr>
                        <a:t>2</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Schwester</a:t>
                      </a:r>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Lieblingsort</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r>
                        <a:rPr lang="en-GB" sz="2400" b="1" dirty="0">
                          <a:solidFill>
                            <a:srgbClr val="DAA520"/>
                          </a:solidFill>
                          <a:latin typeface="Century Gothic" panose="020B0502020202020204" pitchFamily="34" charset="0"/>
                        </a:rPr>
                        <a:t>Leipzig</a:t>
                      </a:r>
                    </a:p>
                  </a:txBody>
                  <a:tcPr anchor="ctr">
                    <a:solidFill>
                      <a:schemeClr val="bg1"/>
                    </a:solidFill>
                  </a:tcPr>
                </a:tc>
                <a:extLst>
                  <a:ext uri="{0D108BD9-81ED-4DB2-BD59-A6C34878D82A}">
                    <a16:rowId xmlns:a16="http://schemas.microsoft.com/office/drawing/2014/main" val="2124376392"/>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3</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Lieblingssängerin</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3602478167"/>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4</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Bruder</a:t>
                      </a:r>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Lieblingstag</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Freitag</a:t>
                      </a:r>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1818615644"/>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5</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Lieblingsspieler</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3203056926"/>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6</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Schwester</a:t>
                      </a:r>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Lieblingsfilm</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r>
                        <a:rPr lang="en-GB" sz="2400" b="1" dirty="0">
                          <a:solidFill>
                            <a:srgbClr val="DAA520"/>
                          </a:solidFill>
                          <a:latin typeface="Century Gothic" panose="020B0502020202020204" pitchFamily="34" charset="0"/>
                        </a:rPr>
                        <a:t>-----------</a:t>
                      </a:r>
                    </a:p>
                  </a:txBody>
                  <a:tcPr anchor="ctr">
                    <a:solidFill>
                      <a:schemeClr val="bg1"/>
                    </a:solidFill>
                  </a:tcPr>
                </a:tc>
                <a:extLst>
                  <a:ext uri="{0D108BD9-81ED-4DB2-BD59-A6C34878D82A}">
                    <a16:rowId xmlns:a16="http://schemas.microsoft.com/office/drawing/2014/main" val="3720489894"/>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7</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Lieblingsband</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343441692"/>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8</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keine</a:t>
                      </a:r>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Lieblingsfarbe</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grün</a:t>
                      </a:r>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802475182"/>
                  </a:ext>
                </a:extLst>
              </a:tr>
            </a:tbl>
          </a:graphicData>
        </a:graphic>
      </p:graphicFrame>
      <p:sp>
        <p:nvSpPr>
          <p:cNvPr id="10"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93709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94805"/>
            <a:ext cx="5706319" cy="707849"/>
          </a:xfrm>
        </p:spPr>
        <p:txBody>
          <a:bodyPr>
            <a:normAutofit/>
          </a:bodyPr>
          <a:lstStyle/>
          <a:p>
            <a:r>
              <a:rPr lang="en-GB" sz="3600" b="1" dirty="0" err="1">
                <a:solidFill>
                  <a:schemeClr val="bg1"/>
                </a:solidFill>
              </a:rPr>
              <a:t>Fragen</a:t>
            </a:r>
            <a:r>
              <a:rPr lang="en-GB" sz="3600" b="1" dirty="0">
                <a:solidFill>
                  <a:schemeClr val="bg1"/>
                </a:solidFill>
              </a:rPr>
              <a:t> </a:t>
            </a:r>
            <a:r>
              <a:rPr lang="en-GB" sz="3600" b="1" dirty="0" err="1">
                <a:solidFill>
                  <a:schemeClr val="bg1"/>
                </a:solidFill>
              </a:rPr>
              <a:t>über</a:t>
            </a:r>
            <a:r>
              <a:rPr lang="en-GB" sz="3600" b="1" dirty="0">
                <a:solidFill>
                  <a:schemeClr val="bg1"/>
                </a:solidFill>
              </a:rPr>
              <a:t> </a:t>
            </a:r>
            <a:r>
              <a:rPr lang="en-GB" sz="3600" b="1" dirty="0" err="1">
                <a:solidFill>
                  <a:schemeClr val="bg1"/>
                </a:solidFill>
              </a:rPr>
              <a:t>Familien</a:t>
            </a:r>
            <a:endParaRPr lang="en-GB" sz="3600" b="1" dirty="0">
              <a:solidFill>
                <a:schemeClr val="bg1"/>
              </a:solidFill>
            </a:endParaRPr>
          </a:p>
        </p:txBody>
      </p:sp>
      <p:sp>
        <p:nvSpPr>
          <p:cNvPr id="7" name="TextBox 6">
            <a:extLst>
              <a:ext uri="{FF2B5EF4-FFF2-40B4-BE49-F238E27FC236}">
                <a16:creationId xmlns:a16="http://schemas.microsoft.com/office/drawing/2014/main" id="{1096058F-580D-446F-A949-5FAC4219C7BD}"/>
              </a:ext>
            </a:extLst>
          </p:cNvPr>
          <p:cNvSpPr txBox="1"/>
          <p:nvPr/>
        </p:nvSpPr>
        <p:spPr>
          <a:xfrm>
            <a:off x="126857" y="1209147"/>
            <a:ext cx="11555219"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Partner B</a:t>
            </a:r>
          </a:p>
        </p:txBody>
      </p:sp>
      <p:graphicFrame>
        <p:nvGraphicFramePr>
          <p:cNvPr id="2" name="Table 1">
            <a:extLst>
              <a:ext uri="{FF2B5EF4-FFF2-40B4-BE49-F238E27FC236}">
                <a16:creationId xmlns:a16="http://schemas.microsoft.com/office/drawing/2014/main" id="{76BCD178-BFFD-4931-AA84-847F08F3DC47}"/>
              </a:ext>
            </a:extLst>
          </p:cNvPr>
          <p:cNvGraphicFramePr>
            <a:graphicFrameLocks noGrp="1"/>
          </p:cNvGraphicFramePr>
          <p:nvPr/>
        </p:nvGraphicFramePr>
        <p:xfrm>
          <a:off x="210939" y="1622132"/>
          <a:ext cx="11789002" cy="4576644"/>
        </p:xfrm>
        <a:graphic>
          <a:graphicData uri="http://schemas.openxmlformats.org/drawingml/2006/table">
            <a:tbl>
              <a:tblPr firstRow="1" bandRow="1">
                <a:tableStyleId>{C4B1156A-380E-4F78-BDF5-A606A8083BF9}</a:tableStyleId>
              </a:tblPr>
              <a:tblGrid>
                <a:gridCol w="610915">
                  <a:extLst>
                    <a:ext uri="{9D8B030D-6E8A-4147-A177-3AD203B41FA5}">
                      <a16:colId xmlns:a16="http://schemas.microsoft.com/office/drawing/2014/main" val="4141926184"/>
                    </a:ext>
                  </a:extLst>
                </a:gridCol>
                <a:gridCol w="2501195">
                  <a:extLst>
                    <a:ext uri="{9D8B030D-6E8A-4147-A177-3AD203B41FA5}">
                      <a16:colId xmlns:a16="http://schemas.microsoft.com/office/drawing/2014/main" val="2951996604"/>
                    </a:ext>
                  </a:extLst>
                </a:gridCol>
                <a:gridCol w="3077751">
                  <a:extLst>
                    <a:ext uri="{9D8B030D-6E8A-4147-A177-3AD203B41FA5}">
                      <a16:colId xmlns:a16="http://schemas.microsoft.com/office/drawing/2014/main" val="1009723302"/>
                    </a:ext>
                  </a:extLst>
                </a:gridCol>
                <a:gridCol w="5599141">
                  <a:extLst>
                    <a:ext uri="{9D8B030D-6E8A-4147-A177-3AD203B41FA5}">
                      <a16:colId xmlns:a16="http://schemas.microsoft.com/office/drawing/2014/main" val="1444865877"/>
                    </a:ext>
                  </a:extLst>
                </a:gridCol>
              </a:tblGrid>
              <a:tr h="919044">
                <a:tc>
                  <a:txBody>
                    <a:bodyPr/>
                    <a:lstStyle/>
                    <a:p>
                      <a:pPr algn="ctr"/>
                      <a:endParaRPr lang="en-GB" sz="2000" dirty="0">
                        <a:solidFill>
                          <a:srgbClr val="115076"/>
                        </a:solidFill>
                        <a:latin typeface="Century Gothic" panose="020B0502020202020204" pitchFamily="34" charset="0"/>
                      </a:endParaRPr>
                    </a:p>
                  </a:txBody>
                  <a:tcPr anchor="ctr">
                    <a:solidFill>
                      <a:schemeClr val="bg1"/>
                    </a:solidFill>
                  </a:tcPr>
                </a:tc>
                <a:tc>
                  <a:txBody>
                    <a:bodyPr/>
                    <a:lstStyle/>
                    <a:p>
                      <a:pPr algn="l"/>
                      <a:r>
                        <a:rPr lang="en-GB" sz="2400" dirty="0" err="1">
                          <a:solidFill>
                            <a:schemeClr val="accent1">
                              <a:lumMod val="50000"/>
                            </a:schemeClr>
                          </a:solidFill>
                          <a:latin typeface="Century Gothic" panose="020B0502020202020204" pitchFamily="34" charset="0"/>
                        </a:rPr>
                        <a:t>Bruder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oder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Schwester</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pPr algn="ctr"/>
                      <a:endParaRPr lang="en-GB" sz="2400" b="0" dirty="0">
                        <a:solidFill>
                          <a:srgbClr val="115076"/>
                        </a:solidFill>
                        <a:latin typeface="Century Gothic" panose="020B0502020202020204" pitchFamily="34" charset="0"/>
                      </a:endParaRPr>
                    </a:p>
                  </a:txBody>
                  <a:tcPr anchor="ctr">
                    <a:solidFill>
                      <a:schemeClr val="bg1"/>
                    </a:solidFill>
                  </a:tcPr>
                </a:tc>
                <a:tc>
                  <a:txBody>
                    <a:bodyPr/>
                    <a:lstStyle/>
                    <a:p>
                      <a:pPr algn="ctr"/>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1363815721"/>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2400" dirty="0">
                          <a:solidFill>
                            <a:schemeClr val="accent1">
                              <a:lumMod val="50000"/>
                            </a:schemeClr>
                          </a:solidFill>
                          <a:latin typeface="Century Gothic" panose="020B0502020202020204" pitchFamily="34" charset="0"/>
                        </a:rPr>
                        <a:t>1</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Schwester</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Lieblingssport</a:t>
                      </a:r>
                      <a:r>
                        <a:rPr lang="en-GB" sz="2400" dirty="0">
                          <a:solidFill>
                            <a:schemeClr val="accent1">
                              <a:lumMod val="50000"/>
                            </a:schemeClr>
                          </a:solidFill>
                          <a:latin typeface="Century Gothic" panose="020B0502020202020204" pitchFamily="34" charset="0"/>
                        </a:rPr>
                        <a:t>:</a:t>
                      </a:r>
                    </a:p>
                  </a:txBody>
                  <a:tcPr>
                    <a:solidFill>
                      <a:schemeClr val="bg1"/>
                    </a:solidFill>
                  </a:tcPr>
                </a:tc>
                <a:tc>
                  <a:txBody>
                    <a:bodyPr/>
                    <a:lstStyle/>
                    <a:p>
                      <a:r>
                        <a:rPr lang="en-GB" sz="2400" b="1" dirty="0">
                          <a:solidFill>
                            <a:srgbClr val="DAA520"/>
                          </a:solidFill>
                          <a:latin typeface="Century Gothic" panose="020B0502020202020204" pitchFamily="34" charset="0"/>
                        </a:rPr>
                        <a:t>Rugby</a:t>
                      </a:r>
                    </a:p>
                  </a:txBody>
                  <a:tcPr>
                    <a:solidFill>
                      <a:schemeClr val="bg1"/>
                    </a:solidFill>
                  </a:tcPr>
                </a:tc>
                <a:extLst>
                  <a:ext uri="{0D108BD9-81ED-4DB2-BD59-A6C34878D82A}">
                    <a16:rowId xmlns:a16="http://schemas.microsoft.com/office/drawing/2014/main" val="3617132009"/>
                  </a:ext>
                </a:extLst>
              </a:tr>
              <a:tr h="389605">
                <a:tc>
                  <a:txBody>
                    <a:bodyPr/>
                    <a:lstStyle/>
                    <a:p>
                      <a:pPr marL="0" indent="0" algn="ctr">
                        <a:buFont typeface="+mj-lt"/>
                        <a:buNone/>
                      </a:pPr>
                      <a:r>
                        <a:rPr lang="en-GB" sz="2400" b="0" dirty="0">
                          <a:solidFill>
                            <a:schemeClr val="accent1">
                              <a:lumMod val="50000"/>
                            </a:schemeClr>
                          </a:solidFill>
                          <a:latin typeface="Century Gothic" panose="020B0502020202020204" pitchFamily="34" charset="0"/>
                        </a:rPr>
                        <a:t>2</a:t>
                      </a:r>
                    </a:p>
                  </a:txBody>
                  <a:tcPr anchor="ctr">
                    <a:solidFill>
                      <a:schemeClr val="bg1"/>
                    </a:solidFill>
                  </a:tcPr>
                </a:tc>
                <a:tc>
                  <a:txBody>
                    <a:bodyPr/>
                    <a:lstStyle/>
                    <a:p>
                      <a:endParaRPr lang="en-GB" sz="2400" dirty="0">
                        <a:solidFill>
                          <a:srgbClr val="115076"/>
                        </a:solidFill>
                        <a:latin typeface="Century Gothic" panose="020B0502020202020204" pitchFamily="34" charset="0"/>
                      </a:endParaRPr>
                    </a:p>
                  </a:txBody>
                  <a:tcP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Lieblingsort</a:t>
                      </a:r>
                      <a:r>
                        <a:rPr lang="en-GB" sz="2400" dirty="0">
                          <a:solidFill>
                            <a:schemeClr val="accent1">
                              <a:lumMod val="50000"/>
                            </a:schemeClr>
                          </a:solidFill>
                          <a:latin typeface="Century Gothic" panose="020B0502020202020204" pitchFamily="34" charset="0"/>
                        </a:rPr>
                        <a:t>:</a:t>
                      </a:r>
                    </a:p>
                  </a:txBody>
                  <a:tcPr>
                    <a:solidFill>
                      <a:schemeClr val="bg1"/>
                    </a:solidFill>
                  </a:tcPr>
                </a:tc>
                <a:tc>
                  <a:txBody>
                    <a:bodyPr/>
                    <a:lstStyle/>
                    <a:p>
                      <a:endParaRPr lang="en-GB" sz="2400" dirty="0">
                        <a:solidFill>
                          <a:srgbClr val="115076"/>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124376392"/>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3</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Bruder</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Lieblingssängerin</a:t>
                      </a:r>
                      <a:r>
                        <a:rPr lang="en-GB" sz="2400" dirty="0">
                          <a:solidFill>
                            <a:schemeClr val="accent1">
                              <a:lumMod val="50000"/>
                            </a:schemeClr>
                          </a:solidFill>
                          <a:latin typeface="Century Gothic" panose="020B0502020202020204" pitchFamily="34" charset="0"/>
                        </a:rPr>
                        <a:t>:</a:t>
                      </a:r>
                    </a:p>
                  </a:txBody>
                  <a:tcPr>
                    <a:solidFill>
                      <a:schemeClr val="bg1"/>
                    </a:solidFill>
                  </a:tcPr>
                </a:tc>
                <a:tc>
                  <a:txBody>
                    <a:bodyPr/>
                    <a:lstStyle/>
                    <a:p>
                      <a:r>
                        <a:rPr lang="en-GB" sz="2400" b="1" dirty="0">
                          <a:solidFill>
                            <a:srgbClr val="DAA52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3602478167"/>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4</a:t>
                      </a:r>
                    </a:p>
                  </a:txBody>
                  <a:tcPr anchor="ctr">
                    <a:solidFill>
                      <a:schemeClr val="bg1"/>
                    </a:solidFill>
                  </a:tcPr>
                </a:tc>
                <a:tc>
                  <a:txBody>
                    <a:bodyPr/>
                    <a:lstStyle/>
                    <a:p>
                      <a:endParaRPr lang="en-GB" sz="2400">
                        <a:solidFill>
                          <a:srgbClr val="115076"/>
                        </a:solidFill>
                        <a:latin typeface="Century Gothic" panose="020B0502020202020204" pitchFamily="34" charset="0"/>
                      </a:endParaRPr>
                    </a:p>
                  </a:txBody>
                  <a:tcP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Lieblingstag</a:t>
                      </a:r>
                      <a:r>
                        <a:rPr lang="en-GB" sz="2400" dirty="0">
                          <a:solidFill>
                            <a:schemeClr val="accent1">
                              <a:lumMod val="50000"/>
                            </a:schemeClr>
                          </a:solidFill>
                          <a:latin typeface="Century Gothic" panose="020B0502020202020204" pitchFamily="34" charset="0"/>
                        </a:rPr>
                        <a:t>:</a:t>
                      </a:r>
                    </a:p>
                  </a:txBody>
                  <a:tcPr>
                    <a:solidFill>
                      <a:schemeClr val="bg1"/>
                    </a:solidFill>
                  </a:tcPr>
                </a:tc>
                <a:tc>
                  <a:txBody>
                    <a:bodyPr/>
                    <a:lstStyle/>
                    <a:p>
                      <a:endParaRPr lang="en-GB" sz="2400" dirty="0">
                        <a:solidFill>
                          <a:srgbClr val="115076"/>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818615644"/>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5</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keine</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Lieblingsspieler</a:t>
                      </a:r>
                      <a:r>
                        <a:rPr lang="en-GB" sz="2400" dirty="0">
                          <a:solidFill>
                            <a:schemeClr val="accent1">
                              <a:lumMod val="50000"/>
                            </a:schemeClr>
                          </a:solidFill>
                          <a:latin typeface="Century Gothic" panose="020B0502020202020204" pitchFamily="34" charset="0"/>
                        </a:rPr>
                        <a:t>:</a:t>
                      </a:r>
                    </a:p>
                  </a:txBody>
                  <a:tcPr>
                    <a:solidFill>
                      <a:schemeClr val="bg1"/>
                    </a:solidFill>
                  </a:tcPr>
                </a:tc>
                <a:tc>
                  <a:txBody>
                    <a:bodyPr/>
                    <a:lstStyle/>
                    <a:p>
                      <a:r>
                        <a:rPr lang="en-GB" sz="2400" b="1" dirty="0" err="1">
                          <a:solidFill>
                            <a:srgbClr val="DAA520"/>
                          </a:solidFill>
                          <a:latin typeface="Century Gothic" panose="020B0502020202020204" pitchFamily="34" charset="0"/>
                        </a:rPr>
                        <a:t>Rafa</a:t>
                      </a:r>
                      <a:r>
                        <a:rPr lang="en-GB" sz="2400" b="1" dirty="0">
                          <a:solidFill>
                            <a:srgbClr val="DAA520"/>
                          </a:solidFill>
                          <a:latin typeface="Century Gothic" panose="020B0502020202020204" pitchFamily="34" charset="0"/>
                        </a:rPr>
                        <a:t> Nadal, </a:t>
                      </a:r>
                      <a:r>
                        <a:rPr lang="en-GB" sz="2400" b="1" dirty="0" err="1">
                          <a:solidFill>
                            <a:srgbClr val="DAA520"/>
                          </a:solidFill>
                          <a:latin typeface="Century Gothic" panose="020B0502020202020204" pitchFamily="34" charset="0"/>
                        </a:rPr>
                        <a:t>Tennisspieler</a:t>
                      </a:r>
                      <a:endParaRPr lang="en-GB" sz="2400" b="1" dirty="0">
                        <a:solidFill>
                          <a:srgbClr val="DAA52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203056926"/>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6</a:t>
                      </a:r>
                    </a:p>
                  </a:txBody>
                  <a:tcPr anchor="ctr">
                    <a:solidFill>
                      <a:schemeClr val="bg1"/>
                    </a:solidFill>
                  </a:tcPr>
                </a:tc>
                <a:tc>
                  <a:txBody>
                    <a:bodyPr/>
                    <a:lstStyle/>
                    <a:p>
                      <a:endParaRPr lang="en-GB" sz="2400" dirty="0">
                        <a:solidFill>
                          <a:srgbClr val="115076"/>
                        </a:solidFill>
                        <a:latin typeface="Century Gothic" panose="020B0502020202020204" pitchFamily="34" charset="0"/>
                      </a:endParaRPr>
                    </a:p>
                  </a:txBody>
                  <a:tcP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Lieblingsfilm</a:t>
                      </a:r>
                      <a:r>
                        <a:rPr lang="en-GB" sz="2400" dirty="0">
                          <a:solidFill>
                            <a:schemeClr val="accent1">
                              <a:lumMod val="50000"/>
                            </a:schemeClr>
                          </a:solidFill>
                          <a:latin typeface="Century Gothic" panose="020B0502020202020204" pitchFamily="34" charset="0"/>
                        </a:rPr>
                        <a:t>:</a:t>
                      </a:r>
                    </a:p>
                  </a:txBody>
                  <a:tcPr>
                    <a:solidFill>
                      <a:schemeClr val="bg1"/>
                    </a:solidFill>
                  </a:tcPr>
                </a:tc>
                <a:tc>
                  <a:txBody>
                    <a:bodyPr/>
                    <a:lstStyle/>
                    <a:p>
                      <a:endParaRPr lang="en-GB" sz="2400" dirty="0">
                        <a:solidFill>
                          <a:srgbClr val="115076"/>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720489894"/>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7</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Bruder</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Lieblingsband</a:t>
                      </a:r>
                      <a:r>
                        <a:rPr lang="en-GB" sz="2400" dirty="0">
                          <a:solidFill>
                            <a:schemeClr val="accent1">
                              <a:lumMod val="50000"/>
                            </a:schemeClr>
                          </a:solidFill>
                          <a:latin typeface="Century Gothic" panose="020B0502020202020204" pitchFamily="34" charset="0"/>
                        </a:rPr>
                        <a:t>:</a:t>
                      </a:r>
                    </a:p>
                  </a:txBody>
                  <a:tcPr>
                    <a:solidFill>
                      <a:schemeClr val="bg1"/>
                    </a:solidFill>
                  </a:tcPr>
                </a:tc>
                <a:tc>
                  <a:txBody>
                    <a:bodyPr/>
                    <a:lstStyle/>
                    <a:p>
                      <a:r>
                        <a:rPr lang="en-GB" sz="2400" b="1" dirty="0" err="1">
                          <a:solidFill>
                            <a:srgbClr val="DAA520"/>
                          </a:solidFill>
                          <a:latin typeface="Century Gothic" panose="020B0502020202020204" pitchFamily="34" charset="0"/>
                        </a:rPr>
                        <a:t>Cro</a:t>
                      </a:r>
                      <a:endParaRPr lang="en-GB" sz="2400" b="1" dirty="0">
                        <a:solidFill>
                          <a:srgbClr val="DAA52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43441692"/>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8</a:t>
                      </a:r>
                    </a:p>
                  </a:txBody>
                  <a:tcPr anchor="ctr">
                    <a:solidFill>
                      <a:schemeClr val="bg1"/>
                    </a:solidFill>
                  </a:tcPr>
                </a:tc>
                <a:tc>
                  <a:txBody>
                    <a:bodyPr/>
                    <a:lstStyle/>
                    <a:p>
                      <a:endParaRPr lang="en-GB" sz="2400" dirty="0">
                        <a:solidFill>
                          <a:srgbClr val="115076"/>
                        </a:solidFill>
                        <a:latin typeface="Century Gothic" panose="020B0502020202020204" pitchFamily="34" charset="0"/>
                      </a:endParaRPr>
                    </a:p>
                  </a:txBody>
                  <a:tcP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Lieblingsfarbe</a:t>
                      </a:r>
                      <a:r>
                        <a:rPr lang="en-GB" sz="2400" dirty="0">
                          <a:solidFill>
                            <a:schemeClr val="accent1">
                              <a:lumMod val="50000"/>
                            </a:schemeClr>
                          </a:solidFill>
                          <a:latin typeface="Century Gothic" panose="020B0502020202020204" pitchFamily="34" charset="0"/>
                        </a:rPr>
                        <a:t>:</a:t>
                      </a:r>
                    </a:p>
                  </a:txBody>
                  <a:tcPr>
                    <a:solidFill>
                      <a:schemeClr val="bg1"/>
                    </a:solidFill>
                  </a:tcPr>
                </a:tc>
                <a:tc>
                  <a:txBody>
                    <a:bodyPr/>
                    <a:lstStyle/>
                    <a:p>
                      <a:endParaRPr lang="en-GB" sz="2400" dirty="0">
                        <a:solidFill>
                          <a:srgbClr val="115076"/>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02475182"/>
                  </a:ext>
                </a:extLst>
              </a:tr>
            </a:tbl>
          </a:graphicData>
        </a:graphic>
      </p:graphicFrame>
      <p:sp>
        <p:nvSpPr>
          <p:cNvPr id="10"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27469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89395"/>
            <a:ext cx="5706319" cy="707849"/>
          </a:xfrm>
        </p:spPr>
        <p:txBody>
          <a:bodyPr>
            <a:normAutofit/>
          </a:bodyPr>
          <a:lstStyle/>
          <a:p>
            <a:r>
              <a:rPr lang="en-GB" sz="3600" b="1" dirty="0">
                <a:solidFill>
                  <a:schemeClr val="bg1"/>
                </a:solidFill>
              </a:rPr>
              <a:t>Self-study version</a:t>
            </a:r>
          </a:p>
        </p:txBody>
      </p:sp>
      <p:sp>
        <p:nvSpPr>
          <p:cNvPr id="7" name="TextBox 6">
            <a:extLst>
              <a:ext uri="{FF2B5EF4-FFF2-40B4-BE49-F238E27FC236}">
                <a16:creationId xmlns:a16="http://schemas.microsoft.com/office/drawing/2014/main" id="{1096058F-580D-446F-A949-5FAC4219C7BD}"/>
              </a:ext>
            </a:extLst>
          </p:cNvPr>
          <p:cNvSpPr txBox="1"/>
          <p:nvPr/>
        </p:nvSpPr>
        <p:spPr>
          <a:xfrm>
            <a:off x="126857" y="1209147"/>
            <a:ext cx="11555219"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Partner A</a:t>
            </a:r>
          </a:p>
        </p:txBody>
      </p:sp>
      <p:graphicFrame>
        <p:nvGraphicFramePr>
          <p:cNvPr id="2" name="Table 1">
            <a:extLst>
              <a:ext uri="{FF2B5EF4-FFF2-40B4-BE49-F238E27FC236}">
                <a16:creationId xmlns:a16="http://schemas.microsoft.com/office/drawing/2014/main" id="{76BCD178-BFFD-4931-AA84-847F08F3DC47}"/>
              </a:ext>
            </a:extLst>
          </p:cNvPr>
          <p:cNvGraphicFramePr>
            <a:graphicFrameLocks noGrp="1"/>
          </p:cNvGraphicFramePr>
          <p:nvPr/>
        </p:nvGraphicFramePr>
        <p:xfrm>
          <a:off x="210939" y="1622132"/>
          <a:ext cx="11789002" cy="4576644"/>
        </p:xfrm>
        <a:graphic>
          <a:graphicData uri="http://schemas.openxmlformats.org/drawingml/2006/table">
            <a:tbl>
              <a:tblPr firstRow="1" bandRow="1">
                <a:tableStyleId>{C4B1156A-380E-4F78-BDF5-A606A8083BF9}</a:tableStyleId>
              </a:tblPr>
              <a:tblGrid>
                <a:gridCol w="610915">
                  <a:extLst>
                    <a:ext uri="{9D8B030D-6E8A-4147-A177-3AD203B41FA5}">
                      <a16:colId xmlns:a16="http://schemas.microsoft.com/office/drawing/2014/main" val="4141926184"/>
                    </a:ext>
                  </a:extLst>
                </a:gridCol>
                <a:gridCol w="2501195">
                  <a:extLst>
                    <a:ext uri="{9D8B030D-6E8A-4147-A177-3AD203B41FA5}">
                      <a16:colId xmlns:a16="http://schemas.microsoft.com/office/drawing/2014/main" val="2951996604"/>
                    </a:ext>
                  </a:extLst>
                </a:gridCol>
                <a:gridCol w="3077751">
                  <a:extLst>
                    <a:ext uri="{9D8B030D-6E8A-4147-A177-3AD203B41FA5}">
                      <a16:colId xmlns:a16="http://schemas.microsoft.com/office/drawing/2014/main" val="1009723302"/>
                    </a:ext>
                  </a:extLst>
                </a:gridCol>
                <a:gridCol w="5599141">
                  <a:extLst>
                    <a:ext uri="{9D8B030D-6E8A-4147-A177-3AD203B41FA5}">
                      <a16:colId xmlns:a16="http://schemas.microsoft.com/office/drawing/2014/main" val="1444865877"/>
                    </a:ext>
                  </a:extLst>
                </a:gridCol>
              </a:tblGrid>
              <a:tr h="919044">
                <a:tc>
                  <a:txBody>
                    <a:bodyPr/>
                    <a:lstStyle/>
                    <a:p>
                      <a:pPr algn="ctr"/>
                      <a:endParaRPr lang="en-GB" sz="2000" dirty="0">
                        <a:solidFill>
                          <a:srgbClr val="115076"/>
                        </a:solidFill>
                        <a:latin typeface="Century Gothic" panose="020B0502020202020204" pitchFamily="34" charset="0"/>
                      </a:endParaRPr>
                    </a:p>
                  </a:txBody>
                  <a:tcPr anchor="ctr">
                    <a:solidFill>
                      <a:schemeClr val="bg1"/>
                    </a:solidFill>
                  </a:tcPr>
                </a:tc>
                <a:tc>
                  <a:txBody>
                    <a:bodyPr/>
                    <a:lstStyle/>
                    <a:p>
                      <a:pPr algn="l"/>
                      <a:r>
                        <a:rPr lang="en-GB" sz="2400" dirty="0" err="1">
                          <a:solidFill>
                            <a:schemeClr val="accent1">
                              <a:lumMod val="50000"/>
                            </a:schemeClr>
                          </a:solidFill>
                          <a:latin typeface="Century Gothic" panose="020B0502020202020204" pitchFamily="34" charset="0"/>
                        </a:rPr>
                        <a:t>Bruder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oder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Schwester</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pPr algn="ctr"/>
                      <a:endParaRPr lang="en-GB" sz="2400" b="0" dirty="0">
                        <a:solidFill>
                          <a:srgbClr val="115076"/>
                        </a:solidFill>
                        <a:latin typeface="Century Gothic" panose="020B0502020202020204" pitchFamily="34" charset="0"/>
                      </a:endParaRPr>
                    </a:p>
                  </a:txBody>
                  <a:tcPr anchor="ctr">
                    <a:solidFill>
                      <a:schemeClr val="bg1"/>
                    </a:solidFill>
                  </a:tcPr>
                </a:tc>
                <a:tc>
                  <a:txBody>
                    <a:bodyPr/>
                    <a:lstStyle/>
                    <a:p>
                      <a:pPr algn="ctr"/>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1363815721"/>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2400" dirty="0">
                          <a:solidFill>
                            <a:schemeClr val="accent1">
                              <a:lumMod val="50000"/>
                            </a:schemeClr>
                          </a:solidFill>
                          <a:latin typeface="Century Gothic" panose="020B0502020202020204" pitchFamily="34" charset="0"/>
                        </a:rPr>
                        <a:t>1</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Lieblingssport</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3617132009"/>
                  </a:ext>
                </a:extLst>
              </a:tr>
              <a:tr h="389605">
                <a:tc>
                  <a:txBody>
                    <a:bodyPr/>
                    <a:lstStyle/>
                    <a:p>
                      <a:pPr marL="0" indent="0" algn="ctr">
                        <a:buFont typeface="+mj-lt"/>
                        <a:buNone/>
                      </a:pPr>
                      <a:r>
                        <a:rPr lang="en-GB" sz="2400" b="0" dirty="0">
                          <a:solidFill>
                            <a:schemeClr val="accent1">
                              <a:lumMod val="50000"/>
                            </a:schemeClr>
                          </a:solidFill>
                          <a:latin typeface="Century Gothic" panose="020B0502020202020204" pitchFamily="34" charset="0"/>
                        </a:rPr>
                        <a:t>2</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Schwester</a:t>
                      </a:r>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Lieblingsort</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r>
                        <a:rPr lang="en-GB" sz="2400" b="1" dirty="0">
                          <a:solidFill>
                            <a:srgbClr val="DAA520"/>
                          </a:solidFill>
                          <a:latin typeface="Century Gothic" panose="020B0502020202020204" pitchFamily="34" charset="0"/>
                        </a:rPr>
                        <a:t>Leipzig</a:t>
                      </a:r>
                    </a:p>
                  </a:txBody>
                  <a:tcPr anchor="ctr">
                    <a:solidFill>
                      <a:schemeClr val="bg1"/>
                    </a:solidFill>
                  </a:tcPr>
                </a:tc>
                <a:extLst>
                  <a:ext uri="{0D108BD9-81ED-4DB2-BD59-A6C34878D82A}">
                    <a16:rowId xmlns:a16="http://schemas.microsoft.com/office/drawing/2014/main" val="2124376392"/>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3</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Lieblingssängerin</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3602478167"/>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4</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Bruder</a:t>
                      </a:r>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Lieblingstag</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Freitag</a:t>
                      </a:r>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1818615644"/>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5</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Lieblingsspieler</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3203056926"/>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6</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Schwester</a:t>
                      </a:r>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Lieblingsfilm</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r>
                        <a:rPr lang="en-GB" sz="2400" b="1" dirty="0">
                          <a:solidFill>
                            <a:srgbClr val="DAA520"/>
                          </a:solidFill>
                          <a:latin typeface="Century Gothic" panose="020B0502020202020204" pitchFamily="34" charset="0"/>
                        </a:rPr>
                        <a:t>-----------</a:t>
                      </a:r>
                    </a:p>
                  </a:txBody>
                  <a:tcPr anchor="ctr">
                    <a:solidFill>
                      <a:schemeClr val="bg1"/>
                    </a:solidFill>
                  </a:tcPr>
                </a:tc>
                <a:extLst>
                  <a:ext uri="{0D108BD9-81ED-4DB2-BD59-A6C34878D82A}">
                    <a16:rowId xmlns:a16="http://schemas.microsoft.com/office/drawing/2014/main" val="3720489894"/>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7</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Lieblingsband</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343441692"/>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8</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keine</a:t>
                      </a:r>
                      <a:endParaRPr lang="en-GB" sz="2400" b="1" dirty="0">
                        <a:solidFill>
                          <a:srgbClr val="DAA520"/>
                        </a:solidFill>
                        <a:latin typeface="Century Gothic" panose="020B0502020202020204" pitchFamily="34" charset="0"/>
                      </a:endParaRPr>
                    </a:p>
                  </a:txBody>
                  <a:tcPr anchor="ct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Lieblingsfarbe</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grün</a:t>
                      </a:r>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802475182"/>
                  </a:ext>
                </a:extLst>
              </a:tr>
            </a:tbl>
          </a:graphicData>
        </a:graphic>
      </p:graphicFrame>
      <p:sp>
        <p:nvSpPr>
          <p:cNvPr id="15" name="Google Shape;613;p26">
            <a:hlinkClick r:id="" action="ppaction://noaction" highlightClick="1">
              <a:snd r:embed="rId4" name="3.1.4 roleplay - ja ich habe eine Schwester.wav"/>
            </a:hlinkClick>
            <a:extLst>
              <a:ext uri="{FF2B5EF4-FFF2-40B4-BE49-F238E27FC236}">
                <a16:creationId xmlns:a16="http://schemas.microsoft.com/office/drawing/2014/main" id="{E81506B0-A3F8-47F6-A818-34153DC67087}"/>
              </a:ext>
            </a:extLst>
          </p:cNvPr>
          <p:cNvSpPr/>
          <p:nvPr/>
        </p:nvSpPr>
        <p:spPr>
          <a:xfrm>
            <a:off x="2926080" y="2573020"/>
            <a:ext cx="396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2400" b="1" dirty="0">
                <a:solidFill>
                  <a:prstClr val="white"/>
                </a:solidFill>
                <a:latin typeface="Century Gothic" panose="020B0502020202020204" pitchFamily="34" charset="0"/>
              </a:rPr>
              <a:t>A</a:t>
            </a:r>
            <a:endParaRPr sz="2400" b="1" dirty="0">
              <a:solidFill>
                <a:prstClr val="white"/>
              </a:solidFill>
              <a:latin typeface="Century Gothic" panose="020B0502020202020204" pitchFamily="34" charset="0"/>
            </a:endParaRPr>
          </a:p>
        </p:txBody>
      </p:sp>
      <p:sp>
        <p:nvSpPr>
          <p:cNvPr id="16" name="Google Shape;613;p26">
            <a:hlinkClick r:id="" action="ppaction://noaction" highlightClick="1">
              <a:snd r:embed="rId5" name="3.1.4 roleplay - ihr Lieblingssport ist Rugby.wav"/>
            </a:hlinkClick>
            <a:extLst>
              <a:ext uri="{FF2B5EF4-FFF2-40B4-BE49-F238E27FC236}">
                <a16:creationId xmlns:a16="http://schemas.microsoft.com/office/drawing/2014/main" id="{E81506B0-A3F8-47F6-A818-34153DC67087}"/>
              </a:ext>
            </a:extLst>
          </p:cNvPr>
          <p:cNvSpPr/>
          <p:nvPr/>
        </p:nvSpPr>
        <p:spPr>
          <a:xfrm>
            <a:off x="6456560" y="2573020"/>
            <a:ext cx="396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2400" b="1" dirty="0">
                <a:solidFill>
                  <a:prstClr val="white"/>
                </a:solidFill>
                <a:latin typeface="Century Gothic" panose="020B0502020202020204" pitchFamily="34" charset="0"/>
              </a:rPr>
              <a:t>B</a:t>
            </a:r>
            <a:endParaRPr sz="2400" b="1" dirty="0">
              <a:solidFill>
                <a:prstClr val="white"/>
              </a:solidFill>
              <a:latin typeface="Century Gothic" panose="020B0502020202020204" pitchFamily="34" charset="0"/>
            </a:endParaRPr>
          </a:p>
        </p:txBody>
      </p:sp>
      <p:sp>
        <p:nvSpPr>
          <p:cNvPr id="17" name="Google Shape;613;p26">
            <a:hlinkClick r:id="" action="ppaction://noaction" highlightClick="1">
              <a:snd r:embed="rId6" name="3.1.4 roleplay - ja ich habe einen Bruder.wav"/>
            </a:hlinkClick>
            <a:extLst>
              <a:ext uri="{FF2B5EF4-FFF2-40B4-BE49-F238E27FC236}">
                <a16:creationId xmlns:a16="http://schemas.microsoft.com/office/drawing/2014/main" id="{E81506B0-A3F8-47F6-A818-34153DC67087}"/>
              </a:ext>
            </a:extLst>
          </p:cNvPr>
          <p:cNvSpPr/>
          <p:nvPr/>
        </p:nvSpPr>
        <p:spPr>
          <a:xfrm>
            <a:off x="2926080" y="3487648"/>
            <a:ext cx="396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2400" b="1" dirty="0">
                <a:solidFill>
                  <a:prstClr val="white"/>
                </a:solidFill>
                <a:latin typeface="Century Gothic" panose="020B0502020202020204" pitchFamily="34" charset="0"/>
              </a:rPr>
              <a:t>C</a:t>
            </a:r>
            <a:endParaRPr sz="2400" b="1" dirty="0">
              <a:solidFill>
                <a:prstClr val="white"/>
              </a:solidFill>
              <a:latin typeface="Century Gothic" panose="020B0502020202020204" pitchFamily="34" charset="0"/>
            </a:endParaRPr>
          </a:p>
        </p:txBody>
      </p:sp>
      <p:sp>
        <p:nvSpPr>
          <p:cNvPr id="18" name="Google Shape;613;p26">
            <a:hlinkClick r:id="" action="ppaction://noaction" highlightClick="1">
              <a:snd r:embed="rId7" name="3.1.4 roleplay - er hat keine Lieblingsaengerin.wav"/>
            </a:hlinkClick>
            <a:extLst>
              <a:ext uri="{FF2B5EF4-FFF2-40B4-BE49-F238E27FC236}">
                <a16:creationId xmlns:a16="http://schemas.microsoft.com/office/drawing/2014/main" id="{E81506B0-A3F8-47F6-A818-34153DC67087}"/>
              </a:ext>
            </a:extLst>
          </p:cNvPr>
          <p:cNvSpPr/>
          <p:nvPr/>
        </p:nvSpPr>
        <p:spPr>
          <a:xfrm>
            <a:off x="6456560" y="3482104"/>
            <a:ext cx="396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2400" b="1" dirty="0">
                <a:solidFill>
                  <a:prstClr val="white"/>
                </a:solidFill>
                <a:latin typeface="Century Gothic" panose="020B0502020202020204" pitchFamily="34" charset="0"/>
              </a:rPr>
              <a:t>D</a:t>
            </a:r>
            <a:endParaRPr sz="2400" b="1" dirty="0">
              <a:solidFill>
                <a:prstClr val="white"/>
              </a:solidFill>
              <a:latin typeface="Century Gothic" panose="020B0502020202020204" pitchFamily="34" charset="0"/>
            </a:endParaRPr>
          </a:p>
        </p:txBody>
      </p:sp>
      <p:sp>
        <p:nvSpPr>
          <p:cNvPr id="19" name="Google Shape;613;p26">
            <a:hlinkClick r:id="" action="ppaction://noaction" highlightClick="1">
              <a:snd r:embed="rId8" name="3.1.4 roleplay - nein ich habe keine Geschwister.wav"/>
            </a:hlinkClick>
            <a:extLst>
              <a:ext uri="{FF2B5EF4-FFF2-40B4-BE49-F238E27FC236}">
                <a16:creationId xmlns:a16="http://schemas.microsoft.com/office/drawing/2014/main" id="{E81506B0-A3F8-47F6-A818-34153DC67087}"/>
              </a:ext>
            </a:extLst>
          </p:cNvPr>
          <p:cNvSpPr/>
          <p:nvPr/>
        </p:nvSpPr>
        <p:spPr>
          <a:xfrm>
            <a:off x="2926080" y="4414976"/>
            <a:ext cx="396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2400" b="1" dirty="0">
                <a:solidFill>
                  <a:prstClr val="white"/>
                </a:solidFill>
                <a:latin typeface="Century Gothic" panose="020B0502020202020204" pitchFamily="34" charset="0"/>
              </a:rPr>
              <a:t>E</a:t>
            </a:r>
            <a:endParaRPr sz="2400" b="1" dirty="0">
              <a:solidFill>
                <a:prstClr val="white"/>
              </a:solidFill>
              <a:latin typeface="Century Gothic" panose="020B0502020202020204" pitchFamily="34" charset="0"/>
            </a:endParaRPr>
          </a:p>
        </p:txBody>
      </p:sp>
      <p:sp>
        <p:nvSpPr>
          <p:cNvPr id="20" name="Google Shape;613;p26">
            <a:hlinkClick r:id="" action="ppaction://noaction" highlightClick="1">
              <a:snd r:embed="rId9" name="3.1.4 roleplay - mein Lieblingsspieler ist Raffa Nadal er ist Tennisspieler.wav"/>
            </a:hlinkClick>
            <a:extLst>
              <a:ext uri="{FF2B5EF4-FFF2-40B4-BE49-F238E27FC236}">
                <a16:creationId xmlns:a16="http://schemas.microsoft.com/office/drawing/2014/main" id="{E81506B0-A3F8-47F6-A818-34153DC67087}"/>
              </a:ext>
            </a:extLst>
          </p:cNvPr>
          <p:cNvSpPr/>
          <p:nvPr/>
        </p:nvSpPr>
        <p:spPr>
          <a:xfrm>
            <a:off x="6456560" y="4414976"/>
            <a:ext cx="396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2400" b="1" dirty="0">
                <a:solidFill>
                  <a:prstClr val="white"/>
                </a:solidFill>
                <a:latin typeface="Century Gothic" panose="020B0502020202020204" pitchFamily="34" charset="0"/>
              </a:rPr>
              <a:t>F</a:t>
            </a:r>
            <a:endParaRPr sz="2400" b="1" dirty="0">
              <a:solidFill>
                <a:prstClr val="white"/>
              </a:solidFill>
              <a:latin typeface="Century Gothic" panose="020B0502020202020204" pitchFamily="34" charset="0"/>
            </a:endParaRPr>
          </a:p>
        </p:txBody>
      </p:sp>
      <p:sp>
        <p:nvSpPr>
          <p:cNvPr id="21" name="Google Shape;613;p26">
            <a:hlinkClick r:id="" action="ppaction://noaction" highlightClick="1">
              <a:snd r:embed="rId6" name="3.1.4 roleplay - ja ich habe einen Bruder.wav"/>
            </a:hlinkClick>
            <a:extLst>
              <a:ext uri="{FF2B5EF4-FFF2-40B4-BE49-F238E27FC236}">
                <a16:creationId xmlns:a16="http://schemas.microsoft.com/office/drawing/2014/main" id="{E81506B0-A3F8-47F6-A818-34153DC67087}"/>
              </a:ext>
            </a:extLst>
          </p:cNvPr>
          <p:cNvSpPr/>
          <p:nvPr/>
        </p:nvSpPr>
        <p:spPr>
          <a:xfrm>
            <a:off x="2926080" y="5316904"/>
            <a:ext cx="396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2400" b="1" dirty="0">
                <a:solidFill>
                  <a:prstClr val="white"/>
                </a:solidFill>
                <a:latin typeface="Century Gothic" panose="020B0502020202020204" pitchFamily="34" charset="0"/>
              </a:rPr>
              <a:t>G</a:t>
            </a:r>
            <a:endParaRPr sz="2400" b="1" dirty="0">
              <a:solidFill>
                <a:prstClr val="white"/>
              </a:solidFill>
              <a:latin typeface="Century Gothic" panose="020B0502020202020204" pitchFamily="34" charset="0"/>
            </a:endParaRPr>
          </a:p>
        </p:txBody>
      </p:sp>
      <p:sp>
        <p:nvSpPr>
          <p:cNvPr id="22" name="Google Shape;613;p26">
            <a:hlinkClick r:id="" action="ppaction://noaction" highlightClick="1">
              <a:snd r:embed="rId10" name="3.1.4 roleplay - seine Lieblingsband ist Kro.wav"/>
            </a:hlinkClick>
            <a:extLst>
              <a:ext uri="{FF2B5EF4-FFF2-40B4-BE49-F238E27FC236}">
                <a16:creationId xmlns:a16="http://schemas.microsoft.com/office/drawing/2014/main" id="{E81506B0-A3F8-47F6-A818-34153DC67087}"/>
              </a:ext>
            </a:extLst>
          </p:cNvPr>
          <p:cNvSpPr/>
          <p:nvPr/>
        </p:nvSpPr>
        <p:spPr>
          <a:xfrm>
            <a:off x="6456560" y="5316904"/>
            <a:ext cx="396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2400" b="1" dirty="0">
                <a:solidFill>
                  <a:prstClr val="white"/>
                </a:solidFill>
                <a:latin typeface="Century Gothic" panose="020B0502020202020204" pitchFamily="34" charset="0"/>
              </a:rPr>
              <a:t>H</a:t>
            </a:r>
            <a:endParaRPr sz="2400" b="1" dirty="0">
              <a:solidFill>
                <a:prstClr val="white"/>
              </a:solidFill>
              <a:latin typeface="Century Gothic" panose="020B0502020202020204" pitchFamily="34" charset="0"/>
            </a:endParaRPr>
          </a:p>
        </p:txBody>
      </p:sp>
      <p:sp>
        <p:nvSpPr>
          <p:cNvPr id="2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10045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0" y="294805"/>
            <a:ext cx="5706319" cy="707849"/>
          </a:xfrm>
        </p:spPr>
        <p:txBody>
          <a:bodyPr>
            <a:normAutofit/>
          </a:bodyPr>
          <a:lstStyle/>
          <a:p>
            <a:r>
              <a:rPr lang="en-GB" sz="3600" b="1" dirty="0" err="1">
                <a:solidFill>
                  <a:schemeClr val="bg1"/>
                </a:solidFill>
              </a:rPr>
              <a:t>Fragen</a:t>
            </a:r>
            <a:r>
              <a:rPr lang="en-GB" sz="3600" b="1" dirty="0">
                <a:solidFill>
                  <a:schemeClr val="bg1"/>
                </a:solidFill>
              </a:rPr>
              <a:t> </a:t>
            </a:r>
            <a:r>
              <a:rPr lang="en-GB" sz="3600" b="1" dirty="0" err="1">
                <a:solidFill>
                  <a:schemeClr val="bg1"/>
                </a:solidFill>
              </a:rPr>
              <a:t>über</a:t>
            </a:r>
            <a:r>
              <a:rPr lang="en-GB" sz="3600" b="1" dirty="0">
                <a:solidFill>
                  <a:schemeClr val="bg1"/>
                </a:solidFill>
              </a:rPr>
              <a:t> </a:t>
            </a:r>
            <a:r>
              <a:rPr lang="en-GB" sz="3600" b="1" dirty="0" err="1">
                <a:solidFill>
                  <a:schemeClr val="bg1"/>
                </a:solidFill>
              </a:rPr>
              <a:t>Familien</a:t>
            </a:r>
            <a:endParaRPr lang="en-GB" sz="3600" b="1" dirty="0">
              <a:solidFill>
                <a:schemeClr val="bg1"/>
              </a:solidFill>
            </a:endParaRPr>
          </a:p>
        </p:txBody>
      </p:sp>
      <p:sp>
        <p:nvSpPr>
          <p:cNvPr id="7" name="TextBox 6">
            <a:extLst>
              <a:ext uri="{FF2B5EF4-FFF2-40B4-BE49-F238E27FC236}">
                <a16:creationId xmlns:a16="http://schemas.microsoft.com/office/drawing/2014/main" id="{1096058F-580D-446F-A949-5FAC4219C7BD}"/>
              </a:ext>
            </a:extLst>
          </p:cNvPr>
          <p:cNvSpPr txBox="1"/>
          <p:nvPr/>
        </p:nvSpPr>
        <p:spPr>
          <a:xfrm>
            <a:off x="126857" y="1209147"/>
            <a:ext cx="11555219"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Partner A &amp; B</a:t>
            </a:r>
          </a:p>
        </p:txBody>
      </p:sp>
      <p:graphicFrame>
        <p:nvGraphicFramePr>
          <p:cNvPr id="2" name="Table 1">
            <a:extLst>
              <a:ext uri="{FF2B5EF4-FFF2-40B4-BE49-F238E27FC236}">
                <a16:creationId xmlns:a16="http://schemas.microsoft.com/office/drawing/2014/main" id="{76BCD178-BFFD-4931-AA84-847F08F3DC47}"/>
              </a:ext>
            </a:extLst>
          </p:cNvPr>
          <p:cNvGraphicFramePr>
            <a:graphicFrameLocks noGrp="1"/>
          </p:cNvGraphicFramePr>
          <p:nvPr/>
        </p:nvGraphicFramePr>
        <p:xfrm>
          <a:off x="210939" y="1622132"/>
          <a:ext cx="11789002" cy="4576644"/>
        </p:xfrm>
        <a:graphic>
          <a:graphicData uri="http://schemas.openxmlformats.org/drawingml/2006/table">
            <a:tbl>
              <a:tblPr firstRow="1" bandRow="1">
                <a:tableStyleId>{C4B1156A-380E-4F78-BDF5-A606A8083BF9}</a:tableStyleId>
              </a:tblPr>
              <a:tblGrid>
                <a:gridCol w="610915">
                  <a:extLst>
                    <a:ext uri="{9D8B030D-6E8A-4147-A177-3AD203B41FA5}">
                      <a16:colId xmlns:a16="http://schemas.microsoft.com/office/drawing/2014/main" val="4141926184"/>
                    </a:ext>
                  </a:extLst>
                </a:gridCol>
                <a:gridCol w="2501195">
                  <a:extLst>
                    <a:ext uri="{9D8B030D-6E8A-4147-A177-3AD203B41FA5}">
                      <a16:colId xmlns:a16="http://schemas.microsoft.com/office/drawing/2014/main" val="2951996604"/>
                    </a:ext>
                  </a:extLst>
                </a:gridCol>
                <a:gridCol w="3077751">
                  <a:extLst>
                    <a:ext uri="{9D8B030D-6E8A-4147-A177-3AD203B41FA5}">
                      <a16:colId xmlns:a16="http://schemas.microsoft.com/office/drawing/2014/main" val="1009723302"/>
                    </a:ext>
                  </a:extLst>
                </a:gridCol>
                <a:gridCol w="5599141">
                  <a:extLst>
                    <a:ext uri="{9D8B030D-6E8A-4147-A177-3AD203B41FA5}">
                      <a16:colId xmlns:a16="http://schemas.microsoft.com/office/drawing/2014/main" val="1444865877"/>
                    </a:ext>
                  </a:extLst>
                </a:gridCol>
              </a:tblGrid>
              <a:tr h="919044">
                <a:tc>
                  <a:txBody>
                    <a:bodyPr/>
                    <a:lstStyle/>
                    <a:p>
                      <a:pPr algn="ctr"/>
                      <a:endParaRPr lang="en-GB" sz="2000" dirty="0">
                        <a:solidFill>
                          <a:srgbClr val="115076"/>
                        </a:solidFill>
                        <a:latin typeface="Century Gothic" panose="020B0502020202020204" pitchFamily="34" charset="0"/>
                      </a:endParaRPr>
                    </a:p>
                  </a:txBody>
                  <a:tcPr anchor="ctr">
                    <a:solidFill>
                      <a:schemeClr val="bg1"/>
                    </a:solidFill>
                  </a:tcPr>
                </a:tc>
                <a:tc>
                  <a:txBody>
                    <a:bodyPr/>
                    <a:lstStyle/>
                    <a:p>
                      <a:pPr algn="l"/>
                      <a:r>
                        <a:rPr lang="en-GB" sz="2400" dirty="0" err="1">
                          <a:solidFill>
                            <a:schemeClr val="accent1">
                              <a:lumMod val="50000"/>
                            </a:schemeClr>
                          </a:solidFill>
                          <a:latin typeface="Century Gothic" panose="020B0502020202020204" pitchFamily="34" charset="0"/>
                        </a:rPr>
                        <a:t>Bruder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oder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Schwester</a:t>
                      </a:r>
                      <a:r>
                        <a:rPr lang="en-GB" sz="2400" dirty="0">
                          <a:solidFill>
                            <a:schemeClr val="accent1">
                              <a:lumMod val="50000"/>
                            </a:schemeClr>
                          </a:solidFill>
                          <a:latin typeface="Century Gothic" panose="020B0502020202020204" pitchFamily="34" charset="0"/>
                        </a:rPr>
                        <a:t>?</a:t>
                      </a:r>
                    </a:p>
                  </a:txBody>
                  <a:tcPr anchor="ctr">
                    <a:solidFill>
                      <a:schemeClr val="bg1"/>
                    </a:solidFill>
                  </a:tcPr>
                </a:tc>
                <a:tc>
                  <a:txBody>
                    <a:bodyPr/>
                    <a:lstStyle/>
                    <a:p>
                      <a:pPr algn="ctr"/>
                      <a:endParaRPr lang="en-GB" sz="2400" b="0" dirty="0">
                        <a:solidFill>
                          <a:srgbClr val="115076"/>
                        </a:solidFill>
                        <a:latin typeface="Century Gothic" panose="020B0502020202020204" pitchFamily="34" charset="0"/>
                      </a:endParaRPr>
                    </a:p>
                  </a:txBody>
                  <a:tcPr anchor="ctr">
                    <a:solidFill>
                      <a:schemeClr val="bg1"/>
                    </a:solidFill>
                  </a:tcPr>
                </a:tc>
                <a:tc>
                  <a:txBody>
                    <a:bodyPr/>
                    <a:lstStyle/>
                    <a:p>
                      <a:pPr algn="ctr"/>
                      <a:endParaRPr lang="en-GB" sz="2400" b="1" dirty="0">
                        <a:solidFill>
                          <a:srgbClr val="DAA520"/>
                        </a:solidFill>
                        <a:latin typeface="Century Gothic" panose="020B0502020202020204" pitchFamily="34" charset="0"/>
                      </a:endParaRPr>
                    </a:p>
                  </a:txBody>
                  <a:tcPr anchor="ctr">
                    <a:solidFill>
                      <a:schemeClr val="bg1"/>
                    </a:solidFill>
                  </a:tcPr>
                </a:tc>
                <a:extLst>
                  <a:ext uri="{0D108BD9-81ED-4DB2-BD59-A6C34878D82A}">
                    <a16:rowId xmlns:a16="http://schemas.microsoft.com/office/drawing/2014/main" val="1363815721"/>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2400" dirty="0">
                          <a:solidFill>
                            <a:schemeClr val="accent1">
                              <a:lumMod val="50000"/>
                            </a:schemeClr>
                          </a:solidFill>
                          <a:latin typeface="Century Gothic" panose="020B0502020202020204" pitchFamily="34" charset="0"/>
                        </a:rPr>
                        <a:t>1</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Schwester</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Lieblingssport</a:t>
                      </a:r>
                      <a:r>
                        <a:rPr lang="en-GB" sz="2400" dirty="0">
                          <a:solidFill>
                            <a:schemeClr val="accent1">
                              <a:lumMod val="50000"/>
                            </a:schemeClr>
                          </a:solidFill>
                          <a:latin typeface="Century Gothic" panose="020B0502020202020204" pitchFamily="34" charset="0"/>
                        </a:rPr>
                        <a:t>:</a:t>
                      </a:r>
                    </a:p>
                  </a:txBody>
                  <a:tcPr>
                    <a:solidFill>
                      <a:schemeClr val="bg1"/>
                    </a:solidFill>
                  </a:tcPr>
                </a:tc>
                <a:tc>
                  <a:txBody>
                    <a:bodyPr/>
                    <a:lstStyle/>
                    <a:p>
                      <a:r>
                        <a:rPr lang="en-GB" sz="2400" b="1" dirty="0">
                          <a:solidFill>
                            <a:srgbClr val="DAA520"/>
                          </a:solidFill>
                          <a:latin typeface="Century Gothic" panose="020B0502020202020204" pitchFamily="34" charset="0"/>
                        </a:rPr>
                        <a:t>Rugby</a:t>
                      </a:r>
                    </a:p>
                  </a:txBody>
                  <a:tcPr>
                    <a:solidFill>
                      <a:schemeClr val="bg1"/>
                    </a:solidFill>
                  </a:tcPr>
                </a:tc>
                <a:extLst>
                  <a:ext uri="{0D108BD9-81ED-4DB2-BD59-A6C34878D82A}">
                    <a16:rowId xmlns:a16="http://schemas.microsoft.com/office/drawing/2014/main" val="3617132009"/>
                  </a:ext>
                </a:extLst>
              </a:tr>
              <a:tr h="389605">
                <a:tc>
                  <a:txBody>
                    <a:bodyPr/>
                    <a:lstStyle/>
                    <a:p>
                      <a:pPr marL="0" indent="0" algn="ctr">
                        <a:buFont typeface="+mj-lt"/>
                        <a:buNone/>
                      </a:pPr>
                      <a:r>
                        <a:rPr lang="en-GB" sz="2400" b="0" dirty="0">
                          <a:solidFill>
                            <a:schemeClr val="accent1">
                              <a:lumMod val="50000"/>
                            </a:schemeClr>
                          </a:solidFill>
                          <a:latin typeface="Century Gothic" panose="020B0502020202020204" pitchFamily="34" charset="0"/>
                        </a:rPr>
                        <a:t>2</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DAA520"/>
                          </a:solidFill>
                          <a:latin typeface="Century Gothic" panose="020B0502020202020204" pitchFamily="34" charset="0"/>
                        </a:rPr>
                        <a:t>Schwester</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Lieblingsort</a:t>
                      </a:r>
                      <a:r>
                        <a:rPr lang="en-GB" sz="2400" dirty="0">
                          <a:solidFill>
                            <a:schemeClr val="accent1">
                              <a:lumMod val="50000"/>
                            </a:schemeClr>
                          </a:solidFill>
                          <a:latin typeface="Century Gothic" panose="020B0502020202020204" pitchFamily="34" charset="0"/>
                        </a:rPr>
                        <a:t>:</a:t>
                      </a:r>
                    </a:p>
                  </a:txBody>
                  <a:tcPr>
                    <a:solidFill>
                      <a:schemeClr val="bg1"/>
                    </a:solidFill>
                  </a:tcPr>
                </a:tc>
                <a:tc>
                  <a:txBody>
                    <a:bodyPr/>
                    <a:lstStyle/>
                    <a:p>
                      <a:r>
                        <a:rPr lang="en-GB" sz="2400" b="1" dirty="0">
                          <a:solidFill>
                            <a:srgbClr val="DAA520"/>
                          </a:solidFill>
                          <a:latin typeface="Century Gothic" panose="020B0502020202020204" pitchFamily="34" charset="0"/>
                        </a:rPr>
                        <a:t>Leipzig</a:t>
                      </a:r>
                    </a:p>
                  </a:txBody>
                  <a:tcPr>
                    <a:solidFill>
                      <a:schemeClr val="bg1"/>
                    </a:solidFill>
                  </a:tcPr>
                </a:tc>
                <a:extLst>
                  <a:ext uri="{0D108BD9-81ED-4DB2-BD59-A6C34878D82A}">
                    <a16:rowId xmlns:a16="http://schemas.microsoft.com/office/drawing/2014/main" val="2124376392"/>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3</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Bruder</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Lieblingssängerin</a:t>
                      </a:r>
                      <a:r>
                        <a:rPr lang="en-GB" sz="2400" dirty="0">
                          <a:solidFill>
                            <a:schemeClr val="accent1">
                              <a:lumMod val="50000"/>
                            </a:schemeClr>
                          </a:solidFill>
                          <a:latin typeface="Century Gothic" panose="020B0502020202020204" pitchFamily="34" charset="0"/>
                        </a:rPr>
                        <a:t>:</a:t>
                      </a:r>
                    </a:p>
                  </a:txBody>
                  <a:tcPr>
                    <a:solidFill>
                      <a:schemeClr val="bg1"/>
                    </a:solidFill>
                  </a:tcPr>
                </a:tc>
                <a:tc>
                  <a:txBody>
                    <a:bodyPr/>
                    <a:lstStyle/>
                    <a:p>
                      <a:r>
                        <a:rPr lang="en-GB" sz="2400" b="1" dirty="0">
                          <a:solidFill>
                            <a:srgbClr val="DAA52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3602478167"/>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4</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Bruder</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Lieblingstag</a:t>
                      </a:r>
                      <a:r>
                        <a:rPr lang="en-GB" sz="2400" dirty="0">
                          <a:solidFill>
                            <a:schemeClr val="accent1">
                              <a:lumMod val="50000"/>
                            </a:schemeClr>
                          </a:solidFill>
                          <a:latin typeface="Century Gothic" panose="020B0502020202020204" pitchFamily="34" charset="0"/>
                        </a:rPr>
                        <a:t>:</a:t>
                      </a:r>
                    </a:p>
                  </a:txBody>
                  <a:tcPr>
                    <a:solidFill>
                      <a:schemeClr val="bg1"/>
                    </a:solidFill>
                  </a:tcPr>
                </a:tc>
                <a:tc>
                  <a:txBody>
                    <a:bodyPr/>
                    <a:lstStyle/>
                    <a:p>
                      <a:r>
                        <a:rPr lang="en-GB" sz="2400" b="1" dirty="0" err="1">
                          <a:solidFill>
                            <a:srgbClr val="DAA520"/>
                          </a:solidFill>
                          <a:latin typeface="Century Gothic" panose="020B0502020202020204" pitchFamily="34" charset="0"/>
                        </a:rPr>
                        <a:t>Freitag</a:t>
                      </a:r>
                      <a:endParaRPr lang="en-GB" sz="2400" b="1" dirty="0">
                        <a:solidFill>
                          <a:srgbClr val="DAA52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818615644"/>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5</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keine</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Lieblingsspieler</a:t>
                      </a:r>
                      <a:r>
                        <a:rPr lang="en-GB" sz="2400" dirty="0">
                          <a:solidFill>
                            <a:schemeClr val="accent1">
                              <a:lumMod val="50000"/>
                            </a:schemeClr>
                          </a:solidFill>
                          <a:latin typeface="Century Gothic" panose="020B0502020202020204" pitchFamily="34" charset="0"/>
                        </a:rPr>
                        <a:t>:</a:t>
                      </a:r>
                    </a:p>
                  </a:txBody>
                  <a:tcPr>
                    <a:solidFill>
                      <a:schemeClr val="bg1"/>
                    </a:solidFill>
                  </a:tcPr>
                </a:tc>
                <a:tc>
                  <a:txBody>
                    <a:bodyPr/>
                    <a:lstStyle/>
                    <a:p>
                      <a:r>
                        <a:rPr lang="en-GB" sz="2400" b="1" dirty="0" err="1">
                          <a:solidFill>
                            <a:srgbClr val="DAA520"/>
                          </a:solidFill>
                          <a:latin typeface="Century Gothic" panose="020B0502020202020204" pitchFamily="34" charset="0"/>
                        </a:rPr>
                        <a:t>Rafa</a:t>
                      </a:r>
                      <a:r>
                        <a:rPr lang="en-GB" sz="2400" b="1" dirty="0">
                          <a:solidFill>
                            <a:srgbClr val="DAA520"/>
                          </a:solidFill>
                          <a:latin typeface="Century Gothic" panose="020B0502020202020204" pitchFamily="34" charset="0"/>
                        </a:rPr>
                        <a:t> Nadal, </a:t>
                      </a:r>
                      <a:r>
                        <a:rPr lang="en-GB" sz="2400" b="1" dirty="0" err="1">
                          <a:solidFill>
                            <a:srgbClr val="DAA520"/>
                          </a:solidFill>
                          <a:latin typeface="Century Gothic" panose="020B0502020202020204" pitchFamily="34" charset="0"/>
                        </a:rPr>
                        <a:t>Tennisspieler</a:t>
                      </a:r>
                      <a:endParaRPr lang="en-GB" sz="2400" b="1" dirty="0">
                        <a:solidFill>
                          <a:srgbClr val="DAA52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203056926"/>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6</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Schwester</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Lieblingsfilm</a:t>
                      </a:r>
                      <a:r>
                        <a:rPr lang="en-GB" sz="2400" dirty="0">
                          <a:solidFill>
                            <a:schemeClr val="accent1">
                              <a:lumMod val="50000"/>
                            </a:schemeClr>
                          </a:solidFill>
                          <a:latin typeface="Century Gothic" panose="020B0502020202020204" pitchFamily="34" charset="0"/>
                        </a:rPr>
                        <a:t>:</a:t>
                      </a:r>
                    </a:p>
                  </a:txBody>
                  <a:tcPr>
                    <a:solidFill>
                      <a:schemeClr val="bg1"/>
                    </a:solidFill>
                  </a:tcPr>
                </a:tc>
                <a:tc>
                  <a:txBody>
                    <a:bodyPr/>
                    <a:lstStyle/>
                    <a:p>
                      <a:r>
                        <a:rPr lang="en-GB" sz="2400" b="1" dirty="0">
                          <a:solidFill>
                            <a:srgbClr val="DAA52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3720489894"/>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7</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Bruder</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Lieblingsband</a:t>
                      </a:r>
                      <a:r>
                        <a:rPr lang="en-GB" sz="2400" dirty="0">
                          <a:solidFill>
                            <a:schemeClr val="accent1">
                              <a:lumMod val="50000"/>
                            </a:schemeClr>
                          </a:solidFill>
                          <a:latin typeface="Century Gothic" panose="020B0502020202020204" pitchFamily="34" charset="0"/>
                        </a:rPr>
                        <a:t>:</a:t>
                      </a:r>
                    </a:p>
                  </a:txBody>
                  <a:tcPr>
                    <a:solidFill>
                      <a:schemeClr val="bg1"/>
                    </a:solidFill>
                  </a:tcPr>
                </a:tc>
                <a:tc>
                  <a:txBody>
                    <a:bodyPr/>
                    <a:lstStyle/>
                    <a:p>
                      <a:r>
                        <a:rPr lang="en-GB" sz="2400" b="1" dirty="0" err="1">
                          <a:solidFill>
                            <a:srgbClr val="DAA520"/>
                          </a:solidFill>
                          <a:latin typeface="Century Gothic" panose="020B0502020202020204" pitchFamily="34" charset="0"/>
                        </a:rPr>
                        <a:t>Cro</a:t>
                      </a:r>
                      <a:endParaRPr lang="en-GB" sz="2400" b="1" dirty="0">
                        <a:solidFill>
                          <a:srgbClr val="DAA52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43441692"/>
                  </a:ext>
                </a:extLst>
              </a:tr>
              <a:tr h="3896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8</a:t>
                      </a:r>
                    </a:p>
                  </a:txBody>
                  <a:tcPr anchor="ctr">
                    <a:solidFill>
                      <a:schemeClr val="bg1"/>
                    </a:solidFill>
                  </a:tcPr>
                </a:tc>
                <a:tc>
                  <a:txBody>
                    <a:bodyPr/>
                    <a:lstStyle/>
                    <a:p>
                      <a:r>
                        <a:rPr lang="en-GB" sz="2400" b="1" dirty="0" err="1">
                          <a:solidFill>
                            <a:srgbClr val="DAA520"/>
                          </a:solidFill>
                          <a:latin typeface="Century Gothic" panose="020B0502020202020204" pitchFamily="34" charset="0"/>
                        </a:rPr>
                        <a:t>keine</a:t>
                      </a:r>
                      <a:endParaRPr lang="en-GB" sz="2400" b="1" dirty="0">
                        <a:solidFill>
                          <a:srgbClr val="DAA520"/>
                        </a:solidFill>
                        <a:latin typeface="Century Gothic" panose="020B0502020202020204" pitchFamily="34" charset="0"/>
                      </a:endParaRPr>
                    </a:p>
                  </a:txBody>
                  <a:tcPr>
                    <a:solidFill>
                      <a:schemeClr val="bg1"/>
                    </a:solidFill>
                  </a:tcPr>
                </a:tc>
                <a:tc>
                  <a:txBody>
                    <a:bodyPr/>
                    <a:lstStyle/>
                    <a:p>
                      <a:r>
                        <a:rPr lang="en-GB" sz="2400" dirty="0" err="1">
                          <a:solidFill>
                            <a:schemeClr val="accent1">
                              <a:lumMod val="50000"/>
                            </a:schemeClr>
                          </a:solidFill>
                          <a:latin typeface="Century Gothic" panose="020B0502020202020204" pitchFamily="34" charset="0"/>
                        </a:rPr>
                        <a:t>Lieblingsfarbe</a:t>
                      </a:r>
                      <a:r>
                        <a:rPr lang="en-GB" sz="2400" dirty="0">
                          <a:solidFill>
                            <a:schemeClr val="accent1">
                              <a:lumMod val="50000"/>
                            </a:schemeClr>
                          </a:solidFill>
                          <a:latin typeface="Century Gothic" panose="020B0502020202020204" pitchFamily="34" charset="0"/>
                        </a:rPr>
                        <a:t>:</a:t>
                      </a:r>
                    </a:p>
                  </a:txBody>
                  <a:tcPr>
                    <a:solidFill>
                      <a:schemeClr val="bg1"/>
                    </a:solidFill>
                  </a:tcPr>
                </a:tc>
                <a:tc>
                  <a:txBody>
                    <a:bodyPr/>
                    <a:lstStyle/>
                    <a:p>
                      <a:r>
                        <a:rPr lang="en-GB" sz="2400" b="1" dirty="0" err="1">
                          <a:solidFill>
                            <a:srgbClr val="DAA520"/>
                          </a:solidFill>
                          <a:latin typeface="Century Gothic" panose="020B0502020202020204" pitchFamily="34" charset="0"/>
                        </a:rPr>
                        <a:t>grün</a:t>
                      </a:r>
                      <a:endParaRPr lang="en-GB" sz="2400" b="1" dirty="0">
                        <a:solidFill>
                          <a:srgbClr val="DAA52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02475182"/>
                  </a:ext>
                </a:extLst>
              </a:tr>
            </a:tbl>
          </a:graphicData>
        </a:graphic>
      </p:graphicFrame>
    </p:spTree>
    <p:extLst>
      <p:ext uri="{BB962C8B-B14F-4D97-AF65-F5344CB8AC3E}">
        <p14:creationId xmlns:p14="http://schemas.microsoft.com/office/powerpoint/2010/main" val="386693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Y9 T2.1 Week 6</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69884B82-A8F4-0B40-81EF-F92A8108D32F}"/>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Word patterns </a:t>
            </a:r>
          </a:p>
        </p:txBody>
      </p:sp>
    </p:spTree>
    <p:extLst>
      <p:ext uri="{BB962C8B-B14F-4D97-AF65-F5344CB8AC3E}">
        <p14:creationId xmlns:p14="http://schemas.microsoft.com/office/powerpoint/2010/main" val="766983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peech Bubble: Rectangle with Corners Rounded 23">
            <a:extLst>
              <a:ext uri="{FF2B5EF4-FFF2-40B4-BE49-F238E27FC236}">
                <a16:creationId xmlns:a16="http://schemas.microsoft.com/office/drawing/2014/main" id="{68E04266-66B6-4DD2-9B32-0EFBA65B5E6A}"/>
              </a:ext>
            </a:extLst>
          </p:cNvPr>
          <p:cNvSpPr/>
          <p:nvPr/>
        </p:nvSpPr>
        <p:spPr>
          <a:xfrm>
            <a:off x="4500770" y="5487569"/>
            <a:ext cx="4066098" cy="748178"/>
          </a:xfrm>
          <a:prstGeom prst="wedgeRoundRectCallout">
            <a:avLst>
              <a:gd name="adj1" fmla="val 6133"/>
              <a:gd name="adj2" fmla="val -7884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latin typeface="Century Gothic" panose="020B0502020202020204" pitchFamily="34" charset="0"/>
              </a:rPr>
              <a:t>The gender of the new noun is the gender of the base word.</a:t>
            </a:r>
          </a:p>
        </p:txBody>
      </p:sp>
      <p:pic>
        <p:nvPicPr>
          <p:cNvPr id="11" name="Picture 10" descr="background for tit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821380" cy="869950"/>
          </a:xfrm>
          <a:prstGeom prst="rect">
            <a:avLst/>
          </a:prstGeom>
        </p:spPr>
      </p:pic>
      <p:sp>
        <p:nvSpPr>
          <p:cNvPr id="7" name="Title 6"/>
          <p:cNvSpPr>
            <a:spLocks noGrp="1"/>
          </p:cNvSpPr>
          <p:nvPr>
            <p:ph type="title"/>
          </p:nvPr>
        </p:nvSpPr>
        <p:spPr>
          <a:xfrm>
            <a:off x="0" y="318059"/>
            <a:ext cx="5846618" cy="776997"/>
          </a:xfrm>
        </p:spPr>
        <p:txBody>
          <a:bodyPr/>
          <a:lstStyle/>
          <a:p>
            <a:r>
              <a:rPr lang="en-GB" sz="3600" b="1" dirty="0" err="1">
                <a:solidFill>
                  <a:prstClr val="white"/>
                </a:solidFill>
              </a:rPr>
              <a:t>Lieblings</a:t>
            </a:r>
            <a:r>
              <a:rPr lang="en-GB" sz="3600" b="1" dirty="0">
                <a:solidFill>
                  <a:prstClr val="white"/>
                </a:solidFill>
              </a:rPr>
              <a:t>-, Haupt-</a:t>
            </a:r>
            <a:endParaRPr lang="en-GB" dirty="0"/>
          </a:p>
        </p:txBody>
      </p:sp>
      <p:sp>
        <p:nvSpPr>
          <p:cNvPr id="2" name="TextBox 1"/>
          <p:cNvSpPr txBox="1"/>
          <p:nvPr/>
        </p:nvSpPr>
        <p:spPr>
          <a:xfrm>
            <a:off x="300038" y="1217967"/>
            <a:ext cx="112033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45D8C81A-2B75-4868-8D42-56B441A4F742}"/>
              </a:ext>
            </a:extLst>
          </p:cNvPr>
          <p:cNvSpPr/>
          <p:nvPr/>
        </p:nvSpPr>
        <p:spPr>
          <a:xfrm>
            <a:off x="300038" y="1818271"/>
            <a:ext cx="6096000" cy="954107"/>
          </a:xfrm>
          <a:prstGeom prst="rect">
            <a:avLst/>
          </a:prstGeom>
        </p:spPr>
        <p:txBody>
          <a:bodyPr>
            <a:spAutoFit/>
          </a:bodyPr>
          <a:lstStyle/>
          <a:p>
            <a:r>
              <a:rPr lang="en-GB" sz="2800" b="1" dirty="0" err="1">
                <a:solidFill>
                  <a:srgbClr val="002060"/>
                </a:solidFill>
                <a:latin typeface="Century Gothic" panose="020B0502020202020204" pitchFamily="34" charset="0"/>
              </a:rPr>
              <a:t>Lieblings</a:t>
            </a:r>
            <a:r>
              <a:rPr lang="en-GB" sz="2800" dirty="0">
                <a:solidFill>
                  <a:srgbClr val="002060"/>
                </a:solidFill>
                <a:latin typeface="Century Gothic" panose="020B0502020202020204" pitchFamily="34" charset="0"/>
              </a:rPr>
              <a:t>- 	means 	favourite</a:t>
            </a:r>
            <a:br>
              <a:rPr lang="en-GB" sz="2800" dirty="0">
                <a:solidFill>
                  <a:srgbClr val="002060"/>
                </a:solidFill>
                <a:latin typeface="Century Gothic" panose="020B0502020202020204" pitchFamily="34" charset="0"/>
              </a:rPr>
            </a:br>
            <a:r>
              <a:rPr lang="en-GB" sz="2800" b="1" dirty="0">
                <a:solidFill>
                  <a:srgbClr val="002060"/>
                </a:solidFill>
                <a:latin typeface="Century Gothic" panose="020B0502020202020204" pitchFamily="34" charset="0"/>
              </a:rPr>
              <a:t>Haupt</a:t>
            </a:r>
            <a:r>
              <a:rPr lang="en-GB" sz="2800" dirty="0">
                <a:solidFill>
                  <a:srgbClr val="002060"/>
                </a:solidFill>
                <a:latin typeface="Century Gothic" panose="020B0502020202020204" pitchFamily="34" charset="0"/>
              </a:rPr>
              <a:t>- 	means 	main</a:t>
            </a:r>
            <a:endParaRPr lang="en-GB" dirty="0"/>
          </a:p>
        </p:txBody>
      </p:sp>
      <p:sp>
        <p:nvSpPr>
          <p:cNvPr id="12" name="Rectangle: Rounded Corners 11">
            <a:extLst>
              <a:ext uri="{FF2B5EF4-FFF2-40B4-BE49-F238E27FC236}">
                <a16:creationId xmlns:a16="http://schemas.microsoft.com/office/drawing/2014/main" id="{CB4A8E33-E074-44E7-8483-ADB9E8A9B020}"/>
              </a:ext>
            </a:extLst>
          </p:cNvPr>
          <p:cNvSpPr/>
          <p:nvPr/>
        </p:nvSpPr>
        <p:spPr>
          <a:xfrm>
            <a:off x="4045526" y="1818271"/>
            <a:ext cx="1551709" cy="477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_________</a:t>
            </a:r>
          </a:p>
        </p:txBody>
      </p:sp>
      <p:sp>
        <p:nvSpPr>
          <p:cNvPr id="16" name="Rectangle: Rounded Corners 15">
            <a:extLst>
              <a:ext uri="{FF2B5EF4-FFF2-40B4-BE49-F238E27FC236}">
                <a16:creationId xmlns:a16="http://schemas.microsoft.com/office/drawing/2014/main" id="{91CA648E-DEBF-46B2-853E-D66DB3487995}"/>
              </a:ext>
            </a:extLst>
          </p:cNvPr>
          <p:cNvSpPr/>
          <p:nvPr/>
        </p:nvSpPr>
        <p:spPr>
          <a:xfrm>
            <a:off x="4045526" y="2227527"/>
            <a:ext cx="1551709" cy="477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_________</a:t>
            </a:r>
          </a:p>
        </p:txBody>
      </p:sp>
      <p:sp>
        <p:nvSpPr>
          <p:cNvPr id="17" name="TextBox 16">
            <a:extLst>
              <a:ext uri="{FF2B5EF4-FFF2-40B4-BE49-F238E27FC236}">
                <a16:creationId xmlns:a16="http://schemas.microsoft.com/office/drawing/2014/main" id="{ACF30CA6-651E-411F-8745-0A462BA903B6}"/>
              </a:ext>
            </a:extLst>
          </p:cNvPr>
          <p:cNvSpPr txBox="1"/>
          <p:nvPr/>
        </p:nvSpPr>
        <p:spPr>
          <a:xfrm>
            <a:off x="300038" y="2975770"/>
            <a:ext cx="112033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These prefixes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can be added to almost any noun to make a new word.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96E5703E-5BBE-4149-80DC-61031650BD1C}"/>
              </a:ext>
            </a:extLst>
          </p:cNvPr>
          <p:cNvSpPr txBox="1"/>
          <p:nvPr/>
        </p:nvSpPr>
        <p:spPr>
          <a:xfrm>
            <a:off x="300038" y="4027403"/>
            <a:ext cx="45213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favourite language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3" panose="05040102010807070707" pitchFamily="18" charset="2"/>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58FA85B8-FBEB-4B40-8902-B2EEADA1C878}"/>
              </a:ext>
            </a:extLst>
          </p:cNvPr>
          <p:cNvSpPr txBox="1"/>
          <p:nvPr/>
        </p:nvSpPr>
        <p:spPr>
          <a:xfrm>
            <a:off x="4821380" y="4057776"/>
            <a:ext cx="37454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Lieblingssprache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6637BE82-2C78-43B1-9D22-D7B5A4153FE3}"/>
              </a:ext>
            </a:extLst>
          </p:cNvPr>
          <p:cNvSpPr txBox="1"/>
          <p:nvPr/>
        </p:nvSpPr>
        <p:spPr>
          <a:xfrm>
            <a:off x="300038" y="4759327"/>
            <a:ext cx="45213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main place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3" panose="05040102010807070707" pitchFamily="18" charset="2"/>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B48B6E1E-2853-4175-9671-5508777EF47D}"/>
              </a:ext>
            </a:extLst>
          </p:cNvPr>
          <p:cNvSpPr txBox="1"/>
          <p:nvPr/>
        </p:nvSpPr>
        <p:spPr>
          <a:xfrm>
            <a:off x="4821380" y="4820882"/>
            <a:ext cx="37454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Hauptort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Speech Bubble: Rectangle with Corners Rounded 21">
            <a:extLst>
              <a:ext uri="{FF2B5EF4-FFF2-40B4-BE49-F238E27FC236}">
                <a16:creationId xmlns:a16="http://schemas.microsoft.com/office/drawing/2014/main" id="{23CC072C-0805-4C3B-8115-87BC96D4BEC5}"/>
              </a:ext>
            </a:extLst>
          </p:cNvPr>
          <p:cNvSpPr/>
          <p:nvPr/>
        </p:nvSpPr>
        <p:spPr>
          <a:xfrm>
            <a:off x="133783" y="5491251"/>
            <a:ext cx="4066098" cy="748178"/>
          </a:xfrm>
          <a:prstGeom prst="wedgeRoundRectCallout">
            <a:avLst>
              <a:gd name="adj1" fmla="val -24873"/>
              <a:gd name="adj2" fmla="val -6959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latin typeface="Century Gothic" panose="020B0502020202020204" pitchFamily="34" charset="0"/>
              </a:rPr>
              <a:t>Note: two words in English become one word in German.</a:t>
            </a:r>
          </a:p>
        </p:txBody>
      </p:sp>
      <p:sp>
        <p:nvSpPr>
          <p:cNvPr id="23" name="Speech Bubble: Rectangle with Corners Rounded 22">
            <a:extLst>
              <a:ext uri="{FF2B5EF4-FFF2-40B4-BE49-F238E27FC236}">
                <a16:creationId xmlns:a16="http://schemas.microsoft.com/office/drawing/2014/main" id="{61FDCBDF-A86D-463D-8F1D-947F2F912381}"/>
              </a:ext>
            </a:extLst>
          </p:cNvPr>
          <p:cNvSpPr/>
          <p:nvPr/>
        </p:nvSpPr>
        <p:spPr>
          <a:xfrm>
            <a:off x="4500770" y="5491251"/>
            <a:ext cx="4066098" cy="748178"/>
          </a:xfrm>
          <a:prstGeom prst="wedgeRoundRectCallout">
            <a:avLst>
              <a:gd name="adj1" fmla="val -29303"/>
              <a:gd name="adj2" fmla="val -8070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latin typeface="Century Gothic" panose="020B0502020202020204" pitchFamily="34" charset="0"/>
              </a:rPr>
              <a:t>The gender of the new noun is the gender of the base word.</a:t>
            </a:r>
          </a:p>
        </p:txBody>
      </p:sp>
    </p:spTree>
    <p:extLst>
      <p:ext uri="{BB962C8B-B14F-4D97-AF65-F5344CB8AC3E}">
        <p14:creationId xmlns:p14="http://schemas.microsoft.com/office/powerpoint/2010/main" val="47155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8" grpId="0"/>
      <p:bldP spid="12" grpId="0" animBg="1"/>
      <p:bldP spid="12" grpId="1" animBg="1"/>
      <p:bldP spid="16" grpId="0" animBg="1"/>
      <p:bldP spid="16" grpId="1" animBg="1"/>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394160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3941603" y="209558"/>
            <a:ext cx="8015724"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es A, B, ? </a:t>
            </a:r>
            <a:r>
              <a:rPr lang="en-US" sz="2400" dirty="0" err="1">
                <a:solidFill>
                  <a:schemeClr val="accent5">
                    <a:lumMod val="50000"/>
                  </a:schemeClr>
                </a:solidFill>
              </a:rPr>
              <a:t>Schreib</a:t>
            </a:r>
            <a:r>
              <a:rPr lang="en-US" sz="2400" dirty="0">
                <a:solidFill>
                  <a:schemeClr val="accent5">
                    <a:lumMod val="50000"/>
                  </a:schemeClr>
                </a:solidFill>
              </a:rPr>
              <a:t> das </a:t>
            </a:r>
            <a:r>
              <a:rPr lang="en-US" sz="2400" dirty="0" err="1">
                <a:solidFill>
                  <a:schemeClr val="accent5">
                    <a:lumMod val="50000"/>
                  </a:schemeClr>
                </a:solidFill>
              </a:rPr>
              <a:t>englische</a:t>
            </a:r>
            <a:r>
              <a:rPr lang="en-US" sz="2400" dirty="0">
                <a:solidFill>
                  <a:schemeClr val="accent5">
                    <a:lumMod val="50000"/>
                  </a:schemeClr>
                </a:solidFill>
              </a:rPr>
              <a:t> Wort.</a:t>
            </a:r>
          </a:p>
        </p:txBody>
      </p:sp>
      <p:sp>
        <p:nvSpPr>
          <p:cNvPr id="10" name="Rounded Rectangle 24">
            <a:extLst>
              <a:ext uri="{FF2B5EF4-FFF2-40B4-BE49-F238E27FC236}">
                <a16:creationId xmlns:a16="http://schemas.microsoft.com/office/drawing/2014/main" id="{83AD764A-16CF-4AAF-AE5B-3DA1E222C544}"/>
              </a:ext>
            </a:extLst>
          </p:cNvPr>
          <p:cNvSpPr/>
          <p:nvPr/>
        </p:nvSpPr>
        <p:spPr>
          <a:xfrm>
            <a:off x="6994561" y="753871"/>
            <a:ext cx="4962766" cy="452431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Action Button: Custom 16">
            <a:hlinkClick r:id="" action="ppaction://noaction" highlightClick="1">
              <a:snd r:embed="rId4" name="9.2.1.6 slide 8 1.wav"/>
            </a:hlinkClick>
            <a:extLst>
              <a:ext uri="{FF2B5EF4-FFF2-40B4-BE49-F238E27FC236}">
                <a16:creationId xmlns:a16="http://schemas.microsoft.com/office/drawing/2014/main" id="{90811DB4-A576-4825-9717-964B005B3B20}"/>
              </a:ext>
            </a:extLst>
          </p:cNvPr>
          <p:cNvSpPr/>
          <p:nvPr/>
        </p:nvSpPr>
        <p:spPr>
          <a:xfrm>
            <a:off x="7325632" y="12373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5" name="9.2.1.6 slide 8 2.wav"/>
            </a:hlinkClick>
            <a:extLst>
              <a:ext uri="{FF2B5EF4-FFF2-40B4-BE49-F238E27FC236}">
                <a16:creationId xmlns:a16="http://schemas.microsoft.com/office/drawing/2014/main" id="{C49AA8CB-1542-4D94-9DC1-FBF2D87DA3E0}"/>
              </a:ext>
            </a:extLst>
          </p:cNvPr>
          <p:cNvSpPr/>
          <p:nvPr/>
        </p:nvSpPr>
        <p:spPr>
          <a:xfrm>
            <a:off x="7326405" y="17094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6" name="9.2.1.6 slide 8 3.wav"/>
            </a:hlinkClick>
            <a:extLst>
              <a:ext uri="{FF2B5EF4-FFF2-40B4-BE49-F238E27FC236}">
                <a16:creationId xmlns:a16="http://schemas.microsoft.com/office/drawing/2014/main" id="{FEA5CDC5-20DF-461E-9F17-82632A86F2BE}"/>
              </a:ext>
            </a:extLst>
          </p:cNvPr>
          <p:cNvSpPr/>
          <p:nvPr/>
        </p:nvSpPr>
        <p:spPr>
          <a:xfrm>
            <a:off x="7326405" y="217813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Action Button: Custom 16">
            <a:hlinkClick r:id="" action="ppaction://noaction" highlightClick="1">
              <a:snd r:embed="rId7" name="9.2.1.6 slide 8 4.wav"/>
            </a:hlinkClick>
            <a:extLst>
              <a:ext uri="{FF2B5EF4-FFF2-40B4-BE49-F238E27FC236}">
                <a16:creationId xmlns:a16="http://schemas.microsoft.com/office/drawing/2014/main" id="{AA0E7028-E339-4C41-960D-0A841B26AB15}"/>
              </a:ext>
            </a:extLst>
          </p:cNvPr>
          <p:cNvSpPr/>
          <p:nvPr/>
        </p:nvSpPr>
        <p:spPr>
          <a:xfrm>
            <a:off x="7326405" y="267412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8" name="9.2.1.6 slide 8 5.wav"/>
            </a:hlinkClick>
            <a:extLst>
              <a:ext uri="{FF2B5EF4-FFF2-40B4-BE49-F238E27FC236}">
                <a16:creationId xmlns:a16="http://schemas.microsoft.com/office/drawing/2014/main" id="{DB2F0552-6D77-4E20-AD96-5B4037B96BAF}"/>
              </a:ext>
            </a:extLst>
          </p:cNvPr>
          <p:cNvSpPr/>
          <p:nvPr/>
        </p:nvSpPr>
        <p:spPr>
          <a:xfrm>
            <a:off x="7326405" y="31692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snd r:embed="rId9" name="9.2.1.6 slide 8 6.wav"/>
            </a:hlinkClick>
            <a:extLst>
              <a:ext uri="{FF2B5EF4-FFF2-40B4-BE49-F238E27FC236}">
                <a16:creationId xmlns:a16="http://schemas.microsoft.com/office/drawing/2014/main" id="{70C8AB4B-1A25-4BE7-9D2D-AAB107710905}"/>
              </a:ext>
            </a:extLst>
          </p:cNvPr>
          <p:cNvSpPr/>
          <p:nvPr/>
        </p:nvSpPr>
        <p:spPr>
          <a:xfrm>
            <a:off x="7322274" y="366009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Action Button: Custom 16">
            <a:hlinkClick r:id="" action="ppaction://noaction" highlightClick="1">
              <a:snd r:embed="rId10" name="9.2.1.6 slide 8 7.wav"/>
            </a:hlinkClick>
            <a:extLst>
              <a:ext uri="{FF2B5EF4-FFF2-40B4-BE49-F238E27FC236}">
                <a16:creationId xmlns:a16="http://schemas.microsoft.com/office/drawing/2014/main" id="{60B8C8C6-470E-4E62-B08F-8AC8BAA3D5AD}"/>
              </a:ext>
            </a:extLst>
          </p:cNvPr>
          <p:cNvSpPr/>
          <p:nvPr/>
        </p:nvSpPr>
        <p:spPr>
          <a:xfrm>
            <a:off x="7313895" y="41610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8" name="Action Button: Custom 16">
            <a:hlinkClick r:id="" action="ppaction://noaction" highlightClick="1">
              <a:snd r:embed="rId11" name="9.2.1.6 slide 8 8.wav"/>
            </a:hlinkClick>
            <a:extLst>
              <a:ext uri="{FF2B5EF4-FFF2-40B4-BE49-F238E27FC236}">
                <a16:creationId xmlns:a16="http://schemas.microsoft.com/office/drawing/2014/main" id="{E0EA91E7-2573-43F8-AC4D-68B0645E5497}"/>
              </a:ext>
            </a:extLst>
          </p:cNvPr>
          <p:cNvSpPr/>
          <p:nvPr/>
        </p:nvSpPr>
        <p:spPr>
          <a:xfrm>
            <a:off x="7319131" y="462474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7" name="TextBox 26">
            <a:extLst>
              <a:ext uri="{FF2B5EF4-FFF2-40B4-BE49-F238E27FC236}">
                <a16:creationId xmlns:a16="http://schemas.microsoft.com/office/drawing/2014/main" id="{326A8167-A2CB-4546-AC5A-3C77373BDEC7}"/>
              </a:ext>
            </a:extLst>
          </p:cNvPr>
          <p:cNvSpPr txBox="1"/>
          <p:nvPr/>
        </p:nvSpPr>
        <p:spPr>
          <a:xfrm>
            <a:off x="7218450" y="781127"/>
            <a:ext cx="2696248" cy="430887"/>
          </a:xfrm>
          <a:prstGeom prst="rect">
            <a:avLst/>
          </a:prstGeom>
          <a:noFill/>
        </p:spPr>
        <p:txBody>
          <a:bodyPr wrap="square" rtlCol="0">
            <a:spAutoFit/>
          </a:bodyPr>
          <a:lstStyle/>
          <a:p>
            <a:pPr algn="l"/>
            <a:r>
              <a:rPr lang="en-GB" sz="2200" b="1" dirty="0">
                <a:solidFill>
                  <a:schemeClr val="accent5">
                    <a:lumMod val="50000"/>
                  </a:schemeClr>
                </a:solidFill>
              </a:rPr>
              <a:t>A,B,C?  </a:t>
            </a:r>
            <a:r>
              <a:rPr lang="en-GB" sz="2200" b="1" dirty="0" err="1">
                <a:solidFill>
                  <a:schemeClr val="accent5">
                    <a:lumMod val="50000"/>
                  </a:schemeClr>
                </a:solidFill>
              </a:rPr>
              <a:t>Englisch</a:t>
            </a:r>
            <a:endParaRPr lang="en-GB" sz="2200" b="1" dirty="0">
              <a:solidFill>
                <a:schemeClr val="accent5">
                  <a:lumMod val="50000"/>
                </a:schemeClr>
              </a:solidFill>
            </a:endParaRPr>
          </a:p>
        </p:txBody>
      </p:sp>
      <p:cxnSp>
        <p:nvCxnSpPr>
          <p:cNvPr id="30" name="Straight Connector 29">
            <a:extLst>
              <a:ext uri="{FF2B5EF4-FFF2-40B4-BE49-F238E27FC236}">
                <a16:creationId xmlns:a16="http://schemas.microsoft.com/office/drawing/2014/main" id="{C16048AA-3E0A-4824-BE23-9CB7C33E388D}"/>
              </a:ext>
            </a:extLst>
          </p:cNvPr>
          <p:cNvCxnSpPr>
            <a:cxnSpLocks/>
          </p:cNvCxnSpPr>
          <p:nvPr/>
        </p:nvCxnSpPr>
        <p:spPr>
          <a:xfrm>
            <a:off x="8158230" y="1221007"/>
            <a:ext cx="0" cy="377803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43F190F-ADB2-4AD9-933C-172794542DCD}"/>
              </a:ext>
            </a:extLst>
          </p:cNvPr>
          <p:cNvSpPr txBox="1"/>
          <p:nvPr/>
        </p:nvSpPr>
        <p:spPr>
          <a:xfrm>
            <a:off x="7697060" y="1202318"/>
            <a:ext cx="520040" cy="461665"/>
          </a:xfrm>
          <a:prstGeom prst="rect">
            <a:avLst/>
          </a:prstGeom>
          <a:noFill/>
        </p:spPr>
        <p:txBody>
          <a:bodyPr wrap="square" rtlCol="0">
            <a:spAutoFit/>
          </a:bodyPr>
          <a:lstStyle/>
          <a:p>
            <a:pPr algn="ctr"/>
            <a:r>
              <a:rPr lang="en-GB" sz="2400" b="1" dirty="0">
                <a:solidFill>
                  <a:srgbClr val="F26200"/>
                </a:solidFill>
              </a:rPr>
              <a:t>C</a:t>
            </a:r>
          </a:p>
        </p:txBody>
      </p:sp>
      <p:sp>
        <p:nvSpPr>
          <p:cNvPr id="33" name="TextBox 32">
            <a:extLst>
              <a:ext uri="{FF2B5EF4-FFF2-40B4-BE49-F238E27FC236}">
                <a16:creationId xmlns:a16="http://schemas.microsoft.com/office/drawing/2014/main" id="{0D463DB8-B139-4956-8F6F-1D737436D341}"/>
              </a:ext>
            </a:extLst>
          </p:cNvPr>
          <p:cNvSpPr txBox="1"/>
          <p:nvPr/>
        </p:nvSpPr>
        <p:spPr>
          <a:xfrm>
            <a:off x="8278259" y="1211973"/>
            <a:ext cx="3135194" cy="461665"/>
          </a:xfrm>
          <a:prstGeom prst="rect">
            <a:avLst/>
          </a:prstGeom>
          <a:noFill/>
        </p:spPr>
        <p:txBody>
          <a:bodyPr wrap="square" rtlCol="0">
            <a:spAutoFit/>
          </a:bodyPr>
          <a:lstStyle/>
          <a:p>
            <a:pPr algn="l"/>
            <a:r>
              <a:rPr lang="en-GB" sz="2400" dirty="0">
                <a:solidFill>
                  <a:schemeClr val="accent5">
                    <a:lumMod val="50000"/>
                  </a:schemeClr>
                </a:solidFill>
              </a:rPr>
              <a:t>favourite animal</a:t>
            </a:r>
          </a:p>
        </p:txBody>
      </p:sp>
      <p:pic>
        <p:nvPicPr>
          <p:cNvPr id="5122" name="Picture 2" descr="Bison, View, Large, Horns, Animal, Tail, Rear, Fur">
            <a:extLst>
              <a:ext uri="{FF2B5EF4-FFF2-40B4-BE49-F238E27FC236}">
                <a16:creationId xmlns:a16="http://schemas.microsoft.com/office/drawing/2014/main" id="{4D3B877A-97BC-4A98-9D19-36509FF0749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40225" y="963786"/>
            <a:ext cx="1798655" cy="163514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üleymaniye, Door, Cami, Turkey, Istanbul, Article">
            <a:extLst>
              <a:ext uri="{FF2B5EF4-FFF2-40B4-BE49-F238E27FC236}">
                <a16:creationId xmlns:a16="http://schemas.microsoft.com/office/drawing/2014/main" id="{388D9039-F5E5-44D1-B834-728A60E7F67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70061" y="2055397"/>
            <a:ext cx="1590594" cy="200917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ity, Warsaw, Town, Poland, Europe, Architecture">
            <a:extLst>
              <a:ext uri="{FF2B5EF4-FFF2-40B4-BE49-F238E27FC236}">
                <a16:creationId xmlns:a16="http://schemas.microsoft.com/office/drawing/2014/main" id="{50A3A52F-ED75-4616-AE5E-47B513554E0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4460" y="1450966"/>
            <a:ext cx="1813293" cy="120886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ath, Blackboard, Education, Classroom, Chalkboard">
            <a:extLst>
              <a:ext uri="{FF2B5EF4-FFF2-40B4-BE49-F238E27FC236}">
                <a16:creationId xmlns:a16="http://schemas.microsoft.com/office/drawing/2014/main" id="{5316A874-CEB3-4F88-A459-2FD892BD0944}"/>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10094" b="-5387"/>
          <a:stretch/>
        </p:blipFill>
        <p:spPr bwMode="auto">
          <a:xfrm>
            <a:off x="4609589" y="4994241"/>
            <a:ext cx="2036038" cy="121817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Warsaw, Poland, The Old Town, Monument, Building">
            <a:extLst>
              <a:ext uri="{FF2B5EF4-FFF2-40B4-BE49-F238E27FC236}">
                <a16:creationId xmlns:a16="http://schemas.microsoft.com/office/drawing/2014/main" id="{0506103B-069B-4D86-BC87-55690A430F5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1452" y="4912992"/>
            <a:ext cx="1876301" cy="124891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aravanserai, Hostel, Oriental, Interior, Living Room">
            <a:extLst>
              <a:ext uri="{FF2B5EF4-FFF2-40B4-BE49-F238E27FC236}">
                <a16:creationId xmlns:a16="http://schemas.microsoft.com/office/drawing/2014/main" id="{531E0CB3-5328-46C4-98E2-927C78980D6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45606" y="4650667"/>
            <a:ext cx="2014984" cy="151123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Plum Cake, Plums, Streusel Cake, Cake, Sweet, Bake">
            <a:extLst>
              <a:ext uri="{FF2B5EF4-FFF2-40B4-BE49-F238E27FC236}">
                <a16:creationId xmlns:a16="http://schemas.microsoft.com/office/drawing/2014/main" id="{A72E8F7D-0508-4DA1-B2EC-46C39A95B75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66991" y="2872834"/>
            <a:ext cx="1963013" cy="130867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Turkish Flag, Flag, Turkey, Turkish, Red, White">
            <a:extLst>
              <a:ext uri="{FF2B5EF4-FFF2-40B4-BE49-F238E27FC236}">
                <a16:creationId xmlns:a16="http://schemas.microsoft.com/office/drawing/2014/main" id="{AB50E838-2B0C-446A-9C3C-6209A722752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2981" y="3000285"/>
            <a:ext cx="2194057" cy="147870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665AD6B-B661-4F0C-80C9-198BD6A70E18}"/>
              </a:ext>
            </a:extLst>
          </p:cNvPr>
          <p:cNvSpPr txBox="1"/>
          <p:nvPr/>
        </p:nvSpPr>
        <p:spPr>
          <a:xfrm>
            <a:off x="4673503" y="818868"/>
            <a:ext cx="520040" cy="461665"/>
          </a:xfrm>
          <a:prstGeom prst="rect">
            <a:avLst/>
          </a:prstGeom>
          <a:noFill/>
        </p:spPr>
        <p:txBody>
          <a:bodyPr wrap="square" rtlCol="0">
            <a:spAutoFit/>
          </a:bodyPr>
          <a:lstStyle/>
          <a:p>
            <a:pPr algn="ctr"/>
            <a:r>
              <a:rPr lang="en-GB" sz="2400" b="1" dirty="0">
                <a:solidFill>
                  <a:srgbClr val="F26200"/>
                </a:solidFill>
              </a:rPr>
              <a:t>C</a:t>
            </a:r>
          </a:p>
        </p:txBody>
      </p:sp>
      <p:sp>
        <p:nvSpPr>
          <p:cNvPr id="34" name="TextBox 33">
            <a:extLst>
              <a:ext uri="{FF2B5EF4-FFF2-40B4-BE49-F238E27FC236}">
                <a16:creationId xmlns:a16="http://schemas.microsoft.com/office/drawing/2014/main" id="{59F1F047-A1AA-4D90-8A74-DD17C0B9338C}"/>
              </a:ext>
            </a:extLst>
          </p:cNvPr>
          <p:cNvSpPr txBox="1"/>
          <p:nvPr/>
        </p:nvSpPr>
        <p:spPr>
          <a:xfrm>
            <a:off x="392315" y="1396804"/>
            <a:ext cx="520040" cy="461665"/>
          </a:xfrm>
          <a:prstGeom prst="rect">
            <a:avLst/>
          </a:prstGeom>
          <a:solidFill>
            <a:schemeClr val="bg1"/>
          </a:solidFill>
        </p:spPr>
        <p:txBody>
          <a:bodyPr wrap="square" rtlCol="0">
            <a:spAutoFit/>
          </a:bodyPr>
          <a:lstStyle/>
          <a:p>
            <a:pPr algn="ctr"/>
            <a:r>
              <a:rPr lang="en-GB" sz="2400" b="1" dirty="0">
                <a:solidFill>
                  <a:srgbClr val="F26200"/>
                </a:solidFill>
              </a:rPr>
              <a:t>A</a:t>
            </a:r>
          </a:p>
        </p:txBody>
      </p:sp>
      <p:sp>
        <p:nvSpPr>
          <p:cNvPr id="36" name="TextBox 35">
            <a:extLst>
              <a:ext uri="{FF2B5EF4-FFF2-40B4-BE49-F238E27FC236}">
                <a16:creationId xmlns:a16="http://schemas.microsoft.com/office/drawing/2014/main" id="{6D63F74B-63E7-4F4A-BA2C-CD2D1A4834D3}"/>
              </a:ext>
            </a:extLst>
          </p:cNvPr>
          <p:cNvSpPr txBox="1"/>
          <p:nvPr/>
        </p:nvSpPr>
        <p:spPr>
          <a:xfrm>
            <a:off x="2625864" y="2010537"/>
            <a:ext cx="520040" cy="461665"/>
          </a:xfrm>
          <a:prstGeom prst="rect">
            <a:avLst/>
          </a:prstGeom>
          <a:solidFill>
            <a:schemeClr val="bg1"/>
          </a:solidFill>
        </p:spPr>
        <p:txBody>
          <a:bodyPr wrap="square" rtlCol="0">
            <a:spAutoFit/>
          </a:bodyPr>
          <a:lstStyle/>
          <a:p>
            <a:pPr algn="ctr"/>
            <a:r>
              <a:rPr lang="en-GB" sz="2400" b="1" dirty="0">
                <a:solidFill>
                  <a:srgbClr val="F26200"/>
                </a:solidFill>
              </a:rPr>
              <a:t>B</a:t>
            </a:r>
          </a:p>
        </p:txBody>
      </p:sp>
      <p:sp>
        <p:nvSpPr>
          <p:cNvPr id="37" name="TextBox 36">
            <a:extLst>
              <a:ext uri="{FF2B5EF4-FFF2-40B4-BE49-F238E27FC236}">
                <a16:creationId xmlns:a16="http://schemas.microsoft.com/office/drawing/2014/main" id="{4D038B53-7E53-417F-824C-9D702713D087}"/>
              </a:ext>
            </a:extLst>
          </p:cNvPr>
          <p:cNvSpPr txBox="1"/>
          <p:nvPr/>
        </p:nvSpPr>
        <p:spPr>
          <a:xfrm>
            <a:off x="341452" y="3000285"/>
            <a:ext cx="520040" cy="461665"/>
          </a:xfrm>
          <a:prstGeom prst="rect">
            <a:avLst/>
          </a:prstGeom>
          <a:solidFill>
            <a:schemeClr val="bg1"/>
          </a:solidFill>
        </p:spPr>
        <p:txBody>
          <a:bodyPr wrap="square" rtlCol="0">
            <a:spAutoFit/>
          </a:bodyPr>
          <a:lstStyle/>
          <a:p>
            <a:pPr algn="ctr"/>
            <a:r>
              <a:rPr lang="en-GB" sz="2400" b="1" dirty="0">
                <a:solidFill>
                  <a:srgbClr val="F26200"/>
                </a:solidFill>
              </a:rPr>
              <a:t>D</a:t>
            </a:r>
          </a:p>
        </p:txBody>
      </p:sp>
      <p:sp>
        <p:nvSpPr>
          <p:cNvPr id="38" name="TextBox 37">
            <a:extLst>
              <a:ext uri="{FF2B5EF4-FFF2-40B4-BE49-F238E27FC236}">
                <a16:creationId xmlns:a16="http://schemas.microsoft.com/office/drawing/2014/main" id="{4DF1B343-FB5F-4DB1-BAA4-A5C8323DDF70}"/>
              </a:ext>
            </a:extLst>
          </p:cNvPr>
          <p:cNvSpPr txBox="1"/>
          <p:nvPr/>
        </p:nvSpPr>
        <p:spPr>
          <a:xfrm>
            <a:off x="6109195" y="2801227"/>
            <a:ext cx="520040" cy="461665"/>
          </a:xfrm>
          <a:prstGeom prst="rect">
            <a:avLst/>
          </a:prstGeom>
          <a:solidFill>
            <a:schemeClr val="bg1"/>
          </a:solidFill>
        </p:spPr>
        <p:txBody>
          <a:bodyPr wrap="square" rtlCol="0">
            <a:spAutoFit/>
          </a:bodyPr>
          <a:lstStyle/>
          <a:p>
            <a:pPr algn="ctr"/>
            <a:r>
              <a:rPr lang="en-GB" sz="2400" b="1" dirty="0">
                <a:solidFill>
                  <a:srgbClr val="F26200"/>
                </a:solidFill>
              </a:rPr>
              <a:t>E</a:t>
            </a:r>
          </a:p>
        </p:txBody>
      </p:sp>
      <p:sp>
        <p:nvSpPr>
          <p:cNvPr id="39" name="TextBox 38">
            <a:extLst>
              <a:ext uri="{FF2B5EF4-FFF2-40B4-BE49-F238E27FC236}">
                <a16:creationId xmlns:a16="http://schemas.microsoft.com/office/drawing/2014/main" id="{F4598049-B6B3-4D92-9E23-61BAF983DC61}"/>
              </a:ext>
            </a:extLst>
          </p:cNvPr>
          <p:cNvSpPr txBox="1"/>
          <p:nvPr/>
        </p:nvSpPr>
        <p:spPr>
          <a:xfrm>
            <a:off x="303319" y="4816521"/>
            <a:ext cx="520040" cy="461665"/>
          </a:xfrm>
          <a:prstGeom prst="rect">
            <a:avLst/>
          </a:prstGeom>
          <a:solidFill>
            <a:schemeClr val="bg1"/>
          </a:solidFill>
        </p:spPr>
        <p:txBody>
          <a:bodyPr wrap="square" rtlCol="0">
            <a:spAutoFit/>
          </a:bodyPr>
          <a:lstStyle/>
          <a:p>
            <a:pPr algn="ctr"/>
            <a:r>
              <a:rPr lang="en-GB" sz="2400" b="1" dirty="0">
                <a:solidFill>
                  <a:srgbClr val="F26200"/>
                </a:solidFill>
              </a:rPr>
              <a:t>F</a:t>
            </a:r>
          </a:p>
        </p:txBody>
      </p:sp>
      <p:sp>
        <p:nvSpPr>
          <p:cNvPr id="40" name="TextBox 39">
            <a:extLst>
              <a:ext uri="{FF2B5EF4-FFF2-40B4-BE49-F238E27FC236}">
                <a16:creationId xmlns:a16="http://schemas.microsoft.com/office/drawing/2014/main" id="{D37AC7D0-A395-44ED-99AF-78B1CE4EEA1B}"/>
              </a:ext>
            </a:extLst>
          </p:cNvPr>
          <p:cNvSpPr txBox="1"/>
          <p:nvPr/>
        </p:nvSpPr>
        <p:spPr>
          <a:xfrm>
            <a:off x="2432894" y="4585688"/>
            <a:ext cx="520040" cy="461665"/>
          </a:xfrm>
          <a:prstGeom prst="rect">
            <a:avLst/>
          </a:prstGeom>
          <a:solidFill>
            <a:schemeClr val="bg1"/>
          </a:solidFill>
        </p:spPr>
        <p:txBody>
          <a:bodyPr wrap="square" rtlCol="0">
            <a:spAutoFit/>
          </a:bodyPr>
          <a:lstStyle/>
          <a:p>
            <a:pPr algn="ctr"/>
            <a:r>
              <a:rPr lang="en-GB" sz="2400" b="1" dirty="0">
                <a:solidFill>
                  <a:srgbClr val="F26200"/>
                </a:solidFill>
              </a:rPr>
              <a:t>G</a:t>
            </a:r>
          </a:p>
        </p:txBody>
      </p:sp>
      <p:sp>
        <p:nvSpPr>
          <p:cNvPr id="41" name="TextBox 40">
            <a:extLst>
              <a:ext uri="{FF2B5EF4-FFF2-40B4-BE49-F238E27FC236}">
                <a16:creationId xmlns:a16="http://schemas.microsoft.com/office/drawing/2014/main" id="{B04D3C15-3E47-4944-BDAF-3BE12ACDAD46}"/>
              </a:ext>
            </a:extLst>
          </p:cNvPr>
          <p:cNvSpPr txBox="1"/>
          <p:nvPr/>
        </p:nvSpPr>
        <p:spPr>
          <a:xfrm>
            <a:off x="4594345" y="4994241"/>
            <a:ext cx="520040" cy="461665"/>
          </a:xfrm>
          <a:prstGeom prst="rect">
            <a:avLst/>
          </a:prstGeom>
          <a:solidFill>
            <a:schemeClr val="bg1"/>
          </a:solidFill>
        </p:spPr>
        <p:txBody>
          <a:bodyPr wrap="square" rtlCol="0">
            <a:spAutoFit/>
          </a:bodyPr>
          <a:lstStyle/>
          <a:p>
            <a:pPr algn="ctr"/>
            <a:r>
              <a:rPr lang="en-GB" sz="2400" b="1" dirty="0">
                <a:solidFill>
                  <a:srgbClr val="F26200"/>
                </a:solidFill>
              </a:rPr>
              <a:t>H</a:t>
            </a:r>
          </a:p>
        </p:txBody>
      </p:sp>
      <p:sp>
        <p:nvSpPr>
          <p:cNvPr id="42" name="TextBox 41">
            <a:extLst>
              <a:ext uri="{FF2B5EF4-FFF2-40B4-BE49-F238E27FC236}">
                <a16:creationId xmlns:a16="http://schemas.microsoft.com/office/drawing/2014/main" id="{D376DE79-E337-4921-97E1-333D956BAC14}"/>
              </a:ext>
            </a:extLst>
          </p:cNvPr>
          <p:cNvSpPr txBox="1"/>
          <p:nvPr/>
        </p:nvSpPr>
        <p:spPr>
          <a:xfrm>
            <a:off x="7705922" y="1667967"/>
            <a:ext cx="520040" cy="461665"/>
          </a:xfrm>
          <a:prstGeom prst="rect">
            <a:avLst/>
          </a:prstGeom>
          <a:noFill/>
        </p:spPr>
        <p:txBody>
          <a:bodyPr wrap="square" rtlCol="0">
            <a:spAutoFit/>
          </a:bodyPr>
          <a:lstStyle/>
          <a:p>
            <a:pPr algn="ctr"/>
            <a:r>
              <a:rPr lang="en-GB" sz="2400" b="1" dirty="0">
                <a:solidFill>
                  <a:srgbClr val="F26200"/>
                </a:solidFill>
              </a:rPr>
              <a:t>B</a:t>
            </a:r>
          </a:p>
        </p:txBody>
      </p:sp>
      <p:sp>
        <p:nvSpPr>
          <p:cNvPr id="43" name="TextBox 42">
            <a:extLst>
              <a:ext uri="{FF2B5EF4-FFF2-40B4-BE49-F238E27FC236}">
                <a16:creationId xmlns:a16="http://schemas.microsoft.com/office/drawing/2014/main" id="{D29B5623-FD6E-44B7-BB64-52B15C259B23}"/>
              </a:ext>
            </a:extLst>
          </p:cNvPr>
          <p:cNvSpPr txBox="1"/>
          <p:nvPr/>
        </p:nvSpPr>
        <p:spPr>
          <a:xfrm>
            <a:off x="8278259" y="1672898"/>
            <a:ext cx="3135194" cy="461665"/>
          </a:xfrm>
          <a:prstGeom prst="rect">
            <a:avLst/>
          </a:prstGeom>
          <a:noFill/>
        </p:spPr>
        <p:txBody>
          <a:bodyPr wrap="square" rtlCol="0">
            <a:spAutoFit/>
          </a:bodyPr>
          <a:lstStyle/>
          <a:p>
            <a:pPr algn="l"/>
            <a:r>
              <a:rPr lang="en-GB" sz="2400" dirty="0">
                <a:solidFill>
                  <a:schemeClr val="accent5">
                    <a:lumMod val="50000"/>
                  </a:schemeClr>
                </a:solidFill>
              </a:rPr>
              <a:t>main door</a:t>
            </a:r>
          </a:p>
        </p:txBody>
      </p:sp>
      <p:sp>
        <p:nvSpPr>
          <p:cNvPr id="44" name="TextBox 43">
            <a:extLst>
              <a:ext uri="{FF2B5EF4-FFF2-40B4-BE49-F238E27FC236}">
                <a16:creationId xmlns:a16="http://schemas.microsoft.com/office/drawing/2014/main" id="{FEE18404-0444-468D-956D-BC22F9AC48D7}"/>
              </a:ext>
            </a:extLst>
          </p:cNvPr>
          <p:cNvSpPr txBox="1"/>
          <p:nvPr/>
        </p:nvSpPr>
        <p:spPr>
          <a:xfrm>
            <a:off x="7705922" y="2115460"/>
            <a:ext cx="520040" cy="461665"/>
          </a:xfrm>
          <a:prstGeom prst="rect">
            <a:avLst/>
          </a:prstGeom>
          <a:noFill/>
        </p:spPr>
        <p:txBody>
          <a:bodyPr wrap="square" rtlCol="0">
            <a:spAutoFit/>
          </a:bodyPr>
          <a:lstStyle/>
          <a:p>
            <a:pPr algn="ctr"/>
            <a:r>
              <a:rPr lang="en-GB" sz="2400" b="1" dirty="0">
                <a:solidFill>
                  <a:srgbClr val="F26200"/>
                </a:solidFill>
              </a:rPr>
              <a:t>A</a:t>
            </a:r>
          </a:p>
        </p:txBody>
      </p:sp>
      <p:sp>
        <p:nvSpPr>
          <p:cNvPr id="45" name="TextBox 44">
            <a:extLst>
              <a:ext uri="{FF2B5EF4-FFF2-40B4-BE49-F238E27FC236}">
                <a16:creationId xmlns:a16="http://schemas.microsoft.com/office/drawing/2014/main" id="{1AD35857-A41F-47E1-851A-A1E774AA0FA2}"/>
              </a:ext>
            </a:extLst>
          </p:cNvPr>
          <p:cNvSpPr txBox="1"/>
          <p:nvPr/>
        </p:nvSpPr>
        <p:spPr>
          <a:xfrm>
            <a:off x="8268202" y="2126266"/>
            <a:ext cx="3135194" cy="461665"/>
          </a:xfrm>
          <a:prstGeom prst="rect">
            <a:avLst/>
          </a:prstGeom>
          <a:noFill/>
        </p:spPr>
        <p:txBody>
          <a:bodyPr wrap="square" rtlCol="0">
            <a:spAutoFit/>
          </a:bodyPr>
          <a:lstStyle/>
          <a:p>
            <a:pPr algn="l"/>
            <a:r>
              <a:rPr lang="en-GB" sz="2400" dirty="0">
                <a:solidFill>
                  <a:schemeClr val="accent5">
                    <a:lumMod val="50000"/>
                  </a:schemeClr>
                </a:solidFill>
              </a:rPr>
              <a:t>main street</a:t>
            </a:r>
          </a:p>
        </p:txBody>
      </p:sp>
      <p:sp>
        <p:nvSpPr>
          <p:cNvPr id="46" name="TextBox 45">
            <a:extLst>
              <a:ext uri="{FF2B5EF4-FFF2-40B4-BE49-F238E27FC236}">
                <a16:creationId xmlns:a16="http://schemas.microsoft.com/office/drawing/2014/main" id="{4AF8809B-BC9A-4ED0-811D-AD412A69C2F8}"/>
              </a:ext>
            </a:extLst>
          </p:cNvPr>
          <p:cNvSpPr txBox="1"/>
          <p:nvPr/>
        </p:nvSpPr>
        <p:spPr>
          <a:xfrm>
            <a:off x="7718868" y="2620440"/>
            <a:ext cx="520040" cy="461665"/>
          </a:xfrm>
          <a:prstGeom prst="rect">
            <a:avLst/>
          </a:prstGeom>
          <a:noFill/>
        </p:spPr>
        <p:txBody>
          <a:bodyPr wrap="square" rtlCol="0">
            <a:spAutoFit/>
          </a:bodyPr>
          <a:lstStyle/>
          <a:p>
            <a:pPr algn="ctr"/>
            <a:r>
              <a:rPr lang="en-GB" sz="2400" b="1" dirty="0">
                <a:solidFill>
                  <a:srgbClr val="F26200"/>
                </a:solidFill>
              </a:rPr>
              <a:t>H</a:t>
            </a:r>
          </a:p>
        </p:txBody>
      </p:sp>
      <p:sp>
        <p:nvSpPr>
          <p:cNvPr id="47" name="TextBox 46">
            <a:extLst>
              <a:ext uri="{FF2B5EF4-FFF2-40B4-BE49-F238E27FC236}">
                <a16:creationId xmlns:a16="http://schemas.microsoft.com/office/drawing/2014/main" id="{4827A2B0-2D88-4DBC-B3FD-3D11D4CF734B}"/>
              </a:ext>
            </a:extLst>
          </p:cNvPr>
          <p:cNvSpPr txBox="1"/>
          <p:nvPr/>
        </p:nvSpPr>
        <p:spPr>
          <a:xfrm>
            <a:off x="8269120" y="2620445"/>
            <a:ext cx="3135194" cy="461665"/>
          </a:xfrm>
          <a:prstGeom prst="rect">
            <a:avLst/>
          </a:prstGeom>
          <a:noFill/>
        </p:spPr>
        <p:txBody>
          <a:bodyPr wrap="square" rtlCol="0">
            <a:spAutoFit/>
          </a:bodyPr>
          <a:lstStyle/>
          <a:p>
            <a:pPr algn="l"/>
            <a:r>
              <a:rPr lang="en-GB" sz="2400" dirty="0">
                <a:solidFill>
                  <a:schemeClr val="accent5">
                    <a:lumMod val="50000"/>
                  </a:schemeClr>
                </a:solidFill>
              </a:rPr>
              <a:t>favourite course</a:t>
            </a:r>
          </a:p>
        </p:txBody>
      </p:sp>
      <p:sp>
        <p:nvSpPr>
          <p:cNvPr id="48" name="TextBox 47">
            <a:extLst>
              <a:ext uri="{FF2B5EF4-FFF2-40B4-BE49-F238E27FC236}">
                <a16:creationId xmlns:a16="http://schemas.microsoft.com/office/drawing/2014/main" id="{7BE93A45-9A18-4690-A0C8-0F13ACDCB70C}"/>
              </a:ext>
            </a:extLst>
          </p:cNvPr>
          <p:cNvSpPr txBox="1"/>
          <p:nvPr/>
        </p:nvSpPr>
        <p:spPr>
          <a:xfrm>
            <a:off x="7718868" y="3110025"/>
            <a:ext cx="520040" cy="461665"/>
          </a:xfrm>
          <a:prstGeom prst="rect">
            <a:avLst/>
          </a:prstGeom>
          <a:noFill/>
        </p:spPr>
        <p:txBody>
          <a:bodyPr wrap="square" rtlCol="0">
            <a:spAutoFit/>
          </a:bodyPr>
          <a:lstStyle/>
          <a:p>
            <a:pPr algn="ctr"/>
            <a:r>
              <a:rPr lang="en-GB" sz="2400" b="1" dirty="0">
                <a:solidFill>
                  <a:srgbClr val="F26200"/>
                </a:solidFill>
              </a:rPr>
              <a:t>F</a:t>
            </a:r>
          </a:p>
        </p:txBody>
      </p:sp>
      <p:sp>
        <p:nvSpPr>
          <p:cNvPr id="49" name="TextBox 48">
            <a:extLst>
              <a:ext uri="{FF2B5EF4-FFF2-40B4-BE49-F238E27FC236}">
                <a16:creationId xmlns:a16="http://schemas.microsoft.com/office/drawing/2014/main" id="{DE88226C-F76B-4604-8C7E-997BA727037A}"/>
              </a:ext>
            </a:extLst>
          </p:cNvPr>
          <p:cNvSpPr txBox="1"/>
          <p:nvPr/>
        </p:nvSpPr>
        <p:spPr>
          <a:xfrm>
            <a:off x="8268202" y="3093308"/>
            <a:ext cx="3135194" cy="461665"/>
          </a:xfrm>
          <a:prstGeom prst="rect">
            <a:avLst/>
          </a:prstGeom>
          <a:noFill/>
        </p:spPr>
        <p:txBody>
          <a:bodyPr wrap="square" rtlCol="0">
            <a:spAutoFit/>
          </a:bodyPr>
          <a:lstStyle/>
          <a:p>
            <a:pPr algn="l"/>
            <a:r>
              <a:rPr lang="en-GB" sz="2400" dirty="0">
                <a:solidFill>
                  <a:schemeClr val="accent5">
                    <a:lumMod val="50000"/>
                  </a:schemeClr>
                </a:solidFill>
              </a:rPr>
              <a:t>main building</a:t>
            </a:r>
          </a:p>
        </p:txBody>
      </p:sp>
      <p:sp>
        <p:nvSpPr>
          <p:cNvPr id="50" name="TextBox 49">
            <a:extLst>
              <a:ext uri="{FF2B5EF4-FFF2-40B4-BE49-F238E27FC236}">
                <a16:creationId xmlns:a16="http://schemas.microsoft.com/office/drawing/2014/main" id="{2F628176-AA2F-403B-B86B-C360399717D1}"/>
              </a:ext>
            </a:extLst>
          </p:cNvPr>
          <p:cNvSpPr txBox="1"/>
          <p:nvPr/>
        </p:nvSpPr>
        <p:spPr>
          <a:xfrm>
            <a:off x="7717457" y="3626165"/>
            <a:ext cx="520040" cy="461665"/>
          </a:xfrm>
          <a:prstGeom prst="rect">
            <a:avLst/>
          </a:prstGeom>
          <a:noFill/>
        </p:spPr>
        <p:txBody>
          <a:bodyPr wrap="square" rtlCol="0">
            <a:spAutoFit/>
          </a:bodyPr>
          <a:lstStyle/>
          <a:p>
            <a:pPr algn="ctr"/>
            <a:r>
              <a:rPr lang="en-GB" sz="2400" b="1" dirty="0">
                <a:solidFill>
                  <a:srgbClr val="F26200"/>
                </a:solidFill>
              </a:rPr>
              <a:t>G</a:t>
            </a:r>
          </a:p>
        </p:txBody>
      </p:sp>
      <p:sp>
        <p:nvSpPr>
          <p:cNvPr id="51" name="TextBox 50">
            <a:extLst>
              <a:ext uri="{FF2B5EF4-FFF2-40B4-BE49-F238E27FC236}">
                <a16:creationId xmlns:a16="http://schemas.microsoft.com/office/drawing/2014/main" id="{6F520200-5D46-4FA8-A0C5-722BA8EDD31C}"/>
              </a:ext>
            </a:extLst>
          </p:cNvPr>
          <p:cNvSpPr txBox="1"/>
          <p:nvPr/>
        </p:nvSpPr>
        <p:spPr>
          <a:xfrm>
            <a:off x="8279885" y="3587487"/>
            <a:ext cx="3135194" cy="461665"/>
          </a:xfrm>
          <a:prstGeom prst="rect">
            <a:avLst/>
          </a:prstGeom>
          <a:noFill/>
        </p:spPr>
        <p:txBody>
          <a:bodyPr wrap="square" rtlCol="0">
            <a:spAutoFit/>
          </a:bodyPr>
          <a:lstStyle/>
          <a:p>
            <a:pPr algn="l"/>
            <a:r>
              <a:rPr lang="en-GB" sz="2400" dirty="0">
                <a:solidFill>
                  <a:schemeClr val="accent5">
                    <a:lumMod val="50000"/>
                  </a:schemeClr>
                </a:solidFill>
              </a:rPr>
              <a:t>favourite room</a:t>
            </a:r>
          </a:p>
        </p:txBody>
      </p:sp>
      <p:sp>
        <p:nvSpPr>
          <p:cNvPr id="52" name="TextBox 51">
            <a:extLst>
              <a:ext uri="{FF2B5EF4-FFF2-40B4-BE49-F238E27FC236}">
                <a16:creationId xmlns:a16="http://schemas.microsoft.com/office/drawing/2014/main" id="{C3202BD2-6A4A-48A7-AF7B-1F221C073255}"/>
              </a:ext>
            </a:extLst>
          </p:cNvPr>
          <p:cNvSpPr txBox="1"/>
          <p:nvPr/>
        </p:nvSpPr>
        <p:spPr>
          <a:xfrm>
            <a:off x="7717457" y="4105189"/>
            <a:ext cx="520040" cy="461665"/>
          </a:xfrm>
          <a:prstGeom prst="rect">
            <a:avLst/>
          </a:prstGeom>
          <a:noFill/>
        </p:spPr>
        <p:txBody>
          <a:bodyPr wrap="square" rtlCol="0">
            <a:spAutoFit/>
          </a:bodyPr>
          <a:lstStyle/>
          <a:p>
            <a:pPr algn="ctr"/>
            <a:r>
              <a:rPr lang="en-GB" sz="2400" b="1" dirty="0">
                <a:solidFill>
                  <a:srgbClr val="F26200"/>
                </a:solidFill>
              </a:rPr>
              <a:t>E</a:t>
            </a:r>
          </a:p>
        </p:txBody>
      </p:sp>
      <p:sp>
        <p:nvSpPr>
          <p:cNvPr id="53" name="TextBox 52">
            <a:extLst>
              <a:ext uri="{FF2B5EF4-FFF2-40B4-BE49-F238E27FC236}">
                <a16:creationId xmlns:a16="http://schemas.microsoft.com/office/drawing/2014/main" id="{F8D3BE1A-38DB-4847-A2A2-09FF61A67D01}"/>
              </a:ext>
            </a:extLst>
          </p:cNvPr>
          <p:cNvSpPr txBox="1"/>
          <p:nvPr/>
        </p:nvSpPr>
        <p:spPr>
          <a:xfrm>
            <a:off x="8281776" y="4082635"/>
            <a:ext cx="3135194" cy="461665"/>
          </a:xfrm>
          <a:prstGeom prst="rect">
            <a:avLst/>
          </a:prstGeom>
          <a:noFill/>
        </p:spPr>
        <p:txBody>
          <a:bodyPr wrap="square" rtlCol="0">
            <a:spAutoFit/>
          </a:bodyPr>
          <a:lstStyle/>
          <a:p>
            <a:pPr algn="l"/>
            <a:r>
              <a:rPr lang="en-GB" sz="2400" dirty="0">
                <a:solidFill>
                  <a:schemeClr val="accent5">
                    <a:lumMod val="50000"/>
                  </a:schemeClr>
                </a:solidFill>
              </a:rPr>
              <a:t>favourite food</a:t>
            </a:r>
          </a:p>
        </p:txBody>
      </p:sp>
      <p:sp>
        <p:nvSpPr>
          <p:cNvPr id="54" name="TextBox 53">
            <a:extLst>
              <a:ext uri="{FF2B5EF4-FFF2-40B4-BE49-F238E27FC236}">
                <a16:creationId xmlns:a16="http://schemas.microsoft.com/office/drawing/2014/main" id="{87A11E14-2920-4C3C-A9C0-B0873BA9FBF3}"/>
              </a:ext>
            </a:extLst>
          </p:cNvPr>
          <p:cNvSpPr txBox="1"/>
          <p:nvPr/>
        </p:nvSpPr>
        <p:spPr>
          <a:xfrm>
            <a:off x="7717457" y="4552117"/>
            <a:ext cx="520040" cy="461665"/>
          </a:xfrm>
          <a:prstGeom prst="rect">
            <a:avLst/>
          </a:prstGeom>
          <a:noFill/>
        </p:spPr>
        <p:txBody>
          <a:bodyPr wrap="square" rtlCol="0">
            <a:spAutoFit/>
          </a:bodyPr>
          <a:lstStyle/>
          <a:p>
            <a:pPr algn="ctr"/>
            <a:r>
              <a:rPr lang="en-GB" sz="2400" b="1" dirty="0">
                <a:solidFill>
                  <a:srgbClr val="F26200"/>
                </a:solidFill>
              </a:rPr>
              <a:t>D</a:t>
            </a:r>
          </a:p>
        </p:txBody>
      </p:sp>
      <p:sp>
        <p:nvSpPr>
          <p:cNvPr id="55" name="TextBox 54">
            <a:extLst>
              <a:ext uri="{FF2B5EF4-FFF2-40B4-BE49-F238E27FC236}">
                <a16:creationId xmlns:a16="http://schemas.microsoft.com/office/drawing/2014/main" id="{7D3BB7E3-1AFE-48E3-B6BF-2EA15A94A911}"/>
              </a:ext>
            </a:extLst>
          </p:cNvPr>
          <p:cNvSpPr txBox="1"/>
          <p:nvPr/>
        </p:nvSpPr>
        <p:spPr>
          <a:xfrm>
            <a:off x="8270769" y="4522489"/>
            <a:ext cx="3135194" cy="461665"/>
          </a:xfrm>
          <a:prstGeom prst="rect">
            <a:avLst/>
          </a:prstGeom>
          <a:noFill/>
        </p:spPr>
        <p:txBody>
          <a:bodyPr wrap="square" rtlCol="0">
            <a:spAutoFit/>
          </a:bodyPr>
          <a:lstStyle/>
          <a:p>
            <a:pPr algn="l"/>
            <a:r>
              <a:rPr lang="en-GB" sz="2400" dirty="0">
                <a:solidFill>
                  <a:schemeClr val="accent5">
                    <a:lumMod val="50000"/>
                  </a:schemeClr>
                </a:solidFill>
              </a:rPr>
              <a:t>main language</a:t>
            </a:r>
          </a:p>
        </p:txBody>
      </p:sp>
    </p:spTree>
    <p:extLst>
      <p:ext uri="{BB962C8B-B14F-4D97-AF65-F5344CB8AC3E}">
        <p14:creationId xmlns:p14="http://schemas.microsoft.com/office/powerpoint/2010/main" val="85836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24266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Rounded Rectangle 24">
            <a:extLst>
              <a:ext uri="{FF2B5EF4-FFF2-40B4-BE49-F238E27FC236}">
                <a16:creationId xmlns:a16="http://schemas.microsoft.com/office/drawing/2014/main" id="{811AA46B-6EA9-4F58-967A-9E174E903099}"/>
              </a:ext>
            </a:extLst>
          </p:cNvPr>
          <p:cNvSpPr/>
          <p:nvPr/>
        </p:nvSpPr>
        <p:spPr>
          <a:xfrm>
            <a:off x="6994561" y="753871"/>
            <a:ext cx="4962766" cy="452431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Action Button: Custom 16">
            <a:hlinkClick r:id="" action="ppaction://noaction" highlightClick="1">
              <a:snd r:embed="rId4" name="9.2.1.6 slide 8 9.wav"/>
            </a:hlinkClick>
            <a:extLst>
              <a:ext uri="{FF2B5EF4-FFF2-40B4-BE49-F238E27FC236}">
                <a16:creationId xmlns:a16="http://schemas.microsoft.com/office/drawing/2014/main" id="{E8127BBC-3E4A-4728-9354-2543E983356F}"/>
              </a:ext>
            </a:extLst>
          </p:cNvPr>
          <p:cNvSpPr/>
          <p:nvPr/>
        </p:nvSpPr>
        <p:spPr>
          <a:xfrm>
            <a:off x="7322274" y="12474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6" name="Action Button: Custom 16">
            <a:hlinkClick r:id="" action="ppaction://noaction" highlightClick="1">
              <a:snd r:embed="rId5" name="9.2.1.6 slide 8 10.wav"/>
            </a:hlinkClick>
            <a:extLst>
              <a:ext uri="{FF2B5EF4-FFF2-40B4-BE49-F238E27FC236}">
                <a16:creationId xmlns:a16="http://schemas.microsoft.com/office/drawing/2014/main" id="{45F7E140-C760-4F9A-B10D-5ABD58494F60}"/>
              </a:ext>
            </a:extLst>
          </p:cNvPr>
          <p:cNvSpPr/>
          <p:nvPr/>
        </p:nvSpPr>
        <p:spPr>
          <a:xfrm>
            <a:off x="7326405" y="17094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7" name="Action Button: Custom 16">
            <a:hlinkClick r:id="" action="ppaction://noaction" highlightClick="1">
              <a:snd r:embed="rId6" name="9.2.1.6 slide 8 11.wav"/>
            </a:hlinkClick>
            <a:extLst>
              <a:ext uri="{FF2B5EF4-FFF2-40B4-BE49-F238E27FC236}">
                <a16:creationId xmlns:a16="http://schemas.microsoft.com/office/drawing/2014/main" id="{604662B9-9741-46C3-B28F-BDA68563C201}"/>
              </a:ext>
            </a:extLst>
          </p:cNvPr>
          <p:cNvSpPr/>
          <p:nvPr/>
        </p:nvSpPr>
        <p:spPr>
          <a:xfrm>
            <a:off x="7327947" y="222004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58" name="Action Button: Custom 16">
            <a:hlinkClick r:id="" action="ppaction://noaction" highlightClick="1">
              <a:snd r:embed="rId7" name="9.2.1.6 slide 8 12.wav"/>
            </a:hlinkClick>
            <a:extLst>
              <a:ext uri="{FF2B5EF4-FFF2-40B4-BE49-F238E27FC236}">
                <a16:creationId xmlns:a16="http://schemas.microsoft.com/office/drawing/2014/main" id="{294C0B5D-1DF3-44A7-A796-420381BC0B36}"/>
              </a:ext>
            </a:extLst>
          </p:cNvPr>
          <p:cNvSpPr/>
          <p:nvPr/>
        </p:nvSpPr>
        <p:spPr>
          <a:xfrm>
            <a:off x="7329274" y="27069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59" name="Action Button: Custom 16">
            <a:hlinkClick r:id="" action="ppaction://noaction" highlightClick="1">
              <a:snd r:embed="rId8" name="9.2.1.6 slide 8 13.wav"/>
            </a:hlinkClick>
            <a:extLst>
              <a:ext uri="{FF2B5EF4-FFF2-40B4-BE49-F238E27FC236}">
                <a16:creationId xmlns:a16="http://schemas.microsoft.com/office/drawing/2014/main" id="{8F3A635A-63A6-4F9E-8ABA-31465DF097F7}"/>
              </a:ext>
            </a:extLst>
          </p:cNvPr>
          <p:cNvSpPr/>
          <p:nvPr/>
        </p:nvSpPr>
        <p:spPr>
          <a:xfrm>
            <a:off x="7330221" y="319747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60" name="Action Button: Custom 16">
            <a:hlinkClick r:id="" action="ppaction://noaction" highlightClick="1">
              <a:snd r:embed="rId9" name="9.2.1.6 slide 8 14.wav"/>
            </a:hlinkClick>
            <a:extLst>
              <a:ext uri="{FF2B5EF4-FFF2-40B4-BE49-F238E27FC236}">
                <a16:creationId xmlns:a16="http://schemas.microsoft.com/office/drawing/2014/main" id="{DE3B1A3E-51D3-4AC4-8A6A-852C36935A41}"/>
              </a:ext>
            </a:extLst>
          </p:cNvPr>
          <p:cNvSpPr/>
          <p:nvPr/>
        </p:nvSpPr>
        <p:spPr>
          <a:xfrm>
            <a:off x="7322274" y="36999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Action Button: Custom 16">
            <a:hlinkClick r:id="" action="ppaction://noaction" highlightClick="1">
              <a:snd r:embed="rId10" name="9.2.1.6 slide 8 15.wav"/>
            </a:hlinkClick>
            <a:extLst>
              <a:ext uri="{FF2B5EF4-FFF2-40B4-BE49-F238E27FC236}">
                <a16:creationId xmlns:a16="http://schemas.microsoft.com/office/drawing/2014/main" id="{E1911F67-8215-4164-9899-BAABDB713013}"/>
              </a:ext>
            </a:extLst>
          </p:cNvPr>
          <p:cNvSpPr/>
          <p:nvPr/>
        </p:nvSpPr>
        <p:spPr>
          <a:xfrm>
            <a:off x="7326405" y="41955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a:t>
            </a:r>
          </a:p>
        </p:txBody>
      </p:sp>
      <p:sp>
        <p:nvSpPr>
          <p:cNvPr id="62" name="Action Button: Custom 16">
            <a:hlinkClick r:id="" action="ppaction://noaction" highlightClick="1">
              <a:snd r:embed="rId11" name="9.2.1.6 slide 8 16.wav"/>
            </a:hlinkClick>
            <a:extLst>
              <a:ext uri="{FF2B5EF4-FFF2-40B4-BE49-F238E27FC236}">
                <a16:creationId xmlns:a16="http://schemas.microsoft.com/office/drawing/2014/main" id="{D3F7B239-7995-454C-9C43-35855A8A16C9}"/>
              </a:ext>
            </a:extLst>
          </p:cNvPr>
          <p:cNvSpPr/>
          <p:nvPr/>
        </p:nvSpPr>
        <p:spPr>
          <a:xfrm>
            <a:off x="7325033" y="46774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16</a:t>
            </a:r>
          </a:p>
        </p:txBody>
      </p:sp>
      <p:sp>
        <p:nvSpPr>
          <p:cNvPr id="63" name="TextBox 62">
            <a:extLst>
              <a:ext uri="{FF2B5EF4-FFF2-40B4-BE49-F238E27FC236}">
                <a16:creationId xmlns:a16="http://schemas.microsoft.com/office/drawing/2014/main" id="{31554C6D-35C6-40EE-814E-2D303A0DD706}"/>
              </a:ext>
            </a:extLst>
          </p:cNvPr>
          <p:cNvSpPr txBox="1"/>
          <p:nvPr/>
        </p:nvSpPr>
        <p:spPr>
          <a:xfrm>
            <a:off x="7279199" y="766168"/>
            <a:ext cx="2696248" cy="430887"/>
          </a:xfrm>
          <a:prstGeom prst="rect">
            <a:avLst/>
          </a:prstGeom>
          <a:noFill/>
        </p:spPr>
        <p:txBody>
          <a:bodyPr wrap="square" rtlCol="0">
            <a:spAutoFit/>
          </a:bodyPr>
          <a:lstStyle/>
          <a:p>
            <a:pPr algn="l"/>
            <a:r>
              <a:rPr lang="en-GB" sz="2200" b="1" dirty="0">
                <a:solidFill>
                  <a:schemeClr val="accent5">
                    <a:lumMod val="50000"/>
                  </a:schemeClr>
                </a:solidFill>
              </a:rPr>
              <a:t>A,B,C? </a:t>
            </a:r>
            <a:r>
              <a:rPr lang="en-GB" sz="2200" b="1" dirty="0" err="1">
                <a:solidFill>
                  <a:schemeClr val="accent5">
                    <a:lumMod val="50000"/>
                  </a:schemeClr>
                </a:solidFill>
              </a:rPr>
              <a:t>Englisch</a:t>
            </a:r>
            <a:endParaRPr lang="en-GB" sz="2200" b="1" dirty="0">
              <a:solidFill>
                <a:schemeClr val="accent5">
                  <a:lumMod val="50000"/>
                </a:schemeClr>
              </a:solidFill>
            </a:endParaRPr>
          </a:p>
        </p:txBody>
      </p:sp>
      <p:cxnSp>
        <p:nvCxnSpPr>
          <p:cNvPr id="64" name="Straight Connector 63">
            <a:extLst>
              <a:ext uri="{FF2B5EF4-FFF2-40B4-BE49-F238E27FC236}">
                <a16:creationId xmlns:a16="http://schemas.microsoft.com/office/drawing/2014/main" id="{4CEF7A44-6D6A-4DD7-9A0E-38C2D207A406}"/>
              </a:ext>
            </a:extLst>
          </p:cNvPr>
          <p:cNvCxnSpPr>
            <a:cxnSpLocks/>
          </p:cNvCxnSpPr>
          <p:nvPr/>
        </p:nvCxnSpPr>
        <p:spPr>
          <a:xfrm>
            <a:off x="8158230" y="1221007"/>
            <a:ext cx="0" cy="377803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AE8F8F04-8649-4FCB-AA8B-B552225BC974}"/>
              </a:ext>
            </a:extLst>
          </p:cNvPr>
          <p:cNvSpPr txBox="1"/>
          <p:nvPr/>
        </p:nvSpPr>
        <p:spPr>
          <a:xfrm>
            <a:off x="7705922" y="1192386"/>
            <a:ext cx="520040" cy="461665"/>
          </a:xfrm>
          <a:prstGeom prst="rect">
            <a:avLst/>
          </a:prstGeom>
          <a:noFill/>
        </p:spPr>
        <p:txBody>
          <a:bodyPr wrap="square" rtlCol="0">
            <a:spAutoFit/>
          </a:bodyPr>
          <a:lstStyle/>
          <a:p>
            <a:pPr algn="ctr"/>
            <a:r>
              <a:rPr lang="en-GB" sz="2400" b="1" dirty="0">
                <a:solidFill>
                  <a:srgbClr val="F26200"/>
                </a:solidFill>
              </a:rPr>
              <a:t>P</a:t>
            </a:r>
          </a:p>
        </p:txBody>
      </p:sp>
      <p:sp>
        <p:nvSpPr>
          <p:cNvPr id="66" name="TextBox 65">
            <a:extLst>
              <a:ext uri="{FF2B5EF4-FFF2-40B4-BE49-F238E27FC236}">
                <a16:creationId xmlns:a16="http://schemas.microsoft.com/office/drawing/2014/main" id="{D3FC5759-5467-4E60-97A9-63B0E40B91E3}"/>
              </a:ext>
            </a:extLst>
          </p:cNvPr>
          <p:cNvSpPr txBox="1"/>
          <p:nvPr/>
        </p:nvSpPr>
        <p:spPr>
          <a:xfrm>
            <a:off x="8246809" y="1202655"/>
            <a:ext cx="3135194" cy="461665"/>
          </a:xfrm>
          <a:prstGeom prst="rect">
            <a:avLst/>
          </a:prstGeom>
          <a:noFill/>
        </p:spPr>
        <p:txBody>
          <a:bodyPr wrap="square" rtlCol="0">
            <a:spAutoFit/>
          </a:bodyPr>
          <a:lstStyle/>
          <a:p>
            <a:pPr algn="l"/>
            <a:r>
              <a:rPr lang="en-GB" sz="2400" dirty="0">
                <a:solidFill>
                  <a:schemeClr val="accent5">
                    <a:lumMod val="50000"/>
                  </a:schemeClr>
                </a:solidFill>
              </a:rPr>
              <a:t>favourite wood</a:t>
            </a:r>
          </a:p>
        </p:txBody>
      </p:sp>
      <p:sp>
        <p:nvSpPr>
          <p:cNvPr id="67" name="TextBox 66">
            <a:extLst>
              <a:ext uri="{FF2B5EF4-FFF2-40B4-BE49-F238E27FC236}">
                <a16:creationId xmlns:a16="http://schemas.microsoft.com/office/drawing/2014/main" id="{E6BE1C4C-0A56-4F6C-A0D3-2E1056DE46F5}"/>
              </a:ext>
            </a:extLst>
          </p:cNvPr>
          <p:cNvSpPr txBox="1"/>
          <p:nvPr/>
        </p:nvSpPr>
        <p:spPr>
          <a:xfrm>
            <a:off x="7697820" y="1678269"/>
            <a:ext cx="520040" cy="461665"/>
          </a:xfrm>
          <a:prstGeom prst="rect">
            <a:avLst/>
          </a:prstGeom>
          <a:noFill/>
        </p:spPr>
        <p:txBody>
          <a:bodyPr wrap="square" rtlCol="0">
            <a:spAutoFit/>
          </a:bodyPr>
          <a:lstStyle/>
          <a:p>
            <a:pPr algn="ctr"/>
            <a:r>
              <a:rPr lang="en-GB" sz="2400" b="1" dirty="0">
                <a:solidFill>
                  <a:srgbClr val="F26200"/>
                </a:solidFill>
              </a:rPr>
              <a:t>I</a:t>
            </a:r>
          </a:p>
        </p:txBody>
      </p:sp>
      <p:sp>
        <p:nvSpPr>
          <p:cNvPr id="68" name="TextBox 67">
            <a:extLst>
              <a:ext uri="{FF2B5EF4-FFF2-40B4-BE49-F238E27FC236}">
                <a16:creationId xmlns:a16="http://schemas.microsoft.com/office/drawing/2014/main" id="{AA4A5976-34D8-4B73-967E-0018493FAB3B}"/>
              </a:ext>
            </a:extLst>
          </p:cNvPr>
          <p:cNvSpPr txBox="1"/>
          <p:nvPr/>
        </p:nvSpPr>
        <p:spPr>
          <a:xfrm>
            <a:off x="8217860" y="1680886"/>
            <a:ext cx="3778048" cy="461665"/>
          </a:xfrm>
          <a:prstGeom prst="rect">
            <a:avLst/>
          </a:prstGeom>
          <a:noFill/>
        </p:spPr>
        <p:txBody>
          <a:bodyPr wrap="square" rtlCol="0">
            <a:spAutoFit/>
          </a:bodyPr>
          <a:lstStyle/>
          <a:p>
            <a:pPr algn="l"/>
            <a:r>
              <a:rPr lang="en-GB" sz="2400" dirty="0">
                <a:solidFill>
                  <a:schemeClr val="accent5">
                    <a:lumMod val="50000"/>
                  </a:schemeClr>
                </a:solidFill>
              </a:rPr>
              <a:t>favourite newspaper</a:t>
            </a:r>
          </a:p>
        </p:txBody>
      </p:sp>
      <p:sp>
        <p:nvSpPr>
          <p:cNvPr id="69" name="TextBox 68">
            <a:extLst>
              <a:ext uri="{FF2B5EF4-FFF2-40B4-BE49-F238E27FC236}">
                <a16:creationId xmlns:a16="http://schemas.microsoft.com/office/drawing/2014/main" id="{02924566-286F-4A13-AE8F-F728016F4CF5}"/>
              </a:ext>
            </a:extLst>
          </p:cNvPr>
          <p:cNvSpPr txBox="1"/>
          <p:nvPr/>
        </p:nvSpPr>
        <p:spPr>
          <a:xfrm>
            <a:off x="7705922" y="2158837"/>
            <a:ext cx="520040" cy="461665"/>
          </a:xfrm>
          <a:prstGeom prst="rect">
            <a:avLst/>
          </a:prstGeom>
          <a:noFill/>
        </p:spPr>
        <p:txBody>
          <a:bodyPr wrap="square" rtlCol="0">
            <a:spAutoFit/>
          </a:bodyPr>
          <a:lstStyle/>
          <a:p>
            <a:pPr algn="ctr"/>
            <a:r>
              <a:rPr lang="en-GB" sz="2400" b="1" dirty="0">
                <a:solidFill>
                  <a:srgbClr val="F26200"/>
                </a:solidFill>
              </a:rPr>
              <a:t>L</a:t>
            </a:r>
          </a:p>
        </p:txBody>
      </p:sp>
      <p:sp>
        <p:nvSpPr>
          <p:cNvPr id="70" name="TextBox 69">
            <a:extLst>
              <a:ext uri="{FF2B5EF4-FFF2-40B4-BE49-F238E27FC236}">
                <a16:creationId xmlns:a16="http://schemas.microsoft.com/office/drawing/2014/main" id="{0B4A93FE-96BA-43F2-BF79-DD3F9F6BEB2C}"/>
              </a:ext>
            </a:extLst>
          </p:cNvPr>
          <p:cNvSpPr txBox="1"/>
          <p:nvPr/>
        </p:nvSpPr>
        <p:spPr>
          <a:xfrm>
            <a:off x="8217860" y="2168183"/>
            <a:ext cx="3135194" cy="461665"/>
          </a:xfrm>
          <a:prstGeom prst="rect">
            <a:avLst/>
          </a:prstGeom>
          <a:noFill/>
        </p:spPr>
        <p:txBody>
          <a:bodyPr wrap="square" rtlCol="0">
            <a:spAutoFit/>
          </a:bodyPr>
          <a:lstStyle/>
          <a:p>
            <a:pPr algn="l"/>
            <a:r>
              <a:rPr lang="en-GB" sz="2400" dirty="0">
                <a:solidFill>
                  <a:schemeClr val="accent5">
                    <a:lumMod val="50000"/>
                  </a:schemeClr>
                </a:solidFill>
              </a:rPr>
              <a:t>favourite day</a:t>
            </a:r>
          </a:p>
        </p:txBody>
      </p:sp>
      <p:sp>
        <p:nvSpPr>
          <p:cNvPr id="71" name="TextBox 70">
            <a:extLst>
              <a:ext uri="{FF2B5EF4-FFF2-40B4-BE49-F238E27FC236}">
                <a16:creationId xmlns:a16="http://schemas.microsoft.com/office/drawing/2014/main" id="{C02AC2E4-6CA9-4AEA-AF2F-429031A6C8D3}"/>
              </a:ext>
            </a:extLst>
          </p:cNvPr>
          <p:cNvSpPr txBox="1"/>
          <p:nvPr/>
        </p:nvSpPr>
        <p:spPr>
          <a:xfrm>
            <a:off x="7710175" y="2639441"/>
            <a:ext cx="520040" cy="461665"/>
          </a:xfrm>
          <a:prstGeom prst="rect">
            <a:avLst/>
          </a:prstGeom>
          <a:noFill/>
        </p:spPr>
        <p:txBody>
          <a:bodyPr wrap="square" rtlCol="0">
            <a:spAutoFit/>
          </a:bodyPr>
          <a:lstStyle/>
          <a:p>
            <a:pPr algn="ctr"/>
            <a:r>
              <a:rPr lang="en-GB" sz="2400" b="1" dirty="0">
                <a:solidFill>
                  <a:srgbClr val="F26200"/>
                </a:solidFill>
              </a:rPr>
              <a:t>J</a:t>
            </a:r>
          </a:p>
        </p:txBody>
      </p:sp>
      <p:sp>
        <p:nvSpPr>
          <p:cNvPr id="72" name="TextBox 71">
            <a:extLst>
              <a:ext uri="{FF2B5EF4-FFF2-40B4-BE49-F238E27FC236}">
                <a16:creationId xmlns:a16="http://schemas.microsoft.com/office/drawing/2014/main" id="{A883AD9A-4B89-4DA4-8993-461BC07AC9DE}"/>
              </a:ext>
            </a:extLst>
          </p:cNvPr>
          <p:cNvSpPr txBox="1"/>
          <p:nvPr/>
        </p:nvSpPr>
        <p:spPr>
          <a:xfrm>
            <a:off x="8217860" y="2625017"/>
            <a:ext cx="3135194" cy="461665"/>
          </a:xfrm>
          <a:prstGeom prst="rect">
            <a:avLst/>
          </a:prstGeom>
          <a:noFill/>
        </p:spPr>
        <p:txBody>
          <a:bodyPr wrap="square" rtlCol="0">
            <a:spAutoFit/>
          </a:bodyPr>
          <a:lstStyle/>
          <a:p>
            <a:pPr algn="l"/>
            <a:r>
              <a:rPr lang="en-GB" sz="2400" dirty="0">
                <a:solidFill>
                  <a:schemeClr val="accent5">
                    <a:lumMod val="50000"/>
                  </a:schemeClr>
                </a:solidFill>
              </a:rPr>
              <a:t>main meal</a:t>
            </a:r>
          </a:p>
        </p:txBody>
      </p:sp>
      <p:sp>
        <p:nvSpPr>
          <p:cNvPr id="73" name="TextBox 72">
            <a:extLst>
              <a:ext uri="{FF2B5EF4-FFF2-40B4-BE49-F238E27FC236}">
                <a16:creationId xmlns:a16="http://schemas.microsoft.com/office/drawing/2014/main" id="{416E7349-7217-4747-B8CC-8E7151B9A99D}"/>
              </a:ext>
            </a:extLst>
          </p:cNvPr>
          <p:cNvSpPr txBox="1"/>
          <p:nvPr/>
        </p:nvSpPr>
        <p:spPr>
          <a:xfrm>
            <a:off x="7717457" y="3160663"/>
            <a:ext cx="520040" cy="461665"/>
          </a:xfrm>
          <a:prstGeom prst="rect">
            <a:avLst/>
          </a:prstGeom>
          <a:noFill/>
        </p:spPr>
        <p:txBody>
          <a:bodyPr wrap="square" rtlCol="0">
            <a:spAutoFit/>
          </a:bodyPr>
          <a:lstStyle/>
          <a:p>
            <a:pPr algn="ctr"/>
            <a:r>
              <a:rPr lang="en-GB" sz="2400" b="1" dirty="0">
                <a:solidFill>
                  <a:srgbClr val="F26200"/>
                </a:solidFill>
              </a:rPr>
              <a:t>K</a:t>
            </a:r>
          </a:p>
        </p:txBody>
      </p:sp>
      <p:sp>
        <p:nvSpPr>
          <p:cNvPr id="74" name="TextBox 73">
            <a:extLst>
              <a:ext uri="{FF2B5EF4-FFF2-40B4-BE49-F238E27FC236}">
                <a16:creationId xmlns:a16="http://schemas.microsoft.com/office/drawing/2014/main" id="{6B47DB5C-05B0-4C96-9259-6F0847426FA8}"/>
              </a:ext>
            </a:extLst>
          </p:cNvPr>
          <p:cNvSpPr txBox="1"/>
          <p:nvPr/>
        </p:nvSpPr>
        <p:spPr>
          <a:xfrm>
            <a:off x="8217860" y="3145255"/>
            <a:ext cx="3135194" cy="461665"/>
          </a:xfrm>
          <a:prstGeom prst="rect">
            <a:avLst/>
          </a:prstGeom>
          <a:noFill/>
        </p:spPr>
        <p:txBody>
          <a:bodyPr wrap="square" rtlCol="0">
            <a:spAutoFit/>
          </a:bodyPr>
          <a:lstStyle/>
          <a:p>
            <a:pPr algn="l"/>
            <a:r>
              <a:rPr lang="en-GB" sz="2400" dirty="0">
                <a:solidFill>
                  <a:schemeClr val="accent5">
                    <a:lumMod val="50000"/>
                  </a:schemeClr>
                </a:solidFill>
              </a:rPr>
              <a:t>main mosque</a:t>
            </a:r>
          </a:p>
        </p:txBody>
      </p:sp>
      <p:sp>
        <p:nvSpPr>
          <p:cNvPr id="75" name="TextBox 74">
            <a:extLst>
              <a:ext uri="{FF2B5EF4-FFF2-40B4-BE49-F238E27FC236}">
                <a16:creationId xmlns:a16="http://schemas.microsoft.com/office/drawing/2014/main" id="{F2A3FADE-6B25-41F8-BCCB-BDC14065F951}"/>
              </a:ext>
            </a:extLst>
          </p:cNvPr>
          <p:cNvSpPr txBox="1"/>
          <p:nvPr/>
        </p:nvSpPr>
        <p:spPr>
          <a:xfrm>
            <a:off x="7717457" y="3646570"/>
            <a:ext cx="520040" cy="461665"/>
          </a:xfrm>
          <a:prstGeom prst="rect">
            <a:avLst/>
          </a:prstGeom>
          <a:noFill/>
        </p:spPr>
        <p:txBody>
          <a:bodyPr wrap="square" rtlCol="0">
            <a:spAutoFit/>
          </a:bodyPr>
          <a:lstStyle/>
          <a:p>
            <a:pPr algn="ctr"/>
            <a:r>
              <a:rPr lang="en-GB" sz="2400" b="1" dirty="0">
                <a:solidFill>
                  <a:srgbClr val="F26200"/>
                </a:solidFill>
              </a:rPr>
              <a:t>M</a:t>
            </a:r>
          </a:p>
        </p:txBody>
      </p:sp>
      <p:sp>
        <p:nvSpPr>
          <p:cNvPr id="76" name="TextBox 75">
            <a:extLst>
              <a:ext uri="{FF2B5EF4-FFF2-40B4-BE49-F238E27FC236}">
                <a16:creationId xmlns:a16="http://schemas.microsoft.com/office/drawing/2014/main" id="{0F766187-5834-4DBE-A388-D62D3C09AA68}"/>
              </a:ext>
            </a:extLst>
          </p:cNvPr>
          <p:cNvSpPr txBox="1"/>
          <p:nvPr/>
        </p:nvSpPr>
        <p:spPr>
          <a:xfrm>
            <a:off x="8225962" y="3635483"/>
            <a:ext cx="3135194" cy="461665"/>
          </a:xfrm>
          <a:prstGeom prst="rect">
            <a:avLst/>
          </a:prstGeom>
          <a:noFill/>
        </p:spPr>
        <p:txBody>
          <a:bodyPr wrap="square" rtlCol="0">
            <a:spAutoFit/>
          </a:bodyPr>
          <a:lstStyle/>
          <a:p>
            <a:pPr algn="l"/>
            <a:r>
              <a:rPr lang="en-GB" sz="2400" dirty="0">
                <a:solidFill>
                  <a:schemeClr val="accent5">
                    <a:lumMod val="50000"/>
                  </a:schemeClr>
                </a:solidFill>
              </a:rPr>
              <a:t>main mountain</a:t>
            </a:r>
          </a:p>
        </p:txBody>
      </p:sp>
      <p:sp>
        <p:nvSpPr>
          <p:cNvPr id="77" name="TextBox 76">
            <a:extLst>
              <a:ext uri="{FF2B5EF4-FFF2-40B4-BE49-F238E27FC236}">
                <a16:creationId xmlns:a16="http://schemas.microsoft.com/office/drawing/2014/main" id="{74ADFE6B-01D9-4711-9701-28F09D81C98E}"/>
              </a:ext>
            </a:extLst>
          </p:cNvPr>
          <p:cNvSpPr txBox="1"/>
          <p:nvPr/>
        </p:nvSpPr>
        <p:spPr>
          <a:xfrm>
            <a:off x="7717457" y="4156094"/>
            <a:ext cx="520040" cy="461665"/>
          </a:xfrm>
          <a:prstGeom prst="rect">
            <a:avLst/>
          </a:prstGeom>
          <a:noFill/>
        </p:spPr>
        <p:txBody>
          <a:bodyPr wrap="square" rtlCol="0">
            <a:spAutoFit/>
          </a:bodyPr>
          <a:lstStyle/>
          <a:p>
            <a:pPr algn="ctr"/>
            <a:r>
              <a:rPr lang="en-GB" sz="2400" b="1" dirty="0">
                <a:solidFill>
                  <a:srgbClr val="F26200"/>
                </a:solidFill>
              </a:rPr>
              <a:t>N</a:t>
            </a:r>
          </a:p>
        </p:txBody>
      </p:sp>
      <p:sp>
        <p:nvSpPr>
          <p:cNvPr id="78" name="TextBox 77">
            <a:extLst>
              <a:ext uri="{FF2B5EF4-FFF2-40B4-BE49-F238E27FC236}">
                <a16:creationId xmlns:a16="http://schemas.microsoft.com/office/drawing/2014/main" id="{69FFF897-836E-4BA9-B873-B50372FD69CA}"/>
              </a:ext>
            </a:extLst>
          </p:cNvPr>
          <p:cNvSpPr txBox="1"/>
          <p:nvPr/>
        </p:nvSpPr>
        <p:spPr>
          <a:xfrm>
            <a:off x="8217860" y="4145412"/>
            <a:ext cx="3135194" cy="461665"/>
          </a:xfrm>
          <a:prstGeom prst="rect">
            <a:avLst/>
          </a:prstGeom>
          <a:noFill/>
        </p:spPr>
        <p:txBody>
          <a:bodyPr wrap="square" rtlCol="0">
            <a:spAutoFit/>
          </a:bodyPr>
          <a:lstStyle/>
          <a:p>
            <a:pPr algn="l"/>
            <a:r>
              <a:rPr lang="en-GB" sz="2400" dirty="0">
                <a:solidFill>
                  <a:schemeClr val="accent5">
                    <a:lumMod val="50000"/>
                  </a:schemeClr>
                </a:solidFill>
              </a:rPr>
              <a:t>favourite picture</a:t>
            </a:r>
          </a:p>
        </p:txBody>
      </p:sp>
      <p:sp>
        <p:nvSpPr>
          <p:cNvPr id="79" name="TextBox 78">
            <a:extLst>
              <a:ext uri="{FF2B5EF4-FFF2-40B4-BE49-F238E27FC236}">
                <a16:creationId xmlns:a16="http://schemas.microsoft.com/office/drawing/2014/main" id="{98C51023-6477-44D5-930B-DA198B29A6E7}"/>
              </a:ext>
            </a:extLst>
          </p:cNvPr>
          <p:cNvSpPr txBox="1"/>
          <p:nvPr/>
        </p:nvSpPr>
        <p:spPr>
          <a:xfrm>
            <a:off x="7717457" y="4648169"/>
            <a:ext cx="520040" cy="461665"/>
          </a:xfrm>
          <a:prstGeom prst="rect">
            <a:avLst/>
          </a:prstGeom>
          <a:noFill/>
        </p:spPr>
        <p:txBody>
          <a:bodyPr wrap="square" rtlCol="0">
            <a:spAutoFit/>
          </a:bodyPr>
          <a:lstStyle/>
          <a:p>
            <a:pPr algn="ctr"/>
            <a:r>
              <a:rPr lang="en-GB" sz="2400" b="1" dirty="0">
                <a:solidFill>
                  <a:srgbClr val="F26200"/>
                </a:solidFill>
              </a:rPr>
              <a:t>O</a:t>
            </a:r>
          </a:p>
        </p:txBody>
      </p:sp>
      <p:sp>
        <p:nvSpPr>
          <p:cNvPr id="80" name="TextBox 79">
            <a:extLst>
              <a:ext uri="{FF2B5EF4-FFF2-40B4-BE49-F238E27FC236}">
                <a16:creationId xmlns:a16="http://schemas.microsoft.com/office/drawing/2014/main" id="{70EF4CEC-CD97-47E8-9FDF-375AB2540FE7}"/>
              </a:ext>
            </a:extLst>
          </p:cNvPr>
          <p:cNvSpPr txBox="1"/>
          <p:nvPr/>
        </p:nvSpPr>
        <p:spPr>
          <a:xfrm>
            <a:off x="8217860" y="4627120"/>
            <a:ext cx="3135194" cy="461665"/>
          </a:xfrm>
          <a:prstGeom prst="rect">
            <a:avLst/>
          </a:prstGeom>
          <a:noFill/>
        </p:spPr>
        <p:txBody>
          <a:bodyPr wrap="square" rtlCol="0">
            <a:spAutoFit/>
          </a:bodyPr>
          <a:lstStyle/>
          <a:p>
            <a:pPr algn="l"/>
            <a:r>
              <a:rPr lang="en-GB" sz="2400" dirty="0">
                <a:solidFill>
                  <a:schemeClr val="accent5">
                    <a:lumMod val="50000"/>
                  </a:schemeClr>
                </a:solidFill>
              </a:rPr>
              <a:t>main work</a:t>
            </a:r>
          </a:p>
        </p:txBody>
      </p:sp>
      <p:pic>
        <p:nvPicPr>
          <p:cNvPr id="6146" name="Picture 2" descr="Fog, Coniferous Forest, Spruce, Forest, Green">
            <a:extLst>
              <a:ext uri="{FF2B5EF4-FFF2-40B4-BE49-F238E27FC236}">
                <a16:creationId xmlns:a16="http://schemas.microsoft.com/office/drawing/2014/main" id="{6F52EF88-995E-4259-BC89-8D9E2703EB0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73687" y="4518306"/>
            <a:ext cx="2080655" cy="13871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ld Newspaper, Newspaper, Retro, Sepia, Old">
            <a:extLst>
              <a:ext uri="{FF2B5EF4-FFF2-40B4-BE49-F238E27FC236}">
                <a16:creationId xmlns:a16="http://schemas.microsoft.com/office/drawing/2014/main" id="{F2D4E99A-612D-4259-AB00-CE5D63CFA45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1971" y="1269156"/>
            <a:ext cx="2015792" cy="13438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ime Management, Week, Calendar, Days, Saturday, Sunday">
            <a:extLst>
              <a:ext uri="{FF2B5EF4-FFF2-40B4-BE49-F238E27FC236}">
                <a16:creationId xmlns:a16="http://schemas.microsoft.com/office/drawing/2014/main" id="{B2E457E6-B8FC-4FBA-B4AA-709D12694FE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9514" y="2592202"/>
            <a:ext cx="1643628" cy="164362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ood, Restaurant, Kebap, Turkish, Lamb Skewer">
            <a:extLst>
              <a:ext uri="{FF2B5EF4-FFF2-40B4-BE49-F238E27FC236}">
                <a16:creationId xmlns:a16="http://schemas.microsoft.com/office/drawing/2014/main" id="{D08D3F7A-FEDC-4A93-9B97-0E950074B83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37509" y="1393699"/>
            <a:ext cx="1798221" cy="119881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Blue Mosque, Istanbul, People, Area, Temple, Panorama">
            <a:extLst>
              <a:ext uri="{FF2B5EF4-FFF2-40B4-BE49-F238E27FC236}">
                <a16:creationId xmlns:a16="http://schemas.microsoft.com/office/drawing/2014/main" id="{0C7EC5F7-2E63-4172-897C-46FE052A8AB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35131" y="1031981"/>
            <a:ext cx="1814361" cy="158729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Mountains, Nature, Tatra, Landscape, Sky, Green">
            <a:extLst>
              <a:ext uri="{FF2B5EF4-FFF2-40B4-BE49-F238E27FC236}">
                <a16:creationId xmlns:a16="http://schemas.microsoft.com/office/drawing/2014/main" id="{E66F0CBB-4E0A-4561-AAC3-26B676BA177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37963" t="-1" r="18105" b="2019"/>
          <a:stretch/>
        </p:blipFill>
        <p:spPr bwMode="auto">
          <a:xfrm>
            <a:off x="2492624" y="2953608"/>
            <a:ext cx="1837896" cy="1263855"/>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Father, Ramazan, Eid, Ramzan, Son, Islam, Muslim, Child">
            <a:extLst>
              <a:ext uri="{FF2B5EF4-FFF2-40B4-BE49-F238E27FC236}">
                <a16:creationId xmlns:a16="http://schemas.microsoft.com/office/drawing/2014/main" id="{66208AD7-069A-4F96-A474-AE89FC972A6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719041" y="2927047"/>
            <a:ext cx="1637575" cy="246664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160" name="Picture 16" descr="Cranes, Boatyard, Gdańsk, Ships, Sky, The Waterfront">
            <a:extLst>
              <a:ext uri="{FF2B5EF4-FFF2-40B4-BE49-F238E27FC236}">
                <a16:creationId xmlns:a16="http://schemas.microsoft.com/office/drawing/2014/main" id="{22137A13-7A85-4E30-AD35-D4152D13503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0234" y="4525189"/>
            <a:ext cx="1830693" cy="1373020"/>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61E6664-8FF3-4436-A3E1-58D95382FDBB}"/>
              </a:ext>
            </a:extLst>
          </p:cNvPr>
          <p:cNvSpPr txBox="1"/>
          <p:nvPr/>
        </p:nvSpPr>
        <p:spPr>
          <a:xfrm>
            <a:off x="372342" y="1258063"/>
            <a:ext cx="520040" cy="461665"/>
          </a:xfrm>
          <a:prstGeom prst="rect">
            <a:avLst/>
          </a:prstGeom>
          <a:solidFill>
            <a:schemeClr val="bg1"/>
          </a:solidFill>
        </p:spPr>
        <p:txBody>
          <a:bodyPr wrap="square" rtlCol="0">
            <a:spAutoFit/>
          </a:bodyPr>
          <a:lstStyle/>
          <a:p>
            <a:pPr algn="ctr"/>
            <a:r>
              <a:rPr lang="en-GB" sz="2400" b="1" dirty="0">
                <a:solidFill>
                  <a:srgbClr val="F26200"/>
                </a:solidFill>
              </a:rPr>
              <a:t>I</a:t>
            </a:r>
          </a:p>
        </p:txBody>
      </p:sp>
      <p:sp>
        <p:nvSpPr>
          <p:cNvPr id="82" name="TextBox 81">
            <a:extLst>
              <a:ext uri="{FF2B5EF4-FFF2-40B4-BE49-F238E27FC236}">
                <a16:creationId xmlns:a16="http://schemas.microsoft.com/office/drawing/2014/main" id="{08E0EB23-9F03-4624-BC57-D5BC2D03A3F6}"/>
              </a:ext>
            </a:extLst>
          </p:cNvPr>
          <p:cNvSpPr txBox="1"/>
          <p:nvPr/>
        </p:nvSpPr>
        <p:spPr>
          <a:xfrm>
            <a:off x="2724563" y="1318249"/>
            <a:ext cx="520040" cy="461665"/>
          </a:xfrm>
          <a:prstGeom prst="rect">
            <a:avLst/>
          </a:prstGeom>
          <a:solidFill>
            <a:schemeClr val="bg1"/>
          </a:solidFill>
        </p:spPr>
        <p:txBody>
          <a:bodyPr wrap="square" rtlCol="0">
            <a:spAutoFit/>
          </a:bodyPr>
          <a:lstStyle/>
          <a:p>
            <a:pPr algn="ctr"/>
            <a:r>
              <a:rPr lang="en-GB" sz="2400" b="1" dirty="0">
                <a:solidFill>
                  <a:srgbClr val="F26200"/>
                </a:solidFill>
              </a:rPr>
              <a:t>J</a:t>
            </a:r>
          </a:p>
        </p:txBody>
      </p:sp>
      <p:sp>
        <p:nvSpPr>
          <p:cNvPr id="83" name="TextBox 82">
            <a:extLst>
              <a:ext uri="{FF2B5EF4-FFF2-40B4-BE49-F238E27FC236}">
                <a16:creationId xmlns:a16="http://schemas.microsoft.com/office/drawing/2014/main" id="{FCE9BF59-683C-4A99-BBBE-A096D7AAD754}"/>
              </a:ext>
            </a:extLst>
          </p:cNvPr>
          <p:cNvSpPr txBox="1"/>
          <p:nvPr/>
        </p:nvSpPr>
        <p:spPr>
          <a:xfrm>
            <a:off x="4603461" y="974491"/>
            <a:ext cx="520040" cy="461665"/>
          </a:xfrm>
          <a:prstGeom prst="rect">
            <a:avLst/>
          </a:prstGeom>
          <a:solidFill>
            <a:schemeClr val="bg1"/>
          </a:solidFill>
        </p:spPr>
        <p:txBody>
          <a:bodyPr wrap="square" rtlCol="0">
            <a:spAutoFit/>
          </a:bodyPr>
          <a:lstStyle/>
          <a:p>
            <a:pPr algn="ctr"/>
            <a:r>
              <a:rPr lang="en-GB" sz="2400" b="1" dirty="0">
                <a:solidFill>
                  <a:srgbClr val="F26200"/>
                </a:solidFill>
              </a:rPr>
              <a:t>K</a:t>
            </a:r>
          </a:p>
        </p:txBody>
      </p:sp>
      <p:sp>
        <p:nvSpPr>
          <p:cNvPr id="84" name="TextBox 83">
            <a:extLst>
              <a:ext uri="{FF2B5EF4-FFF2-40B4-BE49-F238E27FC236}">
                <a16:creationId xmlns:a16="http://schemas.microsoft.com/office/drawing/2014/main" id="{EF74F287-4BFD-44BE-834D-239D38F9EADC}"/>
              </a:ext>
            </a:extLst>
          </p:cNvPr>
          <p:cNvSpPr txBox="1"/>
          <p:nvPr/>
        </p:nvSpPr>
        <p:spPr>
          <a:xfrm>
            <a:off x="200214" y="2722775"/>
            <a:ext cx="520040" cy="461665"/>
          </a:xfrm>
          <a:prstGeom prst="rect">
            <a:avLst/>
          </a:prstGeom>
          <a:solidFill>
            <a:schemeClr val="bg1"/>
          </a:solidFill>
        </p:spPr>
        <p:txBody>
          <a:bodyPr wrap="square" rtlCol="0">
            <a:spAutoFit/>
          </a:bodyPr>
          <a:lstStyle/>
          <a:p>
            <a:pPr algn="ctr"/>
            <a:r>
              <a:rPr lang="en-GB" sz="2400" b="1" dirty="0">
                <a:solidFill>
                  <a:srgbClr val="F26200"/>
                </a:solidFill>
              </a:rPr>
              <a:t>L</a:t>
            </a:r>
          </a:p>
        </p:txBody>
      </p:sp>
      <p:sp>
        <p:nvSpPr>
          <p:cNvPr id="85" name="TextBox 84">
            <a:extLst>
              <a:ext uri="{FF2B5EF4-FFF2-40B4-BE49-F238E27FC236}">
                <a16:creationId xmlns:a16="http://schemas.microsoft.com/office/drawing/2014/main" id="{D50303C6-A80F-429E-B7E1-0EDAE0ED2107}"/>
              </a:ext>
            </a:extLst>
          </p:cNvPr>
          <p:cNvSpPr txBox="1"/>
          <p:nvPr/>
        </p:nvSpPr>
        <p:spPr>
          <a:xfrm>
            <a:off x="2368398" y="2893356"/>
            <a:ext cx="520040" cy="461665"/>
          </a:xfrm>
          <a:prstGeom prst="rect">
            <a:avLst/>
          </a:prstGeom>
          <a:solidFill>
            <a:schemeClr val="bg1"/>
          </a:solidFill>
        </p:spPr>
        <p:txBody>
          <a:bodyPr wrap="square" rtlCol="0">
            <a:spAutoFit/>
          </a:bodyPr>
          <a:lstStyle/>
          <a:p>
            <a:pPr algn="ctr"/>
            <a:r>
              <a:rPr lang="en-GB" sz="2400" b="1" dirty="0">
                <a:solidFill>
                  <a:srgbClr val="F26200"/>
                </a:solidFill>
              </a:rPr>
              <a:t>M</a:t>
            </a:r>
          </a:p>
        </p:txBody>
      </p:sp>
      <p:sp>
        <p:nvSpPr>
          <p:cNvPr id="86" name="TextBox 85">
            <a:extLst>
              <a:ext uri="{FF2B5EF4-FFF2-40B4-BE49-F238E27FC236}">
                <a16:creationId xmlns:a16="http://schemas.microsoft.com/office/drawing/2014/main" id="{070E7613-701C-473E-9BD3-934C262A6518}"/>
              </a:ext>
            </a:extLst>
          </p:cNvPr>
          <p:cNvSpPr txBox="1"/>
          <p:nvPr/>
        </p:nvSpPr>
        <p:spPr>
          <a:xfrm>
            <a:off x="4680360" y="2893356"/>
            <a:ext cx="520040" cy="461665"/>
          </a:xfrm>
          <a:prstGeom prst="rect">
            <a:avLst/>
          </a:prstGeom>
          <a:solidFill>
            <a:schemeClr val="bg1"/>
          </a:solidFill>
        </p:spPr>
        <p:txBody>
          <a:bodyPr wrap="square" rtlCol="0">
            <a:spAutoFit/>
          </a:bodyPr>
          <a:lstStyle/>
          <a:p>
            <a:pPr algn="ctr"/>
            <a:r>
              <a:rPr lang="en-GB" sz="2400" b="1" dirty="0">
                <a:solidFill>
                  <a:srgbClr val="F26200"/>
                </a:solidFill>
              </a:rPr>
              <a:t>N</a:t>
            </a:r>
          </a:p>
        </p:txBody>
      </p:sp>
      <p:sp>
        <p:nvSpPr>
          <p:cNvPr id="87" name="TextBox 86">
            <a:extLst>
              <a:ext uri="{FF2B5EF4-FFF2-40B4-BE49-F238E27FC236}">
                <a16:creationId xmlns:a16="http://schemas.microsoft.com/office/drawing/2014/main" id="{3B7EC4A0-465D-460C-B265-D74E7FC053AE}"/>
              </a:ext>
            </a:extLst>
          </p:cNvPr>
          <p:cNvSpPr txBox="1"/>
          <p:nvPr/>
        </p:nvSpPr>
        <p:spPr>
          <a:xfrm>
            <a:off x="372342" y="4464939"/>
            <a:ext cx="520040" cy="461665"/>
          </a:xfrm>
          <a:prstGeom prst="rect">
            <a:avLst/>
          </a:prstGeom>
          <a:solidFill>
            <a:schemeClr val="bg1"/>
          </a:solidFill>
        </p:spPr>
        <p:txBody>
          <a:bodyPr wrap="square" rtlCol="0">
            <a:spAutoFit/>
          </a:bodyPr>
          <a:lstStyle/>
          <a:p>
            <a:pPr algn="ctr"/>
            <a:r>
              <a:rPr lang="en-GB" sz="2400" b="1" dirty="0">
                <a:solidFill>
                  <a:srgbClr val="F26200"/>
                </a:solidFill>
              </a:rPr>
              <a:t>O</a:t>
            </a:r>
          </a:p>
        </p:txBody>
      </p:sp>
      <p:sp>
        <p:nvSpPr>
          <p:cNvPr id="88" name="TextBox 87">
            <a:extLst>
              <a:ext uri="{FF2B5EF4-FFF2-40B4-BE49-F238E27FC236}">
                <a16:creationId xmlns:a16="http://schemas.microsoft.com/office/drawing/2014/main" id="{E1BF6A81-0F5F-4BEA-993A-BA8558D480C0}"/>
              </a:ext>
            </a:extLst>
          </p:cNvPr>
          <p:cNvSpPr txBox="1"/>
          <p:nvPr/>
        </p:nvSpPr>
        <p:spPr>
          <a:xfrm>
            <a:off x="2447763" y="4464938"/>
            <a:ext cx="520040" cy="461665"/>
          </a:xfrm>
          <a:prstGeom prst="rect">
            <a:avLst/>
          </a:prstGeom>
          <a:solidFill>
            <a:schemeClr val="bg1"/>
          </a:solidFill>
        </p:spPr>
        <p:txBody>
          <a:bodyPr wrap="square" rtlCol="0">
            <a:spAutoFit/>
          </a:bodyPr>
          <a:lstStyle/>
          <a:p>
            <a:pPr algn="ctr"/>
            <a:r>
              <a:rPr lang="en-GB" sz="2400" b="1" dirty="0">
                <a:solidFill>
                  <a:srgbClr val="F26200"/>
                </a:solidFill>
              </a:rPr>
              <a:t>P</a:t>
            </a:r>
          </a:p>
        </p:txBody>
      </p:sp>
    </p:spTree>
    <p:extLst>
      <p:ext uri="{BB962C8B-B14F-4D97-AF65-F5344CB8AC3E}">
        <p14:creationId xmlns:p14="http://schemas.microsoft.com/office/powerpoint/2010/main" val="12027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1872020"/>
            <a:ext cx="11313527" cy="3970318"/>
          </a:xfrm>
          <a:prstGeom prst="rect">
            <a:avLst/>
          </a:prstGeom>
          <a:noFill/>
        </p:spPr>
        <p:txBody>
          <a:bodyPr wrap="square" rtlCol="0">
            <a:spAutoFit/>
          </a:bodyPr>
          <a:lstStyle/>
          <a:p>
            <a:pPr algn="ctr">
              <a:defRPr/>
            </a:pPr>
            <a:r>
              <a:rPr lang="en-GB" sz="6600" b="1" dirty="0">
                <a:solidFill>
                  <a:srgbClr val="002060"/>
                </a:solidFill>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Y7 T1.1 Week 7 Slides 12; 40-45</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0185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2004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63225" y="247046"/>
            <a:ext cx="139410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3200400" y="546916"/>
            <a:ext cx="6856879"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Wörter</a:t>
            </a:r>
            <a:r>
              <a:rPr lang="en-US" sz="2400" dirty="0">
                <a:solidFill>
                  <a:schemeClr val="accent5">
                    <a:lumMod val="50000"/>
                  </a:schemeClr>
                </a:solidFill>
              </a:rPr>
              <a:t> so schnell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a:t>
            </a:r>
          </a:p>
        </p:txBody>
      </p:sp>
      <p:graphicFrame>
        <p:nvGraphicFramePr>
          <p:cNvPr id="7" name="Table 8">
            <a:extLst>
              <a:ext uri="{FF2B5EF4-FFF2-40B4-BE49-F238E27FC236}">
                <a16:creationId xmlns:a16="http://schemas.microsoft.com/office/drawing/2014/main" id="{FD1F6BC6-D327-4D11-989E-719BA4189936}"/>
              </a:ext>
            </a:extLst>
          </p:cNvPr>
          <p:cNvGraphicFramePr>
            <a:graphicFrameLocks noGrp="1"/>
          </p:cNvGraphicFramePr>
          <p:nvPr/>
        </p:nvGraphicFramePr>
        <p:xfrm>
          <a:off x="1872544" y="1296000"/>
          <a:ext cx="8128000" cy="496864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868657087"/>
                    </a:ext>
                  </a:extLst>
                </a:gridCol>
                <a:gridCol w="2032000">
                  <a:extLst>
                    <a:ext uri="{9D8B030D-6E8A-4147-A177-3AD203B41FA5}">
                      <a16:colId xmlns:a16="http://schemas.microsoft.com/office/drawing/2014/main" val="2694883311"/>
                    </a:ext>
                  </a:extLst>
                </a:gridCol>
                <a:gridCol w="2032000">
                  <a:extLst>
                    <a:ext uri="{9D8B030D-6E8A-4147-A177-3AD203B41FA5}">
                      <a16:colId xmlns:a16="http://schemas.microsoft.com/office/drawing/2014/main" val="425562574"/>
                    </a:ext>
                  </a:extLst>
                </a:gridCol>
                <a:gridCol w="2032000">
                  <a:extLst>
                    <a:ext uri="{9D8B030D-6E8A-4147-A177-3AD203B41FA5}">
                      <a16:colId xmlns:a16="http://schemas.microsoft.com/office/drawing/2014/main" val="1030855007"/>
                    </a:ext>
                  </a:extLst>
                </a:gridCol>
              </a:tblGrid>
              <a:tr h="1242160">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76857991"/>
                  </a:ext>
                </a:extLst>
              </a:tr>
              <a:tr h="1242160">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277781624"/>
                  </a:ext>
                </a:extLst>
              </a:tr>
              <a:tr h="1242160">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2459658"/>
                  </a:ext>
                </a:extLst>
              </a:tr>
              <a:tr h="1242160">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66619748"/>
                  </a:ext>
                </a:extLst>
              </a:tr>
            </a:tbl>
          </a:graphicData>
        </a:graphic>
      </p:graphicFrame>
      <p:pic>
        <p:nvPicPr>
          <p:cNvPr id="9" name="Picture 2" descr="Fog, Coniferous Forest, Spruce, Forest, Green">
            <a:extLst>
              <a:ext uri="{FF2B5EF4-FFF2-40B4-BE49-F238E27FC236}">
                <a16:creationId xmlns:a16="http://schemas.microsoft.com/office/drawing/2014/main" id="{5D468295-1DAF-4959-8B98-520192316C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0111" y="1449394"/>
            <a:ext cx="1530432" cy="10202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Father, Ramazan, Eid, Ramzan, Son, Islam, Muslim, Child">
            <a:extLst>
              <a:ext uri="{FF2B5EF4-FFF2-40B4-BE49-F238E27FC236}">
                <a16:creationId xmlns:a16="http://schemas.microsoft.com/office/drawing/2014/main" id="{F6B5377E-80A5-45C1-9C8D-7AAC19DC24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8081" y="5165691"/>
            <a:ext cx="869723" cy="96890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1" name="Picture 4" descr="Old Newspaper, Newspaper, Retro, Sepia, Old">
            <a:extLst>
              <a:ext uri="{FF2B5EF4-FFF2-40B4-BE49-F238E27FC236}">
                <a16:creationId xmlns:a16="http://schemas.microsoft.com/office/drawing/2014/main" id="{C992C376-73DD-4746-B097-B709379BE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6132" y="5108004"/>
            <a:ext cx="1657907" cy="11052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ime Management, Week, Calendar, Days, Saturday, Sunday">
            <a:extLst>
              <a:ext uri="{FF2B5EF4-FFF2-40B4-BE49-F238E27FC236}">
                <a16:creationId xmlns:a16="http://schemas.microsoft.com/office/drawing/2014/main" id="{D2C91DE6-06BA-4359-8281-4CF937AA12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8449" y="2478212"/>
            <a:ext cx="1134966" cy="11349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ood, Restaurant, Kebap, Turkish, Lamb Skewer">
            <a:extLst>
              <a:ext uri="{FF2B5EF4-FFF2-40B4-BE49-F238E27FC236}">
                <a16:creationId xmlns:a16="http://schemas.microsoft.com/office/drawing/2014/main" id="{CA514870-7D03-47B3-861F-6560AA8B8E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7856" y="1345451"/>
            <a:ext cx="1798221" cy="11988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Blue Mosque, Istanbul, People, Area, Temple, Panorama">
            <a:extLst>
              <a:ext uri="{FF2B5EF4-FFF2-40B4-BE49-F238E27FC236}">
                <a16:creationId xmlns:a16="http://schemas.microsoft.com/office/drawing/2014/main" id="{3244EB0B-477D-4D21-A9BB-7DF026F80D3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41659" y="2710083"/>
            <a:ext cx="1093661" cy="956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Mountains, Nature, Tatra, Landscape, Sky, Green">
            <a:extLst>
              <a:ext uri="{FF2B5EF4-FFF2-40B4-BE49-F238E27FC236}">
                <a16:creationId xmlns:a16="http://schemas.microsoft.com/office/drawing/2014/main" id="{9E5483D6-1051-46C5-8ED6-AE81BDC352C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7963" t="-1" r="18105" b="2019"/>
          <a:stretch/>
        </p:blipFill>
        <p:spPr bwMode="auto">
          <a:xfrm>
            <a:off x="6288224" y="3997597"/>
            <a:ext cx="1445816" cy="9942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Cranes, Boatyard, Gdańsk, Ships, Sky, The Waterfront">
            <a:extLst>
              <a:ext uri="{FF2B5EF4-FFF2-40B4-BE49-F238E27FC236}">
                <a16:creationId xmlns:a16="http://schemas.microsoft.com/office/drawing/2014/main" id="{C6C8A730-4063-428D-80BA-C866A3411E7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56257" y="5111506"/>
            <a:ext cx="1489345" cy="11170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ison, View, Large, Horns, Animal, Tail, Rear, Fur">
            <a:extLst>
              <a:ext uri="{FF2B5EF4-FFF2-40B4-BE49-F238E27FC236}">
                <a16:creationId xmlns:a16="http://schemas.microsoft.com/office/drawing/2014/main" id="{29E02256-3BC2-4A75-A7D7-4F3BF24F99E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78033" y="3903024"/>
            <a:ext cx="1093660" cy="9942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üleymaniye, Door, Cami, Turkey, Istanbul, Article">
            <a:extLst>
              <a:ext uri="{FF2B5EF4-FFF2-40B4-BE49-F238E27FC236}">
                <a16:creationId xmlns:a16="http://schemas.microsoft.com/office/drawing/2014/main" id="{36FA201B-0B5E-41EC-B42D-B66DAFA7BCB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35285" y="1355584"/>
            <a:ext cx="926158" cy="11698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ity, Warsaw, Town, Poland, Europe, Architecture">
            <a:extLst>
              <a:ext uri="{FF2B5EF4-FFF2-40B4-BE49-F238E27FC236}">
                <a16:creationId xmlns:a16="http://schemas.microsoft.com/office/drawing/2014/main" id="{E0D439CF-4D65-4AC2-98E0-054C08AEC06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14201" y="2645246"/>
            <a:ext cx="1629690" cy="10864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Math, Blackboard, Education, Classroom, Chalkboard">
            <a:extLst>
              <a:ext uri="{FF2B5EF4-FFF2-40B4-BE49-F238E27FC236}">
                <a16:creationId xmlns:a16="http://schemas.microsoft.com/office/drawing/2014/main" id="{543C01D2-9D82-4C88-BEA6-5F05CAAE3CB9}"/>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10094" b="-5387"/>
          <a:stretch/>
        </p:blipFill>
        <p:spPr bwMode="auto">
          <a:xfrm>
            <a:off x="4000182" y="3940121"/>
            <a:ext cx="1815895" cy="10864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Warsaw, Poland, The Old Town, Monument, Building">
            <a:extLst>
              <a:ext uri="{FF2B5EF4-FFF2-40B4-BE49-F238E27FC236}">
                <a16:creationId xmlns:a16="http://schemas.microsoft.com/office/drawing/2014/main" id="{50E56A04-5E3C-4D58-BDB2-764808A32A0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61838" y="5209037"/>
            <a:ext cx="1498705" cy="9975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Caravanserai, Hostel, Oriental, Interior, Living Room">
            <a:extLst>
              <a:ext uri="{FF2B5EF4-FFF2-40B4-BE49-F238E27FC236}">
                <a16:creationId xmlns:a16="http://schemas.microsoft.com/office/drawing/2014/main" id="{2F90AE53-81D4-45CA-B34E-50550382DC7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90061" y="3907470"/>
            <a:ext cx="1445816" cy="10843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Plum Cake, Plums, Streusel Cake, Cake, Sweet, Bake">
            <a:extLst>
              <a:ext uri="{FF2B5EF4-FFF2-40B4-BE49-F238E27FC236}">
                <a16:creationId xmlns:a16="http://schemas.microsoft.com/office/drawing/2014/main" id="{CEEB18ED-AF50-454B-B259-DD46DF8BA7F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15880" y="1650744"/>
            <a:ext cx="1327351" cy="8849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Turkish Flag, Flag, Turkey, Turkish, Red, White">
            <a:extLst>
              <a:ext uri="{FF2B5EF4-FFF2-40B4-BE49-F238E27FC236}">
                <a16:creationId xmlns:a16="http://schemas.microsoft.com/office/drawing/2014/main" id="{0DC865C4-D83F-4C53-A5E8-9F55BB2A5E68}"/>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88224" y="2710083"/>
            <a:ext cx="1445815" cy="9744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06F93CB-56DD-4660-A624-DD521D0E8BEC}"/>
              </a:ext>
            </a:extLst>
          </p:cNvPr>
          <p:cNvSpPr txBox="1"/>
          <p:nvPr/>
        </p:nvSpPr>
        <p:spPr>
          <a:xfrm>
            <a:off x="1872544" y="1295999"/>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5" name="TextBox 24">
            <a:extLst>
              <a:ext uri="{FF2B5EF4-FFF2-40B4-BE49-F238E27FC236}">
                <a16:creationId xmlns:a16="http://schemas.microsoft.com/office/drawing/2014/main" id="{6415DD57-0A69-45D3-B801-6142F1EDDF8C}"/>
              </a:ext>
            </a:extLst>
          </p:cNvPr>
          <p:cNvSpPr txBox="1"/>
          <p:nvPr/>
        </p:nvSpPr>
        <p:spPr>
          <a:xfrm>
            <a:off x="3889761" y="1295999"/>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B</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E92EF6DE-A06D-4499-B054-DB465BD755C8}"/>
              </a:ext>
            </a:extLst>
          </p:cNvPr>
          <p:cNvSpPr txBox="1"/>
          <p:nvPr/>
        </p:nvSpPr>
        <p:spPr>
          <a:xfrm>
            <a:off x="5933430" y="1305834"/>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27" name="TextBox 26">
            <a:extLst>
              <a:ext uri="{FF2B5EF4-FFF2-40B4-BE49-F238E27FC236}">
                <a16:creationId xmlns:a16="http://schemas.microsoft.com/office/drawing/2014/main" id="{928D447F-C117-4784-81B1-D321D2D4F166}"/>
              </a:ext>
            </a:extLst>
          </p:cNvPr>
          <p:cNvSpPr txBox="1"/>
          <p:nvPr/>
        </p:nvSpPr>
        <p:spPr>
          <a:xfrm>
            <a:off x="7946609" y="1305834"/>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28" name="TextBox 27">
            <a:extLst>
              <a:ext uri="{FF2B5EF4-FFF2-40B4-BE49-F238E27FC236}">
                <a16:creationId xmlns:a16="http://schemas.microsoft.com/office/drawing/2014/main" id="{9E8A107C-2E41-4A4B-8AA8-E0EEDFE990CC}"/>
              </a:ext>
            </a:extLst>
          </p:cNvPr>
          <p:cNvSpPr txBox="1"/>
          <p:nvPr/>
        </p:nvSpPr>
        <p:spPr>
          <a:xfrm>
            <a:off x="1872544" y="2512033"/>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9" name="TextBox 28">
            <a:extLst>
              <a:ext uri="{FF2B5EF4-FFF2-40B4-BE49-F238E27FC236}">
                <a16:creationId xmlns:a16="http://schemas.microsoft.com/office/drawing/2014/main" id="{0EFD7607-9A88-4B6C-8F3A-511A91B28AC3}"/>
              </a:ext>
            </a:extLst>
          </p:cNvPr>
          <p:cNvSpPr txBox="1"/>
          <p:nvPr/>
        </p:nvSpPr>
        <p:spPr>
          <a:xfrm>
            <a:off x="3889761" y="2512033"/>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30" name="TextBox 29">
            <a:extLst>
              <a:ext uri="{FF2B5EF4-FFF2-40B4-BE49-F238E27FC236}">
                <a16:creationId xmlns:a16="http://schemas.microsoft.com/office/drawing/2014/main" id="{609AEB20-10A6-4BFC-90E3-3A6C876BAB66}"/>
              </a:ext>
            </a:extLst>
          </p:cNvPr>
          <p:cNvSpPr txBox="1"/>
          <p:nvPr/>
        </p:nvSpPr>
        <p:spPr>
          <a:xfrm>
            <a:off x="5933430" y="2521868"/>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31" name="TextBox 30">
            <a:extLst>
              <a:ext uri="{FF2B5EF4-FFF2-40B4-BE49-F238E27FC236}">
                <a16:creationId xmlns:a16="http://schemas.microsoft.com/office/drawing/2014/main" id="{56960246-CBBF-406E-BA39-B1CFB99C2E1B}"/>
              </a:ext>
            </a:extLst>
          </p:cNvPr>
          <p:cNvSpPr txBox="1"/>
          <p:nvPr/>
        </p:nvSpPr>
        <p:spPr>
          <a:xfrm>
            <a:off x="7946609" y="2521868"/>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32" name="TextBox 31">
            <a:extLst>
              <a:ext uri="{FF2B5EF4-FFF2-40B4-BE49-F238E27FC236}">
                <a16:creationId xmlns:a16="http://schemas.microsoft.com/office/drawing/2014/main" id="{AF8A4049-B866-464E-97A4-6AF3E9420EF8}"/>
              </a:ext>
            </a:extLst>
          </p:cNvPr>
          <p:cNvSpPr txBox="1"/>
          <p:nvPr/>
        </p:nvSpPr>
        <p:spPr>
          <a:xfrm>
            <a:off x="1872544" y="379540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33" name="TextBox 32">
            <a:extLst>
              <a:ext uri="{FF2B5EF4-FFF2-40B4-BE49-F238E27FC236}">
                <a16:creationId xmlns:a16="http://schemas.microsoft.com/office/drawing/2014/main" id="{E2B03239-81A2-4378-92AE-FBF58A676289}"/>
              </a:ext>
            </a:extLst>
          </p:cNvPr>
          <p:cNvSpPr txBox="1"/>
          <p:nvPr/>
        </p:nvSpPr>
        <p:spPr>
          <a:xfrm>
            <a:off x="3889761" y="379540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34" name="TextBox 33">
            <a:extLst>
              <a:ext uri="{FF2B5EF4-FFF2-40B4-BE49-F238E27FC236}">
                <a16:creationId xmlns:a16="http://schemas.microsoft.com/office/drawing/2014/main" id="{88525A01-EE28-4B04-943E-5F07BF235BF9}"/>
              </a:ext>
            </a:extLst>
          </p:cNvPr>
          <p:cNvSpPr txBox="1"/>
          <p:nvPr/>
        </p:nvSpPr>
        <p:spPr>
          <a:xfrm>
            <a:off x="5933430" y="380523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35" name="TextBox 34">
            <a:extLst>
              <a:ext uri="{FF2B5EF4-FFF2-40B4-BE49-F238E27FC236}">
                <a16:creationId xmlns:a16="http://schemas.microsoft.com/office/drawing/2014/main" id="{81183AE4-8943-4F5B-A7C2-CE8192935FA1}"/>
              </a:ext>
            </a:extLst>
          </p:cNvPr>
          <p:cNvSpPr txBox="1"/>
          <p:nvPr/>
        </p:nvSpPr>
        <p:spPr>
          <a:xfrm>
            <a:off x="7946609" y="380523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36" name="TextBox 35">
            <a:extLst>
              <a:ext uri="{FF2B5EF4-FFF2-40B4-BE49-F238E27FC236}">
                <a16:creationId xmlns:a16="http://schemas.microsoft.com/office/drawing/2014/main" id="{9D416DD6-6E7D-4EF4-B728-8D57227FBE42}"/>
              </a:ext>
            </a:extLst>
          </p:cNvPr>
          <p:cNvSpPr txBox="1"/>
          <p:nvPr/>
        </p:nvSpPr>
        <p:spPr>
          <a:xfrm>
            <a:off x="1872544" y="501295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p>
        </p:txBody>
      </p:sp>
      <p:sp>
        <p:nvSpPr>
          <p:cNvPr id="37" name="TextBox 36">
            <a:extLst>
              <a:ext uri="{FF2B5EF4-FFF2-40B4-BE49-F238E27FC236}">
                <a16:creationId xmlns:a16="http://schemas.microsoft.com/office/drawing/2014/main" id="{3A9AF7DA-D82A-4B9A-893F-BA9117CEC032}"/>
              </a:ext>
            </a:extLst>
          </p:cNvPr>
          <p:cNvSpPr txBox="1"/>
          <p:nvPr/>
        </p:nvSpPr>
        <p:spPr>
          <a:xfrm>
            <a:off x="3889761" y="501295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
        <p:nvSpPr>
          <p:cNvPr id="38" name="TextBox 37">
            <a:extLst>
              <a:ext uri="{FF2B5EF4-FFF2-40B4-BE49-F238E27FC236}">
                <a16:creationId xmlns:a16="http://schemas.microsoft.com/office/drawing/2014/main" id="{89FB33C6-0139-4827-A5A9-32D5BA1A6337}"/>
              </a:ext>
            </a:extLst>
          </p:cNvPr>
          <p:cNvSpPr txBox="1"/>
          <p:nvPr/>
        </p:nvSpPr>
        <p:spPr>
          <a:xfrm>
            <a:off x="5933430" y="502278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p>
        </p:txBody>
      </p:sp>
      <p:sp>
        <p:nvSpPr>
          <p:cNvPr id="39" name="TextBox 38">
            <a:extLst>
              <a:ext uri="{FF2B5EF4-FFF2-40B4-BE49-F238E27FC236}">
                <a16:creationId xmlns:a16="http://schemas.microsoft.com/office/drawing/2014/main" id="{C872F35F-9756-48D0-B2F5-0FCD4B038417}"/>
              </a:ext>
            </a:extLst>
          </p:cNvPr>
          <p:cNvSpPr txBox="1"/>
          <p:nvPr/>
        </p:nvSpPr>
        <p:spPr>
          <a:xfrm>
            <a:off x="7946609" y="502278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p>
        </p:txBody>
      </p:sp>
      <p:sp>
        <p:nvSpPr>
          <p:cNvPr id="2" name="TextBox 1">
            <a:extLst>
              <a:ext uri="{FF2B5EF4-FFF2-40B4-BE49-F238E27FC236}">
                <a16:creationId xmlns:a16="http://schemas.microsoft.com/office/drawing/2014/main" id="{1C93ABC3-6303-4EB8-9B5E-7405A05F7A23}"/>
              </a:ext>
            </a:extLst>
          </p:cNvPr>
          <p:cNvSpPr txBox="1"/>
          <p:nvPr/>
        </p:nvSpPr>
        <p:spPr>
          <a:xfrm>
            <a:off x="1931150" y="1777430"/>
            <a:ext cx="1908561" cy="707886"/>
          </a:xfrm>
          <a:prstGeom prst="rect">
            <a:avLst/>
          </a:prstGeom>
          <a:noFill/>
        </p:spPr>
        <p:txBody>
          <a:bodyPr wrap="square" rtlCol="0">
            <a:spAutoFit/>
          </a:bodyPr>
          <a:lstStyle/>
          <a:p>
            <a:pPr algn="ctr"/>
            <a:r>
              <a:rPr lang="en-GB" sz="2000" b="1" dirty="0">
                <a:solidFill>
                  <a:schemeClr val="bg1"/>
                </a:solidFill>
              </a:rPr>
              <a:t>favourite</a:t>
            </a:r>
            <a:br>
              <a:rPr lang="en-GB" sz="2000" b="1" dirty="0">
                <a:solidFill>
                  <a:schemeClr val="bg1"/>
                </a:solidFill>
              </a:rPr>
            </a:br>
            <a:r>
              <a:rPr lang="en-GB" sz="2000" b="1" dirty="0">
                <a:solidFill>
                  <a:schemeClr val="bg1"/>
                </a:solidFill>
              </a:rPr>
              <a:t>wood/forest</a:t>
            </a:r>
          </a:p>
        </p:txBody>
      </p:sp>
      <p:sp>
        <p:nvSpPr>
          <p:cNvPr id="40" name="TextBox 39">
            <a:extLst>
              <a:ext uri="{FF2B5EF4-FFF2-40B4-BE49-F238E27FC236}">
                <a16:creationId xmlns:a16="http://schemas.microsoft.com/office/drawing/2014/main" id="{6E89EEB7-4E49-40E4-BA59-810C8D7A48CE}"/>
              </a:ext>
            </a:extLst>
          </p:cNvPr>
          <p:cNvSpPr txBox="1"/>
          <p:nvPr/>
        </p:nvSpPr>
        <p:spPr>
          <a:xfrm>
            <a:off x="4087761" y="2217606"/>
            <a:ext cx="1908561" cy="400110"/>
          </a:xfrm>
          <a:prstGeom prst="rect">
            <a:avLst/>
          </a:prstGeom>
          <a:noFill/>
        </p:spPr>
        <p:txBody>
          <a:bodyPr wrap="square" rtlCol="0">
            <a:spAutoFit/>
          </a:bodyPr>
          <a:lstStyle/>
          <a:p>
            <a:pPr algn="l"/>
            <a:r>
              <a:rPr lang="en-GB" sz="2000" b="1" dirty="0">
                <a:solidFill>
                  <a:schemeClr val="bg1"/>
                </a:solidFill>
              </a:rPr>
              <a:t>main meal</a:t>
            </a:r>
          </a:p>
        </p:txBody>
      </p:sp>
      <p:sp>
        <p:nvSpPr>
          <p:cNvPr id="41" name="TextBox 40">
            <a:extLst>
              <a:ext uri="{FF2B5EF4-FFF2-40B4-BE49-F238E27FC236}">
                <a16:creationId xmlns:a16="http://schemas.microsoft.com/office/drawing/2014/main" id="{9B73E1A0-AB4F-4BA1-B576-368F5AA59D24}"/>
              </a:ext>
            </a:extLst>
          </p:cNvPr>
          <p:cNvSpPr txBox="1"/>
          <p:nvPr/>
        </p:nvSpPr>
        <p:spPr>
          <a:xfrm>
            <a:off x="5985832" y="1883670"/>
            <a:ext cx="1908561" cy="707886"/>
          </a:xfrm>
          <a:prstGeom prst="rect">
            <a:avLst/>
          </a:prstGeom>
          <a:noFill/>
        </p:spPr>
        <p:txBody>
          <a:bodyPr wrap="square" rtlCol="0">
            <a:spAutoFit/>
          </a:bodyPr>
          <a:lstStyle/>
          <a:p>
            <a:pPr algn="ctr"/>
            <a:r>
              <a:rPr lang="en-GB" sz="2000" b="1" dirty="0">
                <a:solidFill>
                  <a:schemeClr val="bg1"/>
                </a:solidFill>
              </a:rPr>
              <a:t>main </a:t>
            </a:r>
            <a:br>
              <a:rPr lang="en-GB" sz="2000" b="1" dirty="0">
                <a:solidFill>
                  <a:schemeClr val="bg1"/>
                </a:solidFill>
              </a:rPr>
            </a:br>
            <a:r>
              <a:rPr lang="en-GB" sz="2000" b="1" dirty="0">
                <a:solidFill>
                  <a:schemeClr val="bg1"/>
                </a:solidFill>
              </a:rPr>
              <a:t>door</a:t>
            </a:r>
          </a:p>
        </p:txBody>
      </p:sp>
      <p:sp>
        <p:nvSpPr>
          <p:cNvPr id="42" name="TextBox 41">
            <a:extLst>
              <a:ext uri="{FF2B5EF4-FFF2-40B4-BE49-F238E27FC236}">
                <a16:creationId xmlns:a16="http://schemas.microsoft.com/office/drawing/2014/main" id="{A0B09456-45C1-4943-B7B1-F3C6A72E2A93}"/>
              </a:ext>
            </a:extLst>
          </p:cNvPr>
          <p:cNvSpPr txBox="1"/>
          <p:nvPr/>
        </p:nvSpPr>
        <p:spPr>
          <a:xfrm>
            <a:off x="8215322" y="1887791"/>
            <a:ext cx="1427909" cy="707886"/>
          </a:xfrm>
          <a:prstGeom prst="rect">
            <a:avLst/>
          </a:prstGeom>
          <a:noFill/>
        </p:spPr>
        <p:txBody>
          <a:bodyPr wrap="square" rtlCol="0">
            <a:spAutoFit/>
          </a:bodyPr>
          <a:lstStyle/>
          <a:p>
            <a:pPr algn="ctr"/>
            <a:r>
              <a:rPr lang="en-GB" sz="2000" b="1" dirty="0">
                <a:solidFill>
                  <a:schemeClr val="bg1"/>
                </a:solidFill>
              </a:rPr>
              <a:t>favourite food</a:t>
            </a:r>
          </a:p>
        </p:txBody>
      </p:sp>
      <p:sp>
        <p:nvSpPr>
          <p:cNvPr id="43" name="TextBox 42">
            <a:extLst>
              <a:ext uri="{FF2B5EF4-FFF2-40B4-BE49-F238E27FC236}">
                <a16:creationId xmlns:a16="http://schemas.microsoft.com/office/drawing/2014/main" id="{4D2B266C-CD64-4225-B7CF-49826D9BA0D6}"/>
              </a:ext>
            </a:extLst>
          </p:cNvPr>
          <p:cNvSpPr txBox="1"/>
          <p:nvPr/>
        </p:nvSpPr>
        <p:spPr>
          <a:xfrm>
            <a:off x="1969552" y="3451326"/>
            <a:ext cx="1908561" cy="400110"/>
          </a:xfrm>
          <a:prstGeom prst="rect">
            <a:avLst/>
          </a:prstGeom>
          <a:noFill/>
        </p:spPr>
        <p:txBody>
          <a:bodyPr wrap="square" rtlCol="0">
            <a:spAutoFit/>
          </a:bodyPr>
          <a:lstStyle/>
          <a:p>
            <a:pPr algn="ctr"/>
            <a:r>
              <a:rPr lang="en-GB" sz="2000" b="1" dirty="0">
                <a:solidFill>
                  <a:srgbClr val="002060"/>
                </a:solidFill>
              </a:rPr>
              <a:t>favourite day</a:t>
            </a:r>
          </a:p>
        </p:txBody>
      </p:sp>
      <p:sp>
        <p:nvSpPr>
          <p:cNvPr id="44" name="TextBox 43">
            <a:extLst>
              <a:ext uri="{FF2B5EF4-FFF2-40B4-BE49-F238E27FC236}">
                <a16:creationId xmlns:a16="http://schemas.microsoft.com/office/drawing/2014/main" id="{85F6C64B-5669-4F7B-BBF7-00FAF95CD230}"/>
              </a:ext>
            </a:extLst>
          </p:cNvPr>
          <p:cNvSpPr txBox="1"/>
          <p:nvPr/>
        </p:nvSpPr>
        <p:spPr>
          <a:xfrm>
            <a:off x="4200727" y="3077658"/>
            <a:ext cx="1427909" cy="707886"/>
          </a:xfrm>
          <a:prstGeom prst="rect">
            <a:avLst/>
          </a:prstGeom>
          <a:noFill/>
        </p:spPr>
        <p:txBody>
          <a:bodyPr wrap="square" rtlCol="0">
            <a:spAutoFit/>
          </a:bodyPr>
          <a:lstStyle/>
          <a:p>
            <a:pPr algn="ctr"/>
            <a:r>
              <a:rPr lang="en-GB" sz="2000" b="1" dirty="0">
                <a:solidFill>
                  <a:schemeClr val="bg1"/>
                </a:solidFill>
              </a:rPr>
              <a:t>main street</a:t>
            </a:r>
          </a:p>
        </p:txBody>
      </p:sp>
      <p:sp>
        <p:nvSpPr>
          <p:cNvPr id="45" name="TextBox 44">
            <a:extLst>
              <a:ext uri="{FF2B5EF4-FFF2-40B4-BE49-F238E27FC236}">
                <a16:creationId xmlns:a16="http://schemas.microsoft.com/office/drawing/2014/main" id="{840C1BA5-3B54-488A-9CFE-BA736064BFC7}"/>
              </a:ext>
            </a:extLst>
          </p:cNvPr>
          <p:cNvSpPr txBox="1"/>
          <p:nvPr/>
        </p:nvSpPr>
        <p:spPr>
          <a:xfrm>
            <a:off x="6306130" y="2843349"/>
            <a:ext cx="1427909" cy="707886"/>
          </a:xfrm>
          <a:prstGeom prst="rect">
            <a:avLst/>
          </a:prstGeom>
          <a:noFill/>
        </p:spPr>
        <p:txBody>
          <a:bodyPr wrap="square" rtlCol="0">
            <a:spAutoFit/>
          </a:bodyPr>
          <a:lstStyle/>
          <a:p>
            <a:pPr algn="ctr"/>
            <a:r>
              <a:rPr lang="en-GB" sz="2000" b="1" dirty="0">
                <a:solidFill>
                  <a:srgbClr val="002060"/>
                </a:solidFill>
              </a:rPr>
              <a:t>main language</a:t>
            </a:r>
          </a:p>
        </p:txBody>
      </p:sp>
      <p:sp>
        <p:nvSpPr>
          <p:cNvPr id="46" name="TextBox 45">
            <a:extLst>
              <a:ext uri="{FF2B5EF4-FFF2-40B4-BE49-F238E27FC236}">
                <a16:creationId xmlns:a16="http://schemas.microsoft.com/office/drawing/2014/main" id="{46764CD6-5FAA-468D-9925-C96F522BD01A}"/>
              </a:ext>
            </a:extLst>
          </p:cNvPr>
          <p:cNvSpPr txBox="1"/>
          <p:nvPr/>
        </p:nvSpPr>
        <p:spPr>
          <a:xfrm>
            <a:off x="8269296" y="3009954"/>
            <a:ext cx="1427909" cy="707886"/>
          </a:xfrm>
          <a:prstGeom prst="rect">
            <a:avLst/>
          </a:prstGeom>
          <a:noFill/>
        </p:spPr>
        <p:txBody>
          <a:bodyPr wrap="square" rtlCol="0">
            <a:spAutoFit/>
          </a:bodyPr>
          <a:lstStyle/>
          <a:p>
            <a:pPr algn="ctr"/>
            <a:r>
              <a:rPr lang="en-GB" sz="2000" b="1" dirty="0">
                <a:solidFill>
                  <a:schemeClr val="bg1"/>
                </a:solidFill>
              </a:rPr>
              <a:t>main mosque</a:t>
            </a:r>
          </a:p>
        </p:txBody>
      </p:sp>
      <p:sp>
        <p:nvSpPr>
          <p:cNvPr id="47" name="TextBox 46">
            <a:extLst>
              <a:ext uri="{FF2B5EF4-FFF2-40B4-BE49-F238E27FC236}">
                <a16:creationId xmlns:a16="http://schemas.microsoft.com/office/drawing/2014/main" id="{D8AB95C0-DFD3-49E7-AACA-351BFCC66DDD}"/>
              </a:ext>
            </a:extLst>
          </p:cNvPr>
          <p:cNvSpPr txBox="1"/>
          <p:nvPr/>
        </p:nvSpPr>
        <p:spPr>
          <a:xfrm>
            <a:off x="2220045" y="4298135"/>
            <a:ext cx="1427909" cy="707886"/>
          </a:xfrm>
          <a:prstGeom prst="rect">
            <a:avLst/>
          </a:prstGeom>
          <a:noFill/>
        </p:spPr>
        <p:txBody>
          <a:bodyPr wrap="square" rtlCol="0">
            <a:spAutoFit/>
          </a:bodyPr>
          <a:lstStyle/>
          <a:p>
            <a:pPr algn="ctr"/>
            <a:r>
              <a:rPr lang="en-GB" sz="2000" b="1" dirty="0">
                <a:solidFill>
                  <a:schemeClr val="bg1"/>
                </a:solidFill>
              </a:rPr>
              <a:t>favourite room</a:t>
            </a:r>
          </a:p>
        </p:txBody>
      </p:sp>
      <p:sp>
        <p:nvSpPr>
          <p:cNvPr id="48" name="TextBox 47">
            <a:extLst>
              <a:ext uri="{FF2B5EF4-FFF2-40B4-BE49-F238E27FC236}">
                <a16:creationId xmlns:a16="http://schemas.microsoft.com/office/drawing/2014/main" id="{57E6867F-EE09-4291-8655-0C035A73336E}"/>
              </a:ext>
            </a:extLst>
          </p:cNvPr>
          <p:cNvSpPr txBox="1"/>
          <p:nvPr/>
        </p:nvSpPr>
        <p:spPr>
          <a:xfrm>
            <a:off x="4156257" y="4312881"/>
            <a:ext cx="1427909" cy="707886"/>
          </a:xfrm>
          <a:prstGeom prst="rect">
            <a:avLst/>
          </a:prstGeom>
          <a:noFill/>
        </p:spPr>
        <p:txBody>
          <a:bodyPr wrap="square" rtlCol="0">
            <a:spAutoFit/>
          </a:bodyPr>
          <a:lstStyle/>
          <a:p>
            <a:pPr algn="ctr"/>
            <a:r>
              <a:rPr lang="en-GB" sz="2000" b="1" dirty="0">
                <a:solidFill>
                  <a:schemeClr val="bg1"/>
                </a:solidFill>
              </a:rPr>
              <a:t>favourite course</a:t>
            </a:r>
          </a:p>
        </p:txBody>
      </p:sp>
      <p:sp>
        <p:nvSpPr>
          <p:cNvPr id="49" name="TextBox 48">
            <a:extLst>
              <a:ext uri="{FF2B5EF4-FFF2-40B4-BE49-F238E27FC236}">
                <a16:creationId xmlns:a16="http://schemas.microsoft.com/office/drawing/2014/main" id="{56B243EE-9534-4646-B11A-DA0C9FE2AB43}"/>
              </a:ext>
            </a:extLst>
          </p:cNvPr>
          <p:cNvSpPr txBox="1"/>
          <p:nvPr/>
        </p:nvSpPr>
        <p:spPr>
          <a:xfrm>
            <a:off x="6306130" y="4326761"/>
            <a:ext cx="1427909" cy="707886"/>
          </a:xfrm>
          <a:prstGeom prst="rect">
            <a:avLst/>
          </a:prstGeom>
          <a:noFill/>
        </p:spPr>
        <p:txBody>
          <a:bodyPr wrap="square" rtlCol="0">
            <a:spAutoFit/>
          </a:bodyPr>
          <a:lstStyle/>
          <a:p>
            <a:pPr algn="ctr"/>
            <a:r>
              <a:rPr lang="en-GB" sz="2000" b="1" dirty="0">
                <a:solidFill>
                  <a:schemeClr val="bg1"/>
                </a:solidFill>
              </a:rPr>
              <a:t>main mountain</a:t>
            </a:r>
          </a:p>
        </p:txBody>
      </p:sp>
      <p:sp>
        <p:nvSpPr>
          <p:cNvPr id="50" name="TextBox 49">
            <a:extLst>
              <a:ext uri="{FF2B5EF4-FFF2-40B4-BE49-F238E27FC236}">
                <a16:creationId xmlns:a16="http://schemas.microsoft.com/office/drawing/2014/main" id="{A079176F-FD82-4E92-9BF8-5849F0A9F5E9}"/>
              </a:ext>
            </a:extLst>
          </p:cNvPr>
          <p:cNvSpPr txBox="1"/>
          <p:nvPr/>
        </p:nvSpPr>
        <p:spPr>
          <a:xfrm>
            <a:off x="8342609" y="4326761"/>
            <a:ext cx="1427909" cy="707886"/>
          </a:xfrm>
          <a:prstGeom prst="rect">
            <a:avLst/>
          </a:prstGeom>
          <a:noFill/>
        </p:spPr>
        <p:txBody>
          <a:bodyPr wrap="square" rtlCol="0">
            <a:spAutoFit/>
          </a:bodyPr>
          <a:lstStyle/>
          <a:p>
            <a:pPr algn="ctr"/>
            <a:r>
              <a:rPr lang="en-GB" sz="2000" b="1" dirty="0">
                <a:solidFill>
                  <a:srgbClr val="002060"/>
                </a:solidFill>
              </a:rPr>
              <a:t>favourite animal</a:t>
            </a:r>
          </a:p>
        </p:txBody>
      </p:sp>
      <p:sp>
        <p:nvSpPr>
          <p:cNvPr id="51" name="TextBox 50">
            <a:extLst>
              <a:ext uri="{FF2B5EF4-FFF2-40B4-BE49-F238E27FC236}">
                <a16:creationId xmlns:a16="http://schemas.microsoft.com/office/drawing/2014/main" id="{96A06912-ACEA-4A4F-B515-DBAF3EEE903F}"/>
              </a:ext>
            </a:extLst>
          </p:cNvPr>
          <p:cNvSpPr txBox="1"/>
          <p:nvPr/>
        </p:nvSpPr>
        <p:spPr>
          <a:xfrm>
            <a:off x="2161838" y="5531566"/>
            <a:ext cx="1427909" cy="707886"/>
          </a:xfrm>
          <a:prstGeom prst="rect">
            <a:avLst/>
          </a:prstGeom>
          <a:noFill/>
        </p:spPr>
        <p:txBody>
          <a:bodyPr wrap="square" rtlCol="0">
            <a:spAutoFit/>
          </a:bodyPr>
          <a:lstStyle/>
          <a:p>
            <a:pPr algn="ctr"/>
            <a:r>
              <a:rPr lang="en-GB" sz="2000" b="1" dirty="0">
                <a:solidFill>
                  <a:schemeClr val="bg1"/>
                </a:solidFill>
              </a:rPr>
              <a:t>main building</a:t>
            </a:r>
          </a:p>
        </p:txBody>
      </p:sp>
      <p:sp>
        <p:nvSpPr>
          <p:cNvPr id="52" name="TextBox 51">
            <a:extLst>
              <a:ext uri="{FF2B5EF4-FFF2-40B4-BE49-F238E27FC236}">
                <a16:creationId xmlns:a16="http://schemas.microsoft.com/office/drawing/2014/main" id="{2187F26B-F2DC-4674-AC5F-102D20814931}"/>
              </a:ext>
            </a:extLst>
          </p:cNvPr>
          <p:cNvSpPr txBox="1"/>
          <p:nvPr/>
        </p:nvSpPr>
        <p:spPr>
          <a:xfrm>
            <a:off x="4285761" y="5571766"/>
            <a:ext cx="1427909" cy="707886"/>
          </a:xfrm>
          <a:prstGeom prst="rect">
            <a:avLst/>
          </a:prstGeom>
          <a:noFill/>
        </p:spPr>
        <p:txBody>
          <a:bodyPr wrap="square" rtlCol="0">
            <a:spAutoFit/>
          </a:bodyPr>
          <a:lstStyle/>
          <a:p>
            <a:pPr algn="ctr"/>
            <a:r>
              <a:rPr lang="en-GB" sz="2000" b="1" dirty="0">
                <a:solidFill>
                  <a:schemeClr val="bg1"/>
                </a:solidFill>
              </a:rPr>
              <a:t>main work</a:t>
            </a:r>
          </a:p>
        </p:txBody>
      </p:sp>
      <p:sp>
        <p:nvSpPr>
          <p:cNvPr id="53" name="TextBox 52">
            <a:extLst>
              <a:ext uri="{FF2B5EF4-FFF2-40B4-BE49-F238E27FC236}">
                <a16:creationId xmlns:a16="http://schemas.microsoft.com/office/drawing/2014/main" id="{AA2D9C9D-7FDC-4F15-AC9C-D6F4D8C1AA41}"/>
              </a:ext>
            </a:extLst>
          </p:cNvPr>
          <p:cNvSpPr txBox="1"/>
          <p:nvPr/>
        </p:nvSpPr>
        <p:spPr>
          <a:xfrm>
            <a:off x="6064900" y="5518919"/>
            <a:ext cx="1600573" cy="707886"/>
          </a:xfrm>
          <a:prstGeom prst="rect">
            <a:avLst/>
          </a:prstGeom>
          <a:noFill/>
        </p:spPr>
        <p:txBody>
          <a:bodyPr wrap="square" rtlCol="0">
            <a:spAutoFit/>
          </a:bodyPr>
          <a:lstStyle/>
          <a:p>
            <a:pPr algn="ctr"/>
            <a:r>
              <a:rPr lang="en-GB" sz="2000" b="1" dirty="0">
                <a:solidFill>
                  <a:schemeClr val="bg1"/>
                </a:solidFill>
              </a:rPr>
              <a:t>favourite newspaper</a:t>
            </a:r>
          </a:p>
        </p:txBody>
      </p:sp>
      <p:sp>
        <p:nvSpPr>
          <p:cNvPr id="54" name="TextBox 53">
            <a:extLst>
              <a:ext uri="{FF2B5EF4-FFF2-40B4-BE49-F238E27FC236}">
                <a16:creationId xmlns:a16="http://schemas.microsoft.com/office/drawing/2014/main" id="{3B13ADF3-669B-4872-A365-A310F4D9B67B}"/>
              </a:ext>
            </a:extLst>
          </p:cNvPr>
          <p:cNvSpPr txBox="1"/>
          <p:nvPr/>
        </p:nvSpPr>
        <p:spPr>
          <a:xfrm>
            <a:off x="8297006" y="5548216"/>
            <a:ext cx="1427909" cy="707886"/>
          </a:xfrm>
          <a:prstGeom prst="rect">
            <a:avLst/>
          </a:prstGeom>
          <a:noFill/>
        </p:spPr>
        <p:txBody>
          <a:bodyPr wrap="square" rtlCol="0">
            <a:spAutoFit/>
          </a:bodyPr>
          <a:lstStyle/>
          <a:p>
            <a:pPr algn="ctr"/>
            <a:r>
              <a:rPr lang="en-GB" sz="2000" b="1" dirty="0">
                <a:solidFill>
                  <a:schemeClr val="bg1"/>
                </a:solidFill>
              </a:rPr>
              <a:t>favourite picture</a:t>
            </a:r>
          </a:p>
        </p:txBody>
      </p:sp>
    </p:spTree>
    <p:extLst>
      <p:ext uri="{BB962C8B-B14F-4D97-AF65-F5344CB8AC3E}">
        <p14:creationId xmlns:p14="http://schemas.microsoft.com/office/powerpoint/2010/main" val="2796092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367171"/>
            <a:ext cx="11313527" cy="1938992"/>
          </a:xfrm>
          <a:prstGeom prst="rect">
            <a:avLst/>
          </a:prstGeom>
          <a:noFill/>
        </p:spPr>
        <p:txBody>
          <a:bodyPr wrap="square" rtlCol="0">
            <a:spAutoFit/>
          </a:bodyPr>
          <a:lstStyle/>
          <a:p>
            <a:pPr algn="ctr">
              <a:defRPr/>
            </a:pPr>
            <a:r>
              <a:rPr lang="en-GB" sz="6000" b="1" dirty="0">
                <a:solidFill>
                  <a:srgbClr val="002060"/>
                </a:solidFill>
              </a:rPr>
              <a:t>Add prefix Haupt- to nouns to mean ‘main ’</a:t>
            </a:r>
            <a:endParaRPr lang="en-US" sz="60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3320900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1872020"/>
            <a:ext cx="11313527" cy="2954655"/>
          </a:xfrm>
          <a:prstGeom prst="rect">
            <a:avLst/>
          </a:prstGeom>
          <a:noFill/>
        </p:spPr>
        <p:txBody>
          <a:bodyPr wrap="square" rtlCol="0">
            <a:spAutoFit/>
          </a:bodyPr>
          <a:lstStyle/>
          <a:p>
            <a:pPr algn="ctr">
              <a:defRPr/>
            </a:pPr>
            <a:r>
              <a:rPr lang="en-GB" sz="6600" b="1" dirty="0">
                <a:solidFill>
                  <a:srgbClr val="002060"/>
                </a:solidFill>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Y8 T3.1 Week 5 Slides 39-40</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153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sym typeface="Wingdings" panose="05000000000000000000" pitchFamily="2" charset="2"/>
              </a:rPr>
              <a:t>German  German</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465535"/>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Add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Haupt-</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to nouns to mean ‘main. </a:t>
            </a:r>
          </a:p>
        </p:txBody>
      </p:sp>
      <p:sp>
        <p:nvSpPr>
          <p:cNvPr id="19" name="Rounded Rectangle 5">
            <a:extLst>
              <a:ext uri="{FF2B5EF4-FFF2-40B4-BE49-F238E27FC236}">
                <a16:creationId xmlns:a16="http://schemas.microsoft.com/office/drawing/2014/main" id="{8973CDDE-0245-4BD7-B5E5-D4CB794A53BF}"/>
              </a:ext>
            </a:extLst>
          </p:cNvPr>
          <p:cNvSpPr/>
          <p:nvPr/>
        </p:nvSpPr>
        <p:spPr>
          <a:xfrm>
            <a:off x="183941" y="1490320"/>
            <a:ext cx="4554649" cy="100966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That is the </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main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idea.</a:t>
            </a:r>
          </a:p>
        </p:txBody>
      </p:sp>
      <p:sp>
        <p:nvSpPr>
          <p:cNvPr id="20" name="Rounded Rectangle 6">
            <a:extLst>
              <a:ext uri="{FF2B5EF4-FFF2-40B4-BE49-F238E27FC236}">
                <a16:creationId xmlns:a16="http://schemas.microsoft.com/office/drawing/2014/main" id="{2ECB427C-D248-415F-8837-1BCD4FD4179C}"/>
              </a:ext>
            </a:extLst>
          </p:cNvPr>
          <p:cNvSpPr/>
          <p:nvPr/>
        </p:nvSpPr>
        <p:spPr>
          <a:xfrm>
            <a:off x="6468274" y="1564577"/>
            <a:ext cx="5383827" cy="9499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800" b="1" i="0" u="none" strike="noStrike" kern="1200" cap="none" spc="0" normalizeH="0" baseline="0" noProof="0" dirty="0" err="1">
                <a:ln>
                  <a:noFill/>
                </a:ln>
                <a:solidFill>
                  <a:srgbClr val="FF6600"/>
                </a:solidFill>
                <a:effectLst/>
                <a:uLnTx/>
                <a:uFillTx/>
                <a:latin typeface="Century Gothic" panose="020F0302020204030204"/>
                <a:ea typeface="+mn-ea"/>
                <a:cs typeface="+mn-cs"/>
              </a:rPr>
              <a:t>Haupt</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idee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24" name="Right Arrow 7">
            <a:extLst>
              <a:ext uri="{FF2B5EF4-FFF2-40B4-BE49-F238E27FC236}">
                <a16:creationId xmlns:a16="http://schemas.microsoft.com/office/drawing/2014/main" id="{E0A52527-0BA6-405B-9D4A-F05C33DD33CF}"/>
              </a:ext>
            </a:extLst>
          </p:cNvPr>
          <p:cNvSpPr/>
          <p:nvPr/>
        </p:nvSpPr>
        <p:spPr>
          <a:xfrm>
            <a:off x="4920465" y="1767376"/>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ounded Rectangle 9">
            <a:extLst>
              <a:ext uri="{FF2B5EF4-FFF2-40B4-BE49-F238E27FC236}">
                <a16:creationId xmlns:a16="http://schemas.microsoft.com/office/drawing/2014/main" id="{C4B7A6F8-F0D0-4066-BBC5-BDDE77CD53EE}"/>
              </a:ext>
            </a:extLst>
          </p:cNvPr>
          <p:cNvSpPr/>
          <p:nvPr/>
        </p:nvSpPr>
        <p:spPr>
          <a:xfrm>
            <a:off x="255372" y="3637300"/>
            <a:ext cx="500544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Wien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Hauptstadt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von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Österreich</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That is the main problem.</a:t>
            </a:r>
          </a:p>
        </p:txBody>
      </p:sp>
      <p:sp>
        <p:nvSpPr>
          <p:cNvPr id="27" name="Rounded Rectangle 10">
            <a:extLst>
              <a:ext uri="{FF2B5EF4-FFF2-40B4-BE49-F238E27FC236}">
                <a16:creationId xmlns:a16="http://schemas.microsoft.com/office/drawing/2014/main" id="{8E3230B0-E6BD-4DD0-87DC-3AB4ED6611E8}"/>
              </a:ext>
            </a:extLst>
          </p:cNvPr>
          <p:cNvSpPr/>
          <p:nvPr/>
        </p:nvSpPr>
        <p:spPr>
          <a:xfrm>
            <a:off x="6372376" y="2911642"/>
            <a:ext cx="5728875" cy="3278540"/>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would the following nouns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main train station</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main (high) street</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main role</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main reason</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one and write a sentence in German.</a:t>
            </a:r>
          </a:p>
        </p:txBody>
      </p:sp>
      <p:pic>
        <p:nvPicPr>
          <p:cNvPr id="28" name="Picture 27">
            <a:extLst>
              <a:ext uri="{FF2B5EF4-FFF2-40B4-BE49-F238E27FC236}">
                <a16:creationId xmlns:a16="http://schemas.microsoft.com/office/drawing/2014/main" id="{31D2BB4E-555E-4B9E-951C-69FF62D02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cxnSp>
        <p:nvCxnSpPr>
          <p:cNvPr id="33" name="Straight Arrow Connector 32">
            <a:extLst>
              <a:ext uri="{FF2B5EF4-FFF2-40B4-BE49-F238E27FC236}">
                <a16:creationId xmlns:a16="http://schemas.microsoft.com/office/drawing/2014/main" id="{C8214184-BD19-4851-81B2-0511DC3BCA29}"/>
              </a:ext>
            </a:extLst>
          </p:cNvPr>
          <p:cNvCxnSpPr/>
          <p:nvPr/>
        </p:nvCxnSpPr>
        <p:spPr>
          <a:xfrm flipH="1">
            <a:off x="10636893" y="1251955"/>
            <a:ext cx="2" cy="625244"/>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34D4A23-8929-46EB-A8A7-10CCB94A7A02}"/>
              </a:ext>
            </a:extLst>
          </p:cNvPr>
          <p:cNvSpPr txBox="1"/>
          <p:nvPr/>
        </p:nvSpPr>
        <p:spPr>
          <a:xfrm>
            <a:off x="9830796" y="161810"/>
            <a:ext cx="2063297" cy="1200329"/>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Note the gender: </a:t>
            </a:r>
            <a:b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Idee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b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b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die</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Hauptidee</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26" name="Picture 2" descr="Main Idea Clip Art">
            <a:extLst>
              <a:ext uri="{FF2B5EF4-FFF2-40B4-BE49-F238E27FC236}">
                <a16:creationId xmlns:a16="http://schemas.microsoft.com/office/drawing/2014/main" id="{F7CB95B1-A17B-4C27-86FB-F60ACE24F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560" y="1938746"/>
            <a:ext cx="1068555" cy="1454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26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22" presetClass="entr" presetSubtype="1"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up)">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4" grpId="0" animBg="1"/>
      <p:bldP spid="25" grpId="0" animBg="1"/>
      <p:bldP spid="27"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02164" y="300357"/>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2"/>
          <p:cNvSpPr txBox="1">
            <a:spLocks/>
          </p:cNvSpPr>
          <p:nvPr/>
        </p:nvSpPr>
        <p:spPr>
          <a:xfrm>
            <a:off x="916263" y="1462487"/>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Wien ist die Hauptstadt von Österreich!</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That is the main problem.</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main train station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main (high) street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main role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main reason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235410" y="1462487"/>
            <a:ext cx="566225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Vienna is the capital city of Austria!</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das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Hauptproblem</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Hauptbahnhof</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Hauptstraße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Hauptrolle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Hauptgrund</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TextBox 5"/>
          <p:cNvSpPr txBox="1"/>
          <p:nvPr/>
        </p:nvSpPr>
        <p:spPr>
          <a:xfrm>
            <a:off x="1927798" y="5067182"/>
            <a:ext cx="7985728"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notice about the </a:t>
            </a:r>
            <a:r>
              <a:rPr kumimoji="0" lang="en-GB"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gender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these nouns?</a:t>
            </a:r>
          </a:p>
        </p:txBody>
      </p:sp>
      <p:sp>
        <p:nvSpPr>
          <p:cNvPr id="7" name="TextBox 6"/>
          <p:cNvSpPr txBox="1"/>
          <p:nvPr/>
        </p:nvSpPr>
        <p:spPr>
          <a:xfrm>
            <a:off x="2935705" y="5627310"/>
            <a:ext cx="5772219"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are the gender of the final noun.</a:t>
            </a:r>
          </a:p>
        </p:txBody>
      </p:sp>
      <p:sp>
        <p:nvSpPr>
          <p:cNvPr id="9" name="TextBox 8"/>
          <p:cNvSpPr txBox="1"/>
          <p:nvPr/>
        </p:nvSpPr>
        <p:spPr>
          <a:xfrm>
            <a:off x="3655747" y="6412250"/>
            <a:ext cx="5159327"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forget to pronounce the words!</a:t>
            </a:r>
          </a:p>
        </p:txBody>
      </p:sp>
      <p:sp>
        <p:nvSpPr>
          <p:cNvPr id="12" name="Title 11"/>
          <p:cNvSpPr>
            <a:spLocks noGrp="1"/>
          </p:cNvSpPr>
          <p:nvPr>
            <p:ph type="title"/>
          </p:nvPr>
        </p:nvSpPr>
        <p:spPr>
          <a:xfrm>
            <a:off x="838200" y="4166"/>
            <a:ext cx="10515600" cy="1325563"/>
          </a:xfrm>
        </p:spPr>
        <p:txBody>
          <a:bodyPr/>
          <a:lstStyle/>
          <a:p>
            <a:pPr algn="ctr"/>
            <a:r>
              <a:rPr lang="en-GB" b="1" dirty="0">
                <a:solidFill>
                  <a:prstClr val="white"/>
                </a:solidFill>
              </a:rPr>
              <a:t>ANTWORTEN</a:t>
            </a:r>
          </a:p>
        </p:txBody>
      </p:sp>
      <p:cxnSp>
        <p:nvCxnSpPr>
          <p:cNvPr id="13" name="Straight Arrow Connector 12">
            <a:extLst>
              <a:ext uri="{FF2B5EF4-FFF2-40B4-BE49-F238E27FC236}">
                <a16:creationId xmlns:a16="http://schemas.microsoft.com/office/drawing/2014/main" id="{893EE92B-70D7-413C-A70C-93C9120770BD}"/>
              </a:ext>
            </a:extLst>
          </p:cNvPr>
          <p:cNvCxnSpPr>
            <a:cxnSpLocks/>
            <a:stCxn id="14" idx="2"/>
          </p:cNvCxnSpPr>
          <p:nvPr/>
        </p:nvCxnSpPr>
        <p:spPr>
          <a:xfrm flipH="1">
            <a:off x="9913527" y="742728"/>
            <a:ext cx="866392" cy="697735"/>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4F4B231-C1E3-4B72-B4F7-52711F50771D}"/>
              </a:ext>
            </a:extLst>
          </p:cNvPr>
          <p:cNvSpPr txBox="1"/>
          <p:nvPr/>
        </p:nvSpPr>
        <p:spPr>
          <a:xfrm>
            <a:off x="9748270" y="96397"/>
            <a:ext cx="2063297" cy="646331"/>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 main city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we say ‘capital’ city</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6663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22"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P spid="7" grpId="0" animBg="1"/>
      <p:bldP spid="9"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Y9 T2.1 Week 6 Slides 8-11</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69884B82-A8F4-0B40-81EF-F92A8108D32F}"/>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Word patterns </a:t>
            </a:r>
          </a:p>
        </p:txBody>
      </p:sp>
    </p:spTree>
    <p:extLst>
      <p:ext uri="{BB962C8B-B14F-4D97-AF65-F5344CB8AC3E}">
        <p14:creationId xmlns:p14="http://schemas.microsoft.com/office/powerpoint/2010/main" val="19885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peech Bubble: Rectangle with Corners Rounded 23">
            <a:extLst>
              <a:ext uri="{FF2B5EF4-FFF2-40B4-BE49-F238E27FC236}">
                <a16:creationId xmlns:a16="http://schemas.microsoft.com/office/drawing/2014/main" id="{68E04266-66B6-4DD2-9B32-0EFBA65B5E6A}"/>
              </a:ext>
            </a:extLst>
          </p:cNvPr>
          <p:cNvSpPr/>
          <p:nvPr/>
        </p:nvSpPr>
        <p:spPr>
          <a:xfrm>
            <a:off x="4500770" y="5487569"/>
            <a:ext cx="4066098" cy="748178"/>
          </a:xfrm>
          <a:prstGeom prst="wedgeRoundRectCallout">
            <a:avLst>
              <a:gd name="adj1" fmla="val 6133"/>
              <a:gd name="adj2" fmla="val -7884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latin typeface="Century Gothic" panose="020B0502020202020204" pitchFamily="34" charset="0"/>
              </a:rPr>
              <a:t>The gender of the new noun is the gender of the base word.</a:t>
            </a:r>
          </a:p>
        </p:txBody>
      </p:sp>
      <p:pic>
        <p:nvPicPr>
          <p:cNvPr id="11" name="Picture 10" descr="background for tit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821380" cy="869950"/>
          </a:xfrm>
          <a:prstGeom prst="rect">
            <a:avLst/>
          </a:prstGeom>
        </p:spPr>
      </p:pic>
      <p:sp>
        <p:nvSpPr>
          <p:cNvPr id="7" name="Title 6"/>
          <p:cNvSpPr>
            <a:spLocks noGrp="1"/>
          </p:cNvSpPr>
          <p:nvPr>
            <p:ph type="title"/>
          </p:nvPr>
        </p:nvSpPr>
        <p:spPr>
          <a:xfrm>
            <a:off x="0" y="318059"/>
            <a:ext cx="5846618" cy="776997"/>
          </a:xfrm>
        </p:spPr>
        <p:txBody>
          <a:bodyPr/>
          <a:lstStyle/>
          <a:p>
            <a:r>
              <a:rPr lang="en-GB" sz="3600" b="1" dirty="0" err="1">
                <a:solidFill>
                  <a:prstClr val="white"/>
                </a:solidFill>
              </a:rPr>
              <a:t>Lieblings</a:t>
            </a:r>
            <a:r>
              <a:rPr lang="en-GB" sz="3600" b="1" dirty="0">
                <a:solidFill>
                  <a:prstClr val="white"/>
                </a:solidFill>
              </a:rPr>
              <a:t>-, Haupt-</a:t>
            </a:r>
            <a:endParaRPr lang="en-GB" dirty="0"/>
          </a:p>
        </p:txBody>
      </p:sp>
      <p:sp>
        <p:nvSpPr>
          <p:cNvPr id="2" name="TextBox 1"/>
          <p:cNvSpPr txBox="1"/>
          <p:nvPr/>
        </p:nvSpPr>
        <p:spPr>
          <a:xfrm>
            <a:off x="300038" y="1217967"/>
            <a:ext cx="112033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45D8C81A-2B75-4868-8D42-56B441A4F742}"/>
              </a:ext>
            </a:extLst>
          </p:cNvPr>
          <p:cNvSpPr/>
          <p:nvPr/>
        </p:nvSpPr>
        <p:spPr>
          <a:xfrm>
            <a:off x="300038" y="1818271"/>
            <a:ext cx="6096000" cy="954107"/>
          </a:xfrm>
          <a:prstGeom prst="rect">
            <a:avLst/>
          </a:prstGeom>
        </p:spPr>
        <p:txBody>
          <a:bodyPr>
            <a:spAutoFit/>
          </a:bodyPr>
          <a:lstStyle/>
          <a:p>
            <a:r>
              <a:rPr lang="en-GB" sz="2800" b="1" dirty="0" err="1">
                <a:solidFill>
                  <a:srgbClr val="002060"/>
                </a:solidFill>
                <a:latin typeface="Century Gothic" panose="020B0502020202020204" pitchFamily="34" charset="0"/>
              </a:rPr>
              <a:t>Lieblings</a:t>
            </a:r>
            <a:r>
              <a:rPr lang="en-GB" sz="2800" dirty="0">
                <a:solidFill>
                  <a:srgbClr val="002060"/>
                </a:solidFill>
                <a:latin typeface="Century Gothic" panose="020B0502020202020204" pitchFamily="34" charset="0"/>
              </a:rPr>
              <a:t>- 	means 	favourite</a:t>
            </a:r>
            <a:br>
              <a:rPr lang="en-GB" sz="2800" dirty="0">
                <a:solidFill>
                  <a:srgbClr val="002060"/>
                </a:solidFill>
                <a:latin typeface="Century Gothic" panose="020B0502020202020204" pitchFamily="34" charset="0"/>
              </a:rPr>
            </a:br>
            <a:r>
              <a:rPr lang="en-GB" sz="2800" b="1" dirty="0">
                <a:solidFill>
                  <a:srgbClr val="002060"/>
                </a:solidFill>
                <a:latin typeface="Century Gothic" panose="020B0502020202020204" pitchFamily="34" charset="0"/>
              </a:rPr>
              <a:t>Haupt</a:t>
            </a:r>
            <a:r>
              <a:rPr lang="en-GB" sz="2800" dirty="0">
                <a:solidFill>
                  <a:srgbClr val="002060"/>
                </a:solidFill>
                <a:latin typeface="Century Gothic" panose="020B0502020202020204" pitchFamily="34" charset="0"/>
              </a:rPr>
              <a:t>- 	means 	main</a:t>
            </a:r>
            <a:endParaRPr lang="en-GB" dirty="0"/>
          </a:p>
        </p:txBody>
      </p:sp>
      <p:sp>
        <p:nvSpPr>
          <p:cNvPr id="12" name="Rectangle: Rounded Corners 11">
            <a:extLst>
              <a:ext uri="{FF2B5EF4-FFF2-40B4-BE49-F238E27FC236}">
                <a16:creationId xmlns:a16="http://schemas.microsoft.com/office/drawing/2014/main" id="{CB4A8E33-E074-44E7-8483-ADB9E8A9B020}"/>
              </a:ext>
            </a:extLst>
          </p:cNvPr>
          <p:cNvSpPr/>
          <p:nvPr/>
        </p:nvSpPr>
        <p:spPr>
          <a:xfrm>
            <a:off x="4045526" y="1818271"/>
            <a:ext cx="1551709" cy="477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_________</a:t>
            </a:r>
          </a:p>
        </p:txBody>
      </p:sp>
      <p:sp>
        <p:nvSpPr>
          <p:cNvPr id="16" name="Rectangle: Rounded Corners 15">
            <a:extLst>
              <a:ext uri="{FF2B5EF4-FFF2-40B4-BE49-F238E27FC236}">
                <a16:creationId xmlns:a16="http://schemas.microsoft.com/office/drawing/2014/main" id="{91CA648E-DEBF-46B2-853E-D66DB3487995}"/>
              </a:ext>
            </a:extLst>
          </p:cNvPr>
          <p:cNvSpPr/>
          <p:nvPr/>
        </p:nvSpPr>
        <p:spPr>
          <a:xfrm>
            <a:off x="4045526" y="2227527"/>
            <a:ext cx="1551709" cy="477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latin typeface="Century Gothic" panose="020B0502020202020204" pitchFamily="34" charset="0"/>
              </a:rPr>
              <a:t>_________</a:t>
            </a:r>
          </a:p>
        </p:txBody>
      </p:sp>
      <p:sp>
        <p:nvSpPr>
          <p:cNvPr id="17" name="TextBox 16">
            <a:extLst>
              <a:ext uri="{FF2B5EF4-FFF2-40B4-BE49-F238E27FC236}">
                <a16:creationId xmlns:a16="http://schemas.microsoft.com/office/drawing/2014/main" id="{ACF30CA6-651E-411F-8745-0A462BA903B6}"/>
              </a:ext>
            </a:extLst>
          </p:cNvPr>
          <p:cNvSpPr txBox="1"/>
          <p:nvPr/>
        </p:nvSpPr>
        <p:spPr>
          <a:xfrm>
            <a:off x="300038" y="2975770"/>
            <a:ext cx="112033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These prefixes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can be added to almost any noun to make a new word.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96E5703E-5BBE-4149-80DC-61031650BD1C}"/>
              </a:ext>
            </a:extLst>
          </p:cNvPr>
          <p:cNvSpPr txBox="1"/>
          <p:nvPr/>
        </p:nvSpPr>
        <p:spPr>
          <a:xfrm>
            <a:off x="300038" y="4027403"/>
            <a:ext cx="45213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favourite language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3" panose="05040102010807070707" pitchFamily="18" charset="2"/>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58FA85B8-FBEB-4B40-8902-B2EEADA1C878}"/>
              </a:ext>
            </a:extLst>
          </p:cNvPr>
          <p:cNvSpPr txBox="1"/>
          <p:nvPr/>
        </p:nvSpPr>
        <p:spPr>
          <a:xfrm>
            <a:off x="4821380" y="4057776"/>
            <a:ext cx="37454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Lieblingssprache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6637BE82-2C78-43B1-9D22-D7B5A4153FE3}"/>
              </a:ext>
            </a:extLst>
          </p:cNvPr>
          <p:cNvSpPr txBox="1"/>
          <p:nvPr/>
        </p:nvSpPr>
        <p:spPr>
          <a:xfrm>
            <a:off x="300038" y="4759327"/>
            <a:ext cx="45213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main place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3" panose="05040102010807070707" pitchFamily="18" charset="2"/>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B48B6E1E-2853-4175-9671-5508777EF47D}"/>
              </a:ext>
            </a:extLst>
          </p:cNvPr>
          <p:cNvSpPr txBox="1"/>
          <p:nvPr/>
        </p:nvSpPr>
        <p:spPr>
          <a:xfrm>
            <a:off x="4821380" y="4820882"/>
            <a:ext cx="37454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Hauptort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Speech Bubble: Rectangle with Corners Rounded 21">
            <a:extLst>
              <a:ext uri="{FF2B5EF4-FFF2-40B4-BE49-F238E27FC236}">
                <a16:creationId xmlns:a16="http://schemas.microsoft.com/office/drawing/2014/main" id="{23CC072C-0805-4C3B-8115-87BC96D4BEC5}"/>
              </a:ext>
            </a:extLst>
          </p:cNvPr>
          <p:cNvSpPr/>
          <p:nvPr/>
        </p:nvSpPr>
        <p:spPr>
          <a:xfrm>
            <a:off x="133783" y="5491251"/>
            <a:ext cx="4066098" cy="748178"/>
          </a:xfrm>
          <a:prstGeom prst="wedgeRoundRectCallout">
            <a:avLst>
              <a:gd name="adj1" fmla="val -24873"/>
              <a:gd name="adj2" fmla="val -6959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latin typeface="Century Gothic" panose="020B0502020202020204" pitchFamily="34" charset="0"/>
              </a:rPr>
              <a:t>Note: two words in English become one word in German.</a:t>
            </a:r>
          </a:p>
        </p:txBody>
      </p:sp>
      <p:sp>
        <p:nvSpPr>
          <p:cNvPr id="23" name="Speech Bubble: Rectangle with Corners Rounded 22">
            <a:extLst>
              <a:ext uri="{FF2B5EF4-FFF2-40B4-BE49-F238E27FC236}">
                <a16:creationId xmlns:a16="http://schemas.microsoft.com/office/drawing/2014/main" id="{61FDCBDF-A86D-463D-8F1D-947F2F912381}"/>
              </a:ext>
            </a:extLst>
          </p:cNvPr>
          <p:cNvSpPr/>
          <p:nvPr/>
        </p:nvSpPr>
        <p:spPr>
          <a:xfrm>
            <a:off x="4500770" y="5491251"/>
            <a:ext cx="4066098" cy="748178"/>
          </a:xfrm>
          <a:prstGeom prst="wedgeRoundRectCallout">
            <a:avLst>
              <a:gd name="adj1" fmla="val -29303"/>
              <a:gd name="adj2" fmla="val -8070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latin typeface="Century Gothic" panose="020B0502020202020204" pitchFamily="34" charset="0"/>
              </a:rPr>
              <a:t>The gender of the new noun is the gender of the base word.</a:t>
            </a:r>
          </a:p>
        </p:txBody>
      </p:sp>
    </p:spTree>
    <p:extLst>
      <p:ext uri="{BB962C8B-B14F-4D97-AF65-F5344CB8AC3E}">
        <p14:creationId xmlns:p14="http://schemas.microsoft.com/office/powerpoint/2010/main" val="401385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8" grpId="0"/>
      <p:bldP spid="12" grpId="0" animBg="1"/>
      <p:bldP spid="12" grpId="1" animBg="1"/>
      <p:bldP spid="16" grpId="0" animBg="1"/>
      <p:bldP spid="16" grpId="1" animBg="1"/>
      <p:bldP spid="22"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394160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3941603" y="209558"/>
            <a:ext cx="8015724"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es A, B, ? </a:t>
            </a:r>
            <a:r>
              <a:rPr lang="en-US" sz="2400" dirty="0" err="1">
                <a:solidFill>
                  <a:schemeClr val="accent5">
                    <a:lumMod val="50000"/>
                  </a:schemeClr>
                </a:solidFill>
              </a:rPr>
              <a:t>Schreib</a:t>
            </a:r>
            <a:r>
              <a:rPr lang="en-US" sz="2400" dirty="0">
                <a:solidFill>
                  <a:schemeClr val="accent5">
                    <a:lumMod val="50000"/>
                  </a:schemeClr>
                </a:solidFill>
              </a:rPr>
              <a:t> das </a:t>
            </a:r>
            <a:r>
              <a:rPr lang="en-US" sz="2400" dirty="0" err="1">
                <a:solidFill>
                  <a:schemeClr val="accent5">
                    <a:lumMod val="50000"/>
                  </a:schemeClr>
                </a:solidFill>
              </a:rPr>
              <a:t>englische</a:t>
            </a:r>
            <a:r>
              <a:rPr lang="en-US" sz="2400" dirty="0">
                <a:solidFill>
                  <a:schemeClr val="accent5">
                    <a:lumMod val="50000"/>
                  </a:schemeClr>
                </a:solidFill>
              </a:rPr>
              <a:t> Wort.</a:t>
            </a:r>
          </a:p>
        </p:txBody>
      </p:sp>
      <p:sp>
        <p:nvSpPr>
          <p:cNvPr id="10" name="Rounded Rectangle 24">
            <a:extLst>
              <a:ext uri="{FF2B5EF4-FFF2-40B4-BE49-F238E27FC236}">
                <a16:creationId xmlns:a16="http://schemas.microsoft.com/office/drawing/2014/main" id="{83AD764A-16CF-4AAF-AE5B-3DA1E222C544}"/>
              </a:ext>
            </a:extLst>
          </p:cNvPr>
          <p:cNvSpPr/>
          <p:nvPr/>
        </p:nvSpPr>
        <p:spPr>
          <a:xfrm>
            <a:off x="6994561" y="753871"/>
            <a:ext cx="4962766" cy="452431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Action Button: Custom 16">
            <a:hlinkClick r:id="" action="ppaction://noaction" highlightClick="1">
              <a:snd r:embed="rId4" name="9.2.1.6 slide 8 1.wav"/>
            </a:hlinkClick>
            <a:extLst>
              <a:ext uri="{FF2B5EF4-FFF2-40B4-BE49-F238E27FC236}">
                <a16:creationId xmlns:a16="http://schemas.microsoft.com/office/drawing/2014/main" id="{90811DB4-A576-4825-9717-964B005B3B20}"/>
              </a:ext>
            </a:extLst>
          </p:cNvPr>
          <p:cNvSpPr/>
          <p:nvPr/>
        </p:nvSpPr>
        <p:spPr>
          <a:xfrm>
            <a:off x="7325632" y="12373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5" name="9.2.1.6 slide 8 2.wav"/>
            </a:hlinkClick>
            <a:extLst>
              <a:ext uri="{FF2B5EF4-FFF2-40B4-BE49-F238E27FC236}">
                <a16:creationId xmlns:a16="http://schemas.microsoft.com/office/drawing/2014/main" id="{C49AA8CB-1542-4D94-9DC1-FBF2D87DA3E0}"/>
              </a:ext>
            </a:extLst>
          </p:cNvPr>
          <p:cNvSpPr/>
          <p:nvPr/>
        </p:nvSpPr>
        <p:spPr>
          <a:xfrm>
            <a:off x="7326405" y="17094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6" name="9.2.1.6 slide 8 3.wav"/>
            </a:hlinkClick>
            <a:extLst>
              <a:ext uri="{FF2B5EF4-FFF2-40B4-BE49-F238E27FC236}">
                <a16:creationId xmlns:a16="http://schemas.microsoft.com/office/drawing/2014/main" id="{FEA5CDC5-20DF-461E-9F17-82632A86F2BE}"/>
              </a:ext>
            </a:extLst>
          </p:cNvPr>
          <p:cNvSpPr/>
          <p:nvPr/>
        </p:nvSpPr>
        <p:spPr>
          <a:xfrm>
            <a:off x="7326405" y="217813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Action Button: Custom 16">
            <a:hlinkClick r:id="" action="ppaction://noaction" highlightClick="1">
              <a:snd r:embed="rId7" name="9.2.1.6 slide 8 4.wav"/>
            </a:hlinkClick>
            <a:extLst>
              <a:ext uri="{FF2B5EF4-FFF2-40B4-BE49-F238E27FC236}">
                <a16:creationId xmlns:a16="http://schemas.microsoft.com/office/drawing/2014/main" id="{AA0E7028-E339-4C41-960D-0A841B26AB15}"/>
              </a:ext>
            </a:extLst>
          </p:cNvPr>
          <p:cNvSpPr/>
          <p:nvPr/>
        </p:nvSpPr>
        <p:spPr>
          <a:xfrm>
            <a:off x="7326405" y="267412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8" name="9.2.1.6 slide 8 5.wav"/>
            </a:hlinkClick>
            <a:extLst>
              <a:ext uri="{FF2B5EF4-FFF2-40B4-BE49-F238E27FC236}">
                <a16:creationId xmlns:a16="http://schemas.microsoft.com/office/drawing/2014/main" id="{DB2F0552-6D77-4E20-AD96-5B4037B96BAF}"/>
              </a:ext>
            </a:extLst>
          </p:cNvPr>
          <p:cNvSpPr/>
          <p:nvPr/>
        </p:nvSpPr>
        <p:spPr>
          <a:xfrm>
            <a:off x="7326405" y="31692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snd r:embed="rId9" name="9.2.1.6 slide 8 6.wav"/>
            </a:hlinkClick>
            <a:extLst>
              <a:ext uri="{FF2B5EF4-FFF2-40B4-BE49-F238E27FC236}">
                <a16:creationId xmlns:a16="http://schemas.microsoft.com/office/drawing/2014/main" id="{70C8AB4B-1A25-4BE7-9D2D-AAB107710905}"/>
              </a:ext>
            </a:extLst>
          </p:cNvPr>
          <p:cNvSpPr/>
          <p:nvPr/>
        </p:nvSpPr>
        <p:spPr>
          <a:xfrm>
            <a:off x="7322274" y="366009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Action Button: Custom 16">
            <a:hlinkClick r:id="" action="ppaction://noaction" highlightClick="1">
              <a:snd r:embed="rId10" name="9.2.1.6 slide 8 7.wav"/>
            </a:hlinkClick>
            <a:extLst>
              <a:ext uri="{FF2B5EF4-FFF2-40B4-BE49-F238E27FC236}">
                <a16:creationId xmlns:a16="http://schemas.microsoft.com/office/drawing/2014/main" id="{60B8C8C6-470E-4E62-B08F-8AC8BAA3D5AD}"/>
              </a:ext>
            </a:extLst>
          </p:cNvPr>
          <p:cNvSpPr/>
          <p:nvPr/>
        </p:nvSpPr>
        <p:spPr>
          <a:xfrm>
            <a:off x="7313895" y="41610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8" name="Action Button: Custom 16">
            <a:hlinkClick r:id="" action="ppaction://noaction" highlightClick="1">
              <a:snd r:embed="rId11" name="9.2.1.6 slide 8 8.wav"/>
            </a:hlinkClick>
            <a:extLst>
              <a:ext uri="{FF2B5EF4-FFF2-40B4-BE49-F238E27FC236}">
                <a16:creationId xmlns:a16="http://schemas.microsoft.com/office/drawing/2014/main" id="{E0EA91E7-2573-43F8-AC4D-68B0645E5497}"/>
              </a:ext>
            </a:extLst>
          </p:cNvPr>
          <p:cNvSpPr/>
          <p:nvPr/>
        </p:nvSpPr>
        <p:spPr>
          <a:xfrm>
            <a:off x="7319131" y="462474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7" name="TextBox 26">
            <a:extLst>
              <a:ext uri="{FF2B5EF4-FFF2-40B4-BE49-F238E27FC236}">
                <a16:creationId xmlns:a16="http://schemas.microsoft.com/office/drawing/2014/main" id="{326A8167-A2CB-4546-AC5A-3C77373BDEC7}"/>
              </a:ext>
            </a:extLst>
          </p:cNvPr>
          <p:cNvSpPr txBox="1"/>
          <p:nvPr/>
        </p:nvSpPr>
        <p:spPr>
          <a:xfrm>
            <a:off x="7218450" y="781127"/>
            <a:ext cx="2696248" cy="430887"/>
          </a:xfrm>
          <a:prstGeom prst="rect">
            <a:avLst/>
          </a:prstGeom>
          <a:noFill/>
        </p:spPr>
        <p:txBody>
          <a:bodyPr wrap="square" rtlCol="0">
            <a:spAutoFit/>
          </a:bodyPr>
          <a:lstStyle/>
          <a:p>
            <a:pPr algn="l"/>
            <a:r>
              <a:rPr lang="en-GB" sz="2200" b="1" dirty="0">
                <a:solidFill>
                  <a:schemeClr val="accent5">
                    <a:lumMod val="50000"/>
                  </a:schemeClr>
                </a:solidFill>
              </a:rPr>
              <a:t>A,B,C?  </a:t>
            </a:r>
            <a:r>
              <a:rPr lang="en-GB" sz="2200" b="1" dirty="0" err="1">
                <a:solidFill>
                  <a:schemeClr val="accent5">
                    <a:lumMod val="50000"/>
                  </a:schemeClr>
                </a:solidFill>
              </a:rPr>
              <a:t>Englisch</a:t>
            </a:r>
            <a:endParaRPr lang="en-GB" sz="2200" b="1" dirty="0">
              <a:solidFill>
                <a:schemeClr val="accent5">
                  <a:lumMod val="50000"/>
                </a:schemeClr>
              </a:solidFill>
            </a:endParaRPr>
          </a:p>
        </p:txBody>
      </p:sp>
      <p:cxnSp>
        <p:nvCxnSpPr>
          <p:cNvPr id="30" name="Straight Connector 29">
            <a:extLst>
              <a:ext uri="{FF2B5EF4-FFF2-40B4-BE49-F238E27FC236}">
                <a16:creationId xmlns:a16="http://schemas.microsoft.com/office/drawing/2014/main" id="{C16048AA-3E0A-4824-BE23-9CB7C33E388D}"/>
              </a:ext>
            </a:extLst>
          </p:cNvPr>
          <p:cNvCxnSpPr>
            <a:cxnSpLocks/>
          </p:cNvCxnSpPr>
          <p:nvPr/>
        </p:nvCxnSpPr>
        <p:spPr>
          <a:xfrm>
            <a:off x="8158230" y="1221007"/>
            <a:ext cx="0" cy="377803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43F190F-ADB2-4AD9-933C-172794542DCD}"/>
              </a:ext>
            </a:extLst>
          </p:cNvPr>
          <p:cNvSpPr txBox="1"/>
          <p:nvPr/>
        </p:nvSpPr>
        <p:spPr>
          <a:xfrm>
            <a:off x="7697060" y="1202318"/>
            <a:ext cx="520040" cy="461665"/>
          </a:xfrm>
          <a:prstGeom prst="rect">
            <a:avLst/>
          </a:prstGeom>
          <a:noFill/>
        </p:spPr>
        <p:txBody>
          <a:bodyPr wrap="square" rtlCol="0">
            <a:spAutoFit/>
          </a:bodyPr>
          <a:lstStyle/>
          <a:p>
            <a:pPr algn="ctr"/>
            <a:r>
              <a:rPr lang="en-GB" sz="2400" b="1" dirty="0">
                <a:solidFill>
                  <a:srgbClr val="F26200"/>
                </a:solidFill>
              </a:rPr>
              <a:t>C</a:t>
            </a:r>
          </a:p>
        </p:txBody>
      </p:sp>
      <p:sp>
        <p:nvSpPr>
          <p:cNvPr id="33" name="TextBox 32">
            <a:extLst>
              <a:ext uri="{FF2B5EF4-FFF2-40B4-BE49-F238E27FC236}">
                <a16:creationId xmlns:a16="http://schemas.microsoft.com/office/drawing/2014/main" id="{0D463DB8-B139-4956-8F6F-1D737436D341}"/>
              </a:ext>
            </a:extLst>
          </p:cNvPr>
          <p:cNvSpPr txBox="1"/>
          <p:nvPr/>
        </p:nvSpPr>
        <p:spPr>
          <a:xfrm>
            <a:off x="8278259" y="1211973"/>
            <a:ext cx="3135194" cy="461665"/>
          </a:xfrm>
          <a:prstGeom prst="rect">
            <a:avLst/>
          </a:prstGeom>
          <a:noFill/>
        </p:spPr>
        <p:txBody>
          <a:bodyPr wrap="square" rtlCol="0">
            <a:spAutoFit/>
          </a:bodyPr>
          <a:lstStyle/>
          <a:p>
            <a:pPr algn="l"/>
            <a:r>
              <a:rPr lang="en-GB" sz="2400" dirty="0">
                <a:solidFill>
                  <a:schemeClr val="accent5">
                    <a:lumMod val="50000"/>
                  </a:schemeClr>
                </a:solidFill>
              </a:rPr>
              <a:t>favourite animal</a:t>
            </a:r>
          </a:p>
        </p:txBody>
      </p:sp>
      <p:pic>
        <p:nvPicPr>
          <p:cNvPr id="5122" name="Picture 2" descr="Bison, View, Large, Horns, Animal, Tail, Rear, Fur">
            <a:extLst>
              <a:ext uri="{FF2B5EF4-FFF2-40B4-BE49-F238E27FC236}">
                <a16:creationId xmlns:a16="http://schemas.microsoft.com/office/drawing/2014/main" id="{4D3B877A-97BC-4A98-9D19-36509FF0749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40225" y="963786"/>
            <a:ext cx="1798655" cy="163514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üleymaniye, Door, Cami, Turkey, Istanbul, Article">
            <a:extLst>
              <a:ext uri="{FF2B5EF4-FFF2-40B4-BE49-F238E27FC236}">
                <a16:creationId xmlns:a16="http://schemas.microsoft.com/office/drawing/2014/main" id="{388D9039-F5E5-44D1-B834-728A60E7F67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70061" y="2055397"/>
            <a:ext cx="1590594" cy="200917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ity, Warsaw, Town, Poland, Europe, Architecture">
            <a:extLst>
              <a:ext uri="{FF2B5EF4-FFF2-40B4-BE49-F238E27FC236}">
                <a16:creationId xmlns:a16="http://schemas.microsoft.com/office/drawing/2014/main" id="{50A3A52F-ED75-4616-AE5E-47B513554E0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4460" y="1450966"/>
            <a:ext cx="1813293" cy="120886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ath, Blackboard, Education, Classroom, Chalkboard">
            <a:extLst>
              <a:ext uri="{FF2B5EF4-FFF2-40B4-BE49-F238E27FC236}">
                <a16:creationId xmlns:a16="http://schemas.microsoft.com/office/drawing/2014/main" id="{5316A874-CEB3-4F88-A459-2FD892BD0944}"/>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10094" b="-5387"/>
          <a:stretch/>
        </p:blipFill>
        <p:spPr bwMode="auto">
          <a:xfrm>
            <a:off x="4609589" y="4994241"/>
            <a:ext cx="2036038" cy="121817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Warsaw, Poland, The Old Town, Monument, Building">
            <a:extLst>
              <a:ext uri="{FF2B5EF4-FFF2-40B4-BE49-F238E27FC236}">
                <a16:creationId xmlns:a16="http://schemas.microsoft.com/office/drawing/2014/main" id="{0506103B-069B-4D86-BC87-55690A430F5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1452" y="4912992"/>
            <a:ext cx="1876301" cy="124891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aravanserai, Hostel, Oriental, Interior, Living Room">
            <a:extLst>
              <a:ext uri="{FF2B5EF4-FFF2-40B4-BE49-F238E27FC236}">
                <a16:creationId xmlns:a16="http://schemas.microsoft.com/office/drawing/2014/main" id="{531E0CB3-5328-46C4-98E2-927C78980D6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45606" y="4650667"/>
            <a:ext cx="2014984" cy="151123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Plum Cake, Plums, Streusel Cake, Cake, Sweet, Bake">
            <a:extLst>
              <a:ext uri="{FF2B5EF4-FFF2-40B4-BE49-F238E27FC236}">
                <a16:creationId xmlns:a16="http://schemas.microsoft.com/office/drawing/2014/main" id="{A72E8F7D-0508-4DA1-B2EC-46C39A95B75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66991" y="2872834"/>
            <a:ext cx="1963013" cy="130867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Turkish Flag, Flag, Turkey, Turkish, Red, White">
            <a:extLst>
              <a:ext uri="{FF2B5EF4-FFF2-40B4-BE49-F238E27FC236}">
                <a16:creationId xmlns:a16="http://schemas.microsoft.com/office/drawing/2014/main" id="{AB50E838-2B0C-446A-9C3C-6209A722752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2981" y="3000285"/>
            <a:ext cx="2194057" cy="147870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665AD6B-B661-4F0C-80C9-198BD6A70E18}"/>
              </a:ext>
            </a:extLst>
          </p:cNvPr>
          <p:cNvSpPr txBox="1"/>
          <p:nvPr/>
        </p:nvSpPr>
        <p:spPr>
          <a:xfrm>
            <a:off x="4673503" y="818868"/>
            <a:ext cx="520040" cy="461665"/>
          </a:xfrm>
          <a:prstGeom prst="rect">
            <a:avLst/>
          </a:prstGeom>
          <a:noFill/>
        </p:spPr>
        <p:txBody>
          <a:bodyPr wrap="square" rtlCol="0">
            <a:spAutoFit/>
          </a:bodyPr>
          <a:lstStyle/>
          <a:p>
            <a:pPr algn="ctr"/>
            <a:r>
              <a:rPr lang="en-GB" sz="2400" b="1" dirty="0">
                <a:solidFill>
                  <a:srgbClr val="F26200"/>
                </a:solidFill>
              </a:rPr>
              <a:t>C</a:t>
            </a:r>
          </a:p>
        </p:txBody>
      </p:sp>
      <p:sp>
        <p:nvSpPr>
          <p:cNvPr id="34" name="TextBox 33">
            <a:extLst>
              <a:ext uri="{FF2B5EF4-FFF2-40B4-BE49-F238E27FC236}">
                <a16:creationId xmlns:a16="http://schemas.microsoft.com/office/drawing/2014/main" id="{59F1F047-A1AA-4D90-8A74-DD17C0B9338C}"/>
              </a:ext>
            </a:extLst>
          </p:cNvPr>
          <p:cNvSpPr txBox="1"/>
          <p:nvPr/>
        </p:nvSpPr>
        <p:spPr>
          <a:xfrm>
            <a:off x="392315" y="1396804"/>
            <a:ext cx="520040" cy="461665"/>
          </a:xfrm>
          <a:prstGeom prst="rect">
            <a:avLst/>
          </a:prstGeom>
          <a:solidFill>
            <a:schemeClr val="bg1"/>
          </a:solidFill>
        </p:spPr>
        <p:txBody>
          <a:bodyPr wrap="square" rtlCol="0">
            <a:spAutoFit/>
          </a:bodyPr>
          <a:lstStyle/>
          <a:p>
            <a:pPr algn="ctr"/>
            <a:r>
              <a:rPr lang="en-GB" sz="2400" b="1" dirty="0">
                <a:solidFill>
                  <a:srgbClr val="F26200"/>
                </a:solidFill>
              </a:rPr>
              <a:t>A</a:t>
            </a:r>
          </a:p>
        </p:txBody>
      </p:sp>
      <p:sp>
        <p:nvSpPr>
          <p:cNvPr id="36" name="TextBox 35">
            <a:extLst>
              <a:ext uri="{FF2B5EF4-FFF2-40B4-BE49-F238E27FC236}">
                <a16:creationId xmlns:a16="http://schemas.microsoft.com/office/drawing/2014/main" id="{6D63F74B-63E7-4F4A-BA2C-CD2D1A4834D3}"/>
              </a:ext>
            </a:extLst>
          </p:cNvPr>
          <p:cNvSpPr txBox="1"/>
          <p:nvPr/>
        </p:nvSpPr>
        <p:spPr>
          <a:xfrm>
            <a:off x="2625864" y="2010537"/>
            <a:ext cx="520040" cy="461665"/>
          </a:xfrm>
          <a:prstGeom prst="rect">
            <a:avLst/>
          </a:prstGeom>
          <a:solidFill>
            <a:schemeClr val="bg1"/>
          </a:solidFill>
        </p:spPr>
        <p:txBody>
          <a:bodyPr wrap="square" rtlCol="0">
            <a:spAutoFit/>
          </a:bodyPr>
          <a:lstStyle/>
          <a:p>
            <a:pPr algn="ctr"/>
            <a:r>
              <a:rPr lang="en-GB" sz="2400" b="1" dirty="0">
                <a:solidFill>
                  <a:srgbClr val="F26200"/>
                </a:solidFill>
              </a:rPr>
              <a:t>B</a:t>
            </a:r>
          </a:p>
        </p:txBody>
      </p:sp>
      <p:sp>
        <p:nvSpPr>
          <p:cNvPr id="37" name="TextBox 36">
            <a:extLst>
              <a:ext uri="{FF2B5EF4-FFF2-40B4-BE49-F238E27FC236}">
                <a16:creationId xmlns:a16="http://schemas.microsoft.com/office/drawing/2014/main" id="{4D038B53-7E53-417F-824C-9D702713D087}"/>
              </a:ext>
            </a:extLst>
          </p:cNvPr>
          <p:cNvSpPr txBox="1"/>
          <p:nvPr/>
        </p:nvSpPr>
        <p:spPr>
          <a:xfrm>
            <a:off x="341452" y="3000285"/>
            <a:ext cx="520040" cy="461665"/>
          </a:xfrm>
          <a:prstGeom prst="rect">
            <a:avLst/>
          </a:prstGeom>
          <a:solidFill>
            <a:schemeClr val="bg1"/>
          </a:solidFill>
        </p:spPr>
        <p:txBody>
          <a:bodyPr wrap="square" rtlCol="0">
            <a:spAutoFit/>
          </a:bodyPr>
          <a:lstStyle/>
          <a:p>
            <a:pPr algn="ctr"/>
            <a:r>
              <a:rPr lang="en-GB" sz="2400" b="1" dirty="0">
                <a:solidFill>
                  <a:srgbClr val="F26200"/>
                </a:solidFill>
              </a:rPr>
              <a:t>D</a:t>
            </a:r>
          </a:p>
        </p:txBody>
      </p:sp>
      <p:sp>
        <p:nvSpPr>
          <p:cNvPr id="38" name="TextBox 37">
            <a:extLst>
              <a:ext uri="{FF2B5EF4-FFF2-40B4-BE49-F238E27FC236}">
                <a16:creationId xmlns:a16="http://schemas.microsoft.com/office/drawing/2014/main" id="{4DF1B343-FB5F-4DB1-BAA4-A5C8323DDF70}"/>
              </a:ext>
            </a:extLst>
          </p:cNvPr>
          <p:cNvSpPr txBox="1"/>
          <p:nvPr/>
        </p:nvSpPr>
        <p:spPr>
          <a:xfrm>
            <a:off x="6109195" y="2801227"/>
            <a:ext cx="520040" cy="461665"/>
          </a:xfrm>
          <a:prstGeom prst="rect">
            <a:avLst/>
          </a:prstGeom>
          <a:solidFill>
            <a:schemeClr val="bg1"/>
          </a:solidFill>
        </p:spPr>
        <p:txBody>
          <a:bodyPr wrap="square" rtlCol="0">
            <a:spAutoFit/>
          </a:bodyPr>
          <a:lstStyle/>
          <a:p>
            <a:pPr algn="ctr"/>
            <a:r>
              <a:rPr lang="en-GB" sz="2400" b="1" dirty="0">
                <a:solidFill>
                  <a:srgbClr val="F26200"/>
                </a:solidFill>
              </a:rPr>
              <a:t>E</a:t>
            </a:r>
          </a:p>
        </p:txBody>
      </p:sp>
      <p:sp>
        <p:nvSpPr>
          <p:cNvPr id="39" name="TextBox 38">
            <a:extLst>
              <a:ext uri="{FF2B5EF4-FFF2-40B4-BE49-F238E27FC236}">
                <a16:creationId xmlns:a16="http://schemas.microsoft.com/office/drawing/2014/main" id="{F4598049-B6B3-4D92-9E23-61BAF983DC61}"/>
              </a:ext>
            </a:extLst>
          </p:cNvPr>
          <p:cNvSpPr txBox="1"/>
          <p:nvPr/>
        </p:nvSpPr>
        <p:spPr>
          <a:xfrm>
            <a:off x="303319" y="4816521"/>
            <a:ext cx="520040" cy="461665"/>
          </a:xfrm>
          <a:prstGeom prst="rect">
            <a:avLst/>
          </a:prstGeom>
          <a:solidFill>
            <a:schemeClr val="bg1"/>
          </a:solidFill>
        </p:spPr>
        <p:txBody>
          <a:bodyPr wrap="square" rtlCol="0">
            <a:spAutoFit/>
          </a:bodyPr>
          <a:lstStyle/>
          <a:p>
            <a:pPr algn="ctr"/>
            <a:r>
              <a:rPr lang="en-GB" sz="2400" b="1" dirty="0">
                <a:solidFill>
                  <a:srgbClr val="F26200"/>
                </a:solidFill>
              </a:rPr>
              <a:t>F</a:t>
            </a:r>
          </a:p>
        </p:txBody>
      </p:sp>
      <p:sp>
        <p:nvSpPr>
          <p:cNvPr id="40" name="TextBox 39">
            <a:extLst>
              <a:ext uri="{FF2B5EF4-FFF2-40B4-BE49-F238E27FC236}">
                <a16:creationId xmlns:a16="http://schemas.microsoft.com/office/drawing/2014/main" id="{D37AC7D0-A395-44ED-99AF-78B1CE4EEA1B}"/>
              </a:ext>
            </a:extLst>
          </p:cNvPr>
          <p:cNvSpPr txBox="1"/>
          <p:nvPr/>
        </p:nvSpPr>
        <p:spPr>
          <a:xfrm>
            <a:off x="2432894" y="4585688"/>
            <a:ext cx="520040" cy="461665"/>
          </a:xfrm>
          <a:prstGeom prst="rect">
            <a:avLst/>
          </a:prstGeom>
          <a:solidFill>
            <a:schemeClr val="bg1"/>
          </a:solidFill>
        </p:spPr>
        <p:txBody>
          <a:bodyPr wrap="square" rtlCol="0">
            <a:spAutoFit/>
          </a:bodyPr>
          <a:lstStyle/>
          <a:p>
            <a:pPr algn="ctr"/>
            <a:r>
              <a:rPr lang="en-GB" sz="2400" b="1" dirty="0">
                <a:solidFill>
                  <a:srgbClr val="F26200"/>
                </a:solidFill>
              </a:rPr>
              <a:t>G</a:t>
            </a:r>
          </a:p>
        </p:txBody>
      </p:sp>
      <p:sp>
        <p:nvSpPr>
          <p:cNvPr id="41" name="TextBox 40">
            <a:extLst>
              <a:ext uri="{FF2B5EF4-FFF2-40B4-BE49-F238E27FC236}">
                <a16:creationId xmlns:a16="http://schemas.microsoft.com/office/drawing/2014/main" id="{B04D3C15-3E47-4944-BDAF-3BE12ACDAD46}"/>
              </a:ext>
            </a:extLst>
          </p:cNvPr>
          <p:cNvSpPr txBox="1"/>
          <p:nvPr/>
        </p:nvSpPr>
        <p:spPr>
          <a:xfrm>
            <a:off x="4594345" y="4994241"/>
            <a:ext cx="520040" cy="461665"/>
          </a:xfrm>
          <a:prstGeom prst="rect">
            <a:avLst/>
          </a:prstGeom>
          <a:solidFill>
            <a:schemeClr val="bg1"/>
          </a:solidFill>
        </p:spPr>
        <p:txBody>
          <a:bodyPr wrap="square" rtlCol="0">
            <a:spAutoFit/>
          </a:bodyPr>
          <a:lstStyle/>
          <a:p>
            <a:pPr algn="ctr"/>
            <a:r>
              <a:rPr lang="en-GB" sz="2400" b="1" dirty="0">
                <a:solidFill>
                  <a:srgbClr val="F26200"/>
                </a:solidFill>
              </a:rPr>
              <a:t>H</a:t>
            </a:r>
          </a:p>
        </p:txBody>
      </p:sp>
      <p:sp>
        <p:nvSpPr>
          <p:cNvPr id="42" name="TextBox 41">
            <a:extLst>
              <a:ext uri="{FF2B5EF4-FFF2-40B4-BE49-F238E27FC236}">
                <a16:creationId xmlns:a16="http://schemas.microsoft.com/office/drawing/2014/main" id="{D376DE79-E337-4921-97E1-333D956BAC14}"/>
              </a:ext>
            </a:extLst>
          </p:cNvPr>
          <p:cNvSpPr txBox="1"/>
          <p:nvPr/>
        </p:nvSpPr>
        <p:spPr>
          <a:xfrm>
            <a:off x="7705922" y="1667967"/>
            <a:ext cx="520040" cy="461665"/>
          </a:xfrm>
          <a:prstGeom prst="rect">
            <a:avLst/>
          </a:prstGeom>
          <a:noFill/>
        </p:spPr>
        <p:txBody>
          <a:bodyPr wrap="square" rtlCol="0">
            <a:spAutoFit/>
          </a:bodyPr>
          <a:lstStyle/>
          <a:p>
            <a:pPr algn="ctr"/>
            <a:r>
              <a:rPr lang="en-GB" sz="2400" b="1" dirty="0">
                <a:solidFill>
                  <a:srgbClr val="F26200"/>
                </a:solidFill>
              </a:rPr>
              <a:t>B</a:t>
            </a:r>
          </a:p>
        </p:txBody>
      </p:sp>
      <p:sp>
        <p:nvSpPr>
          <p:cNvPr id="43" name="TextBox 42">
            <a:extLst>
              <a:ext uri="{FF2B5EF4-FFF2-40B4-BE49-F238E27FC236}">
                <a16:creationId xmlns:a16="http://schemas.microsoft.com/office/drawing/2014/main" id="{D29B5623-FD6E-44B7-BB64-52B15C259B23}"/>
              </a:ext>
            </a:extLst>
          </p:cNvPr>
          <p:cNvSpPr txBox="1"/>
          <p:nvPr/>
        </p:nvSpPr>
        <p:spPr>
          <a:xfrm>
            <a:off x="8278259" y="1672898"/>
            <a:ext cx="3135194" cy="461665"/>
          </a:xfrm>
          <a:prstGeom prst="rect">
            <a:avLst/>
          </a:prstGeom>
          <a:noFill/>
        </p:spPr>
        <p:txBody>
          <a:bodyPr wrap="square" rtlCol="0">
            <a:spAutoFit/>
          </a:bodyPr>
          <a:lstStyle/>
          <a:p>
            <a:pPr algn="l"/>
            <a:r>
              <a:rPr lang="en-GB" sz="2400" dirty="0">
                <a:solidFill>
                  <a:schemeClr val="accent5">
                    <a:lumMod val="50000"/>
                  </a:schemeClr>
                </a:solidFill>
              </a:rPr>
              <a:t>main door</a:t>
            </a:r>
          </a:p>
        </p:txBody>
      </p:sp>
      <p:sp>
        <p:nvSpPr>
          <p:cNvPr id="44" name="TextBox 43">
            <a:extLst>
              <a:ext uri="{FF2B5EF4-FFF2-40B4-BE49-F238E27FC236}">
                <a16:creationId xmlns:a16="http://schemas.microsoft.com/office/drawing/2014/main" id="{FEE18404-0444-468D-956D-BC22F9AC48D7}"/>
              </a:ext>
            </a:extLst>
          </p:cNvPr>
          <p:cNvSpPr txBox="1"/>
          <p:nvPr/>
        </p:nvSpPr>
        <p:spPr>
          <a:xfrm>
            <a:off x="7705922" y="2115460"/>
            <a:ext cx="520040" cy="461665"/>
          </a:xfrm>
          <a:prstGeom prst="rect">
            <a:avLst/>
          </a:prstGeom>
          <a:noFill/>
        </p:spPr>
        <p:txBody>
          <a:bodyPr wrap="square" rtlCol="0">
            <a:spAutoFit/>
          </a:bodyPr>
          <a:lstStyle/>
          <a:p>
            <a:pPr algn="ctr"/>
            <a:r>
              <a:rPr lang="en-GB" sz="2400" b="1" dirty="0">
                <a:solidFill>
                  <a:srgbClr val="F26200"/>
                </a:solidFill>
              </a:rPr>
              <a:t>A</a:t>
            </a:r>
          </a:p>
        </p:txBody>
      </p:sp>
      <p:sp>
        <p:nvSpPr>
          <p:cNvPr id="45" name="TextBox 44">
            <a:extLst>
              <a:ext uri="{FF2B5EF4-FFF2-40B4-BE49-F238E27FC236}">
                <a16:creationId xmlns:a16="http://schemas.microsoft.com/office/drawing/2014/main" id="{1AD35857-A41F-47E1-851A-A1E774AA0FA2}"/>
              </a:ext>
            </a:extLst>
          </p:cNvPr>
          <p:cNvSpPr txBox="1"/>
          <p:nvPr/>
        </p:nvSpPr>
        <p:spPr>
          <a:xfrm>
            <a:off x="8268202" y="2126266"/>
            <a:ext cx="3135194" cy="461665"/>
          </a:xfrm>
          <a:prstGeom prst="rect">
            <a:avLst/>
          </a:prstGeom>
          <a:noFill/>
        </p:spPr>
        <p:txBody>
          <a:bodyPr wrap="square" rtlCol="0">
            <a:spAutoFit/>
          </a:bodyPr>
          <a:lstStyle/>
          <a:p>
            <a:pPr algn="l"/>
            <a:r>
              <a:rPr lang="en-GB" sz="2400" dirty="0">
                <a:solidFill>
                  <a:schemeClr val="accent5">
                    <a:lumMod val="50000"/>
                  </a:schemeClr>
                </a:solidFill>
              </a:rPr>
              <a:t>main street</a:t>
            </a:r>
          </a:p>
        </p:txBody>
      </p:sp>
      <p:sp>
        <p:nvSpPr>
          <p:cNvPr id="46" name="TextBox 45">
            <a:extLst>
              <a:ext uri="{FF2B5EF4-FFF2-40B4-BE49-F238E27FC236}">
                <a16:creationId xmlns:a16="http://schemas.microsoft.com/office/drawing/2014/main" id="{4AF8809B-BC9A-4ED0-811D-AD412A69C2F8}"/>
              </a:ext>
            </a:extLst>
          </p:cNvPr>
          <p:cNvSpPr txBox="1"/>
          <p:nvPr/>
        </p:nvSpPr>
        <p:spPr>
          <a:xfrm>
            <a:off x="7718868" y="2620440"/>
            <a:ext cx="520040" cy="461665"/>
          </a:xfrm>
          <a:prstGeom prst="rect">
            <a:avLst/>
          </a:prstGeom>
          <a:noFill/>
        </p:spPr>
        <p:txBody>
          <a:bodyPr wrap="square" rtlCol="0">
            <a:spAutoFit/>
          </a:bodyPr>
          <a:lstStyle/>
          <a:p>
            <a:pPr algn="ctr"/>
            <a:r>
              <a:rPr lang="en-GB" sz="2400" b="1" dirty="0">
                <a:solidFill>
                  <a:srgbClr val="F26200"/>
                </a:solidFill>
              </a:rPr>
              <a:t>H</a:t>
            </a:r>
          </a:p>
        </p:txBody>
      </p:sp>
      <p:sp>
        <p:nvSpPr>
          <p:cNvPr id="47" name="TextBox 46">
            <a:extLst>
              <a:ext uri="{FF2B5EF4-FFF2-40B4-BE49-F238E27FC236}">
                <a16:creationId xmlns:a16="http://schemas.microsoft.com/office/drawing/2014/main" id="{4827A2B0-2D88-4DBC-B3FD-3D11D4CF734B}"/>
              </a:ext>
            </a:extLst>
          </p:cNvPr>
          <p:cNvSpPr txBox="1"/>
          <p:nvPr/>
        </p:nvSpPr>
        <p:spPr>
          <a:xfrm>
            <a:off x="8269120" y="2620445"/>
            <a:ext cx="3135194" cy="461665"/>
          </a:xfrm>
          <a:prstGeom prst="rect">
            <a:avLst/>
          </a:prstGeom>
          <a:noFill/>
        </p:spPr>
        <p:txBody>
          <a:bodyPr wrap="square" rtlCol="0">
            <a:spAutoFit/>
          </a:bodyPr>
          <a:lstStyle/>
          <a:p>
            <a:pPr algn="l"/>
            <a:r>
              <a:rPr lang="en-GB" sz="2400" dirty="0">
                <a:solidFill>
                  <a:schemeClr val="accent5">
                    <a:lumMod val="50000"/>
                  </a:schemeClr>
                </a:solidFill>
              </a:rPr>
              <a:t>favourite course</a:t>
            </a:r>
          </a:p>
        </p:txBody>
      </p:sp>
      <p:sp>
        <p:nvSpPr>
          <p:cNvPr id="48" name="TextBox 47">
            <a:extLst>
              <a:ext uri="{FF2B5EF4-FFF2-40B4-BE49-F238E27FC236}">
                <a16:creationId xmlns:a16="http://schemas.microsoft.com/office/drawing/2014/main" id="{7BE93A45-9A18-4690-A0C8-0F13ACDCB70C}"/>
              </a:ext>
            </a:extLst>
          </p:cNvPr>
          <p:cNvSpPr txBox="1"/>
          <p:nvPr/>
        </p:nvSpPr>
        <p:spPr>
          <a:xfrm>
            <a:off x="7718868" y="3110025"/>
            <a:ext cx="520040" cy="461665"/>
          </a:xfrm>
          <a:prstGeom prst="rect">
            <a:avLst/>
          </a:prstGeom>
          <a:noFill/>
        </p:spPr>
        <p:txBody>
          <a:bodyPr wrap="square" rtlCol="0">
            <a:spAutoFit/>
          </a:bodyPr>
          <a:lstStyle/>
          <a:p>
            <a:pPr algn="ctr"/>
            <a:r>
              <a:rPr lang="en-GB" sz="2400" b="1" dirty="0">
                <a:solidFill>
                  <a:srgbClr val="F26200"/>
                </a:solidFill>
              </a:rPr>
              <a:t>F</a:t>
            </a:r>
          </a:p>
        </p:txBody>
      </p:sp>
      <p:sp>
        <p:nvSpPr>
          <p:cNvPr id="49" name="TextBox 48">
            <a:extLst>
              <a:ext uri="{FF2B5EF4-FFF2-40B4-BE49-F238E27FC236}">
                <a16:creationId xmlns:a16="http://schemas.microsoft.com/office/drawing/2014/main" id="{DE88226C-F76B-4604-8C7E-997BA727037A}"/>
              </a:ext>
            </a:extLst>
          </p:cNvPr>
          <p:cNvSpPr txBox="1"/>
          <p:nvPr/>
        </p:nvSpPr>
        <p:spPr>
          <a:xfrm>
            <a:off x="8268202" y="3093308"/>
            <a:ext cx="3135194" cy="461665"/>
          </a:xfrm>
          <a:prstGeom prst="rect">
            <a:avLst/>
          </a:prstGeom>
          <a:noFill/>
        </p:spPr>
        <p:txBody>
          <a:bodyPr wrap="square" rtlCol="0">
            <a:spAutoFit/>
          </a:bodyPr>
          <a:lstStyle/>
          <a:p>
            <a:pPr algn="l"/>
            <a:r>
              <a:rPr lang="en-GB" sz="2400" dirty="0">
                <a:solidFill>
                  <a:schemeClr val="accent5">
                    <a:lumMod val="50000"/>
                  </a:schemeClr>
                </a:solidFill>
              </a:rPr>
              <a:t>main building</a:t>
            </a:r>
          </a:p>
        </p:txBody>
      </p:sp>
      <p:sp>
        <p:nvSpPr>
          <p:cNvPr id="50" name="TextBox 49">
            <a:extLst>
              <a:ext uri="{FF2B5EF4-FFF2-40B4-BE49-F238E27FC236}">
                <a16:creationId xmlns:a16="http://schemas.microsoft.com/office/drawing/2014/main" id="{2F628176-AA2F-403B-B86B-C360399717D1}"/>
              </a:ext>
            </a:extLst>
          </p:cNvPr>
          <p:cNvSpPr txBox="1"/>
          <p:nvPr/>
        </p:nvSpPr>
        <p:spPr>
          <a:xfrm>
            <a:off x="7717457" y="3626165"/>
            <a:ext cx="520040" cy="461665"/>
          </a:xfrm>
          <a:prstGeom prst="rect">
            <a:avLst/>
          </a:prstGeom>
          <a:noFill/>
        </p:spPr>
        <p:txBody>
          <a:bodyPr wrap="square" rtlCol="0">
            <a:spAutoFit/>
          </a:bodyPr>
          <a:lstStyle/>
          <a:p>
            <a:pPr algn="ctr"/>
            <a:r>
              <a:rPr lang="en-GB" sz="2400" b="1" dirty="0">
                <a:solidFill>
                  <a:srgbClr val="F26200"/>
                </a:solidFill>
              </a:rPr>
              <a:t>G</a:t>
            </a:r>
          </a:p>
        </p:txBody>
      </p:sp>
      <p:sp>
        <p:nvSpPr>
          <p:cNvPr id="51" name="TextBox 50">
            <a:extLst>
              <a:ext uri="{FF2B5EF4-FFF2-40B4-BE49-F238E27FC236}">
                <a16:creationId xmlns:a16="http://schemas.microsoft.com/office/drawing/2014/main" id="{6F520200-5D46-4FA8-A0C5-722BA8EDD31C}"/>
              </a:ext>
            </a:extLst>
          </p:cNvPr>
          <p:cNvSpPr txBox="1"/>
          <p:nvPr/>
        </p:nvSpPr>
        <p:spPr>
          <a:xfrm>
            <a:off x="8279885" y="3587487"/>
            <a:ext cx="3135194" cy="461665"/>
          </a:xfrm>
          <a:prstGeom prst="rect">
            <a:avLst/>
          </a:prstGeom>
          <a:noFill/>
        </p:spPr>
        <p:txBody>
          <a:bodyPr wrap="square" rtlCol="0">
            <a:spAutoFit/>
          </a:bodyPr>
          <a:lstStyle/>
          <a:p>
            <a:pPr algn="l"/>
            <a:r>
              <a:rPr lang="en-GB" sz="2400" dirty="0">
                <a:solidFill>
                  <a:schemeClr val="accent5">
                    <a:lumMod val="50000"/>
                  </a:schemeClr>
                </a:solidFill>
              </a:rPr>
              <a:t>favourite room</a:t>
            </a:r>
          </a:p>
        </p:txBody>
      </p:sp>
      <p:sp>
        <p:nvSpPr>
          <p:cNvPr id="52" name="TextBox 51">
            <a:extLst>
              <a:ext uri="{FF2B5EF4-FFF2-40B4-BE49-F238E27FC236}">
                <a16:creationId xmlns:a16="http://schemas.microsoft.com/office/drawing/2014/main" id="{C3202BD2-6A4A-48A7-AF7B-1F221C073255}"/>
              </a:ext>
            </a:extLst>
          </p:cNvPr>
          <p:cNvSpPr txBox="1"/>
          <p:nvPr/>
        </p:nvSpPr>
        <p:spPr>
          <a:xfrm>
            <a:off x="7717457" y="4105189"/>
            <a:ext cx="520040" cy="461665"/>
          </a:xfrm>
          <a:prstGeom prst="rect">
            <a:avLst/>
          </a:prstGeom>
          <a:noFill/>
        </p:spPr>
        <p:txBody>
          <a:bodyPr wrap="square" rtlCol="0">
            <a:spAutoFit/>
          </a:bodyPr>
          <a:lstStyle/>
          <a:p>
            <a:pPr algn="ctr"/>
            <a:r>
              <a:rPr lang="en-GB" sz="2400" b="1" dirty="0">
                <a:solidFill>
                  <a:srgbClr val="F26200"/>
                </a:solidFill>
              </a:rPr>
              <a:t>E</a:t>
            </a:r>
          </a:p>
        </p:txBody>
      </p:sp>
      <p:sp>
        <p:nvSpPr>
          <p:cNvPr id="53" name="TextBox 52">
            <a:extLst>
              <a:ext uri="{FF2B5EF4-FFF2-40B4-BE49-F238E27FC236}">
                <a16:creationId xmlns:a16="http://schemas.microsoft.com/office/drawing/2014/main" id="{F8D3BE1A-38DB-4847-A2A2-09FF61A67D01}"/>
              </a:ext>
            </a:extLst>
          </p:cNvPr>
          <p:cNvSpPr txBox="1"/>
          <p:nvPr/>
        </p:nvSpPr>
        <p:spPr>
          <a:xfrm>
            <a:off x="8281776" y="4082635"/>
            <a:ext cx="3135194" cy="461665"/>
          </a:xfrm>
          <a:prstGeom prst="rect">
            <a:avLst/>
          </a:prstGeom>
          <a:noFill/>
        </p:spPr>
        <p:txBody>
          <a:bodyPr wrap="square" rtlCol="0">
            <a:spAutoFit/>
          </a:bodyPr>
          <a:lstStyle/>
          <a:p>
            <a:pPr algn="l"/>
            <a:r>
              <a:rPr lang="en-GB" sz="2400" dirty="0">
                <a:solidFill>
                  <a:schemeClr val="accent5">
                    <a:lumMod val="50000"/>
                  </a:schemeClr>
                </a:solidFill>
              </a:rPr>
              <a:t>favourite food</a:t>
            </a:r>
          </a:p>
        </p:txBody>
      </p:sp>
      <p:sp>
        <p:nvSpPr>
          <p:cNvPr id="54" name="TextBox 53">
            <a:extLst>
              <a:ext uri="{FF2B5EF4-FFF2-40B4-BE49-F238E27FC236}">
                <a16:creationId xmlns:a16="http://schemas.microsoft.com/office/drawing/2014/main" id="{87A11E14-2920-4C3C-A9C0-B0873BA9FBF3}"/>
              </a:ext>
            </a:extLst>
          </p:cNvPr>
          <p:cNvSpPr txBox="1"/>
          <p:nvPr/>
        </p:nvSpPr>
        <p:spPr>
          <a:xfrm>
            <a:off x="7717457" y="4552117"/>
            <a:ext cx="520040" cy="461665"/>
          </a:xfrm>
          <a:prstGeom prst="rect">
            <a:avLst/>
          </a:prstGeom>
          <a:noFill/>
        </p:spPr>
        <p:txBody>
          <a:bodyPr wrap="square" rtlCol="0">
            <a:spAutoFit/>
          </a:bodyPr>
          <a:lstStyle/>
          <a:p>
            <a:pPr algn="ctr"/>
            <a:r>
              <a:rPr lang="en-GB" sz="2400" b="1" dirty="0">
                <a:solidFill>
                  <a:srgbClr val="F26200"/>
                </a:solidFill>
              </a:rPr>
              <a:t>D</a:t>
            </a:r>
          </a:p>
        </p:txBody>
      </p:sp>
      <p:sp>
        <p:nvSpPr>
          <p:cNvPr id="55" name="TextBox 54">
            <a:extLst>
              <a:ext uri="{FF2B5EF4-FFF2-40B4-BE49-F238E27FC236}">
                <a16:creationId xmlns:a16="http://schemas.microsoft.com/office/drawing/2014/main" id="{7D3BB7E3-1AFE-48E3-B6BF-2EA15A94A911}"/>
              </a:ext>
            </a:extLst>
          </p:cNvPr>
          <p:cNvSpPr txBox="1"/>
          <p:nvPr/>
        </p:nvSpPr>
        <p:spPr>
          <a:xfrm>
            <a:off x="8270769" y="4522489"/>
            <a:ext cx="3135194" cy="461665"/>
          </a:xfrm>
          <a:prstGeom prst="rect">
            <a:avLst/>
          </a:prstGeom>
          <a:noFill/>
        </p:spPr>
        <p:txBody>
          <a:bodyPr wrap="square" rtlCol="0">
            <a:spAutoFit/>
          </a:bodyPr>
          <a:lstStyle/>
          <a:p>
            <a:pPr algn="l"/>
            <a:r>
              <a:rPr lang="en-GB" sz="2400" dirty="0">
                <a:solidFill>
                  <a:schemeClr val="accent5">
                    <a:lumMod val="50000"/>
                  </a:schemeClr>
                </a:solidFill>
              </a:rPr>
              <a:t>main language</a:t>
            </a:r>
          </a:p>
        </p:txBody>
      </p:sp>
    </p:spTree>
    <p:extLst>
      <p:ext uri="{BB962C8B-B14F-4D97-AF65-F5344CB8AC3E}">
        <p14:creationId xmlns:p14="http://schemas.microsoft.com/office/powerpoint/2010/main" val="351905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24266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Rounded Rectangle 24">
            <a:extLst>
              <a:ext uri="{FF2B5EF4-FFF2-40B4-BE49-F238E27FC236}">
                <a16:creationId xmlns:a16="http://schemas.microsoft.com/office/drawing/2014/main" id="{811AA46B-6EA9-4F58-967A-9E174E903099}"/>
              </a:ext>
            </a:extLst>
          </p:cNvPr>
          <p:cNvSpPr/>
          <p:nvPr/>
        </p:nvSpPr>
        <p:spPr>
          <a:xfrm>
            <a:off x="6994561" y="753871"/>
            <a:ext cx="4962766" cy="452431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Action Button: Custom 16">
            <a:hlinkClick r:id="" action="ppaction://noaction" highlightClick="1">
              <a:snd r:embed="rId4" name="9.2.1.6 slide 8 9.wav"/>
            </a:hlinkClick>
            <a:extLst>
              <a:ext uri="{FF2B5EF4-FFF2-40B4-BE49-F238E27FC236}">
                <a16:creationId xmlns:a16="http://schemas.microsoft.com/office/drawing/2014/main" id="{E8127BBC-3E4A-4728-9354-2543E983356F}"/>
              </a:ext>
            </a:extLst>
          </p:cNvPr>
          <p:cNvSpPr/>
          <p:nvPr/>
        </p:nvSpPr>
        <p:spPr>
          <a:xfrm>
            <a:off x="7322274" y="12474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6" name="Action Button: Custom 16">
            <a:hlinkClick r:id="" action="ppaction://noaction" highlightClick="1">
              <a:snd r:embed="rId5" name="9.2.1.6 slide 8 10.wav"/>
            </a:hlinkClick>
            <a:extLst>
              <a:ext uri="{FF2B5EF4-FFF2-40B4-BE49-F238E27FC236}">
                <a16:creationId xmlns:a16="http://schemas.microsoft.com/office/drawing/2014/main" id="{45F7E140-C760-4F9A-B10D-5ABD58494F60}"/>
              </a:ext>
            </a:extLst>
          </p:cNvPr>
          <p:cNvSpPr/>
          <p:nvPr/>
        </p:nvSpPr>
        <p:spPr>
          <a:xfrm>
            <a:off x="7326405" y="17094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7" name="Action Button: Custom 16">
            <a:hlinkClick r:id="" action="ppaction://noaction" highlightClick="1">
              <a:snd r:embed="rId6" name="9.2.1.6 slide 8 11.wav"/>
            </a:hlinkClick>
            <a:extLst>
              <a:ext uri="{FF2B5EF4-FFF2-40B4-BE49-F238E27FC236}">
                <a16:creationId xmlns:a16="http://schemas.microsoft.com/office/drawing/2014/main" id="{604662B9-9741-46C3-B28F-BDA68563C201}"/>
              </a:ext>
            </a:extLst>
          </p:cNvPr>
          <p:cNvSpPr/>
          <p:nvPr/>
        </p:nvSpPr>
        <p:spPr>
          <a:xfrm>
            <a:off x="7327947" y="222004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58" name="Action Button: Custom 16">
            <a:hlinkClick r:id="" action="ppaction://noaction" highlightClick="1">
              <a:snd r:embed="rId7" name="9.2.1.6 slide 8 12.wav"/>
            </a:hlinkClick>
            <a:extLst>
              <a:ext uri="{FF2B5EF4-FFF2-40B4-BE49-F238E27FC236}">
                <a16:creationId xmlns:a16="http://schemas.microsoft.com/office/drawing/2014/main" id="{294C0B5D-1DF3-44A7-A796-420381BC0B36}"/>
              </a:ext>
            </a:extLst>
          </p:cNvPr>
          <p:cNvSpPr/>
          <p:nvPr/>
        </p:nvSpPr>
        <p:spPr>
          <a:xfrm>
            <a:off x="7329274" y="27069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59" name="Action Button: Custom 16">
            <a:hlinkClick r:id="" action="ppaction://noaction" highlightClick="1">
              <a:snd r:embed="rId8" name="9.2.1.6 slide 8 13.wav"/>
            </a:hlinkClick>
            <a:extLst>
              <a:ext uri="{FF2B5EF4-FFF2-40B4-BE49-F238E27FC236}">
                <a16:creationId xmlns:a16="http://schemas.microsoft.com/office/drawing/2014/main" id="{8F3A635A-63A6-4F9E-8ABA-31465DF097F7}"/>
              </a:ext>
            </a:extLst>
          </p:cNvPr>
          <p:cNvSpPr/>
          <p:nvPr/>
        </p:nvSpPr>
        <p:spPr>
          <a:xfrm>
            <a:off x="7330221" y="319747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60" name="Action Button: Custom 16">
            <a:hlinkClick r:id="" action="ppaction://noaction" highlightClick="1">
              <a:snd r:embed="rId9" name="9.2.1.6 slide 8 14.wav"/>
            </a:hlinkClick>
            <a:extLst>
              <a:ext uri="{FF2B5EF4-FFF2-40B4-BE49-F238E27FC236}">
                <a16:creationId xmlns:a16="http://schemas.microsoft.com/office/drawing/2014/main" id="{DE3B1A3E-51D3-4AC4-8A6A-852C36935A41}"/>
              </a:ext>
            </a:extLst>
          </p:cNvPr>
          <p:cNvSpPr/>
          <p:nvPr/>
        </p:nvSpPr>
        <p:spPr>
          <a:xfrm>
            <a:off x="7322274" y="36999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Action Button: Custom 16">
            <a:hlinkClick r:id="" action="ppaction://noaction" highlightClick="1">
              <a:snd r:embed="rId10" name="9.2.1.6 slide 8 15.wav"/>
            </a:hlinkClick>
            <a:extLst>
              <a:ext uri="{FF2B5EF4-FFF2-40B4-BE49-F238E27FC236}">
                <a16:creationId xmlns:a16="http://schemas.microsoft.com/office/drawing/2014/main" id="{E1911F67-8215-4164-9899-BAABDB713013}"/>
              </a:ext>
            </a:extLst>
          </p:cNvPr>
          <p:cNvSpPr/>
          <p:nvPr/>
        </p:nvSpPr>
        <p:spPr>
          <a:xfrm>
            <a:off x="7326405" y="41955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a:t>
            </a:r>
          </a:p>
        </p:txBody>
      </p:sp>
      <p:sp>
        <p:nvSpPr>
          <p:cNvPr id="62" name="Action Button: Custom 16">
            <a:hlinkClick r:id="" action="ppaction://noaction" highlightClick="1">
              <a:snd r:embed="rId11" name="9.2.1.6 slide 8 16.wav"/>
            </a:hlinkClick>
            <a:extLst>
              <a:ext uri="{FF2B5EF4-FFF2-40B4-BE49-F238E27FC236}">
                <a16:creationId xmlns:a16="http://schemas.microsoft.com/office/drawing/2014/main" id="{D3F7B239-7995-454C-9C43-35855A8A16C9}"/>
              </a:ext>
            </a:extLst>
          </p:cNvPr>
          <p:cNvSpPr/>
          <p:nvPr/>
        </p:nvSpPr>
        <p:spPr>
          <a:xfrm>
            <a:off x="7325033" y="46774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16</a:t>
            </a:r>
          </a:p>
        </p:txBody>
      </p:sp>
      <p:sp>
        <p:nvSpPr>
          <p:cNvPr id="63" name="TextBox 62">
            <a:extLst>
              <a:ext uri="{FF2B5EF4-FFF2-40B4-BE49-F238E27FC236}">
                <a16:creationId xmlns:a16="http://schemas.microsoft.com/office/drawing/2014/main" id="{31554C6D-35C6-40EE-814E-2D303A0DD706}"/>
              </a:ext>
            </a:extLst>
          </p:cNvPr>
          <p:cNvSpPr txBox="1"/>
          <p:nvPr/>
        </p:nvSpPr>
        <p:spPr>
          <a:xfrm>
            <a:off x="7279199" y="766168"/>
            <a:ext cx="2696248" cy="430887"/>
          </a:xfrm>
          <a:prstGeom prst="rect">
            <a:avLst/>
          </a:prstGeom>
          <a:noFill/>
        </p:spPr>
        <p:txBody>
          <a:bodyPr wrap="square" rtlCol="0">
            <a:spAutoFit/>
          </a:bodyPr>
          <a:lstStyle/>
          <a:p>
            <a:pPr algn="l"/>
            <a:r>
              <a:rPr lang="en-GB" sz="2200" b="1" dirty="0">
                <a:solidFill>
                  <a:schemeClr val="accent5">
                    <a:lumMod val="50000"/>
                  </a:schemeClr>
                </a:solidFill>
              </a:rPr>
              <a:t>A,B,C? </a:t>
            </a:r>
            <a:r>
              <a:rPr lang="en-GB" sz="2200" b="1" dirty="0" err="1">
                <a:solidFill>
                  <a:schemeClr val="accent5">
                    <a:lumMod val="50000"/>
                  </a:schemeClr>
                </a:solidFill>
              </a:rPr>
              <a:t>Englisch</a:t>
            </a:r>
            <a:endParaRPr lang="en-GB" sz="2200" b="1" dirty="0">
              <a:solidFill>
                <a:schemeClr val="accent5">
                  <a:lumMod val="50000"/>
                </a:schemeClr>
              </a:solidFill>
            </a:endParaRPr>
          </a:p>
        </p:txBody>
      </p:sp>
      <p:cxnSp>
        <p:nvCxnSpPr>
          <p:cNvPr id="64" name="Straight Connector 63">
            <a:extLst>
              <a:ext uri="{FF2B5EF4-FFF2-40B4-BE49-F238E27FC236}">
                <a16:creationId xmlns:a16="http://schemas.microsoft.com/office/drawing/2014/main" id="{4CEF7A44-6D6A-4DD7-9A0E-38C2D207A406}"/>
              </a:ext>
            </a:extLst>
          </p:cNvPr>
          <p:cNvCxnSpPr>
            <a:cxnSpLocks/>
          </p:cNvCxnSpPr>
          <p:nvPr/>
        </p:nvCxnSpPr>
        <p:spPr>
          <a:xfrm>
            <a:off x="8158230" y="1221007"/>
            <a:ext cx="0" cy="377803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AE8F8F04-8649-4FCB-AA8B-B552225BC974}"/>
              </a:ext>
            </a:extLst>
          </p:cNvPr>
          <p:cNvSpPr txBox="1"/>
          <p:nvPr/>
        </p:nvSpPr>
        <p:spPr>
          <a:xfrm>
            <a:off x="7705922" y="1192386"/>
            <a:ext cx="520040" cy="461665"/>
          </a:xfrm>
          <a:prstGeom prst="rect">
            <a:avLst/>
          </a:prstGeom>
          <a:noFill/>
        </p:spPr>
        <p:txBody>
          <a:bodyPr wrap="square" rtlCol="0">
            <a:spAutoFit/>
          </a:bodyPr>
          <a:lstStyle/>
          <a:p>
            <a:pPr algn="ctr"/>
            <a:r>
              <a:rPr lang="en-GB" sz="2400" b="1" dirty="0">
                <a:solidFill>
                  <a:srgbClr val="F26200"/>
                </a:solidFill>
              </a:rPr>
              <a:t>P</a:t>
            </a:r>
          </a:p>
        </p:txBody>
      </p:sp>
      <p:sp>
        <p:nvSpPr>
          <p:cNvPr id="66" name="TextBox 65">
            <a:extLst>
              <a:ext uri="{FF2B5EF4-FFF2-40B4-BE49-F238E27FC236}">
                <a16:creationId xmlns:a16="http://schemas.microsoft.com/office/drawing/2014/main" id="{D3FC5759-5467-4E60-97A9-63B0E40B91E3}"/>
              </a:ext>
            </a:extLst>
          </p:cNvPr>
          <p:cNvSpPr txBox="1"/>
          <p:nvPr/>
        </p:nvSpPr>
        <p:spPr>
          <a:xfrm>
            <a:off x="8246809" y="1202655"/>
            <a:ext cx="3135194" cy="461665"/>
          </a:xfrm>
          <a:prstGeom prst="rect">
            <a:avLst/>
          </a:prstGeom>
          <a:noFill/>
        </p:spPr>
        <p:txBody>
          <a:bodyPr wrap="square" rtlCol="0">
            <a:spAutoFit/>
          </a:bodyPr>
          <a:lstStyle/>
          <a:p>
            <a:pPr algn="l"/>
            <a:r>
              <a:rPr lang="en-GB" sz="2400" dirty="0">
                <a:solidFill>
                  <a:schemeClr val="accent5">
                    <a:lumMod val="50000"/>
                  </a:schemeClr>
                </a:solidFill>
              </a:rPr>
              <a:t>favourite wood</a:t>
            </a:r>
          </a:p>
        </p:txBody>
      </p:sp>
      <p:sp>
        <p:nvSpPr>
          <p:cNvPr id="67" name="TextBox 66">
            <a:extLst>
              <a:ext uri="{FF2B5EF4-FFF2-40B4-BE49-F238E27FC236}">
                <a16:creationId xmlns:a16="http://schemas.microsoft.com/office/drawing/2014/main" id="{E6BE1C4C-0A56-4F6C-A0D3-2E1056DE46F5}"/>
              </a:ext>
            </a:extLst>
          </p:cNvPr>
          <p:cNvSpPr txBox="1"/>
          <p:nvPr/>
        </p:nvSpPr>
        <p:spPr>
          <a:xfrm>
            <a:off x="7697820" y="1678269"/>
            <a:ext cx="520040" cy="461665"/>
          </a:xfrm>
          <a:prstGeom prst="rect">
            <a:avLst/>
          </a:prstGeom>
          <a:noFill/>
        </p:spPr>
        <p:txBody>
          <a:bodyPr wrap="square" rtlCol="0">
            <a:spAutoFit/>
          </a:bodyPr>
          <a:lstStyle/>
          <a:p>
            <a:pPr algn="ctr"/>
            <a:r>
              <a:rPr lang="en-GB" sz="2400" b="1" dirty="0">
                <a:solidFill>
                  <a:srgbClr val="F26200"/>
                </a:solidFill>
              </a:rPr>
              <a:t>I</a:t>
            </a:r>
          </a:p>
        </p:txBody>
      </p:sp>
      <p:sp>
        <p:nvSpPr>
          <p:cNvPr id="68" name="TextBox 67">
            <a:extLst>
              <a:ext uri="{FF2B5EF4-FFF2-40B4-BE49-F238E27FC236}">
                <a16:creationId xmlns:a16="http://schemas.microsoft.com/office/drawing/2014/main" id="{AA4A5976-34D8-4B73-967E-0018493FAB3B}"/>
              </a:ext>
            </a:extLst>
          </p:cNvPr>
          <p:cNvSpPr txBox="1"/>
          <p:nvPr/>
        </p:nvSpPr>
        <p:spPr>
          <a:xfrm>
            <a:off x="8217860" y="1680886"/>
            <a:ext cx="3778048" cy="461665"/>
          </a:xfrm>
          <a:prstGeom prst="rect">
            <a:avLst/>
          </a:prstGeom>
          <a:noFill/>
        </p:spPr>
        <p:txBody>
          <a:bodyPr wrap="square" rtlCol="0">
            <a:spAutoFit/>
          </a:bodyPr>
          <a:lstStyle/>
          <a:p>
            <a:pPr algn="l"/>
            <a:r>
              <a:rPr lang="en-GB" sz="2400" dirty="0">
                <a:solidFill>
                  <a:schemeClr val="accent5">
                    <a:lumMod val="50000"/>
                  </a:schemeClr>
                </a:solidFill>
              </a:rPr>
              <a:t>favourite newspaper</a:t>
            </a:r>
          </a:p>
        </p:txBody>
      </p:sp>
      <p:sp>
        <p:nvSpPr>
          <p:cNvPr id="69" name="TextBox 68">
            <a:extLst>
              <a:ext uri="{FF2B5EF4-FFF2-40B4-BE49-F238E27FC236}">
                <a16:creationId xmlns:a16="http://schemas.microsoft.com/office/drawing/2014/main" id="{02924566-286F-4A13-AE8F-F728016F4CF5}"/>
              </a:ext>
            </a:extLst>
          </p:cNvPr>
          <p:cNvSpPr txBox="1"/>
          <p:nvPr/>
        </p:nvSpPr>
        <p:spPr>
          <a:xfrm>
            <a:off x="7705922" y="2158837"/>
            <a:ext cx="520040" cy="461665"/>
          </a:xfrm>
          <a:prstGeom prst="rect">
            <a:avLst/>
          </a:prstGeom>
          <a:noFill/>
        </p:spPr>
        <p:txBody>
          <a:bodyPr wrap="square" rtlCol="0">
            <a:spAutoFit/>
          </a:bodyPr>
          <a:lstStyle/>
          <a:p>
            <a:pPr algn="ctr"/>
            <a:r>
              <a:rPr lang="en-GB" sz="2400" b="1" dirty="0">
                <a:solidFill>
                  <a:srgbClr val="F26200"/>
                </a:solidFill>
              </a:rPr>
              <a:t>L</a:t>
            </a:r>
          </a:p>
        </p:txBody>
      </p:sp>
      <p:sp>
        <p:nvSpPr>
          <p:cNvPr id="70" name="TextBox 69">
            <a:extLst>
              <a:ext uri="{FF2B5EF4-FFF2-40B4-BE49-F238E27FC236}">
                <a16:creationId xmlns:a16="http://schemas.microsoft.com/office/drawing/2014/main" id="{0B4A93FE-96BA-43F2-BF79-DD3F9F6BEB2C}"/>
              </a:ext>
            </a:extLst>
          </p:cNvPr>
          <p:cNvSpPr txBox="1"/>
          <p:nvPr/>
        </p:nvSpPr>
        <p:spPr>
          <a:xfrm>
            <a:off x="8217860" y="2168183"/>
            <a:ext cx="3135194" cy="461665"/>
          </a:xfrm>
          <a:prstGeom prst="rect">
            <a:avLst/>
          </a:prstGeom>
          <a:noFill/>
        </p:spPr>
        <p:txBody>
          <a:bodyPr wrap="square" rtlCol="0">
            <a:spAutoFit/>
          </a:bodyPr>
          <a:lstStyle/>
          <a:p>
            <a:pPr algn="l"/>
            <a:r>
              <a:rPr lang="en-GB" sz="2400" dirty="0">
                <a:solidFill>
                  <a:schemeClr val="accent5">
                    <a:lumMod val="50000"/>
                  </a:schemeClr>
                </a:solidFill>
              </a:rPr>
              <a:t>favourite day</a:t>
            </a:r>
          </a:p>
        </p:txBody>
      </p:sp>
      <p:sp>
        <p:nvSpPr>
          <p:cNvPr id="71" name="TextBox 70">
            <a:extLst>
              <a:ext uri="{FF2B5EF4-FFF2-40B4-BE49-F238E27FC236}">
                <a16:creationId xmlns:a16="http://schemas.microsoft.com/office/drawing/2014/main" id="{C02AC2E4-6CA9-4AEA-AF2F-429031A6C8D3}"/>
              </a:ext>
            </a:extLst>
          </p:cNvPr>
          <p:cNvSpPr txBox="1"/>
          <p:nvPr/>
        </p:nvSpPr>
        <p:spPr>
          <a:xfrm>
            <a:off x="7710175" y="2639441"/>
            <a:ext cx="520040" cy="461665"/>
          </a:xfrm>
          <a:prstGeom prst="rect">
            <a:avLst/>
          </a:prstGeom>
          <a:noFill/>
        </p:spPr>
        <p:txBody>
          <a:bodyPr wrap="square" rtlCol="0">
            <a:spAutoFit/>
          </a:bodyPr>
          <a:lstStyle/>
          <a:p>
            <a:pPr algn="ctr"/>
            <a:r>
              <a:rPr lang="en-GB" sz="2400" b="1" dirty="0">
                <a:solidFill>
                  <a:srgbClr val="F26200"/>
                </a:solidFill>
              </a:rPr>
              <a:t>J</a:t>
            </a:r>
          </a:p>
        </p:txBody>
      </p:sp>
      <p:sp>
        <p:nvSpPr>
          <p:cNvPr id="72" name="TextBox 71">
            <a:extLst>
              <a:ext uri="{FF2B5EF4-FFF2-40B4-BE49-F238E27FC236}">
                <a16:creationId xmlns:a16="http://schemas.microsoft.com/office/drawing/2014/main" id="{A883AD9A-4B89-4DA4-8993-461BC07AC9DE}"/>
              </a:ext>
            </a:extLst>
          </p:cNvPr>
          <p:cNvSpPr txBox="1"/>
          <p:nvPr/>
        </p:nvSpPr>
        <p:spPr>
          <a:xfrm>
            <a:off x="8217860" y="2625017"/>
            <a:ext cx="3135194" cy="461665"/>
          </a:xfrm>
          <a:prstGeom prst="rect">
            <a:avLst/>
          </a:prstGeom>
          <a:noFill/>
        </p:spPr>
        <p:txBody>
          <a:bodyPr wrap="square" rtlCol="0">
            <a:spAutoFit/>
          </a:bodyPr>
          <a:lstStyle/>
          <a:p>
            <a:pPr algn="l"/>
            <a:r>
              <a:rPr lang="en-GB" sz="2400" dirty="0">
                <a:solidFill>
                  <a:schemeClr val="accent5">
                    <a:lumMod val="50000"/>
                  </a:schemeClr>
                </a:solidFill>
              </a:rPr>
              <a:t>main meal</a:t>
            </a:r>
          </a:p>
        </p:txBody>
      </p:sp>
      <p:sp>
        <p:nvSpPr>
          <p:cNvPr id="73" name="TextBox 72">
            <a:extLst>
              <a:ext uri="{FF2B5EF4-FFF2-40B4-BE49-F238E27FC236}">
                <a16:creationId xmlns:a16="http://schemas.microsoft.com/office/drawing/2014/main" id="{416E7349-7217-4747-B8CC-8E7151B9A99D}"/>
              </a:ext>
            </a:extLst>
          </p:cNvPr>
          <p:cNvSpPr txBox="1"/>
          <p:nvPr/>
        </p:nvSpPr>
        <p:spPr>
          <a:xfrm>
            <a:off x="7717457" y="3160663"/>
            <a:ext cx="520040" cy="461665"/>
          </a:xfrm>
          <a:prstGeom prst="rect">
            <a:avLst/>
          </a:prstGeom>
          <a:noFill/>
        </p:spPr>
        <p:txBody>
          <a:bodyPr wrap="square" rtlCol="0">
            <a:spAutoFit/>
          </a:bodyPr>
          <a:lstStyle/>
          <a:p>
            <a:pPr algn="ctr"/>
            <a:r>
              <a:rPr lang="en-GB" sz="2400" b="1" dirty="0">
                <a:solidFill>
                  <a:srgbClr val="F26200"/>
                </a:solidFill>
              </a:rPr>
              <a:t>K</a:t>
            </a:r>
          </a:p>
        </p:txBody>
      </p:sp>
      <p:sp>
        <p:nvSpPr>
          <p:cNvPr id="74" name="TextBox 73">
            <a:extLst>
              <a:ext uri="{FF2B5EF4-FFF2-40B4-BE49-F238E27FC236}">
                <a16:creationId xmlns:a16="http://schemas.microsoft.com/office/drawing/2014/main" id="{6B47DB5C-05B0-4C96-9259-6F0847426FA8}"/>
              </a:ext>
            </a:extLst>
          </p:cNvPr>
          <p:cNvSpPr txBox="1"/>
          <p:nvPr/>
        </p:nvSpPr>
        <p:spPr>
          <a:xfrm>
            <a:off x="8217860" y="3145255"/>
            <a:ext cx="3135194" cy="461665"/>
          </a:xfrm>
          <a:prstGeom prst="rect">
            <a:avLst/>
          </a:prstGeom>
          <a:noFill/>
        </p:spPr>
        <p:txBody>
          <a:bodyPr wrap="square" rtlCol="0">
            <a:spAutoFit/>
          </a:bodyPr>
          <a:lstStyle/>
          <a:p>
            <a:pPr algn="l"/>
            <a:r>
              <a:rPr lang="en-GB" sz="2400" dirty="0">
                <a:solidFill>
                  <a:schemeClr val="accent5">
                    <a:lumMod val="50000"/>
                  </a:schemeClr>
                </a:solidFill>
              </a:rPr>
              <a:t>main mosque</a:t>
            </a:r>
          </a:p>
        </p:txBody>
      </p:sp>
      <p:sp>
        <p:nvSpPr>
          <p:cNvPr id="75" name="TextBox 74">
            <a:extLst>
              <a:ext uri="{FF2B5EF4-FFF2-40B4-BE49-F238E27FC236}">
                <a16:creationId xmlns:a16="http://schemas.microsoft.com/office/drawing/2014/main" id="{F2A3FADE-6B25-41F8-BCCB-BDC14065F951}"/>
              </a:ext>
            </a:extLst>
          </p:cNvPr>
          <p:cNvSpPr txBox="1"/>
          <p:nvPr/>
        </p:nvSpPr>
        <p:spPr>
          <a:xfrm>
            <a:off x="7717457" y="3646570"/>
            <a:ext cx="520040" cy="461665"/>
          </a:xfrm>
          <a:prstGeom prst="rect">
            <a:avLst/>
          </a:prstGeom>
          <a:noFill/>
        </p:spPr>
        <p:txBody>
          <a:bodyPr wrap="square" rtlCol="0">
            <a:spAutoFit/>
          </a:bodyPr>
          <a:lstStyle/>
          <a:p>
            <a:pPr algn="ctr"/>
            <a:r>
              <a:rPr lang="en-GB" sz="2400" b="1" dirty="0">
                <a:solidFill>
                  <a:srgbClr val="F26200"/>
                </a:solidFill>
              </a:rPr>
              <a:t>M</a:t>
            </a:r>
          </a:p>
        </p:txBody>
      </p:sp>
      <p:sp>
        <p:nvSpPr>
          <p:cNvPr id="76" name="TextBox 75">
            <a:extLst>
              <a:ext uri="{FF2B5EF4-FFF2-40B4-BE49-F238E27FC236}">
                <a16:creationId xmlns:a16="http://schemas.microsoft.com/office/drawing/2014/main" id="{0F766187-5834-4DBE-A388-D62D3C09AA68}"/>
              </a:ext>
            </a:extLst>
          </p:cNvPr>
          <p:cNvSpPr txBox="1"/>
          <p:nvPr/>
        </p:nvSpPr>
        <p:spPr>
          <a:xfrm>
            <a:off x="8225962" y="3635483"/>
            <a:ext cx="3135194" cy="461665"/>
          </a:xfrm>
          <a:prstGeom prst="rect">
            <a:avLst/>
          </a:prstGeom>
          <a:noFill/>
        </p:spPr>
        <p:txBody>
          <a:bodyPr wrap="square" rtlCol="0">
            <a:spAutoFit/>
          </a:bodyPr>
          <a:lstStyle/>
          <a:p>
            <a:pPr algn="l"/>
            <a:r>
              <a:rPr lang="en-GB" sz="2400" dirty="0">
                <a:solidFill>
                  <a:schemeClr val="accent5">
                    <a:lumMod val="50000"/>
                  </a:schemeClr>
                </a:solidFill>
              </a:rPr>
              <a:t>main mountain</a:t>
            </a:r>
          </a:p>
        </p:txBody>
      </p:sp>
      <p:sp>
        <p:nvSpPr>
          <p:cNvPr id="77" name="TextBox 76">
            <a:extLst>
              <a:ext uri="{FF2B5EF4-FFF2-40B4-BE49-F238E27FC236}">
                <a16:creationId xmlns:a16="http://schemas.microsoft.com/office/drawing/2014/main" id="{74ADFE6B-01D9-4711-9701-28F09D81C98E}"/>
              </a:ext>
            </a:extLst>
          </p:cNvPr>
          <p:cNvSpPr txBox="1"/>
          <p:nvPr/>
        </p:nvSpPr>
        <p:spPr>
          <a:xfrm>
            <a:off x="7717457" y="4156094"/>
            <a:ext cx="520040" cy="461665"/>
          </a:xfrm>
          <a:prstGeom prst="rect">
            <a:avLst/>
          </a:prstGeom>
          <a:noFill/>
        </p:spPr>
        <p:txBody>
          <a:bodyPr wrap="square" rtlCol="0">
            <a:spAutoFit/>
          </a:bodyPr>
          <a:lstStyle/>
          <a:p>
            <a:pPr algn="ctr"/>
            <a:r>
              <a:rPr lang="en-GB" sz="2400" b="1" dirty="0">
                <a:solidFill>
                  <a:srgbClr val="F26200"/>
                </a:solidFill>
              </a:rPr>
              <a:t>N</a:t>
            </a:r>
          </a:p>
        </p:txBody>
      </p:sp>
      <p:sp>
        <p:nvSpPr>
          <p:cNvPr id="78" name="TextBox 77">
            <a:extLst>
              <a:ext uri="{FF2B5EF4-FFF2-40B4-BE49-F238E27FC236}">
                <a16:creationId xmlns:a16="http://schemas.microsoft.com/office/drawing/2014/main" id="{69FFF897-836E-4BA9-B873-B50372FD69CA}"/>
              </a:ext>
            </a:extLst>
          </p:cNvPr>
          <p:cNvSpPr txBox="1"/>
          <p:nvPr/>
        </p:nvSpPr>
        <p:spPr>
          <a:xfrm>
            <a:off x="8217860" y="4145412"/>
            <a:ext cx="3135194" cy="461665"/>
          </a:xfrm>
          <a:prstGeom prst="rect">
            <a:avLst/>
          </a:prstGeom>
          <a:noFill/>
        </p:spPr>
        <p:txBody>
          <a:bodyPr wrap="square" rtlCol="0">
            <a:spAutoFit/>
          </a:bodyPr>
          <a:lstStyle/>
          <a:p>
            <a:pPr algn="l"/>
            <a:r>
              <a:rPr lang="en-GB" sz="2400" dirty="0">
                <a:solidFill>
                  <a:schemeClr val="accent5">
                    <a:lumMod val="50000"/>
                  </a:schemeClr>
                </a:solidFill>
              </a:rPr>
              <a:t>favourite picture</a:t>
            </a:r>
          </a:p>
        </p:txBody>
      </p:sp>
      <p:sp>
        <p:nvSpPr>
          <p:cNvPr id="79" name="TextBox 78">
            <a:extLst>
              <a:ext uri="{FF2B5EF4-FFF2-40B4-BE49-F238E27FC236}">
                <a16:creationId xmlns:a16="http://schemas.microsoft.com/office/drawing/2014/main" id="{98C51023-6477-44D5-930B-DA198B29A6E7}"/>
              </a:ext>
            </a:extLst>
          </p:cNvPr>
          <p:cNvSpPr txBox="1"/>
          <p:nvPr/>
        </p:nvSpPr>
        <p:spPr>
          <a:xfrm>
            <a:off x="7717457" y="4648169"/>
            <a:ext cx="520040" cy="461665"/>
          </a:xfrm>
          <a:prstGeom prst="rect">
            <a:avLst/>
          </a:prstGeom>
          <a:noFill/>
        </p:spPr>
        <p:txBody>
          <a:bodyPr wrap="square" rtlCol="0">
            <a:spAutoFit/>
          </a:bodyPr>
          <a:lstStyle/>
          <a:p>
            <a:pPr algn="ctr"/>
            <a:r>
              <a:rPr lang="en-GB" sz="2400" b="1" dirty="0">
                <a:solidFill>
                  <a:srgbClr val="F26200"/>
                </a:solidFill>
              </a:rPr>
              <a:t>O</a:t>
            </a:r>
          </a:p>
        </p:txBody>
      </p:sp>
      <p:sp>
        <p:nvSpPr>
          <p:cNvPr id="80" name="TextBox 79">
            <a:extLst>
              <a:ext uri="{FF2B5EF4-FFF2-40B4-BE49-F238E27FC236}">
                <a16:creationId xmlns:a16="http://schemas.microsoft.com/office/drawing/2014/main" id="{70EF4CEC-CD97-47E8-9FDF-375AB2540FE7}"/>
              </a:ext>
            </a:extLst>
          </p:cNvPr>
          <p:cNvSpPr txBox="1"/>
          <p:nvPr/>
        </p:nvSpPr>
        <p:spPr>
          <a:xfrm>
            <a:off x="8217860" y="4627120"/>
            <a:ext cx="3135194" cy="461665"/>
          </a:xfrm>
          <a:prstGeom prst="rect">
            <a:avLst/>
          </a:prstGeom>
          <a:noFill/>
        </p:spPr>
        <p:txBody>
          <a:bodyPr wrap="square" rtlCol="0">
            <a:spAutoFit/>
          </a:bodyPr>
          <a:lstStyle/>
          <a:p>
            <a:pPr algn="l"/>
            <a:r>
              <a:rPr lang="en-GB" sz="2400" dirty="0">
                <a:solidFill>
                  <a:schemeClr val="accent5">
                    <a:lumMod val="50000"/>
                  </a:schemeClr>
                </a:solidFill>
              </a:rPr>
              <a:t>main work</a:t>
            </a:r>
          </a:p>
        </p:txBody>
      </p:sp>
      <p:pic>
        <p:nvPicPr>
          <p:cNvPr id="6146" name="Picture 2" descr="Fog, Coniferous Forest, Spruce, Forest, Green">
            <a:extLst>
              <a:ext uri="{FF2B5EF4-FFF2-40B4-BE49-F238E27FC236}">
                <a16:creationId xmlns:a16="http://schemas.microsoft.com/office/drawing/2014/main" id="{6F52EF88-995E-4259-BC89-8D9E2703EB0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73687" y="4518306"/>
            <a:ext cx="2080655" cy="13871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ld Newspaper, Newspaper, Retro, Sepia, Old">
            <a:extLst>
              <a:ext uri="{FF2B5EF4-FFF2-40B4-BE49-F238E27FC236}">
                <a16:creationId xmlns:a16="http://schemas.microsoft.com/office/drawing/2014/main" id="{F2D4E99A-612D-4259-AB00-CE5D63CFA45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1971" y="1269156"/>
            <a:ext cx="2015792" cy="13438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ime Management, Week, Calendar, Days, Saturday, Sunday">
            <a:extLst>
              <a:ext uri="{FF2B5EF4-FFF2-40B4-BE49-F238E27FC236}">
                <a16:creationId xmlns:a16="http://schemas.microsoft.com/office/drawing/2014/main" id="{B2E457E6-B8FC-4FBA-B4AA-709D12694FE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9514" y="2592202"/>
            <a:ext cx="1643628" cy="164362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ood, Restaurant, Kebap, Turkish, Lamb Skewer">
            <a:extLst>
              <a:ext uri="{FF2B5EF4-FFF2-40B4-BE49-F238E27FC236}">
                <a16:creationId xmlns:a16="http://schemas.microsoft.com/office/drawing/2014/main" id="{D08D3F7A-FEDC-4A93-9B97-0E950074B83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37509" y="1393699"/>
            <a:ext cx="1798221" cy="119881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Blue Mosque, Istanbul, People, Area, Temple, Panorama">
            <a:extLst>
              <a:ext uri="{FF2B5EF4-FFF2-40B4-BE49-F238E27FC236}">
                <a16:creationId xmlns:a16="http://schemas.microsoft.com/office/drawing/2014/main" id="{0C7EC5F7-2E63-4172-897C-46FE052A8AB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35131" y="1031981"/>
            <a:ext cx="1814361" cy="158729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Mountains, Nature, Tatra, Landscape, Sky, Green">
            <a:extLst>
              <a:ext uri="{FF2B5EF4-FFF2-40B4-BE49-F238E27FC236}">
                <a16:creationId xmlns:a16="http://schemas.microsoft.com/office/drawing/2014/main" id="{E66F0CBB-4E0A-4561-AAC3-26B676BA177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37963" t="-1" r="18105" b="2019"/>
          <a:stretch/>
        </p:blipFill>
        <p:spPr bwMode="auto">
          <a:xfrm>
            <a:off x="2492624" y="2953608"/>
            <a:ext cx="1837896" cy="1263855"/>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Father, Ramazan, Eid, Ramzan, Son, Islam, Muslim, Child">
            <a:extLst>
              <a:ext uri="{FF2B5EF4-FFF2-40B4-BE49-F238E27FC236}">
                <a16:creationId xmlns:a16="http://schemas.microsoft.com/office/drawing/2014/main" id="{66208AD7-069A-4F96-A474-AE89FC972A6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719041" y="2927047"/>
            <a:ext cx="1637575" cy="246664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160" name="Picture 16" descr="Cranes, Boatyard, Gdańsk, Ships, Sky, The Waterfront">
            <a:extLst>
              <a:ext uri="{FF2B5EF4-FFF2-40B4-BE49-F238E27FC236}">
                <a16:creationId xmlns:a16="http://schemas.microsoft.com/office/drawing/2014/main" id="{22137A13-7A85-4E30-AD35-D4152D13503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0234" y="4525189"/>
            <a:ext cx="1830693" cy="1373020"/>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61E6664-8FF3-4436-A3E1-58D95382FDBB}"/>
              </a:ext>
            </a:extLst>
          </p:cNvPr>
          <p:cNvSpPr txBox="1"/>
          <p:nvPr/>
        </p:nvSpPr>
        <p:spPr>
          <a:xfrm>
            <a:off x="372342" y="1258063"/>
            <a:ext cx="520040" cy="461665"/>
          </a:xfrm>
          <a:prstGeom prst="rect">
            <a:avLst/>
          </a:prstGeom>
          <a:solidFill>
            <a:schemeClr val="bg1"/>
          </a:solidFill>
        </p:spPr>
        <p:txBody>
          <a:bodyPr wrap="square" rtlCol="0">
            <a:spAutoFit/>
          </a:bodyPr>
          <a:lstStyle/>
          <a:p>
            <a:pPr algn="ctr"/>
            <a:r>
              <a:rPr lang="en-GB" sz="2400" b="1" dirty="0">
                <a:solidFill>
                  <a:srgbClr val="F26200"/>
                </a:solidFill>
              </a:rPr>
              <a:t>I</a:t>
            </a:r>
          </a:p>
        </p:txBody>
      </p:sp>
      <p:sp>
        <p:nvSpPr>
          <p:cNvPr id="82" name="TextBox 81">
            <a:extLst>
              <a:ext uri="{FF2B5EF4-FFF2-40B4-BE49-F238E27FC236}">
                <a16:creationId xmlns:a16="http://schemas.microsoft.com/office/drawing/2014/main" id="{08E0EB23-9F03-4624-BC57-D5BC2D03A3F6}"/>
              </a:ext>
            </a:extLst>
          </p:cNvPr>
          <p:cNvSpPr txBox="1"/>
          <p:nvPr/>
        </p:nvSpPr>
        <p:spPr>
          <a:xfrm>
            <a:off x="2724563" y="1318249"/>
            <a:ext cx="520040" cy="461665"/>
          </a:xfrm>
          <a:prstGeom prst="rect">
            <a:avLst/>
          </a:prstGeom>
          <a:solidFill>
            <a:schemeClr val="bg1"/>
          </a:solidFill>
        </p:spPr>
        <p:txBody>
          <a:bodyPr wrap="square" rtlCol="0">
            <a:spAutoFit/>
          </a:bodyPr>
          <a:lstStyle/>
          <a:p>
            <a:pPr algn="ctr"/>
            <a:r>
              <a:rPr lang="en-GB" sz="2400" b="1" dirty="0">
                <a:solidFill>
                  <a:srgbClr val="F26200"/>
                </a:solidFill>
              </a:rPr>
              <a:t>J</a:t>
            </a:r>
          </a:p>
        </p:txBody>
      </p:sp>
      <p:sp>
        <p:nvSpPr>
          <p:cNvPr id="83" name="TextBox 82">
            <a:extLst>
              <a:ext uri="{FF2B5EF4-FFF2-40B4-BE49-F238E27FC236}">
                <a16:creationId xmlns:a16="http://schemas.microsoft.com/office/drawing/2014/main" id="{FCE9BF59-683C-4A99-BBBE-A096D7AAD754}"/>
              </a:ext>
            </a:extLst>
          </p:cNvPr>
          <p:cNvSpPr txBox="1"/>
          <p:nvPr/>
        </p:nvSpPr>
        <p:spPr>
          <a:xfrm>
            <a:off x="4603461" y="974491"/>
            <a:ext cx="520040" cy="461665"/>
          </a:xfrm>
          <a:prstGeom prst="rect">
            <a:avLst/>
          </a:prstGeom>
          <a:solidFill>
            <a:schemeClr val="bg1"/>
          </a:solidFill>
        </p:spPr>
        <p:txBody>
          <a:bodyPr wrap="square" rtlCol="0">
            <a:spAutoFit/>
          </a:bodyPr>
          <a:lstStyle/>
          <a:p>
            <a:pPr algn="ctr"/>
            <a:r>
              <a:rPr lang="en-GB" sz="2400" b="1" dirty="0">
                <a:solidFill>
                  <a:srgbClr val="F26200"/>
                </a:solidFill>
              </a:rPr>
              <a:t>K</a:t>
            </a:r>
          </a:p>
        </p:txBody>
      </p:sp>
      <p:sp>
        <p:nvSpPr>
          <p:cNvPr id="84" name="TextBox 83">
            <a:extLst>
              <a:ext uri="{FF2B5EF4-FFF2-40B4-BE49-F238E27FC236}">
                <a16:creationId xmlns:a16="http://schemas.microsoft.com/office/drawing/2014/main" id="{EF74F287-4BFD-44BE-834D-239D38F9EADC}"/>
              </a:ext>
            </a:extLst>
          </p:cNvPr>
          <p:cNvSpPr txBox="1"/>
          <p:nvPr/>
        </p:nvSpPr>
        <p:spPr>
          <a:xfrm>
            <a:off x="200214" y="2722775"/>
            <a:ext cx="520040" cy="461665"/>
          </a:xfrm>
          <a:prstGeom prst="rect">
            <a:avLst/>
          </a:prstGeom>
          <a:solidFill>
            <a:schemeClr val="bg1"/>
          </a:solidFill>
        </p:spPr>
        <p:txBody>
          <a:bodyPr wrap="square" rtlCol="0">
            <a:spAutoFit/>
          </a:bodyPr>
          <a:lstStyle/>
          <a:p>
            <a:pPr algn="ctr"/>
            <a:r>
              <a:rPr lang="en-GB" sz="2400" b="1" dirty="0">
                <a:solidFill>
                  <a:srgbClr val="F26200"/>
                </a:solidFill>
              </a:rPr>
              <a:t>L</a:t>
            </a:r>
          </a:p>
        </p:txBody>
      </p:sp>
      <p:sp>
        <p:nvSpPr>
          <p:cNvPr id="85" name="TextBox 84">
            <a:extLst>
              <a:ext uri="{FF2B5EF4-FFF2-40B4-BE49-F238E27FC236}">
                <a16:creationId xmlns:a16="http://schemas.microsoft.com/office/drawing/2014/main" id="{D50303C6-A80F-429E-B7E1-0EDAE0ED2107}"/>
              </a:ext>
            </a:extLst>
          </p:cNvPr>
          <p:cNvSpPr txBox="1"/>
          <p:nvPr/>
        </p:nvSpPr>
        <p:spPr>
          <a:xfrm>
            <a:off x="2368398" y="2893356"/>
            <a:ext cx="520040" cy="461665"/>
          </a:xfrm>
          <a:prstGeom prst="rect">
            <a:avLst/>
          </a:prstGeom>
          <a:solidFill>
            <a:schemeClr val="bg1"/>
          </a:solidFill>
        </p:spPr>
        <p:txBody>
          <a:bodyPr wrap="square" rtlCol="0">
            <a:spAutoFit/>
          </a:bodyPr>
          <a:lstStyle/>
          <a:p>
            <a:pPr algn="ctr"/>
            <a:r>
              <a:rPr lang="en-GB" sz="2400" b="1" dirty="0">
                <a:solidFill>
                  <a:srgbClr val="F26200"/>
                </a:solidFill>
              </a:rPr>
              <a:t>M</a:t>
            </a:r>
          </a:p>
        </p:txBody>
      </p:sp>
      <p:sp>
        <p:nvSpPr>
          <p:cNvPr id="86" name="TextBox 85">
            <a:extLst>
              <a:ext uri="{FF2B5EF4-FFF2-40B4-BE49-F238E27FC236}">
                <a16:creationId xmlns:a16="http://schemas.microsoft.com/office/drawing/2014/main" id="{070E7613-701C-473E-9BD3-934C262A6518}"/>
              </a:ext>
            </a:extLst>
          </p:cNvPr>
          <p:cNvSpPr txBox="1"/>
          <p:nvPr/>
        </p:nvSpPr>
        <p:spPr>
          <a:xfrm>
            <a:off x="4680360" y="2893356"/>
            <a:ext cx="520040" cy="461665"/>
          </a:xfrm>
          <a:prstGeom prst="rect">
            <a:avLst/>
          </a:prstGeom>
          <a:solidFill>
            <a:schemeClr val="bg1"/>
          </a:solidFill>
        </p:spPr>
        <p:txBody>
          <a:bodyPr wrap="square" rtlCol="0">
            <a:spAutoFit/>
          </a:bodyPr>
          <a:lstStyle/>
          <a:p>
            <a:pPr algn="ctr"/>
            <a:r>
              <a:rPr lang="en-GB" sz="2400" b="1" dirty="0">
                <a:solidFill>
                  <a:srgbClr val="F26200"/>
                </a:solidFill>
              </a:rPr>
              <a:t>N</a:t>
            </a:r>
          </a:p>
        </p:txBody>
      </p:sp>
      <p:sp>
        <p:nvSpPr>
          <p:cNvPr id="87" name="TextBox 86">
            <a:extLst>
              <a:ext uri="{FF2B5EF4-FFF2-40B4-BE49-F238E27FC236}">
                <a16:creationId xmlns:a16="http://schemas.microsoft.com/office/drawing/2014/main" id="{3B7EC4A0-465D-460C-B265-D74E7FC053AE}"/>
              </a:ext>
            </a:extLst>
          </p:cNvPr>
          <p:cNvSpPr txBox="1"/>
          <p:nvPr/>
        </p:nvSpPr>
        <p:spPr>
          <a:xfrm>
            <a:off x="372342" y="4464939"/>
            <a:ext cx="520040" cy="461665"/>
          </a:xfrm>
          <a:prstGeom prst="rect">
            <a:avLst/>
          </a:prstGeom>
          <a:solidFill>
            <a:schemeClr val="bg1"/>
          </a:solidFill>
        </p:spPr>
        <p:txBody>
          <a:bodyPr wrap="square" rtlCol="0">
            <a:spAutoFit/>
          </a:bodyPr>
          <a:lstStyle/>
          <a:p>
            <a:pPr algn="ctr"/>
            <a:r>
              <a:rPr lang="en-GB" sz="2400" b="1" dirty="0">
                <a:solidFill>
                  <a:srgbClr val="F26200"/>
                </a:solidFill>
              </a:rPr>
              <a:t>O</a:t>
            </a:r>
          </a:p>
        </p:txBody>
      </p:sp>
      <p:sp>
        <p:nvSpPr>
          <p:cNvPr id="88" name="TextBox 87">
            <a:extLst>
              <a:ext uri="{FF2B5EF4-FFF2-40B4-BE49-F238E27FC236}">
                <a16:creationId xmlns:a16="http://schemas.microsoft.com/office/drawing/2014/main" id="{E1BF6A81-0F5F-4BEA-993A-BA8558D480C0}"/>
              </a:ext>
            </a:extLst>
          </p:cNvPr>
          <p:cNvSpPr txBox="1"/>
          <p:nvPr/>
        </p:nvSpPr>
        <p:spPr>
          <a:xfrm>
            <a:off x="2447763" y="4464938"/>
            <a:ext cx="520040" cy="461665"/>
          </a:xfrm>
          <a:prstGeom prst="rect">
            <a:avLst/>
          </a:prstGeom>
          <a:solidFill>
            <a:schemeClr val="bg1"/>
          </a:solidFill>
        </p:spPr>
        <p:txBody>
          <a:bodyPr wrap="square" rtlCol="0">
            <a:spAutoFit/>
          </a:bodyPr>
          <a:lstStyle/>
          <a:p>
            <a:pPr algn="ctr"/>
            <a:r>
              <a:rPr lang="en-GB" sz="2400" b="1" dirty="0">
                <a:solidFill>
                  <a:srgbClr val="F26200"/>
                </a:solidFill>
              </a:rPr>
              <a:t>P</a:t>
            </a:r>
          </a:p>
        </p:txBody>
      </p:sp>
    </p:spTree>
    <p:extLst>
      <p:ext uri="{BB962C8B-B14F-4D97-AF65-F5344CB8AC3E}">
        <p14:creationId xmlns:p14="http://schemas.microsoft.com/office/powerpoint/2010/main" val="380833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2004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63225" y="247046"/>
            <a:ext cx="139410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3200400" y="546916"/>
            <a:ext cx="6856879"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Wörter</a:t>
            </a:r>
            <a:r>
              <a:rPr lang="en-US" sz="2400" dirty="0">
                <a:solidFill>
                  <a:schemeClr val="accent5">
                    <a:lumMod val="50000"/>
                  </a:schemeClr>
                </a:solidFill>
              </a:rPr>
              <a:t> so schnell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möglich</a:t>
            </a:r>
            <a:r>
              <a:rPr lang="en-US" sz="2400" dirty="0">
                <a:solidFill>
                  <a:schemeClr val="accent5">
                    <a:lumMod val="50000"/>
                  </a:schemeClr>
                </a:solidFill>
              </a:rPr>
              <a:t>.</a:t>
            </a:r>
          </a:p>
        </p:txBody>
      </p:sp>
      <p:graphicFrame>
        <p:nvGraphicFramePr>
          <p:cNvPr id="7" name="Table 8">
            <a:extLst>
              <a:ext uri="{FF2B5EF4-FFF2-40B4-BE49-F238E27FC236}">
                <a16:creationId xmlns:a16="http://schemas.microsoft.com/office/drawing/2014/main" id="{FD1F6BC6-D327-4D11-989E-719BA4189936}"/>
              </a:ext>
            </a:extLst>
          </p:cNvPr>
          <p:cNvGraphicFramePr>
            <a:graphicFrameLocks noGrp="1"/>
          </p:cNvGraphicFramePr>
          <p:nvPr/>
        </p:nvGraphicFramePr>
        <p:xfrm>
          <a:off x="1872544" y="1296000"/>
          <a:ext cx="8128000" cy="496864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868657087"/>
                    </a:ext>
                  </a:extLst>
                </a:gridCol>
                <a:gridCol w="2032000">
                  <a:extLst>
                    <a:ext uri="{9D8B030D-6E8A-4147-A177-3AD203B41FA5}">
                      <a16:colId xmlns:a16="http://schemas.microsoft.com/office/drawing/2014/main" val="2694883311"/>
                    </a:ext>
                  </a:extLst>
                </a:gridCol>
                <a:gridCol w="2032000">
                  <a:extLst>
                    <a:ext uri="{9D8B030D-6E8A-4147-A177-3AD203B41FA5}">
                      <a16:colId xmlns:a16="http://schemas.microsoft.com/office/drawing/2014/main" val="425562574"/>
                    </a:ext>
                  </a:extLst>
                </a:gridCol>
                <a:gridCol w="2032000">
                  <a:extLst>
                    <a:ext uri="{9D8B030D-6E8A-4147-A177-3AD203B41FA5}">
                      <a16:colId xmlns:a16="http://schemas.microsoft.com/office/drawing/2014/main" val="1030855007"/>
                    </a:ext>
                  </a:extLst>
                </a:gridCol>
              </a:tblGrid>
              <a:tr h="1242160">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76857991"/>
                  </a:ext>
                </a:extLst>
              </a:tr>
              <a:tr h="1242160">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277781624"/>
                  </a:ext>
                </a:extLst>
              </a:tr>
              <a:tr h="1242160">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2459658"/>
                  </a:ext>
                </a:extLst>
              </a:tr>
              <a:tr h="1242160">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66619748"/>
                  </a:ext>
                </a:extLst>
              </a:tr>
            </a:tbl>
          </a:graphicData>
        </a:graphic>
      </p:graphicFrame>
      <p:pic>
        <p:nvPicPr>
          <p:cNvPr id="9" name="Picture 2" descr="Fog, Coniferous Forest, Spruce, Forest, Green">
            <a:extLst>
              <a:ext uri="{FF2B5EF4-FFF2-40B4-BE49-F238E27FC236}">
                <a16:creationId xmlns:a16="http://schemas.microsoft.com/office/drawing/2014/main" id="{5D468295-1DAF-4959-8B98-520192316C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0111" y="1449394"/>
            <a:ext cx="1530432" cy="10202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Father, Ramazan, Eid, Ramzan, Son, Islam, Muslim, Child">
            <a:extLst>
              <a:ext uri="{FF2B5EF4-FFF2-40B4-BE49-F238E27FC236}">
                <a16:creationId xmlns:a16="http://schemas.microsoft.com/office/drawing/2014/main" id="{F6B5377E-80A5-45C1-9C8D-7AAC19DC24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8081" y="5165691"/>
            <a:ext cx="869723" cy="96890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1" name="Picture 4" descr="Old Newspaper, Newspaper, Retro, Sepia, Old">
            <a:extLst>
              <a:ext uri="{FF2B5EF4-FFF2-40B4-BE49-F238E27FC236}">
                <a16:creationId xmlns:a16="http://schemas.microsoft.com/office/drawing/2014/main" id="{C992C376-73DD-4746-B097-B709379BE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6132" y="5108004"/>
            <a:ext cx="1657907" cy="11052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ime Management, Week, Calendar, Days, Saturday, Sunday">
            <a:extLst>
              <a:ext uri="{FF2B5EF4-FFF2-40B4-BE49-F238E27FC236}">
                <a16:creationId xmlns:a16="http://schemas.microsoft.com/office/drawing/2014/main" id="{D2C91DE6-06BA-4359-8281-4CF937AA12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8449" y="2478212"/>
            <a:ext cx="1134966" cy="11349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ood, Restaurant, Kebap, Turkish, Lamb Skewer">
            <a:extLst>
              <a:ext uri="{FF2B5EF4-FFF2-40B4-BE49-F238E27FC236}">
                <a16:creationId xmlns:a16="http://schemas.microsoft.com/office/drawing/2014/main" id="{CA514870-7D03-47B3-861F-6560AA8B8E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7856" y="1345451"/>
            <a:ext cx="1798221" cy="11988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Blue Mosque, Istanbul, People, Area, Temple, Panorama">
            <a:extLst>
              <a:ext uri="{FF2B5EF4-FFF2-40B4-BE49-F238E27FC236}">
                <a16:creationId xmlns:a16="http://schemas.microsoft.com/office/drawing/2014/main" id="{3244EB0B-477D-4D21-A9BB-7DF026F80D3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41659" y="2710083"/>
            <a:ext cx="1093661" cy="956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Mountains, Nature, Tatra, Landscape, Sky, Green">
            <a:extLst>
              <a:ext uri="{FF2B5EF4-FFF2-40B4-BE49-F238E27FC236}">
                <a16:creationId xmlns:a16="http://schemas.microsoft.com/office/drawing/2014/main" id="{9E5483D6-1051-46C5-8ED6-AE81BDC352C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7963" t="-1" r="18105" b="2019"/>
          <a:stretch/>
        </p:blipFill>
        <p:spPr bwMode="auto">
          <a:xfrm>
            <a:off x="6288224" y="3997597"/>
            <a:ext cx="1445816" cy="9942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Cranes, Boatyard, Gdańsk, Ships, Sky, The Waterfront">
            <a:extLst>
              <a:ext uri="{FF2B5EF4-FFF2-40B4-BE49-F238E27FC236}">
                <a16:creationId xmlns:a16="http://schemas.microsoft.com/office/drawing/2014/main" id="{C6C8A730-4063-428D-80BA-C866A3411E7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56257" y="5111506"/>
            <a:ext cx="1489345" cy="11170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ison, View, Large, Horns, Animal, Tail, Rear, Fur">
            <a:extLst>
              <a:ext uri="{FF2B5EF4-FFF2-40B4-BE49-F238E27FC236}">
                <a16:creationId xmlns:a16="http://schemas.microsoft.com/office/drawing/2014/main" id="{29E02256-3BC2-4A75-A7D7-4F3BF24F99E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78033" y="3903024"/>
            <a:ext cx="1093660" cy="9942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üleymaniye, Door, Cami, Turkey, Istanbul, Article">
            <a:extLst>
              <a:ext uri="{FF2B5EF4-FFF2-40B4-BE49-F238E27FC236}">
                <a16:creationId xmlns:a16="http://schemas.microsoft.com/office/drawing/2014/main" id="{36FA201B-0B5E-41EC-B42D-B66DAFA7BCB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35285" y="1355584"/>
            <a:ext cx="926158" cy="11698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ity, Warsaw, Town, Poland, Europe, Architecture">
            <a:extLst>
              <a:ext uri="{FF2B5EF4-FFF2-40B4-BE49-F238E27FC236}">
                <a16:creationId xmlns:a16="http://schemas.microsoft.com/office/drawing/2014/main" id="{E0D439CF-4D65-4AC2-98E0-054C08AEC06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14201" y="2645246"/>
            <a:ext cx="1629690" cy="10864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Math, Blackboard, Education, Classroom, Chalkboard">
            <a:extLst>
              <a:ext uri="{FF2B5EF4-FFF2-40B4-BE49-F238E27FC236}">
                <a16:creationId xmlns:a16="http://schemas.microsoft.com/office/drawing/2014/main" id="{543C01D2-9D82-4C88-BEA6-5F05CAAE3CB9}"/>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10094" b="-5387"/>
          <a:stretch/>
        </p:blipFill>
        <p:spPr bwMode="auto">
          <a:xfrm>
            <a:off x="4000182" y="3940121"/>
            <a:ext cx="1815895" cy="10864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Warsaw, Poland, The Old Town, Monument, Building">
            <a:extLst>
              <a:ext uri="{FF2B5EF4-FFF2-40B4-BE49-F238E27FC236}">
                <a16:creationId xmlns:a16="http://schemas.microsoft.com/office/drawing/2014/main" id="{50E56A04-5E3C-4D58-BDB2-764808A32A0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61838" y="5209037"/>
            <a:ext cx="1498705" cy="9975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Caravanserai, Hostel, Oriental, Interior, Living Room">
            <a:extLst>
              <a:ext uri="{FF2B5EF4-FFF2-40B4-BE49-F238E27FC236}">
                <a16:creationId xmlns:a16="http://schemas.microsoft.com/office/drawing/2014/main" id="{2F90AE53-81D4-45CA-B34E-50550382DC7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90061" y="3907470"/>
            <a:ext cx="1445816" cy="10843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Plum Cake, Plums, Streusel Cake, Cake, Sweet, Bake">
            <a:extLst>
              <a:ext uri="{FF2B5EF4-FFF2-40B4-BE49-F238E27FC236}">
                <a16:creationId xmlns:a16="http://schemas.microsoft.com/office/drawing/2014/main" id="{CEEB18ED-AF50-454B-B259-DD46DF8BA7F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15880" y="1650744"/>
            <a:ext cx="1327351" cy="8849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Turkish Flag, Flag, Turkey, Turkish, Red, White">
            <a:extLst>
              <a:ext uri="{FF2B5EF4-FFF2-40B4-BE49-F238E27FC236}">
                <a16:creationId xmlns:a16="http://schemas.microsoft.com/office/drawing/2014/main" id="{0DC865C4-D83F-4C53-A5E8-9F55BB2A5E68}"/>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88224" y="2710083"/>
            <a:ext cx="1445815" cy="9744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06F93CB-56DD-4660-A624-DD521D0E8BEC}"/>
              </a:ext>
            </a:extLst>
          </p:cNvPr>
          <p:cNvSpPr txBox="1"/>
          <p:nvPr/>
        </p:nvSpPr>
        <p:spPr>
          <a:xfrm>
            <a:off x="1872544" y="1295999"/>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5" name="TextBox 24">
            <a:extLst>
              <a:ext uri="{FF2B5EF4-FFF2-40B4-BE49-F238E27FC236}">
                <a16:creationId xmlns:a16="http://schemas.microsoft.com/office/drawing/2014/main" id="{6415DD57-0A69-45D3-B801-6142F1EDDF8C}"/>
              </a:ext>
            </a:extLst>
          </p:cNvPr>
          <p:cNvSpPr txBox="1"/>
          <p:nvPr/>
        </p:nvSpPr>
        <p:spPr>
          <a:xfrm>
            <a:off x="3889761" y="1295999"/>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B</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E92EF6DE-A06D-4499-B054-DB465BD755C8}"/>
              </a:ext>
            </a:extLst>
          </p:cNvPr>
          <p:cNvSpPr txBox="1"/>
          <p:nvPr/>
        </p:nvSpPr>
        <p:spPr>
          <a:xfrm>
            <a:off x="5933430" y="1305834"/>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27" name="TextBox 26">
            <a:extLst>
              <a:ext uri="{FF2B5EF4-FFF2-40B4-BE49-F238E27FC236}">
                <a16:creationId xmlns:a16="http://schemas.microsoft.com/office/drawing/2014/main" id="{928D447F-C117-4784-81B1-D321D2D4F166}"/>
              </a:ext>
            </a:extLst>
          </p:cNvPr>
          <p:cNvSpPr txBox="1"/>
          <p:nvPr/>
        </p:nvSpPr>
        <p:spPr>
          <a:xfrm>
            <a:off x="7946609" y="1305834"/>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28" name="TextBox 27">
            <a:extLst>
              <a:ext uri="{FF2B5EF4-FFF2-40B4-BE49-F238E27FC236}">
                <a16:creationId xmlns:a16="http://schemas.microsoft.com/office/drawing/2014/main" id="{9E8A107C-2E41-4A4B-8AA8-E0EEDFE990CC}"/>
              </a:ext>
            </a:extLst>
          </p:cNvPr>
          <p:cNvSpPr txBox="1"/>
          <p:nvPr/>
        </p:nvSpPr>
        <p:spPr>
          <a:xfrm>
            <a:off x="1872544" y="2512033"/>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9" name="TextBox 28">
            <a:extLst>
              <a:ext uri="{FF2B5EF4-FFF2-40B4-BE49-F238E27FC236}">
                <a16:creationId xmlns:a16="http://schemas.microsoft.com/office/drawing/2014/main" id="{0EFD7607-9A88-4B6C-8F3A-511A91B28AC3}"/>
              </a:ext>
            </a:extLst>
          </p:cNvPr>
          <p:cNvSpPr txBox="1"/>
          <p:nvPr/>
        </p:nvSpPr>
        <p:spPr>
          <a:xfrm>
            <a:off x="3889761" y="2512033"/>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30" name="TextBox 29">
            <a:extLst>
              <a:ext uri="{FF2B5EF4-FFF2-40B4-BE49-F238E27FC236}">
                <a16:creationId xmlns:a16="http://schemas.microsoft.com/office/drawing/2014/main" id="{609AEB20-10A6-4BFC-90E3-3A6C876BAB66}"/>
              </a:ext>
            </a:extLst>
          </p:cNvPr>
          <p:cNvSpPr txBox="1"/>
          <p:nvPr/>
        </p:nvSpPr>
        <p:spPr>
          <a:xfrm>
            <a:off x="5933430" y="2521868"/>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31" name="TextBox 30">
            <a:extLst>
              <a:ext uri="{FF2B5EF4-FFF2-40B4-BE49-F238E27FC236}">
                <a16:creationId xmlns:a16="http://schemas.microsoft.com/office/drawing/2014/main" id="{56960246-CBBF-406E-BA39-B1CFB99C2E1B}"/>
              </a:ext>
            </a:extLst>
          </p:cNvPr>
          <p:cNvSpPr txBox="1"/>
          <p:nvPr/>
        </p:nvSpPr>
        <p:spPr>
          <a:xfrm>
            <a:off x="7946609" y="2521868"/>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32" name="TextBox 31">
            <a:extLst>
              <a:ext uri="{FF2B5EF4-FFF2-40B4-BE49-F238E27FC236}">
                <a16:creationId xmlns:a16="http://schemas.microsoft.com/office/drawing/2014/main" id="{AF8A4049-B866-464E-97A4-6AF3E9420EF8}"/>
              </a:ext>
            </a:extLst>
          </p:cNvPr>
          <p:cNvSpPr txBox="1"/>
          <p:nvPr/>
        </p:nvSpPr>
        <p:spPr>
          <a:xfrm>
            <a:off x="1872544" y="379540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33" name="TextBox 32">
            <a:extLst>
              <a:ext uri="{FF2B5EF4-FFF2-40B4-BE49-F238E27FC236}">
                <a16:creationId xmlns:a16="http://schemas.microsoft.com/office/drawing/2014/main" id="{E2B03239-81A2-4378-92AE-FBF58A676289}"/>
              </a:ext>
            </a:extLst>
          </p:cNvPr>
          <p:cNvSpPr txBox="1"/>
          <p:nvPr/>
        </p:nvSpPr>
        <p:spPr>
          <a:xfrm>
            <a:off x="3889761" y="379540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34" name="TextBox 33">
            <a:extLst>
              <a:ext uri="{FF2B5EF4-FFF2-40B4-BE49-F238E27FC236}">
                <a16:creationId xmlns:a16="http://schemas.microsoft.com/office/drawing/2014/main" id="{88525A01-EE28-4B04-943E-5F07BF235BF9}"/>
              </a:ext>
            </a:extLst>
          </p:cNvPr>
          <p:cNvSpPr txBox="1"/>
          <p:nvPr/>
        </p:nvSpPr>
        <p:spPr>
          <a:xfrm>
            <a:off x="5933430" y="380523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35" name="TextBox 34">
            <a:extLst>
              <a:ext uri="{FF2B5EF4-FFF2-40B4-BE49-F238E27FC236}">
                <a16:creationId xmlns:a16="http://schemas.microsoft.com/office/drawing/2014/main" id="{81183AE4-8943-4F5B-A7C2-CE8192935FA1}"/>
              </a:ext>
            </a:extLst>
          </p:cNvPr>
          <p:cNvSpPr txBox="1"/>
          <p:nvPr/>
        </p:nvSpPr>
        <p:spPr>
          <a:xfrm>
            <a:off x="7946609" y="380523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36" name="TextBox 35">
            <a:extLst>
              <a:ext uri="{FF2B5EF4-FFF2-40B4-BE49-F238E27FC236}">
                <a16:creationId xmlns:a16="http://schemas.microsoft.com/office/drawing/2014/main" id="{9D416DD6-6E7D-4EF4-B728-8D57227FBE42}"/>
              </a:ext>
            </a:extLst>
          </p:cNvPr>
          <p:cNvSpPr txBox="1"/>
          <p:nvPr/>
        </p:nvSpPr>
        <p:spPr>
          <a:xfrm>
            <a:off x="1872544" y="501295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p>
        </p:txBody>
      </p:sp>
      <p:sp>
        <p:nvSpPr>
          <p:cNvPr id="37" name="TextBox 36">
            <a:extLst>
              <a:ext uri="{FF2B5EF4-FFF2-40B4-BE49-F238E27FC236}">
                <a16:creationId xmlns:a16="http://schemas.microsoft.com/office/drawing/2014/main" id="{3A9AF7DA-D82A-4B9A-893F-BA9117CEC032}"/>
              </a:ext>
            </a:extLst>
          </p:cNvPr>
          <p:cNvSpPr txBox="1"/>
          <p:nvPr/>
        </p:nvSpPr>
        <p:spPr>
          <a:xfrm>
            <a:off x="3889761" y="5012952"/>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
        <p:nvSpPr>
          <p:cNvPr id="38" name="TextBox 37">
            <a:extLst>
              <a:ext uri="{FF2B5EF4-FFF2-40B4-BE49-F238E27FC236}">
                <a16:creationId xmlns:a16="http://schemas.microsoft.com/office/drawing/2014/main" id="{89FB33C6-0139-4827-A5A9-32D5BA1A6337}"/>
              </a:ext>
            </a:extLst>
          </p:cNvPr>
          <p:cNvSpPr txBox="1"/>
          <p:nvPr/>
        </p:nvSpPr>
        <p:spPr>
          <a:xfrm>
            <a:off x="5933430" y="502278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p>
        </p:txBody>
      </p:sp>
      <p:sp>
        <p:nvSpPr>
          <p:cNvPr id="39" name="TextBox 38">
            <a:extLst>
              <a:ext uri="{FF2B5EF4-FFF2-40B4-BE49-F238E27FC236}">
                <a16:creationId xmlns:a16="http://schemas.microsoft.com/office/drawing/2014/main" id="{C872F35F-9756-48D0-B2F5-0FCD4B038417}"/>
              </a:ext>
            </a:extLst>
          </p:cNvPr>
          <p:cNvSpPr txBox="1"/>
          <p:nvPr/>
        </p:nvSpPr>
        <p:spPr>
          <a:xfrm>
            <a:off x="7946609" y="502278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p>
        </p:txBody>
      </p:sp>
      <p:sp>
        <p:nvSpPr>
          <p:cNvPr id="2" name="TextBox 1">
            <a:extLst>
              <a:ext uri="{FF2B5EF4-FFF2-40B4-BE49-F238E27FC236}">
                <a16:creationId xmlns:a16="http://schemas.microsoft.com/office/drawing/2014/main" id="{1C93ABC3-6303-4EB8-9B5E-7405A05F7A23}"/>
              </a:ext>
            </a:extLst>
          </p:cNvPr>
          <p:cNvSpPr txBox="1"/>
          <p:nvPr/>
        </p:nvSpPr>
        <p:spPr>
          <a:xfrm>
            <a:off x="1931150" y="1777430"/>
            <a:ext cx="1908561" cy="707886"/>
          </a:xfrm>
          <a:prstGeom prst="rect">
            <a:avLst/>
          </a:prstGeom>
          <a:noFill/>
        </p:spPr>
        <p:txBody>
          <a:bodyPr wrap="square" rtlCol="0">
            <a:spAutoFit/>
          </a:bodyPr>
          <a:lstStyle/>
          <a:p>
            <a:pPr algn="ctr"/>
            <a:r>
              <a:rPr lang="en-GB" sz="2000" b="1" dirty="0">
                <a:solidFill>
                  <a:schemeClr val="bg1"/>
                </a:solidFill>
              </a:rPr>
              <a:t>favourite</a:t>
            </a:r>
            <a:br>
              <a:rPr lang="en-GB" sz="2000" b="1" dirty="0">
                <a:solidFill>
                  <a:schemeClr val="bg1"/>
                </a:solidFill>
              </a:rPr>
            </a:br>
            <a:r>
              <a:rPr lang="en-GB" sz="2000" b="1" dirty="0">
                <a:solidFill>
                  <a:schemeClr val="bg1"/>
                </a:solidFill>
              </a:rPr>
              <a:t>wood/forest</a:t>
            </a:r>
          </a:p>
        </p:txBody>
      </p:sp>
      <p:sp>
        <p:nvSpPr>
          <p:cNvPr id="40" name="TextBox 39">
            <a:extLst>
              <a:ext uri="{FF2B5EF4-FFF2-40B4-BE49-F238E27FC236}">
                <a16:creationId xmlns:a16="http://schemas.microsoft.com/office/drawing/2014/main" id="{6E89EEB7-4E49-40E4-BA59-810C8D7A48CE}"/>
              </a:ext>
            </a:extLst>
          </p:cNvPr>
          <p:cNvSpPr txBox="1"/>
          <p:nvPr/>
        </p:nvSpPr>
        <p:spPr>
          <a:xfrm>
            <a:off x="4087761" y="2217606"/>
            <a:ext cx="1908561" cy="400110"/>
          </a:xfrm>
          <a:prstGeom prst="rect">
            <a:avLst/>
          </a:prstGeom>
          <a:noFill/>
        </p:spPr>
        <p:txBody>
          <a:bodyPr wrap="square" rtlCol="0">
            <a:spAutoFit/>
          </a:bodyPr>
          <a:lstStyle/>
          <a:p>
            <a:pPr algn="l"/>
            <a:r>
              <a:rPr lang="en-GB" sz="2000" b="1" dirty="0">
                <a:solidFill>
                  <a:schemeClr val="bg1"/>
                </a:solidFill>
              </a:rPr>
              <a:t>main meal</a:t>
            </a:r>
          </a:p>
        </p:txBody>
      </p:sp>
      <p:sp>
        <p:nvSpPr>
          <p:cNvPr id="41" name="TextBox 40">
            <a:extLst>
              <a:ext uri="{FF2B5EF4-FFF2-40B4-BE49-F238E27FC236}">
                <a16:creationId xmlns:a16="http://schemas.microsoft.com/office/drawing/2014/main" id="{9B73E1A0-AB4F-4BA1-B576-368F5AA59D24}"/>
              </a:ext>
            </a:extLst>
          </p:cNvPr>
          <p:cNvSpPr txBox="1"/>
          <p:nvPr/>
        </p:nvSpPr>
        <p:spPr>
          <a:xfrm>
            <a:off x="5985832" y="1883670"/>
            <a:ext cx="1908561" cy="707886"/>
          </a:xfrm>
          <a:prstGeom prst="rect">
            <a:avLst/>
          </a:prstGeom>
          <a:noFill/>
        </p:spPr>
        <p:txBody>
          <a:bodyPr wrap="square" rtlCol="0">
            <a:spAutoFit/>
          </a:bodyPr>
          <a:lstStyle/>
          <a:p>
            <a:pPr algn="ctr"/>
            <a:r>
              <a:rPr lang="en-GB" sz="2000" b="1" dirty="0">
                <a:solidFill>
                  <a:schemeClr val="bg1"/>
                </a:solidFill>
              </a:rPr>
              <a:t>main </a:t>
            </a:r>
            <a:br>
              <a:rPr lang="en-GB" sz="2000" b="1" dirty="0">
                <a:solidFill>
                  <a:schemeClr val="bg1"/>
                </a:solidFill>
              </a:rPr>
            </a:br>
            <a:r>
              <a:rPr lang="en-GB" sz="2000" b="1" dirty="0">
                <a:solidFill>
                  <a:schemeClr val="bg1"/>
                </a:solidFill>
              </a:rPr>
              <a:t>door</a:t>
            </a:r>
          </a:p>
        </p:txBody>
      </p:sp>
      <p:sp>
        <p:nvSpPr>
          <p:cNvPr id="42" name="TextBox 41">
            <a:extLst>
              <a:ext uri="{FF2B5EF4-FFF2-40B4-BE49-F238E27FC236}">
                <a16:creationId xmlns:a16="http://schemas.microsoft.com/office/drawing/2014/main" id="{A0B09456-45C1-4943-B7B1-F3C6A72E2A93}"/>
              </a:ext>
            </a:extLst>
          </p:cNvPr>
          <p:cNvSpPr txBox="1"/>
          <p:nvPr/>
        </p:nvSpPr>
        <p:spPr>
          <a:xfrm>
            <a:off x="8215322" y="1887791"/>
            <a:ext cx="1427909" cy="707886"/>
          </a:xfrm>
          <a:prstGeom prst="rect">
            <a:avLst/>
          </a:prstGeom>
          <a:noFill/>
        </p:spPr>
        <p:txBody>
          <a:bodyPr wrap="square" rtlCol="0">
            <a:spAutoFit/>
          </a:bodyPr>
          <a:lstStyle/>
          <a:p>
            <a:pPr algn="ctr"/>
            <a:r>
              <a:rPr lang="en-GB" sz="2000" b="1" dirty="0">
                <a:solidFill>
                  <a:schemeClr val="bg1"/>
                </a:solidFill>
              </a:rPr>
              <a:t>favourite food</a:t>
            </a:r>
          </a:p>
        </p:txBody>
      </p:sp>
      <p:sp>
        <p:nvSpPr>
          <p:cNvPr id="43" name="TextBox 42">
            <a:extLst>
              <a:ext uri="{FF2B5EF4-FFF2-40B4-BE49-F238E27FC236}">
                <a16:creationId xmlns:a16="http://schemas.microsoft.com/office/drawing/2014/main" id="{4D2B266C-CD64-4225-B7CF-49826D9BA0D6}"/>
              </a:ext>
            </a:extLst>
          </p:cNvPr>
          <p:cNvSpPr txBox="1"/>
          <p:nvPr/>
        </p:nvSpPr>
        <p:spPr>
          <a:xfrm>
            <a:off x="1969552" y="3451326"/>
            <a:ext cx="1908561" cy="400110"/>
          </a:xfrm>
          <a:prstGeom prst="rect">
            <a:avLst/>
          </a:prstGeom>
          <a:noFill/>
        </p:spPr>
        <p:txBody>
          <a:bodyPr wrap="square" rtlCol="0">
            <a:spAutoFit/>
          </a:bodyPr>
          <a:lstStyle/>
          <a:p>
            <a:pPr algn="ctr"/>
            <a:r>
              <a:rPr lang="en-GB" sz="2000" b="1" dirty="0">
                <a:solidFill>
                  <a:srgbClr val="002060"/>
                </a:solidFill>
              </a:rPr>
              <a:t>favourite day</a:t>
            </a:r>
          </a:p>
        </p:txBody>
      </p:sp>
      <p:sp>
        <p:nvSpPr>
          <p:cNvPr id="44" name="TextBox 43">
            <a:extLst>
              <a:ext uri="{FF2B5EF4-FFF2-40B4-BE49-F238E27FC236}">
                <a16:creationId xmlns:a16="http://schemas.microsoft.com/office/drawing/2014/main" id="{85F6C64B-5669-4F7B-BBF7-00FAF95CD230}"/>
              </a:ext>
            </a:extLst>
          </p:cNvPr>
          <p:cNvSpPr txBox="1"/>
          <p:nvPr/>
        </p:nvSpPr>
        <p:spPr>
          <a:xfrm>
            <a:off x="4200727" y="3077658"/>
            <a:ext cx="1427909" cy="707886"/>
          </a:xfrm>
          <a:prstGeom prst="rect">
            <a:avLst/>
          </a:prstGeom>
          <a:noFill/>
        </p:spPr>
        <p:txBody>
          <a:bodyPr wrap="square" rtlCol="0">
            <a:spAutoFit/>
          </a:bodyPr>
          <a:lstStyle/>
          <a:p>
            <a:pPr algn="ctr"/>
            <a:r>
              <a:rPr lang="en-GB" sz="2000" b="1" dirty="0">
                <a:solidFill>
                  <a:schemeClr val="bg1"/>
                </a:solidFill>
              </a:rPr>
              <a:t>main street</a:t>
            </a:r>
          </a:p>
        </p:txBody>
      </p:sp>
      <p:sp>
        <p:nvSpPr>
          <p:cNvPr id="45" name="TextBox 44">
            <a:extLst>
              <a:ext uri="{FF2B5EF4-FFF2-40B4-BE49-F238E27FC236}">
                <a16:creationId xmlns:a16="http://schemas.microsoft.com/office/drawing/2014/main" id="{840C1BA5-3B54-488A-9CFE-BA736064BFC7}"/>
              </a:ext>
            </a:extLst>
          </p:cNvPr>
          <p:cNvSpPr txBox="1"/>
          <p:nvPr/>
        </p:nvSpPr>
        <p:spPr>
          <a:xfrm>
            <a:off x="6306130" y="2843349"/>
            <a:ext cx="1427909" cy="707886"/>
          </a:xfrm>
          <a:prstGeom prst="rect">
            <a:avLst/>
          </a:prstGeom>
          <a:noFill/>
        </p:spPr>
        <p:txBody>
          <a:bodyPr wrap="square" rtlCol="0">
            <a:spAutoFit/>
          </a:bodyPr>
          <a:lstStyle/>
          <a:p>
            <a:pPr algn="ctr"/>
            <a:r>
              <a:rPr lang="en-GB" sz="2000" b="1" dirty="0">
                <a:solidFill>
                  <a:srgbClr val="002060"/>
                </a:solidFill>
              </a:rPr>
              <a:t>main language</a:t>
            </a:r>
          </a:p>
        </p:txBody>
      </p:sp>
      <p:sp>
        <p:nvSpPr>
          <p:cNvPr id="46" name="TextBox 45">
            <a:extLst>
              <a:ext uri="{FF2B5EF4-FFF2-40B4-BE49-F238E27FC236}">
                <a16:creationId xmlns:a16="http://schemas.microsoft.com/office/drawing/2014/main" id="{46764CD6-5FAA-468D-9925-C96F522BD01A}"/>
              </a:ext>
            </a:extLst>
          </p:cNvPr>
          <p:cNvSpPr txBox="1"/>
          <p:nvPr/>
        </p:nvSpPr>
        <p:spPr>
          <a:xfrm>
            <a:off x="8269296" y="3009954"/>
            <a:ext cx="1427909" cy="707886"/>
          </a:xfrm>
          <a:prstGeom prst="rect">
            <a:avLst/>
          </a:prstGeom>
          <a:noFill/>
        </p:spPr>
        <p:txBody>
          <a:bodyPr wrap="square" rtlCol="0">
            <a:spAutoFit/>
          </a:bodyPr>
          <a:lstStyle/>
          <a:p>
            <a:pPr algn="ctr"/>
            <a:r>
              <a:rPr lang="en-GB" sz="2000" b="1" dirty="0">
                <a:solidFill>
                  <a:schemeClr val="bg1"/>
                </a:solidFill>
              </a:rPr>
              <a:t>main mosque</a:t>
            </a:r>
          </a:p>
        </p:txBody>
      </p:sp>
      <p:sp>
        <p:nvSpPr>
          <p:cNvPr id="47" name="TextBox 46">
            <a:extLst>
              <a:ext uri="{FF2B5EF4-FFF2-40B4-BE49-F238E27FC236}">
                <a16:creationId xmlns:a16="http://schemas.microsoft.com/office/drawing/2014/main" id="{D8AB95C0-DFD3-49E7-AACA-351BFCC66DDD}"/>
              </a:ext>
            </a:extLst>
          </p:cNvPr>
          <p:cNvSpPr txBox="1"/>
          <p:nvPr/>
        </p:nvSpPr>
        <p:spPr>
          <a:xfrm>
            <a:off x="2220045" y="4298135"/>
            <a:ext cx="1427909" cy="707886"/>
          </a:xfrm>
          <a:prstGeom prst="rect">
            <a:avLst/>
          </a:prstGeom>
          <a:noFill/>
        </p:spPr>
        <p:txBody>
          <a:bodyPr wrap="square" rtlCol="0">
            <a:spAutoFit/>
          </a:bodyPr>
          <a:lstStyle/>
          <a:p>
            <a:pPr algn="ctr"/>
            <a:r>
              <a:rPr lang="en-GB" sz="2000" b="1" dirty="0">
                <a:solidFill>
                  <a:schemeClr val="bg1"/>
                </a:solidFill>
              </a:rPr>
              <a:t>favourite room</a:t>
            </a:r>
          </a:p>
        </p:txBody>
      </p:sp>
      <p:sp>
        <p:nvSpPr>
          <p:cNvPr id="48" name="TextBox 47">
            <a:extLst>
              <a:ext uri="{FF2B5EF4-FFF2-40B4-BE49-F238E27FC236}">
                <a16:creationId xmlns:a16="http://schemas.microsoft.com/office/drawing/2014/main" id="{57E6867F-EE09-4291-8655-0C035A73336E}"/>
              </a:ext>
            </a:extLst>
          </p:cNvPr>
          <p:cNvSpPr txBox="1"/>
          <p:nvPr/>
        </p:nvSpPr>
        <p:spPr>
          <a:xfrm>
            <a:off x="4156257" y="4312881"/>
            <a:ext cx="1427909" cy="707886"/>
          </a:xfrm>
          <a:prstGeom prst="rect">
            <a:avLst/>
          </a:prstGeom>
          <a:noFill/>
        </p:spPr>
        <p:txBody>
          <a:bodyPr wrap="square" rtlCol="0">
            <a:spAutoFit/>
          </a:bodyPr>
          <a:lstStyle/>
          <a:p>
            <a:pPr algn="ctr"/>
            <a:r>
              <a:rPr lang="en-GB" sz="2000" b="1" dirty="0">
                <a:solidFill>
                  <a:schemeClr val="bg1"/>
                </a:solidFill>
              </a:rPr>
              <a:t>favourite course</a:t>
            </a:r>
          </a:p>
        </p:txBody>
      </p:sp>
      <p:sp>
        <p:nvSpPr>
          <p:cNvPr id="49" name="TextBox 48">
            <a:extLst>
              <a:ext uri="{FF2B5EF4-FFF2-40B4-BE49-F238E27FC236}">
                <a16:creationId xmlns:a16="http://schemas.microsoft.com/office/drawing/2014/main" id="{56B243EE-9534-4646-B11A-DA0C9FE2AB43}"/>
              </a:ext>
            </a:extLst>
          </p:cNvPr>
          <p:cNvSpPr txBox="1"/>
          <p:nvPr/>
        </p:nvSpPr>
        <p:spPr>
          <a:xfrm>
            <a:off x="6306130" y="4326761"/>
            <a:ext cx="1427909" cy="707886"/>
          </a:xfrm>
          <a:prstGeom prst="rect">
            <a:avLst/>
          </a:prstGeom>
          <a:noFill/>
        </p:spPr>
        <p:txBody>
          <a:bodyPr wrap="square" rtlCol="0">
            <a:spAutoFit/>
          </a:bodyPr>
          <a:lstStyle/>
          <a:p>
            <a:pPr algn="ctr"/>
            <a:r>
              <a:rPr lang="en-GB" sz="2000" b="1" dirty="0">
                <a:solidFill>
                  <a:schemeClr val="bg1"/>
                </a:solidFill>
              </a:rPr>
              <a:t>main mountain</a:t>
            </a:r>
          </a:p>
        </p:txBody>
      </p:sp>
      <p:sp>
        <p:nvSpPr>
          <p:cNvPr id="50" name="TextBox 49">
            <a:extLst>
              <a:ext uri="{FF2B5EF4-FFF2-40B4-BE49-F238E27FC236}">
                <a16:creationId xmlns:a16="http://schemas.microsoft.com/office/drawing/2014/main" id="{A079176F-FD82-4E92-9BF8-5849F0A9F5E9}"/>
              </a:ext>
            </a:extLst>
          </p:cNvPr>
          <p:cNvSpPr txBox="1"/>
          <p:nvPr/>
        </p:nvSpPr>
        <p:spPr>
          <a:xfrm>
            <a:off x="8342609" y="4326761"/>
            <a:ext cx="1427909" cy="707886"/>
          </a:xfrm>
          <a:prstGeom prst="rect">
            <a:avLst/>
          </a:prstGeom>
          <a:noFill/>
        </p:spPr>
        <p:txBody>
          <a:bodyPr wrap="square" rtlCol="0">
            <a:spAutoFit/>
          </a:bodyPr>
          <a:lstStyle/>
          <a:p>
            <a:pPr algn="ctr"/>
            <a:r>
              <a:rPr lang="en-GB" sz="2000" b="1" dirty="0">
                <a:solidFill>
                  <a:srgbClr val="002060"/>
                </a:solidFill>
              </a:rPr>
              <a:t>favourite animal</a:t>
            </a:r>
          </a:p>
        </p:txBody>
      </p:sp>
      <p:sp>
        <p:nvSpPr>
          <p:cNvPr id="51" name="TextBox 50">
            <a:extLst>
              <a:ext uri="{FF2B5EF4-FFF2-40B4-BE49-F238E27FC236}">
                <a16:creationId xmlns:a16="http://schemas.microsoft.com/office/drawing/2014/main" id="{96A06912-ACEA-4A4F-B515-DBAF3EEE903F}"/>
              </a:ext>
            </a:extLst>
          </p:cNvPr>
          <p:cNvSpPr txBox="1"/>
          <p:nvPr/>
        </p:nvSpPr>
        <p:spPr>
          <a:xfrm>
            <a:off x="2161838" y="5531566"/>
            <a:ext cx="1427909" cy="707886"/>
          </a:xfrm>
          <a:prstGeom prst="rect">
            <a:avLst/>
          </a:prstGeom>
          <a:noFill/>
        </p:spPr>
        <p:txBody>
          <a:bodyPr wrap="square" rtlCol="0">
            <a:spAutoFit/>
          </a:bodyPr>
          <a:lstStyle/>
          <a:p>
            <a:pPr algn="ctr"/>
            <a:r>
              <a:rPr lang="en-GB" sz="2000" b="1" dirty="0">
                <a:solidFill>
                  <a:schemeClr val="bg1"/>
                </a:solidFill>
              </a:rPr>
              <a:t>main building</a:t>
            </a:r>
          </a:p>
        </p:txBody>
      </p:sp>
      <p:sp>
        <p:nvSpPr>
          <p:cNvPr id="52" name="TextBox 51">
            <a:extLst>
              <a:ext uri="{FF2B5EF4-FFF2-40B4-BE49-F238E27FC236}">
                <a16:creationId xmlns:a16="http://schemas.microsoft.com/office/drawing/2014/main" id="{2187F26B-F2DC-4674-AC5F-102D20814931}"/>
              </a:ext>
            </a:extLst>
          </p:cNvPr>
          <p:cNvSpPr txBox="1"/>
          <p:nvPr/>
        </p:nvSpPr>
        <p:spPr>
          <a:xfrm>
            <a:off x="4285761" y="5571766"/>
            <a:ext cx="1427909" cy="707886"/>
          </a:xfrm>
          <a:prstGeom prst="rect">
            <a:avLst/>
          </a:prstGeom>
          <a:noFill/>
        </p:spPr>
        <p:txBody>
          <a:bodyPr wrap="square" rtlCol="0">
            <a:spAutoFit/>
          </a:bodyPr>
          <a:lstStyle/>
          <a:p>
            <a:pPr algn="ctr"/>
            <a:r>
              <a:rPr lang="en-GB" sz="2000" b="1" dirty="0">
                <a:solidFill>
                  <a:schemeClr val="bg1"/>
                </a:solidFill>
              </a:rPr>
              <a:t>main work</a:t>
            </a:r>
          </a:p>
        </p:txBody>
      </p:sp>
      <p:sp>
        <p:nvSpPr>
          <p:cNvPr id="53" name="TextBox 52">
            <a:extLst>
              <a:ext uri="{FF2B5EF4-FFF2-40B4-BE49-F238E27FC236}">
                <a16:creationId xmlns:a16="http://schemas.microsoft.com/office/drawing/2014/main" id="{AA2D9C9D-7FDC-4F15-AC9C-D6F4D8C1AA41}"/>
              </a:ext>
            </a:extLst>
          </p:cNvPr>
          <p:cNvSpPr txBox="1"/>
          <p:nvPr/>
        </p:nvSpPr>
        <p:spPr>
          <a:xfrm>
            <a:off x="6064900" y="5518919"/>
            <a:ext cx="1600573" cy="707886"/>
          </a:xfrm>
          <a:prstGeom prst="rect">
            <a:avLst/>
          </a:prstGeom>
          <a:noFill/>
        </p:spPr>
        <p:txBody>
          <a:bodyPr wrap="square" rtlCol="0">
            <a:spAutoFit/>
          </a:bodyPr>
          <a:lstStyle/>
          <a:p>
            <a:pPr algn="ctr"/>
            <a:r>
              <a:rPr lang="en-GB" sz="2000" b="1" dirty="0">
                <a:solidFill>
                  <a:schemeClr val="bg1"/>
                </a:solidFill>
              </a:rPr>
              <a:t>favourite newspaper</a:t>
            </a:r>
          </a:p>
        </p:txBody>
      </p:sp>
      <p:sp>
        <p:nvSpPr>
          <p:cNvPr id="54" name="TextBox 53">
            <a:extLst>
              <a:ext uri="{FF2B5EF4-FFF2-40B4-BE49-F238E27FC236}">
                <a16:creationId xmlns:a16="http://schemas.microsoft.com/office/drawing/2014/main" id="{3B13ADF3-669B-4872-A365-A310F4D9B67B}"/>
              </a:ext>
            </a:extLst>
          </p:cNvPr>
          <p:cNvSpPr txBox="1"/>
          <p:nvPr/>
        </p:nvSpPr>
        <p:spPr>
          <a:xfrm>
            <a:off x="8297006" y="5548216"/>
            <a:ext cx="1427909" cy="707886"/>
          </a:xfrm>
          <a:prstGeom prst="rect">
            <a:avLst/>
          </a:prstGeom>
          <a:noFill/>
        </p:spPr>
        <p:txBody>
          <a:bodyPr wrap="square" rtlCol="0">
            <a:spAutoFit/>
          </a:bodyPr>
          <a:lstStyle/>
          <a:p>
            <a:pPr algn="ctr"/>
            <a:r>
              <a:rPr lang="en-GB" sz="2000" b="1" dirty="0">
                <a:solidFill>
                  <a:schemeClr val="bg1"/>
                </a:solidFill>
              </a:rPr>
              <a:t>favourite picture</a:t>
            </a:r>
          </a:p>
        </p:txBody>
      </p:sp>
    </p:spTree>
    <p:extLst>
      <p:ext uri="{BB962C8B-B14F-4D97-AF65-F5344CB8AC3E}">
        <p14:creationId xmlns:p14="http://schemas.microsoft.com/office/powerpoint/2010/main" val="3427578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204D7E1-CAF7-4C39-9F98-74EFF26FA7DF}"/>
              </a:ext>
            </a:extLst>
          </p:cNvPr>
          <p:cNvSpPr txBox="1"/>
          <p:nvPr/>
        </p:nvSpPr>
        <p:spPr>
          <a:xfrm>
            <a:off x="4074648" y="5013706"/>
            <a:ext cx="3734400" cy="584775"/>
          </a:xfrm>
          <a:prstGeom prst="rect">
            <a:avLst/>
          </a:prstGeom>
          <a:solidFill>
            <a:schemeClr val="bg1"/>
          </a:solidFill>
        </p:spPr>
        <p:txBody>
          <a:bodyPr wrap="square" rtlCol="0">
            <a:spAutoFit/>
          </a:bodyPr>
          <a:lstStyle/>
          <a:p>
            <a:pPr algn="ctr"/>
            <a:r>
              <a:rPr lang="en-GB" sz="3200" dirty="0" err="1">
                <a:solidFill>
                  <a:srgbClr val="1F4E79"/>
                </a:solidFill>
                <a:latin typeface="Century Gothic" panose="020B0502020202020204" pitchFamily="34" charset="0"/>
              </a:rPr>
              <a:t>L</a:t>
            </a:r>
            <a:r>
              <a:rPr lang="en-GB" sz="3200" b="1" dirty="0" err="1">
                <a:solidFill>
                  <a:srgbClr val="1F4E79"/>
                </a:solidFill>
                <a:latin typeface="Century Gothic" panose="020B0502020202020204" pitchFamily="34" charset="0"/>
              </a:rPr>
              <a:t>ie</a:t>
            </a:r>
            <a:r>
              <a:rPr lang="en-GB" sz="3200" dirty="0" err="1">
                <a:solidFill>
                  <a:srgbClr val="1F4E79"/>
                </a:solidFill>
                <a:latin typeface="Century Gothic" panose="020B0502020202020204" pitchFamily="34" charset="0"/>
              </a:rPr>
              <a:t>blings</a:t>
            </a:r>
            <a:r>
              <a:rPr lang="en-GB" sz="3200" dirty="0">
                <a:solidFill>
                  <a:srgbClr val="1F4E79"/>
                </a:solidFill>
                <a:latin typeface="Century Gothic" panose="020B0502020202020204" pitchFamily="34" charset="0"/>
              </a:rPr>
              <a:t>-</a:t>
            </a:r>
          </a:p>
        </p:txBody>
      </p:sp>
      <p:pic>
        <p:nvPicPr>
          <p:cNvPr id="7" name="Picture 2" descr="Favourites, Favorites, Folder, Office, Bookmarks">
            <a:extLst>
              <a:ext uri="{FF2B5EF4-FFF2-40B4-BE49-F238E27FC236}">
                <a16:creationId xmlns:a16="http://schemas.microsoft.com/office/drawing/2014/main" id="{530D51BB-30A3-40CF-9372-9891FD7F8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1280" y="1046074"/>
            <a:ext cx="4301135" cy="34370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204D7E1-CAF7-4C39-9F98-74EFF26FA7DF}"/>
              </a:ext>
            </a:extLst>
          </p:cNvPr>
          <p:cNvSpPr txBox="1"/>
          <p:nvPr/>
        </p:nvSpPr>
        <p:spPr>
          <a:xfrm>
            <a:off x="3043867" y="5598481"/>
            <a:ext cx="6114201" cy="646331"/>
          </a:xfrm>
          <a:prstGeom prst="rect">
            <a:avLst/>
          </a:prstGeom>
          <a:solidFill>
            <a:schemeClr val="bg1"/>
          </a:solidFill>
        </p:spPr>
        <p:txBody>
          <a:bodyPr wrap="square" rtlCol="0">
            <a:spAutoFit/>
          </a:bodyPr>
          <a:lstStyle/>
          <a:p>
            <a:pPr algn="ctr"/>
            <a:r>
              <a:rPr lang="en-GB" sz="3600" dirty="0">
                <a:solidFill>
                  <a:srgbClr val="1F4E79"/>
                </a:solidFill>
                <a:latin typeface="Century Gothic" panose="020B0502020202020204" pitchFamily="34" charset="0"/>
              </a:rPr>
              <a:t>L – </a:t>
            </a:r>
            <a:r>
              <a:rPr lang="en-GB" sz="3600" b="1" dirty="0">
                <a:solidFill>
                  <a:srgbClr val="1F4E79"/>
                </a:solidFill>
                <a:latin typeface="Century Gothic" panose="020B0502020202020204" pitchFamily="34" charset="0"/>
              </a:rPr>
              <a:t>I – E </a:t>
            </a:r>
            <a:r>
              <a:rPr lang="en-GB" sz="3600" dirty="0">
                <a:solidFill>
                  <a:srgbClr val="1F4E79"/>
                </a:solidFill>
                <a:latin typeface="Century Gothic" panose="020B0502020202020204" pitchFamily="34" charset="0"/>
              </a:rPr>
              <a:t>– B – L – I – N – G - S</a:t>
            </a:r>
          </a:p>
        </p:txBody>
      </p:sp>
    </p:spTree>
    <p:extLst>
      <p:ext uri="{BB962C8B-B14F-4D97-AF65-F5344CB8AC3E}">
        <p14:creationId xmlns:p14="http://schemas.microsoft.com/office/powerpoint/2010/main" val="240635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373061"/>
            <a:ext cx="11313527" cy="2585323"/>
          </a:xfrm>
          <a:prstGeom prst="rect">
            <a:avLst/>
          </a:prstGeom>
          <a:noFill/>
        </p:spPr>
        <p:txBody>
          <a:bodyPr wrap="square" rtlCol="0">
            <a:spAutoFit/>
          </a:bodyPr>
          <a:lstStyle/>
          <a:p>
            <a:pPr algn="ctr">
              <a:defRPr/>
            </a:pPr>
            <a:r>
              <a:rPr lang="en-GB" sz="5400" b="1" dirty="0">
                <a:solidFill>
                  <a:srgbClr val="002060"/>
                </a:solidFill>
              </a:rPr>
              <a:t>Add prefix un- to adjectives mean the opposite </a:t>
            </a:r>
            <a:br>
              <a:rPr lang="en-GB" sz="5400" b="1" dirty="0">
                <a:solidFill>
                  <a:srgbClr val="002060"/>
                </a:solidFill>
              </a:rPr>
            </a:br>
            <a:r>
              <a:rPr lang="en-GB" sz="5400" b="1" dirty="0">
                <a:solidFill>
                  <a:srgbClr val="002060"/>
                </a:solidFill>
              </a:rPr>
              <a:t>(e.g. </a:t>
            </a:r>
            <a:r>
              <a:rPr lang="en-GB" sz="5400" b="1" dirty="0" err="1">
                <a:solidFill>
                  <a:srgbClr val="002060"/>
                </a:solidFill>
              </a:rPr>
              <a:t>unmöglich</a:t>
            </a:r>
            <a:r>
              <a:rPr lang="en-GB" sz="5400" b="1" dirty="0">
                <a:solidFill>
                  <a:srgbClr val="002060"/>
                </a:solidFill>
              </a:rPr>
              <a:t>, </a:t>
            </a:r>
            <a:r>
              <a:rPr lang="en-GB" sz="5400" b="1" dirty="0" err="1">
                <a:solidFill>
                  <a:srgbClr val="002060"/>
                </a:solidFill>
              </a:rPr>
              <a:t>unglücklich</a:t>
            </a:r>
            <a:r>
              <a:rPr lang="en-GB" sz="5400" b="1" dirty="0">
                <a:solidFill>
                  <a:srgbClr val="002060"/>
                </a:solidFill>
              </a:rPr>
              <a:t>)</a:t>
            </a:r>
            <a:endParaRPr lang="en-US" sz="54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3882471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1872020"/>
            <a:ext cx="11313527" cy="2954655"/>
          </a:xfrm>
          <a:prstGeom prst="rect">
            <a:avLst/>
          </a:prstGeom>
          <a:noFill/>
        </p:spPr>
        <p:txBody>
          <a:bodyPr wrap="square" rtlCol="0">
            <a:spAutoFit/>
          </a:bodyPr>
          <a:lstStyle/>
          <a:p>
            <a:pPr algn="ctr">
              <a:defRPr/>
            </a:pPr>
            <a:r>
              <a:rPr lang="en-GB" sz="6600" b="1" dirty="0">
                <a:solidFill>
                  <a:srgbClr val="002060"/>
                </a:solidFill>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Y8 T1.1 Week 7 Slides 20-21</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94568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ounded Rectangle 5"/>
          <p:cNvSpPr/>
          <p:nvPr/>
        </p:nvSpPr>
        <p:spPr>
          <a:xfrm>
            <a:off x="183941" y="1580861"/>
            <a:ext cx="4554649" cy="100966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That is </a:t>
            </a:r>
            <a:r>
              <a:rPr kumimoji="0" lang="en-GB" sz="2800" b="1" i="0" u="sng" strike="noStrike" kern="1200" cap="none" spc="0" normalizeH="0" baseline="0" noProof="0" dirty="0">
                <a:ln>
                  <a:noFill/>
                </a:ln>
                <a:solidFill>
                  <a:srgbClr val="EA5F00"/>
                </a:solidFill>
                <a:effectLst/>
                <a:uLnTx/>
                <a:uFillTx/>
                <a:latin typeface="Century Gothic" panose="020F0302020204030204"/>
                <a:ea typeface="+mn-ea"/>
                <a:cs typeface="+mn-cs"/>
              </a:rPr>
              <a:t>im</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possible!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ounded Rectangle 6"/>
          <p:cNvSpPr/>
          <p:nvPr/>
        </p:nvSpPr>
        <p:spPr>
          <a:xfrm>
            <a:off x="6468274" y="1564577"/>
            <a:ext cx="5383827" cy="9499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600" b="1" i="0" u="sng" strike="noStrike" kern="1200" cap="none" spc="0" normalizeH="0" baseline="0" noProof="0" dirty="0" err="1">
                <a:ln>
                  <a:noFill/>
                </a:ln>
                <a:solidFill>
                  <a:srgbClr val="EA5F00"/>
                </a:solidFill>
                <a:effectLst/>
                <a:uLnTx/>
                <a:uFillTx/>
                <a:latin typeface="Century Gothic" panose="020F0302020204030204"/>
                <a:ea typeface="+mn-ea"/>
                <a:cs typeface="+mn-cs"/>
              </a:rPr>
              <a:t>un</a:t>
            </a:r>
            <a:r>
              <a:rPr kumimoji="0" lang="en-GB" sz="3600" b="1" i="0" u="none" strike="noStrike" kern="1200" cap="none" spc="0" normalizeH="0" baseline="0" noProof="0" dirty="0" err="1">
                <a:ln>
                  <a:noFill/>
                </a:ln>
                <a:solidFill>
                  <a:srgbClr val="EA5F00"/>
                </a:solidFill>
                <a:effectLst/>
                <a:uLnTx/>
                <a:uFillTx/>
                <a:latin typeface="Century Gothic" panose="020F0302020204030204"/>
                <a:ea typeface="+mn-ea"/>
                <a:cs typeface="+mn-cs"/>
              </a:rPr>
              <a:t>möglich</a:t>
            </a:r>
            <a:r>
              <a:rPr kumimoji="0" lang="en-GB" sz="3600" b="1" i="0" u="none" strike="noStrike" kern="1200" cap="none" spc="0" normalizeH="0" baseline="0" noProof="0" dirty="0">
                <a:ln>
                  <a:noFill/>
                </a:ln>
                <a:solidFill>
                  <a:srgbClr val="EA5F00"/>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8" name="Right Arrow 7"/>
          <p:cNvSpPr/>
          <p:nvPr/>
        </p:nvSpPr>
        <p:spPr>
          <a:xfrm>
            <a:off x="4920465" y="1627335"/>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9"/>
          <p:cNvSpPr/>
          <p:nvPr/>
        </p:nvSpPr>
        <p:spPr>
          <a:xfrm>
            <a:off x="255372" y="3637300"/>
            <a:ext cx="5135335"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Stadt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ist</a:t>
            </a: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unfreundlich </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unangenehm</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He is </a:t>
            </a: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still rather </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unhappy.</a:t>
            </a:r>
          </a:p>
        </p:txBody>
      </p:sp>
      <p:sp>
        <p:nvSpPr>
          <p:cNvPr id="11" name="Rounded Rectangle 10"/>
          <p:cNvSpPr/>
          <p:nvPr/>
        </p:nvSpPr>
        <p:spPr>
          <a:xfrm>
            <a:off x="6372376" y="3599174"/>
            <a:ext cx="5728875" cy="2591008"/>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would the following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uninteresting</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unhealthy</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uncomfortable</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640066"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500" b="0" i="0" u="none" strike="noStrike" kern="1200" cap="none" spc="0" normalizeH="0" baseline="0" noProof="0" dirty="0">
                <a:ln>
                  <a:noFill/>
                </a:ln>
                <a:solidFill>
                  <a:prstClr val="white"/>
                </a:solidFill>
                <a:effectLst/>
                <a:uLnTx/>
                <a:uFillTx/>
                <a:latin typeface="Century Gothic" panose="020F0302020204030204"/>
                <a:ea typeface="+mj-ea"/>
                <a:cs typeface="+mj-cs"/>
              </a:rPr>
              <a:t>Add </a:t>
            </a:r>
            <a:r>
              <a:rPr kumimoji="0" lang="en-GB" sz="2500" b="1" i="0" u="none" strike="noStrike" kern="1200" cap="none" spc="0" normalizeH="0" baseline="0" noProof="0" dirty="0">
                <a:ln>
                  <a:noFill/>
                </a:ln>
                <a:solidFill>
                  <a:prstClr val="white"/>
                </a:solidFill>
                <a:effectLst/>
                <a:uLnTx/>
                <a:uFillTx/>
                <a:latin typeface="Century Gothic" panose="020F0302020204030204"/>
                <a:ea typeface="+mj-ea"/>
                <a:cs typeface="+mj-cs"/>
              </a:rPr>
              <a:t>un-</a:t>
            </a:r>
            <a:r>
              <a:rPr kumimoji="0" lang="en-GB" sz="2500" b="0" i="0" u="none" strike="noStrike" kern="1200" cap="none" spc="0" normalizeH="0" baseline="0" noProof="0" dirty="0">
                <a:ln>
                  <a:noFill/>
                </a:ln>
                <a:solidFill>
                  <a:prstClr val="white"/>
                </a:solidFill>
                <a:effectLst/>
                <a:uLnTx/>
                <a:uFillTx/>
                <a:latin typeface="Century Gothic" panose="020F0302020204030204"/>
                <a:ea typeface="+mj-ea"/>
                <a:cs typeface="+mj-cs"/>
              </a:rPr>
              <a:t> to make some German adjectives negative, as in English un-/</a:t>
            </a:r>
            <a:r>
              <a:rPr kumimoji="0" lang="en-GB" sz="2500" b="0" i="0" u="none" strike="noStrike" kern="1200" cap="none" spc="0" normalizeH="0" baseline="0" noProof="0" dirty="0" err="1">
                <a:ln>
                  <a:noFill/>
                </a:ln>
                <a:solidFill>
                  <a:prstClr val="white"/>
                </a:solidFill>
                <a:effectLst/>
                <a:uLnTx/>
                <a:uFillTx/>
                <a:latin typeface="Century Gothic" panose="020F0302020204030204"/>
                <a:ea typeface="+mj-ea"/>
                <a:cs typeface="+mj-cs"/>
              </a:rPr>
              <a:t>im</a:t>
            </a:r>
            <a:r>
              <a:rPr kumimoji="0" lang="en-GB" sz="2500" b="0" i="0" u="none" strike="noStrike" kern="1200" cap="none" spc="0" normalizeH="0" baseline="0" noProof="0" dirty="0">
                <a:ln>
                  <a:noFill/>
                </a:ln>
                <a:solidFill>
                  <a:prstClr val="white"/>
                </a:solidFill>
                <a:effectLst/>
                <a:uLnTx/>
                <a:uFillTx/>
                <a:latin typeface="Century Gothic" panose="020F0302020204030204"/>
                <a:ea typeface="+mj-ea"/>
                <a:cs typeface="+mj-cs"/>
              </a:rPr>
              <a:t>-.</a:t>
            </a:r>
          </a:p>
        </p:txBody>
      </p:sp>
      <p:pic>
        <p:nvPicPr>
          <p:cNvPr id="5" name="Picture 4" descr="A picture containing scissors, tool&#10;&#10;Description automatically generated">
            <a:extLst>
              <a:ext uri="{FF2B5EF4-FFF2-40B4-BE49-F238E27FC236}">
                <a16:creationId xmlns:a16="http://schemas.microsoft.com/office/drawing/2014/main" id="{23A36F26-B3EE-4D73-9456-AFB3553084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078" t="19862" r="9575" b="5965"/>
          <a:stretch/>
        </p:blipFill>
        <p:spPr>
          <a:xfrm>
            <a:off x="4875599" y="2260367"/>
            <a:ext cx="1455666" cy="1238302"/>
          </a:xfrm>
          <a:prstGeom prst="rect">
            <a:avLst/>
          </a:prstGeom>
        </p:spPr>
      </p:pic>
    </p:spTree>
    <p:extLst>
      <p:ext uri="{BB962C8B-B14F-4D97-AF65-F5344CB8AC3E}">
        <p14:creationId xmlns:p14="http://schemas.microsoft.com/office/powerpoint/2010/main" val="283623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02164" y="300357"/>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2"/>
          <p:cNvSpPr txBox="1">
            <a:spLocks/>
          </p:cNvSpPr>
          <p:nvPr/>
        </p:nvSpPr>
        <p:spPr>
          <a:xfrm>
            <a:off x="916263" y="1462487"/>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Stadt ist unfreundlich und unangenehm.</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is still rather unhappy.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uninteresting</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unhealthy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GB" dirty="0">
                <a:solidFill>
                  <a:srgbClr val="4472C4">
                    <a:lumMod val="50000"/>
                  </a:srgbClr>
                </a:solidFill>
              </a:rPr>
              <a:t>uncomfortable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096000" y="1462487"/>
            <a:ext cx="60960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town is unfriendly</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and unpleasant.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immer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noch</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ziemlich</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unglücklich</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uninteressant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ungesund</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GB" dirty="0" err="1">
                <a:solidFill>
                  <a:srgbClr val="4472C4">
                    <a:lumMod val="50000"/>
                  </a:srgbClr>
                </a:solidFill>
              </a:rPr>
              <a:t>unbequem</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3516336" y="4837253"/>
            <a:ext cx="5159327"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forget to pronounce the words! </a:t>
            </a:r>
          </a:p>
        </p:txBody>
      </p:sp>
      <p:sp>
        <p:nvSpPr>
          <p:cNvPr id="12" name="Title 11"/>
          <p:cNvSpPr>
            <a:spLocks noGrp="1"/>
          </p:cNvSpPr>
          <p:nvPr>
            <p:ph type="title"/>
          </p:nvPr>
        </p:nvSpPr>
        <p:spPr>
          <a:xfrm>
            <a:off x="838200" y="4166"/>
            <a:ext cx="10515600" cy="1325563"/>
          </a:xfrm>
        </p:spPr>
        <p:txBody>
          <a:bodyPr/>
          <a:lstStyle/>
          <a:p>
            <a:pPr algn="ctr"/>
            <a:r>
              <a:rPr lang="en-GB" b="1" dirty="0">
                <a:solidFill>
                  <a:prstClr val="white"/>
                </a:solidFill>
              </a:rPr>
              <a:t>ANTWORTEN</a:t>
            </a:r>
          </a:p>
        </p:txBody>
      </p:sp>
      <p:sp>
        <p:nvSpPr>
          <p:cNvPr id="3" name="Speech Bubble: Rectangle with Corners Rounded 2">
            <a:extLst>
              <a:ext uri="{FF2B5EF4-FFF2-40B4-BE49-F238E27FC236}">
                <a16:creationId xmlns:a16="http://schemas.microsoft.com/office/drawing/2014/main" id="{0D624C10-790E-4BBD-BDF7-4C0414EA64C7}"/>
              </a:ext>
            </a:extLst>
          </p:cNvPr>
          <p:cNvSpPr/>
          <p:nvPr/>
        </p:nvSpPr>
        <p:spPr>
          <a:xfrm>
            <a:off x="9144000" y="3225902"/>
            <a:ext cx="2832409" cy="1611351"/>
          </a:xfrm>
          <a:prstGeom prst="wedgeRoundRectCallout">
            <a:avLst>
              <a:gd name="adj1" fmla="val -31857"/>
              <a:gd name="adj2" fmla="val -75908"/>
              <a:gd name="adj3" fmla="val 16667"/>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Note: </a:t>
            </a:r>
            <a:r>
              <a:rPr lang="en-GB" sz="2400" b="1" dirty="0" err="1"/>
              <a:t>immer</a:t>
            </a:r>
            <a:r>
              <a:rPr lang="en-GB" sz="2400" dirty="0"/>
              <a:t> is often added to </a:t>
            </a:r>
            <a:r>
              <a:rPr lang="en-GB" sz="2400" b="1" dirty="0"/>
              <a:t>‘</a:t>
            </a:r>
            <a:r>
              <a:rPr lang="en-GB" sz="2400" b="1" dirty="0" err="1"/>
              <a:t>noch</a:t>
            </a:r>
            <a:r>
              <a:rPr lang="en-GB" sz="2400" dirty="0"/>
              <a:t>’ to emphasise ‘</a:t>
            </a:r>
            <a:r>
              <a:rPr lang="en-GB" sz="2400" b="1" dirty="0"/>
              <a:t>still</a:t>
            </a:r>
            <a:r>
              <a:rPr lang="en-GB" sz="2400" dirty="0"/>
              <a:t>’.</a:t>
            </a:r>
          </a:p>
        </p:txBody>
      </p:sp>
    </p:spTree>
    <p:extLst>
      <p:ext uri="{BB962C8B-B14F-4D97-AF65-F5344CB8AC3E}">
        <p14:creationId xmlns:p14="http://schemas.microsoft.com/office/powerpoint/2010/main" val="339482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Y9 T3.2 Week 2</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69884B82-A8F4-0B40-81EF-F92A8108D32F}"/>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Word patterns </a:t>
            </a:r>
          </a:p>
        </p:txBody>
      </p:sp>
    </p:spTree>
    <p:extLst>
      <p:ext uri="{BB962C8B-B14F-4D97-AF65-F5344CB8AC3E}">
        <p14:creationId xmlns:p14="http://schemas.microsoft.com/office/powerpoint/2010/main" val="3101662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274838"/>
            <a:ext cx="11313527" cy="2308324"/>
          </a:xfrm>
          <a:prstGeom prst="rect">
            <a:avLst/>
          </a:prstGeom>
          <a:noFill/>
        </p:spPr>
        <p:txBody>
          <a:bodyPr wrap="square" rtlCol="0">
            <a:spAutoFit/>
          </a:bodyPr>
          <a:lstStyle/>
          <a:p>
            <a:pPr algn="ctr">
              <a:defRPr/>
            </a:pPr>
            <a:r>
              <a:rPr lang="en-GB" sz="4800" b="1" dirty="0">
                <a:solidFill>
                  <a:srgbClr val="002060"/>
                </a:solidFill>
              </a:rPr>
              <a:t>Add suffix -</a:t>
            </a:r>
            <a:r>
              <a:rPr lang="en-GB" sz="4800" b="1" dirty="0" err="1">
                <a:solidFill>
                  <a:srgbClr val="002060"/>
                </a:solidFill>
              </a:rPr>
              <a:t>te</a:t>
            </a:r>
            <a:r>
              <a:rPr lang="en-GB" sz="4800" b="1" dirty="0">
                <a:solidFill>
                  <a:srgbClr val="002060"/>
                </a:solidFill>
              </a:rPr>
              <a:t> (1-19) and -</a:t>
            </a:r>
            <a:r>
              <a:rPr lang="en-GB" sz="4800" b="1" dirty="0" err="1">
                <a:solidFill>
                  <a:srgbClr val="002060"/>
                </a:solidFill>
              </a:rPr>
              <a:t>ste</a:t>
            </a:r>
            <a:r>
              <a:rPr lang="en-GB" sz="4800" b="1" dirty="0">
                <a:solidFill>
                  <a:srgbClr val="002060"/>
                </a:solidFill>
              </a:rPr>
              <a:t> (20-) to change cardinal into ordinal numbers (e.g. </a:t>
            </a:r>
            <a:r>
              <a:rPr lang="en-GB" sz="4800" b="1" dirty="0" err="1">
                <a:solidFill>
                  <a:srgbClr val="002060"/>
                </a:solidFill>
              </a:rPr>
              <a:t>zweite</a:t>
            </a:r>
            <a:r>
              <a:rPr lang="en-GB" sz="4800" b="1" dirty="0">
                <a:solidFill>
                  <a:srgbClr val="002060"/>
                </a:solidFill>
              </a:rPr>
              <a:t>, </a:t>
            </a:r>
            <a:r>
              <a:rPr lang="en-GB" sz="4800" b="1" dirty="0" err="1">
                <a:solidFill>
                  <a:srgbClr val="002060"/>
                </a:solidFill>
              </a:rPr>
              <a:t>zwanzigste</a:t>
            </a:r>
            <a:r>
              <a:rPr lang="en-GB" sz="4800" b="1" dirty="0">
                <a:solidFill>
                  <a:srgbClr val="002060"/>
                </a:solidFill>
              </a:rPr>
              <a:t>)</a:t>
            </a:r>
          </a:p>
        </p:txBody>
      </p:sp>
    </p:spTree>
    <p:extLst>
      <p:ext uri="{BB962C8B-B14F-4D97-AF65-F5344CB8AC3E}">
        <p14:creationId xmlns:p14="http://schemas.microsoft.com/office/powerpoint/2010/main" val="3929808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1872020"/>
            <a:ext cx="11313527" cy="2954655"/>
          </a:xfrm>
          <a:prstGeom prst="rect">
            <a:avLst/>
          </a:prstGeom>
          <a:noFill/>
        </p:spPr>
        <p:txBody>
          <a:bodyPr wrap="square" rtlCol="0">
            <a:spAutoFit/>
          </a:bodyPr>
          <a:lstStyle/>
          <a:p>
            <a:pPr algn="ctr">
              <a:defRPr/>
            </a:pPr>
            <a:r>
              <a:rPr lang="en-GB" sz="6600" b="1" dirty="0">
                <a:solidFill>
                  <a:srgbClr val="002060"/>
                </a:solidFill>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Y7 T3.2 Week 6 Slides 23-24</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504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10095"/>
            <a:ext cx="7110983" cy="707849"/>
          </a:xfrm>
        </p:spPr>
        <p:txBody>
          <a:bodyPr>
            <a:normAutofit/>
          </a:bodyPr>
          <a:lstStyle/>
          <a:p>
            <a:r>
              <a:rPr lang="en-GB" sz="3200" b="1" dirty="0" err="1">
                <a:solidFill>
                  <a:schemeClr val="bg1"/>
                </a:solidFill>
              </a:rPr>
              <a:t>Wann</a:t>
            </a:r>
            <a:r>
              <a:rPr lang="en-GB" sz="3200" b="1" dirty="0">
                <a:solidFill>
                  <a:schemeClr val="bg1"/>
                </a:solidFill>
              </a:rPr>
              <a:t> </a:t>
            </a:r>
            <a:r>
              <a:rPr lang="en-GB" sz="3200" b="1" dirty="0" err="1">
                <a:solidFill>
                  <a:schemeClr val="bg1"/>
                </a:solidFill>
              </a:rPr>
              <a:t>ist</a:t>
            </a:r>
            <a:r>
              <a:rPr lang="en-GB" sz="3200" b="1" dirty="0">
                <a:solidFill>
                  <a:schemeClr val="bg1"/>
                </a:solidFill>
              </a:rPr>
              <a:t> das?</a:t>
            </a:r>
          </a:p>
        </p:txBody>
      </p:sp>
      <p:sp>
        <p:nvSpPr>
          <p:cNvPr id="2" name="TextBox 1"/>
          <p:cNvSpPr txBox="1"/>
          <p:nvPr/>
        </p:nvSpPr>
        <p:spPr>
          <a:xfrm>
            <a:off x="363071" y="1217364"/>
            <a:ext cx="11700841" cy="461665"/>
          </a:xfrm>
          <a:prstGeom prst="rect">
            <a:avLst/>
          </a:prstGeom>
          <a:noFill/>
        </p:spPr>
        <p:txBody>
          <a:bodyPr wrap="square" rtlCol="0">
            <a:spAutoFit/>
          </a:bodyPr>
          <a:lstStyle/>
          <a:p>
            <a:r>
              <a:rPr lang="en-GB" sz="2400" dirty="0">
                <a:solidFill>
                  <a:schemeClr val="accent1">
                    <a:lumMod val="50000"/>
                  </a:schemeClr>
                </a:solidFill>
              </a:rPr>
              <a:t>As in English, use </a:t>
            </a:r>
            <a:r>
              <a:rPr lang="en-GB" sz="2400" b="1" i="1" dirty="0">
                <a:solidFill>
                  <a:schemeClr val="accent1">
                    <a:lumMod val="50000"/>
                  </a:schemeClr>
                </a:solidFill>
              </a:rPr>
              <a:t>ordinal</a:t>
            </a:r>
            <a:r>
              <a:rPr lang="en-GB" sz="2400" dirty="0">
                <a:solidFill>
                  <a:schemeClr val="accent1">
                    <a:lumMod val="50000"/>
                  </a:schemeClr>
                </a:solidFill>
              </a:rPr>
              <a:t> numbers to say dates in German:</a:t>
            </a:r>
          </a:p>
        </p:txBody>
      </p:sp>
      <p:sp>
        <p:nvSpPr>
          <p:cNvPr id="6" name="TextBox 5"/>
          <p:cNvSpPr txBox="1"/>
          <p:nvPr/>
        </p:nvSpPr>
        <p:spPr>
          <a:xfrm>
            <a:off x="299062" y="1811318"/>
            <a:ext cx="5732929" cy="461665"/>
          </a:xfrm>
          <a:prstGeom prst="rect">
            <a:avLst/>
          </a:prstGeom>
          <a:noFill/>
        </p:spPr>
        <p:txBody>
          <a:bodyPr wrap="square" rtlCol="0">
            <a:spAutoFit/>
          </a:bodyPr>
          <a:lstStyle/>
          <a:p>
            <a:r>
              <a:rPr lang="en-GB" sz="2400" dirty="0">
                <a:solidFill>
                  <a:schemeClr val="accent1">
                    <a:lumMod val="50000"/>
                  </a:schemeClr>
                </a:solidFill>
              </a:rPr>
              <a:t>Add -</a:t>
            </a:r>
            <a:r>
              <a:rPr lang="en-GB" sz="2400" b="1" dirty="0" err="1">
                <a:solidFill>
                  <a:schemeClr val="accent1">
                    <a:lumMod val="50000"/>
                  </a:schemeClr>
                </a:solidFill>
              </a:rPr>
              <a:t>te</a:t>
            </a:r>
            <a:r>
              <a:rPr lang="en-GB" sz="2400" dirty="0">
                <a:solidFill>
                  <a:schemeClr val="accent1">
                    <a:lumMod val="50000"/>
                  </a:schemeClr>
                </a:solidFill>
              </a:rPr>
              <a:t> to the numbers 1-19:</a:t>
            </a:r>
          </a:p>
        </p:txBody>
      </p:sp>
      <p:sp>
        <p:nvSpPr>
          <p:cNvPr id="7" name="TextBox 6"/>
          <p:cNvSpPr txBox="1"/>
          <p:nvPr/>
        </p:nvSpPr>
        <p:spPr>
          <a:xfrm>
            <a:off x="299061" y="2761094"/>
            <a:ext cx="5732929" cy="461665"/>
          </a:xfrm>
          <a:prstGeom prst="rect">
            <a:avLst/>
          </a:prstGeom>
          <a:noFill/>
        </p:spPr>
        <p:txBody>
          <a:bodyPr wrap="square" rtlCol="0">
            <a:spAutoFit/>
          </a:bodyPr>
          <a:lstStyle/>
          <a:p>
            <a:r>
              <a:rPr lang="en-GB" sz="2400" dirty="0">
                <a:solidFill>
                  <a:schemeClr val="accent1">
                    <a:lumMod val="50000"/>
                  </a:schemeClr>
                </a:solidFill>
              </a:rPr>
              <a:t>Add -</a:t>
            </a:r>
            <a:r>
              <a:rPr lang="en-GB" sz="2400" b="1" dirty="0" err="1">
                <a:solidFill>
                  <a:schemeClr val="accent1">
                    <a:lumMod val="50000"/>
                  </a:schemeClr>
                </a:solidFill>
              </a:rPr>
              <a:t>ste</a:t>
            </a:r>
            <a:r>
              <a:rPr lang="en-GB" sz="2400" dirty="0">
                <a:solidFill>
                  <a:schemeClr val="accent1">
                    <a:lumMod val="50000"/>
                  </a:schemeClr>
                </a:solidFill>
              </a:rPr>
              <a:t> to the numbers 20+:</a:t>
            </a:r>
          </a:p>
        </p:txBody>
      </p:sp>
      <p:sp>
        <p:nvSpPr>
          <p:cNvPr id="8" name="TextBox 7"/>
          <p:cNvSpPr txBox="1"/>
          <p:nvPr/>
        </p:nvSpPr>
        <p:spPr>
          <a:xfrm>
            <a:off x="10116671" y="2101894"/>
            <a:ext cx="1947241" cy="830997"/>
          </a:xfrm>
          <a:prstGeom prst="rect">
            <a:avLst/>
          </a:prstGeom>
          <a:noFill/>
        </p:spPr>
        <p:txBody>
          <a:bodyPr wrap="square" rtlCol="0">
            <a:spAutoFit/>
          </a:bodyPr>
          <a:lstStyle/>
          <a:p>
            <a:r>
              <a:rPr lang="en-GB" sz="2400" b="1" dirty="0">
                <a:solidFill>
                  <a:schemeClr val="accent1">
                    <a:lumMod val="50000"/>
                  </a:schemeClr>
                </a:solidFill>
              </a:rPr>
              <a:t>Exceptions:</a:t>
            </a:r>
            <a:br>
              <a:rPr lang="en-GB" sz="2400" b="1" dirty="0">
                <a:solidFill>
                  <a:schemeClr val="accent1">
                    <a:lumMod val="50000"/>
                  </a:schemeClr>
                </a:solidFill>
              </a:rPr>
            </a:br>
            <a:endParaRPr lang="en-GB" sz="2400" b="1" dirty="0">
              <a:solidFill>
                <a:schemeClr val="accent1">
                  <a:lumMod val="50000"/>
                </a:schemeClr>
              </a:solidFill>
            </a:endParaRPr>
          </a:p>
        </p:txBody>
      </p:sp>
      <p:sp>
        <p:nvSpPr>
          <p:cNvPr id="9" name="Rectangle 8"/>
          <p:cNvSpPr/>
          <p:nvPr/>
        </p:nvSpPr>
        <p:spPr>
          <a:xfrm>
            <a:off x="10104389" y="2643462"/>
            <a:ext cx="1826141" cy="400110"/>
          </a:xfrm>
          <a:prstGeom prst="rect">
            <a:avLst/>
          </a:prstGeom>
        </p:spPr>
        <p:txBody>
          <a:bodyPr wrap="none">
            <a:spAutoFit/>
          </a:bodyPr>
          <a:lstStyle/>
          <a:p>
            <a:r>
              <a:rPr lang="en-GB" sz="2000" dirty="0">
                <a:solidFill>
                  <a:schemeClr val="accent1">
                    <a:lumMod val="50000"/>
                  </a:schemeClr>
                </a:solidFill>
              </a:rPr>
              <a:t>der </a:t>
            </a:r>
            <a:r>
              <a:rPr lang="en-GB" sz="2000" dirty="0" err="1">
                <a:solidFill>
                  <a:schemeClr val="accent1">
                    <a:lumMod val="50000"/>
                  </a:schemeClr>
                </a:solidFill>
              </a:rPr>
              <a:t>erste</a:t>
            </a:r>
            <a:r>
              <a:rPr lang="en-GB" sz="2000" dirty="0">
                <a:solidFill>
                  <a:schemeClr val="accent1">
                    <a:lumMod val="50000"/>
                  </a:schemeClr>
                </a:solidFill>
              </a:rPr>
              <a:t> - 1st</a:t>
            </a:r>
          </a:p>
        </p:txBody>
      </p:sp>
      <p:sp>
        <p:nvSpPr>
          <p:cNvPr id="10" name="Rectangle 9"/>
          <p:cNvSpPr/>
          <p:nvPr/>
        </p:nvSpPr>
        <p:spPr>
          <a:xfrm>
            <a:off x="10046680" y="3208713"/>
            <a:ext cx="1941557" cy="400110"/>
          </a:xfrm>
          <a:prstGeom prst="rect">
            <a:avLst/>
          </a:prstGeom>
        </p:spPr>
        <p:txBody>
          <a:bodyPr wrap="none">
            <a:spAutoFit/>
          </a:bodyPr>
          <a:lstStyle/>
          <a:p>
            <a:r>
              <a:rPr lang="en-GB" sz="2000" dirty="0">
                <a:solidFill>
                  <a:schemeClr val="accent1">
                    <a:lumMod val="50000"/>
                  </a:schemeClr>
                </a:solidFill>
              </a:rPr>
              <a:t>der </a:t>
            </a:r>
            <a:r>
              <a:rPr lang="en-GB" sz="2000" dirty="0" err="1">
                <a:solidFill>
                  <a:schemeClr val="accent1">
                    <a:lumMod val="50000"/>
                  </a:schemeClr>
                </a:solidFill>
              </a:rPr>
              <a:t>dritte</a:t>
            </a:r>
            <a:r>
              <a:rPr lang="en-GB" sz="2000" dirty="0">
                <a:solidFill>
                  <a:schemeClr val="accent1">
                    <a:lumMod val="50000"/>
                  </a:schemeClr>
                </a:solidFill>
              </a:rPr>
              <a:t> - 3rd</a:t>
            </a:r>
          </a:p>
        </p:txBody>
      </p:sp>
      <p:sp>
        <p:nvSpPr>
          <p:cNvPr id="11" name="Rectangle 10"/>
          <p:cNvSpPr/>
          <p:nvPr/>
        </p:nvSpPr>
        <p:spPr>
          <a:xfrm>
            <a:off x="10030983" y="3846816"/>
            <a:ext cx="2032929" cy="400110"/>
          </a:xfrm>
          <a:prstGeom prst="rect">
            <a:avLst/>
          </a:prstGeom>
        </p:spPr>
        <p:txBody>
          <a:bodyPr wrap="none">
            <a:spAutoFit/>
          </a:bodyPr>
          <a:lstStyle/>
          <a:p>
            <a:r>
              <a:rPr lang="en-GB" sz="2000" dirty="0">
                <a:solidFill>
                  <a:schemeClr val="accent1">
                    <a:lumMod val="50000"/>
                  </a:schemeClr>
                </a:solidFill>
              </a:rPr>
              <a:t>der </a:t>
            </a:r>
            <a:r>
              <a:rPr lang="en-GB" sz="2000" dirty="0" err="1">
                <a:solidFill>
                  <a:schemeClr val="accent1">
                    <a:lumMod val="50000"/>
                  </a:schemeClr>
                </a:solidFill>
              </a:rPr>
              <a:t>siebte</a:t>
            </a:r>
            <a:r>
              <a:rPr lang="en-GB" sz="2000" dirty="0">
                <a:solidFill>
                  <a:schemeClr val="accent1">
                    <a:lumMod val="50000"/>
                  </a:schemeClr>
                </a:solidFill>
              </a:rPr>
              <a:t> - 7th</a:t>
            </a:r>
          </a:p>
        </p:txBody>
      </p:sp>
      <p:sp>
        <p:nvSpPr>
          <p:cNvPr id="12" name="TextBox 11"/>
          <p:cNvSpPr txBox="1"/>
          <p:nvPr/>
        </p:nvSpPr>
        <p:spPr>
          <a:xfrm>
            <a:off x="4853255" y="1790290"/>
            <a:ext cx="5732929" cy="461665"/>
          </a:xfrm>
          <a:prstGeom prst="rect">
            <a:avLst/>
          </a:prstGeom>
          <a:noFill/>
        </p:spPr>
        <p:txBody>
          <a:bodyPr wrap="square" rtlCol="0">
            <a:spAutoFit/>
          </a:bodyPr>
          <a:lstStyle/>
          <a:p>
            <a:r>
              <a:rPr lang="en-GB" sz="2400" dirty="0" err="1">
                <a:solidFill>
                  <a:schemeClr val="accent1">
                    <a:lumMod val="50000"/>
                  </a:schemeClr>
                </a:solidFill>
              </a:rPr>
              <a:t>Heute</a:t>
            </a:r>
            <a:r>
              <a:rPr lang="en-GB" sz="2400" dirty="0">
                <a:solidFill>
                  <a:schemeClr val="accent1">
                    <a:lumMod val="50000"/>
                  </a:schemeClr>
                </a:solidFill>
              </a:rPr>
              <a:t> </a:t>
            </a:r>
            <a:r>
              <a:rPr lang="en-GB" sz="2400" dirty="0" err="1">
                <a:solidFill>
                  <a:schemeClr val="accent1">
                    <a:lumMod val="50000"/>
                  </a:schemeClr>
                </a:solidFill>
              </a:rPr>
              <a:t>ist</a:t>
            </a:r>
            <a:r>
              <a:rPr lang="en-GB" sz="2400" dirty="0">
                <a:solidFill>
                  <a:schemeClr val="accent1">
                    <a:lumMod val="50000"/>
                  </a:schemeClr>
                </a:solidFill>
              </a:rPr>
              <a:t> der </a:t>
            </a:r>
            <a:r>
              <a:rPr lang="en-GB" sz="2400" dirty="0" err="1">
                <a:solidFill>
                  <a:schemeClr val="accent1">
                    <a:lumMod val="50000"/>
                  </a:schemeClr>
                </a:solidFill>
              </a:rPr>
              <a:t>neun</a:t>
            </a:r>
            <a:r>
              <a:rPr lang="en-GB" sz="2400" b="1" dirty="0" err="1">
                <a:solidFill>
                  <a:schemeClr val="accent1">
                    <a:lumMod val="50000"/>
                  </a:schemeClr>
                </a:solidFill>
              </a:rPr>
              <a:t>te</a:t>
            </a:r>
            <a:r>
              <a:rPr lang="en-GB" sz="2400" dirty="0">
                <a:solidFill>
                  <a:schemeClr val="accent1">
                    <a:lumMod val="50000"/>
                  </a:schemeClr>
                </a:solidFill>
              </a:rPr>
              <a:t> </a:t>
            </a:r>
            <a:r>
              <a:rPr lang="en-GB" sz="2400" dirty="0" err="1">
                <a:solidFill>
                  <a:schemeClr val="accent1">
                    <a:lumMod val="50000"/>
                  </a:schemeClr>
                </a:solidFill>
              </a:rPr>
              <a:t>Juli</a:t>
            </a:r>
            <a:r>
              <a:rPr lang="en-GB" sz="2400" dirty="0">
                <a:solidFill>
                  <a:schemeClr val="accent1">
                    <a:lumMod val="50000"/>
                  </a:schemeClr>
                </a:solidFill>
              </a:rPr>
              <a:t>.</a:t>
            </a:r>
          </a:p>
        </p:txBody>
      </p:sp>
      <p:sp>
        <p:nvSpPr>
          <p:cNvPr id="13" name="TextBox 12"/>
          <p:cNvSpPr txBox="1"/>
          <p:nvPr/>
        </p:nvSpPr>
        <p:spPr>
          <a:xfrm>
            <a:off x="4853255" y="2761094"/>
            <a:ext cx="5732929" cy="461665"/>
          </a:xfrm>
          <a:prstGeom prst="rect">
            <a:avLst/>
          </a:prstGeom>
          <a:noFill/>
        </p:spPr>
        <p:txBody>
          <a:bodyPr wrap="square" rtlCol="0">
            <a:spAutoFit/>
          </a:bodyPr>
          <a:lstStyle/>
          <a:p>
            <a:r>
              <a:rPr lang="en-GB" sz="2400" dirty="0" err="1">
                <a:solidFill>
                  <a:schemeClr val="accent1">
                    <a:lumMod val="50000"/>
                  </a:schemeClr>
                </a:solidFill>
              </a:rPr>
              <a:t>Heute</a:t>
            </a:r>
            <a:r>
              <a:rPr lang="en-GB" sz="2400" dirty="0">
                <a:solidFill>
                  <a:schemeClr val="accent1">
                    <a:lumMod val="50000"/>
                  </a:schemeClr>
                </a:solidFill>
              </a:rPr>
              <a:t> </a:t>
            </a:r>
            <a:r>
              <a:rPr lang="en-GB" sz="2400" dirty="0" err="1">
                <a:solidFill>
                  <a:schemeClr val="accent1">
                    <a:lumMod val="50000"/>
                  </a:schemeClr>
                </a:solidFill>
              </a:rPr>
              <a:t>ist</a:t>
            </a:r>
            <a:r>
              <a:rPr lang="en-GB" sz="2400" dirty="0">
                <a:solidFill>
                  <a:schemeClr val="accent1">
                    <a:lumMod val="50000"/>
                  </a:schemeClr>
                </a:solidFill>
              </a:rPr>
              <a:t> der </a:t>
            </a:r>
            <a:r>
              <a:rPr lang="en-GB" sz="2400" dirty="0" err="1">
                <a:solidFill>
                  <a:schemeClr val="accent1">
                    <a:lumMod val="50000"/>
                  </a:schemeClr>
                </a:solidFill>
              </a:rPr>
              <a:t>zwanzig</a:t>
            </a:r>
            <a:r>
              <a:rPr lang="en-GB" sz="2400" b="1" dirty="0" err="1">
                <a:solidFill>
                  <a:schemeClr val="accent1">
                    <a:lumMod val="50000"/>
                  </a:schemeClr>
                </a:solidFill>
              </a:rPr>
              <a:t>ste</a:t>
            </a:r>
            <a:r>
              <a:rPr lang="en-GB" sz="2400" dirty="0">
                <a:solidFill>
                  <a:schemeClr val="accent1">
                    <a:lumMod val="50000"/>
                  </a:schemeClr>
                </a:solidFill>
              </a:rPr>
              <a:t> August.</a:t>
            </a:r>
          </a:p>
        </p:txBody>
      </p:sp>
      <p:sp>
        <p:nvSpPr>
          <p:cNvPr id="14" name="TextBox 13"/>
          <p:cNvSpPr txBox="1"/>
          <p:nvPr/>
        </p:nvSpPr>
        <p:spPr>
          <a:xfrm>
            <a:off x="4853256" y="2211139"/>
            <a:ext cx="5732929" cy="461665"/>
          </a:xfrm>
          <a:prstGeom prst="rect">
            <a:avLst/>
          </a:prstGeom>
          <a:noFill/>
        </p:spPr>
        <p:txBody>
          <a:bodyPr wrap="square" rtlCol="0">
            <a:spAutoFit/>
          </a:bodyPr>
          <a:lstStyle/>
          <a:p>
            <a:r>
              <a:rPr lang="en-GB" sz="2400" i="1" dirty="0">
                <a:solidFill>
                  <a:schemeClr val="accent1">
                    <a:lumMod val="50000"/>
                  </a:schemeClr>
                </a:solidFill>
              </a:rPr>
              <a:t>Today is the nin</a:t>
            </a:r>
            <a:r>
              <a:rPr lang="en-GB" sz="2400" b="1" i="1" dirty="0">
                <a:solidFill>
                  <a:schemeClr val="accent1">
                    <a:lumMod val="50000"/>
                  </a:schemeClr>
                </a:solidFill>
              </a:rPr>
              <a:t>th</a:t>
            </a:r>
            <a:r>
              <a:rPr lang="en-GB" sz="2400" i="1" dirty="0">
                <a:solidFill>
                  <a:schemeClr val="accent1">
                    <a:lumMod val="50000"/>
                  </a:schemeClr>
                </a:solidFill>
              </a:rPr>
              <a:t> of July.</a:t>
            </a:r>
          </a:p>
        </p:txBody>
      </p:sp>
      <p:sp>
        <p:nvSpPr>
          <p:cNvPr id="15" name="TextBox 14"/>
          <p:cNvSpPr txBox="1"/>
          <p:nvPr/>
        </p:nvSpPr>
        <p:spPr>
          <a:xfrm>
            <a:off x="4853255" y="3239165"/>
            <a:ext cx="5732929" cy="461665"/>
          </a:xfrm>
          <a:prstGeom prst="rect">
            <a:avLst/>
          </a:prstGeom>
          <a:noFill/>
        </p:spPr>
        <p:txBody>
          <a:bodyPr wrap="square" rtlCol="0">
            <a:spAutoFit/>
          </a:bodyPr>
          <a:lstStyle/>
          <a:p>
            <a:r>
              <a:rPr lang="en-GB" sz="2400" i="1" dirty="0">
                <a:solidFill>
                  <a:schemeClr val="accent1">
                    <a:lumMod val="50000"/>
                  </a:schemeClr>
                </a:solidFill>
              </a:rPr>
              <a:t>Today is the twentie</a:t>
            </a:r>
            <a:r>
              <a:rPr lang="en-GB" sz="2400" b="1" i="1" dirty="0">
                <a:solidFill>
                  <a:schemeClr val="accent1">
                    <a:lumMod val="50000"/>
                  </a:schemeClr>
                </a:solidFill>
              </a:rPr>
              <a:t>th</a:t>
            </a:r>
            <a:r>
              <a:rPr lang="en-GB" sz="2400" i="1" dirty="0">
                <a:solidFill>
                  <a:schemeClr val="accent1">
                    <a:lumMod val="50000"/>
                  </a:schemeClr>
                </a:solidFill>
              </a:rPr>
              <a:t> of August.</a:t>
            </a:r>
          </a:p>
        </p:txBody>
      </p:sp>
      <p:sp>
        <p:nvSpPr>
          <p:cNvPr id="16" name="Rounded Rectangular Callout 15"/>
          <p:cNvSpPr/>
          <p:nvPr/>
        </p:nvSpPr>
        <p:spPr>
          <a:xfrm>
            <a:off x="7127296" y="254566"/>
            <a:ext cx="2843712" cy="656577"/>
          </a:xfrm>
          <a:prstGeom prst="wedgeRoundRectCallout">
            <a:avLst>
              <a:gd name="adj1" fmla="val -60357"/>
              <a:gd name="adj2" fmla="val 193063"/>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Use ‘</a:t>
            </a:r>
            <a:r>
              <a:rPr lang="en-GB" sz="2000" b="1" dirty="0"/>
              <a:t>der</a:t>
            </a:r>
            <a:r>
              <a:rPr lang="en-GB" sz="2000" dirty="0"/>
              <a:t>’ because it’s ‘</a:t>
            </a:r>
            <a:r>
              <a:rPr lang="en-GB" sz="2000" b="1" dirty="0"/>
              <a:t>der Tag</a:t>
            </a:r>
            <a:r>
              <a:rPr lang="en-GB" sz="2000" dirty="0"/>
              <a:t>’.</a:t>
            </a:r>
            <a:endParaRPr lang="en-GB" sz="2000" b="1" dirty="0"/>
          </a:p>
        </p:txBody>
      </p:sp>
      <p:sp>
        <p:nvSpPr>
          <p:cNvPr id="17" name="Rounded Rectangular Callout 16"/>
          <p:cNvSpPr/>
          <p:nvPr/>
        </p:nvSpPr>
        <p:spPr>
          <a:xfrm>
            <a:off x="8852444" y="1165732"/>
            <a:ext cx="2843712" cy="656577"/>
          </a:xfrm>
          <a:prstGeom prst="wedgeRoundRectCallout">
            <a:avLst>
              <a:gd name="adj1" fmla="val -60357"/>
              <a:gd name="adj2" fmla="val 193063"/>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Don’t use ‘of’ in German.</a:t>
            </a:r>
            <a:endParaRPr lang="en-GB" sz="2000" b="1" dirty="0"/>
          </a:p>
        </p:txBody>
      </p:sp>
      <p:sp>
        <p:nvSpPr>
          <p:cNvPr id="18" name="TextBox 17"/>
          <p:cNvSpPr txBox="1"/>
          <p:nvPr/>
        </p:nvSpPr>
        <p:spPr>
          <a:xfrm>
            <a:off x="294562" y="3833059"/>
            <a:ext cx="5732929" cy="461665"/>
          </a:xfrm>
          <a:prstGeom prst="rect">
            <a:avLst/>
          </a:prstGeom>
          <a:noFill/>
        </p:spPr>
        <p:txBody>
          <a:bodyPr wrap="square" rtlCol="0">
            <a:spAutoFit/>
          </a:bodyPr>
          <a:lstStyle/>
          <a:p>
            <a:r>
              <a:rPr lang="en-GB" sz="2400" dirty="0">
                <a:solidFill>
                  <a:schemeClr val="accent1">
                    <a:lumMod val="50000"/>
                  </a:schemeClr>
                </a:solidFill>
              </a:rPr>
              <a:t>To say ‘on the’ use </a:t>
            </a:r>
            <a:r>
              <a:rPr lang="en-GB" sz="2400" b="1" dirty="0">
                <a:solidFill>
                  <a:schemeClr val="accent1">
                    <a:lumMod val="50000"/>
                  </a:schemeClr>
                </a:solidFill>
              </a:rPr>
              <a:t>an</a:t>
            </a:r>
            <a:r>
              <a:rPr lang="en-GB" sz="2400" dirty="0">
                <a:solidFill>
                  <a:schemeClr val="accent1">
                    <a:lumMod val="50000"/>
                  </a:schemeClr>
                </a:solidFill>
              </a:rPr>
              <a:t> + </a:t>
            </a:r>
            <a:r>
              <a:rPr lang="en-GB" sz="2400" b="1" dirty="0" err="1">
                <a:solidFill>
                  <a:schemeClr val="accent1">
                    <a:lumMod val="50000"/>
                  </a:schemeClr>
                </a:solidFill>
              </a:rPr>
              <a:t>dem</a:t>
            </a:r>
            <a:r>
              <a:rPr lang="en-GB" sz="2400" dirty="0">
                <a:solidFill>
                  <a:schemeClr val="accent1">
                    <a:lumMod val="50000"/>
                  </a:schemeClr>
                </a:solidFill>
              </a:rPr>
              <a:t> </a:t>
            </a:r>
            <a:r>
              <a:rPr lang="en-GB" sz="2400" dirty="0">
                <a:solidFill>
                  <a:schemeClr val="accent1">
                    <a:lumMod val="50000"/>
                  </a:schemeClr>
                </a:solidFill>
                <a:sym typeface="Wingdings" panose="05000000000000000000" pitchFamily="2" charset="2"/>
              </a:rPr>
              <a:t> </a:t>
            </a:r>
            <a:r>
              <a:rPr lang="en-GB" sz="2400" b="1" u="sng" dirty="0">
                <a:solidFill>
                  <a:schemeClr val="accent1">
                    <a:lumMod val="50000"/>
                  </a:schemeClr>
                </a:solidFill>
                <a:sym typeface="Wingdings" panose="05000000000000000000" pitchFamily="2" charset="2"/>
              </a:rPr>
              <a:t>am</a:t>
            </a:r>
            <a:r>
              <a:rPr lang="en-GB" sz="2400" dirty="0">
                <a:solidFill>
                  <a:schemeClr val="accent1">
                    <a:lumMod val="50000"/>
                  </a:schemeClr>
                </a:solidFill>
                <a:sym typeface="Wingdings" panose="05000000000000000000" pitchFamily="2" charset="2"/>
              </a:rPr>
              <a:t>:</a:t>
            </a:r>
            <a:endParaRPr lang="en-GB" sz="2400" dirty="0">
              <a:solidFill>
                <a:schemeClr val="accent1">
                  <a:lumMod val="50000"/>
                </a:schemeClr>
              </a:solidFill>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5010624"/>
            <a:ext cx="706177" cy="1110520"/>
          </a:xfrm>
          <a:prstGeom prst="rect">
            <a:avLst/>
          </a:prstGeom>
        </p:spPr>
      </p:pic>
      <p:sp>
        <p:nvSpPr>
          <p:cNvPr id="24" name="Rounded Rectangular Callout 23">
            <a:hlinkClick r:id="" action="ppaction://noaction">
              <a:snd r:embed="rId3" name="23.1.wav"/>
            </a:hlinkClick>
          </p:cNvPr>
          <p:cNvSpPr/>
          <p:nvPr/>
        </p:nvSpPr>
        <p:spPr>
          <a:xfrm>
            <a:off x="1149198" y="4442366"/>
            <a:ext cx="4946802" cy="506049"/>
          </a:xfrm>
          <a:prstGeom prst="wedgeRoundRectCallout">
            <a:avLst>
              <a:gd name="adj1" fmla="val -42651"/>
              <a:gd name="adj2" fmla="val 109307"/>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das </a:t>
            </a:r>
            <a:r>
              <a:rPr lang="en-GB" sz="2400" dirty="0" err="1"/>
              <a:t>Konzert</a:t>
            </a:r>
            <a:r>
              <a:rPr lang="en-GB" sz="2400" dirty="0"/>
              <a:t> </a:t>
            </a:r>
            <a:r>
              <a:rPr lang="en-GB" sz="2400" dirty="0" err="1"/>
              <a:t>ist</a:t>
            </a:r>
            <a:r>
              <a:rPr lang="en-GB" sz="2400" dirty="0"/>
              <a:t> am </a:t>
            </a:r>
            <a:r>
              <a:rPr lang="en-GB" sz="2400" dirty="0" err="1"/>
              <a:t>neun</a:t>
            </a:r>
            <a:r>
              <a:rPr lang="en-GB" sz="2400" b="1" u="sng" dirty="0" err="1"/>
              <a:t>ten</a:t>
            </a:r>
            <a:r>
              <a:rPr lang="en-GB" sz="2400" dirty="0"/>
              <a:t> </a:t>
            </a:r>
            <a:r>
              <a:rPr lang="en-GB" sz="2400" dirty="0" err="1"/>
              <a:t>Juli</a:t>
            </a:r>
            <a:r>
              <a:rPr lang="en-GB" sz="2400" dirty="0"/>
              <a:t>.</a:t>
            </a:r>
            <a:endParaRPr lang="en-GB" sz="2400" b="1" dirty="0"/>
          </a:p>
        </p:txBody>
      </p:sp>
      <p:sp>
        <p:nvSpPr>
          <p:cNvPr id="25" name="Rounded Rectangular Callout 24">
            <a:hlinkClick r:id="" action="ppaction://noaction">
              <a:snd r:embed="rId4" name="23.2.wav"/>
            </a:hlinkClick>
          </p:cNvPr>
          <p:cNvSpPr/>
          <p:nvPr/>
        </p:nvSpPr>
        <p:spPr>
          <a:xfrm>
            <a:off x="196575" y="5697848"/>
            <a:ext cx="5702520" cy="506049"/>
          </a:xfrm>
          <a:prstGeom prst="wedgeRoundRectCallout">
            <a:avLst>
              <a:gd name="adj1" fmla="val 36522"/>
              <a:gd name="adj2" fmla="val -112796"/>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Nein! </a:t>
            </a:r>
            <a:r>
              <a:rPr lang="en-GB" sz="2400" dirty="0" err="1"/>
              <a:t>Es</a:t>
            </a:r>
            <a:r>
              <a:rPr lang="en-GB" sz="2400" dirty="0"/>
              <a:t> </a:t>
            </a:r>
            <a:r>
              <a:rPr lang="en-GB" sz="2400" dirty="0" err="1"/>
              <a:t>ist</a:t>
            </a:r>
            <a:r>
              <a:rPr lang="en-GB" sz="2400" dirty="0"/>
              <a:t> am </a:t>
            </a:r>
            <a:r>
              <a:rPr lang="en-GB" sz="2400" dirty="0" err="1"/>
              <a:t>zwanzig</a:t>
            </a:r>
            <a:r>
              <a:rPr lang="en-GB" sz="2400" b="1" u="sng" dirty="0" err="1"/>
              <a:t>sten</a:t>
            </a:r>
            <a:r>
              <a:rPr lang="en-GB" sz="2400" dirty="0"/>
              <a:t> August.</a:t>
            </a:r>
            <a:endParaRPr lang="en-GB" sz="2400" b="1" dirty="0"/>
          </a:p>
        </p:txBody>
      </p:sp>
      <p:sp>
        <p:nvSpPr>
          <p:cNvPr id="26" name="Rounded Rectangular Callout 25"/>
          <p:cNvSpPr/>
          <p:nvPr/>
        </p:nvSpPr>
        <p:spPr>
          <a:xfrm>
            <a:off x="7055365" y="4442366"/>
            <a:ext cx="2843712" cy="1678778"/>
          </a:xfrm>
          <a:prstGeom prst="wedgeRoundRectCallout">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Note: </a:t>
            </a:r>
            <a:br>
              <a:rPr lang="en-GB" sz="2400" dirty="0"/>
            </a:br>
            <a:r>
              <a:rPr lang="en-GB" sz="2400" dirty="0"/>
              <a:t>After ‘</a:t>
            </a:r>
            <a:r>
              <a:rPr lang="en-GB" sz="2400" b="1" dirty="0"/>
              <a:t>am</a:t>
            </a:r>
            <a:r>
              <a:rPr lang="en-GB" sz="2400" dirty="0"/>
              <a:t>’ also add </a:t>
            </a:r>
            <a:r>
              <a:rPr lang="en-GB" sz="2400" b="1" dirty="0"/>
              <a:t>-n </a:t>
            </a:r>
            <a:r>
              <a:rPr lang="en-GB" sz="2400" dirty="0"/>
              <a:t>to the number.</a:t>
            </a:r>
            <a:endParaRPr lang="en-GB" sz="2400" b="1" dirty="0"/>
          </a:p>
        </p:txBody>
      </p:sp>
      <p:sp>
        <p:nvSpPr>
          <p:cNvPr id="27" name="Rounded Rectangle 26"/>
          <p:cNvSpPr/>
          <p:nvPr/>
        </p:nvSpPr>
        <p:spPr>
          <a:xfrm>
            <a:off x="9971008" y="2060500"/>
            <a:ext cx="2092904" cy="2381866"/>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4562" y="4395050"/>
            <a:ext cx="719394" cy="968781"/>
          </a:xfrm>
          <a:prstGeom prst="rect">
            <a:avLst/>
          </a:prstGeom>
        </p:spPr>
      </p:pic>
      <p:sp>
        <p:nvSpPr>
          <p:cNvPr id="31"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194998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23.1.wav"/>
                                        </p:tgtEl>
                                      </p:cMediaNode>
                                    </p:audio>
                                  </p:subTnLst>
                                </p:cTn>
                              </p:par>
                              <p:par>
                                <p:cTn id="65" presetID="1"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4" name="23.2.wav"/>
                                        </p:tgtEl>
                                      </p:cMediaNode>
                                    </p:audio>
                                  </p:subTnLst>
                                </p:cTn>
                              </p:par>
                              <p:par>
                                <p:cTn id="71" presetID="1" presetClass="entr" presetSubtype="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P spid="12" grpId="0"/>
      <p:bldP spid="13" grpId="0"/>
      <p:bldP spid="14" grpId="0"/>
      <p:bldP spid="15" grpId="0"/>
      <p:bldP spid="16" grpId="0" animBg="1"/>
      <p:bldP spid="17" grpId="0" animBg="1"/>
      <p:bldP spid="18" grpId="0"/>
      <p:bldP spid="24" grpId="0" animBg="1"/>
      <p:bldP spid="25" grpId="0" animBg="1"/>
      <p:bldP spid="26" grpId="0" animBg="1"/>
      <p:bldP spid="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10095"/>
            <a:ext cx="7110983" cy="707849"/>
          </a:xfrm>
        </p:spPr>
        <p:txBody>
          <a:bodyPr>
            <a:normAutofit/>
          </a:bodyPr>
          <a:lstStyle/>
          <a:p>
            <a:r>
              <a:rPr lang="en-GB" sz="3200" b="1" dirty="0" err="1">
                <a:solidFill>
                  <a:schemeClr val="bg1"/>
                </a:solidFill>
              </a:rPr>
              <a:t>Wann</a:t>
            </a:r>
            <a:r>
              <a:rPr lang="en-GB" sz="3200" b="1" dirty="0">
                <a:solidFill>
                  <a:schemeClr val="bg1"/>
                </a:solidFill>
              </a:rPr>
              <a:t> </a:t>
            </a:r>
            <a:r>
              <a:rPr lang="en-GB" sz="3200" b="1" dirty="0" err="1">
                <a:solidFill>
                  <a:schemeClr val="bg1"/>
                </a:solidFill>
              </a:rPr>
              <a:t>ist</a:t>
            </a:r>
            <a:r>
              <a:rPr lang="en-GB" sz="3200" b="1" dirty="0">
                <a:solidFill>
                  <a:schemeClr val="bg1"/>
                </a:solidFill>
              </a:rPr>
              <a:t> das?</a:t>
            </a:r>
          </a:p>
        </p:txBody>
      </p:sp>
      <p:sp>
        <p:nvSpPr>
          <p:cNvPr id="2" name="TextBox 1"/>
          <p:cNvSpPr txBox="1"/>
          <p:nvPr/>
        </p:nvSpPr>
        <p:spPr>
          <a:xfrm>
            <a:off x="153521" y="1210755"/>
            <a:ext cx="11910391" cy="707886"/>
          </a:xfrm>
          <a:prstGeom prst="rect">
            <a:avLst/>
          </a:prstGeom>
          <a:noFill/>
        </p:spPr>
        <p:txBody>
          <a:bodyPr wrap="square" rtlCol="0">
            <a:spAutoFit/>
          </a:bodyPr>
          <a:lstStyle/>
          <a:p>
            <a:r>
              <a:rPr lang="en-GB" sz="2000" dirty="0">
                <a:solidFill>
                  <a:schemeClr val="accent1">
                    <a:lumMod val="50000"/>
                  </a:schemeClr>
                </a:solidFill>
              </a:rPr>
              <a:t>Mia </a:t>
            </a:r>
            <a:r>
              <a:rPr lang="en-GB" sz="2000" dirty="0" err="1">
                <a:solidFill>
                  <a:schemeClr val="accent1">
                    <a:lumMod val="50000"/>
                  </a:schemeClr>
                </a:solidFill>
              </a:rPr>
              <a:t>schreibt</a:t>
            </a:r>
            <a:r>
              <a:rPr lang="en-GB" sz="2000" dirty="0">
                <a:solidFill>
                  <a:schemeClr val="accent1">
                    <a:lumMod val="50000"/>
                  </a:schemeClr>
                </a:solidFill>
              </a:rPr>
              <a:t> </a:t>
            </a:r>
            <a:r>
              <a:rPr lang="en-GB" sz="2000" dirty="0" err="1">
                <a:solidFill>
                  <a:schemeClr val="accent1">
                    <a:lumMod val="50000"/>
                  </a:schemeClr>
                </a:solidFill>
              </a:rPr>
              <a:t>Katja</a:t>
            </a:r>
            <a:r>
              <a:rPr lang="en-GB" sz="2000" dirty="0">
                <a:solidFill>
                  <a:schemeClr val="accent1">
                    <a:lumMod val="50000"/>
                  </a:schemeClr>
                </a:solidFill>
              </a:rPr>
              <a:t> </a:t>
            </a:r>
            <a:r>
              <a:rPr lang="en-GB" sz="2000" dirty="0" err="1">
                <a:solidFill>
                  <a:schemeClr val="accent1">
                    <a:lumMod val="50000"/>
                  </a:schemeClr>
                </a:solidFill>
              </a:rPr>
              <a:t>ihre</a:t>
            </a:r>
            <a:r>
              <a:rPr lang="en-GB" sz="2000" dirty="0">
                <a:solidFill>
                  <a:schemeClr val="accent1">
                    <a:lumMod val="50000"/>
                  </a:schemeClr>
                </a:solidFill>
              </a:rPr>
              <a:t> </a:t>
            </a:r>
            <a:r>
              <a:rPr lang="en-GB" sz="2000" dirty="0" err="1">
                <a:solidFill>
                  <a:schemeClr val="accent1">
                    <a:lumMod val="50000"/>
                  </a:schemeClr>
                </a:solidFill>
              </a:rPr>
              <a:t>Ideen</a:t>
            </a:r>
            <a:r>
              <a:rPr lang="en-GB" sz="2000" dirty="0">
                <a:solidFill>
                  <a:schemeClr val="accent1">
                    <a:lumMod val="50000"/>
                  </a:schemeClr>
                </a:solidFill>
              </a:rPr>
              <a:t> </a:t>
            </a:r>
            <a:r>
              <a:rPr lang="en-GB" sz="2000" dirty="0" err="1">
                <a:solidFill>
                  <a:schemeClr val="accent1">
                    <a:lumMod val="50000"/>
                  </a:schemeClr>
                </a:solidFill>
              </a:rPr>
              <a:t>für</a:t>
            </a:r>
            <a:r>
              <a:rPr lang="en-GB" sz="2000" dirty="0">
                <a:solidFill>
                  <a:schemeClr val="accent1">
                    <a:lumMod val="50000"/>
                  </a:schemeClr>
                </a:solidFill>
              </a:rPr>
              <a:t> den Sommer.  </a:t>
            </a:r>
            <a:r>
              <a:rPr lang="en-GB" sz="2000" dirty="0" err="1">
                <a:solidFill>
                  <a:schemeClr val="accent1">
                    <a:lumMod val="50000"/>
                  </a:schemeClr>
                </a:solidFill>
              </a:rPr>
              <a:t>Ihr</a:t>
            </a:r>
            <a:r>
              <a:rPr lang="en-GB" sz="2000" dirty="0">
                <a:solidFill>
                  <a:schemeClr val="accent1">
                    <a:lumMod val="50000"/>
                  </a:schemeClr>
                </a:solidFill>
              </a:rPr>
              <a:t> Handy hat </a:t>
            </a:r>
            <a:r>
              <a:rPr lang="en-GB" sz="2000" dirty="0" err="1">
                <a:solidFill>
                  <a:schemeClr val="accent1">
                    <a:lumMod val="50000"/>
                  </a:schemeClr>
                </a:solidFill>
              </a:rPr>
              <a:t>Probleme</a:t>
            </a:r>
            <a:r>
              <a:rPr lang="en-GB" sz="2000" dirty="0">
                <a:solidFill>
                  <a:schemeClr val="accent1">
                    <a:lumMod val="50000"/>
                  </a:schemeClr>
                </a:solidFill>
              </a:rPr>
              <a:t>! Was </a:t>
            </a:r>
            <a:r>
              <a:rPr lang="en-GB" sz="2000" dirty="0" err="1">
                <a:solidFill>
                  <a:schemeClr val="accent1">
                    <a:lumMod val="50000"/>
                  </a:schemeClr>
                </a:solidFill>
              </a:rPr>
              <a:t>schreibt</a:t>
            </a:r>
            <a:r>
              <a:rPr lang="en-GB" sz="2000" dirty="0">
                <a:solidFill>
                  <a:schemeClr val="accent1">
                    <a:lumMod val="50000"/>
                  </a:schemeClr>
                </a:solidFill>
              </a:rPr>
              <a:t> </a:t>
            </a:r>
            <a:r>
              <a:rPr lang="en-GB" sz="2000" dirty="0" err="1">
                <a:solidFill>
                  <a:schemeClr val="accent1">
                    <a:lumMod val="50000"/>
                  </a:schemeClr>
                </a:solidFill>
              </a:rPr>
              <a:t>sie</a:t>
            </a:r>
            <a:r>
              <a:rPr lang="en-GB" sz="2000" dirty="0">
                <a:solidFill>
                  <a:schemeClr val="accent1">
                    <a:lumMod val="50000"/>
                  </a:schemeClr>
                </a:solidFill>
              </a:rPr>
              <a:t>?</a:t>
            </a:r>
            <a:br>
              <a:rPr lang="en-GB" sz="2000" dirty="0">
                <a:solidFill>
                  <a:schemeClr val="accent1">
                    <a:lumMod val="50000"/>
                  </a:schemeClr>
                </a:solidFill>
              </a:rPr>
            </a:br>
            <a:r>
              <a:rPr lang="en-GB" sz="2000" dirty="0" err="1">
                <a:solidFill>
                  <a:schemeClr val="accent1">
                    <a:lumMod val="50000"/>
                  </a:schemeClr>
                </a:solidFill>
              </a:rPr>
              <a:t>Schreib</a:t>
            </a:r>
            <a:r>
              <a:rPr lang="en-GB" sz="2000" dirty="0">
                <a:solidFill>
                  <a:schemeClr val="accent1">
                    <a:lumMod val="50000"/>
                  </a:schemeClr>
                </a:solidFill>
              </a:rPr>
              <a:t> die </a:t>
            </a:r>
            <a:r>
              <a:rPr lang="en-GB" sz="2000" dirty="0" err="1">
                <a:solidFill>
                  <a:schemeClr val="accent1">
                    <a:lumMod val="50000"/>
                  </a:schemeClr>
                </a:solidFill>
              </a:rPr>
              <a:t>Nummern</a:t>
            </a:r>
            <a:r>
              <a:rPr lang="en-GB" sz="2000" dirty="0">
                <a:solidFill>
                  <a:schemeClr val="accent1">
                    <a:lumMod val="50000"/>
                  </a:schemeClr>
                </a:solidFill>
              </a:rPr>
              <a:t> </a:t>
            </a:r>
            <a:r>
              <a:rPr lang="en-GB" sz="2000" dirty="0" err="1">
                <a:solidFill>
                  <a:schemeClr val="accent1">
                    <a:lumMod val="50000"/>
                  </a:schemeClr>
                </a:solidFill>
              </a:rPr>
              <a:t>richtig</a:t>
            </a:r>
            <a:r>
              <a:rPr lang="en-GB" sz="2000" dirty="0">
                <a:solidFill>
                  <a:schemeClr val="accent1">
                    <a:lumMod val="50000"/>
                  </a:schemeClr>
                </a:solidFill>
              </a:rPr>
              <a: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6222" y="74635"/>
            <a:ext cx="691582" cy="1087568"/>
          </a:xfrm>
          <a:prstGeom prst="rect">
            <a:avLst/>
          </a:prstGeom>
        </p:spPr>
      </p:pic>
      <p:sp>
        <p:nvSpPr>
          <p:cNvPr id="8" name="Rectangle: Rounded Corners 22">
            <a:extLst>
              <a:ext uri="{FF2B5EF4-FFF2-40B4-BE49-F238E27FC236}">
                <a16:creationId xmlns:a16="http://schemas.microsoft.com/office/drawing/2014/main" id="{475F782A-9E78-414C-B892-2D89C98BA4E7}"/>
              </a:ext>
            </a:extLst>
          </p:cNvPr>
          <p:cNvSpPr/>
          <p:nvPr/>
        </p:nvSpPr>
        <p:spPr>
          <a:xfrm>
            <a:off x="153521" y="2060534"/>
            <a:ext cx="3826274" cy="188291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9" name="Oval 8">
            <a:extLst>
              <a:ext uri="{FF2B5EF4-FFF2-40B4-BE49-F238E27FC236}">
                <a16:creationId xmlns:a16="http://schemas.microsoft.com/office/drawing/2014/main" id="{DDD9EB96-DADE-421D-802E-C21459DDF5E3}"/>
              </a:ext>
            </a:extLst>
          </p:cNvPr>
          <p:cNvSpPr/>
          <p:nvPr/>
        </p:nvSpPr>
        <p:spPr>
          <a:xfrm>
            <a:off x="3441953" y="2841087"/>
            <a:ext cx="423006" cy="3706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Rectangle 9"/>
          <p:cNvSpPr/>
          <p:nvPr/>
        </p:nvSpPr>
        <p:spPr>
          <a:xfrm>
            <a:off x="561024" y="2273608"/>
            <a:ext cx="2812541" cy="139065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561024" y="2355172"/>
            <a:ext cx="2812541" cy="1323439"/>
          </a:xfrm>
          <a:prstGeom prst="rect">
            <a:avLst/>
          </a:prstGeom>
          <a:noFill/>
        </p:spPr>
        <p:txBody>
          <a:bodyPr wrap="square" rtlCol="0">
            <a:spAutoFit/>
          </a:bodyPr>
          <a:lstStyle/>
          <a:p>
            <a:r>
              <a:rPr lang="en-GB" sz="2000" dirty="0">
                <a:solidFill>
                  <a:schemeClr val="accent1">
                    <a:lumMod val="50000"/>
                  </a:schemeClr>
                </a:solidFill>
              </a:rPr>
              <a:t>Also, das </a:t>
            </a:r>
            <a:r>
              <a:rPr lang="en-GB" sz="2000" dirty="0" err="1">
                <a:solidFill>
                  <a:schemeClr val="accent1">
                    <a:lumMod val="50000"/>
                  </a:schemeClr>
                </a:solidFill>
              </a:rPr>
              <a:t>Konzert</a:t>
            </a:r>
            <a:r>
              <a:rPr lang="en-GB" sz="2000" dirty="0">
                <a:solidFill>
                  <a:schemeClr val="accent1">
                    <a:lumMod val="50000"/>
                  </a:schemeClr>
                </a:solidFill>
              </a:rPr>
              <a:t> </a:t>
            </a:r>
            <a:br>
              <a:rPr lang="en-GB" sz="2000" dirty="0">
                <a:solidFill>
                  <a:schemeClr val="accent1">
                    <a:lumMod val="50000"/>
                  </a:schemeClr>
                </a:solidFill>
              </a:rPr>
            </a:br>
            <a:r>
              <a:rPr lang="en-GB" sz="2000" dirty="0" err="1">
                <a:solidFill>
                  <a:schemeClr val="accent1">
                    <a:lumMod val="50000"/>
                  </a:schemeClr>
                </a:solidFill>
              </a:rPr>
              <a:t>ist</a:t>
            </a:r>
            <a:r>
              <a:rPr lang="en-GB" sz="2000" dirty="0">
                <a:solidFill>
                  <a:schemeClr val="accent1">
                    <a:lumMod val="50000"/>
                  </a:schemeClr>
                </a:solidFill>
              </a:rPr>
              <a:t> am </a:t>
            </a:r>
            <a:br>
              <a:rPr lang="en-GB" sz="2000" dirty="0">
                <a:solidFill>
                  <a:schemeClr val="accent1">
                    <a:lumMod val="50000"/>
                  </a:schemeClr>
                </a:solidFill>
              </a:rPr>
            </a:br>
            <a:r>
              <a:rPr lang="en-GB" sz="2000" dirty="0" err="1">
                <a:solidFill>
                  <a:schemeClr val="accent1">
                    <a:lumMod val="50000"/>
                  </a:schemeClr>
                </a:solidFill>
              </a:rPr>
              <a:t>fünfundzwanzigsten</a:t>
            </a:r>
            <a:br>
              <a:rPr lang="en-GB" sz="2000" dirty="0">
                <a:solidFill>
                  <a:schemeClr val="accent1">
                    <a:lumMod val="50000"/>
                  </a:schemeClr>
                </a:solidFill>
              </a:rPr>
            </a:br>
            <a:r>
              <a:rPr lang="en-GB" sz="2000" dirty="0" err="1">
                <a:solidFill>
                  <a:schemeClr val="accent1">
                    <a:lumMod val="50000"/>
                  </a:schemeClr>
                </a:solidFill>
              </a:rPr>
              <a:t>Juni</a:t>
            </a:r>
            <a:r>
              <a:rPr lang="en-GB" sz="2000" dirty="0">
                <a:solidFill>
                  <a:schemeClr val="accent1">
                    <a:lumMod val="50000"/>
                  </a:schemeClr>
                </a:solidFill>
              </a:rPr>
              <a:t>.</a:t>
            </a:r>
          </a:p>
        </p:txBody>
      </p:sp>
      <p:sp>
        <p:nvSpPr>
          <p:cNvPr id="13" name="Rectangle 12"/>
          <p:cNvSpPr/>
          <p:nvPr/>
        </p:nvSpPr>
        <p:spPr>
          <a:xfrm>
            <a:off x="2573619" y="3026083"/>
            <a:ext cx="495300" cy="264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53521" y="2209548"/>
            <a:ext cx="407503" cy="646331"/>
          </a:xfrm>
          <a:prstGeom prst="rect">
            <a:avLst/>
          </a:prstGeom>
          <a:noFill/>
        </p:spPr>
        <p:txBody>
          <a:bodyPr wrap="square" rtlCol="0">
            <a:spAutoFit/>
          </a:bodyPr>
          <a:lstStyle/>
          <a:p>
            <a:r>
              <a:rPr lang="en-GB" sz="3600" b="1" dirty="0">
                <a:solidFill>
                  <a:srgbClr val="DAA520"/>
                </a:solidFill>
              </a:rPr>
              <a:t>1</a:t>
            </a:r>
          </a:p>
        </p:txBody>
      </p:sp>
      <p:sp>
        <p:nvSpPr>
          <p:cNvPr id="15" name="Rectangle: Rounded Corners 22">
            <a:extLst>
              <a:ext uri="{FF2B5EF4-FFF2-40B4-BE49-F238E27FC236}">
                <a16:creationId xmlns:a16="http://schemas.microsoft.com/office/drawing/2014/main" id="{475F782A-9E78-414C-B892-2D89C98BA4E7}"/>
              </a:ext>
            </a:extLst>
          </p:cNvPr>
          <p:cNvSpPr/>
          <p:nvPr/>
        </p:nvSpPr>
        <p:spPr>
          <a:xfrm>
            <a:off x="153521" y="4208283"/>
            <a:ext cx="3785387" cy="188291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6" name="Oval 15">
            <a:extLst>
              <a:ext uri="{FF2B5EF4-FFF2-40B4-BE49-F238E27FC236}">
                <a16:creationId xmlns:a16="http://schemas.microsoft.com/office/drawing/2014/main" id="{DDD9EB96-DADE-421D-802E-C21459DDF5E3}"/>
              </a:ext>
            </a:extLst>
          </p:cNvPr>
          <p:cNvSpPr/>
          <p:nvPr/>
        </p:nvSpPr>
        <p:spPr>
          <a:xfrm>
            <a:off x="3426035" y="4988524"/>
            <a:ext cx="423006" cy="3706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7" name="Rectangle 16"/>
          <p:cNvSpPr/>
          <p:nvPr/>
        </p:nvSpPr>
        <p:spPr>
          <a:xfrm>
            <a:off x="561024" y="4421357"/>
            <a:ext cx="2812541" cy="139065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561024" y="4502921"/>
            <a:ext cx="2812541" cy="2246769"/>
          </a:xfrm>
          <a:prstGeom prst="rect">
            <a:avLst/>
          </a:prstGeom>
          <a:noFill/>
        </p:spPr>
        <p:txBody>
          <a:bodyPr wrap="square" rtlCol="0">
            <a:spAutoFit/>
          </a:bodyPr>
          <a:lstStyle/>
          <a:p>
            <a:r>
              <a:rPr lang="en-GB" sz="2000" dirty="0">
                <a:solidFill>
                  <a:schemeClr val="accent1">
                    <a:lumMod val="50000"/>
                  </a:schemeClr>
                </a:solidFill>
              </a:rPr>
              <a:t>Das </a:t>
            </a:r>
            <a:r>
              <a:rPr lang="en-GB" sz="2000" dirty="0" err="1">
                <a:solidFill>
                  <a:schemeClr val="accent1">
                    <a:lumMod val="50000"/>
                  </a:schemeClr>
                </a:solidFill>
              </a:rPr>
              <a:t>Theaterstück</a:t>
            </a:r>
            <a:r>
              <a:rPr lang="en-GB" sz="2000" dirty="0">
                <a:solidFill>
                  <a:schemeClr val="accent1">
                    <a:lumMod val="50000"/>
                  </a:schemeClr>
                </a:solidFill>
              </a:rPr>
              <a:t>*</a:t>
            </a:r>
            <a:br>
              <a:rPr lang="en-GB" sz="2000" dirty="0">
                <a:solidFill>
                  <a:schemeClr val="accent1">
                    <a:lumMod val="50000"/>
                  </a:schemeClr>
                </a:solidFill>
              </a:rPr>
            </a:br>
            <a:r>
              <a:rPr lang="en-GB" sz="2000" dirty="0" err="1">
                <a:solidFill>
                  <a:schemeClr val="accent1">
                    <a:lumMod val="50000"/>
                  </a:schemeClr>
                </a:solidFill>
              </a:rPr>
              <a:t>ist</a:t>
            </a:r>
            <a:r>
              <a:rPr lang="en-GB" sz="2000" dirty="0">
                <a:solidFill>
                  <a:schemeClr val="accent1">
                    <a:lumMod val="50000"/>
                  </a:schemeClr>
                </a:solidFill>
              </a:rPr>
              <a:t> am</a:t>
            </a:r>
            <a:br>
              <a:rPr lang="en-GB" sz="2000" dirty="0">
                <a:solidFill>
                  <a:schemeClr val="accent1">
                    <a:lumMod val="50000"/>
                  </a:schemeClr>
                </a:solidFill>
              </a:rPr>
            </a:br>
            <a:r>
              <a:rPr lang="en-GB" sz="2000" dirty="0" err="1">
                <a:solidFill>
                  <a:schemeClr val="accent1">
                    <a:lumMod val="50000"/>
                  </a:schemeClr>
                </a:solidFill>
              </a:rPr>
              <a:t>achtzehnten</a:t>
            </a:r>
            <a:br>
              <a:rPr lang="en-GB" sz="2000" dirty="0">
                <a:solidFill>
                  <a:schemeClr val="accent1">
                    <a:lumMod val="50000"/>
                  </a:schemeClr>
                </a:solidFill>
              </a:rPr>
            </a:br>
            <a:r>
              <a:rPr lang="en-GB" sz="2000" dirty="0" err="1">
                <a:solidFill>
                  <a:schemeClr val="accent1">
                    <a:lumMod val="50000"/>
                  </a:schemeClr>
                </a:solidFill>
              </a:rPr>
              <a:t>Juli</a:t>
            </a:r>
            <a:r>
              <a:rPr lang="en-GB" sz="2000" dirty="0">
                <a:solidFill>
                  <a:schemeClr val="accent1">
                    <a:lumMod val="50000"/>
                  </a:schemeClr>
                </a:solidFill>
              </a:rPr>
              <a:t>.</a:t>
            </a:r>
            <a:br>
              <a:rPr lang="en-GB" sz="2000" dirty="0">
                <a:solidFill>
                  <a:schemeClr val="accent1">
                    <a:lumMod val="50000"/>
                  </a:schemeClr>
                </a:solidFill>
              </a:rPr>
            </a:br>
            <a:br>
              <a:rPr lang="en-GB" sz="2000" dirty="0">
                <a:solidFill>
                  <a:schemeClr val="accent1">
                    <a:lumMod val="50000"/>
                  </a:schemeClr>
                </a:solidFill>
              </a:rPr>
            </a:br>
            <a:br>
              <a:rPr lang="en-GB" sz="2000" dirty="0">
                <a:solidFill>
                  <a:schemeClr val="accent1">
                    <a:lumMod val="50000"/>
                  </a:schemeClr>
                </a:solidFill>
              </a:rPr>
            </a:br>
            <a:endParaRPr lang="en-GB" sz="2000" dirty="0">
              <a:solidFill>
                <a:schemeClr val="accent1">
                  <a:lumMod val="50000"/>
                </a:schemeClr>
              </a:solidFill>
            </a:endParaRPr>
          </a:p>
        </p:txBody>
      </p:sp>
      <p:sp>
        <p:nvSpPr>
          <p:cNvPr id="19" name="Rectangle 18"/>
          <p:cNvSpPr/>
          <p:nvPr/>
        </p:nvSpPr>
        <p:spPr>
          <a:xfrm>
            <a:off x="1819008" y="5143762"/>
            <a:ext cx="495300" cy="264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153521" y="4357297"/>
            <a:ext cx="407503" cy="646331"/>
          </a:xfrm>
          <a:prstGeom prst="rect">
            <a:avLst/>
          </a:prstGeom>
          <a:noFill/>
        </p:spPr>
        <p:txBody>
          <a:bodyPr wrap="square" rtlCol="0">
            <a:spAutoFit/>
          </a:bodyPr>
          <a:lstStyle/>
          <a:p>
            <a:r>
              <a:rPr lang="en-GB" sz="3600" b="1" dirty="0">
                <a:solidFill>
                  <a:srgbClr val="DAA520"/>
                </a:solidFill>
              </a:rPr>
              <a:t>4</a:t>
            </a:r>
          </a:p>
        </p:txBody>
      </p:sp>
      <p:sp>
        <p:nvSpPr>
          <p:cNvPr id="45" name="Rectangle: Rounded Corners 22">
            <a:extLst>
              <a:ext uri="{FF2B5EF4-FFF2-40B4-BE49-F238E27FC236}">
                <a16:creationId xmlns:a16="http://schemas.microsoft.com/office/drawing/2014/main" id="{475F782A-9E78-414C-B892-2D89C98BA4E7}"/>
              </a:ext>
            </a:extLst>
          </p:cNvPr>
          <p:cNvSpPr/>
          <p:nvPr/>
        </p:nvSpPr>
        <p:spPr>
          <a:xfrm>
            <a:off x="4188099" y="2084626"/>
            <a:ext cx="3826274" cy="188291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6" name="Oval 45">
            <a:extLst>
              <a:ext uri="{FF2B5EF4-FFF2-40B4-BE49-F238E27FC236}">
                <a16:creationId xmlns:a16="http://schemas.microsoft.com/office/drawing/2014/main" id="{DDD9EB96-DADE-421D-802E-C21459DDF5E3}"/>
              </a:ext>
            </a:extLst>
          </p:cNvPr>
          <p:cNvSpPr/>
          <p:nvPr/>
        </p:nvSpPr>
        <p:spPr>
          <a:xfrm>
            <a:off x="7476531" y="2865179"/>
            <a:ext cx="423006" cy="3706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7" name="Rectangle 46"/>
          <p:cNvSpPr/>
          <p:nvPr/>
        </p:nvSpPr>
        <p:spPr>
          <a:xfrm>
            <a:off x="4595602" y="2297700"/>
            <a:ext cx="2812541" cy="139065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p:cNvSpPr txBox="1"/>
          <p:nvPr/>
        </p:nvSpPr>
        <p:spPr>
          <a:xfrm>
            <a:off x="4595602" y="2379264"/>
            <a:ext cx="2812541" cy="1323439"/>
          </a:xfrm>
          <a:prstGeom prst="rect">
            <a:avLst/>
          </a:prstGeom>
          <a:noFill/>
        </p:spPr>
        <p:txBody>
          <a:bodyPr wrap="square" rtlCol="0">
            <a:spAutoFit/>
          </a:bodyPr>
          <a:lstStyle/>
          <a:p>
            <a:r>
              <a:rPr lang="en-GB" sz="2000" dirty="0">
                <a:solidFill>
                  <a:schemeClr val="accent1">
                    <a:lumMod val="50000"/>
                  </a:schemeClr>
                </a:solidFill>
              </a:rPr>
              <a:t>die </a:t>
            </a:r>
            <a:r>
              <a:rPr lang="en-GB" sz="2000" dirty="0" err="1">
                <a:solidFill>
                  <a:schemeClr val="accent1">
                    <a:lumMod val="50000"/>
                  </a:schemeClr>
                </a:solidFill>
              </a:rPr>
              <a:t>Grillparty</a:t>
            </a:r>
            <a:r>
              <a:rPr lang="en-GB" sz="2000" dirty="0">
                <a:solidFill>
                  <a:schemeClr val="accent1">
                    <a:lumMod val="50000"/>
                  </a:schemeClr>
                </a:solidFill>
              </a:rPr>
              <a:t> </a:t>
            </a:r>
            <a:br>
              <a:rPr lang="en-GB" sz="2000" dirty="0">
                <a:solidFill>
                  <a:schemeClr val="accent1">
                    <a:lumMod val="50000"/>
                  </a:schemeClr>
                </a:solidFill>
              </a:rPr>
            </a:br>
            <a:r>
              <a:rPr lang="en-GB" sz="2000" dirty="0" err="1">
                <a:solidFill>
                  <a:schemeClr val="accent1">
                    <a:lumMod val="50000"/>
                  </a:schemeClr>
                </a:solidFill>
              </a:rPr>
              <a:t>ist</a:t>
            </a:r>
            <a:r>
              <a:rPr lang="en-GB" sz="2000" dirty="0">
                <a:solidFill>
                  <a:schemeClr val="accent1">
                    <a:lumMod val="50000"/>
                  </a:schemeClr>
                </a:solidFill>
              </a:rPr>
              <a:t> am</a:t>
            </a:r>
            <a:br>
              <a:rPr lang="en-GB" sz="2000" dirty="0">
                <a:solidFill>
                  <a:schemeClr val="accent1">
                    <a:lumMod val="50000"/>
                  </a:schemeClr>
                </a:solidFill>
              </a:rPr>
            </a:br>
            <a:r>
              <a:rPr lang="en-GB" sz="2000" dirty="0" err="1">
                <a:solidFill>
                  <a:schemeClr val="accent1">
                    <a:lumMod val="50000"/>
                  </a:schemeClr>
                </a:solidFill>
              </a:rPr>
              <a:t>vierten</a:t>
            </a:r>
            <a:r>
              <a:rPr lang="en-GB" sz="2000" dirty="0">
                <a:solidFill>
                  <a:schemeClr val="accent1">
                    <a:lumMod val="50000"/>
                  </a:schemeClr>
                </a:solidFill>
              </a:rPr>
              <a:t> </a:t>
            </a:r>
            <a:br>
              <a:rPr lang="en-GB" sz="2000" dirty="0">
                <a:solidFill>
                  <a:schemeClr val="accent1">
                    <a:lumMod val="50000"/>
                  </a:schemeClr>
                </a:solidFill>
              </a:rPr>
            </a:br>
            <a:r>
              <a:rPr lang="en-GB" sz="2000" dirty="0" err="1">
                <a:solidFill>
                  <a:schemeClr val="accent1">
                    <a:lumMod val="50000"/>
                  </a:schemeClr>
                </a:solidFill>
              </a:rPr>
              <a:t>Juli</a:t>
            </a:r>
            <a:r>
              <a:rPr lang="en-GB" sz="2000" dirty="0">
                <a:solidFill>
                  <a:schemeClr val="accent1">
                    <a:lumMod val="50000"/>
                  </a:schemeClr>
                </a:solidFill>
              </a:rPr>
              <a:t>.</a:t>
            </a:r>
          </a:p>
        </p:txBody>
      </p:sp>
      <p:sp>
        <p:nvSpPr>
          <p:cNvPr id="49" name="Rectangle 48"/>
          <p:cNvSpPr/>
          <p:nvPr/>
        </p:nvSpPr>
        <p:spPr>
          <a:xfrm>
            <a:off x="5119460" y="3041323"/>
            <a:ext cx="495300" cy="264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p:cNvSpPr txBox="1"/>
          <p:nvPr/>
        </p:nvSpPr>
        <p:spPr>
          <a:xfrm>
            <a:off x="4188099" y="2233640"/>
            <a:ext cx="407503" cy="646331"/>
          </a:xfrm>
          <a:prstGeom prst="rect">
            <a:avLst/>
          </a:prstGeom>
          <a:noFill/>
        </p:spPr>
        <p:txBody>
          <a:bodyPr wrap="square" rtlCol="0">
            <a:spAutoFit/>
          </a:bodyPr>
          <a:lstStyle/>
          <a:p>
            <a:r>
              <a:rPr lang="en-GB" sz="3600" b="1" dirty="0">
                <a:solidFill>
                  <a:srgbClr val="DAA520"/>
                </a:solidFill>
              </a:rPr>
              <a:t>2</a:t>
            </a:r>
          </a:p>
        </p:txBody>
      </p:sp>
      <p:sp>
        <p:nvSpPr>
          <p:cNvPr id="51" name="Rectangle: Rounded Corners 22">
            <a:extLst>
              <a:ext uri="{FF2B5EF4-FFF2-40B4-BE49-F238E27FC236}">
                <a16:creationId xmlns:a16="http://schemas.microsoft.com/office/drawing/2014/main" id="{475F782A-9E78-414C-B892-2D89C98BA4E7}"/>
              </a:ext>
            </a:extLst>
          </p:cNvPr>
          <p:cNvSpPr/>
          <p:nvPr/>
        </p:nvSpPr>
        <p:spPr>
          <a:xfrm>
            <a:off x="4188099" y="4232375"/>
            <a:ext cx="3785387" cy="188291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52" name="Oval 51">
            <a:extLst>
              <a:ext uri="{FF2B5EF4-FFF2-40B4-BE49-F238E27FC236}">
                <a16:creationId xmlns:a16="http://schemas.microsoft.com/office/drawing/2014/main" id="{DDD9EB96-DADE-421D-802E-C21459DDF5E3}"/>
              </a:ext>
            </a:extLst>
          </p:cNvPr>
          <p:cNvSpPr/>
          <p:nvPr/>
        </p:nvSpPr>
        <p:spPr>
          <a:xfrm>
            <a:off x="7460613" y="5012616"/>
            <a:ext cx="423006" cy="3706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3" name="Rectangle 52"/>
          <p:cNvSpPr/>
          <p:nvPr/>
        </p:nvSpPr>
        <p:spPr>
          <a:xfrm>
            <a:off x="4595602" y="4445449"/>
            <a:ext cx="2812541" cy="139065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p:cNvSpPr txBox="1"/>
          <p:nvPr/>
        </p:nvSpPr>
        <p:spPr>
          <a:xfrm>
            <a:off x="4595602" y="4527013"/>
            <a:ext cx="2865011" cy="1323439"/>
          </a:xfrm>
          <a:prstGeom prst="rect">
            <a:avLst/>
          </a:prstGeom>
          <a:noFill/>
        </p:spPr>
        <p:txBody>
          <a:bodyPr wrap="square" rtlCol="0">
            <a:spAutoFit/>
          </a:bodyPr>
          <a:lstStyle/>
          <a:p>
            <a:r>
              <a:rPr lang="en-GB" sz="2000" dirty="0">
                <a:solidFill>
                  <a:schemeClr val="accent1">
                    <a:lumMod val="50000"/>
                  </a:schemeClr>
                </a:solidFill>
              </a:rPr>
              <a:t>Die Show </a:t>
            </a:r>
            <a:br>
              <a:rPr lang="en-GB" sz="2000" dirty="0">
                <a:solidFill>
                  <a:schemeClr val="accent1">
                    <a:lumMod val="50000"/>
                  </a:schemeClr>
                </a:solidFill>
              </a:rPr>
            </a:br>
            <a:r>
              <a:rPr lang="en-GB" sz="2000" dirty="0" err="1">
                <a:solidFill>
                  <a:schemeClr val="accent1">
                    <a:lumMod val="50000"/>
                  </a:schemeClr>
                </a:solidFill>
              </a:rPr>
              <a:t>ist</a:t>
            </a:r>
            <a:r>
              <a:rPr lang="en-GB" sz="2000" dirty="0">
                <a:solidFill>
                  <a:schemeClr val="accent1">
                    <a:lumMod val="50000"/>
                  </a:schemeClr>
                </a:solidFill>
              </a:rPr>
              <a:t> am</a:t>
            </a:r>
            <a:br>
              <a:rPr lang="en-GB" sz="2000" dirty="0">
                <a:solidFill>
                  <a:schemeClr val="accent1">
                    <a:lumMod val="50000"/>
                  </a:schemeClr>
                </a:solidFill>
              </a:rPr>
            </a:br>
            <a:r>
              <a:rPr lang="en-GB" sz="2000" dirty="0" err="1">
                <a:solidFill>
                  <a:schemeClr val="accent1">
                    <a:lumMod val="50000"/>
                  </a:schemeClr>
                </a:solidFill>
              </a:rPr>
              <a:t>sechsundzwanzigsten</a:t>
            </a:r>
            <a:br>
              <a:rPr lang="en-GB" sz="2000" dirty="0">
                <a:solidFill>
                  <a:schemeClr val="accent1">
                    <a:lumMod val="50000"/>
                  </a:schemeClr>
                </a:solidFill>
              </a:rPr>
            </a:br>
            <a:r>
              <a:rPr lang="en-GB" sz="2000" dirty="0" err="1">
                <a:solidFill>
                  <a:schemeClr val="accent1">
                    <a:lumMod val="50000"/>
                  </a:schemeClr>
                </a:solidFill>
              </a:rPr>
              <a:t>Juli</a:t>
            </a:r>
            <a:r>
              <a:rPr lang="en-GB" sz="2000" dirty="0">
                <a:solidFill>
                  <a:schemeClr val="accent1">
                    <a:lumMod val="50000"/>
                  </a:schemeClr>
                </a:solidFill>
              </a:rPr>
              <a:t>…</a:t>
            </a:r>
          </a:p>
        </p:txBody>
      </p:sp>
      <p:sp>
        <p:nvSpPr>
          <p:cNvPr id="55" name="Rectangle 54"/>
          <p:cNvSpPr/>
          <p:nvPr/>
        </p:nvSpPr>
        <p:spPr>
          <a:xfrm>
            <a:off x="6823166" y="5197923"/>
            <a:ext cx="495300" cy="264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p:cNvSpPr txBox="1"/>
          <p:nvPr/>
        </p:nvSpPr>
        <p:spPr>
          <a:xfrm>
            <a:off x="4188099" y="4381389"/>
            <a:ext cx="407503" cy="646331"/>
          </a:xfrm>
          <a:prstGeom prst="rect">
            <a:avLst/>
          </a:prstGeom>
          <a:noFill/>
        </p:spPr>
        <p:txBody>
          <a:bodyPr wrap="square" rtlCol="0">
            <a:spAutoFit/>
          </a:bodyPr>
          <a:lstStyle/>
          <a:p>
            <a:r>
              <a:rPr lang="en-GB" sz="3600" b="1" dirty="0">
                <a:solidFill>
                  <a:srgbClr val="DAA520"/>
                </a:solidFill>
              </a:rPr>
              <a:t>5</a:t>
            </a:r>
          </a:p>
        </p:txBody>
      </p:sp>
      <p:sp>
        <p:nvSpPr>
          <p:cNvPr id="57" name="Rectangle: Rounded Corners 22">
            <a:extLst>
              <a:ext uri="{FF2B5EF4-FFF2-40B4-BE49-F238E27FC236}">
                <a16:creationId xmlns:a16="http://schemas.microsoft.com/office/drawing/2014/main" id="{475F782A-9E78-414C-B892-2D89C98BA4E7}"/>
              </a:ext>
            </a:extLst>
          </p:cNvPr>
          <p:cNvSpPr/>
          <p:nvPr/>
        </p:nvSpPr>
        <p:spPr>
          <a:xfrm>
            <a:off x="8207348" y="2060534"/>
            <a:ext cx="3826274" cy="188291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58" name="Oval 57">
            <a:extLst>
              <a:ext uri="{FF2B5EF4-FFF2-40B4-BE49-F238E27FC236}">
                <a16:creationId xmlns:a16="http://schemas.microsoft.com/office/drawing/2014/main" id="{DDD9EB96-DADE-421D-802E-C21459DDF5E3}"/>
              </a:ext>
            </a:extLst>
          </p:cNvPr>
          <p:cNvSpPr/>
          <p:nvPr/>
        </p:nvSpPr>
        <p:spPr>
          <a:xfrm>
            <a:off x="11495780" y="2841087"/>
            <a:ext cx="423006" cy="3706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9" name="Rectangle 58"/>
          <p:cNvSpPr/>
          <p:nvPr/>
        </p:nvSpPr>
        <p:spPr>
          <a:xfrm>
            <a:off x="8614851" y="2273608"/>
            <a:ext cx="2812541" cy="139065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p:cNvSpPr txBox="1"/>
          <p:nvPr/>
        </p:nvSpPr>
        <p:spPr>
          <a:xfrm>
            <a:off x="8614851" y="2355172"/>
            <a:ext cx="2812541" cy="1323439"/>
          </a:xfrm>
          <a:prstGeom prst="rect">
            <a:avLst/>
          </a:prstGeom>
          <a:noFill/>
        </p:spPr>
        <p:txBody>
          <a:bodyPr wrap="square" rtlCol="0">
            <a:spAutoFit/>
          </a:bodyPr>
          <a:lstStyle/>
          <a:p>
            <a:r>
              <a:rPr lang="en-GB" sz="2000" dirty="0">
                <a:solidFill>
                  <a:schemeClr val="accent1">
                    <a:lumMod val="50000"/>
                  </a:schemeClr>
                </a:solidFill>
              </a:rPr>
              <a:t>der </a:t>
            </a:r>
            <a:r>
              <a:rPr lang="en-GB" sz="2000" dirty="0" err="1">
                <a:solidFill>
                  <a:schemeClr val="accent1">
                    <a:lumMod val="50000"/>
                  </a:schemeClr>
                </a:solidFill>
              </a:rPr>
              <a:t>Filmabend</a:t>
            </a:r>
            <a:r>
              <a:rPr lang="en-GB" sz="2000" dirty="0">
                <a:solidFill>
                  <a:schemeClr val="accent1">
                    <a:lumMod val="50000"/>
                  </a:schemeClr>
                </a:solidFill>
              </a:rPr>
              <a:t> </a:t>
            </a:r>
          </a:p>
          <a:p>
            <a:r>
              <a:rPr lang="en-GB" sz="2000" dirty="0" err="1">
                <a:solidFill>
                  <a:schemeClr val="accent1">
                    <a:lumMod val="50000"/>
                  </a:schemeClr>
                </a:solidFill>
              </a:rPr>
              <a:t>ist</a:t>
            </a:r>
            <a:r>
              <a:rPr lang="en-GB" sz="2000" dirty="0">
                <a:solidFill>
                  <a:schemeClr val="accent1">
                    <a:lumMod val="50000"/>
                  </a:schemeClr>
                </a:solidFill>
              </a:rPr>
              <a:t> am</a:t>
            </a:r>
            <a:br>
              <a:rPr lang="en-GB" sz="2000" dirty="0">
                <a:solidFill>
                  <a:schemeClr val="accent1">
                    <a:lumMod val="50000"/>
                  </a:schemeClr>
                </a:solidFill>
              </a:rPr>
            </a:br>
            <a:r>
              <a:rPr lang="en-GB" sz="2000" dirty="0" err="1">
                <a:solidFill>
                  <a:schemeClr val="accent1">
                    <a:lumMod val="50000"/>
                  </a:schemeClr>
                </a:solidFill>
              </a:rPr>
              <a:t>zwölften</a:t>
            </a:r>
            <a:br>
              <a:rPr lang="en-GB" sz="2000" dirty="0">
                <a:solidFill>
                  <a:schemeClr val="accent1">
                    <a:lumMod val="50000"/>
                  </a:schemeClr>
                </a:solidFill>
              </a:rPr>
            </a:br>
            <a:r>
              <a:rPr lang="en-GB" sz="2000" dirty="0" err="1">
                <a:solidFill>
                  <a:schemeClr val="accent1">
                    <a:lumMod val="50000"/>
                  </a:schemeClr>
                </a:solidFill>
              </a:rPr>
              <a:t>Juli</a:t>
            </a:r>
            <a:r>
              <a:rPr lang="en-GB" sz="2000" dirty="0">
                <a:solidFill>
                  <a:schemeClr val="accent1">
                    <a:lumMod val="50000"/>
                  </a:schemeClr>
                </a:solidFill>
              </a:rPr>
              <a:t>.</a:t>
            </a:r>
          </a:p>
        </p:txBody>
      </p:sp>
      <p:sp>
        <p:nvSpPr>
          <p:cNvPr id="61" name="Rectangle 60"/>
          <p:cNvSpPr/>
          <p:nvPr/>
        </p:nvSpPr>
        <p:spPr>
          <a:xfrm>
            <a:off x="9324885" y="3024133"/>
            <a:ext cx="495300" cy="264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p:cNvSpPr txBox="1"/>
          <p:nvPr/>
        </p:nvSpPr>
        <p:spPr>
          <a:xfrm>
            <a:off x="8192013" y="2209548"/>
            <a:ext cx="407503" cy="646331"/>
          </a:xfrm>
          <a:prstGeom prst="rect">
            <a:avLst/>
          </a:prstGeom>
          <a:noFill/>
        </p:spPr>
        <p:txBody>
          <a:bodyPr wrap="square" rtlCol="0">
            <a:spAutoFit/>
          </a:bodyPr>
          <a:lstStyle/>
          <a:p>
            <a:r>
              <a:rPr lang="en-GB" sz="3600" b="1" dirty="0">
                <a:solidFill>
                  <a:srgbClr val="DAA520"/>
                </a:solidFill>
              </a:rPr>
              <a:t>3</a:t>
            </a:r>
          </a:p>
        </p:txBody>
      </p:sp>
      <p:sp>
        <p:nvSpPr>
          <p:cNvPr id="63" name="Rectangle: Rounded Corners 22">
            <a:extLst>
              <a:ext uri="{FF2B5EF4-FFF2-40B4-BE49-F238E27FC236}">
                <a16:creationId xmlns:a16="http://schemas.microsoft.com/office/drawing/2014/main" id="{475F782A-9E78-414C-B892-2D89C98BA4E7}"/>
              </a:ext>
            </a:extLst>
          </p:cNvPr>
          <p:cNvSpPr/>
          <p:nvPr/>
        </p:nvSpPr>
        <p:spPr>
          <a:xfrm>
            <a:off x="8207348" y="4208283"/>
            <a:ext cx="3785387" cy="188291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4" name="Oval 63">
            <a:extLst>
              <a:ext uri="{FF2B5EF4-FFF2-40B4-BE49-F238E27FC236}">
                <a16:creationId xmlns:a16="http://schemas.microsoft.com/office/drawing/2014/main" id="{DDD9EB96-DADE-421D-802E-C21459DDF5E3}"/>
              </a:ext>
            </a:extLst>
          </p:cNvPr>
          <p:cNvSpPr/>
          <p:nvPr/>
        </p:nvSpPr>
        <p:spPr>
          <a:xfrm>
            <a:off x="11479862" y="4988524"/>
            <a:ext cx="423006" cy="3706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5" name="Rectangle 64"/>
          <p:cNvSpPr/>
          <p:nvPr/>
        </p:nvSpPr>
        <p:spPr>
          <a:xfrm>
            <a:off x="8614851" y="4421357"/>
            <a:ext cx="2812541" cy="139065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a:off x="8614851" y="4502921"/>
            <a:ext cx="2812541" cy="1323439"/>
          </a:xfrm>
          <a:prstGeom prst="rect">
            <a:avLst/>
          </a:prstGeom>
          <a:noFill/>
        </p:spPr>
        <p:txBody>
          <a:bodyPr wrap="square" rtlCol="0">
            <a:spAutoFit/>
          </a:bodyPr>
          <a:lstStyle/>
          <a:p>
            <a:r>
              <a:rPr lang="en-GB" sz="2000" dirty="0">
                <a:solidFill>
                  <a:schemeClr val="accent1">
                    <a:lumMod val="50000"/>
                  </a:schemeClr>
                </a:solidFill>
              </a:rPr>
              <a:t>..und der </a:t>
            </a:r>
            <a:r>
              <a:rPr lang="en-GB" sz="2000" dirty="0" err="1">
                <a:solidFill>
                  <a:schemeClr val="accent1">
                    <a:lumMod val="50000"/>
                  </a:schemeClr>
                </a:solidFill>
              </a:rPr>
              <a:t>Tanzabend</a:t>
            </a:r>
            <a:r>
              <a:rPr lang="en-GB" sz="2000" dirty="0">
                <a:solidFill>
                  <a:schemeClr val="accent1">
                    <a:lumMod val="50000"/>
                  </a:schemeClr>
                </a:solidFill>
              </a:rPr>
              <a:t> </a:t>
            </a:r>
            <a:r>
              <a:rPr lang="en-GB" sz="2000" dirty="0" err="1">
                <a:solidFill>
                  <a:schemeClr val="accent1">
                    <a:lumMod val="50000"/>
                  </a:schemeClr>
                </a:solidFill>
              </a:rPr>
              <a:t>ist</a:t>
            </a:r>
            <a:r>
              <a:rPr lang="en-GB" sz="2000" dirty="0">
                <a:solidFill>
                  <a:schemeClr val="accent1">
                    <a:lumMod val="50000"/>
                  </a:schemeClr>
                </a:solidFill>
              </a:rPr>
              <a:t> am </a:t>
            </a:r>
            <a:br>
              <a:rPr lang="en-GB" sz="2000" dirty="0">
                <a:solidFill>
                  <a:schemeClr val="accent1">
                    <a:lumMod val="50000"/>
                  </a:schemeClr>
                </a:solidFill>
              </a:rPr>
            </a:br>
            <a:r>
              <a:rPr lang="en-GB" sz="2000" dirty="0" err="1">
                <a:solidFill>
                  <a:schemeClr val="accent1">
                    <a:lumMod val="50000"/>
                  </a:schemeClr>
                </a:solidFill>
              </a:rPr>
              <a:t>dreißigsten</a:t>
            </a:r>
            <a:br>
              <a:rPr lang="en-GB" sz="2000" dirty="0">
                <a:solidFill>
                  <a:schemeClr val="accent1">
                    <a:lumMod val="50000"/>
                  </a:schemeClr>
                </a:solidFill>
              </a:rPr>
            </a:br>
            <a:r>
              <a:rPr lang="en-GB" sz="2000" dirty="0">
                <a:solidFill>
                  <a:schemeClr val="accent1">
                    <a:lumMod val="50000"/>
                  </a:schemeClr>
                </a:solidFill>
              </a:rPr>
              <a:t>August. Toll, </a:t>
            </a:r>
            <a:r>
              <a:rPr lang="en-GB" sz="2000" dirty="0" err="1">
                <a:solidFill>
                  <a:schemeClr val="accent1">
                    <a:lumMod val="50000"/>
                  </a:schemeClr>
                </a:solidFill>
              </a:rPr>
              <a:t>nicht</a:t>
            </a:r>
            <a:r>
              <a:rPr lang="en-GB" sz="2000" dirty="0">
                <a:solidFill>
                  <a:schemeClr val="accent1">
                    <a:lumMod val="50000"/>
                  </a:schemeClr>
                </a:solidFill>
              </a:rPr>
              <a:t>?</a:t>
            </a:r>
          </a:p>
        </p:txBody>
      </p:sp>
      <p:sp>
        <p:nvSpPr>
          <p:cNvPr id="67" name="Rectangle 66"/>
          <p:cNvSpPr/>
          <p:nvPr/>
        </p:nvSpPr>
        <p:spPr>
          <a:xfrm>
            <a:off x="9536187" y="5158752"/>
            <a:ext cx="495300" cy="264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p:cNvSpPr txBox="1"/>
          <p:nvPr/>
        </p:nvSpPr>
        <p:spPr>
          <a:xfrm>
            <a:off x="8207348" y="4395286"/>
            <a:ext cx="407503" cy="646331"/>
          </a:xfrm>
          <a:prstGeom prst="rect">
            <a:avLst/>
          </a:prstGeom>
          <a:noFill/>
        </p:spPr>
        <p:txBody>
          <a:bodyPr wrap="square" rtlCol="0">
            <a:spAutoFit/>
          </a:bodyPr>
          <a:lstStyle/>
          <a:p>
            <a:r>
              <a:rPr lang="en-GB" sz="3600" b="1" dirty="0">
                <a:solidFill>
                  <a:srgbClr val="DAA520"/>
                </a:solidFill>
              </a:rPr>
              <a:t>6</a:t>
            </a:r>
          </a:p>
        </p:txBody>
      </p:sp>
      <p:pic>
        <p:nvPicPr>
          <p:cNvPr id="69" name="Picture 68"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3472" y="123187"/>
            <a:ext cx="787974" cy="968781"/>
          </a:xfrm>
          <a:prstGeom prst="rect">
            <a:avLst/>
          </a:prstGeom>
        </p:spPr>
      </p:pic>
      <p:sp>
        <p:nvSpPr>
          <p:cNvPr id="72"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0358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49" grpId="0" animBg="1"/>
      <p:bldP spid="55" grpId="0" animBg="1"/>
      <p:bldP spid="61" grpId="0" animBg="1"/>
      <p:bldP spid="6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Y8 T3.2 Week 2 Slide 51</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69884B82-A8F4-0B40-81EF-F92A8108D32F}"/>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Word patterns </a:t>
            </a:r>
          </a:p>
        </p:txBody>
      </p:sp>
    </p:spTree>
    <p:extLst>
      <p:ext uri="{BB962C8B-B14F-4D97-AF65-F5344CB8AC3E}">
        <p14:creationId xmlns:p14="http://schemas.microsoft.com/office/powerpoint/2010/main" val="1598167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200" b="1" dirty="0" err="1">
                <a:solidFill>
                  <a:schemeClr val="bg1"/>
                </a:solidFill>
              </a:rPr>
              <a:t>Lieblingsdinge</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Google Shape;653;p27">
            <a:extLst>
              <a:ext uri="{FF2B5EF4-FFF2-40B4-BE49-F238E27FC236}">
                <a16:creationId xmlns:a16="http://schemas.microsoft.com/office/drawing/2014/main" id="{C282D459-BA47-4EE6-9C4F-076EBD4B816D}"/>
              </a:ext>
            </a:extLst>
          </p:cNvPr>
          <p:cNvSpPr/>
          <p:nvPr/>
        </p:nvSpPr>
        <p:spPr>
          <a:xfrm>
            <a:off x="312846" y="2940181"/>
            <a:ext cx="1862717" cy="869950"/>
          </a:xfrm>
          <a:prstGeom prst="wedgeRoundRectCallout">
            <a:avLst>
              <a:gd name="adj1" fmla="val -21049"/>
              <a:gd name="adj2" fmla="val 100121"/>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solidFill>
                  <a:schemeClr val="lt1"/>
                </a:solidFill>
                <a:latin typeface="Century Gothic"/>
                <a:ea typeface="Century Gothic"/>
                <a:cs typeface="Century Gothic"/>
                <a:sym typeface="Century Gothic"/>
              </a:rPr>
              <a:t>Have you got … ?</a:t>
            </a:r>
            <a:endParaRPr dirty="0"/>
          </a:p>
        </p:txBody>
      </p:sp>
      <p:sp>
        <p:nvSpPr>
          <p:cNvPr id="33" name="Google Shape;653;p27">
            <a:extLst>
              <a:ext uri="{FF2B5EF4-FFF2-40B4-BE49-F238E27FC236}">
                <a16:creationId xmlns:a16="http://schemas.microsoft.com/office/drawing/2014/main" id="{2BC1E4F9-CA49-4334-99AC-5B649AAB9CD5}"/>
              </a:ext>
            </a:extLst>
          </p:cNvPr>
          <p:cNvSpPr/>
          <p:nvPr/>
        </p:nvSpPr>
        <p:spPr>
          <a:xfrm>
            <a:off x="2516829" y="3262314"/>
            <a:ext cx="1969692" cy="1228282"/>
          </a:xfrm>
          <a:prstGeom prst="wedgeRoundRectCallout">
            <a:avLst>
              <a:gd name="adj1" fmla="val 2789"/>
              <a:gd name="adj2" fmla="val 77809"/>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solidFill>
                  <a:schemeClr val="lt1"/>
                </a:solidFill>
                <a:latin typeface="Century Gothic"/>
                <a:ea typeface="Century Gothic"/>
                <a:cs typeface="Century Gothic"/>
                <a:sym typeface="Century Gothic"/>
              </a:rPr>
              <a:t>I’ve got / I haven’t got …</a:t>
            </a:r>
            <a:endParaRPr dirty="0"/>
          </a:p>
        </p:txBody>
      </p:sp>
      <p:sp>
        <p:nvSpPr>
          <p:cNvPr id="34" name="TextBox 33">
            <a:extLst>
              <a:ext uri="{FF2B5EF4-FFF2-40B4-BE49-F238E27FC236}">
                <a16:creationId xmlns:a16="http://schemas.microsoft.com/office/drawing/2014/main" id="{3FF6D105-8F18-4B5E-BB4F-ABBF2F4C68BB}"/>
              </a:ext>
            </a:extLst>
          </p:cNvPr>
          <p:cNvSpPr txBox="1"/>
          <p:nvPr/>
        </p:nvSpPr>
        <p:spPr>
          <a:xfrm>
            <a:off x="0" y="1348514"/>
            <a:ext cx="12290956" cy="769441"/>
          </a:xfrm>
          <a:prstGeom prst="rect">
            <a:avLst/>
          </a:prstGeom>
          <a:noFill/>
        </p:spPr>
        <p:txBody>
          <a:bodyPr wrap="square" rtlCol="0">
            <a:spAutoFit/>
          </a:bodyPr>
          <a:lstStyle/>
          <a:p>
            <a:pPr hangingPunct="0"/>
            <a:r>
              <a:rPr lang="en-US" sz="2200" dirty="0">
                <a:solidFill>
                  <a:srgbClr val="115076"/>
                </a:solidFill>
                <a:latin typeface="Century Gothic" panose="020B0502020202020204" pitchFamily="34" charset="0"/>
              </a:rPr>
              <a:t>Frau </a:t>
            </a:r>
            <a:r>
              <a:rPr lang="en-US" sz="2200" dirty="0" err="1">
                <a:solidFill>
                  <a:srgbClr val="115076"/>
                </a:solidFill>
                <a:latin typeface="Century Gothic" panose="020B0502020202020204" pitchFamily="34" charset="0"/>
              </a:rPr>
              <a:t>Organisiert</a:t>
            </a:r>
            <a:r>
              <a:rPr lang="en-US" sz="2200" dirty="0">
                <a:solidFill>
                  <a:srgbClr val="115076"/>
                </a:solidFill>
                <a:latin typeface="Century Gothic" panose="020B0502020202020204" pitchFamily="34" charset="0"/>
              </a:rPr>
              <a:t> is talking to granddaughter, Heike, about </a:t>
            </a:r>
            <a:r>
              <a:rPr lang="en-US" sz="2200" dirty="0" err="1">
                <a:solidFill>
                  <a:srgbClr val="115076"/>
                </a:solidFill>
                <a:latin typeface="Century Gothic" panose="020B0502020202020204" pitchFamily="34" charset="0"/>
              </a:rPr>
              <a:t>favourite</a:t>
            </a:r>
            <a:r>
              <a:rPr lang="en-US" sz="2200" dirty="0">
                <a:solidFill>
                  <a:srgbClr val="115076"/>
                </a:solidFill>
                <a:latin typeface="Century Gothic" panose="020B0502020202020204" pitchFamily="34" charset="0"/>
              </a:rPr>
              <a:t> things. The line is bad. Listen and decide whether Heike does (✔) or does not (✖) have a </a:t>
            </a:r>
            <a:r>
              <a:rPr lang="en-US" sz="2200" dirty="0" err="1">
                <a:solidFill>
                  <a:srgbClr val="115076"/>
                </a:solidFill>
                <a:latin typeface="Century Gothic" panose="020B0502020202020204" pitchFamily="34" charset="0"/>
              </a:rPr>
              <a:t>favourite</a:t>
            </a:r>
            <a:r>
              <a:rPr lang="en-US" sz="2200" dirty="0">
                <a:solidFill>
                  <a:srgbClr val="115076"/>
                </a:solidFill>
                <a:latin typeface="Century Gothic" panose="020B0502020202020204" pitchFamily="34" charset="0"/>
              </a:rPr>
              <a:t>.</a:t>
            </a:r>
          </a:p>
        </p:txBody>
      </p:sp>
      <p:graphicFrame>
        <p:nvGraphicFramePr>
          <p:cNvPr id="35" name="Table 24">
            <a:extLst>
              <a:ext uri="{FF2B5EF4-FFF2-40B4-BE49-F238E27FC236}">
                <a16:creationId xmlns:a16="http://schemas.microsoft.com/office/drawing/2014/main" id="{1E39B82F-41F3-4CE0-B621-32FEC791372C}"/>
              </a:ext>
            </a:extLst>
          </p:cNvPr>
          <p:cNvGraphicFramePr>
            <a:graphicFrameLocks noGrp="1"/>
          </p:cNvGraphicFramePr>
          <p:nvPr/>
        </p:nvGraphicFramePr>
        <p:xfrm>
          <a:off x="5389530" y="2324882"/>
          <a:ext cx="6405204" cy="3825835"/>
        </p:xfrm>
        <a:graphic>
          <a:graphicData uri="http://schemas.openxmlformats.org/drawingml/2006/table">
            <a:tbl>
              <a:tblPr firstRow="1" bandRow="1">
                <a:tableStyleId>{ED083AE6-46FA-4A59-8FB0-9F97EB10719F}</a:tableStyleId>
              </a:tblPr>
              <a:tblGrid>
                <a:gridCol w="673991">
                  <a:extLst>
                    <a:ext uri="{9D8B030D-6E8A-4147-A177-3AD203B41FA5}">
                      <a16:colId xmlns:a16="http://schemas.microsoft.com/office/drawing/2014/main" val="2218395770"/>
                    </a:ext>
                  </a:extLst>
                </a:gridCol>
                <a:gridCol w="2848127">
                  <a:extLst>
                    <a:ext uri="{9D8B030D-6E8A-4147-A177-3AD203B41FA5}">
                      <a16:colId xmlns:a16="http://schemas.microsoft.com/office/drawing/2014/main" val="3328270413"/>
                    </a:ext>
                  </a:extLst>
                </a:gridCol>
                <a:gridCol w="2883086">
                  <a:extLst>
                    <a:ext uri="{9D8B030D-6E8A-4147-A177-3AD203B41FA5}">
                      <a16:colId xmlns:a16="http://schemas.microsoft.com/office/drawing/2014/main" val="4057324009"/>
                    </a:ext>
                  </a:extLst>
                </a:gridCol>
              </a:tblGrid>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latin typeface="Century" panose="02040604050505020304" pitchFamily="18" charset="0"/>
                        </a:rPr>
                        <a:t>       </a:t>
                      </a:r>
                    </a:p>
                  </a:txBody>
                  <a:tcPr/>
                </a:tc>
                <a:extLst>
                  <a:ext uri="{0D108BD9-81ED-4DB2-BD59-A6C34878D82A}">
                    <a16:rowId xmlns:a16="http://schemas.microsoft.com/office/drawing/2014/main" val="2314955753"/>
                  </a:ext>
                </a:extLst>
              </a:tr>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a:latin typeface="Century" panose="02040604050505020304" pitchFamily="18" charset="0"/>
                      </a:endParaRPr>
                    </a:p>
                  </a:txBody>
                  <a:tcPr/>
                </a:tc>
                <a:extLst>
                  <a:ext uri="{0D108BD9-81ED-4DB2-BD59-A6C34878D82A}">
                    <a16:rowId xmlns:a16="http://schemas.microsoft.com/office/drawing/2014/main" val="2668564831"/>
                  </a:ext>
                </a:extLst>
              </a:tr>
              <a:tr h="765167">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r h="765167">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330453463"/>
                  </a:ext>
                </a:extLst>
              </a:tr>
            </a:tbl>
          </a:graphicData>
        </a:graphic>
      </p:graphicFrame>
      <p:sp>
        <p:nvSpPr>
          <p:cNvPr id="36" name="Google Shape;613;p26">
            <a:hlinkClick r:id="" action="ppaction://noaction" highlightClick="1">
              <a:snd r:embed="rId4" name="A.wav"/>
            </a:hlinkClick>
            <a:extLst>
              <a:ext uri="{FF2B5EF4-FFF2-40B4-BE49-F238E27FC236}">
                <a16:creationId xmlns:a16="http://schemas.microsoft.com/office/drawing/2014/main" id="{E81506B0-A3F8-47F6-A818-34153DC67087}"/>
              </a:ext>
            </a:extLst>
          </p:cNvPr>
          <p:cNvSpPr/>
          <p:nvPr/>
        </p:nvSpPr>
        <p:spPr>
          <a:xfrm>
            <a:off x="5538252" y="256321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b="1" dirty="0">
                <a:solidFill>
                  <a:schemeClr val="bg1"/>
                </a:solidFill>
                <a:latin typeface="Century Gothic" panose="020B0502020202020204" pitchFamily="34" charset="0"/>
              </a:rPr>
              <a:t>A</a:t>
            </a:r>
            <a:endParaRPr sz="2200" b="1" dirty="0">
              <a:solidFill>
                <a:schemeClr val="bg1"/>
              </a:solidFill>
              <a:latin typeface="Century Gothic" panose="020B0502020202020204" pitchFamily="34" charset="0"/>
            </a:endParaRPr>
          </a:p>
        </p:txBody>
      </p:sp>
      <p:sp>
        <p:nvSpPr>
          <p:cNvPr id="37" name="Google Shape;614;p26">
            <a:hlinkClick r:id="" action="ppaction://noaction" highlightClick="1">
              <a:snd r:embed="rId5" name="B.wav"/>
            </a:hlinkClick>
            <a:extLst>
              <a:ext uri="{FF2B5EF4-FFF2-40B4-BE49-F238E27FC236}">
                <a16:creationId xmlns:a16="http://schemas.microsoft.com/office/drawing/2014/main" id="{2A2E30D2-841A-4ED1-B670-1C83F228DED0}"/>
              </a:ext>
            </a:extLst>
          </p:cNvPr>
          <p:cNvSpPr/>
          <p:nvPr/>
        </p:nvSpPr>
        <p:spPr>
          <a:xfrm>
            <a:off x="5553205" y="329004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B</a:t>
            </a:r>
            <a:endParaRPr dirty="0"/>
          </a:p>
        </p:txBody>
      </p:sp>
      <p:sp>
        <p:nvSpPr>
          <p:cNvPr id="38" name="Google Shape;615;p26">
            <a:hlinkClick r:id="" action="ppaction://noaction" highlightClick="1">
              <a:snd r:embed="rId6" name="C.wav"/>
            </a:hlinkClick>
            <a:extLst>
              <a:ext uri="{FF2B5EF4-FFF2-40B4-BE49-F238E27FC236}">
                <a16:creationId xmlns:a16="http://schemas.microsoft.com/office/drawing/2014/main" id="{598D57C1-09CA-4B85-A901-8BF5F8E2B844}"/>
              </a:ext>
            </a:extLst>
          </p:cNvPr>
          <p:cNvSpPr/>
          <p:nvPr/>
        </p:nvSpPr>
        <p:spPr>
          <a:xfrm>
            <a:off x="5553204" y="407767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C</a:t>
            </a:r>
            <a:endParaRPr dirty="0"/>
          </a:p>
        </p:txBody>
      </p:sp>
      <p:sp>
        <p:nvSpPr>
          <p:cNvPr id="39" name="Google Shape;616;p26">
            <a:hlinkClick r:id="" action="ppaction://noaction" highlightClick="1">
              <a:snd r:embed="rId7" name="D.wav"/>
            </a:hlinkClick>
            <a:extLst>
              <a:ext uri="{FF2B5EF4-FFF2-40B4-BE49-F238E27FC236}">
                <a16:creationId xmlns:a16="http://schemas.microsoft.com/office/drawing/2014/main" id="{E034BFCB-0288-4166-9636-7DA2D26FF970}"/>
              </a:ext>
            </a:extLst>
          </p:cNvPr>
          <p:cNvSpPr/>
          <p:nvPr/>
        </p:nvSpPr>
        <p:spPr>
          <a:xfrm>
            <a:off x="5535392" y="483353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D</a:t>
            </a:r>
            <a:endParaRPr dirty="0"/>
          </a:p>
        </p:txBody>
      </p:sp>
      <p:pic>
        <p:nvPicPr>
          <p:cNvPr id="40" name="Picture 39">
            <a:extLst>
              <a:ext uri="{FF2B5EF4-FFF2-40B4-BE49-F238E27FC236}">
                <a16:creationId xmlns:a16="http://schemas.microsoft.com/office/drawing/2014/main" id="{A1929581-FCA3-4751-8464-71FBC1AF9C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62039" y="2486250"/>
            <a:ext cx="453474" cy="423244"/>
          </a:xfrm>
          <a:prstGeom prst="rect">
            <a:avLst/>
          </a:prstGeom>
        </p:spPr>
      </p:pic>
      <p:pic>
        <p:nvPicPr>
          <p:cNvPr id="41" name="Picture 4" descr="Karaoke, Logo, Microphone, Singer, Man, Person, Musi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36024" y="3220503"/>
            <a:ext cx="471176" cy="47117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Silhouette, Singing, Woman, Entertainment, Emotiona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90115" y="3184800"/>
            <a:ext cx="265372" cy="53074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Band, Silhouette, Drums, Guitar, Electric, R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95222" y="4058901"/>
            <a:ext cx="711834" cy="411529"/>
          </a:xfrm>
          <a:prstGeom prst="rect">
            <a:avLst/>
          </a:prstGeom>
          <a:noFill/>
          <a:extLst>
            <a:ext uri="{909E8E84-426E-40DD-AFC4-6F175D3DCCD1}">
              <a14:hiddenFill xmlns:a14="http://schemas.microsoft.com/office/drawing/2010/main">
                <a:solidFill>
                  <a:srgbClr val="FFFFFF"/>
                </a:solidFill>
              </a14:hiddenFill>
            </a:ext>
          </a:extLst>
        </p:spPr>
      </p:pic>
      <p:sp>
        <p:nvSpPr>
          <p:cNvPr id="44" name="Google Shape;616;p26">
            <a:hlinkClick r:id="" action="ppaction://noaction" highlightClick="1">
              <a:snd r:embed="rId12" name="E.wav"/>
            </a:hlinkClick>
            <a:extLst>
              <a:ext uri="{FF2B5EF4-FFF2-40B4-BE49-F238E27FC236}">
                <a16:creationId xmlns:a16="http://schemas.microsoft.com/office/drawing/2014/main" id="{E034BFCB-0288-4166-9636-7DA2D26FF970}"/>
              </a:ext>
            </a:extLst>
          </p:cNvPr>
          <p:cNvSpPr/>
          <p:nvPr/>
        </p:nvSpPr>
        <p:spPr>
          <a:xfrm>
            <a:off x="5543978" y="561661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E</a:t>
            </a:r>
            <a:endParaRPr dirty="0"/>
          </a:p>
        </p:txBody>
      </p:sp>
      <p:pic>
        <p:nvPicPr>
          <p:cNvPr id="45" name="Google Shape;697;p30">
            <a:extLst>
              <a:ext uri="{FF2B5EF4-FFF2-40B4-BE49-F238E27FC236}">
                <a16:creationId xmlns:a16="http://schemas.microsoft.com/office/drawing/2014/main" id="{0ADB7B8C-1974-4F7B-9A6A-0EF1395FD17A}"/>
              </a:ext>
            </a:extLst>
          </p:cNvPr>
          <p:cNvPicPr preferRelativeResize="0"/>
          <p:nvPr/>
        </p:nvPicPr>
        <p:blipFill rotWithShape="1">
          <a:blip r:embed="rId13">
            <a:alphaModFix/>
          </a:blip>
          <a:srcRect/>
          <a:stretch/>
        </p:blipFill>
        <p:spPr>
          <a:xfrm>
            <a:off x="6459766" y="5541153"/>
            <a:ext cx="386564" cy="471176"/>
          </a:xfrm>
          <a:prstGeom prst="rect">
            <a:avLst/>
          </a:prstGeom>
          <a:noFill/>
          <a:ln>
            <a:noFill/>
          </a:ln>
        </p:spPr>
      </p:pic>
      <p:pic>
        <p:nvPicPr>
          <p:cNvPr id="46" name="Picture 45">
            <a:extLst>
              <a:ext uri="{FF2B5EF4-FFF2-40B4-BE49-F238E27FC236}">
                <a16:creationId xmlns:a16="http://schemas.microsoft.com/office/drawing/2014/main" id="{F2DEB729-C94C-43AD-B149-FB524D31B8D3}"/>
              </a:ext>
            </a:extLst>
          </p:cNvPr>
          <p:cNvPicPr>
            <a:picLocks noChangeAspect="1"/>
          </p:cNvPicPr>
          <p:nvPr/>
        </p:nvPicPr>
        <p:blipFill>
          <a:blip r:embed="rId14"/>
          <a:stretch>
            <a:fillRect/>
          </a:stretch>
        </p:blipFill>
        <p:spPr>
          <a:xfrm>
            <a:off x="397266" y="4693433"/>
            <a:ext cx="1048974" cy="1351847"/>
          </a:xfrm>
          <a:prstGeom prst="rect">
            <a:avLst/>
          </a:prstGeom>
        </p:spPr>
      </p:pic>
      <p:pic>
        <p:nvPicPr>
          <p:cNvPr id="47" name="Picture 2" descr="Girl Face Cartoon Clip Art">
            <a:extLst>
              <a:ext uri="{FF2B5EF4-FFF2-40B4-BE49-F238E27FC236}">
                <a16:creationId xmlns:a16="http://schemas.microsoft.com/office/drawing/2014/main" id="{FB43A56D-9469-4D36-9D4C-B223BD01087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88597" y="4892107"/>
            <a:ext cx="1414463" cy="110966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Video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88531" y="2434980"/>
            <a:ext cx="611370" cy="5767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Teacher, Blackboard, Teach, The Classroom, Clipart">
            <a:extLst>
              <a:ext uri="{FF2B5EF4-FFF2-40B4-BE49-F238E27FC236}">
                <a16:creationId xmlns:a16="http://schemas.microsoft.com/office/drawing/2014/main" id="{FF4472AE-E673-4AC5-AC49-F5841E91262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5679" y="4776992"/>
            <a:ext cx="518948" cy="51894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Google Maps Pin Clip Ar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225283" y="5581235"/>
            <a:ext cx="495819" cy="41153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Businessman, Cartoons, Training, Lecture, Presentation"/>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023990" y="4664079"/>
            <a:ext cx="711334" cy="71133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33024" y="3985453"/>
            <a:ext cx="474176" cy="492650"/>
          </a:xfrm>
          <a:prstGeom prst="rect">
            <a:avLst/>
          </a:prstGeom>
        </p:spPr>
      </p:pic>
    </p:spTree>
    <p:extLst>
      <p:ext uri="{BB962C8B-B14F-4D97-AF65-F5344CB8AC3E}">
        <p14:creationId xmlns:p14="http://schemas.microsoft.com/office/powerpoint/2010/main" val="39490581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2" y="100235"/>
            <a:ext cx="3100222" cy="869950"/>
          </a:xfrm>
          <a:prstGeom prst="rect">
            <a:avLst/>
          </a:prstGeom>
        </p:spPr>
      </p:pic>
      <p:sp>
        <p:nvSpPr>
          <p:cNvPr id="4" name="Title 3"/>
          <p:cNvSpPr>
            <a:spLocks noGrp="1"/>
          </p:cNvSpPr>
          <p:nvPr>
            <p:ph type="title"/>
          </p:nvPr>
        </p:nvSpPr>
        <p:spPr>
          <a:xfrm>
            <a:off x="0" y="100235"/>
            <a:ext cx="7110983" cy="707849"/>
          </a:xfrm>
        </p:spPr>
        <p:txBody>
          <a:bodyPr>
            <a:normAutofit/>
          </a:bodyPr>
          <a:lstStyle/>
          <a:p>
            <a:r>
              <a:rPr lang="en-GB" sz="3200" b="1" dirty="0" err="1">
                <a:solidFill>
                  <a:schemeClr val="bg1"/>
                </a:solidFill>
              </a:rPr>
              <a:t>Wann</a:t>
            </a:r>
            <a:r>
              <a:rPr lang="en-GB" sz="3200" b="1" dirty="0">
                <a:solidFill>
                  <a:schemeClr val="bg1"/>
                </a:solidFill>
              </a:rPr>
              <a:t> </a:t>
            </a:r>
            <a:r>
              <a:rPr lang="en-GB" sz="3200" b="1" dirty="0" err="1">
                <a:solidFill>
                  <a:schemeClr val="bg1"/>
                </a:solidFill>
              </a:rPr>
              <a:t>ist</a:t>
            </a:r>
            <a:r>
              <a:rPr lang="en-GB" sz="32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52670" y="100235"/>
            <a:ext cx="1511242" cy="40011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p:cNvSpPr txBox="1"/>
          <p:nvPr/>
        </p:nvSpPr>
        <p:spPr>
          <a:xfrm>
            <a:off x="125596" y="1112847"/>
            <a:ext cx="119103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Lieblingsband</a:t>
            </a:r>
            <a:r>
              <a:rPr lang="en-GB" sz="2000" dirty="0">
                <a:solidFill>
                  <a:srgbClr val="4472C4">
                    <a:lumMod val="50000"/>
                  </a:srgbClr>
                </a:solidFill>
                <a:latin typeface="Century Gothic" panose="020F0302020204030204"/>
              </a:rPr>
              <a:t>, </a:t>
            </a:r>
            <a:r>
              <a:rPr lang="en-GB" sz="2000" b="1" dirty="0" err="1">
                <a:solidFill>
                  <a:srgbClr val="4472C4">
                    <a:lumMod val="50000"/>
                  </a:srgbClr>
                </a:solidFill>
                <a:latin typeface="Century Gothic" panose="020F0302020204030204"/>
              </a:rPr>
              <a:t>Mondlicht</a:t>
            </a:r>
            <a:r>
              <a:rPr lang="en-GB" sz="2000" b="1" dirty="0">
                <a:solidFill>
                  <a:srgbClr val="4472C4">
                    <a:lumMod val="50000"/>
                  </a:srgbClr>
                </a:solidFill>
                <a:latin typeface="Century Gothic" panose="020F0302020204030204"/>
              </a:rPr>
              <a:t>,</a:t>
            </a:r>
            <a:r>
              <a:rPr lang="en-GB" sz="2000" dirty="0">
                <a:solidFill>
                  <a:srgbClr val="4472C4">
                    <a:lumMod val="50000"/>
                  </a:srgbClr>
                </a:solidFill>
                <a:latin typeface="Century Gothic" panose="020F0302020204030204"/>
              </a:rPr>
              <a:t> und </a:t>
            </a:r>
            <a:r>
              <a:rPr lang="en-GB" sz="2000" dirty="0" err="1">
                <a:solidFill>
                  <a:srgbClr val="4472C4">
                    <a:lumMod val="50000"/>
                  </a:srgbClr>
                </a:solidFill>
                <a:latin typeface="Century Gothic" panose="020F0302020204030204"/>
              </a:rPr>
              <a:t>schreibt</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mit</a:t>
            </a:r>
            <a:r>
              <a:rPr lang="en-GB" sz="2000" dirty="0">
                <a:solidFill>
                  <a:srgbClr val="4472C4">
                    <a:lumMod val="50000"/>
                  </a:srgbClr>
                </a:solidFill>
                <a:latin typeface="Century Gothic" panose="020F0302020204030204"/>
              </a:rPr>
              <a:t> Andrea.</a:t>
            </a:r>
            <a:br>
              <a:rPr lang="en-GB" sz="2000" dirty="0">
                <a:solidFill>
                  <a:srgbClr val="4472C4">
                    <a:lumMod val="50000"/>
                  </a:srgbClr>
                </a:solidFill>
                <a:latin typeface="Century Gothic" panose="020F0302020204030204"/>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vollständig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 auf.</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Rectangle: Rounded Corners 22">
            <a:extLst>
              <a:ext uri="{FF2B5EF4-FFF2-40B4-BE49-F238E27FC236}">
                <a16:creationId xmlns:a16="http://schemas.microsoft.com/office/drawing/2014/main" id="{475F782A-9E78-414C-B892-2D89C98BA4E7}"/>
              </a:ext>
            </a:extLst>
          </p:cNvPr>
          <p:cNvSpPr/>
          <p:nvPr/>
        </p:nvSpPr>
        <p:spPr>
          <a:xfrm>
            <a:off x="183811" y="1860701"/>
            <a:ext cx="3826274" cy="188291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9" name="Oval 8">
            <a:extLst>
              <a:ext uri="{FF2B5EF4-FFF2-40B4-BE49-F238E27FC236}">
                <a16:creationId xmlns:a16="http://schemas.microsoft.com/office/drawing/2014/main" id="{DDD9EB96-DADE-421D-802E-C21459DDF5E3}"/>
              </a:ext>
            </a:extLst>
          </p:cNvPr>
          <p:cNvSpPr/>
          <p:nvPr/>
        </p:nvSpPr>
        <p:spPr>
          <a:xfrm>
            <a:off x="3472243" y="2641254"/>
            <a:ext cx="423006" cy="3706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0" name="Rectangle 9"/>
          <p:cNvSpPr/>
          <p:nvPr/>
        </p:nvSpPr>
        <p:spPr>
          <a:xfrm>
            <a:off x="591314" y="2073775"/>
            <a:ext cx="2812541" cy="139065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extBox 10"/>
          <p:cNvSpPr txBox="1"/>
          <p:nvPr/>
        </p:nvSpPr>
        <p:spPr>
          <a:xfrm>
            <a:off x="663867" y="2146058"/>
            <a:ext cx="281254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Also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Tourdaten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25.06</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Berlin. 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183811" y="2009715"/>
            <a:ext cx="4075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AF00"/>
                </a:solidFill>
                <a:effectLst/>
                <a:uLnTx/>
                <a:uFillTx/>
                <a:latin typeface="Century Gothic" panose="020F0302020204030204"/>
                <a:ea typeface="+mn-ea"/>
                <a:cs typeface="+mn-cs"/>
              </a:rPr>
              <a:t>1</a:t>
            </a:r>
          </a:p>
        </p:txBody>
      </p:sp>
      <p:sp>
        <p:nvSpPr>
          <p:cNvPr id="15" name="Rectangle: Rounded Corners 22">
            <a:extLst>
              <a:ext uri="{FF2B5EF4-FFF2-40B4-BE49-F238E27FC236}">
                <a16:creationId xmlns:a16="http://schemas.microsoft.com/office/drawing/2014/main" id="{475F782A-9E78-414C-B892-2D89C98BA4E7}"/>
              </a:ext>
            </a:extLst>
          </p:cNvPr>
          <p:cNvSpPr/>
          <p:nvPr/>
        </p:nvSpPr>
        <p:spPr>
          <a:xfrm>
            <a:off x="153521" y="4208283"/>
            <a:ext cx="3785387" cy="188291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6" name="Oval 15">
            <a:extLst>
              <a:ext uri="{FF2B5EF4-FFF2-40B4-BE49-F238E27FC236}">
                <a16:creationId xmlns:a16="http://schemas.microsoft.com/office/drawing/2014/main" id="{DDD9EB96-DADE-421D-802E-C21459DDF5E3}"/>
              </a:ext>
            </a:extLst>
          </p:cNvPr>
          <p:cNvSpPr/>
          <p:nvPr/>
        </p:nvSpPr>
        <p:spPr>
          <a:xfrm>
            <a:off x="3426035" y="4988524"/>
            <a:ext cx="423006" cy="3706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7" name="Rectangle 16"/>
          <p:cNvSpPr/>
          <p:nvPr/>
        </p:nvSpPr>
        <p:spPr>
          <a:xfrm>
            <a:off x="561024" y="4421357"/>
            <a:ext cx="2812541" cy="139065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TextBox 17"/>
          <p:cNvSpPr txBox="1"/>
          <p:nvPr/>
        </p:nvSpPr>
        <p:spPr>
          <a:xfrm>
            <a:off x="561024" y="4502921"/>
            <a:ext cx="2812541" cy="1631216"/>
          </a:xfrm>
          <a:prstGeom prst="rect">
            <a:avLst/>
          </a:prstGeom>
          <a:noFill/>
        </p:spPr>
        <p:txBody>
          <a:bodyPr wrap="square" rtlCol="0">
            <a:spAutoFit/>
          </a:bodyPr>
          <a:lstStyle/>
          <a:p>
            <a:pPr lvl="0">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am </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17.07</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in </a:t>
            </a:r>
            <a:r>
              <a:rPr lang="de-DE"/>
              <a:t>Zürich...</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153521" y="4357297"/>
            <a:ext cx="4075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AF00"/>
                </a:solidFill>
                <a:effectLst/>
                <a:uLnTx/>
                <a:uFillTx/>
                <a:latin typeface="Century Gothic" panose="020F0302020204030204"/>
                <a:ea typeface="+mn-ea"/>
                <a:cs typeface="+mn-cs"/>
              </a:rPr>
              <a:t>4</a:t>
            </a:r>
          </a:p>
        </p:txBody>
      </p:sp>
      <p:sp>
        <p:nvSpPr>
          <p:cNvPr id="45" name="Rectangle: Rounded Corners 22">
            <a:extLst>
              <a:ext uri="{FF2B5EF4-FFF2-40B4-BE49-F238E27FC236}">
                <a16:creationId xmlns:a16="http://schemas.microsoft.com/office/drawing/2014/main" id="{475F782A-9E78-414C-B892-2D89C98BA4E7}"/>
              </a:ext>
            </a:extLst>
          </p:cNvPr>
          <p:cNvSpPr/>
          <p:nvPr/>
        </p:nvSpPr>
        <p:spPr>
          <a:xfrm>
            <a:off x="4218389" y="1884793"/>
            <a:ext cx="3826274" cy="188291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6" name="Oval 45">
            <a:extLst>
              <a:ext uri="{FF2B5EF4-FFF2-40B4-BE49-F238E27FC236}">
                <a16:creationId xmlns:a16="http://schemas.microsoft.com/office/drawing/2014/main" id="{DDD9EB96-DADE-421D-802E-C21459DDF5E3}"/>
              </a:ext>
            </a:extLst>
          </p:cNvPr>
          <p:cNvSpPr/>
          <p:nvPr/>
        </p:nvSpPr>
        <p:spPr>
          <a:xfrm>
            <a:off x="7506821" y="2665346"/>
            <a:ext cx="423006" cy="3706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7" name="Rectangle 46"/>
          <p:cNvSpPr/>
          <p:nvPr/>
        </p:nvSpPr>
        <p:spPr>
          <a:xfrm>
            <a:off x="4625892" y="2097867"/>
            <a:ext cx="2812541" cy="139065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TextBox 47"/>
          <p:cNvSpPr txBox="1"/>
          <p:nvPr/>
        </p:nvSpPr>
        <p:spPr>
          <a:xfrm>
            <a:off x="4652126" y="2156917"/>
            <a:ext cx="28125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...am</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28.06</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in</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Leipzig...</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p:cNvSpPr txBox="1"/>
          <p:nvPr/>
        </p:nvSpPr>
        <p:spPr>
          <a:xfrm>
            <a:off x="4218389" y="2033807"/>
            <a:ext cx="4075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AF00"/>
                </a:solidFill>
                <a:effectLst/>
                <a:uLnTx/>
                <a:uFillTx/>
                <a:latin typeface="Century Gothic" panose="020F0302020204030204"/>
                <a:ea typeface="+mn-ea"/>
                <a:cs typeface="+mn-cs"/>
              </a:rPr>
              <a:t>2</a:t>
            </a:r>
          </a:p>
        </p:txBody>
      </p:sp>
      <p:sp>
        <p:nvSpPr>
          <p:cNvPr id="51" name="Rectangle: Rounded Corners 22">
            <a:extLst>
              <a:ext uri="{FF2B5EF4-FFF2-40B4-BE49-F238E27FC236}">
                <a16:creationId xmlns:a16="http://schemas.microsoft.com/office/drawing/2014/main" id="{475F782A-9E78-414C-B892-2D89C98BA4E7}"/>
              </a:ext>
            </a:extLst>
          </p:cNvPr>
          <p:cNvSpPr/>
          <p:nvPr/>
        </p:nvSpPr>
        <p:spPr>
          <a:xfrm>
            <a:off x="4188099" y="4232375"/>
            <a:ext cx="3785387" cy="188291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2" name="Oval 51">
            <a:extLst>
              <a:ext uri="{FF2B5EF4-FFF2-40B4-BE49-F238E27FC236}">
                <a16:creationId xmlns:a16="http://schemas.microsoft.com/office/drawing/2014/main" id="{DDD9EB96-DADE-421D-802E-C21459DDF5E3}"/>
              </a:ext>
            </a:extLst>
          </p:cNvPr>
          <p:cNvSpPr/>
          <p:nvPr/>
        </p:nvSpPr>
        <p:spPr>
          <a:xfrm>
            <a:off x="7460613" y="5012616"/>
            <a:ext cx="423006" cy="3706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3" name="Rectangle 52"/>
          <p:cNvSpPr/>
          <p:nvPr/>
        </p:nvSpPr>
        <p:spPr>
          <a:xfrm>
            <a:off x="4595602" y="4445449"/>
            <a:ext cx="2812541" cy="139065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TextBox 53"/>
          <p:cNvSpPr txBox="1"/>
          <p:nvPr/>
        </p:nvSpPr>
        <p:spPr>
          <a:xfrm>
            <a:off x="4595602" y="4527013"/>
            <a:ext cx="28650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...am </a:t>
            </a:r>
            <a:r>
              <a:rPr lang="en-GB" sz="2000" b="1">
                <a:solidFill>
                  <a:srgbClr val="4472C4">
                    <a:lumMod val="50000"/>
                  </a:srgbClr>
                </a:solidFill>
                <a:latin typeface="Century Gothic" panose="020F0302020204030204"/>
              </a:rPr>
              <a:t>24.07</a:t>
            </a:r>
            <a:r>
              <a:rPr lang="en-GB" sz="2000">
                <a:solidFill>
                  <a:srgbClr val="4472C4">
                    <a:lumMod val="50000"/>
                  </a:srgbClr>
                </a:solidFill>
                <a:latin typeface="Century Gothic" panose="020F0302020204030204"/>
              </a:rPr>
              <a:t>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in</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Salzburg...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p:cNvSpPr txBox="1"/>
          <p:nvPr/>
        </p:nvSpPr>
        <p:spPr>
          <a:xfrm>
            <a:off x="4188099" y="4381389"/>
            <a:ext cx="4075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AF00"/>
                </a:solidFill>
                <a:effectLst/>
                <a:uLnTx/>
                <a:uFillTx/>
                <a:latin typeface="Century Gothic" panose="020F0302020204030204"/>
                <a:ea typeface="+mn-ea"/>
                <a:cs typeface="+mn-cs"/>
              </a:rPr>
              <a:t>5</a:t>
            </a:r>
          </a:p>
        </p:txBody>
      </p:sp>
      <p:sp>
        <p:nvSpPr>
          <p:cNvPr id="57" name="Rectangle: Rounded Corners 22">
            <a:extLst>
              <a:ext uri="{FF2B5EF4-FFF2-40B4-BE49-F238E27FC236}">
                <a16:creationId xmlns:a16="http://schemas.microsoft.com/office/drawing/2014/main" id="{475F782A-9E78-414C-B892-2D89C98BA4E7}"/>
              </a:ext>
            </a:extLst>
          </p:cNvPr>
          <p:cNvSpPr/>
          <p:nvPr/>
        </p:nvSpPr>
        <p:spPr>
          <a:xfrm>
            <a:off x="8237638" y="1860701"/>
            <a:ext cx="3826274" cy="188291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8" name="Oval 57">
            <a:extLst>
              <a:ext uri="{FF2B5EF4-FFF2-40B4-BE49-F238E27FC236}">
                <a16:creationId xmlns:a16="http://schemas.microsoft.com/office/drawing/2014/main" id="{DDD9EB96-DADE-421D-802E-C21459DDF5E3}"/>
              </a:ext>
            </a:extLst>
          </p:cNvPr>
          <p:cNvSpPr/>
          <p:nvPr/>
        </p:nvSpPr>
        <p:spPr>
          <a:xfrm>
            <a:off x="11526070" y="2641254"/>
            <a:ext cx="423006" cy="3706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9" name="Rectangle 58"/>
          <p:cNvSpPr/>
          <p:nvPr/>
        </p:nvSpPr>
        <p:spPr>
          <a:xfrm>
            <a:off x="8645141" y="2073775"/>
            <a:ext cx="2812541" cy="139065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TextBox 59"/>
          <p:cNvSpPr txBox="1"/>
          <p:nvPr/>
        </p:nvSpPr>
        <p:spPr>
          <a:xfrm>
            <a:off x="8645141" y="2155339"/>
            <a:ext cx="28125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...und am</a:t>
            </a:r>
            <a:r>
              <a:rPr lang="en-GB" sz="2000">
                <a:solidFill>
                  <a:srgbClr val="4472C4">
                    <a:lumMod val="50000"/>
                  </a:srgbClr>
                </a:solidFill>
                <a:latin typeface="Century Gothic" panose="020F0302020204030204"/>
              </a:rPr>
              <a:t> </a:t>
            </a:r>
            <a:r>
              <a:rPr lang="en-GB" sz="2000" b="1">
                <a:solidFill>
                  <a:srgbClr val="4472C4">
                    <a:lumMod val="50000"/>
                  </a:srgbClr>
                </a:solidFill>
                <a:latin typeface="Century Gothic" panose="020F0302020204030204"/>
              </a:rPr>
              <a:t>14.07</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in</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München.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p:cNvSpPr txBox="1"/>
          <p:nvPr/>
        </p:nvSpPr>
        <p:spPr>
          <a:xfrm>
            <a:off x="8222303" y="2009715"/>
            <a:ext cx="4075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AF00"/>
                </a:solidFill>
                <a:effectLst/>
                <a:uLnTx/>
                <a:uFillTx/>
                <a:latin typeface="Century Gothic" panose="020F0302020204030204"/>
                <a:ea typeface="+mn-ea"/>
                <a:cs typeface="+mn-cs"/>
              </a:rPr>
              <a:t>3</a:t>
            </a:r>
          </a:p>
        </p:txBody>
      </p:sp>
      <p:sp>
        <p:nvSpPr>
          <p:cNvPr id="63" name="Rectangle: Rounded Corners 22">
            <a:extLst>
              <a:ext uri="{FF2B5EF4-FFF2-40B4-BE49-F238E27FC236}">
                <a16:creationId xmlns:a16="http://schemas.microsoft.com/office/drawing/2014/main" id="{475F782A-9E78-414C-B892-2D89C98BA4E7}"/>
              </a:ext>
            </a:extLst>
          </p:cNvPr>
          <p:cNvSpPr/>
          <p:nvPr/>
        </p:nvSpPr>
        <p:spPr>
          <a:xfrm>
            <a:off x="8207348" y="4208283"/>
            <a:ext cx="3785387" cy="188291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64" name="Oval 63">
            <a:extLst>
              <a:ext uri="{FF2B5EF4-FFF2-40B4-BE49-F238E27FC236}">
                <a16:creationId xmlns:a16="http://schemas.microsoft.com/office/drawing/2014/main" id="{DDD9EB96-DADE-421D-802E-C21459DDF5E3}"/>
              </a:ext>
            </a:extLst>
          </p:cNvPr>
          <p:cNvSpPr/>
          <p:nvPr/>
        </p:nvSpPr>
        <p:spPr>
          <a:xfrm>
            <a:off x="11479862" y="4988524"/>
            <a:ext cx="423006" cy="37061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65" name="Rectangle 64"/>
          <p:cNvSpPr/>
          <p:nvPr/>
        </p:nvSpPr>
        <p:spPr>
          <a:xfrm>
            <a:off x="8614851" y="4421357"/>
            <a:ext cx="2812541" cy="1390650"/>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TextBox 65"/>
          <p:cNvSpPr txBox="1"/>
          <p:nvPr/>
        </p:nvSpPr>
        <p:spPr>
          <a:xfrm>
            <a:off x="8614851" y="4502921"/>
            <a:ext cx="281254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schließlich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am </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0</a:t>
            </a:r>
            <a:r>
              <a:rPr lang="en-GB" sz="2000" b="1">
                <a:solidFill>
                  <a:srgbClr val="4472C4">
                    <a:lumMod val="50000"/>
                  </a:srgbClr>
                </a:solidFill>
                <a:latin typeface="Century Gothic" panose="020F0302020204030204"/>
              </a:rPr>
              <a:t>3.08</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in Wien.</a:t>
            </a:r>
            <a:r>
              <a:rPr kumimoji="0" lang="en-GB"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Toll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8" name="TextBox 67"/>
          <p:cNvSpPr txBox="1"/>
          <p:nvPr/>
        </p:nvSpPr>
        <p:spPr>
          <a:xfrm>
            <a:off x="8207348" y="4395286"/>
            <a:ext cx="4075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AF00"/>
                </a:solidFill>
                <a:effectLst/>
                <a:uLnTx/>
                <a:uFillTx/>
                <a:latin typeface="Century Gothic" panose="020F0302020204030204"/>
                <a:ea typeface="+mn-ea"/>
                <a:cs typeface="+mn-cs"/>
              </a:rPr>
              <a:t>6</a:t>
            </a:r>
          </a:p>
        </p:txBody>
      </p:sp>
      <p:pic>
        <p:nvPicPr>
          <p:cNvPr id="69" name="Picture 68"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864959" y="179055"/>
            <a:ext cx="898246" cy="968781"/>
          </a:xfrm>
          <a:prstGeom prst="rect">
            <a:avLst/>
          </a:prstGeom>
        </p:spPr>
      </p:pic>
      <p:pic>
        <p:nvPicPr>
          <p:cNvPr id="44" name="Picture 43">
            <a:extLst>
              <a:ext uri="{FF2B5EF4-FFF2-40B4-BE49-F238E27FC236}">
                <a16:creationId xmlns:a16="http://schemas.microsoft.com/office/drawing/2014/main" id="{6A06D3A1-225D-4430-9445-58A3BFB3CD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3486" y="208965"/>
            <a:ext cx="1124551" cy="962018"/>
          </a:xfrm>
          <a:prstGeom prst="rect">
            <a:avLst/>
          </a:prstGeom>
        </p:spPr>
      </p:pic>
      <p:pic>
        <p:nvPicPr>
          <p:cNvPr id="12" name="Picture 11" descr="A picture containing text, toy, doll&#10;&#10;Description automatically generated">
            <a:extLst>
              <a:ext uri="{FF2B5EF4-FFF2-40B4-BE49-F238E27FC236}">
                <a16:creationId xmlns:a16="http://schemas.microsoft.com/office/drawing/2014/main" id="{99B24258-3993-4A71-BAB1-9C3483CB7E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1122"/>
          <a:stretch/>
        </p:blipFill>
        <p:spPr>
          <a:xfrm>
            <a:off x="2947607" y="162301"/>
            <a:ext cx="956856" cy="1002291"/>
          </a:xfrm>
          <a:prstGeom prst="rect">
            <a:avLst/>
          </a:prstGeom>
        </p:spPr>
      </p:pic>
      <p:sp>
        <p:nvSpPr>
          <p:cNvPr id="70" name="Rounded Rectangular Callout 15">
            <a:extLst>
              <a:ext uri="{FF2B5EF4-FFF2-40B4-BE49-F238E27FC236}">
                <a16:creationId xmlns:a16="http://schemas.microsoft.com/office/drawing/2014/main" id="{E71E809F-AA22-48E2-8F6F-1B5B60C66DBA}"/>
              </a:ext>
            </a:extLst>
          </p:cNvPr>
          <p:cNvSpPr/>
          <p:nvPr/>
        </p:nvSpPr>
        <p:spPr>
          <a:xfrm>
            <a:off x="4972527" y="179055"/>
            <a:ext cx="2494477" cy="467852"/>
          </a:xfrm>
          <a:prstGeom prst="wedgeRoundRectCallout">
            <a:avLst>
              <a:gd name="adj1" fmla="val -65311"/>
              <a:gd name="adj2" fmla="val 24028"/>
              <a:gd name="adj3" fmla="val 16667"/>
            </a:avLst>
          </a:prstGeom>
          <a:solidFill>
            <a:schemeClr val="accent5">
              <a:lumMod val="50000"/>
            </a:schemeClr>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vollständig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in full</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1" name="Picture 70">
            <a:extLst>
              <a:ext uri="{FF2B5EF4-FFF2-40B4-BE49-F238E27FC236}">
                <a16:creationId xmlns:a16="http://schemas.microsoft.com/office/drawing/2014/main" id="{AB9E03AB-0C6E-4A58-B681-825340764F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93447" y="286986"/>
            <a:ext cx="1213187" cy="1553731"/>
          </a:xfrm>
          <a:prstGeom prst="rect">
            <a:avLst/>
          </a:prstGeom>
        </p:spPr>
      </p:pic>
      <p:sp>
        <p:nvSpPr>
          <p:cNvPr id="6" name="TextBox 5"/>
          <p:cNvSpPr txBox="1"/>
          <p:nvPr/>
        </p:nvSpPr>
        <p:spPr>
          <a:xfrm>
            <a:off x="268977" y="3399904"/>
            <a:ext cx="3799888" cy="400110"/>
          </a:xfrm>
          <a:prstGeom prst="rect">
            <a:avLst/>
          </a:prstGeom>
          <a:noFill/>
        </p:spPr>
        <p:txBody>
          <a:bodyPr wrap="square" rtlCol="0">
            <a:spAutoFit/>
          </a:bodyPr>
          <a:lstStyle/>
          <a:p>
            <a:r>
              <a:rPr lang="en-GB" sz="2000" b="1">
                <a:solidFill>
                  <a:srgbClr val="DAA520"/>
                </a:solidFill>
              </a:rPr>
              <a:t>am fünfundzwanzigsten Juni</a:t>
            </a:r>
            <a:endParaRPr lang="en-GB" sz="2000" b="1" dirty="0">
              <a:solidFill>
                <a:srgbClr val="DAA520"/>
              </a:solidFill>
            </a:endParaRPr>
          </a:p>
        </p:txBody>
      </p:sp>
      <p:sp>
        <p:nvSpPr>
          <p:cNvPr id="42" name="TextBox 41"/>
          <p:cNvSpPr txBox="1"/>
          <p:nvPr/>
        </p:nvSpPr>
        <p:spPr>
          <a:xfrm>
            <a:off x="4253003" y="3421075"/>
            <a:ext cx="3799888" cy="400110"/>
          </a:xfrm>
          <a:prstGeom prst="rect">
            <a:avLst/>
          </a:prstGeom>
          <a:noFill/>
        </p:spPr>
        <p:txBody>
          <a:bodyPr wrap="square" rtlCol="0">
            <a:spAutoFit/>
          </a:bodyPr>
          <a:lstStyle/>
          <a:p>
            <a:r>
              <a:rPr lang="en-GB" sz="2000" b="1">
                <a:solidFill>
                  <a:srgbClr val="DAA520"/>
                </a:solidFill>
              </a:rPr>
              <a:t>am achtundzwanzigsten Juni</a:t>
            </a:r>
            <a:endParaRPr lang="en-GB" sz="2000" b="1" dirty="0">
              <a:solidFill>
                <a:srgbClr val="DAA520"/>
              </a:solidFill>
            </a:endParaRPr>
          </a:p>
        </p:txBody>
      </p:sp>
      <p:sp>
        <p:nvSpPr>
          <p:cNvPr id="43" name="TextBox 42"/>
          <p:cNvSpPr txBox="1"/>
          <p:nvPr/>
        </p:nvSpPr>
        <p:spPr>
          <a:xfrm>
            <a:off x="8806690" y="3422005"/>
            <a:ext cx="3799888" cy="400110"/>
          </a:xfrm>
          <a:prstGeom prst="rect">
            <a:avLst/>
          </a:prstGeom>
          <a:noFill/>
        </p:spPr>
        <p:txBody>
          <a:bodyPr wrap="square" rtlCol="0">
            <a:spAutoFit/>
          </a:bodyPr>
          <a:lstStyle/>
          <a:p>
            <a:r>
              <a:rPr lang="en-GB" sz="2000" b="1">
                <a:solidFill>
                  <a:srgbClr val="DAA520"/>
                </a:solidFill>
              </a:rPr>
              <a:t>am vierzehnten Juli</a:t>
            </a:r>
            <a:endParaRPr lang="en-GB" sz="2000" b="1" dirty="0">
              <a:solidFill>
                <a:srgbClr val="DAA520"/>
              </a:solidFill>
            </a:endParaRPr>
          </a:p>
        </p:txBody>
      </p:sp>
      <p:sp>
        <p:nvSpPr>
          <p:cNvPr id="49" name="TextBox 48"/>
          <p:cNvSpPr txBox="1"/>
          <p:nvPr/>
        </p:nvSpPr>
        <p:spPr>
          <a:xfrm>
            <a:off x="627348" y="5772650"/>
            <a:ext cx="3799888" cy="400110"/>
          </a:xfrm>
          <a:prstGeom prst="rect">
            <a:avLst/>
          </a:prstGeom>
          <a:noFill/>
        </p:spPr>
        <p:txBody>
          <a:bodyPr wrap="square" rtlCol="0">
            <a:spAutoFit/>
          </a:bodyPr>
          <a:lstStyle/>
          <a:p>
            <a:r>
              <a:rPr lang="en-GB" sz="2000" b="1">
                <a:solidFill>
                  <a:srgbClr val="DAA520"/>
                </a:solidFill>
              </a:rPr>
              <a:t>am siebzehnten Juli</a:t>
            </a:r>
            <a:endParaRPr lang="en-GB" sz="2000" b="1" dirty="0">
              <a:solidFill>
                <a:srgbClr val="DAA520"/>
              </a:solidFill>
            </a:endParaRPr>
          </a:p>
        </p:txBody>
      </p:sp>
      <p:sp>
        <p:nvSpPr>
          <p:cNvPr id="55" name="TextBox 54"/>
          <p:cNvSpPr txBox="1"/>
          <p:nvPr/>
        </p:nvSpPr>
        <p:spPr>
          <a:xfrm>
            <a:off x="4296895" y="5772650"/>
            <a:ext cx="3799888" cy="400110"/>
          </a:xfrm>
          <a:prstGeom prst="rect">
            <a:avLst/>
          </a:prstGeom>
          <a:noFill/>
        </p:spPr>
        <p:txBody>
          <a:bodyPr wrap="square" rtlCol="0">
            <a:spAutoFit/>
          </a:bodyPr>
          <a:lstStyle/>
          <a:p>
            <a:r>
              <a:rPr lang="en-GB" sz="2000" b="1">
                <a:solidFill>
                  <a:srgbClr val="DAA520"/>
                </a:solidFill>
              </a:rPr>
              <a:t>am vierundzwanzigsten Juli</a:t>
            </a:r>
            <a:endParaRPr lang="en-GB" sz="2000" b="1" dirty="0">
              <a:solidFill>
                <a:srgbClr val="DAA520"/>
              </a:solidFill>
            </a:endParaRPr>
          </a:p>
        </p:txBody>
      </p:sp>
      <p:sp>
        <p:nvSpPr>
          <p:cNvPr id="61" name="TextBox 60"/>
          <p:cNvSpPr txBox="1"/>
          <p:nvPr/>
        </p:nvSpPr>
        <p:spPr>
          <a:xfrm>
            <a:off x="8831611" y="5750879"/>
            <a:ext cx="3799888" cy="400110"/>
          </a:xfrm>
          <a:prstGeom prst="rect">
            <a:avLst/>
          </a:prstGeom>
          <a:noFill/>
        </p:spPr>
        <p:txBody>
          <a:bodyPr wrap="square" rtlCol="0">
            <a:spAutoFit/>
          </a:bodyPr>
          <a:lstStyle/>
          <a:p>
            <a:r>
              <a:rPr lang="en-GB" sz="2000" b="1">
                <a:solidFill>
                  <a:srgbClr val="DAA520"/>
                </a:solidFill>
              </a:rPr>
              <a:t>am dritten August</a:t>
            </a:r>
            <a:endParaRPr lang="en-GB" sz="2000" b="1" dirty="0">
              <a:solidFill>
                <a:srgbClr val="DAA520"/>
              </a:solidFill>
            </a:endParaRPr>
          </a:p>
        </p:txBody>
      </p:sp>
    </p:spTree>
    <p:extLst>
      <p:ext uri="{BB962C8B-B14F-4D97-AF65-F5344CB8AC3E}">
        <p14:creationId xmlns:p14="http://schemas.microsoft.com/office/powerpoint/2010/main" val="31292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6" grpId="0"/>
      <p:bldP spid="42" grpId="0"/>
      <p:bldP spid="43" grpId="0"/>
      <p:bldP spid="49" grpId="0"/>
      <p:bldP spid="55" grpId="0"/>
      <p:bldP spid="6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Y9 T2.1 Week 4 Slides 20-22</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69884B82-A8F4-0B40-81EF-F92A8108D32F}"/>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Word patterns </a:t>
            </a:r>
          </a:p>
        </p:txBody>
      </p:sp>
    </p:spTree>
    <p:extLst>
      <p:ext uri="{BB962C8B-B14F-4D97-AF65-F5344CB8AC3E}">
        <p14:creationId xmlns:p14="http://schemas.microsoft.com/office/powerpoint/2010/main" val="3452364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13" y="100235"/>
            <a:ext cx="3191999" cy="869950"/>
          </a:xfrm>
          <a:prstGeom prst="rect">
            <a:avLst/>
          </a:prstGeom>
        </p:spPr>
      </p:pic>
      <p:sp>
        <p:nvSpPr>
          <p:cNvPr id="4" name="Title 3"/>
          <p:cNvSpPr>
            <a:spLocks noGrp="1"/>
          </p:cNvSpPr>
          <p:nvPr>
            <p:ph type="title"/>
          </p:nvPr>
        </p:nvSpPr>
        <p:spPr>
          <a:xfrm>
            <a:off x="0" y="100235"/>
            <a:ext cx="7110983" cy="707849"/>
          </a:xfrm>
        </p:spPr>
        <p:txBody>
          <a:bodyPr>
            <a:normAutofit/>
          </a:bodyPr>
          <a:lstStyle/>
          <a:p>
            <a:r>
              <a:rPr lang="en-GB" sz="3200" b="1" dirty="0" err="1">
                <a:solidFill>
                  <a:schemeClr val="bg1"/>
                </a:solidFill>
              </a:rPr>
              <a:t>Wann</a:t>
            </a:r>
            <a:r>
              <a:rPr lang="en-GB" sz="3200" b="1" dirty="0">
                <a:solidFill>
                  <a:schemeClr val="bg1"/>
                </a:solidFill>
              </a:rPr>
              <a:t> </a:t>
            </a:r>
            <a:r>
              <a:rPr lang="en-GB" sz="3200" b="1" dirty="0" err="1">
                <a:solidFill>
                  <a:schemeClr val="bg1"/>
                </a:solidFill>
              </a:rPr>
              <a:t>ist</a:t>
            </a:r>
            <a:r>
              <a:rPr lang="en-GB" sz="32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74300" y="100235"/>
            <a:ext cx="1789612"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Grammatik</a:t>
            </a:r>
          </a:p>
        </p:txBody>
      </p:sp>
      <p:sp>
        <p:nvSpPr>
          <p:cNvPr id="2" name="TextBox 1"/>
          <p:cNvSpPr txBox="1"/>
          <p:nvPr/>
        </p:nvSpPr>
        <p:spPr>
          <a:xfrm>
            <a:off x="363071" y="1217364"/>
            <a:ext cx="117008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we use </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ordinal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numbers to say dates in German:</a:t>
            </a:r>
          </a:p>
        </p:txBody>
      </p:sp>
      <p:sp>
        <p:nvSpPr>
          <p:cNvPr id="6" name="TextBox 5"/>
          <p:cNvSpPr txBox="1"/>
          <p:nvPr/>
        </p:nvSpPr>
        <p:spPr>
          <a:xfrm>
            <a:off x="299062" y="1811318"/>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Add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the numbers 1-19:</a:t>
            </a:r>
          </a:p>
        </p:txBody>
      </p:sp>
      <p:sp>
        <p:nvSpPr>
          <p:cNvPr id="7" name="TextBox 6"/>
          <p:cNvSpPr txBox="1"/>
          <p:nvPr/>
        </p:nvSpPr>
        <p:spPr>
          <a:xfrm>
            <a:off x="299061" y="2761094"/>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Add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the numbers 20+:</a:t>
            </a:r>
          </a:p>
        </p:txBody>
      </p:sp>
      <p:sp>
        <p:nvSpPr>
          <p:cNvPr id="8" name="TextBox 7"/>
          <p:cNvSpPr txBox="1"/>
          <p:nvPr/>
        </p:nvSpPr>
        <p:spPr>
          <a:xfrm>
            <a:off x="10116671" y="2101894"/>
            <a:ext cx="19472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Exceptions:</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8"/>
          <p:cNvSpPr/>
          <p:nvPr/>
        </p:nvSpPr>
        <p:spPr>
          <a:xfrm>
            <a:off x="10104389" y="2643462"/>
            <a:ext cx="193995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erste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1st</a:t>
            </a:r>
          </a:p>
        </p:txBody>
      </p:sp>
      <p:sp>
        <p:nvSpPr>
          <p:cNvPr id="10" name="Rectangle 9"/>
          <p:cNvSpPr/>
          <p:nvPr/>
        </p:nvSpPr>
        <p:spPr>
          <a:xfrm>
            <a:off x="10046680" y="3208713"/>
            <a:ext cx="205537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dritte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3rd</a:t>
            </a:r>
          </a:p>
        </p:txBody>
      </p:sp>
      <p:sp>
        <p:nvSpPr>
          <p:cNvPr id="11" name="Rectangle 10"/>
          <p:cNvSpPr/>
          <p:nvPr/>
        </p:nvSpPr>
        <p:spPr>
          <a:xfrm>
            <a:off x="10030983" y="3846816"/>
            <a:ext cx="214674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siebte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7th</a:t>
            </a:r>
          </a:p>
        </p:txBody>
      </p:sp>
      <p:sp>
        <p:nvSpPr>
          <p:cNvPr id="12" name="TextBox 11"/>
          <p:cNvSpPr txBox="1"/>
          <p:nvPr/>
        </p:nvSpPr>
        <p:spPr>
          <a:xfrm>
            <a:off x="4853255" y="1790290"/>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neun</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Juli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TextBox 12"/>
          <p:cNvSpPr txBox="1"/>
          <p:nvPr/>
        </p:nvSpPr>
        <p:spPr>
          <a:xfrm>
            <a:off x="4853255" y="2761094"/>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zwanzig</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August.</a:t>
            </a:r>
          </a:p>
        </p:txBody>
      </p:sp>
      <p:sp>
        <p:nvSpPr>
          <p:cNvPr id="14" name="TextBox 13"/>
          <p:cNvSpPr txBox="1"/>
          <p:nvPr/>
        </p:nvSpPr>
        <p:spPr>
          <a:xfrm>
            <a:off x="4853256" y="2211139"/>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Today is the nin</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July.</a:t>
            </a:r>
          </a:p>
        </p:txBody>
      </p:sp>
      <p:sp>
        <p:nvSpPr>
          <p:cNvPr id="15" name="TextBox 14"/>
          <p:cNvSpPr txBox="1"/>
          <p:nvPr/>
        </p:nvSpPr>
        <p:spPr>
          <a:xfrm>
            <a:off x="4853255" y="3239165"/>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Today is the twentie</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August.</a:t>
            </a:r>
          </a:p>
        </p:txBody>
      </p:sp>
      <p:sp>
        <p:nvSpPr>
          <p:cNvPr id="16" name="Rounded Rectangular Callout 15"/>
          <p:cNvSpPr/>
          <p:nvPr/>
        </p:nvSpPr>
        <p:spPr>
          <a:xfrm>
            <a:off x="4267271" y="105626"/>
            <a:ext cx="2843712" cy="656577"/>
          </a:xfrm>
          <a:prstGeom prst="wedgeRoundRectCallout">
            <a:avLst>
              <a:gd name="adj1" fmla="val 27449"/>
              <a:gd name="adj2" fmla="val 139465"/>
              <a:gd name="adj3" fmla="val 16667"/>
            </a:avLst>
          </a:prstGeom>
          <a:solidFill>
            <a:srgbClr val="115076"/>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Use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because it’s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der Tag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ular Callout 16"/>
          <p:cNvSpPr/>
          <p:nvPr/>
        </p:nvSpPr>
        <p:spPr>
          <a:xfrm>
            <a:off x="9668435" y="1018241"/>
            <a:ext cx="2395477" cy="656577"/>
          </a:xfrm>
          <a:prstGeom prst="wedgeRoundRectCallout">
            <a:avLst>
              <a:gd name="adj1" fmla="val -91141"/>
              <a:gd name="adj2" fmla="val 105459"/>
              <a:gd name="adj3" fmla="val 16667"/>
            </a:avLst>
          </a:prstGeom>
          <a:solidFill>
            <a:srgbClr val="115076"/>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Don’t use ‘of’ in German.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p:cNvSpPr txBox="1"/>
          <p:nvPr/>
        </p:nvSpPr>
        <p:spPr>
          <a:xfrm>
            <a:off x="294562" y="3833059"/>
            <a:ext cx="573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say ‘on the’ use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GB"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1682" y="5156610"/>
            <a:ext cx="706177" cy="1110520"/>
          </a:xfrm>
          <a:prstGeom prst="rect">
            <a:avLst/>
          </a:prstGeom>
        </p:spPr>
      </p:pic>
      <p:sp>
        <p:nvSpPr>
          <p:cNvPr id="24" name="Rounded Rectangular Callout 23">
            <a:hlinkClick r:id="" action="ppaction://noaction">
              <a:snd r:embed="rId3" name="23.1.wav"/>
            </a:hlinkClick>
          </p:cNvPr>
          <p:cNvSpPr/>
          <p:nvPr/>
        </p:nvSpPr>
        <p:spPr>
          <a:xfrm>
            <a:off x="1149198" y="4442366"/>
            <a:ext cx="4946802" cy="506049"/>
          </a:xfrm>
          <a:prstGeom prst="wedgeRoundRectCallout">
            <a:avLst>
              <a:gd name="adj1" fmla="val -42651"/>
              <a:gd name="adj2" fmla="val 109307"/>
              <a:gd name="adj3" fmla="val 16667"/>
            </a:avLst>
          </a:prstGeom>
          <a:solidFill>
            <a:srgbClr val="115076"/>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F0302020204030204"/>
              </a:rPr>
              <a:t>D</a:t>
            </a:r>
            <a:r>
              <a:rPr kumimoji="0" lang="en-GB" sz="2400" b="0" i="0" u="none" strike="noStrike" kern="1200" cap="none" spc="0" normalizeH="0" baseline="0" noProof="0">
                <a:ln>
                  <a:noFill/>
                </a:ln>
                <a:solidFill>
                  <a:prstClr val="white"/>
                </a:solidFill>
                <a:effectLst/>
                <a:uLnTx/>
                <a:uFillTx/>
                <a:latin typeface="Century Gothic" panose="020F0302020204030204"/>
                <a:ea typeface="+mn-ea"/>
                <a:cs typeface="+mn-cs"/>
              </a:rPr>
              <a:t>as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Konzert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am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neun</a:t>
            </a:r>
            <a:r>
              <a:rPr kumimoji="0" lang="en-GB" sz="2400" b="1" i="0" u="sng" strike="noStrike" kern="1200" cap="none" spc="0" normalizeH="0" baseline="0" noProof="0" dirty="0" err="1">
                <a:ln>
                  <a:noFill/>
                </a:ln>
                <a:solidFill>
                  <a:prstClr val="white"/>
                </a:solidFill>
                <a:effectLst/>
                <a:uLnTx/>
                <a:uFillTx/>
                <a:latin typeface="Century Gothic" panose="020F0302020204030204"/>
                <a:ea typeface="+mn-ea"/>
                <a:cs typeface="+mn-cs"/>
              </a:rPr>
              <a:t>ten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Juli</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Rounded Rectangular Callout 24">
            <a:hlinkClick r:id="" action="ppaction://noaction">
              <a:snd r:embed="rId4" name="23.2.wav"/>
            </a:hlinkClick>
          </p:cNvPr>
          <p:cNvSpPr/>
          <p:nvPr/>
        </p:nvSpPr>
        <p:spPr>
          <a:xfrm>
            <a:off x="196575" y="5697849"/>
            <a:ext cx="5830916" cy="447222"/>
          </a:xfrm>
          <a:prstGeom prst="wedgeRoundRectCallout">
            <a:avLst>
              <a:gd name="adj1" fmla="val 36522"/>
              <a:gd name="adj2" fmla="val -112796"/>
              <a:gd name="adj3" fmla="val 16667"/>
            </a:avLst>
          </a:prstGeom>
          <a:solidFill>
            <a:srgbClr val="115076"/>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Nein! Es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am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zwanzig</a:t>
            </a:r>
            <a:r>
              <a:rPr kumimoji="0" lang="en-GB" sz="2400" b="1" i="0" u="sng" strike="noStrike" kern="1200" cap="none" spc="0" normalizeH="0" baseline="0" noProof="0" dirty="0" err="1">
                <a:ln>
                  <a:noFill/>
                </a:ln>
                <a:solidFill>
                  <a:prstClr val="white"/>
                </a:solidFill>
                <a:effectLst/>
                <a:uLnTx/>
                <a:uFillTx/>
                <a:latin typeface="Century Gothic" panose="020F0302020204030204"/>
                <a:ea typeface="+mn-ea"/>
                <a:cs typeface="+mn-cs"/>
              </a:rPr>
              <a:t>sten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August.</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ounded Rectangular Callout 25"/>
          <p:cNvSpPr/>
          <p:nvPr/>
        </p:nvSpPr>
        <p:spPr>
          <a:xfrm>
            <a:off x="7719719" y="4588352"/>
            <a:ext cx="2843712" cy="1678778"/>
          </a:xfrm>
          <a:prstGeom prst="wedgeRoundRectCallout">
            <a:avLst>
              <a:gd name="adj1" fmla="val -17483"/>
              <a:gd name="adj2" fmla="val 49785"/>
              <a:gd name="adj3" fmla="val 16667"/>
            </a:avLst>
          </a:prstGeom>
          <a:solidFill>
            <a:srgbClr val="115076"/>
          </a:solidFill>
          <a:ln w="19050">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Note: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After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am</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also add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-n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the number.</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ounded Rectangle 26"/>
          <p:cNvSpPr/>
          <p:nvPr/>
        </p:nvSpPr>
        <p:spPr>
          <a:xfrm>
            <a:off x="9971008" y="2060500"/>
            <a:ext cx="2092904" cy="2381866"/>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9" name="Picture 28"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4562" y="4395050"/>
            <a:ext cx="719394" cy="968781"/>
          </a:xfrm>
          <a:prstGeom prst="rect">
            <a:avLst/>
          </a:prstGeom>
        </p:spPr>
      </p:pic>
      <p:pic>
        <p:nvPicPr>
          <p:cNvPr id="28" name="Graphic 27" descr="Puzzle pieces">
            <a:extLst>
              <a:ext uri="{FF2B5EF4-FFF2-40B4-BE49-F238E27FC236}">
                <a16:creationId xmlns:a16="http://schemas.microsoft.com/office/drawing/2014/main" id="{57B9510F-5E46-4C9C-AB9D-05D90963127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55670" y="-29485"/>
            <a:ext cx="1182552" cy="1182552"/>
          </a:xfrm>
          <a:prstGeom prst="rect">
            <a:avLst/>
          </a:prstGeom>
        </p:spPr>
      </p:pic>
    </p:spTree>
    <p:extLst>
      <p:ext uri="{BB962C8B-B14F-4D97-AF65-F5344CB8AC3E}">
        <p14:creationId xmlns:p14="http://schemas.microsoft.com/office/powerpoint/2010/main" val="396434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23.1.wav"/>
                                        </p:tgtEl>
                                      </p:cMediaNode>
                                    </p:audio>
                                  </p:subTnLst>
                                </p:cTn>
                              </p:par>
                              <p:par>
                                <p:cTn id="65" presetID="1"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4" name="23.2.wav"/>
                                        </p:tgtEl>
                                      </p:cMediaNode>
                                    </p:audio>
                                  </p:subTnLst>
                                </p:cTn>
                              </p:par>
                              <p:par>
                                <p:cTn id="71" presetID="1" presetClass="entr" presetSubtype="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P spid="12" grpId="0"/>
      <p:bldP spid="13" grpId="0"/>
      <p:bldP spid="14" grpId="0"/>
      <p:bldP spid="15" grpId="0"/>
      <p:bldP spid="16" grpId="0" animBg="1"/>
      <p:bldP spid="17" grpId="0" animBg="1"/>
      <p:bldP spid="18" grpId="0"/>
      <p:bldP spid="24" grpId="0" animBg="1"/>
      <p:bldP spid="25" grpId="0" animBg="1"/>
      <p:bldP spid="26" grpId="0" animBg="1"/>
      <p:bldP spid="2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406887" cy="869950"/>
          </a:xfrm>
          <a:prstGeom prst="rect">
            <a:avLst/>
          </a:prstGeom>
        </p:spPr>
      </p:pic>
      <p:sp>
        <p:nvSpPr>
          <p:cNvPr id="4" name="Title 3"/>
          <p:cNvSpPr>
            <a:spLocks noGrp="1"/>
          </p:cNvSpPr>
          <p:nvPr>
            <p:ph type="title"/>
          </p:nvPr>
        </p:nvSpPr>
        <p:spPr>
          <a:xfrm>
            <a:off x="0" y="294041"/>
            <a:ext cx="5078896" cy="707849"/>
          </a:xfrm>
        </p:spPr>
        <p:txBody>
          <a:bodyPr>
            <a:normAutofit fontScale="90000"/>
          </a:bodyPr>
          <a:lstStyle/>
          <a:p>
            <a:r>
              <a:rPr lang="en-GB" sz="3600" b="1" dirty="0">
                <a:solidFill>
                  <a:schemeClr val="bg1"/>
                </a:solidFill>
              </a:rPr>
              <a:t>Johann Sebastian Bach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51963" y="247046"/>
            <a:ext cx="240536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Cardinal or ordinal number?</a:t>
            </a:r>
          </a:p>
        </p:txBody>
      </p:sp>
      <p:sp>
        <p:nvSpPr>
          <p:cNvPr id="6" name="TextBox 5">
            <a:extLst>
              <a:ext uri="{FF2B5EF4-FFF2-40B4-BE49-F238E27FC236}">
                <a16:creationId xmlns:a16="http://schemas.microsoft.com/office/drawing/2014/main" id="{ADCA39DC-9013-4660-9DF3-FEE825C753F5}"/>
              </a:ext>
            </a:extLst>
          </p:cNvPr>
          <p:cNvSpPr txBox="1"/>
          <p:nvPr/>
        </p:nvSpPr>
        <p:spPr>
          <a:xfrm>
            <a:off x="257545" y="2997670"/>
            <a:ext cx="8257806"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Johann Sebastian Bach der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Erste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berühmter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K</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omponist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wurde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einunddreißigsten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März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1685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geboren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tausend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Musikstücke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geschrieben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Frauen und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zwanzig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Kinder! Seine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Anna Bach,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Sängerin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Sohn, Johann,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K</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omponist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Johann Bach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achtundzwanzigsten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1750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gestorben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war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fünfundsechzig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Jahre alt.</a:t>
            </a:r>
          </a:p>
        </p:txBody>
      </p:sp>
      <p:pic>
        <p:nvPicPr>
          <p:cNvPr id="1026" name="Picture 2" descr="Leipzig, Saxony, Germany, Historic Center, Historically">
            <a:extLst>
              <a:ext uri="{FF2B5EF4-FFF2-40B4-BE49-F238E27FC236}">
                <a16:creationId xmlns:a16="http://schemas.microsoft.com/office/drawing/2014/main" id="{9E65A885-C0CB-465F-8293-DC5D8A0DE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5351" y="1190324"/>
            <a:ext cx="3236222" cy="48543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6E05C0F2-9FB9-4B10-B556-BD896B218B57}"/>
              </a:ext>
            </a:extLst>
          </p:cNvPr>
          <p:cNvSpPr/>
          <p:nvPr/>
        </p:nvSpPr>
        <p:spPr>
          <a:xfrm>
            <a:off x="5699721" y="3428077"/>
            <a:ext cx="2737875"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31</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61C20E32-2319-4014-B0F1-1BDB4CE0742D}"/>
              </a:ext>
            </a:extLst>
          </p:cNvPr>
          <p:cNvSpPr/>
          <p:nvPr/>
        </p:nvSpPr>
        <p:spPr>
          <a:xfrm>
            <a:off x="5463458" y="3035273"/>
            <a:ext cx="718383" cy="355198"/>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51197D6C-811B-4688-B2D1-1B431F58D85D}"/>
              </a:ext>
            </a:extLst>
          </p:cNvPr>
          <p:cNvSpPr/>
          <p:nvPr/>
        </p:nvSpPr>
        <p:spPr>
          <a:xfrm>
            <a:off x="5001839" y="3812755"/>
            <a:ext cx="1240254"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1000</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4753E5CF-B945-45C4-97FC-2D86DEDC811F}"/>
              </a:ext>
            </a:extLst>
          </p:cNvPr>
          <p:cNvSpPr/>
          <p:nvPr/>
        </p:nvSpPr>
        <p:spPr>
          <a:xfrm>
            <a:off x="3540328" y="4155219"/>
            <a:ext cx="760038"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EAC4087F-6B82-45A0-B525-1966C338BA8A}"/>
              </a:ext>
            </a:extLst>
          </p:cNvPr>
          <p:cNvSpPr/>
          <p:nvPr/>
        </p:nvSpPr>
        <p:spPr>
          <a:xfrm>
            <a:off x="6096000" y="4155219"/>
            <a:ext cx="1240254"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8DDCA744-0207-44B6-9104-733FA1E7E829}"/>
              </a:ext>
            </a:extLst>
          </p:cNvPr>
          <p:cNvSpPr/>
          <p:nvPr/>
        </p:nvSpPr>
        <p:spPr>
          <a:xfrm>
            <a:off x="1217059" y="4517748"/>
            <a:ext cx="979229"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80C53A88-1204-49C3-8E9C-D831124AA2DF}"/>
              </a:ext>
            </a:extLst>
          </p:cNvPr>
          <p:cNvSpPr/>
          <p:nvPr/>
        </p:nvSpPr>
        <p:spPr>
          <a:xfrm>
            <a:off x="180000" y="4880720"/>
            <a:ext cx="1071354"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E72D5A0F-3545-47CA-AB29-BC4686ECFF36}"/>
              </a:ext>
            </a:extLst>
          </p:cNvPr>
          <p:cNvSpPr/>
          <p:nvPr/>
        </p:nvSpPr>
        <p:spPr>
          <a:xfrm>
            <a:off x="2105247" y="5257824"/>
            <a:ext cx="3092628" cy="342465"/>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28</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95F1F241-084A-4121-AFC0-3BD0E93D6C74}"/>
              </a:ext>
            </a:extLst>
          </p:cNvPr>
          <p:cNvSpPr/>
          <p:nvPr/>
        </p:nvSpPr>
        <p:spPr>
          <a:xfrm>
            <a:off x="1310965" y="5655437"/>
            <a:ext cx="2314737"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65</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ounded Rectangular Callout 25">
            <a:extLst>
              <a:ext uri="{FF2B5EF4-FFF2-40B4-BE49-F238E27FC236}">
                <a16:creationId xmlns:a16="http://schemas.microsoft.com/office/drawing/2014/main" id="{E63D2BC6-565F-4730-9B3A-7679B8D93000}"/>
              </a:ext>
            </a:extLst>
          </p:cNvPr>
          <p:cNvSpPr/>
          <p:nvPr/>
        </p:nvSpPr>
        <p:spPr>
          <a:xfrm>
            <a:off x="8421996" y="5890718"/>
            <a:ext cx="3329577" cy="370877"/>
          </a:xfrm>
          <a:prstGeom prst="wedgeRoundRectCallout">
            <a:avLst>
              <a:gd name="adj1" fmla="val -21292"/>
              <a:gd name="adj2" fmla="val 37600"/>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lang="en-GB" dirty="0">
                <a:solidFill>
                  <a:prstClr val="white"/>
                </a:solidFill>
                <a:latin typeface="Century Gothic" panose="020F0302020204030204"/>
              </a:rPr>
              <a:t>K</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omponist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composer</a:t>
            </a:r>
          </a:p>
        </p:txBody>
      </p:sp>
      <p:sp>
        <p:nvSpPr>
          <p:cNvPr id="29" name="Rounded Rectangular Callout 25">
            <a:extLst>
              <a:ext uri="{FF2B5EF4-FFF2-40B4-BE49-F238E27FC236}">
                <a16:creationId xmlns:a16="http://schemas.microsoft.com/office/drawing/2014/main" id="{9400361F-C11B-4896-9BF3-3A263B0A99A3}"/>
              </a:ext>
            </a:extLst>
          </p:cNvPr>
          <p:cNvSpPr/>
          <p:nvPr/>
        </p:nvSpPr>
        <p:spPr>
          <a:xfrm>
            <a:off x="5684121" y="1063615"/>
            <a:ext cx="3005664" cy="1260998"/>
          </a:xfrm>
          <a:prstGeom prst="wedgeRoundRectCallout">
            <a:avLst>
              <a:gd name="adj1" fmla="val -35784"/>
              <a:gd name="adj2" fmla="val 74933"/>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add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te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to numbers 1-19 and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ste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to numbers 20+</a:t>
            </a:r>
            <a:r>
              <a:rPr kumimoji="0" lang="en-GB" sz="1800" b="0" i="0" u="none" strike="noStrike" kern="1200" cap="none" spc="0" normalizeH="0" noProof="0" dirty="0">
                <a:ln>
                  <a:noFill/>
                </a:ln>
                <a:solidFill>
                  <a:prstClr val="white"/>
                </a:solidFill>
                <a:effectLst/>
                <a:uLnTx/>
                <a:uFillTx/>
                <a:latin typeface="Century Gothic" panose="020F0302020204030204"/>
                <a:ea typeface="+mn-ea"/>
                <a:cs typeface="+mn-cs"/>
              </a:rPr>
              <a:t> to make them ordinal.</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ounded Rectangular Callout 25">
            <a:extLst>
              <a:ext uri="{FF2B5EF4-FFF2-40B4-BE49-F238E27FC236}">
                <a16:creationId xmlns:a16="http://schemas.microsoft.com/office/drawing/2014/main" id="{5D847BF8-8455-4A9E-87B5-F0F0756BCBC1}"/>
              </a:ext>
            </a:extLst>
          </p:cNvPr>
          <p:cNvSpPr/>
          <p:nvPr/>
        </p:nvSpPr>
        <p:spPr>
          <a:xfrm>
            <a:off x="2731444" y="2241895"/>
            <a:ext cx="2890522" cy="717671"/>
          </a:xfrm>
          <a:prstGeom prst="wedgeRoundRectCallout">
            <a:avLst>
              <a:gd name="adj1" fmla="val 59644"/>
              <a:gd name="adj2" fmla="val 24505"/>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After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am</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also add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-n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to an ordinal number.</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930798F1-D28A-4E7E-A063-1FA439092FA2}"/>
              </a:ext>
            </a:extLst>
          </p:cNvPr>
          <p:cNvSpPr txBox="1"/>
          <p:nvPr/>
        </p:nvSpPr>
        <p:spPr>
          <a:xfrm>
            <a:off x="161141" y="1745630"/>
            <a:ext cx="45759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Nummer</a:t>
            </a:r>
            <a:r>
              <a:rPr lang="en-US" sz="2400" dirty="0">
                <a:solidFill>
                  <a:srgbClr val="4472C4">
                    <a:lumMod val="50000"/>
                  </a:srgbClr>
                </a:solidFill>
                <a:latin typeface="Century Gothic" panose="020F0302020204030204"/>
              </a:rPr>
              <a:t>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70885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P spid="3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406887" cy="869950"/>
          </a:xfrm>
          <a:prstGeom prst="rect">
            <a:avLst/>
          </a:prstGeom>
        </p:spPr>
      </p:pic>
      <p:sp>
        <p:nvSpPr>
          <p:cNvPr id="4" name="Title 3"/>
          <p:cNvSpPr>
            <a:spLocks noGrp="1"/>
          </p:cNvSpPr>
          <p:nvPr>
            <p:ph type="title"/>
          </p:nvPr>
        </p:nvSpPr>
        <p:spPr>
          <a:xfrm>
            <a:off x="0" y="294041"/>
            <a:ext cx="5078896" cy="707849"/>
          </a:xfrm>
        </p:spPr>
        <p:txBody>
          <a:bodyPr>
            <a:normAutofit fontScale="90000"/>
          </a:bodyPr>
          <a:lstStyle/>
          <a:p>
            <a:r>
              <a:rPr lang="en-GB" sz="3600" b="1" dirty="0">
                <a:solidFill>
                  <a:schemeClr val="bg1"/>
                </a:solidFill>
              </a:rPr>
              <a:t>Johann Sebastian Bach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51963" y="247046"/>
            <a:ext cx="240536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Cardinal or ordinal number?</a:t>
            </a:r>
          </a:p>
        </p:txBody>
      </p:sp>
      <p:sp>
        <p:nvSpPr>
          <p:cNvPr id="6" name="TextBox 5">
            <a:extLst>
              <a:ext uri="{FF2B5EF4-FFF2-40B4-BE49-F238E27FC236}">
                <a16:creationId xmlns:a16="http://schemas.microsoft.com/office/drawing/2014/main" id="{ADCA39DC-9013-4660-9DF3-FEE825C753F5}"/>
              </a:ext>
            </a:extLst>
          </p:cNvPr>
          <p:cNvSpPr txBox="1"/>
          <p:nvPr/>
        </p:nvSpPr>
        <p:spPr>
          <a:xfrm>
            <a:off x="257545" y="2997670"/>
            <a:ext cx="8257806"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Johann Sebastian Bach der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Erste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berühmter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K</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omponist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wurde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einunddreißigsten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März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1685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geboren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tausend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Musikstücke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geschrieben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Frauen und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zwanzig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Kinder! Seine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Anna Bach,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Sängerin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Sohn, Johann,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K</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omponist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Johann Bach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achtundzwanzigsten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1750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gestorben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war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fünfundsechzig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Jahre alt.</a:t>
            </a:r>
          </a:p>
        </p:txBody>
      </p:sp>
      <p:pic>
        <p:nvPicPr>
          <p:cNvPr id="1026" name="Picture 2" descr="Leipzig, Saxony, Germany, Historic Center, Historically">
            <a:extLst>
              <a:ext uri="{FF2B5EF4-FFF2-40B4-BE49-F238E27FC236}">
                <a16:creationId xmlns:a16="http://schemas.microsoft.com/office/drawing/2014/main" id="{9E65A885-C0CB-465F-8293-DC5D8A0DE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5351" y="1190324"/>
            <a:ext cx="3236222" cy="48543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6E05C0F2-9FB9-4B10-B556-BD896B218B57}"/>
              </a:ext>
            </a:extLst>
          </p:cNvPr>
          <p:cNvSpPr/>
          <p:nvPr/>
        </p:nvSpPr>
        <p:spPr>
          <a:xfrm>
            <a:off x="5765545" y="3456238"/>
            <a:ext cx="2656451" cy="335671"/>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31st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61C20E32-2319-4014-B0F1-1BDB4CE0742D}"/>
              </a:ext>
            </a:extLst>
          </p:cNvPr>
          <p:cNvSpPr/>
          <p:nvPr/>
        </p:nvSpPr>
        <p:spPr>
          <a:xfrm>
            <a:off x="5463459" y="3009969"/>
            <a:ext cx="718383" cy="355198"/>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1st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51197D6C-811B-4688-B2D1-1B431F58D85D}"/>
              </a:ext>
            </a:extLst>
          </p:cNvPr>
          <p:cNvSpPr/>
          <p:nvPr/>
        </p:nvSpPr>
        <p:spPr>
          <a:xfrm>
            <a:off x="5001839" y="3819218"/>
            <a:ext cx="1240254"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1000</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4753E5CF-B945-45C4-97FC-2D86DEDC811F}"/>
              </a:ext>
            </a:extLst>
          </p:cNvPr>
          <p:cNvSpPr/>
          <p:nvPr/>
        </p:nvSpPr>
        <p:spPr>
          <a:xfrm>
            <a:off x="3538356" y="4129736"/>
            <a:ext cx="760038"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EAC4087F-6B82-45A0-B525-1966C338BA8A}"/>
              </a:ext>
            </a:extLst>
          </p:cNvPr>
          <p:cNvSpPr/>
          <p:nvPr/>
        </p:nvSpPr>
        <p:spPr>
          <a:xfrm>
            <a:off x="6007857" y="4188991"/>
            <a:ext cx="1240254"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8DDCA744-0207-44B6-9104-733FA1E7E829}"/>
              </a:ext>
            </a:extLst>
          </p:cNvPr>
          <p:cNvSpPr/>
          <p:nvPr/>
        </p:nvSpPr>
        <p:spPr>
          <a:xfrm>
            <a:off x="1199993" y="4531455"/>
            <a:ext cx="979229"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2nd</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80C53A88-1204-49C3-8E9C-D831124AA2DF}"/>
              </a:ext>
            </a:extLst>
          </p:cNvPr>
          <p:cNvSpPr/>
          <p:nvPr/>
        </p:nvSpPr>
        <p:spPr>
          <a:xfrm>
            <a:off x="215570" y="4897859"/>
            <a:ext cx="1071354"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5th</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E72D5A0F-3545-47CA-AB29-BC4686ECFF36}"/>
              </a:ext>
            </a:extLst>
          </p:cNvPr>
          <p:cNvSpPr/>
          <p:nvPr/>
        </p:nvSpPr>
        <p:spPr>
          <a:xfrm>
            <a:off x="2070442" y="5262575"/>
            <a:ext cx="3181863" cy="342465"/>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28th</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95F1F241-084A-4121-AFC0-3BD0E93D6C74}"/>
              </a:ext>
            </a:extLst>
          </p:cNvPr>
          <p:cNvSpPr/>
          <p:nvPr/>
        </p:nvSpPr>
        <p:spPr>
          <a:xfrm>
            <a:off x="1341651" y="5652635"/>
            <a:ext cx="2229363" cy="342464"/>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65</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ounded Rectangular Callout 25">
            <a:extLst>
              <a:ext uri="{FF2B5EF4-FFF2-40B4-BE49-F238E27FC236}">
                <a16:creationId xmlns:a16="http://schemas.microsoft.com/office/drawing/2014/main" id="{E63D2BC6-565F-4730-9B3A-7679B8D93000}"/>
              </a:ext>
            </a:extLst>
          </p:cNvPr>
          <p:cNvSpPr/>
          <p:nvPr/>
        </p:nvSpPr>
        <p:spPr>
          <a:xfrm>
            <a:off x="8421996" y="5890718"/>
            <a:ext cx="3329577" cy="370877"/>
          </a:xfrm>
          <a:prstGeom prst="wedgeRoundRectCallout">
            <a:avLst>
              <a:gd name="adj1" fmla="val -21292"/>
              <a:gd name="adj2" fmla="val 37600"/>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lang="en-GB" dirty="0">
                <a:solidFill>
                  <a:prstClr val="white"/>
                </a:solidFill>
                <a:latin typeface="Century Gothic" panose="020F0302020204030204"/>
              </a:rPr>
              <a:t>K</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omponist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composer</a:t>
            </a:r>
          </a:p>
        </p:txBody>
      </p:sp>
      <p:sp>
        <p:nvSpPr>
          <p:cNvPr id="29" name="Rounded Rectangular Callout 25">
            <a:extLst>
              <a:ext uri="{FF2B5EF4-FFF2-40B4-BE49-F238E27FC236}">
                <a16:creationId xmlns:a16="http://schemas.microsoft.com/office/drawing/2014/main" id="{9400361F-C11B-4896-9BF3-3A263B0A99A3}"/>
              </a:ext>
            </a:extLst>
          </p:cNvPr>
          <p:cNvSpPr/>
          <p:nvPr/>
        </p:nvSpPr>
        <p:spPr>
          <a:xfrm>
            <a:off x="5684121" y="1063615"/>
            <a:ext cx="3005664" cy="1260998"/>
          </a:xfrm>
          <a:prstGeom prst="wedgeRoundRectCallout">
            <a:avLst>
              <a:gd name="adj1" fmla="val -35784"/>
              <a:gd name="adj2" fmla="val 74933"/>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add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te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to numbers 1-19 and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ste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to numbers 20+</a:t>
            </a:r>
            <a:r>
              <a:rPr kumimoji="0" lang="en-GB" sz="1800" b="0" i="0" u="none" strike="noStrike" kern="1200" cap="none" spc="0" normalizeH="0" noProof="0" dirty="0">
                <a:ln>
                  <a:noFill/>
                </a:ln>
                <a:solidFill>
                  <a:prstClr val="white"/>
                </a:solidFill>
                <a:effectLst/>
                <a:uLnTx/>
                <a:uFillTx/>
                <a:latin typeface="Century Gothic" panose="020F0302020204030204"/>
                <a:ea typeface="+mn-ea"/>
                <a:cs typeface="+mn-cs"/>
              </a:rPr>
              <a:t> to make them ordinal.</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ounded Rectangular Callout 25">
            <a:extLst>
              <a:ext uri="{FF2B5EF4-FFF2-40B4-BE49-F238E27FC236}">
                <a16:creationId xmlns:a16="http://schemas.microsoft.com/office/drawing/2014/main" id="{5D847BF8-8455-4A9E-87B5-F0F0756BCBC1}"/>
              </a:ext>
            </a:extLst>
          </p:cNvPr>
          <p:cNvSpPr/>
          <p:nvPr/>
        </p:nvSpPr>
        <p:spPr>
          <a:xfrm>
            <a:off x="2731444" y="2241895"/>
            <a:ext cx="2890522" cy="717671"/>
          </a:xfrm>
          <a:prstGeom prst="wedgeRoundRectCallout">
            <a:avLst>
              <a:gd name="adj1" fmla="val 59644"/>
              <a:gd name="adj2" fmla="val 24505"/>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After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am</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also add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-n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to an ordinal number.</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930798F1-D28A-4E7E-A063-1FA439092FA2}"/>
              </a:ext>
            </a:extLst>
          </p:cNvPr>
          <p:cNvSpPr txBox="1"/>
          <p:nvPr/>
        </p:nvSpPr>
        <p:spPr>
          <a:xfrm>
            <a:off x="161141" y="1745630"/>
            <a:ext cx="45759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Nummer</a:t>
            </a:r>
            <a:r>
              <a:rPr lang="en-US" sz="2400" dirty="0">
                <a:solidFill>
                  <a:srgbClr val="4472C4">
                    <a:lumMod val="50000"/>
                  </a:srgbClr>
                </a:solidFill>
                <a:latin typeface="Century Gothic" panose="020F0302020204030204"/>
              </a:rPr>
              <a:t>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142571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P spid="3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090917"/>
            <a:ext cx="11313527" cy="3046988"/>
          </a:xfrm>
          <a:prstGeom prst="rect">
            <a:avLst/>
          </a:prstGeom>
          <a:noFill/>
        </p:spPr>
        <p:txBody>
          <a:bodyPr wrap="square" rtlCol="0">
            <a:spAutoFit/>
          </a:bodyPr>
          <a:lstStyle/>
          <a:p>
            <a:pPr algn="ctr">
              <a:defRPr/>
            </a:pPr>
            <a:r>
              <a:rPr lang="en-GB" sz="4800" b="1" dirty="0">
                <a:solidFill>
                  <a:srgbClr val="002060"/>
                </a:solidFill>
              </a:rPr>
              <a:t>Add suffix -</a:t>
            </a:r>
            <a:r>
              <a:rPr lang="en-GB" sz="4800" b="1" dirty="0" err="1">
                <a:solidFill>
                  <a:srgbClr val="002060"/>
                </a:solidFill>
              </a:rPr>
              <a:t>ung</a:t>
            </a:r>
            <a:r>
              <a:rPr lang="en-GB" sz="4800" b="1" dirty="0">
                <a:solidFill>
                  <a:srgbClr val="002060"/>
                </a:solidFill>
              </a:rPr>
              <a:t> to a verb stem to change into nouns with equivalent and transparent meaning </a:t>
            </a:r>
            <a:br>
              <a:rPr lang="en-GB" sz="4800" b="1" dirty="0">
                <a:solidFill>
                  <a:srgbClr val="002060"/>
                </a:solidFill>
              </a:rPr>
            </a:br>
            <a:r>
              <a:rPr lang="en-GB" sz="4800" b="1" dirty="0">
                <a:solidFill>
                  <a:srgbClr val="002060"/>
                </a:solidFill>
              </a:rPr>
              <a:t>(e.g., </a:t>
            </a:r>
            <a:r>
              <a:rPr lang="en-GB" sz="4800" b="1" dirty="0" err="1">
                <a:solidFill>
                  <a:srgbClr val="002060"/>
                </a:solidFill>
              </a:rPr>
              <a:t>lösen</a:t>
            </a:r>
            <a:r>
              <a:rPr lang="en-GB" sz="4800" b="1" dirty="0">
                <a:solidFill>
                  <a:srgbClr val="002060"/>
                </a:solidFill>
              </a:rPr>
              <a:t> &gt; die </a:t>
            </a:r>
            <a:r>
              <a:rPr lang="en-GB" sz="4800" b="1" dirty="0" err="1">
                <a:solidFill>
                  <a:srgbClr val="002060"/>
                </a:solidFill>
              </a:rPr>
              <a:t>Lösung</a:t>
            </a:r>
            <a:r>
              <a:rPr lang="en-GB" sz="4800" b="1" dirty="0">
                <a:solidFill>
                  <a:srgbClr val="002060"/>
                </a:solidFill>
              </a:rPr>
              <a:t>) </a:t>
            </a:r>
          </a:p>
        </p:txBody>
      </p:sp>
    </p:spTree>
    <p:extLst>
      <p:ext uri="{BB962C8B-B14F-4D97-AF65-F5344CB8AC3E}">
        <p14:creationId xmlns:p14="http://schemas.microsoft.com/office/powerpoint/2010/main" val="3789629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1872020"/>
            <a:ext cx="11313527" cy="2954655"/>
          </a:xfrm>
          <a:prstGeom prst="rect">
            <a:avLst/>
          </a:prstGeom>
          <a:noFill/>
        </p:spPr>
        <p:txBody>
          <a:bodyPr wrap="square" rtlCol="0">
            <a:spAutoFit/>
          </a:bodyPr>
          <a:lstStyle/>
          <a:p>
            <a:pPr algn="ctr">
              <a:defRPr/>
            </a:pPr>
            <a:r>
              <a:rPr lang="en-GB" sz="6600" b="1" dirty="0">
                <a:solidFill>
                  <a:srgbClr val="002060"/>
                </a:solidFill>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Y8 T1.2 Week 4 Slides 24-25</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06891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ounded Rectangle 5"/>
          <p:cNvSpPr/>
          <p:nvPr/>
        </p:nvSpPr>
        <p:spPr>
          <a:xfrm>
            <a:off x="183941" y="1580861"/>
            <a:ext cx="4554649" cy="100966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have the </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solution.</a:t>
            </a:r>
            <a:b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b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can </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solve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problem.</a:t>
            </a:r>
          </a:p>
        </p:txBody>
      </p:sp>
      <p:sp>
        <p:nvSpPr>
          <p:cNvPr id="7" name="Rounded Rectangle 6"/>
          <p:cNvSpPr/>
          <p:nvPr/>
        </p:nvSpPr>
        <p:spPr>
          <a:xfrm>
            <a:off x="6468274" y="1564577"/>
            <a:ext cx="5383827" cy="9499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3600" b="1" i="0" u="none" strike="noStrike" kern="1200" cap="none" spc="0" normalizeH="0" baseline="0" noProof="0" dirty="0" err="1">
                <a:ln>
                  <a:noFill/>
                </a:ln>
                <a:solidFill>
                  <a:srgbClr val="EA5F00"/>
                </a:solidFill>
                <a:effectLst/>
                <a:uLnTx/>
                <a:uFillTx/>
                <a:latin typeface="Century Gothic" panose="020F0302020204030204"/>
                <a:ea typeface="+mn-ea"/>
                <a:cs typeface="+mn-cs"/>
              </a:rPr>
              <a:t>Lösung</a:t>
            </a:r>
            <a:r>
              <a:rPr kumimoji="0" lang="en-GB" sz="3600" b="1" i="0" u="none" strike="noStrike" kern="1200" cap="none" spc="0" normalizeH="0" baseline="0" noProof="0" dirty="0">
                <a:ln>
                  <a:noFill/>
                </a:ln>
                <a:solidFill>
                  <a:srgbClr val="EA5F00"/>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Problem </a:t>
            </a:r>
            <a:r>
              <a:rPr kumimoji="0" lang="en-GB" sz="2800" b="1" i="0" u="none" strike="noStrike" kern="1200" cap="none" spc="0" normalizeH="0" baseline="0" noProof="0" dirty="0" err="1">
                <a:ln>
                  <a:noFill/>
                </a:ln>
                <a:solidFill>
                  <a:srgbClr val="EA5F00"/>
                </a:solidFill>
                <a:effectLst/>
                <a:uLnTx/>
                <a:uFillTx/>
                <a:latin typeface="Century Gothic" panose="020F0302020204030204"/>
                <a:ea typeface="+mn-ea"/>
                <a:cs typeface="+mn-cs"/>
              </a:rPr>
              <a:t>lösen</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8" name="Right Arrow 7"/>
          <p:cNvSpPr/>
          <p:nvPr/>
        </p:nvSpPr>
        <p:spPr>
          <a:xfrm>
            <a:off x="4920465" y="1627335"/>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9"/>
          <p:cNvSpPr/>
          <p:nvPr/>
        </p:nvSpPr>
        <p:spPr>
          <a:xfrm>
            <a:off x="255372" y="3637300"/>
            <a:ext cx="500544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Bildung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total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wichtig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The description is not clear.</a:t>
            </a:r>
          </a:p>
        </p:txBody>
      </p:sp>
      <p:sp>
        <p:nvSpPr>
          <p:cNvPr id="11" name="Rounded Rectangle 10"/>
          <p:cNvSpPr/>
          <p:nvPr/>
        </p:nvSpPr>
        <p:spPr>
          <a:xfrm>
            <a:off x="6372376" y="3599174"/>
            <a:ext cx="5728875" cy="2591008"/>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would the following nouns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opinion</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explanation</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examination</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Many German nouns end in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ung</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 </a:t>
            </a:r>
            <a:b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b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meaning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tion</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 </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(or –ion) in English.</a:t>
            </a:r>
          </a:p>
        </p:txBody>
      </p:sp>
      <p:cxnSp>
        <p:nvCxnSpPr>
          <p:cNvPr id="17" name="Straight Arrow Connector 16"/>
          <p:cNvCxnSpPr/>
          <p:nvPr/>
        </p:nvCxnSpPr>
        <p:spPr>
          <a:xfrm flipH="1">
            <a:off x="10624861" y="1096090"/>
            <a:ext cx="2" cy="625244"/>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15324" y="2757460"/>
            <a:ext cx="117613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these verbs to help you understand / create the nouns: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bilden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educate,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beschreiben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describe,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hold an opinion,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erklären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explain,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prüfen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examine.</a:t>
            </a:r>
          </a:p>
        </p:txBody>
      </p:sp>
      <p:sp>
        <p:nvSpPr>
          <p:cNvPr id="16" name="TextBox 15">
            <a:extLst>
              <a:ext uri="{FF2B5EF4-FFF2-40B4-BE49-F238E27FC236}">
                <a16:creationId xmlns:a16="http://schemas.microsoft.com/office/drawing/2014/main" id="{4E7DFD04-0EE5-4608-A7E4-12ED409242F7}"/>
              </a:ext>
            </a:extLst>
          </p:cNvPr>
          <p:cNvSpPr txBox="1"/>
          <p:nvPr/>
        </p:nvSpPr>
        <p:spPr>
          <a:xfrm>
            <a:off x="9538844" y="312722"/>
            <a:ext cx="2562407" cy="923330"/>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German nouns ending in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ung</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feminine.</a:t>
            </a:r>
          </a:p>
        </p:txBody>
      </p:sp>
      <p:pic>
        <p:nvPicPr>
          <p:cNvPr id="5" name="Picture 4">
            <a:extLst>
              <a:ext uri="{FF2B5EF4-FFF2-40B4-BE49-F238E27FC236}">
                <a16:creationId xmlns:a16="http://schemas.microsoft.com/office/drawing/2014/main" id="{3991770D-812A-4516-A0D0-44ECE464F4C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207040" y="1899529"/>
            <a:ext cx="780198" cy="905124"/>
          </a:xfrm>
          <a:prstGeom prst="rect">
            <a:avLst/>
          </a:prstGeom>
        </p:spPr>
      </p:pic>
    </p:spTree>
    <p:extLst>
      <p:ext uri="{BB962C8B-B14F-4D97-AF65-F5344CB8AC3E}">
        <p14:creationId xmlns:p14="http://schemas.microsoft.com/office/powerpoint/2010/main" val="27335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22" presetClass="entr" presetSubtype="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P spid="3" grpId="0"/>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02164" y="300357"/>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2"/>
          <p:cNvSpPr txBox="1">
            <a:spLocks/>
          </p:cNvSpPr>
          <p:nvPr/>
        </p:nvSpPr>
        <p:spPr>
          <a:xfrm>
            <a:off x="916263" y="1462487"/>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Bildung ist total wichtig!</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description is not clear.</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opinion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explanation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examination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096000" y="1462487"/>
            <a:ext cx="566225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Education is totally important!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Beschreibung</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nicht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klar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Meinung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Erklärung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Prüfung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TextBox 5"/>
          <p:cNvSpPr txBox="1"/>
          <p:nvPr/>
        </p:nvSpPr>
        <p:spPr>
          <a:xfrm>
            <a:off x="1927798" y="5067182"/>
            <a:ext cx="7985728"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notice about the </a:t>
            </a:r>
            <a:r>
              <a:rPr kumimoji="0" lang="en-GB"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gender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these nouns?</a:t>
            </a:r>
          </a:p>
        </p:txBody>
      </p:sp>
      <p:sp>
        <p:nvSpPr>
          <p:cNvPr id="7" name="TextBox 6"/>
          <p:cNvSpPr txBox="1"/>
          <p:nvPr/>
        </p:nvSpPr>
        <p:spPr>
          <a:xfrm>
            <a:off x="1927798" y="5630829"/>
            <a:ext cx="7985728"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Just like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Erfahrung</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they are all </a:t>
            </a:r>
            <a:r>
              <a:rPr kumimoji="0" lang="en-GB"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feminine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p:cNvSpPr txBox="1"/>
          <p:nvPr/>
        </p:nvSpPr>
        <p:spPr>
          <a:xfrm>
            <a:off x="3655747" y="6412250"/>
            <a:ext cx="5159327"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forget to pronounce the words!</a:t>
            </a:r>
          </a:p>
        </p:txBody>
      </p:sp>
      <p:sp>
        <p:nvSpPr>
          <p:cNvPr id="12" name="Title 11"/>
          <p:cNvSpPr>
            <a:spLocks noGrp="1"/>
          </p:cNvSpPr>
          <p:nvPr>
            <p:ph type="title"/>
          </p:nvPr>
        </p:nvSpPr>
        <p:spPr>
          <a:xfrm>
            <a:off x="838200" y="4166"/>
            <a:ext cx="10515600" cy="1325563"/>
          </a:xfrm>
        </p:spPr>
        <p:txBody>
          <a:bodyPr/>
          <a:lstStyle/>
          <a:p>
            <a:pPr algn="ctr"/>
            <a:r>
              <a:rPr lang="en-GB" b="1" dirty="0">
                <a:solidFill>
                  <a:prstClr val="white"/>
                </a:solidFill>
              </a:rPr>
              <a:t>ANTWORTEN</a:t>
            </a:r>
          </a:p>
        </p:txBody>
      </p:sp>
    </p:spTree>
    <p:extLst>
      <p:ext uri="{BB962C8B-B14F-4D97-AF65-F5344CB8AC3E}">
        <p14:creationId xmlns:p14="http://schemas.microsoft.com/office/powerpoint/2010/main" val="232374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Y8 T1.2 Week 6 Slides 26-27</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69884B82-A8F4-0B40-81EF-F92A8108D32F}"/>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Word patterns </a:t>
            </a:r>
          </a:p>
        </p:txBody>
      </p:sp>
    </p:spTree>
    <p:extLst>
      <p:ext uri="{BB962C8B-B14F-4D97-AF65-F5344CB8AC3E}">
        <p14:creationId xmlns:p14="http://schemas.microsoft.com/office/powerpoint/2010/main" val="1211334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15679" cy="707849"/>
          </a:xfrm>
        </p:spPr>
        <p:txBody>
          <a:bodyPr>
            <a:normAutofit/>
          </a:bodyPr>
          <a:lstStyle/>
          <a:p>
            <a:r>
              <a:rPr lang="en-GB" sz="3200" b="1">
                <a:solidFill>
                  <a:schemeClr val="bg1"/>
                </a:solidFill>
              </a:rPr>
              <a:t>Lieblingsdinge - Antworten</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Google Shape;653;p27">
            <a:extLst>
              <a:ext uri="{FF2B5EF4-FFF2-40B4-BE49-F238E27FC236}">
                <a16:creationId xmlns:a16="http://schemas.microsoft.com/office/drawing/2014/main" id="{C282D459-BA47-4EE6-9C4F-076EBD4B816D}"/>
              </a:ext>
            </a:extLst>
          </p:cNvPr>
          <p:cNvSpPr/>
          <p:nvPr/>
        </p:nvSpPr>
        <p:spPr>
          <a:xfrm>
            <a:off x="312846" y="2940181"/>
            <a:ext cx="1862717" cy="869950"/>
          </a:xfrm>
          <a:prstGeom prst="wedgeRoundRectCallout">
            <a:avLst>
              <a:gd name="adj1" fmla="val -21049"/>
              <a:gd name="adj2" fmla="val 100121"/>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solidFill>
                  <a:schemeClr val="lt1"/>
                </a:solidFill>
                <a:latin typeface="Century Gothic"/>
                <a:ea typeface="Century Gothic"/>
                <a:cs typeface="Century Gothic"/>
                <a:sym typeface="Century Gothic"/>
              </a:rPr>
              <a:t>Have you got … ?</a:t>
            </a:r>
            <a:endParaRPr dirty="0"/>
          </a:p>
        </p:txBody>
      </p:sp>
      <p:sp>
        <p:nvSpPr>
          <p:cNvPr id="33" name="Google Shape;653;p27">
            <a:extLst>
              <a:ext uri="{FF2B5EF4-FFF2-40B4-BE49-F238E27FC236}">
                <a16:creationId xmlns:a16="http://schemas.microsoft.com/office/drawing/2014/main" id="{2BC1E4F9-CA49-4334-99AC-5B649AAB9CD5}"/>
              </a:ext>
            </a:extLst>
          </p:cNvPr>
          <p:cNvSpPr/>
          <p:nvPr/>
        </p:nvSpPr>
        <p:spPr>
          <a:xfrm>
            <a:off x="2516829" y="3262314"/>
            <a:ext cx="1969692" cy="1228282"/>
          </a:xfrm>
          <a:prstGeom prst="wedgeRoundRectCallout">
            <a:avLst>
              <a:gd name="adj1" fmla="val 2789"/>
              <a:gd name="adj2" fmla="val 77809"/>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solidFill>
                  <a:schemeClr val="lt1"/>
                </a:solidFill>
                <a:latin typeface="Century Gothic"/>
                <a:ea typeface="Century Gothic"/>
                <a:cs typeface="Century Gothic"/>
                <a:sym typeface="Century Gothic"/>
              </a:rPr>
              <a:t>I’ve got / I haven’t got …</a:t>
            </a:r>
            <a:endParaRPr dirty="0"/>
          </a:p>
        </p:txBody>
      </p:sp>
      <p:sp>
        <p:nvSpPr>
          <p:cNvPr id="34" name="TextBox 33">
            <a:extLst>
              <a:ext uri="{FF2B5EF4-FFF2-40B4-BE49-F238E27FC236}">
                <a16:creationId xmlns:a16="http://schemas.microsoft.com/office/drawing/2014/main" id="{3FF6D105-8F18-4B5E-BB4F-ABBF2F4C68BB}"/>
              </a:ext>
            </a:extLst>
          </p:cNvPr>
          <p:cNvSpPr txBox="1"/>
          <p:nvPr/>
        </p:nvSpPr>
        <p:spPr>
          <a:xfrm>
            <a:off x="0" y="1348514"/>
            <a:ext cx="12290956" cy="769441"/>
          </a:xfrm>
          <a:prstGeom prst="rect">
            <a:avLst/>
          </a:prstGeom>
          <a:noFill/>
        </p:spPr>
        <p:txBody>
          <a:bodyPr wrap="square" rtlCol="0">
            <a:spAutoFit/>
          </a:bodyPr>
          <a:lstStyle/>
          <a:p>
            <a:pPr hangingPunct="0"/>
            <a:r>
              <a:rPr lang="en-US" sz="2200" dirty="0">
                <a:solidFill>
                  <a:srgbClr val="115076"/>
                </a:solidFill>
                <a:latin typeface="Century Gothic" panose="020B0502020202020204" pitchFamily="34" charset="0"/>
              </a:rPr>
              <a:t>Frau </a:t>
            </a:r>
            <a:r>
              <a:rPr lang="en-US" sz="2200" dirty="0" err="1">
                <a:solidFill>
                  <a:srgbClr val="115076"/>
                </a:solidFill>
                <a:latin typeface="Century Gothic" panose="020B0502020202020204" pitchFamily="34" charset="0"/>
              </a:rPr>
              <a:t>Organisiert</a:t>
            </a:r>
            <a:r>
              <a:rPr lang="en-US" sz="2200" dirty="0">
                <a:solidFill>
                  <a:srgbClr val="115076"/>
                </a:solidFill>
                <a:latin typeface="Century Gothic" panose="020B0502020202020204" pitchFamily="34" charset="0"/>
              </a:rPr>
              <a:t> is talking to granddaughter, Heike, about </a:t>
            </a:r>
            <a:r>
              <a:rPr lang="en-US" sz="2200" dirty="0" err="1">
                <a:solidFill>
                  <a:srgbClr val="115076"/>
                </a:solidFill>
                <a:latin typeface="Century Gothic" panose="020B0502020202020204" pitchFamily="34" charset="0"/>
              </a:rPr>
              <a:t>favourite</a:t>
            </a:r>
            <a:r>
              <a:rPr lang="en-US" sz="2200" dirty="0">
                <a:solidFill>
                  <a:srgbClr val="115076"/>
                </a:solidFill>
                <a:latin typeface="Century Gothic" panose="020B0502020202020204" pitchFamily="34" charset="0"/>
              </a:rPr>
              <a:t> things. The line is bad. Listen and decide whether Heike does (✔) or does not (✖) have a </a:t>
            </a:r>
            <a:r>
              <a:rPr lang="en-US" sz="2200" dirty="0" err="1">
                <a:solidFill>
                  <a:srgbClr val="115076"/>
                </a:solidFill>
                <a:latin typeface="Century Gothic" panose="020B0502020202020204" pitchFamily="34" charset="0"/>
              </a:rPr>
              <a:t>favourite</a:t>
            </a:r>
            <a:r>
              <a:rPr lang="en-US" sz="2200" dirty="0">
                <a:solidFill>
                  <a:srgbClr val="115076"/>
                </a:solidFill>
                <a:latin typeface="Century Gothic" panose="020B0502020202020204" pitchFamily="34" charset="0"/>
              </a:rPr>
              <a:t>.</a:t>
            </a:r>
          </a:p>
        </p:txBody>
      </p:sp>
      <p:pic>
        <p:nvPicPr>
          <p:cNvPr id="46" name="Picture 45">
            <a:extLst>
              <a:ext uri="{FF2B5EF4-FFF2-40B4-BE49-F238E27FC236}">
                <a16:creationId xmlns:a16="http://schemas.microsoft.com/office/drawing/2014/main" id="{F2DEB729-C94C-43AD-B149-FB524D31B8D3}"/>
              </a:ext>
            </a:extLst>
          </p:cNvPr>
          <p:cNvPicPr>
            <a:picLocks noChangeAspect="1"/>
          </p:cNvPicPr>
          <p:nvPr/>
        </p:nvPicPr>
        <p:blipFill>
          <a:blip r:embed="rId4"/>
          <a:stretch>
            <a:fillRect/>
          </a:stretch>
        </p:blipFill>
        <p:spPr>
          <a:xfrm>
            <a:off x="397266" y="4693433"/>
            <a:ext cx="1048974" cy="1351847"/>
          </a:xfrm>
          <a:prstGeom prst="rect">
            <a:avLst/>
          </a:prstGeom>
        </p:spPr>
      </p:pic>
      <p:pic>
        <p:nvPicPr>
          <p:cNvPr id="47" name="Picture 2" descr="Girl Face Cartoon Clip Art">
            <a:extLst>
              <a:ext uri="{FF2B5EF4-FFF2-40B4-BE49-F238E27FC236}">
                <a16:creationId xmlns:a16="http://schemas.microsoft.com/office/drawing/2014/main" id="{FB43A56D-9469-4D36-9D4C-B223BD0108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8597" y="4892107"/>
            <a:ext cx="1414463" cy="11096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4">
            <a:extLst>
              <a:ext uri="{FF2B5EF4-FFF2-40B4-BE49-F238E27FC236}">
                <a16:creationId xmlns:a16="http://schemas.microsoft.com/office/drawing/2014/main" id="{1E39B82F-41F3-4CE0-B621-32FEC791372C}"/>
              </a:ext>
            </a:extLst>
          </p:cNvPr>
          <p:cNvGraphicFramePr>
            <a:graphicFrameLocks noGrp="1"/>
          </p:cNvGraphicFramePr>
          <p:nvPr/>
        </p:nvGraphicFramePr>
        <p:xfrm>
          <a:off x="5389530" y="2324882"/>
          <a:ext cx="6405204" cy="3825835"/>
        </p:xfrm>
        <a:graphic>
          <a:graphicData uri="http://schemas.openxmlformats.org/drawingml/2006/table">
            <a:tbl>
              <a:tblPr firstRow="1" bandRow="1">
                <a:tableStyleId>{ED083AE6-46FA-4A59-8FB0-9F97EB10719F}</a:tableStyleId>
              </a:tblPr>
              <a:tblGrid>
                <a:gridCol w="688981">
                  <a:extLst>
                    <a:ext uri="{9D8B030D-6E8A-4147-A177-3AD203B41FA5}">
                      <a16:colId xmlns:a16="http://schemas.microsoft.com/office/drawing/2014/main" val="2218395770"/>
                    </a:ext>
                  </a:extLst>
                </a:gridCol>
                <a:gridCol w="2833137">
                  <a:extLst>
                    <a:ext uri="{9D8B030D-6E8A-4147-A177-3AD203B41FA5}">
                      <a16:colId xmlns:a16="http://schemas.microsoft.com/office/drawing/2014/main" val="3328270413"/>
                    </a:ext>
                  </a:extLst>
                </a:gridCol>
                <a:gridCol w="2883086">
                  <a:extLst>
                    <a:ext uri="{9D8B030D-6E8A-4147-A177-3AD203B41FA5}">
                      <a16:colId xmlns:a16="http://schemas.microsoft.com/office/drawing/2014/main" val="4057324009"/>
                    </a:ext>
                  </a:extLst>
                </a:gridCol>
              </a:tblGrid>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latin typeface="Century" panose="02040604050505020304" pitchFamily="18" charset="0"/>
                        </a:rPr>
                        <a:t>       </a:t>
                      </a:r>
                    </a:p>
                  </a:txBody>
                  <a:tcPr/>
                </a:tc>
                <a:extLst>
                  <a:ext uri="{0D108BD9-81ED-4DB2-BD59-A6C34878D82A}">
                    <a16:rowId xmlns:a16="http://schemas.microsoft.com/office/drawing/2014/main" val="2314955753"/>
                  </a:ext>
                </a:extLst>
              </a:tr>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a:latin typeface="Century" panose="02040604050505020304" pitchFamily="18" charset="0"/>
                      </a:endParaRPr>
                    </a:p>
                  </a:txBody>
                  <a:tcPr/>
                </a:tc>
                <a:extLst>
                  <a:ext uri="{0D108BD9-81ED-4DB2-BD59-A6C34878D82A}">
                    <a16:rowId xmlns:a16="http://schemas.microsoft.com/office/drawing/2014/main" val="2668564831"/>
                  </a:ext>
                </a:extLst>
              </a:tr>
              <a:tr h="765167">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r h="765167">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330453463"/>
                  </a:ext>
                </a:extLst>
              </a:tr>
            </a:tbl>
          </a:graphicData>
        </a:graphic>
      </p:graphicFrame>
      <p:sp>
        <p:nvSpPr>
          <p:cNvPr id="27" name="Google Shape;613;p26">
            <a:hlinkClick r:id="" action="ppaction://noaction" highlightClick="1">
              <a:snd r:embed="rId6" name="Answers A.wav"/>
            </a:hlinkClick>
            <a:extLst>
              <a:ext uri="{FF2B5EF4-FFF2-40B4-BE49-F238E27FC236}">
                <a16:creationId xmlns:a16="http://schemas.microsoft.com/office/drawing/2014/main" id="{E81506B0-A3F8-47F6-A818-34153DC67087}"/>
              </a:ext>
            </a:extLst>
          </p:cNvPr>
          <p:cNvSpPr/>
          <p:nvPr/>
        </p:nvSpPr>
        <p:spPr>
          <a:xfrm>
            <a:off x="5538252" y="256321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b="1" dirty="0">
                <a:solidFill>
                  <a:schemeClr val="bg1"/>
                </a:solidFill>
                <a:latin typeface="Century Gothic" panose="020B0502020202020204" pitchFamily="34" charset="0"/>
              </a:rPr>
              <a:t>A</a:t>
            </a:r>
            <a:endParaRPr sz="2200" b="1" dirty="0">
              <a:solidFill>
                <a:schemeClr val="bg1"/>
              </a:solidFill>
              <a:latin typeface="Century Gothic" panose="020B0502020202020204" pitchFamily="34" charset="0"/>
            </a:endParaRPr>
          </a:p>
        </p:txBody>
      </p:sp>
      <p:sp>
        <p:nvSpPr>
          <p:cNvPr id="28" name="Google Shape;614;p26">
            <a:hlinkClick r:id="" action="ppaction://noaction" highlightClick="1">
              <a:snd r:embed="rId7" name="B.wav"/>
            </a:hlinkClick>
            <a:extLst>
              <a:ext uri="{FF2B5EF4-FFF2-40B4-BE49-F238E27FC236}">
                <a16:creationId xmlns:a16="http://schemas.microsoft.com/office/drawing/2014/main" id="{2A2E30D2-841A-4ED1-B670-1C83F228DED0}"/>
              </a:ext>
            </a:extLst>
          </p:cNvPr>
          <p:cNvSpPr/>
          <p:nvPr/>
        </p:nvSpPr>
        <p:spPr>
          <a:xfrm>
            <a:off x="5553205" y="329004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B</a:t>
            </a:r>
            <a:endParaRPr dirty="0"/>
          </a:p>
        </p:txBody>
      </p:sp>
      <p:sp>
        <p:nvSpPr>
          <p:cNvPr id="29" name="Google Shape;615;p26">
            <a:hlinkClick r:id="" action="ppaction://noaction" highlightClick="1">
              <a:snd r:embed="rId8" name="C.wav"/>
            </a:hlinkClick>
            <a:extLst>
              <a:ext uri="{FF2B5EF4-FFF2-40B4-BE49-F238E27FC236}">
                <a16:creationId xmlns:a16="http://schemas.microsoft.com/office/drawing/2014/main" id="{598D57C1-09CA-4B85-A901-8BF5F8E2B844}"/>
              </a:ext>
            </a:extLst>
          </p:cNvPr>
          <p:cNvSpPr/>
          <p:nvPr/>
        </p:nvSpPr>
        <p:spPr>
          <a:xfrm>
            <a:off x="5553204" y="407767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C</a:t>
            </a:r>
            <a:endParaRPr dirty="0"/>
          </a:p>
        </p:txBody>
      </p:sp>
      <p:sp>
        <p:nvSpPr>
          <p:cNvPr id="30" name="Google Shape;616;p26">
            <a:hlinkClick r:id="" action="ppaction://noaction" highlightClick="1">
              <a:snd r:embed="rId9" name="D.wav"/>
            </a:hlinkClick>
            <a:extLst>
              <a:ext uri="{FF2B5EF4-FFF2-40B4-BE49-F238E27FC236}">
                <a16:creationId xmlns:a16="http://schemas.microsoft.com/office/drawing/2014/main" id="{E034BFCB-0288-4166-9636-7DA2D26FF970}"/>
              </a:ext>
            </a:extLst>
          </p:cNvPr>
          <p:cNvSpPr/>
          <p:nvPr/>
        </p:nvSpPr>
        <p:spPr>
          <a:xfrm>
            <a:off x="5535392" y="483353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D</a:t>
            </a:r>
            <a:endParaRPr dirty="0"/>
          </a:p>
        </p:txBody>
      </p:sp>
      <p:pic>
        <p:nvPicPr>
          <p:cNvPr id="31" name="Picture 30">
            <a:extLst>
              <a:ext uri="{FF2B5EF4-FFF2-40B4-BE49-F238E27FC236}">
                <a16:creationId xmlns:a16="http://schemas.microsoft.com/office/drawing/2014/main" id="{A1929581-FCA3-4751-8464-71FBC1AF9C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62039" y="2486250"/>
            <a:ext cx="453474" cy="423244"/>
          </a:xfrm>
          <a:prstGeom prst="rect">
            <a:avLst/>
          </a:prstGeom>
        </p:spPr>
      </p:pic>
      <p:pic>
        <p:nvPicPr>
          <p:cNvPr id="53" name="Picture 4" descr="Karaoke, Logo, Microphone, Singer, Man, Person, Music"/>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36024" y="3220503"/>
            <a:ext cx="471176" cy="47117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Silhouette, Singing, Woman, Entertainment, Emotional"/>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90115" y="3184800"/>
            <a:ext cx="265372" cy="53074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Band, Silhouette, Drums, Guitar, Electric, Roc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95222" y="4058901"/>
            <a:ext cx="711834" cy="411529"/>
          </a:xfrm>
          <a:prstGeom prst="rect">
            <a:avLst/>
          </a:prstGeom>
          <a:noFill/>
          <a:extLst>
            <a:ext uri="{909E8E84-426E-40DD-AFC4-6F175D3DCCD1}">
              <a14:hiddenFill xmlns:a14="http://schemas.microsoft.com/office/drawing/2010/main">
                <a:solidFill>
                  <a:srgbClr val="FFFFFF"/>
                </a:solidFill>
              </a14:hiddenFill>
            </a:ext>
          </a:extLst>
        </p:spPr>
      </p:pic>
      <p:sp>
        <p:nvSpPr>
          <p:cNvPr id="56" name="Google Shape;616;p26">
            <a:hlinkClick r:id="" action="ppaction://noaction" highlightClick="1">
              <a:snd r:embed="rId14" name="E.wav"/>
            </a:hlinkClick>
            <a:extLst>
              <a:ext uri="{FF2B5EF4-FFF2-40B4-BE49-F238E27FC236}">
                <a16:creationId xmlns:a16="http://schemas.microsoft.com/office/drawing/2014/main" id="{E034BFCB-0288-4166-9636-7DA2D26FF970}"/>
              </a:ext>
            </a:extLst>
          </p:cNvPr>
          <p:cNvSpPr/>
          <p:nvPr/>
        </p:nvSpPr>
        <p:spPr>
          <a:xfrm>
            <a:off x="5543978" y="561661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E</a:t>
            </a:r>
            <a:endParaRPr dirty="0"/>
          </a:p>
        </p:txBody>
      </p:sp>
      <p:pic>
        <p:nvPicPr>
          <p:cNvPr id="57" name="Google Shape;697;p30">
            <a:extLst>
              <a:ext uri="{FF2B5EF4-FFF2-40B4-BE49-F238E27FC236}">
                <a16:creationId xmlns:a16="http://schemas.microsoft.com/office/drawing/2014/main" id="{0ADB7B8C-1974-4F7B-9A6A-0EF1395FD17A}"/>
              </a:ext>
            </a:extLst>
          </p:cNvPr>
          <p:cNvPicPr preferRelativeResize="0"/>
          <p:nvPr/>
        </p:nvPicPr>
        <p:blipFill rotWithShape="1">
          <a:blip r:embed="rId15">
            <a:alphaModFix/>
          </a:blip>
          <a:srcRect/>
          <a:stretch/>
        </p:blipFill>
        <p:spPr>
          <a:xfrm>
            <a:off x="6459766" y="5541153"/>
            <a:ext cx="386564" cy="471176"/>
          </a:xfrm>
          <a:prstGeom prst="rect">
            <a:avLst/>
          </a:prstGeom>
          <a:noFill/>
          <a:ln>
            <a:noFill/>
          </a:ln>
        </p:spPr>
      </p:pic>
      <p:sp>
        <p:nvSpPr>
          <p:cNvPr id="58" name="TextBox 57">
            <a:extLst>
              <a:ext uri="{FF2B5EF4-FFF2-40B4-BE49-F238E27FC236}">
                <a16:creationId xmlns:a16="http://schemas.microsoft.com/office/drawing/2014/main" id="{81DC4C5E-A443-4B7E-8A40-A8F17DD2D82D}"/>
              </a:ext>
            </a:extLst>
          </p:cNvPr>
          <p:cNvSpPr txBox="1"/>
          <p:nvPr/>
        </p:nvSpPr>
        <p:spPr>
          <a:xfrm>
            <a:off x="7578881" y="2507899"/>
            <a:ext cx="623263"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59" name="TextBox 58">
            <a:extLst>
              <a:ext uri="{FF2B5EF4-FFF2-40B4-BE49-F238E27FC236}">
                <a16:creationId xmlns:a16="http://schemas.microsoft.com/office/drawing/2014/main" id="{0B2C84E0-831D-4E7D-B0F2-16F50071930D}"/>
              </a:ext>
            </a:extLst>
          </p:cNvPr>
          <p:cNvSpPr txBox="1"/>
          <p:nvPr/>
        </p:nvSpPr>
        <p:spPr>
          <a:xfrm>
            <a:off x="10315528" y="2511932"/>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sp>
        <p:nvSpPr>
          <p:cNvPr id="60" name="TextBox 59">
            <a:extLst>
              <a:ext uri="{FF2B5EF4-FFF2-40B4-BE49-F238E27FC236}">
                <a16:creationId xmlns:a16="http://schemas.microsoft.com/office/drawing/2014/main" id="{65E0F4A9-08AC-4BD1-AF5F-3AC6573D59F1}"/>
              </a:ext>
            </a:extLst>
          </p:cNvPr>
          <p:cNvSpPr txBox="1"/>
          <p:nvPr/>
        </p:nvSpPr>
        <p:spPr>
          <a:xfrm>
            <a:off x="7578880" y="3254752"/>
            <a:ext cx="623263"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61" name="TextBox 60">
            <a:extLst>
              <a:ext uri="{FF2B5EF4-FFF2-40B4-BE49-F238E27FC236}">
                <a16:creationId xmlns:a16="http://schemas.microsoft.com/office/drawing/2014/main" id="{E09B2B03-159C-4DF8-8358-6D2D3656D0AA}"/>
              </a:ext>
            </a:extLst>
          </p:cNvPr>
          <p:cNvSpPr txBox="1"/>
          <p:nvPr/>
        </p:nvSpPr>
        <p:spPr>
          <a:xfrm>
            <a:off x="10307215" y="3249017"/>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sp>
        <p:nvSpPr>
          <p:cNvPr id="62" name="TextBox 61">
            <a:extLst>
              <a:ext uri="{FF2B5EF4-FFF2-40B4-BE49-F238E27FC236}">
                <a16:creationId xmlns:a16="http://schemas.microsoft.com/office/drawing/2014/main" id="{1BD1630E-5D6E-46A8-817B-6271C66EFA56}"/>
              </a:ext>
            </a:extLst>
          </p:cNvPr>
          <p:cNvSpPr txBox="1"/>
          <p:nvPr/>
        </p:nvSpPr>
        <p:spPr>
          <a:xfrm>
            <a:off x="10307215" y="4004808"/>
            <a:ext cx="505559"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63" name="TextBox 62">
            <a:extLst>
              <a:ext uri="{FF2B5EF4-FFF2-40B4-BE49-F238E27FC236}">
                <a16:creationId xmlns:a16="http://schemas.microsoft.com/office/drawing/2014/main" id="{92C00245-4A46-44B7-8EF6-C0F601A01478}"/>
              </a:ext>
            </a:extLst>
          </p:cNvPr>
          <p:cNvSpPr txBox="1"/>
          <p:nvPr/>
        </p:nvSpPr>
        <p:spPr>
          <a:xfrm>
            <a:off x="7604355" y="4039543"/>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sp>
        <p:nvSpPr>
          <p:cNvPr id="64" name="TextBox 63">
            <a:extLst>
              <a:ext uri="{FF2B5EF4-FFF2-40B4-BE49-F238E27FC236}">
                <a16:creationId xmlns:a16="http://schemas.microsoft.com/office/drawing/2014/main" id="{35A4C22D-E126-4E27-A11F-84DD99837C90}"/>
              </a:ext>
            </a:extLst>
          </p:cNvPr>
          <p:cNvSpPr txBox="1"/>
          <p:nvPr/>
        </p:nvSpPr>
        <p:spPr>
          <a:xfrm>
            <a:off x="7615422" y="4774886"/>
            <a:ext cx="505559"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65" name="TextBox 64">
            <a:extLst>
              <a:ext uri="{FF2B5EF4-FFF2-40B4-BE49-F238E27FC236}">
                <a16:creationId xmlns:a16="http://schemas.microsoft.com/office/drawing/2014/main" id="{6372F0EF-44B6-4168-B1D7-653482B50320}"/>
              </a:ext>
            </a:extLst>
          </p:cNvPr>
          <p:cNvSpPr txBox="1"/>
          <p:nvPr/>
        </p:nvSpPr>
        <p:spPr>
          <a:xfrm>
            <a:off x="10296146" y="4774886"/>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sp>
        <p:nvSpPr>
          <p:cNvPr id="66" name="TextBox 65">
            <a:extLst>
              <a:ext uri="{FF2B5EF4-FFF2-40B4-BE49-F238E27FC236}">
                <a16:creationId xmlns:a16="http://schemas.microsoft.com/office/drawing/2014/main" id="{4CC8F948-DC38-4B6E-8716-5CCC29EFCA46}"/>
              </a:ext>
            </a:extLst>
          </p:cNvPr>
          <p:cNvSpPr txBox="1"/>
          <p:nvPr/>
        </p:nvSpPr>
        <p:spPr>
          <a:xfrm>
            <a:off x="7637731" y="5581442"/>
            <a:ext cx="505559"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67" name="TextBox 66">
            <a:extLst>
              <a:ext uri="{FF2B5EF4-FFF2-40B4-BE49-F238E27FC236}">
                <a16:creationId xmlns:a16="http://schemas.microsoft.com/office/drawing/2014/main" id="{CF8E407F-3AFF-4450-BC44-5A04FF83BF39}"/>
              </a:ext>
            </a:extLst>
          </p:cNvPr>
          <p:cNvSpPr txBox="1"/>
          <p:nvPr/>
        </p:nvSpPr>
        <p:spPr>
          <a:xfrm>
            <a:off x="10318656" y="5561878"/>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pic>
        <p:nvPicPr>
          <p:cNvPr id="68" name="Picture 2" descr="Video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88531" y="2434980"/>
            <a:ext cx="611370" cy="57672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Teacher, Blackboard, Teach, The Classroom, Clipart">
            <a:extLst>
              <a:ext uri="{FF2B5EF4-FFF2-40B4-BE49-F238E27FC236}">
                <a16:creationId xmlns:a16="http://schemas.microsoft.com/office/drawing/2014/main" id="{FF4472AE-E673-4AC5-AC49-F5841E91262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5679" y="4776992"/>
            <a:ext cx="518948" cy="51894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Businessman, Cartoons, Training, Lecture, Presentation"/>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023990" y="4664079"/>
            <a:ext cx="711334" cy="71133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Google Maps Pin Clip Art"/>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225283" y="5581235"/>
            <a:ext cx="495819" cy="41153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33024" y="3985453"/>
            <a:ext cx="474176" cy="492650"/>
          </a:xfrm>
          <a:prstGeom prst="rect">
            <a:avLst/>
          </a:prstGeom>
        </p:spPr>
      </p:pic>
    </p:spTree>
    <p:extLst>
      <p:ext uri="{BB962C8B-B14F-4D97-AF65-F5344CB8AC3E}">
        <p14:creationId xmlns:p14="http://schemas.microsoft.com/office/powerpoint/2010/main" val="207702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ounded Rectangle 5"/>
          <p:cNvSpPr/>
          <p:nvPr/>
        </p:nvSpPr>
        <p:spPr>
          <a:xfrm>
            <a:off x="183941" y="1580861"/>
            <a:ext cx="4554649" cy="100966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have an </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apartment.</a:t>
            </a:r>
            <a:b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b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want </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to live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a:t>
            </a:r>
          </a:p>
        </p:txBody>
      </p:sp>
      <p:sp>
        <p:nvSpPr>
          <p:cNvPr id="7" name="Rounded Rectangle 6"/>
          <p:cNvSpPr/>
          <p:nvPr/>
        </p:nvSpPr>
        <p:spPr>
          <a:xfrm>
            <a:off x="6468274" y="1564577"/>
            <a:ext cx="5383827" cy="9499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EA5F00"/>
                </a:solidFill>
                <a:effectLst/>
                <a:uLnTx/>
                <a:uFillTx/>
                <a:latin typeface="Century Gothic" panose="020F0302020204030204"/>
                <a:ea typeface="+mn-ea"/>
                <a:cs typeface="+mn-cs"/>
              </a:rPr>
              <a:t>Wohnung</a:t>
            </a:r>
            <a:r>
              <a:rPr kumimoji="0" lang="en-GB" sz="3600" b="1" i="0" u="none" strike="noStrike" kern="1200" cap="none" spc="0" normalizeH="0" baseline="0" noProof="0" dirty="0">
                <a:ln>
                  <a:noFill/>
                </a:ln>
                <a:solidFill>
                  <a:srgbClr val="EA5F00"/>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will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dort</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EA5F00"/>
                </a:solidFill>
                <a:effectLst/>
                <a:uLnTx/>
                <a:uFillTx/>
                <a:latin typeface="Century Gothic" panose="020F0302020204030204"/>
                <a:ea typeface="+mn-ea"/>
                <a:cs typeface="+mn-cs"/>
              </a:rPr>
              <a:t>wohnen</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8" name="Right Arrow 7"/>
          <p:cNvSpPr/>
          <p:nvPr/>
        </p:nvSpPr>
        <p:spPr>
          <a:xfrm>
            <a:off x="4920465" y="1627335"/>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9"/>
          <p:cNvSpPr/>
          <p:nvPr/>
        </p:nvSpPr>
        <p:spPr>
          <a:xfrm>
            <a:off x="255372" y="3637300"/>
            <a:ext cx="500544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Ich bin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lich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Leistung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The connection is not good.</a:t>
            </a:r>
          </a:p>
        </p:txBody>
      </p:sp>
      <p:sp>
        <p:nvSpPr>
          <p:cNvPr id="11" name="Rounded Rectangle 10"/>
          <p:cNvSpPr/>
          <p:nvPr/>
        </p:nvSpPr>
        <p:spPr>
          <a:xfrm>
            <a:off x="6372376" y="3599174"/>
            <a:ext cx="5728875" cy="2591008"/>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would the following nouns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development</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decision</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movement</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Many German nouns end in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ung</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 </a:t>
            </a:r>
            <a:b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b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meaning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tion</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OR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ment</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in English.</a:t>
            </a:r>
          </a:p>
        </p:txBody>
      </p:sp>
      <p:cxnSp>
        <p:nvCxnSpPr>
          <p:cNvPr id="17" name="Straight Arrow Connector 16"/>
          <p:cNvCxnSpPr/>
          <p:nvPr/>
        </p:nvCxnSpPr>
        <p:spPr>
          <a:xfrm flipH="1">
            <a:off x="10624861" y="1096090"/>
            <a:ext cx="2" cy="625244"/>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15324" y="2757460"/>
            <a:ext cx="117613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these verbs to help you understand / create the nouns: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bewegen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move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entwickeln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develop,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verbinden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connect,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entscheiden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decide,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leisten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achieve.</a:t>
            </a:r>
          </a:p>
        </p:txBody>
      </p:sp>
      <p:sp>
        <p:nvSpPr>
          <p:cNvPr id="16" name="TextBox 15">
            <a:extLst>
              <a:ext uri="{FF2B5EF4-FFF2-40B4-BE49-F238E27FC236}">
                <a16:creationId xmlns:a16="http://schemas.microsoft.com/office/drawing/2014/main" id="{4E7DFD04-0EE5-4608-A7E4-12ED409242F7}"/>
              </a:ext>
            </a:extLst>
          </p:cNvPr>
          <p:cNvSpPr txBox="1"/>
          <p:nvPr/>
        </p:nvSpPr>
        <p:spPr>
          <a:xfrm>
            <a:off x="9538844" y="312722"/>
            <a:ext cx="2562407" cy="923330"/>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German nouns ending in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ung</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feminine.</a:t>
            </a:r>
          </a:p>
        </p:txBody>
      </p:sp>
      <p:pic>
        <p:nvPicPr>
          <p:cNvPr id="5" name="Picture 4">
            <a:extLst>
              <a:ext uri="{FF2B5EF4-FFF2-40B4-BE49-F238E27FC236}">
                <a16:creationId xmlns:a16="http://schemas.microsoft.com/office/drawing/2014/main" id="{C9F36C39-D51F-4FC3-84C5-3EED2AE8B2A9}"/>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4790632" y="1354797"/>
            <a:ext cx="1943100" cy="1943100"/>
          </a:xfrm>
          <a:prstGeom prst="rect">
            <a:avLst/>
          </a:prstGeom>
        </p:spPr>
      </p:pic>
      <p:cxnSp>
        <p:nvCxnSpPr>
          <p:cNvPr id="12" name="Straight Arrow Connector 11">
            <a:extLst>
              <a:ext uri="{FF2B5EF4-FFF2-40B4-BE49-F238E27FC236}">
                <a16:creationId xmlns:a16="http://schemas.microsoft.com/office/drawing/2014/main" id="{A67CEAC7-DC2A-4DCB-BEBC-444C457E81B5}"/>
              </a:ext>
            </a:extLst>
          </p:cNvPr>
          <p:cNvCxnSpPr>
            <a:cxnSpLocks/>
          </p:cNvCxnSpPr>
          <p:nvPr/>
        </p:nvCxnSpPr>
        <p:spPr>
          <a:xfrm>
            <a:off x="4920465" y="2326347"/>
            <a:ext cx="469682" cy="0"/>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99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22" presetClass="entr" presetSubtype="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P spid="3" grpId="0"/>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02164" y="300357"/>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2"/>
          <p:cNvSpPr txBox="1">
            <a:spLocks/>
          </p:cNvSpPr>
          <p:nvPr/>
        </p:nvSpPr>
        <p:spPr>
          <a:xfrm>
            <a:off x="916263" y="1462487"/>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Ich bin glücklich über diese Leistung!</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connection is not good.</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opinion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explanation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examination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096000" y="1462487"/>
            <a:ext cx="566225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happy about this achievement!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Verbindung</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nicht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gut.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Entwicklung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Entscheidung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Bewegung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TextBox 5"/>
          <p:cNvSpPr txBox="1"/>
          <p:nvPr/>
        </p:nvSpPr>
        <p:spPr>
          <a:xfrm>
            <a:off x="1927798" y="5067182"/>
            <a:ext cx="7985728"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notice about the </a:t>
            </a:r>
            <a:r>
              <a:rPr kumimoji="0" lang="en-GB"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gender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these nouns?</a:t>
            </a:r>
          </a:p>
        </p:txBody>
      </p:sp>
      <p:sp>
        <p:nvSpPr>
          <p:cNvPr id="7" name="TextBox 6"/>
          <p:cNvSpPr txBox="1"/>
          <p:nvPr/>
        </p:nvSpPr>
        <p:spPr>
          <a:xfrm>
            <a:off x="4227594" y="5630827"/>
            <a:ext cx="3565930"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are all </a:t>
            </a:r>
            <a:r>
              <a:rPr kumimoji="0" lang="en-GB"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feminine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p:cNvSpPr txBox="1"/>
          <p:nvPr/>
        </p:nvSpPr>
        <p:spPr>
          <a:xfrm>
            <a:off x="3655747" y="6412250"/>
            <a:ext cx="5159327"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forget to pronounce the words!</a:t>
            </a:r>
          </a:p>
        </p:txBody>
      </p:sp>
      <p:sp>
        <p:nvSpPr>
          <p:cNvPr id="12" name="Title 11"/>
          <p:cNvSpPr>
            <a:spLocks noGrp="1"/>
          </p:cNvSpPr>
          <p:nvPr>
            <p:ph type="title"/>
          </p:nvPr>
        </p:nvSpPr>
        <p:spPr>
          <a:xfrm>
            <a:off x="838200" y="4166"/>
            <a:ext cx="10515600" cy="1325563"/>
          </a:xfrm>
        </p:spPr>
        <p:txBody>
          <a:bodyPr/>
          <a:lstStyle/>
          <a:p>
            <a:pPr algn="ctr"/>
            <a:r>
              <a:rPr lang="en-GB" b="1" dirty="0">
                <a:solidFill>
                  <a:prstClr val="white"/>
                </a:solidFill>
              </a:rPr>
              <a:t>ANTWORTEN</a:t>
            </a:r>
          </a:p>
        </p:txBody>
      </p:sp>
    </p:spTree>
    <p:extLst>
      <p:ext uri="{BB962C8B-B14F-4D97-AF65-F5344CB8AC3E}">
        <p14:creationId xmlns:p14="http://schemas.microsoft.com/office/powerpoint/2010/main" val="118601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Y9 T2.2 Week 3 Slides 2-3; 24-25</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69884B82-A8F4-0B40-81EF-F92A8108D32F}"/>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Word patterns </a:t>
            </a:r>
          </a:p>
        </p:txBody>
      </p:sp>
    </p:spTree>
    <p:extLst>
      <p:ext uri="{BB962C8B-B14F-4D97-AF65-F5344CB8AC3E}">
        <p14:creationId xmlns:p14="http://schemas.microsoft.com/office/powerpoint/2010/main" val="30073100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for tit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44949" cy="869950"/>
          </a:xfrm>
          <a:prstGeom prst="rect">
            <a:avLst/>
          </a:prstGeom>
        </p:spPr>
      </p:pic>
      <p:sp>
        <p:nvSpPr>
          <p:cNvPr id="7" name="Title 6"/>
          <p:cNvSpPr>
            <a:spLocks noGrp="1"/>
          </p:cNvSpPr>
          <p:nvPr>
            <p:ph type="title"/>
          </p:nvPr>
        </p:nvSpPr>
        <p:spPr>
          <a:xfrm>
            <a:off x="0" y="318059"/>
            <a:ext cx="5846618" cy="776997"/>
          </a:xfrm>
        </p:spPr>
        <p:txBody>
          <a:bodyPr/>
          <a:lstStyle/>
          <a:p>
            <a:r>
              <a:rPr lang="en-GB" sz="3600" b="1" dirty="0">
                <a:solidFill>
                  <a:prstClr val="white"/>
                </a:solidFill>
              </a:rPr>
              <a:t>Suffix - </a:t>
            </a:r>
            <a:r>
              <a:rPr lang="en-GB" sz="3600" b="1" dirty="0" err="1">
                <a:solidFill>
                  <a:prstClr val="white"/>
                </a:solidFill>
              </a:rPr>
              <a:t>ung</a:t>
            </a:r>
            <a:endParaRPr lang="en-GB" dirty="0"/>
          </a:p>
        </p:txBody>
      </p:sp>
      <p:sp>
        <p:nvSpPr>
          <p:cNvPr id="2" name="TextBox 1"/>
          <p:cNvSpPr txBox="1"/>
          <p:nvPr/>
        </p:nvSpPr>
        <p:spPr>
          <a:xfrm>
            <a:off x="70829" y="1216151"/>
            <a:ext cx="12650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ung</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 a verb stem to create a noun with equivalent meaning.</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45D8C81A-2B75-4868-8D42-56B441A4F742}"/>
              </a:ext>
            </a:extLst>
          </p:cNvPr>
          <p:cNvSpPr/>
          <p:nvPr/>
        </p:nvSpPr>
        <p:spPr>
          <a:xfrm>
            <a:off x="300037" y="1818271"/>
            <a:ext cx="969456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to think (be of the opinion)</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Rectangle: Rounded Corners 11">
            <a:extLst>
              <a:ext uri="{FF2B5EF4-FFF2-40B4-BE49-F238E27FC236}">
                <a16:creationId xmlns:a16="http://schemas.microsoft.com/office/drawing/2014/main" id="{CB4A8E33-E074-44E7-8483-ADB9E8A9B020}"/>
              </a:ext>
            </a:extLst>
          </p:cNvPr>
          <p:cNvSpPr/>
          <p:nvPr/>
        </p:nvSpPr>
        <p:spPr>
          <a:xfrm>
            <a:off x="4844329" y="1824501"/>
            <a:ext cx="4852564" cy="5133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7" name="TextBox 16">
            <a:extLst>
              <a:ext uri="{FF2B5EF4-FFF2-40B4-BE49-F238E27FC236}">
                <a16:creationId xmlns:a16="http://schemas.microsoft.com/office/drawing/2014/main" id="{ACF30CA6-651E-411F-8745-0A462BA903B6}"/>
              </a:ext>
            </a:extLst>
          </p:cNvPr>
          <p:cNvSpPr txBox="1"/>
          <p:nvPr/>
        </p:nvSpPr>
        <p:spPr>
          <a:xfrm>
            <a:off x="300037" y="3486102"/>
            <a:ext cx="116572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pattern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works for most verbs. Create the verb from this noun. </a:t>
            </a:r>
            <a:r>
              <a:rPr lang="en-GB" sz="2800" dirty="0">
                <a:solidFill>
                  <a:srgbClr val="002060"/>
                </a:solidFill>
                <a:latin typeface="Century Gothic" panose="020B0502020202020204" pitchFamily="34" charset="0"/>
              </a:rPr>
              <a:t>What does it mean?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Speech Bubble: Rectangle with Corners Rounded 22">
            <a:extLst>
              <a:ext uri="{FF2B5EF4-FFF2-40B4-BE49-F238E27FC236}">
                <a16:creationId xmlns:a16="http://schemas.microsoft.com/office/drawing/2014/main" id="{61FDCBDF-A86D-463D-8F1D-947F2F912381}"/>
              </a:ext>
            </a:extLst>
          </p:cNvPr>
          <p:cNvSpPr/>
          <p:nvPr/>
        </p:nvSpPr>
        <p:spPr>
          <a:xfrm>
            <a:off x="7043967" y="2576808"/>
            <a:ext cx="3758712" cy="748178"/>
          </a:xfrm>
          <a:prstGeom prst="wedgeRoundRectCallout">
            <a:avLst>
              <a:gd name="adj1" fmla="val -63248"/>
              <a:gd name="adj2" fmla="val -2385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gender of –</a:t>
            </a:r>
            <a:r>
              <a:rPr kumimoji="0" lang="en-US"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ung</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nouns</a:t>
            </a:r>
            <a:r>
              <a:rPr kumimoji="0" lang="en-US"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br>
              <a:rPr kumimoji="0" lang="en-US"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is always feminine.</a:t>
            </a:r>
          </a:p>
        </p:txBody>
      </p:sp>
      <p:pic>
        <p:nvPicPr>
          <p:cNvPr id="25" name="Graphic 24" descr="Puzzle pieces">
            <a:extLst>
              <a:ext uri="{FF2B5EF4-FFF2-40B4-BE49-F238E27FC236}">
                <a16:creationId xmlns:a16="http://schemas.microsoft.com/office/drawing/2014/main" id="{5E3CB4C6-1B5A-48E6-B28C-514E1EB0F2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77016" y="-27956"/>
            <a:ext cx="1182552" cy="1182552"/>
          </a:xfrm>
          <a:prstGeom prst="rect">
            <a:avLst/>
          </a:prstGeom>
        </p:spPr>
      </p:pic>
      <p:sp>
        <p:nvSpPr>
          <p:cNvPr id="26" name="Rounded Rectangle 11">
            <a:extLst>
              <a:ext uri="{FF2B5EF4-FFF2-40B4-BE49-F238E27FC236}">
                <a16:creationId xmlns:a16="http://schemas.microsoft.com/office/drawing/2014/main" id="{03E6E0AA-588D-4308-ACD3-432F7F71BA38}"/>
              </a:ext>
            </a:extLst>
          </p:cNvPr>
          <p:cNvSpPr/>
          <p:nvPr/>
        </p:nvSpPr>
        <p:spPr>
          <a:xfrm>
            <a:off x="10259568" y="247046"/>
            <a:ext cx="1697759" cy="37061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8" name="Rectangle 27">
            <a:extLst>
              <a:ext uri="{FF2B5EF4-FFF2-40B4-BE49-F238E27FC236}">
                <a16:creationId xmlns:a16="http://schemas.microsoft.com/office/drawing/2014/main" id="{2D67D6F7-B454-4EA5-ACCB-BC2E290E62F9}"/>
              </a:ext>
            </a:extLst>
          </p:cNvPr>
          <p:cNvSpPr/>
          <p:nvPr/>
        </p:nvSpPr>
        <p:spPr>
          <a:xfrm>
            <a:off x="300037" y="2715892"/>
            <a:ext cx="969456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a:t>
            </a:r>
            <a:r>
              <a:rPr kumimoji="0" lang="en-GB" sz="28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opinion</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4" name="Picture 3">
            <a:extLst>
              <a:ext uri="{FF2B5EF4-FFF2-40B4-BE49-F238E27FC236}">
                <a16:creationId xmlns:a16="http://schemas.microsoft.com/office/drawing/2014/main" id="{F921558A-C092-4FB2-837F-0502A5F8504E}"/>
              </a:ext>
            </a:extLst>
          </p:cNvPr>
          <p:cNvPicPr>
            <a:picLocks noChangeAspect="1"/>
          </p:cNvPicPr>
          <p:nvPr/>
        </p:nvPicPr>
        <p:blipFill>
          <a:blip r:embed="rId6"/>
          <a:stretch>
            <a:fillRect/>
          </a:stretch>
        </p:blipFill>
        <p:spPr>
          <a:xfrm rot="5400000">
            <a:off x="770872" y="2074467"/>
            <a:ext cx="961690" cy="941515"/>
          </a:xfrm>
          <a:prstGeom prst="rect">
            <a:avLst/>
          </a:prstGeom>
        </p:spPr>
      </p:pic>
      <p:sp>
        <p:nvSpPr>
          <p:cNvPr id="29" name="Rectangle 28">
            <a:extLst>
              <a:ext uri="{FF2B5EF4-FFF2-40B4-BE49-F238E27FC236}">
                <a16:creationId xmlns:a16="http://schemas.microsoft.com/office/drawing/2014/main" id="{A665C229-2B24-46D9-84D8-6B79C23D1DA4}"/>
              </a:ext>
            </a:extLst>
          </p:cNvPr>
          <p:cNvSpPr/>
          <p:nvPr/>
        </p:nvSpPr>
        <p:spPr>
          <a:xfrm>
            <a:off x="300037" y="4676087"/>
            <a:ext cx="969456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Leist</a:t>
            </a:r>
            <a:r>
              <a:rPr kumimoji="0" lang="en-GB" sz="28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achievement, performance</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30" name="Picture 29">
            <a:extLst>
              <a:ext uri="{FF2B5EF4-FFF2-40B4-BE49-F238E27FC236}">
                <a16:creationId xmlns:a16="http://schemas.microsoft.com/office/drawing/2014/main" id="{AA48ADC6-ED03-468C-B090-05429520293F}"/>
              </a:ext>
            </a:extLst>
          </p:cNvPr>
          <p:cNvPicPr>
            <a:picLocks noChangeAspect="1"/>
          </p:cNvPicPr>
          <p:nvPr/>
        </p:nvPicPr>
        <p:blipFill>
          <a:blip r:embed="rId6"/>
          <a:stretch>
            <a:fillRect/>
          </a:stretch>
        </p:blipFill>
        <p:spPr>
          <a:xfrm rot="5400000">
            <a:off x="965802" y="4982092"/>
            <a:ext cx="961690" cy="941515"/>
          </a:xfrm>
          <a:prstGeom prst="rect">
            <a:avLst/>
          </a:prstGeom>
        </p:spPr>
      </p:pic>
      <p:sp>
        <p:nvSpPr>
          <p:cNvPr id="31" name="Rectangle 30">
            <a:extLst>
              <a:ext uri="{FF2B5EF4-FFF2-40B4-BE49-F238E27FC236}">
                <a16:creationId xmlns:a16="http://schemas.microsoft.com/office/drawing/2014/main" id="{823994E3-D806-491D-87BE-098561CBDE33}"/>
              </a:ext>
            </a:extLst>
          </p:cNvPr>
          <p:cNvSpPr/>
          <p:nvPr/>
        </p:nvSpPr>
        <p:spPr>
          <a:xfrm>
            <a:off x="300037" y="5604249"/>
            <a:ext cx="877697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leisten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to achieve, perform</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6" name="Rectangle: Rounded Corners 15">
            <a:extLst>
              <a:ext uri="{FF2B5EF4-FFF2-40B4-BE49-F238E27FC236}">
                <a16:creationId xmlns:a16="http://schemas.microsoft.com/office/drawing/2014/main" id="{91CA648E-DEBF-46B2-853E-D66DB3487995}"/>
              </a:ext>
            </a:extLst>
          </p:cNvPr>
          <p:cNvSpPr/>
          <p:nvPr/>
        </p:nvSpPr>
        <p:spPr>
          <a:xfrm>
            <a:off x="4745233" y="2693201"/>
            <a:ext cx="1551709" cy="477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32" name="Rectangle: Rounded Corners 31">
            <a:extLst>
              <a:ext uri="{FF2B5EF4-FFF2-40B4-BE49-F238E27FC236}">
                <a16:creationId xmlns:a16="http://schemas.microsoft.com/office/drawing/2014/main" id="{BE859833-DF0C-4E29-91A1-083EB2C5D637}"/>
              </a:ext>
            </a:extLst>
          </p:cNvPr>
          <p:cNvSpPr/>
          <p:nvPr/>
        </p:nvSpPr>
        <p:spPr>
          <a:xfrm>
            <a:off x="4844328" y="4611427"/>
            <a:ext cx="5415239" cy="5133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33" name="Rectangle: Rounded Corners 32">
            <a:extLst>
              <a:ext uri="{FF2B5EF4-FFF2-40B4-BE49-F238E27FC236}">
                <a16:creationId xmlns:a16="http://schemas.microsoft.com/office/drawing/2014/main" id="{98C328E5-015D-4DF9-AB13-698243FC57D9}"/>
              </a:ext>
            </a:extLst>
          </p:cNvPr>
          <p:cNvSpPr/>
          <p:nvPr/>
        </p:nvSpPr>
        <p:spPr>
          <a:xfrm>
            <a:off x="4844328" y="5659081"/>
            <a:ext cx="5415239" cy="5133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Tree>
    <p:extLst>
      <p:ext uri="{BB962C8B-B14F-4D97-AF65-F5344CB8AC3E}">
        <p14:creationId xmlns:p14="http://schemas.microsoft.com/office/powerpoint/2010/main" val="190643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3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2" grpId="1" animBg="1"/>
      <p:bldP spid="23" grpId="0" animBg="1"/>
      <p:bldP spid="28" grpId="0"/>
      <p:bldP spid="29" grpId="0"/>
      <p:bldP spid="31" grpId="0"/>
      <p:bldP spid="16" grpId="0" animBg="1"/>
      <p:bldP spid="16" grpId="1" animBg="1"/>
      <p:bldP spid="32" grpId="0" animBg="1"/>
      <p:bldP spid="32" grpId="1" animBg="1"/>
      <p:bldP spid="33" grpId="0" animBg="1"/>
      <p:bldP spid="33"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43891" cy="707849"/>
          </a:xfrm>
        </p:spPr>
        <p:txBody>
          <a:bodyPr>
            <a:normAutofit fontScale="90000"/>
          </a:bodyPr>
          <a:lstStyle/>
          <a:p>
            <a:r>
              <a:rPr lang="en-GB" sz="3600" b="1" dirty="0">
                <a:solidFill>
                  <a:schemeClr val="bg1"/>
                </a:solidFill>
              </a:rPr>
              <a:t>Wolf und Mia </a:t>
            </a:r>
            <a:r>
              <a:rPr lang="en-GB" sz="3600" b="1" dirty="0" err="1">
                <a:solidFill>
                  <a:schemeClr val="bg1"/>
                </a:solidFill>
              </a:rPr>
              <a:t>suchen</a:t>
            </a:r>
            <a:r>
              <a:rPr lang="en-GB" sz="3600" b="1" dirty="0">
                <a:solidFill>
                  <a:schemeClr val="bg1"/>
                </a:solidFill>
              </a:rPr>
              <a:t> online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49785" y="247047"/>
            <a:ext cx="1707541" cy="38539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78446"/>
            <a:ext cx="7730111" cy="461665"/>
          </a:xfrm>
          <a:prstGeom prst="rect">
            <a:avLst/>
          </a:prstGeom>
          <a:noFill/>
        </p:spPr>
        <p:txBody>
          <a:bodyPr wrap="square" rtlCol="0">
            <a:spAutoFit/>
          </a:bodyPr>
          <a:lstStyle/>
          <a:p>
            <a:r>
              <a:rPr lang="en-US" sz="2400" dirty="0">
                <a:solidFill>
                  <a:schemeClr val="accent5">
                    <a:lumMod val="50000"/>
                  </a:schemeClr>
                </a:solidFill>
              </a:rPr>
              <a:t>Mia and Wolfgang are looking for places to visit.</a:t>
            </a:r>
          </a:p>
        </p:txBody>
      </p:sp>
      <p:graphicFrame>
        <p:nvGraphicFramePr>
          <p:cNvPr id="7" name="Table 7">
            <a:extLst>
              <a:ext uri="{FF2B5EF4-FFF2-40B4-BE49-F238E27FC236}">
                <a16:creationId xmlns:a16="http://schemas.microsoft.com/office/drawing/2014/main" id="{8DB2A042-D7BB-426B-BCF3-DCA740B971AE}"/>
              </a:ext>
            </a:extLst>
          </p:cNvPr>
          <p:cNvGraphicFramePr>
            <a:graphicFrameLocks noGrp="1"/>
          </p:cNvGraphicFramePr>
          <p:nvPr/>
        </p:nvGraphicFramePr>
        <p:xfrm>
          <a:off x="811711" y="1926263"/>
          <a:ext cx="11165027" cy="4480560"/>
        </p:xfrm>
        <a:graphic>
          <a:graphicData uri="http://schemas.openxmlformats.org/drawingml/2006/table">
            <a:tbl>
              <a:tblPr firstRow="1" bandRow="1">
                <a:tableStyleId>{5940675A-B579-460E-94D1-54222C63F5DA}</a:tableStyleId>
              </a:tblPr>
              <a:tblGrid>
                <a:gridCol w="2340001">
                  <a:extLst>
                    <a:ext uri="{9D8B030D-6E8A-4147-A177-3AD203B41FA5}">
                      <a16:colId xmlns:a16="http://schemas.microsoft.com/office/drawing/2014/main" val="1896666884"/>
                    </a:ext>
                  </a:extLst>
                </a:gridCol>
                <a:gridCol w="3238206">
                  <a:extLst>
                    <a:ext uri="{9D8B030D-6E8A-4147-A177-3AD203B41FA5}">
                      <a16:colId xmlns:a16="http://schemas.microsoft.com/office/drawing/2014/main" val="3255297376"/>
                    </a:ext>
                  </a:extLst>
                </a:gridCol>
                <a:gridCol w="2793410">
                  <a:extLst>
                    <a:ext uri="{9D8B030D-6E8A-4147-A177-3AD203B41FA5}">
                      <a16:colId xmlns:a16="http://schemas.microsoft.com/office/drawing/2014/main" val="583089599"/>
                    </a:ext>
                  </a:extLst>
                </a:gridCol>
                <a:gridCol w="2793410">
                  <a:extLst>
                    <a:ext uri="{9D8B030D-6E8A-4147-A177-3AD203B41FA5}">
                      <a16:colId xmlns:a16="http://schemas.microsoft.com/office/drawing/2014/main" val="315304295"/>
                    </a:ext>
                  </a:extLst>
                </a:gridCol>
              </a:tblGrid>
              <a:tr h="370840">
                <a:tc>
                  <a:txBody>
                    <a:bodyPr/>
                    <a:lstStyle/>
                    <a:p>
                      <a:pPr algn="ctr"/>
                      <a:r>
                        <a:rPr lang="en-GB" sz="2400" dirty="0">
                          <a:solidFill>
                            <a:srgbClr val="002060"/>
                          </a:solidFill>
                        </a:rPr>
                        <a:t>Deutsch</a:t>
                      </a:r>
                    </a:p>
                  </a:txBody>
                  <a:tcPr>
                    <a:lnL w="12700" cmpd="sng">
                      <a:noFill/>
                    </a:lnL>
                    <a:lnR w="12700" cap="flat" cmpd="sng" algn="ctr">
                      <a:solidFill>
                        <a:srgbClr val="002060"/>
                      </a:solidFill>
                      <a:prstDash val="sysDash"/>
                      <a:round/>
                      <a:headEnd type="none" w="med" len="med"/>
                      <a:tailEnd type="none" w="med" len="med"/>
                    </a:lnR>
                    <a:lnT w="12700" cmpd="sng">
                      <a:noFill/>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002060"/>
                          </a:solidFill>
                        </a:rPr>
                        <a:t>Englisch</a:t>
                      </a:r>
                      <a:endParaRPr lang="en-GB" sz="2400" dirty="0">
                        <a:solidFill>
                          <a:srgbClr val="002060"/>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mpd="sng">
                      <a:noFill/>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002060"/>
                          </a:solidFill>
                        </a:rPr>
                        <a:t>Deutsches</a:t>
                      </a:r>
                      <a:r>
                        <a:rPr lang="en-GB" sz="2400" dirty="0">
                          <a:solidFill>
                            <a:srgbClr val="002060"/>
                          </a:solidFill>
                        </a:rPr>
                        <a:t> Verb</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mpd="sng">
                      <a:noFill/>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002060"/>
                          </a:solidFill>
                        </a:rPr>
                        <a:t>Englisch</a:t>
                      </a:r>
                      <a:endParaRPr lang="en-GB" sz="2400" dirty="0">
                        <a:solidFill>
                          <a:srgbClr val="002060"/>
                        </a:solidFill>
                      </a:endParaRPr>
                    </a:p>
                  </a:txBody>
                  <a:tcPr>
                    <a:lnL w="12700" cap="flat" cmpd="sng" algn="ctr">
                      <a:solidFill>
                        <a:srgbClr val="002060"/>
                      </a:solidFill>
                      <a:prstDash val="sysDash"/>
                      <a:round/>
                      <a:headEnd type="none" w="med" len="med"/>
                      <a:tailEnd type="none" w="med" len="med"/>
                    </a:lnL>
                    <a:lnR w="12700" cmpd="sng">
                      <a:noFill/>
                    </a:lnR>
                    <a:lnT w="12700" cmpd="sng">
                      <a:noFill/>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3086403"/>
                  </a:ext>
                </a:extLst>
              </a:tr>
              <a:tr h="370840">
                <a:tc>
                  <a:txBody>
                    <a:bodyPr/>
                    <a:lstStyle/>
                    <a:p>
                      <a:r>
                        <a:rPr lang="en-GB" sz="2000" b="1" kern="1200" dirty="0">
                          <a:solidFill>
                            <a:schemeClr val="accent5">
                              <a:lumMod val="50000"/>
                            </a:schemeClr>
                          </a:solidFill>
                          <a:latin typeface="+mn-lt"/>
                          <a:ea typeface="+mn-ea"/>
                          <a:cs typeface="+mn-cs"/>
                        </a:rPr>
                        <a:t>die</a:t>
                      </a:r>
                      <a:r>
                        <a:rPr lang="en-GB" sz="2000" dirty="0">
                          <a:solidFill>
                            <a:srgbClr val="002060"/>
                          </a:solidFill>
                        </a:rPr>
                        <a:t> </a:t>
                      </a:r>
                      <a:r>
                        <a:rPr lang="en-GB" sz="2000" b="1" kern="1200" dirty="0" err="1">
                          <a:solidFill>
                            <a:schemeClr val="accent5">
                              <a:lumMod val="50000"/>
                            </a:schemeClr>
                          </a:solidFill>
                          <a:latin typeface="+mn-lt"/>
                          <a:ea typeface="+mn-ea"/>
                          <a:cs typeface="+mn-cs"/>
                        </a:rPr>
                        <a:t>Wohnung</a:t>
                      </a:r>
                      <a:endParaRPr lang="en-GB" sz="2000" b="1" kern="1200" dirty="0">
                        <a:solidFill>
                          <a:schemeClr val="accent5">
                            <a:lumMod val="50000"/>
                          </a:schemeClr>
                        </a:solidFill>
                        <a:latin typeface="+mn-lt"/>
                        <a:ea typeface="+mn-ea"/>
                        <a:cs typeface="+mn-cs"/>
                      </a:endParaRPr>
                    </a:p>
                  </a:txBody>
                  <a:tcPr>
                    <a:lnL w="12700" cmpd="sng">
                      <a:noFill/>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rPr>
                        <a:t>flat, apartment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2060"/>
                          </a:solidFill>
                        </a:rPr>
                        <a:t>wohnen</a:t>
                      </a:r>
                      <a:endParaRPr lang="en-GB" sz="2400" b="1" dirty="0">
                        <a:solidFill>
                          <a:srgbClr val="002060"/>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rPr>
                        <a:t>to live, living</a:t>
                      </a:r>
                    </a:p>
                  </a:txBody>
                  <a:tcPr>
                    <a:lnL w="12700" cap="flat" cmpd="sng" algn="ctr">
                      <a:solidFill>
                        <a:srgbClr val="002060"/>
                      </a:solidFill>
                      <a:prstDash val="sysDash"/>
                      <a:round/>
                      <a:headEnd type="none" w="med" len="med"/>
                      <a:tailEnd type="none" w="med" len="med"/>
                    </a:lnL>
                    <a:lnR w="12700" cmpd="sng">
                      <a:noFill/>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7243599"/>
                  </a:ext>
                </a:extLst>
              </a:tr>
              <a:tr h="322953">
                <a:tc>
                  <a:txBody>
                    <a:bodyPr/>
                    <a:lstStyle/>
                    <a:p>
                      <a:r>
                        <a:rPr lang="en-GB" sz="2000" b="1" kern="1200" dirty="0">
                          <a:solidFill>
                            <a:schemeClr val="accent5">
                              <a:lumMod val="50000"/>
                            </a:schemeClr>
                          </a:solidFill>
                          <a:latin typeface="+mn-lt"/>
                          <a:ea typeface="+mn-ea"/>
                          <a:cs typeface="+mn-cs"/>
                        </a:rPr>
                        <a:t>die </a:t>
                      </a:r>
                      <a:r>
                        <a:rPr lang="en-GB" sz="2000" b="1" kern="1200" dirty="0" err="1">
                          <a:solidFill>
                            <a:schemeClr val="accent5">
                              <a:lumMod val="50000"/>
                            </a:schemeClr>
                          </a:solidFill>
                          <a:latin typeface="+mn-lt"/>
                          <a:ea typeface="+mn-ea"/>
                          <a:cs typeface="+mn-cs"/>
                        </a:rPr>
                        <a:t>Erfahrung</a:t>
                      </a:r>
                      <a:endParaRPr lang="en-GB" sz="2000" b="1" kern="1200" dirty="0">
                        <a:solidFill>
                          <a:schemeClr val="accent5">
                            <a:lumMod val="50000"/>
                          </a:schemeClr>
                        </a:solidFill>
                        <a:latin typeface="+mn-lt"/>
                        <a:ea typeface="+mn-ea"/>
                        <a:cs typeface="+mn-cs"/>
                      </a:endParaRPr>
                    </a:p>
                  </a:txBody>
                  <a:tcPr>
                    <a:lnL w="12700" cmpd="sng">
                      <a:noFill/>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rPr>
                        <a:t>experience</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2060"/>
                          </a:solidFill>
                        </a:rPr>
                        <a:t>erfahren</a:t>
                      </a:r>
                      <a:endParaRPr lang="en-GB" sz="2400" b="1" dirty="0">
                        <a:solidFill>
                          <a:srgbClr val="002060"/>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rPr>
                        <a:t>to experience</a:t>
                      </a:r>
                    </a:p>
                  </a:txBody>
                  <a:tcPr>
                    <a:lnL w="12700" cap="flat" cmpd="sng" algn="ctr">
                      <a:solidFill>
                        <a:srgbClr val="002060"/>
                      </a:solidFill>
                      <a:prstDash val="sysDash"/>
                      <a:round/>
                      <a:headEnd type="none" w="med" len="med"/>
                      <a:tailEnd type="none" w="med" len="med"/>
                    </a:lnL>
                    <a:lnR w="12700" cmpd="sng">
                      <a:noFill/>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7911377"/>
                  </a:ext>
                </a:extLst>
              </a:tr>
              <a:tr h="370840">
                <a:tc>
                  <a:txBody>
                    <a:bodyPr/>
                    <a:lstStyle/>
                    <a:p>
                      <a:r>
                        <a:rPr lang="en-GB" sz="2000" b="1" kern="1200" dirty="0">
                          <a:solidFill>
                            <a:schemeClr val="accent5">
                              <a:lumMod val="50000"/>
                            </a:schemeClr>
                          </a:solidFill>
                          <a:latin typeface="+mn-lt"/>
                          <a:ea typeface="+mn-ea"/>
                          <a:cs typeface="+mn-cs"/>
                        </a:rPr>
                        <a:t>die </a:t>
                      </a:r>
                      <a:r>
                        <a:rPr lang="en-GB" sz="2000" b="1" kern="1200" dirty="0" err="1">
                          <a:solidFill>
                            <a:schemeClr val="accent5">
                              <a:lumMod val="50000"/>
                            </a:schemeClr>
                          </a:solidFill>
                          <a:latin typeface="+mn-lt"/>
                          <a:ea typeface="+mn-ea"/>
                          <a:cs typeface="+mn-cs"/>
                        </a:rPr>
                        <a:t>Kleidung</a:t>
                      </a:r>
                      <a:endParaRPr lang="en-GB" sz="2000" b="1" kern="1200" dirty="0">
                        <a:solidFill>
                          <a:schemeClr val="accent5">
                            <a:lumMod val="50000"/>
                          </a:schemeClr>
                        </a:solidFill>
                        <a:latin typeface="+mn-lt"/>
                        <a:ea typeface="+mn-ea"/>
                        <a:cs typeface="+mn-cs"/>
                      </a:endParaRPr>
                    </a:p>
                  </a:txBody>
                  <a:tcPr>
                    <a:lnL w="12700" cmpd="sng">
                      <a:noFill/>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rPr>
                        <a:t>clothing</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2060"/>
                          </a:solidFill>
                        </a:rPr>
                        <a:t>kleiden</a:t>
                      </a:r>
                      <a:endParaRPr lang="en-GB" sz="2400" b="1" dirty="0">
                        <a:solidFill>
                          <a:srgbClr val="002060"/>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rPr>
                        <a:t>to dress</a:t>
                      </a:r>
                    </a:p>
                  </a:txBody>
                  <a:tcPr>
                    <a:lnL w="12700" cap="flat" cmpd="sng" algn="ctr">
                      <a:solidFill>
                        <a:srgbClr val="002060"/>
                      </a:solidFill>
                      <a:prstDash val="sysDash"/>
                      <a:round/>
                      <a:headEnd type="none" w="med" len="med"/>
                      <a:tailEnd type="none" w="med" len="med"/>
                    </a:lnL>
                    <a:lnR w="12700" cmpd="sng">
                      <a:noFill/>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5405748"/>
                  </a:ext>
                </a:extLst>
              </a:tr>
              <a:tr h="370840">
                <a:tc>
                  <a:txBody>
                    <a:bodyPr/>
                    <a:lstStyle/>
                    <a:p>
                      <a:r>
                        <a:rPr lang="en-GB" sz="2000" b="1" kern="1200" dirty="0">
                          <a:solidFill>
                            <a:schemeClr val="accent5">
                              <a:lumMod val="50000"/>
                            </a:schemeClr>
                          </a:solidFill>
                          <a:latin typeface="+mn-lt"/>
                          <a:ea typeface="+mn-ea"/>
                          <a:cs typeface="+mn-cs"/>
                        </a:rPr>
                        <a:t>die </a:t>
                      </a:r>
                      <a:r>
                        <a:rPr lang="en-GB" sz="2000" b="1" kern="1200" dirty="0" err="1">
                          <a:solidFill>
                            <a:schemeClr val="accent5">
                              <a:lumMod val="50000"/>
                            </a:schemeClr>
                          </a:solidFill>
                          <a:latin typeface="+mn-lt"/>
                          <a:ea typeface="+mn-ea"/>
                          <a:cs typeface="+mn-cs"/>
                        </a:rPr>
                        <a:t>Ausbildung</a:t>
                      </a:r>
                      <a:endParaRPr lang="en-GB" sz="2000" b="1" kern="1200" dirty="0">
                        <a:solidFill>
                          <a:schemeClr val="accent5">
                            <a:lumMod val="50000"/>
                          </a:schemeClr>
                        </a:solidFill>
                        <a:latin typeface="+mn-lt"/>
                        <a:ea typeface="+mn-ea"/>
                        <a:cs typeface="+mn-cs"/>
                      </a:endParaRPr>
                    </a:p>
                  </a:txBody>
                  <a:tcPr>
                    <a:lnL w="12700" cmpd="sng">
                      <a:noFill/>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rPr>
                        <a:t>training</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2060"/>
                          </a:solidFill>
                        </a:rPr>
                        <a:t>ausbilden</a:t>
                      </a:r>
                      <a:endParaRPr lang="en-GB" sz="2400" b="1" dirty="0">
                        <a:solidFill>
                          <a:srgbClr val="002060"/>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rPr>
                        <a:t>to train</a:t>
                      </a:r>
                    </a:p>
                  </a:txBody>
                  <a:tcPr>
                    <a:lnL w="12700" cap="flat" cmpd="sng" algn="ctr">
                      <a:solidFill>
                        <a:srgbClr val="002060"/>
                      </a:solidFill>
                      <a:prstDash val="sysDash"/>
                      <a:round/>
                      <a:headEnd type="none" w="med" len="med"/>
                      <a:tailEnd type="none" w="med" len="med"/>
                    </a:lnL>
                    <a:lnR w="12700" cmpd="sng">
                      <a:noFill/>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793336"/>
                  </a:ext>
                </a:extLst>
              </a:tr>
              <a:tr h="370840">
                <a:tc>
                  <a:txBody>
                    <a:bodyPr/>
                    <a:lstStyle/>
                    <a:p>
                      <a:r>
                        <a:rPr lang="en-GB" sz="2000" b="1" kern="1200" dirty="0">
                          <a:solidFill>
                            <a:schemeClr val="accent5">
                              <a:lumMod val="50000"/>
                            </a:schemeClr>
                          </a:solidFill>
                          <a:latin typeface="+mn-lt"/>
                          <a:ea typeface="+mn-ea"/>
                          <a:cs typeface="+mn-cs"/>
                        </a:rPr>
                        <a:t>die </a:t>
                      </a:r>
                      <a:r>
                        <a:rPr lang="en-GB" sz="2000" b="1" kern="1200" dirty="0" err="1">
                          <a:solidFill>
                            <a:schemeClr val="accent5">
                              <a:lumMod val="50000"/>
                            </a:schemeClr>
                          </a:solidFill>
                          <a:latin typeface="+mn-lt"/>
                          <a:ea typeface="+mn-ea"/>
                          <a:cs typeface="+mn-cs"/>
                        </a:rPr>
                        <a:t>Ordnung</a:t>
                      </a:r>
                      <a:endParaRPr lang="en-GB" sz="2000" b="1" kern="1200" dirty="0">
                        <a:solidFill>
                          <a:schemeClr val="accent5">
                            <a:lumMod val="50000"/>
                          </a:schemeClr>
                        </a:solidFill>
                        <a:latin typeface="+mn-lt"/>
                        <a:ea typeface="+mn-ea"/>
                        <a:cs typeface="+mn-cs"/>
                      </a:endParaRPr>
                    </a:p>
                  </a:txBody>
                  <a:tcPr>
                    <a:lnL w="12700" cmpd="sng">
                      <a:noFill/>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rPr>
                        <a:t>order</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2060"/>
                          </a:solidFill>
                        </a:rPr>
                        <a:t>ordnen</a:t>
                      </a:r>
                      <a:endParaRPr lang="en-GB" sz="2400" b="1" dirty="0">
                        <a:solidFill>
                          <a:srgbClr val="002060"/>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rPr>
                        <a:t>to arrange</a:t>
                      </a:r>
                    </a:p>
                  </a:txBody>
                  <a:tcPr>
                    <a:lnL w="12700" cap="flat" cmpd="sng" algn="ctr">
                      <a:solidFill>
                        <a:srgbClr val="002060"/>
                      </a:solidFill>
                      <a:prstDash val="sysDash"/>
                      <a:round/>
                      <a:headEnd type="none" w="med" len="med"/>
                      <a:tailEnd type="none" w="med" len="med"/>
                    </a:lnL>
                    <a:lnR w="12700" cmpd="sng">
                      <a:noFill/>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8416487"/>
                  </a:ext>
                </a:extLst>
              </a:tr>
              <a:tr h="370840">
                <a:tc>
                  <a:txBody>
                    <a:bodyPr/>
                    <a:lstStyle/>
                    <a:p>
                      <a:r>
                        <a:rPr lang="en-GB" sz="2000" b="1" kern="1200" dirty="0">
                          <a:solidFill>
                            <a:schemeClr val="accent5">
                              <a:lumMod val="50000"/>
                            </a:schemeClr>
                          </a:solidFill>
                          <a:latin typeface="+mn-lt"/>
                          <a:ea typeface="+mn-ea"/>
                          <a:cs typeface="+mn-cs"/>
                        </a:rPr>
                        <a:t>die </a:t>
                      </a:r>
                      <a:r>
                        <a:rPr lang="en-GB" sz="2000" b="1" kern="1200" dirty="0" err="1">
                          <a:solidFill>
                            <a:schemeClr val="accent5">
                              <a:lumMod val="50000"/>
                            </a:schemeClr>
                          </a:solidFill>
                          <a:latin typeface="+mn-lt"/>
                          <a:ea typeface="+mn-ea"/>
                          <a:cs typeface="+mn-cs"/>
                        </a:rPr>
                        <a:t>Bevölkerung</a:t>
                      </a:r>
                      <a:endParaRPr lang="en-GB" sz="2000" b="1" kern="1200" dirty="0">
                        <a:solidFill>
                          <a:schemeClr val="accent5">
                            <a:lumMod val="50000"/>
                          </a:schemeClr>
                        </a:solidFill>
                        <a:latin typeface="+mn-lt"/>
                        <a:ea typeface="+mn-ea"/>
                        <a:cs typeface="+mn-cs"/>
                      </a:endParaRPr>
                    </a:p>
                  </a:txBody>
                  <a:tcPr>
                    <a:lnL w="12700" cmpd="sng">
                      <a:noFill/>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rPr>
                        <a:t>population</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2060"/>
                          </a:solidFill>
                        </a:rPr>
                        <a:t>bevölkern</a:t>
                      </a:r>
                      <a:endParaRPr lang="en-GB" sz="2400" b="1" dirty="0">
                        <a:solidFill>
                          <a:srgbClr val="002060"/>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rPr>
                        <a:t>to populate</a:t>
                      </a:r>
                    </a:p>
                  </a:txBody>
                  <a:tcPr>
                    <a:lnL w="12700" cap="flat" cmpd="sng" algn="ctr">
                      <a:solidFill>
                        <a:srgbClr val="002060"/>
                      </a:solidFill>
                      <a:prstDash val="sysDash"/>
                      <a:round/>
                      <a:headEnd type="none" w="med" len="med"/>
                      <a:tailEnd type="none" w="med" len="med"/>
                    </a:lnL>
                    <a:lnR w="12700" cmpd="sng">
                      <a:noFill/>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5465229"/>
                  </a:ext>
                </a:extLst>
              </a:tr>
              <a:tr h="370840">
                <a:tc>
                  <a:txBody>
                    <a:bodyPr/>
                    <a:lstStyle/>
                    <a:p>
                      <a:r>
                        <a:rPr lang="en-GB" sz="2000" b="1" kern="1200" dirty="0">
                          <a:solidFill>
                            <a:schemeClr val="accent5">
                              <a:lumMod val="50000"/>
                            </a:schemeClr>
                          </a:solidFill>
                          <a:latin typeface="+mn-lt"/>
                          <a:ea typeface="+mn-ea"/>
                          <a:cs typeface="+mn-cs"/>
                        </a:rPr>
                        <a:t>die </a:t>
                      </a:r>
                      <a:r>
                        <a:rPr lang="en-GB" sz="2000" b="1" kern="1200" dirty="0" err="1">
                          <a:solidFill>
                            <a:schemeClr val="accent5">
                              <a:lumMod val="50000"/>
                            </a:schemeClr>
                          </a:solidFill>
                          <a:latin typeface="+mn-lt"/>
                          <a:ea typeface="+mn-ea"/>
                          <a:cs typeface="+mn-cs"/>
                        </a:rPr>
                        <a:t>Bewegung</a:t>
                      </a:r>
                      <a:endParaRPr lang="en-GB" sz="2000" b="1" kern="1200" dirty="0">
                        <a:solidFill>
                          <a:schemeClr val="accent5">
                            <a:lumMod val="50000"/>
                          </a:schemeClr>
                        </a:solidFill>
                        <a:latin typeface="+mn-lt"/>
                        <a:ea typeface="+mn-ea"/>
                        <a:cs typeface="+mn-cs"/>
                      </a:endParaRPr>
                    </a:p>
                  </a:txBody>
                  <a:tcPr>
                    <a:lnL w="12700" cmpd="sng">
                      <a:noFill/>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dirty="0">
                          <a:solidFill>
                            <a:srgbClr val="002060"/>
                          </a:solidFill>
                        </a:rPr>
                        <a:t>movement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solidFill>
                            <a:srgbClr val="002060"/>
                          </a:solidFill>
                        </a:rPr>
                        <a:t>bewegen</a:t>
                      </a:r>
                      <a:endParaRPr lang="en-GB" sz="2400" b="1" dirty="0">
                        <a:solidFill>
                          <a:srgbClr val="002060"/>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GB" sz="2400" b="1" dirty="0">
                          <a:solidFill>
                            <a:srgbClr val="002060"/>
                          </a:solidFill>
                        </a:rPr>
                        <a:t>to move</a:t>
                      </a:r>
                    </a:p>
                  </a:txBody>
                  <a:tcPr>
                    <a:lnL w="12700" cap="flat" cmpd="sng" algn="ctr">
                      <a:solidFill>
                        <a:srgbClr val="002060"/>
                      </a:solidFill>
                      <a:prstDash val="sysDash"/>
                      <a:round/>
                      <a:headEnd type="none" w="med" len="med"/>
                      <a:tailEnd type="none" w="med" len="med"/>
                    </a:lnL>
                    <a:lnR w="12700" cmpd="sng">
                      <a:noFill/>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773058"/>
                  </a:ext>
                </a:extLst>
              </a:tr>
              <a:tr h="370840">
                <a:tc>
                  <a:txBody>
                    <a:bodyPr/>
                    <a:lstStyle/>
                    <a:p>
                      <a:r>
                        <a:rPr lang="en-GB" sz="2000" b="1" kern="1200" dirty="0">
                          <a:solidFill>
                            <a:schemeClr val="accent5">
                              <a:lumMod val="50000"/>
                            </a:schemeClr>
                          </a:solidFill>
                          <a:latin typeface="+mn-lt"/>
                          <a:ea typeface="+mn-ea"/>
                          <a:cs typeface="+mn-cs"/>
                        </a:rPr>
                        <a:t>die </a:t>
                      </a:r>
                      <a:r>
                        <a:rPr lang="en-GB" sz="2000" b="1" kern="1200" dirty="0" err="1">
                          <a:solidFill>
                            <a:schemeClr val="accent5">
                              <a:lumMod val="50000"/>
                            </a:schemeClr>
                          </a:solidFill>
                          <a:latin typeface="+mn-lt"/>
                          <a:ea typeface="+mn-ea"/>
                          <a:cs typeface="+mn-cs"/>
                        </a:rPr>
                        <a:t>Leistung</a:t>
                      </a:r>
                      <a:endParaRPr lang="en-GB" sz="2000" b="1" kern="1200" dirty="0">
                        <a:solidFill>
                          <a:schemeClr val="accent5">
                            <a:lumMod val="50000"/>
                          </a:schemeClr>
                        </a:solidFill>
                        <a:latin typeface="+mn-lt"/>
                        <a:ea typeface="+mn-ea"/>
                        <a:cs typeface="+mn-cs"/>
                      </a:endParaRPr>
                    </a:p>
                  </a:txBody>
                  <a:tcPr>
                    <a:lnL w="12700" cmpd="sng">
                      <a:noFill/>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GB" sz="2400" dirty="0">
                          <a:solidFill>
                            <a:srgbClr val="002060"/>
                          </a:solidFill>
                        </a:rPr>
                        <a:t>achievement, performance</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GB" sz="2400" b="1" dirty="0" err="1">
                          <a:solidFill>
                            <a:srgbClr val="002060"/>
                          </a:solidFill>
                        </a:rPr>
                        <a:t>leisten</a:t>
                      </a:r>
                      <a:endParaRPr lang="en-GB" sz="2400" b="1" dirty="0">
                        <a:solidFill>
                          <a:srgbClr val="002060"/>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GB" sz="2400" b="1" dirty="0">
                          <a:solidFill>
                            <a:srgbClr val="002060"/>
                          </a:solidFill>
                        </a:rPr>
                        <a:t>to achieve, perform</a:t>
                      </a:r>
                    </a:p>
                  </a:txBody>
                  <a:tcPr>
                    <a:lnL w="12700" cap="flat" cmpd="sng" algn="ctr">
                      <a:solidFill>
                        <a:srgbClr val="002060"/>
                      </a:solidFill>
                      <a:prstDash val="sysDash"/>
                      <a:round/>
                      <a:headEnd type="none" w="med" len="med"/>
                      <a:tailEnd type="none" w="med" len="med"/>
                    </a:lnL>
                    <a:lnR w="12700" cmpd="sng">
                      <a:noFill/>
                    </a:lnR>
                    <a:lnT w="12700" cap="flat" cmpd="sng" algn="ctr">
                      <a:solidFill>
                        <a:srgbClr val="002060"/>
                      </a:solidFill>
                      <a:prstDash val="sysDash"/>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30735858"/>
                  </a:ext>
                </a:extLst>
              </a:tr>
            </a:tbl>
          </a:graphicData>
        </a:graphic>
      </p:graphicFrame>
      <p:pic>
        <p:nvPicPr>
          <p:cNvPr id="12" name="Picture 11" descr="Wolfgang smiling">
            <a:extLst>
              <a:ext uri="{FF2B5EF4-FFF2-40B4-BE49-F238E27FC236}">
                <a16:creationId xmlns:a16="http://schemas.microsoft.com/office/drawing/2014/main" id="{42B97DDE-2B80-4D3A-9128-31AC4864D1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237" y="0"/>
            <a:ext cx="1511419" cy="1454384"/>
          </a:xfrm>
          <a:prstGeom prst="rect">
            <a:avLst/>
          </a:prstGeom>
        </p:spPr>
      </p:pic>
      <p:pic>
        <p:nvPicPr>
          <p:cNvPr id="13" name="Picture 12" descr="A close up of a logo&#10;&#10;Description automatically generated">
            <a:extLst>
              <a:ext uri="{FF2B5EF4-FFF2-40B4-BE49-F238E27FC236}">
                <a16:creationId xmlns:a16="http://schemas.microsoft.com/office/drawing/2014/main" id="{0DC8B264-194B-47CD-A2A7-19D52AAEE6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0473" y="65079"/>
            <a:ext cx="1160566" cy="1344764"/>
          </a:xfrm>
          <a:prstGeom prst="rect">
            <a:avLst/>
          </a:prstGeom>
        </p:spPr>
      </p:pic>
      <p:pic>
        <p:nvPicPr>
          <p:cNvPr id="14" name="Picture 13" descr="Icon&#10;&#10;Description automatically generated">
            <a:extLst>
              <a:ext uri="{FF2B5EF4-FFF2-40B4-BE49-F238E27FC236}">
                <a16:creationId xmlns:a16="http://schemas.microsoft.com/office/drawing/2014/main" id="{695845FD-9CEF-45D9-B5D6-D2DBE7E471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7558" y="943616"/>
            <a:ext cx="1311316" cy="1240628"/>
          </a:xfrm>
          <a:prstGeom prst="rect">
            <a:avLst/>
          </a:prstGeom>
        </p:spPr>
      </p:pic>
      <p:pic>
        <p:nvPicPr>
          <p:cNvPr id="15" name="Graphic 14" descr="Puzzle pieces">
            <a:extLst>
              <a:ext uri="{FF2B5EF4-FFF2-40B4-BE49-F238E27FC236}">
                <a16:creationId xmlns:a16="http://schemas.microsoft.com/office/drawing/2014/main" id="{2391ADC5-9ABE-47FB-B6BD-04043810A6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79977" y="597662"/>
            <a:ext cx="1182552" cy="1182552"/>
          </a:xfrm>
          <a:prstGeom prst="rect">
            <a:avLst/>
          </a:prstGeom>
        </p:spPr>
      </p:pic>
      <p:sp>
        <p:nvSpPr>
          <p:cNvPr id="8" name="Rectangle 7">
            <a:extLst>
              <a:ext uri="{FF2B5EF4-FFF2-40B4-BE49-F238E27FC236}">
                <a16:creationId xmlns:a16="http://schemas.microsoft.com/office/drawing/2014/main" id="{D73F716C-F296-4FF9-ABD0-A788AFA6C546}"/>
              </a:ext>
            </a:extLst>
          </p:cNvPr>
          <p:cNvSpPr/>
          <p:nvPr/>
        </p:nvSpPr>
        <p:spPr>
          <a:xfrm>
            <a:off x="811710" y="2437488"/>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18EE4B8-9C29-469D-82DF-E37221623ADA}"/>
              </a:ext>
            </a:extLst>
          </p:cNvPr>
          <p:cNvSpPr/>
          <p:nvPr/>
        </p:nvSpPr>
        <p:spPr>
          <a:xfrm>
            <a:off x="6483561" y="2437486"/>
            <a:ext cx="2024473"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7FEA116-6CA4-47D1-AFE6-389BB725B130}"/>
              </a:ext>
            </a:extLst>
          </p:cNvPr>
          <p:cNvSpPr/>
          <p:nvPr/>
        </p:nvSpPr>
        <p:spPr>
          <a:xfrm>
            <a:off x="9191707" y="2437486"/>
            <a:ext cx="2024473"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BF3E610-5A2F-4C7F-A8FC-2CB5F8AC3BA6}"/>
              </a:ext>
            </a:extLst>
          </p:cNvPr>
          <p:cNvSpPr/>
          <p:nvPr/>
        </p:nvSpPr>
        <p:spPr>
          <a:xfrm>
            <a:off x="721739" y="2853104"/>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FA20B1F-DFBB-4A89-8680-E11CAF0DF873}"/>
              </a:ext>
            </a:extLst>
          </p:cNvPr>
          <p:cNvSpPr/>
          <p:nvPr/>
        </p:nvSpPr>
        <p:spPr>
          <a:xfrm>
            <a:off x="6483561" y="2897505"/>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3AA07ED-F35A-41B9-915A-4577CFC7B54E}"/>
              </a:ext>
            </a:extLst>
          </p:cNvPr>
          <p:cNvSpPr/>
          <p:nvPr/>
        </p:nvSpPr>
        <p:spPr>
          <a:xfrm>
            <a:off x="9230149" y="2864824"/>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4E08C9E-8873-4842-B381-EE0B48832C17}"/>
              </a:ext>
            </a:extLst>
          </p:cNvPr>
          <p:cNvSpPr/>
          <p:nvPr/>
        </p:nvSpPr>
        <p:spPr>
          <a:xfrm>
            <a:off x="803098" y="3349204"/>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477F057-7E98-48DB-BFCB-CCF10F885AC7}"/>
              </a:ext>
            </a:extLst>
          </p:cNvPr>
          <p:cNvSpPr/>
          <p:nvPr/>
        </p:nvSpPr>
        <p:spPr>
          <a:xfrm>
            <a:off x="6483561" y="3349204"/>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36F8F8B-B534-4632-AA6B-4310A9706660}"/>
              </a:ext>
            </a:extLst>
          </p:cNvPr>
          <p:cNvSpPr/>
          <p:nvPr/>
        </p:nvSpPr>
        <p:spPr>
          <a:xfrm>
            <a:off x="9230149" y="3325246"/>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963EBCB5-944B-4D7D-8538-81681A3B5D5E}"/>
              </a:ext>
            </a:extLst>
          </p:cNvPr>
          <p:cNvSpPr/>
          <p:nvPr/>
        </p:nvSpPr>
        <p:spPr>
          <a:xfrm>
            <a:off x="811710" y="3817099"/>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317C97BB-F8BE-4258-AF4B-A07BD7C8A458}"/>
              </a:ext>
            </a:extLst>
          </p:cNvPr>
          <p:cNvSpPr/>
          <p:nvPr/>
        </p:nvSpPr>
        <p:spPr>
          <a:xfrm>
            <a:off x="6483561" y="3817097"/>
            <a:ext cx="2024473"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CAB2027C-C6ED-4493-A807-BA5FF29C0224}"/>
              </a:ext>
            </a:extLst>
          </p:cNvPr>
          <p:cNvSpPr/>
          <p:nvPr/>
        </p:nvSpPr>
        <p:spPr>
          <a:xfrm>
            <a:off x="9212027" y="3817097"/>
            <a:ext cx="2024473"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5CB2A3A-14DB-4C07-A198-5E816325D2C6}"/>
              </a:ext>
            </a:extLst>
          </p:cNvPr>
          <p:cNvSpPr/>
          <p:nvPr/>
        </p:nvSpPr>
        <p:spPr>
          <a:xfrm>
            <a:off x="721739" y="4245446"/>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C74133F-C20E-48FD-8845-0D528C7242F8}"/>
              </a:ext>
            </a:extLst>
          </p:cNvPr>
          <p:cNvSpPr/>
          <p:nvPr/>
        </p:nvSpPr>
        <p:spPr>
          <a:xfrm>
            <a:off x="6483561" y="4256796"/>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E73B9CC-0461-434D-95D9-FB5DCBAAA644}"/>
              </a:ext>
            </a:extLst>
          </p:cNvPr>
          <p:cNvSpPr/>
          <p:nvPr/>
        </p:nvSpPr>
        <p:spPr>
          <a:xfrm>
            <a:off x="9251874" y="4268009"/>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EE7C8559-87F4-4D58-9593-5B28C3063BDA}"/>
              </a:ext>
            </a:extLst>
          </p:cNvPr>
          <p:cNvSpPr/>
          <p:nvPr/>
        </p:nvSpPr>
        <p:spPr>
          <a:xfrm>
            <a:off x="803098" y="4728815"/>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1CAB0F84-C1AC-4CF3-8AEB-6EAC1121E580}"/>
              </a:ext>
            </a:extLst>
          </p:cNvPr>
          <p:cNvSpPr/>
          <p:nvPr/>
        </p:nvSpPr>
        <p:spPr>
          <a:xfrm>
            <a:off x="6483561" y="4728815"/>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662C826-111D-4F02-90BD-7F7668677540}"/>
              </a:ext>
            </a:extLst>
          </p:cNvPr>
          <p:cNvSpPr/>
          <p:nvPr/>
        </p:nvSpPr>
        <p:spPr>
          <a:xfrm>
            <a:off x="9251874" y="4739339"/>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1C1C27D3-35E6-4217-854A-F33E8DD9489D}"/>
              </a:ext>
            </a:extLst>
          </p:cNvPr>
          <p:cNvSpPr/>
          <p:nvPr/>
        </p:nvSpPr>
        <p:spPr>
          <a:xfrm>
            <a:off x="721739" y="5149136"/>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91FC7006-CA7C-4B4F-84F1-8E23297D9D8B}"/>
              </a:ext>
            </a:extLst>
          </p:cNvPr>
          <p:cNvSpPr/>
          <p:nvPr/>
        </p:nvSpPr>
        <p:spPr>
          <a:xfrm>
            <a:off x="6483561" y="5160486"/>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3D829918-C201-4BD2-9937-4C90F0641551}"/>
              </a:ext>
            </a:extLst>
          </p:cNvPr>
          <p:cNvSpPr/>
          <p:nvPr/>
        </p:nvSpPr>
        <p:spPr>
          <a:xfrm>
            <a:off x="9251874" y="5192019"/>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6DA120DE-BA31-4D13-A3A1-BEE82E59E457}"/>
              </a:ext>
            </a:extLst>
          </p:cNvPr>
          <p:cNvSpPr/>
          <p:nvPr/>
        </p:nvSpPr>
        <p:spPr>
          <a:xfrm>
            <a:off x="803098" y="5632505"/>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61A7B486-9F70-4D45-AC5C-1B7CEB7CA772}"/>
              </a:ext>
            </a:extLst>
          </p:cNvPr>
          <p:cNvSpPr/>
          <p:nvPr/>
        </p:nvSpPr>
        <p:spPr>
          <a:xfrm>
            <a:off x="6483561" y="5632505"/>
            <a:ext cx="2225407" cy="362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22A71A1B-7BF7-4FF6-8639-38354D27F301}"/>
              </a:ext>
            </a:extLst>
          </p:cNvPr>
          <p:cNvSpPr/>
          <p:nvPr/>
        </p:nvSpPr>
        <p:spPr>
          <a:xfrm>
            <a:off x="9231554" y="5654638"/>
            <a:ext cx="2465418" cy="695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Action Button: Custom 16">
            <a:hlinkClick r:id="" action="ppaction://noaction" highlightClick="1">
              <a:snd r:embed="rId9" name="9.2.2.3 slide 3 1.wav"/>
            </a:hlinkClick>
            <a:extLst>
              <a:ext uri="{FF2B5EF4-FFF2-40B4-BE49-F238E27FC236}">
                <a16:creationId xmlns:a16="http://schemas.microsoft.com/office/drawing/2014/main" id="{7DFCCD8C-F98D-446E-B86C-31890BBD71ED}"/>
              </a:ext>
            </a:extLst>
          </p:cNvPr>
          <p:cNvSpPr/>
          <p:nvPr/>
        </p:nvSpPr>
        <p:spPr>
          <a:xfrm>
            <a:off x="287142" y="235292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0" name="Action Button: Custom 16">
            <a:hlinkClick r:id="" action="ppaction://noaction" highlightClick="1">
              <a:snd r:embed="rId10" name="9.2.2.3 slide 3 2.wav"/>
            </a:hlinkClick>
            <a:extLst>
              <a:ext uri="{FF2B5EF4-FFF2-40B4-BE49-F238E27FC236}">
                <a16:creationId xmlns:a16="http://schemas.microsoft.com/office/drawing/2014/main" id="{4DA838AA-C9C2-4EF2-85B7-C729529A2088}"/>
              </a:ext>
            </a:extLst>
          </p:cNvPr>
          <p:cNvSpPr/>
          <p:nvPr/>
        </p:nvSpPr>
        <p:spPr>
          <a:xfrm>
            <a:off x="287142" y="282909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1" name="Action Button: Custom 16">
            <a:hlinkClick r:id="" action="ppaction://noaction" highlightClick="1">
              <a:snd r:embed="rId11" name="9.2.2.3 slide 3 3.wav"/>
            </a:hlinkClick>
            <a:extLst>
              <a:ext uri="{FF2B5EF4-FFF2-40B4-BE49-F238E27FC236}">
                <a16:creationId xmlns:a16="http://schemas.microsoft.com/office/drawing/2014/main" id="{741649EB-15E0-427C-9BD0-EE033A6209AF}"/>
              </a:ext>
            </a:extLst>
          </p:cNvPr>
          <p:cNvSpPr/>
          <p:nvPr/>
        </p:nvSpPr>
        <p:spPr>
          <a:xfrm>
            <a:off x="287142" y="33052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2" name="Action Button: Custom 16">
            <a:hlinkClick r:id="" action="ppaction://noaction" highlightClick="1">
              <a:snd r:embed="rId12" name="9.2.2.3 slide 3 4.wav"/>
            </a:hlinkClick>
            <a:extLst>
              <a:ext uri="{FF2B5EF4-FFF2-40B4-BE49-F238E27FC236}">
                <a16:creationId xmlns:a16="http://schemas.microsoft.com/office/drawing/2014/main" id="{595220D3-9E0C-4032-A924-02ECA0BE9A26}"/>
              </a:ext>
            </a:extLst>
          </p:cNvPr>
          <p:cNvSpPr/>
          <p:nvPr/>
        </p:nvSpPr>
        <p:spPr>
          <a:xfrm>
            <a:off x="287142" y="378141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13" name="9.2.2.3 slide 3 5.wav"/>
            </a:hlinkClick>
            <a:extLst>
              <a:ext uri="{FF2B5EF4-FFF2-40B4-BE49-F238E27FC236}">
                <a16:creationId xmlns:a16="http://schemas.microsoft.com/office/drawing/2014/main" id="{5D333B6F-BD1F-4115-95D7-529F18970055}"/>
              </a:ext>
            </a:extLst>
          </p:cNvPr>
          <p:cNvSpPr/>
          <p:nvPr/>
        </p:nvSpPr>
        <p:spPr>
          <a:xfrm>
            <a:off x="287142" y="425758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4" name="Action Button: Custom 16">
            <a:hlinkClick r:id="" action="ppaction://noaction" highlightClick="1">
              <a:snd r:embed="rId14" name="9.2.2.3 slide 3 6.wav"/>
            </a:hlinkClick>
            <a:extLst>
              <a:ext uri="{FF2B5EF4-FFF2-40B4-BE49-F238E27FC236}">
                <a16:creationId xmlns:a16="http://schemas.microsoft.com/office/drawing/2014/main" id="{DC6B73C2-E4E4-4946-A8D1-0AC5F6BF877E}"/>
              </a:ext>
            </a:extLst>
          </p:cNvPr>
          <p:cNvSpPr/>
          <p:nvPr/>
        </p:nvSpPr>
        <p:spPr>
          <a:xfrm>
            <a:off x="287142" y="473374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5" name="Action Button: Custom 16">
            <a:hlinkClick r:id="" action="ppaction://noaction" highlightClick="1">
              <a:snd r:embed="rId15" name="9.2.2.3 slide 3 7.wav"/>
            </a:hlinkClick>
            <a:extLst>
              <a:ext uri="{FF2B5EF4-FFF2-40B4-BE49-F238E27FC236}">
                <a16:creationId xmlns:a16="http://schemas.microsoft.com/office/drawing/2014/main" id="{6748F218-6122-443E-B953-D89305019964}"/>
              </a:ext>
            </a:extLst>
          </p:cNvPr>
          <p:cNvSpPr/>
          <p:nvPr/>
        </p:nvSpPr>
        <p:spPr>
          <a:xfrm>
            <a:off x="287142" y="52099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6" name="Action Button: Custom 16">
            <a:hlinkClick r:id="" action="ppaction://noaction" highlightClick="1">
              <a:snd r:embed="rId16" name="9.2.2.3 slide 3 8.wav"/>
            </a:hlinkClick>
            <a:extLst>
              <a:ext uri="{FF2B5EF4-FFF2-40B4-BE49-F238E27FC236}">
                <a16:creationId xmlns:a16="http://schemas.microsoft.com/office/drawing/2014/main" id="{7B8320C1-CC54-48B7-9AD3-A567D6621738}"/>
              </a:ext>
            </a:extLst>
          </p:cNvPr>
          <p:cNvSpPr/>
          <p:nvPr/>
        </p:nvSpPr>
        <p:spPr>
          <a:xfrm>
            <a:off x="287142" y="56860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for tit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44949" cy="869950"/>
          </a:xfrm>
          <a:prstGeom prst="rect">
            <a:avLst/>
          </a:prstGeom>
        </p:spPr>
      </p:pic>
      <p:sp>
        <p:nvSpPr>
          <p:cNvPr id="7" name="Title 6"/>
          <p:cNvSpPr>
            <a:spLocks noGrp="1"/>
          </p:cNvSpPr>
          <p:nvPr>
            <p:ph type="title"/>
          </p:nvPr>
        </p:nvSpPr>
        <p:spPr>
          <a:xfrm>
            <a:off x="0" y="318059"/>
            <a:ext cx="5846618" cy="776997"/>
          </a:xfrm>
        </p:spPr>
        <p:txBody>
          <a:bodyPr/>
          <a:lstStyle/>
          <a:p>
            <a:r>
              <a:rPr lang="en-GB" sz="3600" b="1" dirty="0">
                <a:solidFill>
                  <a:prstClr val="white"/>
                </a:solidFill>
              </a:rPr>
              <a:t>Suffix - </a:t>
            </a:r>
            <a:r>
              <a:rPr lang="en-GB" sz="3600" b="1" dirty="0" err="1">
                <a:solidFill>
                  <a:prstClr val="white"/>
                </a:solidFill>
              </a:rPr>
              <a:t>ung</a:t>
            </a:r>
            <a:endParaRPr lang="en-GB" dirty="0"/>
          </a:p>
        </p:txBody>
      </p:sp>
      <p:sp>
        <p:nvSpPr>
          <p:cNvPr id="2" name="TextBox 1"/>
          <p:cNvSpPr txBox="1"/>
          <p:nvPr/>
        </p:nvSpPr>
        <p:spPr>
          <a:xfrm>
            <a:off x="195124" y="1523782"/>
            <a:ext cx="1199687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Remove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from a noun, add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create a verb with equivalent meaning:</a:t>
            </a:r>
          </a:p>
        </p:txBody>
      </p:sp>
      <p:pic>
        <p:nvPicPr>
          <p:cNvPr id="25" name="Graphic 24" descr="Puzzle pieces">
            <a:extLst>
              <a:ext uri="{FF2B5EF4-FFF2-40B4-BE49-F238E27FC236}">
                <a16:creationId xmlns:a16="http://schemas.microsoft.com/office/drawing/2014/main" id="{5E3CB4C6-1B5A-48E6-B28C-514E1EB0F2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77016" y="-27956"/>
            <a:ext cx="1182552" cy="1182552"/>
          </a:xfrm>
          <a:prstGeom prst="rect">
            <a:avLst/>
          </a:prstGeom>
        </p:spPr>
      </p:pic>
      <p:sp>
        <p:nvSpPr>
          <p:cNvPr id="26" name="Rounded Rectangle 11">
            <a:extLst>
              <a:ext uri="{FF2B5EF4-FFF2-40B4-BE49-F238E27FC236}">
                <a16:creationId xmlns:a16="http://schemas.microsoft.com/office/drawing/2014/main" id="{03E6E0AA-588D-4308-ACD3-432F7F71BA38}"/>
              </a:ext>
            </a:extLst>
          </p:cNvPr>
          <p:cNvSpPr/>
          <p:nvPr/>
        </p:nvSpPr>
        <p:spPr>
          <a:xfrm>
            <a:off x="10259568" y="247046"/>
            <a:ext cx="1697759" cy="37061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9" name="Rectangle 28">
            <a:extLst>
              <a:ext uri="{FF2B5EF4-FFF2-40B4-BE49-F238E27FC236}">
                <a16:creationId xmlns:a16="http://schemas.microsoft.com/office/drawing/2014/main" id="{A665C229-2B24-46D9-84D8-6B79C23D1DA4}"/>
              </a:ext>
            </a:extLst>
          </p:cNvPr>
          <p:cNvSpPr/>
          <p:nvPr/>
        </p:nvSpPr>
        <p:spPr>
          <a:xfrm>
            <a:off x="1248716" y="2768746"/>
            <a:ext cx="969456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Bezahl</a:t>
            </a:r>
            <a:r>
              <a:rPr kumimoji="0" lang="en-GB" sz="28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payment</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30" name="Picture 29">
            <a:extLst>
              <a:ext uri="{FF2B5EF4-FFF2-40B4-BE49-F238E27FC236}">
                <a16:creationId xmlns:a16="http://schemas.microsoft.com/office/drawing/2014/main" id="{AA48ADC6-ED03-468C-B090-05429520293F}"/>
              </a:ext>
            </a:extLst>
          </p:cNvPr>
          <p:cNvPicPr>
            <a:picLocks noChangeAspect="1"/>
          </p:cNvPicPr>
          <p:nvPr/>
        </p:nvPicPr>
        <p:blipFill>
          <a:blip r:embed="rId6"/>
          <a:stretch>
            <a:fillRect/>
          </a:stretch>
        </p:blipFill>
        <p:spPr>
          <a:xfrm rot="5400000">
            <a:off x="1971631" y="3189051"/>
            <a:ext cx="961690" cy="941515"/>
          </a:xfrm>
          <a:prstGeom prst="rect">
            <a:avLst/>
          </a:prstGeom>
        </p:spPr>
      </p:pic>
      <p:sp>
        <p:nvSpPr>
          <p:cNvPr id="31" name="Rectangle 30">
            <a:extLst>
              <a:ext uri="{FF2B5EF4-FFF2-40B4-BE49-F238E27FC236}">
                <a16:creationId xmlns:a16="http://schemas.microsoft.com/office/drawing/2014/main" id="{823994E3-D806-491D-87BE-098561CBDE33}"/>
              </a:ext>
            </a:extLst>
          </p:cNvPr>
          <p:cNvSpPr/>
          <p:nvPr/>
        </p:nvSpPr>
        <p:spPr>
          <a:xfrm>
            <a:off x="1305866" y="4001708"/>
            <a:ext cx="1054323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bezahlen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to pay, paying</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Rectangle: Rounded Corners 31">
            <a:extLst>
              <a:ext uri="{FF2B5EF4-FFF2-40B4-BE49-F238E27FC236}">
                <a16:creationId xmlns:a16="http://schemas.microsoft.com/office/drawing/2014/main" id="{BE859833-DF0C-4E29-91A1-083EB2C5D637}"/>
              </a:ext>
            </a:extLst>
          </p:cNvPr>
          <p:cNvSpPr/>
          <p:nvPr/>
        </p:nvSpPr>
        <p:spPr>
          <a:xfrm>
            <a:off x="5528044" y="2742575"/>
            <a:ext cx="5415239" cy="5133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a:t>
            </a:r>
          </a:p>
        </p:txBody>
      </p:sp>
      <p:sp>
        <p:nvSpPr>
          <p:cNvPr id="33" name="Rectangle: Rounded Corners 32">
            <a:extLst>
              <a:ext uri="{FF2B5EF4-FFF2-40B4-BE49-F238E27FC236}">
                <a16:creationId xmlns:a16="http://schemas.microsoft.com/office/drawing/2014/main" id="{98C328E5-015D-4DF9-AB13-698243FC57D9}"/>
              </a:ext>
            </a:extLst>
          </p:cNvPr>
          <p:cNvSpPr/>
          <p:nvPr/>
        </p:nvSpPr>
        <p:spPr>
          <a:xfrm>
            <a:off x="5528044" y="3998783"/>
            <a:ext cx="5415239" cy="5133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9" name="Rounded Rectangular Callout 6">
            <a:extLst>
              <a:ext uri="{FF2B5EF4-FFF2-40B4-BE49-F238E27FC236}">
                <a16:creationId xmlns:a16="http://schemas.microsoft.com/office/drawing/2014/main" id="{F2DCF28B-8C0D-40C4-B63D-5F7F2352D00F}"/>
              </a:ext>
            </a:extLst>
          </p:cNvPr>
          <p:cNvSpPr/>
          <p:nvPr/>
        </p:nvSpPr>
        <p:spPr>
          <a:xfrm>
            <a:off x="195124" y="4843042"/>
            <a:ext cx="4148276" cy="1113602"/>
          </a:xfrm>
          <a:prstGeom prst="wedgeRoundRectCallout">
            <a:avLst>
              <a:gd name="adj1" fmla="val -11294"/>
              <a:gd name="adj2" fmla="val -80714"/>
              <a:gd name="adj3" fmla="val 16667"/>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Knowing the verb can help you work out the meaning of the noun, and vice versa.</a:t>
            </a:r>
          </a:p>
        </p:txBody>
      </p:sp>
    </p:spTree>
    <p:extLst>
      <p:ext uri="{BB962C8B-B14F-4D97-AF65-F5344CB8AC3E}">
        <p14:creationId xmlns:p14="http://schemas.microsoft.com/office/powerpoint/2010/main" val="345049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animBg="1"/>
      <p:bldP spid="32" grpId="1" animBg="1"/>
      <p:bldP spid="33" grpId="0" animBg="1"/>
      <p:bldP spid="33" grpId="1" animBg="1"/>
      <p:bldP spid="1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3434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machen</a:t>
            </a:r>
            <a:r>
              <a:rPr lang="en-GB" sz="3600" b="1" dirty="0">
                <a:solidFill>
                  <a:schemeClr val="bg1"/>
                </a:solidFill>
              </a:rPr>
              <a:t> </a:t>
            </a:r>
            <a:r>
              <a:rPr lang="en-GB" sz="3600" b="1" dirty="0" err="1">
                <a:solidFill>
                  <a:schemeClr val="bg1"/>
                </a:solidFill>
              </a:rPr>
              <a:t>wir</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4343400" y="162032"/>
            <a:ext cx="65651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Übersetze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fettgedruckten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Rounded Rectangular Callout 6">
            <a:extLst>
              <a:ext uri="{FF2B5EF4-FFF2-40B4-BE49-F238E27FC236}">
                <a16:creationId xmlns:a16="http://schemas.microsoft.com/office/drawing/2014/main" id="{B26017D1-6778-4677-94D6-C124BA796F0F}"/>
              </a:ext>
            </a:extLst>
          </p:cNvPr>
          <p:cNvSpPr/>
          <p:nvPr/>
        </p:nvSpPr>
        <p:spPr>
          <a:xfrm>
            <a:off x="326688" y="1407020"/>
            <a:ext cx="3565089" cy="1113602"/>
          </a:xfrm>
          <a:prstGeom prst="wedgeRoundRectCallout">
            <a:avLst>
              <a:gd name="adj1" fmla="val -23234"/>
              <a:gd name="adj2" fmla="val 83510"/>
              <a:gd name="adj3" fmla="val 16667"/>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Die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Stadt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führung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scheint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mir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eine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gute</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Option </a:t>
            </a:r>
            <a:r>
              <a:rPr kumimoji="0" lang="en-GB" sz="2000" b="0" i="0" u="none" strike="noStrike" kern="1200" cap="none" spc="0" normalizeH="0" noProof="0" dirty="0" err="1">
                <a:ln>
                  <a:noFill/>
                </a:ln>
                <a:solidFill>
                  <a:prstClr val="white"/>
                </a:solidFill>
                <a:effectLst/>
                <a:uLnTx/>
                <a:uFillTx/>
                <a:latin typeface="Century Gothic" panose="020F0302020204030204"/>
                <a:ea typeface="+mn-ea"/>
                <a:cs typeface="+mn-cs"/>
              </a:rPr>
              <a:t>für</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den </a:t>
            </a:r>
            <a:r>
              <a:rPr kumimoji="0" lang="en-GB" sz="2000" b="0" i="0" u="none" strike="noStrike" kern="1200" cap="none" spc="0" normalizeH="0" noProof="0" dirty="0" err="1">
                <a:ln>
                  <a:noFill/>
                </a:ln>
                <a:solidFill>
                  <a:prstClr val="white"/>
                </a:solidFill>
                <a:effectLst/>
                <a:uLnTx/>
                <a:uFillTx/>
                <a:latin typeface="Century Gothic" panose="020F0302020204030204"/>
                <a:ea typeface="+mn-ea"/>
                <a:cs typeface="+mn-cs"/>
              </a:rPr>
              <a:t>ersten</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Tag!</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ounded Rectangular Callout 6">
            <a:extLst>
              <a:ext uri="{FF2B5EF4-FFF2-40B4-BE49-F238E27FC236}">
                <a16:creationId xmlns:a16="http://schemas.microsoft.com/office/drawing/2014/main" id="{3E72DC57-2AD1-47C6-AB45-47012BFBACBA}"/>
              </a:ext>
            </a:extLst>
          </p:cNvPr>
          <p:cNvSpPr/>
          <p:nvPr/>
        </p:nvSpPr>
        <p:spPr>
          <a:xfrm>
            <a:off x="9404628" y="961739"/>
            <a:ext cx="2641878" cy="359560"/>
          </a:xfrm>
          <a:prstGeom prst="wedgeRoundRectCallout">
            <a:avLst>
              <a:gd name="adj1" fmla="val -21071"/>
              <a:gd name="adj2" fmla="val 41125"/>
              <a:gd name="adj3" fmla="val 16667"/>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fettgedruckt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bol</a:t>
            </a:r>
            <a:r>
              <a:rPr lang="en-GB" sz="2000" dirty="0">
                <a:solidFill>
                  <a:prstClr val="white"/>
                </a:solidFill>
                <a:latin typeface="Century Gothic" panose="020F0302020204030204"/>
              </a:rPr>
              <a:t>d</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ounded Rectangular Callout 6">
            <a:extLst>
              <a:ext uri="{FF2B5EF4-FFF2-40B4-BE49-F238E27FC236}">
                <a16:creationId xmlns:a16="http://schemas.microsoft.com/office/drawing/2014/main" id="{421EECBC-4F41-47A5-B520-0143AA297EE6}"/>
              </a:ext>
            </a:extLst>
          </p:cNvPr>
          <p:cNvSpPr/>
          <p:nvPr/>
        </p:nvSpPr>
        <p:spPr>
          <a:xfrm>
            <a:off x="8512532" y="4684846"/>
            <a:ext cx="3565089" cy="1335020"/>
          </a:xfrm>
          <a:prstGeom prst="wedgeRoundRectCallout">
            <a:avLst>
              <a:gd name="adj1" fmla="val 21825"/>
              <a:gd name="adj2" fmla="val -81244"/>
              <a:gd name="adj3" fmla="val 16667"/>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Wildwassersport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Go-Kart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fahren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Die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Entscheidung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fällt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mir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schwer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2" name="Oval 11">
            <a:extLst>
              <a:ext uri="{FF2B5EF4-FFF2-40B4-BE49-F238E27FC236}">
                <a16:creationId xmlns:a16="http://schemas.microsoft.com/office/drawing/2014/main" id="{7908AEAD-D94E-4D32-8945-DF37032C341A}"/>
              </a:ext>
            </a:extLst>
          </p:cNvPr>
          <p:cNvSpPr/>
          <p:nvPr/>
        </p:nvSpPr>
        <p:spPr>
          <a:xfrm>
            <a:off x="326688" y="1330829"/>
            <a:ext cx="332509" cy="302776"/>
          </a:xfrm>
          <a:prstGeom prst="ellipse">
            <a:avLst/>
          </a:prstGeom>
          <a:solidFill>
            <a:srgbClr val="EBEFF7"/>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rPr>
              <a:t>1</a:t>
            </a:r>
          </a:p>
        </p:txBody>
      </p:sp>
      <p:sp>
        <p:nvSpPr>
          <p:cNvPr id="13" name="Oval 12">
            <a:extLst>
              <a:ext uri="{FF2B5EF4-FFF2-40B4-BE49-F238E27FC236}">
                <a16:creationId xmlns:a16="http://schemas.microsoft.com/office/drawing/2014/main" id="{26B1CD78-8B1A-4E31-B1EB-049EC81824CB}"/>
              </a:ext>
            </a:extLst>
          </p:cNvPr>
          <p:cNvSpPr/>
          <p:nvPr/>
        </p:nvSpPr>
        <p:spPr>
          <a:xfrm>
            <a:off x="8391463" y="4561241"/>
            <a:ext cx="332509" cy="302776"/>
          </a:xfrm>
          <a:prstGeom prst="ellipse">
            <a:avLst/>
          </a:prstGeom>
          <a:solidFill>
            <a:srgbClr val="EBEFF7"/>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rPr>
              <a:t>8</a:t>
            </a:r>
          </a:p>
        </p:txBody>
      </p:sp>
      <p:sp>
        <p:nvSpPr>
          <p:cNvPr id="14" name="Rounded Rectangular Callout 6">
            <a:extLst>
              <a:ext uri="{FF2B5EF4-FFF2-40B4-BE49-F238E27FC236}">
                <a16:creationId xmlns:a16="http://schemas.microsoft.com/office/drawing/2014/main" id="{47B45F97-843F-4403-A52F-535440CA6515}"/>
              </a:ext>
            </a:extLst>
          </p:cNvPr>
          <p:cNvSpPr/>
          <p:nvPr/>
        </p:nvSpPr>
        <p:spPr>
          <a:xfrm>
            <a:off x="1623020" y="3050557"/>
            <a:ext cx="3750646" cy="1113602"/>
          </a:xfrm>
          <a:prstGeom prst="wedgeRoundRectCallout">
            <a:avLst>
              <a:gd name="adj1" fmla="val -64133"/>
              <a:gd name="adj2" fmla="val -13027"/>
              <a:gd name="adj3" fmla="val 16667"/>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i="0" u="none" strike="noStrike" kern="1200" cap="none" spc="0" normalizeH="0" baseline="0" noProof="0" dirty="0">
                <a:ln>
                  <a:noFill/>
                </a:ln>
                <a:solidFill>
                  <a:prstClr val="white"/>
                </a:solidFill>
                <a:effectLst/>
                <a:uLnTx/>
                <a:uFillTx/>
                <a:latin typeface="Century Gothic" panose="020F0302020204030204"/>
                <a:ea typeface="+mn-ea"/>
                <a:cs typeface="+mn-cs"/>
              </a:rPr>
              <a:t>Ich möchte unbedingt die Auto</a:t>
            </a:r>
            <a:r>
              <a:rPr kumimoji="0" lang="de-DE" sz="2000" b="1" i="0" u="none" strike="noStrike" kern="1200" cap="none" spc="0" normalizeH="0" baseline="0" noProof="0" dirty="0">
                <a:ln>
                  <a:noFill/>
                </a:ln>
                <a:solidFill>
                  <a:prstClr val="white"/>
                </a:solidFill>
                <a:effectLst/>
                <a:uLnTx/>
                <a:uFillTx/>
                <a:latin typeface="Century Gothic" panose="020F0302020204030204"/>
                <a:ea typeface="+mn-ea"/>
                <a:cs typeface="+mn-cs"/>
              </a:rPr>
              <a:t>sammlung</a:t>
            </a:r>
            <a:r>
              <a:rPr kumimoji="0" lang="de-DE"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de-DE" sz="200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de-DE" sz="2000" i="0" u="none" strike="noStrike" kern="1200" cap="none" spc="0" normalizeH="0" baseline="0" noProof="0" dirty="0">
                <a:ln>
                  <a:noFill/>
                </a:ln>
                <a:solidFill>
                  <a:prstClr val="white"/>
                </a:solidFill>
                <a:effectLst/>
                <a:uLnTx/>
                <a:uFillTx/>
                <a:latin typeface="Century Gothic" panose="020F0302020204030204"/>
                <a:ea typeface="+mn-ea"/>
                <a:cs typeface="+mn-cs"/>
              </a:rPr>
              <a:t>im Museum besuchen.</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ounded Rectangular Callout 6">
            <a:extLst>
              <a:ext uri="{FF2B5EF4-FFF2-40B4-BE49-F238E27FC236}">
                <a16:creationId xmlns:a16="http://schemas.microsoft.com/office/drawing/2014/main" id="{60C78959-A6E9-401F-B235-0106B48D15BE}"/>
              </a:ext>
            </a:extLst>
          </p:cNvPr>
          <p:cNvSpPr/>
          <p:nvPr/>
        </p:nvSpPr>
        <p:spPr>
          <a:xfrm>
            <a:off x="331475" y="4348686"/>
            <a:ext cx="3435071" cy="1405782"/>
          </a:xfrm>
          <a:prstGeom prst="wedgeRoundRectCallout">
            <a:avLst>
              <a:gd name="adj1" fmla="val -23234"/>
              <a:gd name="adj2" fmla="val 83510"/>
              <a:gd name="adj3" fmla="val 16667"/>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Die </a:t>
            </a:r>
            <a:r>
              <a:rPr lang="en-GB" sz="2000" b="1" dirty="0" err="1"/>
              <a:t>Mischung</a:t>
            </a:r>
            <a:r>
              <a:rPr lang="en-GB" sz="2000" dirty="0"/>
              <a:t> von Kultur und Sport </a:t>
            </a:r>
            <a:r>
              <a:rPr lang="en-GB" sz="2000" dirty="0" err="1"/>
              <a:t>ist</a:t>
            </a:r>
            <a:r>
              <a:rPr lang="en-GB" sz="2000" dirty="0"/>
              <a:t> ideal – es </a:t>
            </a:r>
            <a:r>
              <a:rPr lang="en-GB" sz="2000" dirty="0" err="1"/>
              <a:t>gibt</a:t>
            </a:r>
            <a:r>
              <a:rPr lang="en-GB" sz="2000" dirty="0"/>
              <a:t> </a:t>
            </a:r>
            <a:r>
              <a:rPr lang="en-GB" sz="2000" dirty="0" err="1"/>
              <a:t>etwas</a:t>
            </a:r>
            <a:r>
              <a:rPr lang="en-GB" sz="2000" dirty="0"/>
              <a:t> </a:t>
            </a:r>
            <a:r>
              <a:rPr lang="en-GB" sz="2000" dirty="0" err="1"/>
              <a:t>für</a:t>
            </a:r>
            <a:r>
              <a:rPr lang="en-GB" sz="2000" dirty="0"/>
              <a:t> </a:t>
            </a:r>
            <a:r>
              <a:rPr lang="en-GB" sz="2000" dirty="0" err="1"/>
              <a:t>uns</a:t>
            </a:r>
            <a:r>
              <a:rPr lang="en-GB" sz="2000" dirty="0"/>
              <a:t> alle, </a:t>
            </a:r>
            <a:r>
              <a:rPr lang="en-GB" sz="2000" dirty="0" err="1"/>
              <a:t>nicht</a:t>
            </a:r>
            <a:r>
              <a:rPr lang="en-GB" sz="2000" dirty="0"/>
              <a:t> </a:t>
            </a:r>
            <a:r>
              <a:rPr lang="en-GB" sz="2000" dirty="0" err="1"/>
              <a:t>wahr</a:t>
            </a:r>
            <a:r>
              <a:rPr lang="en-GB" sz="2000" dirty="0"/>
              <a:t>?)</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ounded Rectangular Callout 6">
            <a:extLst>
              <a:ext uri="{FF2B5EF4-FFF2-40B4-BE49-F238E27FC236}">
                <a16:creationId xmlns:a16="http://schemas.microsoft.com/office/drawing/2014/main" id="{F803C42C-4260-4C18-BA24-D51817B543A9}"/>
              </a:ext>
            </a:extLst>
          </p:cNvPr>
          <p:cNvSpPr/>
          <p:nvPr/>
        </p:nvSpPr>
        <p:spPr>
          <a:xfrm>
            <a:off x="4295337" y="4681287"/>
            <a:ext cx="3435071" cy="1405782"/>
          </a:xfrm>
          <a:prstGeom prst="wedgeRoundRectCallout">
            <a:avLst>
              <a:gd name="adj1" fmla="val -30788"/>
              <a:gd name="adj2" fmla="val -75588"/>
              <a:gd name="adj3" fmla="val 16667"/>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Alles</a:t>
            </a:r>
            <a:r>
              <a:rPr lang="en-GB" sz="2000" dirty="0"/>
              <a:t> </a:t>
            </a:r>
            <a:r>
              <a:rPr lang="en-GB" sz="2000" dirty="0" err="1"/>
              <a:t>sieht</a:t>
            </a:r>
            <a:r>
              <a:rPr lang="en-GB" sz="2000" dirty="0"/>
              <a:t> so toll </a:t>
            </a:r>
            <a:r>
              <a:rPr lang="en-GB" sz="2000" dirty="0" err="1"/>
              <a:t>aus</a:t>
            </a:r>
            <a:r>
              <a:rPr lang="en-GB" sz="2000" dirty="0"/>
              <a:t>! </a:t>
            </a:r>
            <a:r>
              <a:rPr lang="en-GB" sz="2000" dirty="0" err="1"/>
              <a:t>Jetzt</a:t>
            </a:r>
            <a:r>
              <a:rPr lang="en-GB" sz="2000" dirty="0"/>
              <a:t> </a:t>
            </a:r>
            <a:r>
              <a:rPr lang="en-GB" sz="2000" dirty="0" err="1"/>
              <a:t>habe</a:t>
            </a:r>
            <a:r>
              <a:rPr lang="en-GB" sz="2000" dirty="0"/>
              <a:t> ich </a:t>
            </a:r>
            <a:r>
              <a:rPr lang="en-GB" sz="2000" dirty="0" err="1"/>
              <a:t>sehr</a:t>
            </a:r>
            <a:r>
              <a:rPr lang="en-GB" sz="2000" dirty="0"/>
              <a:t> </a:t>
            </a:r>
            <a:r>
              <a:rPr lang="en-GB" sz="2000" dirty="0" err="1"/>
              <a:t>hohe</a:t>
            </a:r>
            <a:r>
              <a:rPr lang="en-GB" sz="2000" dirty="0"/>
              <a:t> </a:t>
            </a:r>
            <a:r>
              <a:rPr lang="en-GB" sz="2000" b="1" dirty="0" err="1"/>
              <a:t>Erwartungen</a:t>
            </a:r>
            <a:r>
              <a:rPr lang="en-GB" sz="2000" dirty="0"/>
              <a:t>!</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ular Callout 6">
            <a:extLst>
              <a:ext uri="{FF2B5EF4-FFF2-40B4-BE49-F238E27FC236}">
                <a16:creationId xmlns:a16="http://schemas.microsoft.com/office/drawing/2014/main" id="{6176A9ED-8916-4B76-AA52-D04DDD726DF0}"/>
              </a:ext>
            </a:extLst>
          </p:cNvPr>
          <p:cNvSpPr/>
          <p:nvPr/>
        </p:nvSpPr>
        <p:spPr>
          <a:xfrm>
            <a:off x="5619989" y="2950794"/>
            <a:ext cx="3435071" cy="1405782"/>
          </a:xfrm>
          <a:prstGeom prst="wedgeRoundRectCallout">
            <a:avLst>
              <a:gd name="adj1" fmla="val 66697"/>
              <a:gd name="adj2" fmla="val -13179"/>
              <a:gd name="adj3" fmla="val 16667"/>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Donnerstag</a:t>
            </a:r>
            <a:r>
              <a:rPr lang="en-GB" sz="2000" dirty="0"/>
              <a:t> Abend </a:t>
            </a:r>
            <a:r>
              <a:rPr lang="en-GB" sz="2000" dirty="0" err="1"/>
              <a:t>können</a:t>
            </a:r>
            <a:r>
              <a:rPr lang="en-GB" sz="2000" dirty="0"/>
              <a:t> </a:t>
            </a:r>
            <a:r>
              <a:rPr lang="en-GB" sz="2000" dirty="0" err="1"/>
              <a:t>wir</a:t>
            </a:r>
            <a:r>
              <a:rPr lang="en-GB" sz="2000" dirty="0"/>
              <a:t> alle </a:t>
            </a:r>
            <a:r>
              <a:rPr lang="en-GB" sz="2000" dirty="0" err="1"/>
              <a:t>eine</a:t>
            </a:r>
            <a:r>
              <a:rPr lang="en-GB" sz="2000" dirty="0"/>
              <a:t> </a:t>
            </a:r>
            <a:r>
              <a:rPr lang="en-GB" sz="2000" dirty="0" err="1"/>
              <a:t>Strand</a:t>
            </a:r>
            <a:r>
              <a:rPr lang="en-GB" sz="2000" b="1" dirty="0" err="1"/>
              <a:t>wanderung</a:t>
            </a:r>
            <a:r>
              <a:rPr lang="en-GB" sz="2000" b="1" dirty="0"/>
              <a:t> </a:t>
            </a:r>
            <a:r>
              <a:rPr lang="en-GB" sz="2000" dirty="0" err="1"/>
              <a:t>machen</a:t>
            </a:r>
            <a:r>
              <a:rPr lang="en-GB" sz="2000" dirty="0"/>
              <a:t>.</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ounded Rectangular Callout 6">
            <a:extLst>
              <a:ext uri="{FF2B5EF4-FFF2-40B4-BE49-F238E27FC236}">
                <a16:creationId xmlns:a16="http://schemas.microsoft.com/office/drawing/2014/main" id="{545E2273-F497-4B92-9EBA-A4D95B066B33}"/>
              </a:ext>
            </a:extLst>
          </p:cNvPr>
          <p:cNvSpPr/>
          <p:nvPr/>
        </p:nvSpPr>
        <p:spPr>
          <a:xfrm>
            <a:off x="4460906" y="1320064"/>
            <a:ext cx="3435071" cy="1405782"/>
          </a:xfrm>
          <a:prstGeom prst="wedgeRoundRectCallout">
            <a:avLst>
              <a:gd name="adj1" fmla="val -17478"/>
              <a:gd name="adj2" fmla="val -65919"/>
              <a:gd name="adj3" fmla="val 16667"/>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Lies mal </a:t>
            </a:r>
            <a:r>
              <a:rPr lang="en-GB" sz="2000" dirty="0" err="1"/>
              <a:t>diese</a:t>
            </a:r>
            <a:r>
              <a:rPr lang="en-GB" sz="2000" dirty="0"/>
              <a:t> </a:t>
            </a:r>
            <a:r>
              <a:rPr lang="en-GB" sz="2000" b="1" dirty="0" err="1"/>
              <a:t>Beschreibung</a:t>
            </a:r>
            <a:r>
              <a:rPr lang="en-GB" sz="2000" dirty="0"/>
              <a:t> von der </a:t>
            </a:r>
            <a:r>
              <a:rPr lang="en-GB" sz="2000" dirty="0" err="1"/>
              <a:t>Kirche</a:t>
            </a:r>
            <a:r>
              <a:rPr lang="en-GB" sz="2000" dirty="0"/>
              <a:t>. </a:t>
            </a:r>
            <a:r>
              <a:rPr lang="en-GB" sz="2000" dirty="0" err="1"/>
              <a:t>Wollen</a:t>
            </a:r>
            <a:r>
              <a:rPr lang="en-GB" sz="2000" dirty="0"/>
              <a:t> </a:t>
            </a:r>
            <a:r>
              <a:rPr lang="en-GB" sz="2000" dirty="0" err="1"/>
              <a:t>wir</a:t>
            </a:r>
            <a:r>
              <a:rPr lang="en-GB" sz="2000" dirty="0"/>
              <a:t> </a:t>
            </a:r>
            <a:r>
              <a:rPr lang="en-GB" sz="2000" dirty="0" err="1"/>
              <a:t>Mittwoch</a:t>
            </a:r>
            <a:r>
              <a:rPr lang="en-GB" sz="2000" dirty="0"/>
              <a:t> </a:t>
            </a:r>
            <a:r>
              <a:rPr lang="en-GB" sz="2000" dirty="0" err="1"/>
              <a:t>gehen</a:t>
            </a:r>
            <a:r>
              <a:rPr lang="en-GB" sz="2000" dirty="0"/>
              <a:t>?</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ular Callout 6">
            <a:extLst>
              <a:ext uri="{FF2B5EF4-FFF2-40B4-BE49-F238E27FC236}">
                <a16:creationId xmlns:a16="http://schemas.microsoft.com/office/drawing/2014/main" id="{84AB4B6F-9CAF-4A74-8640-7EA8A5D01291}"/>
              </a:ext>
            </a:extLst>
          </p:cNvPr>
          <p:cNvSpPr/>
          <p:nvPr/>
        </p:nvSpPr>
        <p:spPr>
          <a:xfrm>
            <a:off x="8441324" y="1442680"/>
            <a:ext cx="3435071" cy="1405782"/>
          </a:xfrm>
          <a:prstGeom prst="wedgeRoundRectCallout">
            <a:avLst>
              <a:gd name="adj1" fmla="val -61365"/>
              <a:gd name="adj2" fmla="val -26364"/>
              <a:gd name="adj3" fmla="val 16667"/>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Oooh</a:t>
            </a:r>
            <a:r>
              <a:rPr lang="en-GB" sz="2000" dirty="0"/>
              <a:t> </a:t>
            </a:r>
            <a:r>
              <a:rPr lang="en-GB" sz="2000" dirty="0" err="1"/>
              <a:t>wir</a:t>
            </a:r>
            <a:r>
              <a:rPr lang="en-GB" sz="2000" dirty="0"/>
              <a:t> </a:t>
            </a:r>
            <a:r>
              <a:rPr lang="en-GB" sz="2000" dirty="0" err="1"/>
              <a:t>haben</a:t>
            </a:r>
            <a:r>
              <a:rPr lang="en-GB" sz="2000" dirty="0"/>
              <a:t> </a:t>
            </a:r>
            <a:r>
              <a:rPr lang="en-GB" sz="2000" dirty="0" err="1"/>
              <a:t>eine</a:t>
            </a:r>
            <a:r>
              <a:rPr lang="en-GB" sz="2000" dirty="0"/>
              <a:t> </a:t>
            </a:r>
            <a:r>
              <a:rPr lang="en-GB" sz="2000" b="1" dirty="0" err="1"/>
              <a:t>Einladung</a:t>
            </a:r>
            <a:r>
              <a:rPr lang="en-GB" sz="2000" dirty="0"/>
              <a:t> von </a:t>
            </a:r>
            <a:r>
              <a:rPr lang="en-GB" sz="2000" dirty="0" err="1"/>
              <a:t>Mehmets</a:t>
            </a:r>
            <a:r>
              <a:rPr lang="en-GB" sz="2000" dirty="0"/>
              <a:t> Cousin, der </a:t>
            </a:r>
            <a:r>
              <a:rPr lang="en-GB" sz="2000" dirty="0" err="1"/>
              <a:t>hier</a:t>
            </a:r>
            <a:r>
              <a:rPr lang="en-GB" sz="2000" dirty="0"/>
              <a:t> </a:t>
            </a:r>
            <a:r>
              <a:rPr lang="en-GB" sz="2000" dirty="0" err="1"/>
              <a:t>wohnt</a:t>
            </a:r>
            <a:r>
              <a:rPr lang="en-GB" sz="2000" dirty="0"/>
              <a:t>!</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Oval 19">
            <a:extLst>
              <a:ext uri="{FF2B5EF4-FFF2-40B4-BE49-F238E27FC236}">
                <a16:creationId xmlns:a16="http://schemas.microsoft.com/office/drawing/2014/main" id="{867BF7BA-B0DA-4C7C-AAEE-D5ABE3D7696C}"/>
              </a:ext>
            </a:extLst>
          </p:cNvPr>
          <p:cNvSpPr/>
          <p:nvPr/>
        </p:nvSpPr>
        <p:spPr>
          <a:xfrm>
            <a:off x="4437124" y="1267420"/>
            <a:ext cx="332509" cy="302776"/>
          </a:xfrm>
          <a:prstGeom prst="ellipse">
            <a:avLst/>
          </a:prstGeom>
          <a:solidFill>
            <a:srgbClr val="EBEFF7"/>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rPr>
              <a:t>2</a:t>
            </a:r>
          </a:p>
        </p:txBody>
      </p:sp>
      <p:sp>
        <p:nvSpPr>
          <p:cNvPr id="21" name="Oval 20">
            <a:extLst>
              <a:ext uri="{FF2B5EF4-FFF2-40B4-BE49-F238E27FC236}">
                <a16:creationId xmlns:a16="http://schemas.microsoft.com/office/drawing/2014/main" id="{3DB403EC-A789-47F7-B09C-A80E735B2254}"/>
              </a:ext>
            </a:extLst>
          </p:cNvPr>
          <p:cNvSpPr/>
          <p:nvPr/>
        </p:nvSpPr>
        <p:spPr>
          <a:xfrm>
            <a:off x="8512532" y="1367575"/>
            <a:ext cx="332509" cy="302776"/>
          </a:xfrm>
          <a:prstGeom prst="ellipse">
            <a:avLst/>
          </a:prstGeom>
          <a:solidFill>
            <a:srgbClr val="EBEFF7"/>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rPr>
              <a:t>3</a:t>
            </a:r>
          </a:p>
        </p:txBody>
      </p:sp>
      <p:sp>
        <p:nvSpPr>
          <p:cNvPr id="22" name="Oval 21">
            <a:extLst>
              <a:ext uri="{FF2B5EF4-FFF2-40B4-BE49-F238E27FC236}">
                <a16:creationId xmlns:a16="http://schemas.microsoft.com/office/drawing/2014/main" id="{1A359D2F-861B-4D51-B51D-2FE8633EC7D1}"/>
              </a:ext>
            </a:extLst>
          </p:cNvPr>
          <p:cNvSpPr/>
          <p:nvPr/>
        </p:nvSpPr>
        <p:spPr>
          <a:xfrm>
            <a:off x="1610663" y="2947915"/>
            <a:ext cx="332509" cy="302776"/>
          </a:xfrm>
          <a:prstGeom prst="ellipse">
            <a:avLst/>
          </a:prstGeom>
          <a:solidFill>
            <a:srgbClr val="EBEFF7"/>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rPr>
              <a:t>4</a:t>
            </a:r>
          </a:p>
        </p:txBody>
      </p:sp>
      <p:sp>
        <p:nvSpPr>
          <p:cNvPr id="23" name="Oval 22">
            <a:extLst>
              <a:ext uri="{FF2B5EF4-FFF2-40B4-BE49-F238E27FC236}">
                <a16:creationId xmlns:a16="http://schemas.microsoft.com/office/drawing/2014/main" id="{D3966663-C3CE-4A02-8A3E-DA31F0426231}"/>
              </a:ext>
            </a:extLst>
          </p:cNvPr>
          <p:cNvSpPr/>
          <p:nvPr/>
        </p:nvSpPr>
        <p:spPr>
          <a:xfrm>
            <a:off x="5594306" y="2899042"/>
            <a:ext cx="332509" cy="302776"/>
          </a:xfrm>
          <a:prstGeom prst="ellipse">
            <a:avLst/>
          </a:prstGeom>
          <a:solidFill>
            <a:srgbClr val="EBEFF7"/>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rPr>
              <a:t>5</a:t>
            </a:r>
          </a:p>
        </p:txBody>
      </p:sp>
      <p:sp>
        <p:nvSpPr>
          <p:cNvPr id="24" name="Oval 23">
            <a:extLst>
              <a:ext uri="{FF2B5EF4-FFF2-40B4-BE49-F238E27FC236}">
                <a16:creationId xmlns:a16="http://schemas.microsoft.com/office/drawing/2014/main" id="{03ADC3EB-6FB1-477E-BB95-2ED888199D50}"/>
              </a:ext>
            </a:extLst>
          </p:cNvPr>
          <p:cNvSpPr/>
          <p:nvPr/>
        </p:nvSpPr>
        <p:spPr>
          <a:xfrm>
            <a:off x="240166" y="4178705"/>
            <a:ext cx="332509" cy="302776"/>
          </a:xfrm>
          <a:prstGeom prst="ellipse">
            <a:avLst/>
          </a:prstGeom>
          <a:solidFill>
            <a:srgbClr val="EBEFF7"/>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rPr>
              <a:t>6</a:t>
            </a:r>
          </a:p>
        </p:txBody>
      </p:sp>
      <p:sp>
        <p:nvSpPr>
          <p:cNvPr id="25" name="Oval 24">
            <a:extLst>
              <a:ext uri="{FF2B5EF4-FFF2-40B4-BE49-F238E27FC236}">
                <a16:creationId xmlns:a16="http://schemas.microsoft.com/office/drawing/2014/main" id="{54F6D50D-41E0-46D1-BE7D-2FE0C2F2AD01}"/>
              </a:ext>
            </a:extLst>
          </p:cNvPr>
          <p:cNvSpPr/>
          <p:nvPr/>
        </p:nvSpPr>
        <p:spPr>
          <a:xfrm>
            <a:off x="4239889" y="4612412"/>
            <a:ext cx="332509" cy="302776"/>
          </a:xfrm>
          <a:prstGeom prst="ellipse">
            <a:avLst/>
          </a:prstGeom>
          <a:solidFill>
            <a:srgbClr val="EBEFF7"/>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rPr>
              <a:t>7</a:t>
            </a:r>
          </a:p>
        </p:txBody>
      </p:sp>
      <p:sp>
        <p:nvSpPr>
          <p:cNvPr id="26" name="Rectangle: Rounded Corners 25">
            <a:extLst>
              <a:ext uri="{FF2B5EF4-FFF2-40B4-BE49-F238E27FC236}">
                <a16:creationId xmlns:a16="http://schemas.microsoft.com/office/drawing/2014/main" id="{5734DF87-DE49-487B-9D68-4632A9639247}"/>
              </a:ext>
            </a:extLst>
          </p:cNvPr>
          <p:cNvSpPr/>
          <p:nvPr/>
        </p:nvSpPr>
        <p:spPr>
          <a:xfrm>
            <a:off x="1052089" y="1488702"/>
            <a:ext cx="1640910" cy="302777"/>
          </a:xfrm>
          <a:prstGeom prst="round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city tour</a:t>
            </a:r>
          </a:p>
        </p:txBody>
      </p:sp>
      <p:sp>
        <p:nvSpPr>
          <p:cNvPr id="27" name="Rectangle: Rounded Corners 26">
            <a:extLst>
              <a:ext uri="{FF2B5EF4-FFF2-40B4-BE49-F238E27FC236}">
                <a16:creationId xmlns:a16="http://schemas.microsoft.com/office/drawing/2014/main" id="{8AFF0C83-62C5-4913-8E0F-DB9687534DDD}"/>
              </a:ext>
            </a:extLst>
          </p:cNvPr>
          <p:cNvSpPr/>
          <p:nvPr/>
        </p:nvSpPr>
        <p:spPr>
          <a:xfrm>
            <a:off x="4571905" y="1728998"/>
            <a:ext cx="1958888" cy="346647"/>
          </a:xfrm>
          <a:prstGeom prst="round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description</a:t>
            </a:r>
          </a:p>
        </p:txBody>
      </p:sp>
      <p:sp>
        <p:nvSpPr>
          <p:cNvPr id="28" name="Rectangle: Rounded Corners 27">
            <a:extLst>
              <a:ext uri="{FF2B5EF4-FFF2-40B4-BE49-F238E27FC236}">
                <a16:creationId xmlns:a16="http://schemas.microsoft.com/office/drawing/2014/main" id="{9A89205F-D16E-4ED3-A75B-CD98B7F2D208}"/>
              </a:ext>
            </a:extLst>
          </p:cNvPr>
          <p:cNvSpPr/>
          <p:nvPr/>
        </p:nvSpPr>
        <p:spPr>
          <a:xfrm>
            <a:off x="8235826" y="1985402"/>
            <a:ext cx="1638468" cy="346647"/>
          </a:xfrm>
          <a:prstGeom prst="round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invitation</a:t>
            </a:r>
          </a:p>
        </p:txBody>
      </p:sp>
      <p:sp>
        <p:nvSpPr>
          <p:cNvPr id="29" name="Rectangle: Rounded Corners 28">
            <a:extLst>
              <a:ext uri="{FF2B5EF4-FFF2-40B4-BE49-F238E27FC236}">
                <a16:creationId xmlns:a16="http://schemas.microsoft.com/office/drawing/2014/main" id="{59F088FF-B958-48D1-B8A6-F483ADA56BBE}"/>
              </a:ext>
            </a:extLst>
          </p:cNvPr>
          <p:cNvSpPr/>
          <p:nvPr/>
        </p:nvSpPr>
        <p:spPr>
          <a:xfrm>
            <a:off x="3162001" y="3421582"/>
            <a:ext cx="1756642" cy="346647"/>
          </a:xfrm>
          <a:prstGeom prst="round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collection</a:t>
            </a:r>
          </a:p>
        </p:txBody>
      </p:sp>
      <p:sp>
        <p:nvSpPr>
          <p:cNvPr id="30" name="Rectangle: Rounded Corners 29">
            <a:extLst>
              <a:ext uri="{FF2B5EF4-FFF2-40B4-BE49-F238E27FC236}">
                <a16:creationId xmlns:a16="http://schemas.microsoft.com/office/drawing/2014/main" id="{6FE5CD8F-253B-4CA4-BA02-66DC920A6B58}"/>
              </a:ext>
            </a:extLst>
          </p:cNvPr>
          <p:cNvSpPr/>
          <p:nvPr/>
        </p:nvSpPr>
        <p:spPr>
          <a:xfrm>
            <a:off x="7043340" y="3648183"/>
            <a:ext cx="1958888" cy="346647"/>
          </a:xfrm>
          <a:prstGeom prst="round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walk</a:t>
            </a:r>
          </a:p>
        </p:txBody>
      </p:sp>
      <p:sp>
        <p:nvSpPr>
          <p:cNvPr id="31" name="Rectangle: Rounded Corners 30">
            <a:extLst>
              <a:ext uri="{FF2B5EF4-FFF2-40B4-BE49-F238E27FC236}">
                <a16:creationId xmlns:a16="http://schemas.microsoft.com/office/drawing/2014/main" id="{C1E9CF03-5F72-4513-B748-47F522D198AA}"/>
              </a:ext>
            </a:extLst>
          </p:cNvPr>
          <p:cNvSpPr/>
          <p:nvPr/>
        </p:nvSpPr>
        <p:spPr>
          <a:xfrm>
            <a:off x="964982" y="4399381"/>
            <a:ext cx="1314755" cy="346647"/>
          </a:xfrm>
          <a:prstGeom prst="round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mixture</a:t>
            </a:r>
          </a:p>
        </p:txBody>
      </p:sp>
      <p:sp>
        <p:nvSpPr>
          <p:cNvPr id="32" name="Rectangle: Rounded Corners 31">
            <a:extLst>
              <a:ext uri="{FF2B5EF4-FFF2-40B4-BE49-F238E27FC236}">
                <a16:creationId xmlns:a16="http://schemas.microsoft.com/office/drawing/2014/main" id="{47DAB5A2-2BB2-4276-A2CB-179A68551D35}"/>
              </a:ext>
            </a:extLst>
          </p:cNvPr>
          <p:cNvSpPr/>
          <p:nvPr/>
        </p:nvSpPr>
        <p:spPr>
          <a:xfrm>
            <a:off x="4718873" y="5590580"/>
            <a:ext cx="2415883" cy="346647"/>
          </a:xfrm>
          <a:prstGeom prst="round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expectations!</a:t>
            </a:r>
          </a:p>
        </p:txBody>
      </p:sp>
      <p:sp>
        <p:nvSpPr>
          <p:cNvPr id="33" name="Rectangle: Rounded Corners 32">
            <a:extLst>
              <a:ext uri="{FF2B5EF4-FFF2-40B4-BE49-F238E27FC236}">
                <a16:creationId xmlns:a16="http://schemas.microsoft.com/office/drawing/2014/main" id="{55C92D74-B64C-4817-ADE2-B00FA2B65253}"/>
              </a:ext>
            </a:extLst>
          </p:cNvPr>
          <p:cNvSpPr/>
          <p:nvPr/>
        </p:nvSpPr>
        <p:spPr>
          <a:xfrm>
            <a:off x="8687326" y="5407821"/>
            <a:ext cx="1958888" cy="346647"/>
          </a:xfrm>
          <a:prstGeom prst="roundRect">
            <a:avLst/>
          </a:prstGeom>
          <a:solidFill>
            <a:schemeClr val="bg1"/>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decision</a:t>
            </a:r>
          </a:p>
        </p:txBody>
      </p:sp>
      <p:pic>
        <p:nvPicPr>
          <p:cNvPr id="34" name="Graphic 33" descr="Puzzle pieces">
            <a:extLst>
              <a:ext uri="{FF2B5EF4-FFF2-40B4-BE49-F238E27FC236}">
                <a16:creationId xmlns:a16="http://schemas.microsoft.com/office/drawing/2014/main" id="{DF592E0E-1B64-46D4-B938-2DCDC4B085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08503" y="2996153"/>
            <a:ext cx="1182552" cy="1182552"/>
          </a:xfrm>
          <a:prstGeom prst="rect">
            <a:avLst/>
          </a:prstGeom>
        </p:spPr>
      </p:pic>
    </p:spTree>
    <p:extLst>
      <p:ext uri="{BB962C8B-B14F-4D97-AF65-F5344CB8AC3E}">
        <p14:creationId xmlns:p14="http://schemas.microsoft.com/office/powerpoint/2010/main" val="193060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0" y="2041690"/>
            <a:ext cx="12192000" cy="3046988"/>
          </a:xfrm>
          <a:prstGeom prst="rect">
            <a:avLst/>
          </a:prstGeom>
          <a:noFill/>
        </p:spPr>
        <p:txBody>
          <a:bodyPr wrap="square" rtlCol="0">
            <a:spAutoFit/>
          </a:bodyPr>
          <a:lstStyle/>
          <a:p>
            <a:pPr algn="ctr">
              <a:defRPr/>
            </a:pPr>
            <a:r>
              <a:rPr lang="en-GB" sz="4800" b="1" dirty="0">
                <a:solidFill>
                  <a:srgbClr val="002060"/>
                </a:solidFill>
              </a:rPr>
              <a:t>Add suffix -er to a verb stem (-</a:t>
            </a:r>
            <a:r>
              <a:rPr lang="en-GB" sz="4800" b="1" dirty="0" err="1">
                <a:solidFill>
                  <a:srgbClr val="002060"/>
                </a:solidFill>
              </a:rPr>
              <a:t>en</a:t>
            </a:r>
            <a:r>
              <a:rPr lang="en-GB" sz="4800" b="1" dirty="0">
                <a:solidFill>
                  <a:srgbClr val="002060"/>
                </a:solidFill>
              </a:rPr>
              <a:t> verbs) to change into male agent nouns with equivalent and transparent meaning (e.g., </a:t>
            </a:r>
            <a:r>
              <a:rPr lang="en-GB" sz="4800" b="1" dirty="0" err="1">
                <a:solidFill>
                  <a:srgbClr val="002060"/>
                </a:solidFill>
              </a:rPr>
              <a:t>besuchen</a:t>
            </a:r>
            <a:r>
              <a:rPr lang="en-GB" sz="4800" b="1" dirty="0">
                <a:solidFill>
                  <a:srgbClr val="002060"/>
                </a:solidFill>
              </a:rPr>
              <a:t> &gt; der </a:t>
            </a:r>
            <a:r>
              <a:rPr lang="en-GB" sz="4800" b="1" dirty="0" err="1">
                <a:solidFill>
                  <a:srgbClr val="002060"/>
                </a:solidFill>
              </a:rPr>
              <a:t>Besucher</a:t>
            </a:r>
            <a:r>
              <a:rPr lang="en-GB" sz="4800" b="1" dirty="0">
                <a:solidFill>
                  <a:srgbClr val="002060"/>
                </a:solidFill>
              </a:rPr>
              <a:t>)</a:t>
            </a:r>
          </a:p>
        </p:txBody>
      </p:sp>
    </p:spTree>
    <p:extLst>
      <p:ext uri="{BB962C8B-B14F-4D97-AF65-F5344CB8AC3E}">
        <p14:creationId xmlns:p14="http://schemas.microsoft.com/office/powerpoint/2010/main" val="26655369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1872020"/>
            <a:ext cx="11313527" cy="2954655"/>
          </a:xfrm>
          <a:prstGeom prst="rect">
            <a:avLst/>
          </a:prstGeom>
          <a:noFill/>
        </p:spPr>
        <p:txBody>
          <a:bodyPr wrap="square" rtlCol="0">
            <a:spAutoFit/>
          </a:bodyPr>
          <a:lstStyle/>
          <a:p>
            <a:pPr algn="ctr">
              <a:defRPr/>
            </a:pPr>
            <a:r>
              <a:rPr lang="en-GB" sz="6600" b="1" dirty="0">
                <a:solidFill>
                  <a:srgbClr val="002060"/>
                </a:solidFill>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Y9 T1.2 Week 2 Slides 4-5</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147125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026535" cy="869950"/>
          </a:xfrm>
          <a:prstGeom prst="rect">
            <a:avLst/>
          </a:prstGeom>
        </p:spPr>
      </p:pic>
      <p:sp>
        <p:nvSpPr>
          <p:cNvPr id="4" name="Title 3"/>
          <p:cNvSpPr>
            <a:spLocks noGrp="1"/>
          </p:cNvSpPr>
          <p:nvPr>
            <p:ph type="title"/>
          </p:nvPr>
        </p:nvSpPr>
        <p:spPr>
          <a:xfrm>
            <a:off x="1" y="294041"/>
            <a:ext cx="2530050"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8" y="247046"/>
            <a:ext cx="95876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3080198" y="24057"/>
            <a:ext cx="7409041" cy="830997"/>
          </a:xfrm>
          <a:prstGeom prst="rect">
            <a:avLst/>
          </a:prstGeom>
          <a:noFill/>
        </p:spPr>
        <p:txBody>
          <a:bodyPr wrap="square" rtlCol="0">
            <a:spAutoFit/>
          </a:bodyPr>
          <a:lstStyle/>
          <a:p>
            <a:r>
              <a:rPr lang="en-US" sz="2400" dirty="0">
                <a:solidFill>
                  <a:schemeClr val="accent5">
                    <a:lumMod val="50000"/>
                  </a:schemeClr>
                </a:solidFill>
              </a:rPr>
              <a:t>Make many </a:t>
            </a:r>
            <a:r>
              <a:rPr lang="en-US" sz="2400" u="sng" dirty="0">
                <a:solidFill>
                  <a:schemeClr val="accent5">
                    <a:lumMod val="50000"/>
                  </a:schemeClr>
                </a:solidFill>
              </a:rPr>
              <a:t>German person nouns </a:t>
            </a:r>
            <a:r>
              <a:rPr lang="en-US" sz="2400" dirty="0">
                <a:solidFill>
                  <a:schemeClr val="accent5">
                    <a:lumMod val="50000"/>
                  </a:schemeClr>
                </a:solidFill>
              </a:rPr>
              <a:t>by adding </a:t>
            </a:r>
            <a:r>
              <a:rPr lang="en-US" sz="2400" b="1" dirty="0">
                <a:solidFill>
                  <a:schemeClr val="accent5">
                    <a:lumMod val="50000"/>
                  </a:schemeClr>
                </a:solidFill>
              </a:rPr>
              <a:t>der </a:t>
            </a:r>
            <a:r>
              <a:rPr lang="en-US" sz="2400" dirty="0">
                <a:solidFill>
                  <a:schemeClr val="accent5">
                    <a:lumMod val="50000"/>
                  </a:schemeClr>
                </a:solidFill>
              </a:rPr>
              <a:t>+ </a:t>
            </a:r>
            <a:r>
              <a:rPr lang="en-US" sz="2400" b="1" dirty="0">
                <a:solidFill>
                  <a:schemeClr val="accent5">
                    <a:lumMod val="50000"/>
                  </a:schemeClr>
                </a:solidFill>
              </a:rPr>
              <a:t>capital letter </a:t>
            </a:r>
            <a:r>
              <a:rPr lang="en-US" sz="2400" dirty="0">
                <a:solidFill>
                  <a:schemeClr val="accent5">
                    <a:lumMod val="50000"/>
                  </a:schemeClr>
                </a:solidFill>
              </a:rPr>
              <a:t>+</a:t>
            </a:r>
            <a:r>
              <a:rPr lang="en-US" sz="2400" b="1" dirty="0">
                <a:solidFill>
                  <a:schemeClr val="accent5">
                    <a:lumMod val="50000"/>
                  </a:schemeClr>
                </a:solidFill>
              </a:rPr>
              <a:t> </a:t>
            </a:r>
            <a:r>
              <a:rPr lang="en-US" sz="2400" b="1" dirty="0" err="1">
                <a:solidFill>
                  <a:schemeClr val="accent5">
                    <a:lumMod val="50000"/>
                  </a:schemeClr>
                </a:solidFill>
              </a:rPr>
              <a:t>er</a:t>
            </a:r>
            <a:r>
              <a:rPr lang="en-US" sz="2400" b="1" dirty="0">
                <a:solidFill>
                  <a:schemeClr val="accent5">
                    <a:lumMod val="50000"/>
                  </a:schemeClr>
                </a:solidFill>
              </a:rPr>
              <a:t> </a:t>
            </a:r>
            <a:r>
              <a:rPr lang="en-US" sz="2400" dirty="0">
                <a:solidFill>
                  <a:schemeClr val="accent5">
                    <a:lumMod val="50000"/>
                  </a:schemeClr>
                </a:solidFill>
              </a:rPr>
              <a:t>to the </a:t>
            </a:r>
            <a:r>
              <a:rPr lang="en-US" sz="2400" b="1" dirty="0">
                <a:solidFill>
                  <a:schemeClr val="accent5">
                    <a:lumMod val="50000"/>
                  </a:schemeClr>
                </a:solidFill>
              </a:rPr>
              <a:t>verb stem</a:t>
            </a:r>
            <a:r>
              <a:rPr lang="en-US" sz="2400" dirty="0">
                <a:solidFill>
                  <a:schemeClr val="accent5">
                    <a:lumMod val="50000"/>
                  </a:schemeClr>
                </a:solidFill>
              </a:rPr>
              <a:t>:</a:t>
            </a:r>
          </a:p>
        </p:txBody>
      </p:sp>
      <p:graphicFrame>
        <p:nvGraphicFramePr>
          <p:cNvPr id="7" name="Table 6">
            <a:extLst>
              <a:ext uri="{FF2B5EF4-FFF2-40B4-BE49-F238E27FC236}">
                <a16:creationId xmlns:a16="http://schemas.microsoft.com/office/drawing/2014/main" id="{C03D8EEF-4EF9-4AB4-ADE7-5BDC6FCE6C0A}"/>
              </a:ext>
            </a:extLst>
          </p:cNvPr>
          <p:cNvGraphicFramePr>
            <a:graphicFrameLocks noGrp="1"/>
          </p:cNvGraphicFramePr>
          <p:nvPr/>
        </p:nvGraphicFramePr>
        <p:xfrm>
          <a:off x="294191" y="1713875"/>
          <a:ext cx="5742628" cy="4124415"/>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2871314">
                  <a:extLst>
                    <a:ext uri="{9D8B030D-6E8A-4147-A177-3AD203B41FA5}">
                      <a16:colId xmlns:a16="http://schemas.microsoft.com/office/drawing/2014/main" val="78360519"/>
                    </a:ext>
                  </a:extLst>
                </a:gridCol>
                <a:gridCol w="2871314">
                  <a:extLst>
                    <a:ext uri="{9D8B030D-6E8A-4147-A177-3AD203B41FA5}">
                      <a16:colId xmlns:a16="http://schemas.microsoft.com/office/drawing/2014/main" val="1304773047"/>
                    </a:ext>
                  </a:extLst>
                </a:gridCol>
              </a:tblGrid>
              <a:tr h="1374805">
                <a:tc>
                  <a:txBody>
                    <a:bodyPr/>
                    <a:lstStyle/>
                    <a:p>
                      <a:pPr algn="l"/>
                      <a:r>
                        <a:rPr lang="en-GB" sz="2800" dirty="0">
                          <a:solidFill>
                            <a:srgbClr val="115076"/>
                          </a:solidFill>
                        </a:rPr>
                        <a:t>A</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l"/>
                      <a:r>
                        <a:rPr lang="en-GB" sz="2800" dirty="0">
                          <a:solidFill>
                            <a:srgbClr val="115076"/>
                          </a:solidFill>
                        </a:rPr>
                        <a:t>B</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2962834316"/>
                  </a:ext>
                </a:extLst>
              </a:tr>
              <a:tr h="1374805">
                <a:tc>
                  <a:txBody>
                    <a:bodyPr/>
                    <a:lstStyle/>
                    <a:p>
                      <a:pPr algn="l"/>
                      <a:r>
                        <a:rPr lang="en-GB" sz="2800" dirty="0">
                          <a:solidFill>
                            <a:srgbClr val="115076"/>
                          </a:solidFill>
                        </a:rPr>
                        <a:t>C</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l"/>
                      <a:r>
                        <a:rPr lang="en-GB" sz="2800" dirty="0">
                          <a:solidFill>
                            <a:srgbClr val="115076"/>
                          </a:solidFill>
                        </a:rPr>
                        <a:t>D</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3329307672"/>
                  </a:ext>
                </a:extLst>
              </a:tr>
              <a:tr h="1374805">
                <a:tc>
                  <a:txBody>
                    <a:bodyPr/>
                    <a:lstStyle/>
                    <a:p>
                      <a:pPr algn="l"/>
                      <a:r>
                        <a:rPr lang="en-GB" sz="2800" dirty="0">
                          <a:solidFill>
                            <a:srgbClr val="115076"/>
                          </a:solidFill>
                        </a:rPr>
                        <a:t>E</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l"/>
                      <a:r>
                        <a:rPr lang="en-GB" sz="2800" dirty="0">
                          <a:solidFill>
                            <a:srgbClr val="115076"/>
                          </a:solidFill>
                        </a:rPr>
                        <a:t>F</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4085219963"/>
                  </a:ext>
                </a:extLst>
              </a:tr>
            </a:tbl>
          </a:graphicData>
        </a:graphic>
      </p:graphicFrame>
      <p:pic>
        <p:nvPicPr>
          <p:cNvPr id="10" name="Picture 14" descr="Germany, Flag, Nationality, Country">
            <a:extLst>
              <a:ext uri="{FF2B5EF4-FFF2-40B4-BE49-F238E27FC236}">
                <a16:creationId xmlns:a16="http://schemas.microsoft.com/office/drawing/2014/main" id="{18E46364-66DD-42E7-AF4C-9A16885BAE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185" y="3199588"/>
            <a:ext cx="487347" cy="2927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Spain, Flag, Spanish, National, Ensign">
            <a:extLst>
              <a:ext uri="{FF2B5EF4-FFF2-40B4-BE49-F238E27FC236}">
                <a16:creationId xmlns:a16="http://schemas.microsoft.com/office/drawing/2014/main" id="{5F886111-A05A-4A93-9A8B-475E8BB7F5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1207" y="3405467"/>
            <a:ext cx="427296" cy="2848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D4F7CE2-3690-4300-90E7-B19F304E4672}"/>
              </a:ext>
            </a:extLst>
          </p:cNvPr>
          <p:cNvSpPr txBox="1"/>
          <p:nvPr/>
        </p:nvSpPr>
        <p:spPr>
          <a:xfrm>
            <a:off x="5707219" y="1528253"/>
            <a:ext cx="5563891" cy="461665"/>
          </a:xfrm>
          <a:prstGeom prst="rect">
            <a:avLst/>
          </a:prstGeom>
          <a:noFill/>
        </p:spPr>
        <p:txBody>
          <a:bodyPr wrap="square" rtlCol="0">
            <a:spAutoFit/>
          </a:bodyPr>
          <a:lstStyle/>
          <a:p>
            <a:pPr algn="l"/>
            <a:r>
              <a:rPr lang="en-GB" sz="2400" dirty="0">
                <a:solidFill>
                  <a:schemeClr val="accent5">
                    <a:lumMod val="50000"/>
                  </a:schemeClr>
                </a:solidFill>
                <a:latin typeface="Wingdings 3" panose="05040102010807070707" pitchFamily="18" charset="2"/>
                <a:sym typeface="Wingdings 2" panose="05020102010507070707" pitchFamily="18" charset="2"/>
              </a:rPr>
              <a:t></a:t>
            </a:r>
            <a:r>
              <a:rPr lang="en-GB" sz="2400" dirty="0">
                <a:solidFill>
                  <a:schemeClr val="accent5">
                    <a:lumMod val="50000"/>
                  </a:schemeClr>
                </a:solidFill>
                <a:latin typeface="Wingdings 3" panose="05040102010807070707" pitchFamily="18" charset="2"/>
                <a:sym typeface="Wingdings" panose="05000000000000000000" pitchFamily="2" charset="2"/>
              </a:rPr>
              <a:t></a:t>
            </a:r>
            <a:r>
              <a:rPr lang="en-GB" sz="2400" dirty="0">
                <a:solidFill>
                  <a:schemeClr val="accent5">
                    <a:lumMod val="50000"/>
                  </a:schemeClr>
                </a:solidFill>
                <a:latin typeface="Wingdings 3" panose="05040102010807070707" pitchFamily="18" charset="2"/>
                <a:sym typeface="Webdings" panose="05030102010509060703" pitchFamily="18" charset="2"/>
              </a:rPr>
              <a:t></a:t>
            </a:r>
            <a:endParaRPr lang="en-GB" sz="2400" dirty="0">
              <a:solidFill>
                <a:schemeClr val="accent5">
                  <a:lumMod val="50000"/>
                </a:schemeClr>
              </a:solidFill>
              <a:latin typeface="Wingdings 3" panose="05040102010807070707" pitchFamily="18" charset="2"/>
            </a:endParaRPr>
          </a:p>
        </p:txBody>
      </p:sp>
      <p:pic>
        <p:nvPicPr>
          <p:cNvPr id="15" name="Graphic 14" descr="Truck">
            <a:extLst>
              <a:ext uri="{FF2B5EF4-FFF2-40B4-BE49-F238E27FC236}">
                <a16:creationId xmlns:a16="http://schemas.microsoft.com/office/drawing/2014/main" id="{88ADD1B6-7220-4405-9A8B-E6B825A42BD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79679" y="1573901"/>
            <a:ext cx="914400" cy="914400"/>
          </a:xfrm>
          <a:prstGeom prst="rect">
            <a:avLst/>
          </a:prstGeom>
        </p:spPr>
      </p:pic>
      <p:pic>
        <p:nvPicPr>
          <p:cNvPr id="39" name="Graphic 38" descr="Suitcase">
            <a:extLst>
              <a:ext uri="{FF2B5EF4-FFF2-40B4-BE49-F238E27FC236}">
                <a16:creationId xmlns:a16="http://schemas.microsoft.com/office/drawing/2014/main" id="{D94143CC-74CE-4DEE-BB0F-A7B0F991B39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74703" y="3053021"/>
            <a:ext cx="792480" cy="792480"/>
          </a:xfrm>
          <a:prstGeom prst="rect">
            <a:avLst/>
          </a:prstGeom>
        </p:spPr>
      </p:pic>
      <p:pic>
        <p:nvPicPr>
          <p:cNvPr id="49" name="Graphic 48" descr="Coins">
            <a:extLst>
              <a:ext uri="{FF2B5EF4-FFF2-40B4-BE49-F238E27FC236}">
                <a16:creationId xmlns:a16="http://schemas.microsoft.com/office/drawing/2014/main" id="{E5D09DBA-4F0A-4CFB-B8AD-70B30D52259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29071" y="4653371"/>
            <a:ext cx="473434" cy="473434"/>
          </a:xfrm>
          <a:prstGeom prst="rect">
            <a:avLst/>
          </a:prstGeom>
        </p:spPr>
      </p:pic>
      <p:pic>
        <p:nvPicPr>
          <p:cNvPr id="51" name="Graphic 50" descr="Money">
            <a:extLst>
              <a:ext uri="{FF2B5EF4-FFF2-40B4-BE49-F238E27FC236}">
                <a16:creationId xmlns:a16="http://schemas.microsoft.com/office/drawing/2014/main" id="{65C5581C-2298-46C3-B7D4-343486E983E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81589" y="3105835"/>
            <a:ext cx="720411" cy="720411"/>
          </a:xfrm>
          <a:prstGeom prst="rect">
            <a:avLst/>
          </a:prstGeom>
        </p:spPr>
      </p:pic>
      <p:pic>
        <p:nvPicPr>
          <p:cNvPr id="69" name="Graphic 68" descr="Users">
            <a:extLst>
              <a:ext uri="{FF2B5EF4-FFF2-40B4-BE49-F238E27FC236}">
                <a16:creationId xmlns:a16="http://schemas.microsoft.com/office/drawing/2014/main" id="{56B64374-0CC5-4E5E-8DC6-9CFC700456E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14463" y="1625616"/>
            <a:ext cx="914400" cy="914400"/>
          </a:xfrm>
          <a:prstGeom prst="rect">
            <a:avLst/>
          </a:prstGeom>
        </p:spPr>
      </p:pic>
      <p:pic>
        <p:nvPicPr>
          <p:cNvPr id="71" name="Graphic 70" descr="Crawl">
            <a:extLst>
              <a:ext uri="{FF2B5EF4-FFF2-40B4-BE49-F238E27FC236}">
                <a16:creationId xmlns:a16="http://schemas.microsoft.com/office/drawing/2014/main" id="{6637F66C-912C-4F68-80F3-43BC62A446F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636879" y="4497794"/>
            <a:ext cx="831655" cy="831655"/>
          </a:xfrm>
          <a:prstGeom prst="rect">
            <a:avLst/>
          </a:prstGeom>
        </p:spPr>
      </p:pic>
      <p:pic>
        <p:nvPicPr>
          <p:cNvPr id="79" name="Graphic 78" descr="Puzzle pieces">
            <a:extLst>
              <a:ext uri="{FF2B5EF4-FFF2-40B4-BE49-F238E27FC236}">
                <a16:creationId xmlns:a16="http://schemas.microsoft.com/office/drawing/2014/main" id="{C1C580BB-B886-4758-B5E7-09164B735965}"/>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922831" y="-142786"/>
            <a:ext cx="1182552" cy="1182552"/>
          </a:xfrm>
          <a:prstGeom prst="rect">
            <a:avLst/>
          </a:prstGeom>
        </p:spPr>
      </p:pic>
      <p:graphicFrame>
        <p:nvGraphicFramePr>
          <p:cNvPr id="80" name="Table 79">
            <a:extLst>
              <a:ext uri="{FF2B5EF4-FFF2-40B4-BE49-F238E27FC236}">
                <a16:creationId xmlns:a16="http://schemas.microsoft.com/office/drawing/2014/main" id="{6A3399C9-A7FC-4E9C-BC6E-C8829D49DC8B}"/>
              </a:ext>
            </a:extLst>
          </p:cNvPr>
          <p:cNvGraphicFramePr>
            <a:graphicFrameLocks noGrp="1"/>
          </p:cNvGraphicFramePr>
          <p:nvPr/>
        </p:nvGraphicFramePr>
        <p:xfrm>
          <a:off x="6299863" y="1720720"/>
          <a:ext cx="5742628" cy="4124415"/>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2871314">
                  <a:extLst>
                    <a:ext uri="{9D8B030D-6E8A-4147-A177-3AD203B41FA5}">
                      <a16:colId xmlns:a16="http://schemas.microsoft.com/office/drawing/2014/main" val="78360519"/>
                    </a:ext>
                  </a:extLst>
                </a:gridCol>
                <a:gridCol w="2871314">
                  <a:extLst>
                    <a:ext uri="{9D8B030D-6E8A-4147-A177-3AD203B41FA5}">
                      <a16:colId xmlns:a16="http://schemas.microsoft.com/office/drawing/2014/main" val="1304773047"/>
                    </a:ext>
                  </a:extLst>
                </a:gridCol>
              </a:tblGrid>
              <a:tr h="1374805">
                <a:tc>
                  <a:txBody>
                    <a:bodyPr/>
                    <a:lstStyle/>
                    <a:p>
                      <a:pPr algn="l"/>
                      <a:r>
                        <a:rPr lang="en-GB" sz="2800" dirty="0">
                          <a:solidFill>
                            <a:srgbClr val="115076"/>
                          </a:solidFill>
                        </a:rPr>
                        <a:t>G</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l"/>
                      <a:r>
                        <a:rPr lang="en-GB" sz="2800" dirty="0">
                          <a:solidFill>
                            <a:srgbClr val="115076"/>
                          </a:solidFill>
                        </a:rPr>
                        <a:t>H</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2962834316"/>
                  </a:ext>
                </a:extLst>
              </a:tr>
              <a:tr h="1374805">
                <a:tc>
                  <a:txBody>
                    <a:bodyPr/>
                    <a:lstStyle/>
                    <a:p>
                      <a:pPr algn="l"/>
                      <a:r>
                        <a:rPr lang="en-GB" sz="2800" dirty="0">
                          <a:solidFill>
                            <a:srgbClr val="115076"/>
                          </a:solidFill>
                        </a:rPr>
                        <a:t>I</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endParaRPr lang="en-GB" sz="2000" dirty="0">
                        <a:solidFill>
                          <a:srgbClr val="115076"/>
                        </a:solidFill>
                      </a:endParaRP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3329307672"/>
                  </a:ext>
                </a:extLst>
              </a:tr>
              <a:tr h="1374805">
                <a:tc>
                  <a:txBody>
                    <a:bodyPr/>
                    <a:lstStyle/>
                    <a:p>
                      <a:pPr algn="l"/>
                      <a:r>
                        <a:rPr lang="en-GB" sz="2800" dirty="0">
                          <a:solidFill>
                            <a:srgbClr val="115076"/>
                          </a:solidFill>
                        </a:rPr>
                        <a:t>K</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endParaRPr lang="en-GB" sz="2000" dirty="0">
                        <a:solidFill>
                          <a:srgbClr val="115076"/>
                        </a:solidFill>
                      </a:endParaRP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4085219963"/>
                  </a:ext>
                </a:extLst>
              </a:tr>
            </a:tbl>
          </a:graphicData>
        </a:graphic>
      </p:graphicFrame>
      <p:graphicFrame>
        <p:nvGraphicFramePr>
          <p:cNvPr id="81" name="Table 81">
            <a:extLst>
              <a:ext uri="{FF2B5EF4-FFF2-40B4-BE49-F238E27FC236}">
                <a16:creationId xmlns:a16="http://schemas.microsoft.com/office/drawing/2014/main" id="{1E092CAA-752C-4281-9328-1D964F8F5B2D}"/>
              </a:ext>
            </a:extLst>
          </p:cNvPr>
          <p:cNvGraphicFramePr>
            <a:graphicFrameLocks noGrp="1"/>
          </p:cNvGraphicFramePr>
          <p:nvPr/>
        </p:nvGraphicFramePr>
        <p:xfrm>
          <a:off x="758651" y="2313355"/>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mitarbeiten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Mitarbeiter</a:t>
                      </a:r>
                    </a:p>
                  </a:txBody>
                  <a:tcPr/>
                </a:tc>
                <a:extLst>
                  <a:ext uri="{0D108BD9-81ED-4DB2-BD59-A6C34878D82A}">
                    <a16:rowId xmlns:a16="http://schemas.microsoft.com/office/drawing/2014/main" val="3892300499"/>
                  </a:ext>
                </a:extLst>
              </a:tr>
            </a:tbl>
          </a:graphicData>
        </a:graphic>
      </p:graphicFrame>
      <p:sp>
        <p:nvSpPr>
          <p:cNvPr id="83" name="Rectangle: Rounded Corners 82">
            <a:extLst>
              <a:ext uri="{FF2B5EF4-FFF2-40B4-BE49-F238E27FC236}">
                <a16:creationId xmlns:a16="http://schemas.microsoft.com/office/drawing/2014/main" id="{00D19441-1E67-4891-9737-BCE4166AB234}"/>
              </a:ext>
            </a:extLst>
          </p:cNvPr>
          <p:cNvSpPr/>
          <p:nvPr/>
        </p:nvSpPr>
        <p:spPr>
          <a:xfrm>
            <a:off x="758651" y="2709595"/>
            <a:ext cx="2026023" cy="2996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 ___________</a:t>
            </a:r>
          </a:p>
        </p:txBody>
      </p:sp>
      <p:graphicFrame>
        <p:nvGraphicFramePr>
          <p:cNvPr id="84" name="Table 81">
            <a:extLst>
              <a:ext uri="{FF2B5EF4-FFF2-40B4-BE49-F238E27FC236}">
                <a16:creationId xmlns:a16="http://schemas.microsoft.com/office/drawing/2014/main" id="{76598942-6246-443B-838D-53D9B5183169}"/>
              </a:ext>
            </a:extLst>
          </p:cNvPr>
          <p:cNvGraphicFramePr>
            <a:graphicFrameLocks noGrp="1"/>
          </p:cNvGraphicFramePr>
          <p:nvPr/>
        </p:nvGraphicFramePr>
        <p:xfrm>
          <a:off x="3529257" y="2305028"/>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fahren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a:t>
                      </a:r>
                      <a:r>
                        <a:rPr lang="en-GB" sz="2000" dirty="0" err="1">
                          <a:solidFill>
                            <a:srgbClr val="115076"/>
                          </a:solidFill>
                        </a:rPr>
                        <a:t>Fahrer</a:t>
                      </a:r>
                      <a:endParaRPr lang="en-GB" sz="2000" dirty="0">
                        <a:solidFill>
                          <a:srgbClr val="115076"/>
                        </a:solidFill>
                      </a:endParaRPr>
                    </a:p>
                  </a:txBody>
                  <a:tcPr/>
                </a:tc>
                <a:extLst>
                  <a:ext uri="{0D108BD9-81ED-4DB2-BD59-A6C34878D82A}">
                    <a16:rowId xmlns:a16="http://schemas.microsoft.com/office/drawing/2014/main" val="3892300499"/>
                  </a:ext>
                </a:extLst>
              </a:tr>
            </a:tbl>
          </a:graphicData>
        </a:graphic>
      </p:graphicFrame>
      <p:sp>
        <p:nvSpPr>
          <p:cNvPr id="85" name="Rectangle: Rounded Corners 84">
            <a:extLst>
              <a:ext uri="{FF2B5EF4-FFF2-40B4-BE49-F238E27FC236}">
                <a16:creationId xmlns:a16="http://schemas.microsoft.com/office/drawing/2014/main" id="{77C1228F-7646-41E1-840A-627A064878C4}"/>
              </a:ext>
            </a:extLst>
          </p:cNvPr>
          <p:cNvSpPr/>
          <p:nvPr/>
        </p:nvSpPr>
        <p:spPr>
          <a:xfrm>
            <a:off x="3586412" y="2732769"/>
            <a:ext cx="2026023" cy="2996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 ___________</a:t>
            </a:r>
          </a:p>
        </p:txBody>
      </p:sp>
      <p:graphicFrame>
        <p:nvGraphicFramePr>
          <p:cNvPr id="86" name="Table 81">
            <a:extLst>
              <a:ext uri="{FF2B5EF4-FFF2-40B4-BE49-F238E27FC236}">
                <a16:creationId xmlns:a16="http://schemas.microsoft.com/office/drawing/2014/main" id="{4AA4660E-C9F1-4E4A-A285-DD67329F04FF}"/>
              </a:ext>
            </a:extLst>
          </p:cNvPr>
          <p:cNvGraphicFramePr>
            <a:graphicFrameLocks noGrp="1"/>
          </p:cNvGraphicFramePr>
          <p:nvPr/>
        </p:nvGraphicFramePr>
        <p:xfrm>
          <a:off x="822860" y="3705315"/>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übersetzen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a:t>
                      </a:r>
                      <a:r>
                        <a:rPr lang="en-GB" sz="2000" dirty="0" err="1">
                          <a:solidFill>
                            <a:srgbClr val="115076"/>
                          </a:solidFill>
                        </a:rPr>
                        <a:t>Übersetzer</a:t>
                      </a:r>
                      <a:endParaRPr lang="en-GB" sz="2000" dirty="0">
                        <a:solidFill>
                          <a:srgbClr val="115076"/>
                        </a:solidFill>
                      </a:endParaRPr>
                    </a:p>
                  </a:txBody>
                  <a:tcPr/>
                </a:tc>
                <a:extLst>
                  <a:ext uri="{0D108BD9-81ED-4DB2-BD59-A6C34878D82A}">
                    <a16:rowId xmlns:a16="http://schemas.microsoft.com/office/drawing/2014/main" val="3892300499"/>
                  </a:ext>
                </a:extLst>
              </a:tr>
            </a:tbl>
          </a:graphicData>
        </a:graphic>
      </p:graphicFrame>
      <p:graphicFrame>
        <p:nvGraphicFramePr>
          <p:cNvPr id="87" name="Table 81">
            <a:extLst>
              <a:ext uri="{FF2B5EF4-FFF2-40B4-BE49-F238E27FC236}">
                <a16:creationId xmlns:a16="http://schemas.microsoft.com/office/drawing/2014/main" id="{94327FA3-819D-46C1-AEB7-7F258200B457}"/>
              </a:ext>
            </a:extLst>
          </p:cNvPr>
          <p:cNvGraphicFramePr>
            <a:graphicFrameLocks noGrp="1"/>
          </p:cNvGraphicFramePr>
          <p:nvPr/>
        </p:nvGraphicFramePr>
        <p:xfrm>
          <a:off x="3690153" y="3722243"/>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kaufen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a:t>
                      </a:r>
                      <a:r>
                        <a:rPr lang="en-GB" sz="2000" dirty="0" err="1">
                          <a:solidFill>
                            <a:srgbClr val="115076"/>
                          </a:solidFill>
                        </a:rPr>
                        <a:t>Käufer</a:t>
                      </a:r>
                      <a:endParaRPr lang="en-GB" sz="2000" dirty="0">
                        <a:solidFill>
                          <a:srgbClr val="115076"/>
                        </a:solidFill>
                      </a:endParaRPr>
                    </a:p>
                  </a:txBody>
                  <a:tcPr/>
                </a:tc>
                <a:extLst>
                  <a:ext uri="{0D108BD9-81ED-4DB2-BD59-A6C34878D82A}">
                    <a16:rowId xmlns:a16="http://schemas.microsoft.com/office/drawing/2014/main" val="3892300499"/>
                  </a:ext>
                </a:extLst>
              </a:tr>
            </a:tbl>
          </a:graphicData>
        </a:graphic>
      </p:graphicFrame>
      <p:graphicFrame>
        <p:nvGraphicFramePr>
          <p:cNvPr id="88" name="Table 81">
            <a:extLst>
              <a:ext uri="{FF2B5EF4-FFF2-40B4-BE49-F238E27FC236}">
                <a16:creationId xmlns:a16="http://schemas.microsoft.com/office/drawing/2014/main" id="{AF17A2BD-417F-4A01-855B-29CC267C6800}"/>
              </a:ext>
            </a:extLst>
          </p:cNvPr>
          <p:cNvGraphicFramePr>
            <a:graphicFrameLocks noGrp="1"/>
          </p:cNvGraphicFramePr>
          <p:nvPr/>
        </p:nvGraphicFramePr>
        <p:xfrm>
          <a:off x="752074" y="5062710"/>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verkaufen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a:t>
                      </a:r>
                      <a:r>
                        <a:rPr lang="en-GB" sz="2000" dirty="0" err="1">
                          <a:solidFill>
                            <a:srgbClr val="115076"/>
                          </a:solidFill>
                        </a:rPr>
                        <a:t>Verkäufer</a:t>
                      </a:r>
                      <a:endParaRPr lang="en-GB" sz="2000" dirty="0">
                        <a:solidFill>
                          <a:srgbClr val="115076"/>
                        </a:solidFill>
                      </a:endParaRPr>
                    </a:p>
                  </a:txBody>
                  <a:tcPr/>
                </a:tc>
                <a:extLst>
                  <a:ext uri="{0D108BD9-81ED-4DB2-BD59-A6C34878D82A}">
                    <a16:rowId xmlns:a16="http://schemas.microsoft.com/office/drawing/2014/main" val="3892300499"/>
                  </a:ext>
                </a:extLst>
              </a:tr>
            </a:tbl>
          </a:graphicData>
        </a:graphic>
      </p:graphicFrame>
      <p:pic>
        <p:nvPicPr>
          <p:cNvPr id="92" name="Graphic 91" descr="Marketing">
            <a:extLst>
              <a:ext uri="{FF2B5EF4-FFF2-40B4-BE49-F238E27FC236}">
                <a16:creationId xmlns:a16="http://schemas.microsoft.com/office/drawing/2014/main" id="{11A8408D-FEBD-44B8-8A37-97CE6AFC2A44}"/>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500582" y="4476010"/>
            <a:ext cx="792480" cy="792480"/>
          </a:xfrm>
          <a:prstGeom prst="rect">
            <a:avLst/>
          </a:prstGeom>
        </p:spPr>
      </p:pic>
      <p:pic>
        <p:nvPicPr>
          <p:cNvPr id="96" name="Graphic 95" descr="Newspaper">
            <a:extLst>
              <a:ext uri="{FF2B5EF4-FFF2-40B4-BE49-F238E27FC236}">
                <a16:creationId xmlns:a16="http://schemas.microsoft.com/office/drawing/2014/main" id="{EFBF5412-786F-4CED-89DC-B44A0ABAE8A9}"/>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481441" y="3105835"/>
            <a:ext cx="677674" cy="677674"/>
          </a:xfrm>
          <a:prstGeom prst="rect">
            <a:avLst/>
          </a:prstGeom>
        </p:spPr>
      </p:pic>
      <p:pic>
        <p:nvPicPr>
          <p:cNvPr id="11" name="Picture 16" descr="France, Flag, National, Symbols">
            <a:extLst>
              <a:ext uri="{FF2B5EF4-FFF2-40B4-BE49-F238E27FC236}">
                <a16:creationId xmlns:a16="http://schemas.microsoft.com/office/drawing/2014/main" id="{D454D49D-237A-4EAF-A181-77282BCB9EB7}"/>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275185" y="3122633"/>
            <a:ext cx="424251" cy="282834"/>
          </a:xfrm>
          <a:prstGeom prst="rect">
            <a:avLst/>
          </a:prstGeom>
          <a:noFill/>
          <a:extLst>
            <a:ext uri="{909E8E84-426E-40DD-AFC4-6F175D3DCCD1}">
              <a14:hiddenFill xmlns:a14="http://schemas.microsoft.com/office/drawing/2010/main">
                <a:solidFill>
                  <a:srgbClr val="FFFFFF"/>
                </a:solidFill>
              </a14:hiddenFill>
            </a:ext>
          </a:extLst>
        </p:spPr>
      </p:pic>
      <p:pic>
        <p:nvPicPr>
          <p:cNvPr id="101" name="Graphic 100" descr="Newspaper">
            <a:extLst>
              <a:ext uri="{FF2B5EF4-FFF2-40B4-BE49-F238E27FC236}">
                <a16:creationId xmlns:a16="http://schemas.microsoft.com/office/drawing/2014/main" id="{C330E1C7-82B2-4835-BCB1-A09A8D6641E1}"/>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11969" y="3402240"/>
            <a:ext cx="677674" cy="677674"/>
          </a:xfrm>
          <a:prstGeom prst="rect">
            <a:avLst/>
          </a:prstGeom>
        </p:spPr>
      </p:pic>
      <p:cxnSp>
        <p:nvCxnSpPr>
          <p:cNvPr id="103" name="Straight Arrow Connector 102">
            <a:extLst>
              <a:ext uri="{FF2B5EF4-FFF2-40B4-BE49-F238E27FC236}">
                <a16:creationId xmlns:a16="http://schemas.microsoft.com/office/drawing/2014/main" id="{18EFF14E-2FDB-4C0E-A773-D732E1AA9C5A}"/>
              </a:ext>
            </a:extLst>
          </p:cNvPr>
          <p:cNvCxnSpPr/>
          <p:nvPr/>
        </p:nvCxnSpPr>
        <p:spPr>
          <a:xfrm>
            <a:off x="1558829" y="3492341"/>
            <a:ext cx="71635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Rectangle: Rounded Corners 103">
            <a:extLst>
              <a:ext uri="{FF2B5EF4-FFF2-40B4-BE49-F238E27FC236}">
                <a16:creationId xmlns:a16="http://schemas.microsoft.com/office/drawing/2014/main" id="{07AB6F07-C222-4FAB-88B0-A6704BF34D7A}"/>
              </a:ext>
            </a:extLst>
          </p:cNvPr>
          <p:cNvSpPr/>
          <p:nvPr/>
        </p:nvSpPr>
        <p:spPr>
          <a:xfrm>
            <a:off x="788678" y="4133256"/>
            <a:ext cx="2026023" cy="2996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 ___________</a:t>
            </a:r>
          </a:p>
        </p:txBody>
      </p:sp>
      <p:graphicFrame>
        <p:nvGraphicFramePr>
          <p:cNvPr id="105" name="Table 81">
            <a:extLst>
              <a:ext uri="{FF2B5EF4-FFF2-40B4-BE49-F238E27FC236}">
                <a16:creationId xmlns:a16="http://schemas.microsoft.com/office/drawing/2014/main" id="{AAEBDC9C-7D7F-4E92-8DD1-69252D16E0C7}"/>
              </a:ext>
            </a:extLst>
          </p:cNvPr>
          <p:cNvGraphicFramePr>
            <a:graphicFrameLocks noGrp="1"/>
          </p:cNvGraphicFramePr>
          <p:nvPr/>
        </p:nvGraphicFramePr>
        <p:xfrm>
          <a:off x="3612160" y="5070091"/>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trainieren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Trainer</a:t>
                      </a:r>
                    </a:p>
                  </a:txBody>
                  <a:tcPr/>
                </a:tc>
                <a:extLst>
                  <a:ext uri="{0D108BD9-81ED-4DB2-BD59-A6C34878D82A}">
                    <a16:rowId xmlns:a16="http://schemas.microsoft.com/office/drawing/2014/main" val="3892300499"/>
                  </a:ext>
                </a:extLst>
              </a:tr>
            </a:tbl>
          </a:graphicData>
        </a:graphic>
      </p:graphicFrame>
      <p:pic>
        <p:nvPicPr>
          <p:cNvPr id="107" name="Graphic 106" descr="Register">
            <a:extLst>
              <a:ext uri="{FF2B5EF4-FFF2-40B4-BE49-F238E27FC236}">
                <a16:creationId xmlns:a16="http://schemas.microsoft.com/office/drawing/2014/main" id="{891BFA08-6947-4D1A-8EA6-4C5DF17279FE}"/>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50270" y="4514723"/>
            <a:ext cx="647976" cy="647976"/>
          </a:xfrm>
          <a:prstGeom prst="rect">
            <a:avLst/>
          </a:prstGeom>
        </p:spPr>
      </p:pic>
      <p:sp>
        <p:nvSpPr>
          <p:cNvPr id="108" name="Rectangle: Rounded Corners 107">
            <a:extLst>
              <a:ext uri="{FF2B5EF4-FFF2-40B4-BE49-F238E27FC236}">
                <a16:creationId xmlns:a16="http://schemas.microsoft.com/office/drawing/2014/main" id="{6836D8FD-0D8F-461C-AFE1-C0A8FB394416}"/>
              </a:ext>
            </a:extLst>
          </p:cNvPr>
          <p:cNvSpPr/>
          <p:nvPr/>
        </p:nvSpPr>
        <p:spPr>
          <a:xfrm>
            <a:off x="3797667" y="4140428"/>
            <a:ext cx="2026023" cy="2996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 ___________</a:t>
            </a:r>
          </a:p>
        </p:txBody>
      </p:sp>
      <p:sp>
        <p:nvSpPr>
          <p:cNvPr id="109" name="Rectangle: Rounded Corners 108">
            <a:extLst>
              <a:ext uri="{FF2B5EF4-FFF2-40B4-BE49-F238E27FC236}">
                <a16:creationId xmlns:a16="http://schemas.microsoft.com/office/drawing/2014/main" id="{D21252AC-CE84-464D-81B6-8BF936C16624}"/>
              </a:ext>
            </a:extLst>
          </p:cNvPr>
          <p:cNvSpPr/>
          <p:nvPr/>
        </p:nvSpPr>
        <p:spPr>
          <a:xfrm>
            <a:off x="740761" y="5512028"/>
            <a:ext cx="2026023" cy="2996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 ___________</a:t>
            </a:r>
          </a:p>
        </p:txBody>
      </p:sp>
      <p:sp>
        <p:nvSpPr>
          <p:cNvPr id="110" name="Rectangle: Rounded Corners 109">
            <a:extLst>
              <a:ext uri="{FF2B5EF4-FFF2-40B4-BE49-F238E27FC236}">
                <a16:creationId xmlns:a16="http://schemas.microsoft.com/office/drawing/2014/main" id="{DB4200B7-F068-4560-BC40-DDA28F0EDEA8}"/>
              </a:ext>
            </a:extLst>
          </p:cNvPr>
          <p:cNvSpPr/>
          <p:nvPr/>
        </p:nvSpPr>
        <p:spPr>
          <a:xfrm>
            <a:off x="3682668" y="5498860"/>
            <a:ext cx="2026023" cy="2996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 ___________</a:t>
            </a:r>
          </a:p>
        </p:txBody>
      </p:sp>
      <p:graphicFrame>
        <p:nvGraphicFramePr>
          <p:cNvPr id="111" name="Table 81">
            <a:extLst>
              <a:ext uri="{FF2B5EF4-FFF2-40B4-BE49-F238E27FC236}">
                <a16:creationId xmlns:a16="http://schemas.microsoft.com/office/drawing/2014/main" id="{6764631F-D09F-4B94-BBCC-FB085A7D6264}"/>
              </a:ext>
            </a:extLst>
          </p:cNvPr>
          <p:cNvGraphicFramePr>
            <a:graphicFrameLocks noGrp="1"/>
          </p:cNvGraphicFramePr>
          <p:nvPr/>
        </p:nvGraphicFramePr>
        <p:xfrm>
          <a:off x="6832225" y="2361202"/>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lehren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Lehrer</a:t>
                      </a:r>
                    </a:p>
                  </a:txBody>
                  <a:tcPr/>
                </a:tc>
                <a:extLst>
                  <a:ext uri="{0D108BD9-81ED-4DB2-BD59-A6C34878D82A}">
                    <a16:rowId xmlns:a16="http://schemas.microsoft.com/office/drawing/2014/main" val="3892300499"/>
                  </a:ext>
                </a:extLst>
              </a:tr>
            </a:tbl>
          </a:graphicData>
        </a:graphic>
      </p:graphicFrame>
      <p:pic>
        <p:nvPicPr>
          <p:cNvPr id="17" name="Graphic 16" descr="Classroom">
            <a:extLst>
              <a:ext uri="{FF2B5EF4-FFF2-40B4-BE49-F238E27FC236}">
                <a16:creationId xmlns:a16="http://schemas.microsoft.com/office/drawing/2014/main" id="{DBF26B25-8922-476E-B677-15E272A6A510}"/>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366815" y="1710603"/>
            <a:ext cx="854372" cy="854372"/>
          </a:xfrm>
          <a:prstGeom prst="rect">
            <a:avLst/>
          </a:prstGeom>
        </p:spPr>
      </p:pic>
      <p:sp>
        <p:nvSpPr>
          <p:cNvPr id="112" name="Rectangle: Rounded Corners 111">
            <a:extLst>
              <a:ext uri="{FF2B5EF4-FFF2-40B4-BE49-F238E27FC236}">
                <a16:creationId xmlns:a16="http://schemas.microsoft.com/office/drawing/2014/main" id="{E477C5C7-BA73-4C79-A409-B97AB60131C9}"/>
              </a:ext>
            </a:extLst>
          </p:cNvPr>
          <p:cNvSpPr/>
          <p:nvPr/>
        </p:nvSpPr>
        <p:spPr>
          <a:xfrm>
            <a:off x="6840980" y="2457810"/>
            <a:ext cx="2026023" cy="2996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___________</a:t>
            </a:r>
          </a:p>
        </p:txBody>
      </p:sp>
      <p:sp>
        <p:nvSpPr>
          <p:cNvPr id="113" name="TextBox 112">
            <a:extLst>
              <a:ext uri="{FF2B5EF4-FFF2-40B4-BE49-F238E27FC236}">
                <a16:creationId xmlns:a16="http://schemas.microsoft.com/office/drawing/2014/main" id="{7BDBF1AB-4B5A-4CE0-B308-D152A7D3C82B}"/>
              </a:ext>
            </a:extLst>
          </p:cNvPr>
          <p:cNvSpPr txBox="1"/>
          <p:nvPr/>
        </p:nvSpPr>
        <p:spPr>
          <a:xfrm>
            <a:off x="3055330" y="804441"/>
            <a:ext cx="8135843" cy="461665"/>
          </a:xfrm>
          <a:prstGeom prst="rect">
            <a:avLst/>
          </a:prstGeom>
          <a:noFill/>
        </p:spPr>
        <p:txBody>
          <a:bodyPr wrap="square" rtlCol="0">
            <a:spAutoFit/>
          </a:bodyPr>
          <a:lstStyle/>
          <a:p>
            <a:r>
              <a:rPr lang="en-US" sz="2400" dirty="0" err="1">
                <a:solidFill>
                  <a:schemeClr val="accent5">
                    <a:lumMod val="50000"/>
                  </a:schemeClr>
                </a:solidFill>
              </a:rPr>
              <a:t>Beispiel</a:t>
            </a:r>
            <a:r>
              <a:rPr lang="en-US" sz="2400" dirty="0">
                <a:solidFill>
                  <a:schemeClr val="accent5">
                    <a:lumMod val="50000"/>
                  </a:schemeClr>
                </a:solidFill>
              </a:rPr>
              <a:t>: </a:t>
            </a:r>
            <a:r>
              <a:rPr lang="en-US" sz="2400" b="1" dirty="0" err="1">
                <a:solidFill>
                  <a:schemeClr val="accent5">
                    <a:lumMod val="50000"/>
                  </a:schemeClr>
                </a:solidFill>
              </a:rPr>
              <a:t>arbeiten</a:t>
            </a:r>
            <a:r>
              <a:rPr lang="en-US" sz="2400" dirty="0">
                <a:solidFill>
                  <a:schemeClr val="accent5">
                    <a:lumMod val="50000"/>
                  </a:schemeClr>
                </a:solidFill>
              </a:rPr>
              <a:t> (to work) </a:t>
            </a:r>
            <a:r>
              <a:rPr lang="en-US" sz="2400" dirty="0">
                <a:solidFill>
                  <a:schemeClr val="accent5">
                    <a:lumMod val="50000"/>
                  </a:schemeClr>
                </a:solidFill>
                <a:sym typeface="Wingdings" panose="05000000000000000000" pitchFamily="2" charset="2"/>
              </a:rPr>
              <a:t> </a:t>
            </a:r>
            <a:r>
              <a:rPr lang="en-US" sz="2400" b="1" dirty="0">
                <a:solidFill>
                  <a:schemeClr val="accent5">
                    <a:lumMod val="50000"/>
                  </a:schemeClr>
                </a:solidFill>
                <a:sym typeface="Wingdings" panose="05000000000000000000" pitchFamily="2" charset="2"/>
              </a:rPr>
              <a:t>der </a:t>
            </a:r>
            <a:r>
              <a:rPr lang="en-US" sz="2400" b="1" dirty="0" err="1">
                <a:solidFill>
                  <a:schemeClr val="accent5">
                    <a:lumMod val="50000"/>
                  </a:schemeClr>
                </a:solidFill>
                <a:sym typeface="Wingdings" panose="05000000000000000000" pitchFamily="2" charset="2"/>
              </a:rPr>
              <a:t>Arbeiter</a:t>
            </a:r>
            <a:r>
              <a:rPr lang="en-US" sz="2400" b="1" dirty="0">
                <a:solidFill>
                  <a:schemeClr val="accent5">
                    <a:lumMod val="50000"/>
                  </a:schemeClr>
                </a:solidFill>
                <a:sym typeface="Wingdings" panose="05000000000000000000" pitchFamily="2" charset="2"/>
              </a:rPr>
              <a:t> </a:t>
            </a:r>
            <a:r>
              <a:rPr lang="en-US" sz="2400" dirty="0">
                <a:solidFill>
                  <a:schemeClr val="accent5">
                    <a:lumMod val="50000"/>
                  </a:schemeClr>
                </a:solidFill>
                <a:sym typeface="Wingdings" panose="05000000000000000000" pitchFamily="2" charset="2"/>
              </a:rPr>
              <a:t>(worker)</a:t>
            </a:r>
            <a:endParaRPr lang="en-US" sz="2400" dirty="0">
              <a:solidFill>
                <a:schemeClr val="accent5">
                  <a:lumMod val="50000"/>
                </a:schemeClr>
              </a:solidFill>
            </a:endParaRPr>
          </a:p>
        </p:txBody>
      </p:sp>
      <p:sp>
        <p:nvSpPr>
          <p:cNvPr id="114" name="TextBox 113">
            <a:extLst>
              <a:ext uri="{FF2B5EF4-FFF2-40B4-BE49-F238E27FC236}">
                <a16:creationId xmlns:a16="http://schemas.microsoft.com/office/drawing/2014/main" id="{DD284649-15F4-4DD0-B43F-5408729D7452}"/>
              </a:ext>
            </a:extLst>
          </p:cNvPr>
          <p:cNvSpPr txBox="1"/>
          <p:nvPr/>
        </p:nvSpPr>
        <p:spPr>
          <a:xfrm>
            <a:off x="208546" y="1244860"/>
            <a:ext cx="7409041"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A-F und das </a:t>
            </a:r>
            <a:r>
              <a:rPr lang="en-US" sz="2400" dirty="0" err="1">
                <a:solidFill>
                  <a:schemeClr val="accent5">
                    <a:lumMod val="50000"/>
                  </a:schemeClr>
                </a:solidFill>
              </a:rPr>
              <a:t>Substantiv</a:t>
            </a:r>
            <a:r>
              <a:rPr lang="en-US" sz="2400" dirty="0">
                <a:solidFill>
                  <a:schemeClr val="accent5">
                    <a:lumMod val="50000"/>
                  </a:schemeClr>
                </a:solidFill>
              </a:rPr>
              <a:t>:</a:t>
            </a:r>
          </a:p>
        </p:txBody>
      </p:sp>
      <p:sp>
        <p:nvSpPr>
          <p:cNvPr id="115" name="TextBox 114">
            <a:extLst>
              <a:ext uri="{FF2B5EF4-FFF2-40B4-BE49-F238E27FC236}">
                <a16:creationId xmlns:a16="http://schemas.microsoft.com/office/drawing/2014/main" id="{C0136DF5-A388-4CDD-8888-1A17DA3C361B}"/>
              </a:ext>
            </a:extLst>
          </p:cNvPr>
          <p:cNvSpPr txBox="1"/>
          <p:nvPr/>
        </p:nvSpPr>
        <p:spPr>
          <a:xfrm>
            <a:off x="6199744" y="1280587"/>
            <a:ext cx="5842747"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G-L und das Verb:</a:t>
            </a:r>
          </a:p>
        </p:txBody>
      </p:sp>
      <p:pic>
        <p:nvPicPr>
          <p:cNvPr id="27" name="Graphic 26" descr="Drama">
            <a:extLst>
              <a:ext uri="{FF2B5EF4-FFF2-40B4-BE49-F238E27FC236}">
                <a16:creationId xmlns:a16="http://schemas.microsoft.com/office/drawing/2014/main" id="{3E8D6BE5-F39C-402F-AE57-D9A9F2C5A760}"/>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406055" y="1818369"/>
            <a:ext cx="914400" cy="914400"/>
          </a:xfrm>
          <a:prstGeom prst="rect">
            <a:avLst/>
          </a:prstGeom>
        </p:spPr>
      </p:pic>
      <p:graphicFrame>
        <p:nvGraphicFramePr>
          <p:cNvPr id="72" name="Table 81">
            <a:extLst>
              <a:ext uri="{FF2B5EF4-FFF2-40B4-BE49-F238E27FC236}">
                <a16:creationId xmlns:a16="http://schemas.microsoft.com/office/drawing/2014/main" id="{046A4FED-0C31-4F22-AC7C-CECB78C06481}"/>
              </a:ext>
            </a:extLst>
          </p:cNvPr>
          <p:cNvGraphicFramePr>
            <a:graphicFrameLocks noGrp="1"/>
          </p:cNvGraphicFramePr>
          <p:nvPr/>
        </p:nvGraphicFramePr>
        <p:xfrm>
          <a:off x="9625861" y="2345869"/>
          <a:ext cx="2356661" cy="792480"/>
        </p:xfrm>
        <a:graphic>
          <a:graphicData uri="http://schemas.openxmlformats.org/drawingml/2006/table">
            <a:tbl>
              <a:tblPr firstRow="1" bandRow="1">
                <a:tableStyleId>{2D5ABB26-0587-4C30-8999-92F81FD0307C}</a:tableStyleId>
              </a:tblPr>
              <a:tblGrid>
                <a:gridCol w="2356661">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schauspielen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a:t>
                      </a:r>
                      <a:r>
                        <a:rPr lang="en-GB" sz="2000" dirty="0" err="1">
                          <a:solidFill>
                            <a:srgbClr val="115076"/>
                          </a:solidFill>
                        </a:rPr>
                        <a:t>Schauspieler</a:t>
                      </a:r>
                      <a:endParaRPr lang="en-GB" sz="2000" dirty="0">
                        <a:solidFill>
                          <a:srgbClr val="115076"/>
                        </a:solidFill>
                      </a:endParaRPr>
                    </a:p>
                  </a:txBody>
                  <a:tcPr/>
                </a:tc>
                <a:extLst>
                  <a:ext uri="{0D108BD9-81ED-4DB2-BD59-A6C34878D82A}">
                    <a16:rowId xmlns:a16="http://schemas.microsoft.com/office/drawing/2014/main" val="3892300499"/>
                  </a:ext>
                </a:extLst>
              </a:tr>
            </a:tbl>
          </a:graphicData>
        </a:graphic>
      </p:graphicFrame>
      <p:sp>
        <p:nvSpPr>
          <p:cNvPr id="74" name="Rectangle: Rounded Corners 73">
            <a:extLst>
              <a:ext uri="{FF2B5EF4-FFF2-40B4-BE49-F238E27FC236}">
                <a16:creationId xmlns:a16="http://schemas.microsoft.com/office/drawing/2014/main" id="{718B096E-ADC7-4EBE-AC09-1848730EF304}"/>
              </a:ext>
            </a:extLst>
          </p:cNvPr>
          <p:cNvSpPr/>
          <p:nvPr/>
        </p:nvSpPr>
        <p:spPr>
          <a:xfrm>
            <a:off x="9920429" y="2434651"/>
            <a:ext cx="2026023" cy="2996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___________</a:t>
            </a:r>
          </a:p>
        </p:txBody>
      </p:sp>
      <p:pic>
        <p:nvPicPr>
          <p:cNvPr id="37" name="Graphic 36" descr="Presentation with bar chart">
            <a:extLst>
              <a:ext uri="{FF2B5EF4-FFF2-40B4-BE49-F238E27FC236}">
                <a16:creationId xmlns:a16="http://schemas.microsoft.com/office/drawing/2014/main" id="{C957DA2A-F69A-43CB-8E7B-FE42A96CDAD1}"/>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534813" y="3090699"/>
            <a:ext cx="914400" cy="914400"/>
          </a:xfrm>
          <a:prstGeom prst="rect">
            <a:avLst/>
          </a:prstGeom>
        </p:spPr>
      </p:pic>
      <p:graphicFrame>
        <p:nvGraphicFramePr>
          <p:cNvPr id="76" name="Table 81">
            <a:extLst>
              <a:ext uri="{FF2B5EF4-FFF2-40B4-BE49-F238E27FC236}">
                <a16:creationId xmlns:a16="http://schemas.microsoft.com/office/drawing/2014/main" id="{D9A440AF-0805-43AE-83F3-EBE270787B17}"/>
              </a:ext>
            </a:extLst>
          </p:cNvPr>
          <p:cNvGraphicFramePr>
            <a:graphicFrameLocks noGrp="1"/>
          </p:cNvGraphicFramePr>
          <p:nvPr/>
        </p:nvGraphicFramePr>
        <p:xfrm>
          <a:off x="7208175" y="3620275"/>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managen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Manager</a:t>
                      </a:r>
                    </a:p>
                  </a:txBody>
                  <a:tcPr/>
                </a:tc>
                <a:extLst>
                  <a:ext uri="{0D108BD9-81ED-4DB2-BD59-A6C34878D82A}">
                    <a16:rowId xmlns:a16="http://schemas.microsoft.com/office/drawing/2014/main" val="3892300499"/>
                  </a:ext>
                </a:extLst>
              </a:tr>
            </a:tbl>
          </a:graphicData>
        </a:graphic>
      </p:graphicFrame>
      <p:sp>
        <p:nvSpPr>
          <p:cNvPr id="78" name="Rectangle: Rounded Corners 77">
            <a:extLst>
              <a:ext uri="{FF2B5EF4-FFF2-40B4-BE49-F238E27FC236}">
                <a16:creationId xmlns:a16="http://schemas.microsoft.com/office/drawing/2014/main" id="{AC8738D1-58FD-43C7-8380-884BB6728022}"/>
              </a:ext>
            </a:extLst>
          </p:cNvPr>
          <p:cNvSpPr/>
          <p:nvPr/>
        </p:nvSpPr>
        <p:spPr>
          <a:xfrm>
            <a:off x="7151377" y="3718159"/>
            <a:ext cx="1943641" cy="2445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___________</a:t>
            </a:r>
          </a:p>
        </p:txBody>
      </p:sp>
      <p:pic>
        <p:nvPicPr>
          <p:cNvPr id="29" name="Graphic 28" descr="Music notes">
            <a:extLst>
              <a:ext uri="{FF2B5EF4-FFF2-40B4-BE49-F238E27FC236}">
                <a16:creationId xmlns:a16="http://schemas.microsoft.com/office/drawing/2014/main" id="{17289AA8-482B-4B72-9510-5B2C930DFC36}"/>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9200972" y="3017687"/>
            <a:ext cx="914400" cy="914400"/>
          </a:xfrm>
          <a:prstGeom prst="rect">
            <a:avLst/>
          </a:prstGeom>
        </p:spPr>
      </p:pic>
      <p:graphicFrame>
        <p:nvGraphicFramePr>
          <p:cNvPr id="82" name="Table 81">
            <a:extLst>
              <a:ext uri="{FF2B5EF4-FFF2-40B4-BE49-F238E27FC236}">
                <a16:creationId xmlns:a16="http://schemas.microsoft.com/office/drawing/2014/main" id="{C5A2BC4A-59B8-49A0-9773-BC04EB101002}"/>
              </a:ext>
            </a:extLst>
          </p:cNvPr>
          <p:cNvGraphicFramePr>
            <a:graphicFrameLocks noGrp="1"/>
          </p:cNvGraphicFramePr>
          <p:nvPr/>
        </p:nvGraphicFramePr>
        <p:xfrm>
          <a:off x="9727096" y="3553337"/>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singen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a:t>
                      </a:r>
                      <a:r>
                        <a:rPr lang="en-GB" sz="2000" dirty="0" err="1">
                          <a:solidFill>
                            <a:srgbClr val="115076"/>
                          </a:solidFill>
                        </a:rPr>
                        <a:t>Sänger</a:t>
                      </a:r>
                      <a:endParaRPr lang="en-GB" sz="2000" dirty="0">
                        <a:solidFill>
                          <a:srgbClr val="115076"/>
                        </a:solidFill>
                      </a:endParaRPr>
                    </a:p>
                  </a:txBody>
                  <a:tcPr/>
                </a:tc>
                <a:extLst>
                  <a:ext uri="{0D108BD9-81ED-4DB2-BD59-A6C34878D82A}">
                    <a16:rowId xmlns:a16="http://schemas.microsoft.com/office/drawing/2014/main" val="3892300499"/>
                  </a:ext>
                </a:extLst>
              </a:tr>
            </a:tbl>
          </a:graphicData>
        </a:graphic>
      </p:graphicFrame>
      <p:sp>
        <p:nvSpPr>
          <p:cNvPr id="89" name="Rectangle: Rounded Corners 88">
            <a:extLst>
              <a:ext uri="{FF2B5EF4-FFF2-40B4-BE49-F238E27FC236}">
                <a16:creationId xmlns:a16="http://schemas.microsoft.com/office/drawing/2014/main" id="{B2702649-B359-4ED4-AEA9-60333AB084DD}"/>
              </a:ext>
            </a:extLst>
          </p:cNvPr>
          <p:cNvSpPr/>
          <p:nvPr/>
        </p:nvSpPr>
        <p:spPr>
          <a:xfrm>
            <a:off x="10053094" y="3625372"/>
            <a:ext cx="1617197" cy="3014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a:t>
            </a:r>
          </a:p>
        </p:txBody>
      </p:sp>
      <p:graphicFrame>
        <p:nvGraphicFramePr>
          <p:cNvPr id="91" name="Table 81">
            <a:extLst>
              <a:ext uri="{FF2B5EF4-FFF2-40B4-BE49-F238E27FC236}">
                <a16:creationId xmlns:a16="http://schemas.microsoft.com/office/drawing/2014/main" id="{7423CB8C-A2ED-4EA8-907C-25FAE1F00A70}"/>
              </a:ext>
            </a:extLst>
          </p:cNvPr>
          <p:cNvGraphicFramePr>
            <a:graphicFrameLocks noGrp="1"/>
          </p:cNvGraphicFramePr>
          <p:nvPr/>
        </p:nvGraphicFramePr>
        <p:xfrm>
          <a:off x="7086580" y="4946807"/>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helfen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Helfer</a:t>
                      </a:r>
                    </a:p>
                  </a:txBody>
                  <a:tcPr/>
                </a:tc>
                <a:extLst>
                  <a:ext uri="{0D108BD9-81ED-4DB2-BD59-A6C34878D82A}">
                    <a16:rowId xmlns:a16="http://schemas.microsoft.com/office/drawing/2014/main" val="3892300499"/>
                  </a:ext>
                </a:extLst>
              </a:tr>
            </a:tbl>
          </a:graphicData>
        </a:graphic>
      </p:graphicFrame>
      <p:pic>
        <p:nvPicPr>
          <p:cNvPr id="59" name="Graphic 58" descr="Call center">
            <a:extLst>
              <a:ext uri="{FF2B5EF4-FFF2-40B4-BE49-F238E27FC236}">
                <a16:creationId xmlns:a16="http://schemas.microsoft.com/office/drawing/2014/main" id="{3A180409-98B9-4669-B937-CE2BC7769B92}"/>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6409248" y="4527145"/>
            <a:ext cx="914400" cy="914400"/>
          </a:xfrm>
          <a:prstGeom prst="rect">
            <a:avLst/>
          </a:prstGeom>
        </p:spPr>
      </p:pic>
      <p:sp>
        <p:nvSpPr>
          <p:cNvPr id="93" name="Rectangle: Rounded Corners 92">
            <a:extLst>
              <a:ext uri="{FF2B5EF4-FFF2-40B4-BE49-F238E27FC236}">
                <a16:creationId xmlns:a16="http://schemas.microsoft.com/office/drawing/2014/main" id="{C9E472AF-D6E1-4F65-8514-9DB4146F01F4}"/>
              </a:ext>
            </a:extLst>
          </p:cNvPr>
          <p:cNvSpPr/>
          <p:nvPr/>
        </p:nvSpPr>
        <p:spPr>
          <a:xfrm>
            <a:off x="7323648" y="4984345"/>
            <a:ext cx="1603696" cy="308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__________</a:t>
            </a:r>
          </a:p>
        </p:txBody>
      </p:sp>
      <p:graphicFrame>
        <p:nvGraphicFramePr>
          <p:cNvPr id="95" name="Table 81">
            <a:extLst>
              <a:ext uri="{FF2B5EF4-FFF2-40B4-BE49-F238E27FC236}">
                <a16:creationId xmlns:a16="http://schemas.microsoft.com/office/drawing/2014/main" id="{42B31C88-50DD-4192-9236-476B9B976D31}"/>
              </a:ext>
            </a:extLst>
          </p:cNvPr>
          <p:cNvGraphicFramePr>
            <a:graphicFrameLocks noGrp="1"/>
          </p:cNvGraphicFramePr>
          <p:nvPr/>
        </p:nvGraphicFramePr>
        <p:xfrm>
          <a:off x="9640262" y="4967085"/>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forschen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a:t>
                      </a:r>
                      <a:r>
                        <a:rPr lang="en-GB" sz="2000" dirty="0" err="1">
                          <a:solidFill>
                            <a:srgbClr val="115076"/>
                          </a:solidFill>
                        </a:rPr>
                        <a:t>Forscher</a:t>
                      </a:r>
                      <a:endParaRPr lang="en-GB" sz="2000" dirty="0">
                        <a:solidFill>
                          <a:srgbClr val="115076"/>
                        </a:solidFill>
                      </a:endParaRPr>
                    </a:p>
                  </a:txBody>
                  <a:tcPr/>
                </a:tc>
                <a:extLst>
                  <a:ext uri="{0D108BD9-81ED-4DB2-BD59-A6C34878D82A}">
                    <a16:rowId xmlns:a16="http://schemas.microsoft.com/office/drawing/2014/main" val="3892300499"/>
                  </a:ext>
                </a:extLst>
              </a:tr>
            </a:tbl>
          </a:graphicData>
        </a:graphic>
      </p:graphicFrame>
      <p:pic>
        <p:nvPicPr>
          <p:cNvPr id="43" name="Graphic 42" descr="Bug under magnifying glass">
            <a:extLst>
              <a:ext uri="{FF2B5EF4-FFF2-40B4-BE49-F238E27FC236}">
                <a16:creationId xmlns:a16="http://schemas.microsoft.com/office/drawing/2014/main" id="{9ADF0BFE-2E1C-4862-9A8C-D9E573C52E58}"/>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9119612" y="4597628"/>
            <a:ext cx="914400" cy="914400"/>
          </a:xfrm>
          <a:prstGeom prst="rect">
            <a:avLst/>
          </a:prstGeom>
        </p:spPr>
      </p:pic>
      <p:sp>
        <p:nvSpPr>
          <p:cNvPr id="97" name="Rectangle: Rounded Corners 96">
            <a:extLst>
              <a:ext uri="{FF2B5EF4-FFF2-40B4-BE49-F238E27FC236}">
                <a16:creationId xmlns:a16="http://schemas.microsoft.com/office/drawing/2014/main" id="{49FBB5CA-302F-42C1-93B1-962B2794AAC6}"/>
              </a:ext>
            </a:extLst>
          </p:cNvPr>
          <p:cNvSpPr/>
          <p:nvPr/>
        </p:nvSpPr>
        <p:spPr>
          <a:xfrm>
            <a:off x="10063667" y="5074788"/>
            <a:ext cx="1481050" cy="2294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___________</a:t>
            </a:r>
          </a:p>
        </p:txBody>
      </p:sp>
      <p:sp>
        <p:nvSpPr>
          <p:cNvPr id="99" name="Speech Bubble: Rectangle with Corners Rounded 98">
            <a:extLst>
              <a:ext uri="{FF2B5EF4-FFF2-40B4-BE49-F238E27FC236}">
                <a16:creationId xmlns:a16="http://schemas.microsoft.com/office/drawing/2014/main" id="{2AB944B2-DAF5-4654-9F9C-61BB8CAF17C6}"/>
              </a:ext>
            </a:extLst>
          </p:cNvPr>
          <p:cNvSpPr/>
          <p:nvPr/>
        </p:nvSpPr>
        <p:spPr>
          <a:xfrm>
            <a:off x="6272306" y="3074112"/>
            <a:ext cx="3376447" cy="1777132"/>
          </a:xfrm>
          <a:prstGeom prst="wedgeRoundRectCallout">
            <a:avLst>
              <a:gd name="adj1" fmla="val -98273"/>
              <a:gd name="adj2" fmla="val 7327"/>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Note that [au] changes to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äu</a:t>
            </a:r>
            <a:r>
              <a:rPr lang="en-GB" sz="2400" dirty="0">
                <a:solidFill>
                  <a:prstClr val="white"/>
                </a:solidFill>
                <a:latin typeface="Century Gothic" panose="020F0302020204030204"/>
              </a:rPr>
              <a:t>] – it changes the pronunciation too! </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2" name="Speech Bubble: Rectangle with Corners Rounded 101">
            <a:extLst>
              <a:ext uri="{FF2B5EF4-FFF2-40B4-BE49-F238E27FC236}">
                <a16:creationId xmlns:a16="http://schemas.microsoft.com/office/drawing/2014/main" id="{890ECD84-016C-4255-B366-D17086A21C9D}"/>
              </a:ext>
            </a:extLst>
          </p:cNvPr>
          <p:cNvSpPr/>
          <p:nvPr/>
        </p:nvSpPr>
        <p:spPr>
          <a:xfrm>
            <a:off x="6282265" y="3091225"/>
            <a:ext cx="3376447" cy="1777132"/>
          </a:xfrm>
          <a:prstGeom prst="wedgeRoundRectCallout">
            <a:avLst>
              <a:gd name="adj1" fmla="val -174831"/>
              <a:gd name="adj2" fmla="val 79560"/>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Note that [au] changes to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äu</a:t>
            </a:r>
            <a:r>
              <a:rPr lang="en-GB" sz="2400" dirty="0">
                <a:solidFill>
                  <a:prstClr val="white"/>
                </a:solidFill>
                <a:latin typeface="Century Gothic" panose="020F0302020204030204"/>
              </a:rPr>
              <a:t>] – it changes the pronunciation too! </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6" name="Speech Bubble: Rectangle with Corners Rounded 105">
            <a:extLst>
              <a:ext uri="{FF2B5EF4-FFF2-40B4-BE49-F238E27FC236}">
                <a16:creationId xmlns:a16="http://schemas.microsoft.com/office/drawing/2014/main" id="{5AE2995D-A4FF-4D02-9DAB-2A0F27AF7482}"/>
              </a:ext>
            </a:extLst>
          </p:cNvPr>
          <p:cNvSpPr/>
          <p:nvPr/>
        </p:nvSpPr>
        <p:spPr>
          <a:xfrm>
            <a:off x="2989862" y="2524251"/>
            <a:ext cx="2556857" cy="1125907"/>
          </a:xfrm>
          <a:prstGeom prst="wedgeRoundRectCallout">
            <a:avLst>
              <a:gd name="adj1" fmla="val 25704"/>
              <a:gd name="adj2" fmla="val 174035"/>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ieren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verbs remove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ieren</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and add –er! </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3" name="Graphic 52" descr="Microphone">
            <a:extLst>
              <a:ext uri="{FF2B5EF4-FFF2-40B4-BE49-F238E27FC236}">
                <a16:creationId xmlns:a16="http://schemas.microsoft.com/office/drawing/2014/main" id="{02BE7CF3-4EA9-4BF0-9165-CAD05E903414}"/>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9460546" y="3773193"/>
            <a:ext cx="720466" cy="720466"/>
          </a:xfrm>
          <a:prstGeom prst="rect">
            <a:avLst/>
          </a:prstGeom>
        </p:spPr>
      </p:pic>
      <p:sp>
        <p:nvSpPr>
          <p:cNvPr id="116" name="Speech Bubble: Rectangle with Corners Rounded 115">
            <a:extLst>
              <a:ext uri="{FF2B5EF4-FFF2-40B4-BE49-F238E27FC236}">
                <a16:creationId xmlns:a16="http://schemas.microsoft.com/office/drawing/2014/main" id="{47513C4B-8391-4380-A870-B3CAEBB66039}"/>
              </a:ext>
            </a:extLst>
          </p:cNvPr>
          <p:cNvSpPr/>
          <p:nvPr/>
        </p:nvSpPr>
        <p:spPr>
          <a:xfrm>
            <a:off x="277564" y="5891632"/>
            <a:ext cx="3251693" cy="461665"/>
          </a:xfrm>
          <a:prstGeom prst="wedgeRoundRectCallout">
            <a:avLst>
              <a:gd name="adj1" fmla="val 19919"/>
              <a:gd name="adj2" fmla="val 49825"/>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übersetzen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translate</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9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0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1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7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8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9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5" grpId="0" animBg="1"/>
      <p:bldP spid="104" grpId="0" animBg="1"/>
      <p:bldP spid="108" grpId="0" animBg="1"/>
      <p:bldP spid="109" grpId="0" animBg="1"/>
      <p:bldP spid="110" grpId="0" animBg="1"/>
      <p:bldP spid="112" grpId="0" animBg="1"/>
      <p:bldP spid="113" grpId="0"/>
      <p:bldP spid="114" grpId="0"/>
      <p:bldP spid="115" grpId="0"/>
      <p:bldP spid="74" grpId="0" animBg="1"/>
      <p:bldP spid="78" grpId="0" animBg="1"/>
      <p:bldP spid="89" grpId="0" animBg="1"/>
      <p:bldP spid="93" grpId="0" animBg="1"/>
      <p:bldP spid="97" grpId="0" animBg="1"/>
      <p:bldP spid="99" grpId="0" animBg="1"/>
      <p:bldP spid="99" grpId="1" animBg="1"/>
      <p:bldP spid="102" grpId="0" animBg="1"/>
      <p:bldP spid="102" grpId="1" animBg="1"/>
      <p:bldP spid="106" grpId="0" animBg="1"/>
      <p:bldP spid="106" grpId="1" animBg="1"/>
      <p:bldP spid="1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9367597E-964B-43B5-B9EC-19A82A0B918B}"/>
              </a:ext>
            </a:extLst>
          </p:cNvPr>
          <p:cNvPicPr>
            <a:picLocks noChangeAspect="1"/>
          </p:cNvPicPr>
          <p:nvPr/>
        </p:nvPicPr>
        <p:blipFill>
          <a:blip r:embed="rId4"/>
          <a:stretch>
            <a:fillRect/>
          </a:stretch>
        </p:blipFill>
        <p:spPr>
          <a:xfrm>
            <a:off x="10564111" y="835163"/>
            <a:ext cx="1301416" cy="1703673"/>
          </a:xfrm>
          <a:prstGeom prst="rect">
            <a:avLst/>
          </a:prstGeom>
        </p:spPr>
      </p:pic>
      <p:sp>
        <p:nvSpPr>
          <p:cNvPr id="25" name="TextBox 24">
            <a:extLst>
              <a:ext uri="{FF2B5EF4-FFF2-40B4-BE49-F238E27FC236}">
                <a16:creationId xmlns:a16="http://schemas.microsoft.com/office/drawing/2014/main" id="{F0675226-3685-4716-9703-4DD891EA2BB1}"/>
              </a:ext>
            </a:extLst>
          </p:cNvPr>
          <p:cNvSpPr txBox="1"/>
          <p:nvPr/>
        </p:nvSpPr>
        <p:spPr>
          <a:xfrm>
            <a:off x="227168" y="1564072"/>
            <a:ext cx="10032863" cy="769441"/>
          </a:xfrm>
          <a:prstGeom prst="rect">
            <a:avLst/>
          </a:prstGeom>
          <a:noFill/>
        </p:spPr>
        <p:txBody>
          <a:bodyPr wrap="square" rtlCol="0">
            <a:spAutoFit/>
          </a:bodyPr>
          <a:lstStyle/>
          <a:p>
            <a:pPr hangingPunct="0"/>
            <a:r>
              <a:rPr lang="en-US" sz="2200" dirty="0">
                <a:solidFill>
                  <a:srgbClr val="115076"/>
                </a:solidFill>
                <a:latin typeface="Century Gothic" panose="020B0502020202020204" pitchFamily="34" charset="0"/>
              </a:rPr>
              <a:t>Oh je! Frau </a:t>
            </a:r>
            <a:r>
              <a:rPr lang="en-US" sz="2200" dirty="0" err="1">
                <a:solidFill>
                  <a:srgbClr val="115076"/>
                </a:solidFill>
                <a:latin typeface="Century Gothic" panose="020B0502020202020204" pitchFamily="34" charset="0"/>
              </a:rPr>
              <a:t>Organisiert</a:t>
            </a:r>
            <a:r>
              <a:rPr lang="en-US" sz="2200" dirty="0">
                <a:solidFill>
                  <a:srgbClr val="115076"/>
                </a:solidFill>
                <a:latin typeface="Century Gothic" panose="020B0502020202020204" pitchFamily="34" charset="0"/>
              </a:rPr>
              <a:t> listed Heike’s </a:t>
            </a:r>
            <a:r>
              <a:rPr lang="en-US" sz="2200" dirty="0" err="1">
                <a:solidFill>
                  <a:srgbClr val="115076"/>
                </a:solidFill>
                <a:latin typeface="Century Gothic" panose="020B0502020202020204" pitchFamily="34" charset="0"/>
              </a:rPr>
              <a:t>favourite</a:t>
            </a:r>
            <a:r>
              <a:rPr lang="en-US" sz="2200" dirty="0">
                <a:solidFill>
                  <a:srgbClr val="115076"/>
                </a:solidFill>
                <a:latin typeface="Century Gothic" panose="020B0502020202020204" pitchFamily="34" charset="0"/>
              </a:rPr>
              <a:t> things, but smudged the articles! Help her complete the sentences.</a:t>
            </a:r>
          </a:p>
        </p:txBody>
      </p:sp>
      <p:sp>
        <p:nvSpPr>
          <p:cNvPr id="26" name="TextBox 25">
            <a:extLst>
              <a:ext uri="{FF2B5EF4-FFF2-40B4-BE49-F238E27FC236}">
                <a16:creationId xmlns:a16="http://schemas.microsoft.com/office/drawing/2014/main" id="{C508E81B-06C1-474A-929B-162A0867E135}"/>
              </a:ext>
            </a:extLst>
          </p:cNvPr>
          <p:cNvSpPr txBox="1"/>
          <p:nvPr/>
        </p:nvSpPr>
        <p:spPr>
          <a:xfrm>
            <a:off x="2294394" y="2755623"/>
            <a:ext cx="1603602" cy="3000821"/>
          </a:xfrm>
          <a:prstGeom prst="rect">
            <a:avLst/>
          </a:prstGeom>
          <a:noFill/>
        </p:spPr>
        <p:txBody>
          <a:bodyPr wrap="square" rtlCol="0">
            <a:spAutoFit/>
          </a:bodyPr>
          <a:lstStyle/>
          <a:p>
            <a:pPr algn="ctr"/>
            <a:r>
              <a:rPr lang="en-US" sz="2100" dirty="0" err="1">
                <a:solidFill>
                  <a:srgbClr val="115076"/>
                </a:solidFill>
                <a:latin typeface="Segoe Script" panose="030B0504020000000003" pitchFamily="66" charset="0"/>
              </a:rPr>
              <a:t>kein</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keinen</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a:solidFill>
                  <a:srgbClr val="115076"/>
                </a:solidFill>
                <a:latin typeface="Segoe Script" panose="030B0504020000000003" pitchFamily="66" charset="0"/>
              </a:rPr>
              <a:t>ein</a:t>
            </a: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keine</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kein</a:t>
            </a:r>
            <a:r>
              <a:rPr lang="en-US" sz="2100" dirty="0">
                <a:solidFill>
                  <a:srgbClr val="115076"/>
                </a:solidFill>
                <a:latin typeface="Segoe Script" panose="030B0504020000000003" pitchFamily="66" charset="0"/>
              </a:rPr>
              <a:t> </a:t>
            </a:r>
            <a:endParaRPr lang="en-GB" sz="2100" dirty="0"/>
          </a:p>
        </p:txBody>
      </p:sp>
      <p:sp>
        <p:nvSpPr>
          <p:cNvPr id="27" name="TextBox 26">
            <a:extLst>
              <a:ext uri="{FF2B5EF4-FFF2-40B4-BE49-F238E27FC236}">
                <a16:creationId xmlns:a16="http://schemas.microsoft.com/office/drawing/2014/main" id="{E13DF84D-BA01-4589-9132-3BDB6213B265}"/>
              </a:ext>
            </a:extLst>
          </p:cNvPr>
          <p:cNvSpPr txBox="1"/>
          <p:nvPr/>
        </p:nvSpPr>
        <p:spPr>
          <a:xfrm>
            <a:off x="3729015" y="2755623"/>
            <a:ext cx="3959749" cy="3000821"/>
          </a:xfrm>
          <a:prstGeom prst="rect">
            <a:avLst/>
          </a:prstGeom>
          <a:noFill/>
        </p:spPr>
        <p:txBody>
          <a:bodyPr wrap="square" rtlCol="0">
            <a:spAutoFit/>
          </a:bodyPr>
          <a:lstStyle/>
          <a:p>
            <a:pPr algn="ctr"/>
            <a:r>
              <a:rPr lang="en-US" sz="2100" dirty="0" err="1">
                <a:solidFill>
                  <a:srgbClr val="115076"/>
                </a:solidFill>
                <a:latin typeface="Segoe Script" panose="030B0504020000000003" pitchFamily="66" charset="0"/>
              </a:rPr>
              <a:t>Lieblingsbuch</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Lieblingssänger</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Lieblingslied</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Lieblingslehrerin</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Lieblingstier</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GB" sz="2100" dirty="0"/>
          </a:p>
        </p:txBody>
      </p:sp>
      <p:sp>
        <p:nvSpPr>
          <p:cNvPr id="28" name="TextBox 27">
            <a:extLst>
              <a:ext uri="{FF2B5EF4-FFF2-40B4-BE49-F238E27FC236}">
                <a16:creationId xmlns:a16="http://schemas.microsoft.com/office/drawing/2014/main" id="{D101897B-CE3E-4FA8-8339-54CA30D30AC0}"/>
              </a:ext>
            </a:extLst>
          </p:cNvPr>
          <p:cNvSpPr txBox="1"/>
          <p:nvPr/>
        </p:nvSpPr>
        <p:spPr>
          <a:xfrm>
            <a:off x="7170284" y="2755623"/>
            <a:ext cx="1896256" cy="3000821"/>
          </a:xfrm>
          <a:prstGeom prst="rect">
            <a:avLst/>
          </a:prstGeom>
          <a:noFill/>
        </p:spPr>
        <p:txBody>
          <a:bodyPr wrap="square" rtlCol="0">
            <a:spAutoFit/>
          </a:bodyPr>
          <a:lstStyle/>
          <a:p>
            <a:pPr algn="ctr"/>
            <a:r>
              <a:rPr lang="en-US" sz="2100" dirty="0" err="1">
                <a:solidFill>
                  <a:srgbClr val="115076"/>
                </a:solidFill>
                <a:latin typeface="Segoe Script" panose="030B0504020000000003" pitchFamily="66" charset="0"/>
              </a:rPr>
              <a:t>einen</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eine</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keine</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einen</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einen</a:t>
            </a:r>
            <a:endParaRPr lang="en-GB" sz="2100" dirty="0"/>
          </a:p>
        </p:txBody>
      </p:sp>
      <p:sp>
        <p:nvSpPr>
          <p:cNvPr id="29" name="TextBox 28">
            <a:extLst>
              <a:ext uri="{FF2B5EF4-FFF2-40B4-BE49-F238E27FC236}">
                <a16:creationId xmlns:a16="http://schemas.microsoft.com/office/drawing/2014/main" id="{FB415E57-C33A-45A6-9CE3-08848A85FB84}"/>
              </a:ext>
            </a:extLst>
          </p:cNvPr>
          <p:cNvSpPr txBox="1"/>
          <p:nvPr/>
        </p:nvSpPr>
        <p:spPr>
          <a:xfrm>
            <a:off x="9061221" y="2730052"/>
            <a:ext cx="2790975" cy="3000821"/>
          </a:xfrm>
          <a:prstGeom prst="rect">
            <a:avLst/>
          </a:prstGeom>
          <a:noFill/>
        </p:spPr>
        <p:txBody>
          <a:bodyPr wrap="square" rtlCol="0">
            <a:spAutoFit/>
          </a:bodyPr>
          <a:lstStyle/>
          <a:p>
            <a:pPr hangingPunct="0"/>
            <a:r>
              <a:rPr lang="en-US" sz="2100" dirty="0" err="1">
                <a:solidFill>
                  <a:srgbClr val="115076"/>
                </a:solidFill>
                <a:latin typeface="Segoe Script" panose="030B0504020000000003" pitchFamily="66" charset="0"/>
              </a:rPr>
              <a:t>Lieblingsfilm</a:t>
            </a:r>
            <a:r>
              <a:rPr lang="en-US" sz="2100" dirty="0">
                <a:solidFill>
                  <a:srgbClr val="115076"/>
                </a:solidFill>
                <a:latin typeface="Segoe Script" panose="030B0504020000000003" pitchFamily="66" charset="0"/>
              </a:rPr>
              <a:t>.</a:t>
            </a:r>
          </a:p>
          <a:p>
            <a:pPr algn="ctr"/>
            <a:endParaRPr lang="en-US" sz="2100" dirty="0">
              <a:solidFill>
                <a:srgbClr val="115076"/>
              </a:solidFill>
              <a:latin typeface="Segoe Script" panose="030B0504020000000003" pitchFamily="66" charset="0"/>
            </a:endParaRPr>
          </a:p>
          <a:p>
            <a:pPr hangingPunct="0"/>
            <a:r>
              <a:rPr lang="en-US" sz="2100" dirty="0" err="1">
                <a:solidFill>
                  <a:srgbClr val="115076"/>
                </a:solidFill>
                <a:latin typeface="Segoe Script" panose="030B0504020000000003" pitchFamily="66" charset="0"/>
              </a:rPr>
              <a:t>Lieblingssängerin</a:t>
            </a:r>
            <a:r>
              <a:rPr lang="en-US" sz="2100" dirty="0">
                <a:solidFill>
                  <a:srgbClr val="115076"/>
                </a:solidFill>
                <a:latin typeface="Segoe Script" panose="030B0504020000000003" pitchFamily="66" charset="0"/>
              </a:rPr>
              <a:t>.</a:t>
            </a:r>
          </a:p>
          <a:p>
            <a:pPr algn="ctr"/>
            <a:endParaRPr lang="en-US" sz="2100" dirty="0">
              <a:solidFill>
                <a:srgbClr val="115076"/>
              </a:solidFill>
              <a:latin typeface="Segoe Script" panose="030B0504020000000003" pitchFamily="66" charset="0"/>
            </a:endParaRPr>
          </a:p>
          <a:p>
            <a:pPr hangingPunct="0"/>
            <a:r>
              <a:rPr lang="en-US" sz="2100" dirty="0" err="1">
                <a:solidFill>
                  <a:srgbClr val="115076"/>
                </a:solidFill>
                <a:latin typeface="Segoe Script" panose="030B0504020000000003" pitchFamily="66" charset="0"/>
              </a:rPr>
              <a:t>Lieblingsband</a:t>
            </a:r>
            <a:r>
              <a:rPr lang="en-US" sz="2100" dirty="0">
                <a:solidFill>
                  <a:srgbClr val="115076"/>
                </a:solidFill>
                <a:latin typeface="Segoe Script" panose="030B0504020000000003" pitchFamily="66" charset="0"/>
              </a:rPr>
              <a:t>.</a:t>
            </a:r>
          </a:p>
          <a:p>
            <a:pPr algn="ctr"/>
            <a:endParaRPr lang="en-US" sz="2100" dirty="0">
              <a:solidFill>
                <a:srgbClr val="115076"/>
              </a:solidFill>
              <a:latin typeface="Segoe Script" panose="030B0504020000000003" pitchFamily="66" charset="0"/>
            </a:endParaRPr>
          </a:p>
          <a:p>
            <a:r>
              <a:rPr lang="en-US" sz="2100" dirty="0" err="1">
                <a:solidFill>
                  <a:srgbClr val="115076"/>
                </a:solidFill>
                <a:latin typeface="Segoe Script" panose="030B0504020000000003" pitchFamily="66" charset="0"/>
              </a:rPr>
              <a:t>Lieblingslehrer</a:t>
            </a:r>
            <a:r>
              <a:rPr lang="en-US" sz="2100" dirty="0">
                <a:solidFill>
                  <a:srgbClr val="115076"/>
                </a:solidFill>
                <a:latin typeface="Segoe Script" panose="030B0504020000000003" pitchFamily="66" charset="0"/>
              </a:rPr>
              <a:t>.</a:t>
            </a:r>
          </a:p>
          <a:p>
            <a:pPr algn="ctr"/>
            <a:endParaRPr lang="en-US" sz="2100" dirty="0">
              <a:solidFill>
                <a:srgbClr val="115076"/>
              </a:solidFill>
              <a:latin typeface="Segoe Script" panose="030B0504020000000003" pitchFamily="66" charset="0"/>
            </a:endParaRPr>
          </a:p>
          <a:p>
            <a:r>
              <a:rPr lang="en-US" sz="2100" dirty="0" err="1">
                <a:solidFill>
                  <a:srgbClr val="115076"/>
                </a:solidFill>
                <a:latin typeface="Segoe Script" panose="030B0504020000000003" pitchFamily="66" charset="0"/>
              </a:rPr>
              <a:t>Lieblingsort</a:t>
            </a:r>
            <a:r>
              <a:rPr lang="en-US" sz="2100" dirty="0">
                <a:solidFill>
                  <a:srgbClr val="115076"/>
                </a:solidFill>
                <a:latin typeface="Segoe Script" panose="030B0504020000000003" pitchFamily="66" charset="0"/>
              </a:rPr>
              <a:t>.</a:t>
            </a:r>
          </a:p>
        </p:txBody>
      </p:sp>
      <p:pic>
        <p:nvPicPr>
          <p:cNvPr id="30" name="Picture 2" descr="Black 2 Clip Art">
            <a:extLst>
              <a:ext uri="{FF2B5EF4-FFF2-40B4-BE49-F238E27FC236}">
                <a16:creationId xmlns:a16="http://schemas.microsoft.com/office/drawing/2014/main" id="{07A0293D-3528-4872-9F43-552AA52CD9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806856" y="2032858"/>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2 Clip Art">
            <a:extLst>
              <a:ext uri="{FF2B5EF4-FFF2-40B4-BE49-F238E27FC236}">
                <a16:creationId xmlns:a16="http://schemas.microsoft.com/office/drawing/2014/main" id="{71463F71-8DB7-4ECD-979A-5A5C08A5E8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850761" y="2042699"/>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2 Clip Art">
            <a:extLst>
              <a:ext uri="{FF2B5EF4-FFF2-40B4-BE49-F238E27FC236}">
                <a16:creationId xmlns:a16="http://schemas.microsoft.com/office/drawing/2014/main" id="{155B095B-E52D-43BE-B744-2E6BA83E89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790295" y="2701164"/>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2 Clip Art">
            <a:extLst>
              <a:ext uri="{FF2B5EF4-FFF2-40B4-BE49-F238E27FC236}">
                <a16:creationId xmlns:a16="http://schemas.microsoft.com/office/drawing/2014/main" id="{B7AB7ED1-DBD9-428B-A831-C3AE900072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850761" y="2710821"/>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2 Clip Art">
            <a:extLst>
              <a:ext uri="{FF2B5EF4-FFF2-40B4-BE49-F238E27FC236}">
                <a16:creationId xmlns:a16="http://schemas.microsoft.com/office/drawing/2014/main" id="{ED9CF5C2-FDE2-4D9B-BD98-0101DA0ED1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806175" y="3369470"/>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2 Clip Art">
            <a:extLst>
              <a:ext uri="{FF2B5EF4-FFF2-40B4-BE49-F238E27FC236}">
                <a16:creationId xmlns:a16="http://schemas.microsoft.com/office/drawing/2014/main" id="{A1A4AF1F-DC2A-4541-969A-CCA4DD59F7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888702" y="3308226"/>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2 Clip Art">
            <a:extLst>
              <a:ext uri="{FF2B5EF4-FFF2-40B4-BE49-F238E27FC236}">
                <a16:creationId xmlns:a16="http://schemas.microsoft.com/office/drawing/2014/main" id="{0C3FCBCE-72A1-428E-9267-4BB745DDE0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804518" y="3991146"/>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2 Clip Art">
            <a:extLst>
              <a:ext uri="{FF2B5EF4-FFF2-40B4-BE49-F238E27FC236}">
                <a16:creationId xmlns:a16="http://schemas.microsoft.com/office/drawing/2014/main" id="{375F029D-C5F9-4C54-B524-31959DF1A8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850761" y="3983640"/>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2 Clip Art">
            <a:extLst>
              <a:ext uri="{FF2B5EF4-FFF2-40B4-BE49-F238E27FC236}">
                <a16:creationId xmlns:a16="http://schemas.microsoft.com/office/drawing/2014/main" id="{98B5C1E3-C91F-45F2-87CF-A9D16A9D04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813059" y="4590066"/>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2 Clip Art">
            <a:extLst>
              <a:ext uri="{FF2B5EF4-FFF2-40B4-BE49-F238E27FC236}">
                <a16:creationId xmlns:a16="http://schemas.microsoft.com/office/drawing/2014/main" id="{ADE624CE-1AA3-4946-9A61-2A18673B6D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850762" y="4565540"/>
            <a:ext cx="693015" cy="149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04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 y="93590"/>
            <a:ext cx="2346329" cy="869950"/>
          </a:xfrm>
          <a:prstGeom prst="rect">
            <a:avLst/>
          </a:prstGeom>
        </p:spPr>
      </p:pic>
      <p:sp>
        <p:nvSpPr>
          <p:cNvPr id="4" name="Title 3"/>
          <p:cNvSpPr>
            <a:spLocks noGrp="1"/>
          </p:cNvSpPr>
          <p:nvPr>
            <p:ph type="title"/>
          </p:nvPr>
        </p:nvSpPr>
        <p:spPr>
          <a:xfrm>
            <a:off x="0" y="108726"/>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826234" y="524656"/>
            <a:ext cx="1397907" cy="400081"/>
          </a:xfrm>
          <a:prstGeom prst="rect">
            <a:avLst/>
          </a:prstGeom>
          <a:solidFill>
            <a:schemeClr val="accent4">
              <a:lumMod val="20000"/>
              <a:lumOff val="80000"/>
            </a:schemeClr>
          </a:solidFill>
          <a:ln>
            <a:solidFill>
              <a:srgbClr val="002060"/>
            </a:solidFill>
          </a:ln>
        </p:spPr>
        <p:txBody>
          <a:bodyPr wrap="square" rtlCol="0">
            <a:spAutoFit/>
          </a:bodyPr>
          <a:lstStyle/>
          <a:p>
            <a:r>
              <a:rPr lang="en-US" sz="2000" dirty="0">
                <a:solidFill>
                  <a:schemeClr val="accent5">
                    <a:lumMod val="50000"/>
                  </a:schemeClr>
                </a:solidFill>
              </a:rPr>
              <a:t>Person A:</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097724" y="1310828"/>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8" name="Graphic 17" descr="Marketing">
            <a:extLst>
              <a:ext uri="{FF2B5EF4-FFF2-40B4-BE49-F238E27FC236}">
                <a16:creationId xmlns:a16="http://schemas.microsoft.com/office/drawing/2014/main" id="{6F9C4B0F-2D04-4B35-BA38-50C6364C425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3561" y="435471"/>
            <a:ext cx="792480" cy="792480"/>
          </a:xfrm>
          <a:prstGeom prst="rect">
            <a:avLst/>
          </a:prstGeom>
        </p:spPr>
      </p:pic>
      <p:sp>
        <p:nvSpPr>
          <p:cNvPr id="19" name="TextBox 18">
            <a:extLst>
              <a:ext uri="{FF2B5EF4-FFF2-40B4-BE49-F238E27FC236}">
                <a16:creationId xmlns:a16="http://schemas.microsoft.com/office/drawing/2014/main" id="{F4ABF886-23F6-4C48-AA48-3AC6D3ABC20E}"/>
              </a:ext>
            </a:extLst>
          </p:cNvPr>
          <p:cNvSpPr txBox="1"/>
          <p:nvPr/>
        </p:nvSpPr>
        <p:spPr>
          <a:xfrm>
            <a:off x="2826234" y="1032304"/>
            <a:ext cx="1397907" cy="400081"/>
          </a:xfrm>
          <a:prstGeom prst="rect">
            <a:avLst/>
          </a:prstGeom>
          <a:solidFill>
            <a:schemeClr val="accent4">
              <a:lumMod val="20000"/>
              <a:lumOff val="80000"/>
            </a:schemeClr>
          </a:solidFill>
          <a:ln>
            <a:solidFill>
              <a:srgbClr val="002060"/>
            </a:solidFill>
          </a:ln>
        </p:spPr>
        <p:txBody>
          <a:bodyPr wrap="square" rtlCol="0">
            <a:spAutoFit/>
          </a:bodyPr>
          <a:lstStyle/>
          <a:p>
            <a:r>
              <a:rPr lang="en-US" sz="2000" dirty="0">
                <a:solidFill>
                  <a:schemeClr val="accent5">
                    <a:lumMod val="50000"/>
                  </a:schemeClr>
                </a:solidFill>
              </a:rPr>
              <a:t>Person B:</a:t>
            </a:r>
          </a:p>
        </p:txBody>
      </p:sp>
      <p:sp>
        <p:nvSpPr>
          <p:cNvPr id="20" name="Speech Bubble: Rectangle with Corners Rounded 19">
            <a:extLst>
              <a:ext uri="{FF2B5EF4-FFF2-40B4-BE49-F238E27FC236}">
                <a16:creationId xmlns:a16="http://schemas.microsoft.com/office/drawing/2014/main" id="{F84B88BC-8E41-4D58-BF79-74B3FD06203F}"/>
              </a:ext>
            </a:extLst>
          </p:cNvPr>
          <p:cNvSpPr/>
          <p:nvPr/>
        </p:nvSpPr>
        <p:spPr>
          <a:xfrm>
            <a:off x="4465874" y="561703"/>
            <a:ext cx="3989102" cy="364533"/>
          </a:xfrm>
          <a:prstGeom prst="wedgeRoundRectCallout">
            <a:avLst>
              <a:gd name="adj1" fmla="val -55134"/>
              <a:gd name="adj2" fmla="val -2025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rgbClr val="115076"/>
                </a:solidFill>
              </a:rPr>
              <a:t>Diese</a:t>
            </a:r>
            <a:r>
              <a:rPr lang="en-US" sz="2000" dirty="0">
                <a:solidFill>
                  <a:srgbClr val="115076"/>
                </a:solidFill>
              </a:rPr>
              <a:t> Person </a:t>
            </a:r>
            <a:r>
              <a:rPr lang="en-US" sz="2000" b="1" dirty="0" err="1">
                <a:solidFill>
                  <a:srgbClr val="115076"/>
                </a:solidFill>
              </a:rPr>
              <a:t>trainiert</a:t>
            </a:r>
            <a:r>
              <a:rPr lang="en-US" sz="2000" b="1" dirty="0">
                <a:solidFill>
                  <a:srgbClr val="115076"/>
                </a:solidFill>
              </a:rPr>
              <a:t> </a:t>
            </a:r>
            <a:r>
              <a:rPr lang="en-US" sz="2000" dirty="0" err="1">
                <a:solidFill>
                  <a:srgbClr val="115076"/>
                </a:solidFill>
              </a:rPr>
              <a:t>als</a:t>
            </a:r>
            <a:r>
              <a:rPr lang="en-US" sz="2000" dirty="0">
                <a:solidFill>
                  <a:srgbClr val="115076"/>
                </a:solidFill>
              </a:rPr>
              <a:t> </a:t>
            </a:r>
            <a:r>
              <a:rPr lang="en-US" sz="2000" dirty="0" err="1">
                <a:solidFill>
                  <a:srgbClr val="115076"/>
                </a:solidFill>
              </a:rPr>
              <a:t>Beruf</a:t>
            </a:r>
            <a:r>
              <a:rPr lang="en-US" sz="2000" dirty="0">
                <a:solidFill>
                  <a:srgbClr val="115076"/>
                </a:solidFill>
              </a:rPr>
              <a:t>. </a:t>
            </a:r>
            <a:r>
              <a:rPr lang="en-US" sz="2000" u="sng" dirty="0">
                <a:solidFill>
                  <a:srgbClr val="115076"/>
                </a:solidFill>
              </a:rPr>
              <a:t> </a:t>
            </a:r>
            <a:endParaRPr lang="en-GB" sz="2000" u="sng" dirty="0">
              <a:solidFill>
                <a:srgbClr val="115076"/>
              </a:solidFill>
            </a:endParaRPr>
          </a:p>
        </p:txBody>
      </p:sp>
      <p:sp>
        <p:nvSpPr>
          <p:cNvPr id="21" name="Speech Bubble: Rectangle with Corners Rounded 20">
            <a:extLst>
              <a:ext uri="{FF2B5EF4-FFF2-40B4-BE49-F238E27FC236}">
                <a16:creationId xmlns:a16="http://schemas.microsoft.com/office/drawing/2014/main" id="{9D951C8D-5545-497F-920E-6AFF3A566DC4}"/>
              </a:ext>
            </a:extLst>
          </p:cNvPr>
          <p:cNvSpPr/>
          <p:nvPr/>
        </p:nvSpPr>
        <p:spPr>
          <a:xfrm>
            <a:off x="4388564" y="1007484"/>
            <a:ext cx="1087912" cy="400080"/>
          </a:xfrm>
          <a:prstGeom prst="wedgeRoundRectCallout">
            <a:avLst>
              <a:gd name="adj1" fmla="val -61291"/>
              <a:gd name="adj2" fmla="val 249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115076"/>
                </a:solidFill>
              </a:rPr>
              <a:t>Trainer</a:t>
            </a:r>
            <a:endParaRPr lang="en-GB" sz="2000" b="1" dirty="0">
              <a:solidFill>
                <a:srgbClr val="115076"/>
              </a:solidFill>
            </a:endParaRPr>
          </a:p>
        </p:txBody>
      </p:sp>
      <p:sp>
        <p:nvSpPr>
          <p:cNvPr id="22" name="Speech Bubble: Rectangle with Corners Rounded 21">
            <a:extLst>
              <a:ext uri="{FF2B5EF4-FFF2-40B4-BE49-F238E27FC236}">
                <a16:creationId xmlns:a16="http://schemas.microsoft.com/office/drawing/2014/main" id="{ED6877CF-5321-417F-9E3A-C23743322C41}"/>
              </a:ext>
            </a:extLst>
          </p:cNvPr>
          <p:cNvSpPr/>
          <p:nvPr/>
        </p:nvSpPr>
        <p:spPr>
          <a:xfrm>
            <a:off x="100169" y="1357594"/>
            <a:ext cx="3120465" cy="1282838"/>
          </a:xfrm>
          <a:prstGeom prst="wedgeRoundRectCallout">
            <a:avLst>
              <a:gd name="adj1" fmla="val 110348"/>
              <a:gd name="adj2" fmla="val -49401"/>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For the German word ending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er</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drop your jaw more than you would for English –</a:t>
            </a:r>
            <a:r>
              <a:rPr kumimoji="0" lang="en-GB" sz="2000" b="0" i="0" u="none" strike="noStrike" kern="1200" cap="none" spc="0" normalizeH="0" noProof="0" dirty="0" err="1">
                <a:ln>
                  <a:noFill/>
                </a:ln>
                <a:solidFill>
                  <a:prstClr val="white"/>
                </a:solidFill>
                <a:effectLst/>
                <a:uLnTx/>
                <a:uFillTx/>
                <a:latin typeface="Century Gothic" panose="020F0302020204030204"/>
                <a:ea typeface="+mn-ea"/>
                <a:cs typeface="+mn-cs"/>
              </a:rPr>
              <a:t>er</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3" name="Graphic 22" descr="Bug under magnifying glass">
            <a:extLst>
              <a:ext uri="{FF2B5EF4-FFF2-40B4-BE49-F238E27FC236}">
                <a16:creationId xmlns:a16="http://schemas.microsoft.com/office/drawing/2014/main" id="{D2939A05-1B53-4357-8893-897723AB659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8197" y="2892276"/>
            <a:ext cx="914400" cy="914400"/>
          </a:xfrm>
          <a:prstGeom prst="rect">
            <a:avLst/>
          </a:prstGeom>
        </p:spPr>
      </p:pic>
      <p:sp>
        <p:nvSpPr>
          <p:cNvPr id="24" name="TextBox 23">
            <a:extLst>
              <a:ext uri="{FF2B5EF4-FFF2-40B4-BE49-F238E27FC236}">
                <a16:creationId xmlns:a16="http://schemas.microsoft.com/office/drawing/2014/main" id="{9E880B1B-6114-418F-BDA4-6BD4650855EE}"/>
              </a:ext>
            </a:extLst>
          </p:cNvPr>
          <p:cNvSpPr txBox="1"/>
          <p:nvPr/>
        </p:nvSpPr>
        <p:spPr>
          <a:xfrm>
            <a:off x="2279241" y="39100"/>
            <a:ext cx="4613282" cy="400110"/>
          </a:xfrm>
          <a:prstGeom prst="rect">
            <a:avLst/>
          </a:prstGeom>
          <a:noFill/>
        </p:spPr>
        <p:txBody>
          <a:bodyPr wrap="square" rtlCol="0">
            <a:spAutoFit/>
          </a:bodyPr>
          <a:lstStyle/>
          <a:p>
            <a:pPr algn="l"/>
            <a:r>
              <a:rPr lang="en-US" sz="2000" dirty="0">
                <a:solidFill>
                  <a:schemeClr val="accent5">
                    <a:lumMod val="50000"/>
                  </a:schemeClr>
                </a:solidFill>
              </a:rPr>
              <a:t>Person A </a:t>
            </a:r>
            <a:r>
              <a:rPr lang="en-US" sz="2000" dirty="0" err="1">
                <a:solidFill>
                  <a:schemeClr val="accent5">
                    <a:lumMod val="50000"/>
                  </a:schemeClr>
                </a:solidFill>
              </a:rPr>
              <a:t>wählt</a:t>
            </a:r>
            <a:r>
              <a:rPr lang="en-US" sz="2000" dirty="0">
                <a:solidFill>
                  <a:schemeClr val="accent5">
                    <a:lumMod val="50000"/>
                  </a:schemeClr>
                </a:solidFill>
              </a:rPr>
              <a:t> </a:t>
            </a:r>
            <a:r>
              <a:rPr lang="en-US" sz="2000" dirty="0" err="1">
                <a:solidFill>
                  <a:schemeClr val="accent5">
                    <a:lumMod val="50000"/>
                  </a:schemeClr>
                </a:solidFill>
              </a:rPr>
              <a:t>aus</a:t>
            </a:r>
            <a:r>
              <a:rPr lang="en-US" sz="2000" dirty="0">
                <a:solidFill>
                  <a:schemeClr val="accent5">
                    <a:lumMod val="50000"/>
                  </a:schemeClr>
                </a:solidFill>
              </a:rPr>
              <a:t>, Person B </a:t>
            </a:r>
            <a:r>
              <a:rPr lang="en-US" sz="2000" dirty="0" err="1">
                <a:solidFill>
                  <a:schemeClr val="accent5">
                    <a:lumMod val="50000"/>
                  </a:schemeClr>
                </a:solidFill>
              </a:rPr>
              <a:t>spricht</a:t>
            </a:r>
            <a:r>
              <a:rPr lang="en-US" sz="2000" dirty="0">
                <a:solidFill>
                  <a:schemeClr val="accent5">
                    <a:lumMod val="50000"/>
                  </a:schemeClr>
                </a:solidFill>
              </a:rPr>
              <a:t>. </a:t>
            </a:r>
            <a:endParaRPr lang="en-GB" sz="2000" dirty="0">
              <a:solidFill>
                <a:schemeClr val="accent5">
                  <a:lumMod val="50000"/>
                </a:schemeClr>
              </a:solidFill>
            </a:endParaRPr>
          </a:p>
        </p:txBody>
      </p:sp>
      <p:sp>
        <p:nvSpPr>
          <p:cNvPr id="25" name="TextBox 24">
            <a:extLst>
              <a:ext uri="{FF2B5EF4-FFF2-40B4-BE49-F238E27FC236}">
                <a16:creationId xmlns:a16="http://schemas.microsoft.com/office/drawing/2014/main" id="{76EC8F75-0D39-4E14-BB8F-1D9C9C431E70}"/>
              </a:ext>
            </a:extLst>
          </p:cNvPr>
          <p:cNvSpPr txBox="1"/>
          <p:nvPr/>
        </p:nvSpPr>
        <p:spPr>
          <a:xfrm>
            <a:off x="1679067" y="738518"/>
            <a:ext cx="402247" cy="400110"/>
          </a:xfrm>
          <a:prstGeom prst="rect">
            <a:avLst/>
          </a:prstGeom>
          <a:solidFill>
            <a:schemeClr val="accent4">
              <a:lumMod val="20000"/>
              <a:lumOff val="80000"/>
            </a:schemeClr>
          </a:solidFill>
          <a:ln>
            <a:solidFill>
              <a:srgbClr val="002060"/>
            </a:solidFill>
          </a:ln>
        </p:spPr>
        <p:txBody>
          <a:bodyPr wrap="square" rtlCol="0">
            <a:spAutoFit/>
          </a:bodyPr>
          <a:lstStyle/>
          <a:p>
            <a:r>
              <a:rPr lang="en-US" sz="2000" dirty="0">
                <a:solidFill>
                  <a:schemeClr val="accent5">
                    <a:lumMod val="50000"/>
                  </a:schemeClr>
                </a:solidFill>
              </a:rPr>
              <a:t>1.</a:t>
            </a:r>
          </a:p>
        </p:txBody>
      </p:sp>
      <p:sp>
        <p:nvSpPr>
          <p:cNvPr id="26" name="TextBox 25">
            <a:hlinkClick r:id="" action="ppaction://noaction">
              <a:snd r:embed="rId8" name="9.1.2.2 slide 5 Forscher.wav"/>
            </a:hlinkClick>
            <a:extLst>
              <a:ext uri="{FF2B5EF4-FFF2-40B4-BE49-F238E27FC236}">
                <a16:creationId xmlns:a16="http://schemas.microsoft.com/office/drawing/2014/main" id="{6E354C1B-5A62-46A9-A5BC-46DCCD41397D}"/>
              </a:ext>
            </a:extLst>
          </p:cNvPr>
          <p:cNvSpPr txBox="1"/>
          <p:nvPr/>
        </p:nvSpPr>
        <p:spPr>
          <a:xfrm>
            <a:off x="347968" y="3028890"/>
            <a:ext cx="40224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2</a:t>
            </a:r>
          </a:p>
        </p:txBody>
      </p:sp>
      <p:sp>
        <p:nvSpPr>
          <p:cNvPr id="27" name="TextBox 26">
            <a:hlinkClick r:id="" action="ppaction://noaction">
              <a:snd r:embed="rId9" name="9.1.2.2 slide 5 Lehrer.wav"/>
            </a:hlinkClick>
            <a:extLst>
              <a:ext uri="{FF2B5EF4-FFF2-40B4-BE49-F238E27FC236}">
                <a16:creationId xmlns:a16="http://schemas.microsoft.com/office/drawing/2014/main" id="{56104A6E-A780-45BC-98A4-AD0260CE66AD}"/>
              </a:ext>
            </a:extLst>
          </p:cNvPr>
          <p:cNvSpPr txBox="1"/>
          <p:nvPr/>
        </p:nvSpPr>
        <p:spPr>
          <a:xfrm>
            <a:off x="347967" y="4217441"/>
            <a:ext cx="40224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3</a:t>
            </a:r>
          </a:p>
        </p:txBody>
      </p:sp>
      <p:sp>
        <p:nvSpPr>
          <p:cNvPr id="28" name="TextBox 27">
            <a:hlinkClick r:id="" action="ppaction://noaction">
              <a:snd r:embed="rId10" name="9.1.2.2 slide 5 Mitarbeiter.wav"/>
            </a:hlinkClick>
            <a:extLst>
              <a:ext uri="{FF2B5EF4-FFF2-40B4-BE49-F238E27FC236}">
                <a16:creationId xmlns:a16="http://schemas.microsoft.com/office/drawing/2014/main" id="{E45E95D4-7CC2-4120-A8DD-1E51B0B81EBB}"/>
              </a:ext>
            </a:extLst>
          </p:cNvPr>
          <p:cNvSpPr txBox="1"/>
          <p:nvPr/>
        </p:nvSpPr>
        <p:spPr>
          <a:xfrm>
            <a:off x="339960" y="5333671"/>
            <a:ext cx="40224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4</a:t>
            </a:r>
          </a:p>
        </p:txBody>
      </p:sp>
      <p:sp>
        <p:nvSpPr>
          <p:cNvPr id="29" name="TextBox 28">
            <a:hlinkClick r:id="" action="ppaction://noaction">
              <a:snd r:embed="rId11" name="9.1.2.2 slide 5 Schauspieler.wav"/>
            </a:hlinkClick>
            <a:extLst>
              <a:ext uri="{FF2B5EF4-FFF2-40B4-BE49-F238E27FC236}">
                <a16:creationId xmlns:a16="http://schemas.microsoft.com/office/drawing/2014/main" id="{CFB064A6-9CA7-4785-B87E-19A2F46FCB54}"/>
              </a:ext>
            </a:extLst>
          </p:cNvPr>
          <p:cNvSpPr txBox="1"/>
          <p:nvPr/>
        </p:nvSpPr>
        <p:spPr>
          <a:xfrm>
            <a:off x="3576153" y="2137211"/>
            <a:ext cx="40224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5</a:t>
            </a:r>
          </a:p>
        </p:txBody>
      </p:sp>
      <p:sp>
        <p:nvSpPr>
          <p:cNvPr id="30" name="TextBox 29">
            <a:hlinkClick r:id="" action="ppaction://noaction">
              <a:snd r:embed="rId12" name="9.1.2.2 slide 5 Verkäufer.wav"/>
            </a:hlinkClick>
            <a:extLst>
              <a:ext uri="{FF2B5EF4-FFF2-40B4-BE49-F238E27FC236}">
                <a16:creationId xmlns:a16="http://schemas.microsoft.com/office/drawing/2014/main" id="{9C705205-7F9D-48E3-9DC1-1C1781BD0AEA}"/>
              </a:ext>
            </a:extLst>
          </p:cNvPr>
          <p:cNvSpPr txBox="1"/>
          <p:nvPr/>
        </p:nvSpPr>
        <p:spPr>
          <a:xfrm>
            <a:off x="3575638" y="3041908"/>
            <a:ext cx="40224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6</a:t>
            </a:r>
          </a:p>
        </p:txBody>
      </p:sp>
      <p:sp>
        <p:nvSpPr>
          <p:cNvPr id="31" name="TextBox 30">
            <a:hlinkClick r:id="" action="ppaction://noaction">
              <a:snd r:embed="rId13" name="9.1.2.2 slide 5 Helfer.wav"/>
            </a:hlinkClick>
            <a:extLst>
              <a:ext uri="{FF2B5EF4-FFF2-40B4-BE49-F238E27FC236}">
                <a16:creationId xmlns:a16="http://schemas.microsoft.com/office/drawing/2014/main" id="{36B381A8-5006-4D55-BD9D-218FD8E1BD60}"/>
              </a:ext>
            </a:extLst>
          </p:cNvPr>
          <p:cNvSpPr txBox="1"/>
          <p:nvPr/>
        </p:nvSpPr>
        <p:spPr>
          <a:xfrm>
            <a:off x="3572639" y="4217441"/>
            <a:ext cx="40224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7</a:t>
            </a:r>
          </a:p>
        </p:txBody>
      </p:sp>
      <p:sp>
        <p:nvSpPr>
          <p:cNvPr id="32" name="TextBox 31">
            <a:hlinkClick r:id="" action="ppaction://noaction">
              <a:snd r:embed="rId14" name="9.1.2.2 slide 5 Manager.wav"/>
            </a:hlinkClick>
            <a:extLst>
              <a:ext uri="{FF2B5EF4-FFF2-40B4-BE49-F238E27FC236}">
                <a16:creationId xmlns:a16="http://schemas.microsoft.com/office/drawing/2014/main" id="{8D2DC82C-D148-4AF5-95B0-7E7E56AA6FF6}"/>
              </a:ext>
            </a:extLst>
          </p:cNvPr>
          <p:cNvSpPr txBox="1"/>
          <p:nvPr/>
        </p:nvSpPr>
        <p:spPr>
          <a:xfrm>
            <a:off x="3575924" y="5333671"/>
            <a:ext cx="40224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8</a:t>
            </a:r>
          </a:p>
        </p:txBody>
      </p:sp>
      <p:sp>
        <p:nvSpPr>
          <p:cNvPr id="33" name="TextBox 32">
            <a:hlinkClick r:id="" action="ppaction://noaction">
              <a:snd r:embed="rId15" name="9.1.2.2 slide 5 Fahrer.wav"/>
            </a:hlinkClick>
            <a:extLst>
              <a:ext uri="{FF2B5EF4-FFF2-40B4-BE49-F238E27FC236}">
                <a16:creationId xmlns:a16="http://schemas.microsoft.com/office/drawing/2014/main" id="{7D50F848-ADC2-49A8-902B-C845E95FD939}"/>
              </a:ext>
            </a:extLst>
          </p:cNvPr>
          <p:cNvSpPr txBox="1"/>
          <p:nvPr/>
        </p:nvSpPr>
        <p:spPr>
          <a:xfrm>
            <a:off x="7042202" y="1493531"/>
            <a:ext cx="40224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9</a:t>
            </a:r>
          </a:p>
        </p:txBody>
      </p:sp>
      <p:sp>
        <p:nvSpPr>
          <p:cNvPr id="34" name="TextBox 33">
            <a:hlinkClick r:id="" action="ppaction://noaction">
              <a:snd r:embed="rId16" name="9.1.2.2 slide 5 Übersetzer.wav"/>
            </a:hlinkClick>
            <a:extLst>
              <a:ext uri="{FF2B5EF4-FFF2-40B4-BE49-F238E27FC236}">
                <a16:creationId xmlns:a16="http://schemas.microsoft.com/office/drawing/2014/main" id="{4EB158C3-D05E-4987-AF75-BC34EB60BCB5}"/>
              </a:ext>
            </a:extLst>
          </p:cNvPr>
          <p:cNvSpPr txBox="1"/>
          <p:nvPr/>
        </p:nvSpPr>
        <p:spPr>
          <a:xfrm>
            <a:off x="7081307" y="2645630"/>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10</a:t>
            </a:r>
          </a:p>
        </p:txBody>
      </p:sp>
      <p:sp>
        <p:nvSpPr>
          <p:cNvPr id="35" name="TextBox 34">
            <a:hlinkClick r:id="" action="ppaction://noaction">
              <a:snd r:embed="rId17" name="9.1.2.2 slide 5 Käufer.wav"/>
            </a:hlinkClick>
            <a:extLst>
              <a:ext uri="{FF2B5EF4-FFF2-40B4-BE49-F238E27FC236}">
                <a16:creationId xmlns:a16="http://schemas.microsoft.com/office/drawing/2014/main" id="{1F87CA7F-78FA-4F8C-95BB-3DCAA42A64B6}"/>
              </a:ext>
            </a:extLst>
          </p:cNvPr>
          <p:cNvSpPr txBox="1"/>
          <p:nvPr/>
        </p:nvSpPr>
        <p:spPr>
          <a:xfrm>
            <a:off x="7122329" y="3996488"/>
            <a:ext cx="47788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11</a:t>
            </a:r>
          </a:p>
        </p:txBody>
      </p:sp>
      <p:sp>
        <p:nvSpPr>
          <p:cNvPr id="36" name="TextBox 35">
            <a:hlinkClick r:id="" action="ppaction://noaction">
              <a:snd r:embed="rId18" name="9.1.2.2 slide 5 Sänger.wav"/>
            </a:hlinkClick>
            <a:extLst>
              <a:ext uri="{FF2B5EF4-FFF2-40B4-BE49-F238E27FC236}">
                <a16:creationId xmlns:a16="http://schemas.microsoft.com/office/drawing/2014/main" id="{D605F9CF-341B-4C89-8AD5-0E4C298FBE9B}"/>
              </a:ext>
            </a:extLst>
          </p:cNvPr>
          <p:cNvSpPr txBox="1"/>
          <p:nvPr/>
        </p:nvSpPr>
        <p:spPr>
          <a:xfrm>
            <a:off x="7122330" y="5326679"/>
            <a:ext cx="47788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12</a:t>
            </a:r>
          </a:p>
        </p:txBody>
      </p:sp>
      <p:sp>
        <p:nvSpPr>
          <p:cNvPr id="37" name="Speech Bubble: Rectangle with Corners Rounded 36">
            <a:extLst>
              <a:ext uri="{FF2B5EF4-FFF2-40B4-BE49-F238E27FC236}">
                <a16:creationId xmlns:a16="http://schemas.microsoft.com/office/drawing/2014/main" id="{05853505-1967-43A6-A1E7-D87A377C25CC}"/>
              </a:ext>
            </a:extLst>
          </p:cNvPr>
          <p:cNvSpPr/>
          <p:nvPr/>
        </p:nvSpPr>
        <p:spPr>
          <a:xfrm>
            <a:off x="1605390" y="3224768"/>
            <a:ext cx="1308274" cy="349637"/>
          </a:xfrm>
          <a:prstGeom prst="wedgeRoundRectCallout">
            <a:avLst>
              <a:gd name="adj1" fmla="val -12750"/>
              <a:gd name="adj2" fmla="val 4195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Forscher</a:t>
            </a:r>
            <a:endParaRPr lang="en-GB" sz="2000" b="1" dirty="0">
              <a:solidFill>
                <a:srgbClr val="115076"/>
              </a:solidFill>
            </a:endParaRPr>
          </a:p>
        </p:txBody>
      </p:sp>
      <p:pic>
        <p:nvPicPr>
          <p:cNvPr id="38" name="Graphic 37" descr="Classroom">
            <a:extLst>
              <a:ext uri="{FF2B5EF4-FFF2-40B4-BE49-F238E27FC236}">
                <a16:creationId xmlns:a16="http://schemas.microsoft.com/office/drawing/2014/main" id="{C6E84B61-E092-4926-871C-D042ACEF6A95}"/>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3422" y="4002726"/>
            <a:ext cx="854372" cy="854372"/>
          </a:xfrm>
          <a:prstGeom prst="rect">
            <a:avLst/>
          </a:prstGeom>
        </p:spPr>
      </p:pic>
      <p:sp>
        <p:nvSpPr>
          <p:cNvPr id="39" name="Speech Bubble: Rectangle with Corners Rounded 38">
            <a:extLst>
              <a:ext uri="{FF2B5EF4-FFF2-40B4-BE49-F238E27FC236}">
                <a16:creationId xmlns:a16="http://schemas.microsoft.com/office/drawing/2014/main" id="{58F7CA10-F248-4DDE-A19D-1886BF221362}"/>
              </a:ext>
            </a:extLst>
          </p:cNvPr>
          <p:cNvSpPr/>
          <p:nvPr/>
        </p:nvSpPr>
        <p:spPr>
          <a:xfrm>
            <a:off x="5138926" y="4535306"/>
            <a:ext cx="1208691" cy="400110"/>
          </a:xfrm>
          <a:prstGeom prst="wedgeRoundRectCallout">
            <a:avLst>
              <a:gd name="adj1" fmla="val 14333"/>
              <a:gd name="adj2" fmla="val 1628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Helfer</a:t>
            </a:r>
            <a:endParaRPr lang="en-GB" sz="2000" b="1" dirty="0">
              <a:solidFill>
                <a:srgbClr val="115076"/>
              </a:solidFill>
            </a:endParaRPr>
          </a:p>
        </p:txBody>
      </p:sp>
      <p:sp>
        <p:nvSpPr>
          <p:cNvPr id="40" name="Speech Bubble: Rectangle with Corners Rounded 39">
            <a:extLst>
              <a:ext uri="{FF2B5EF4-FFF2-40B4-BE49-F238E27FC236}">
                <a16:creationId xmlns:a16="http://schemas.microsoft.com/office/drawing/2014/main" id="{5CB79071-6AA5-4EE7-BE64-E9C86C81D53F}"/>
              </a:ext>
            </a:extLst>
          </p:cNvPr>
          <p:cNvSpPr/>
          <p:nvPr/>
        </p:nvSpPr>
        <p:spPr>
          <a:xfrm>
            <a:off x="1619443" y="5589445"/>
            <a:ext cx="1546600" cy="400110"/>
          </a:xfrm>
          <a:prstGeom prst="wedgeRoundRectCallout">
            <a:avLst>
              <a:gd name="adj1" fmla="val -12284"/>
              <a:gd name="adj2" fmla="val 1394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Mitarbeiter</a:t>
            </a:r>
            <a:endParaRPr lang="en-GB" sz="2000" b="1" dirty="0">
              <a:solidFill>
                <a:srgbClr val="115076"/>
              </a:solidFill>
            </a:endParaRPr>
          </a:p>
        </p:txBody>
      </p:sp>
      <p:sp>
        <p:nvSpPr>
          <p:cNvPr id="41" name="Speech Bubble: Rectangle with Corners Rounded 40">
            <a:extLst>
              <a:ext uri="{FF2B5EF4-FFF2-40B4-BE49-F238E27FC236}">
                <a16:creationId xmlns:a16="http://schemas.microsoft.com/office/drawing/2014/main" id="{8EA7F2EA-7653-4D0A-97C9-A246549E6AC8}"/>
              </a:ext>
            </a:extLst>
          </p:cNvPr>
          <p:cNvSpPr/>
          <p:nvPr/>
        </p:nvSpPr>
        <p:spPr>
          <a:xfrm>
            <a:off x="4780070" y="2326130"/>
            <a:ext cx="1896360" cy="441460"/>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Schauspieler</a:t>
            </a:r>
            <a:endParaRPr lang="en-GB" sz="2000" b="1" dirty="0">
              <a:solidFill>
                <a:srgbClr val="115076"/>
              </a:solidFill>
            </a:endParaRPr>
          </a:p>
        </p:txBody>
      </p:sp>
      <p:sp>
        <p:nvSpPr>
          <p:cNvPr id="42" name="Speech Bubble: Rectangle with Corners Rounded 41">
            <a:extLst>
              <a:ext uri="{FF2B5EF4-FFF2-40B4-BE49-F238E27FC236}">
                <a16:creationId xmlns:a16="http://schemas.microsoft.com/office/drawing/2014/main" id="{53FFB1CE-5E9B-43A5-8927-51A88EBDC578}"/>
              </a:ext>
            </a:extLst>
          </p:cNvPr>
          <p:cNvSpPr/>
          <p:nvPr/>
        </p:nvSpPr>
        <p:spPr>
          <a:xfrm>
            <a:off x="5056825" y="3435161"/>
            <a:ext cx="1476910" cy="400110"/>
          </a:xfrm>
          <a:prstGeom prst="wedgeRoundRectCallout">
            <a:avLst>
              <a:gd name="adj1" fmla="val -20111"/>
              <a:gd name="adj2" fmla="val 927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Verkäufer</a:t>
            </a:r>
            <a:endParaRPr lang="en-GB" sz="2000" b="1" dirty="0">
              <a:solidFill>
                <a:srgbClr val="115076"/>
              </a:solidFill>
            </a:endParaRPr>
          </a:p>
        </p:txBody>
      </p:sp>
      <p:sp>
        <p:nvSpPr>
          <p:cNvPr id="43" name="Speech Bubble: Rectangle with Corners Rounded 42">
            <a:extLst>
              <a:ext uri="{FF2B5EF4-FFF2-40B4-BE49-F238E27FC236}">
                <a16:creationId xmlns:a16="http://schemas.microsoft.com/office/drawing/2014/main" id="{2F388E57-AC82-4313-8724-284B76837D96}"/>
              </a:ext>
            </a:extLst>
          </p:cNvPr>
          <p:cNvSpPr/>
          <p:nvPr/>
        </p:nvSpPr>
        <p:spPr>
          <a:xfrm>
            <a:off x="4889238" y="5664329"/>
            <a:ext cx="1405239" cy="400110"/>
          </a:xfrm>
          <a:prstGeom prst="wedgeRoundRectCallout">
            <a:avLst>
              <a:gd name="adj1" fmla="val -1076"/>
              <a:gd name="adj2" fmla="val 694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115076"/>
                </a:solidFill>
              </a:rPr>
              <a:t>Manager</a:t>
            </a:r>
            <a:endParaRPr lang="en-GB" sz="2000" b="1" dirty="0">
              <a:solidFill>
                <a:srgbClr val="115076"/>
              </a:solidFill>
            </a:endParaRPr>
          </a:p>
        </p:txBody>
      </p:sp>
      <p:sp>
        <p:nvSpPr>
          <p:cNvPr id="44" name="Speech Bubble: Rectangle with Corners Rounded 43">
            <a:extLst>
              <a:ext uri="{FF2B5EF4-FFF2-40B4-BE49-F238E27FC236}">
                <a16:creationId xmlns:a16="http://schemas.microsoft.com/office/drawing/2014/main" id="{5254E18E-5EFB-452A-A2A1-D5E7C0495EB6}"/>
              </a:ext>
            </a:extLst>
          </p:cNvPr>
          <p:cNvSpPr/>
          <p:nvPr/>
        </p:nvSpPr>
        <p:spPr>
          <a:xfrm>
            <a:off x="8190637" y="3155113"/>
            <a:ext cx="1540292" cy="364533"/>
          </a:xfrm>
          <a:prstGeom prst="wedgeRoundRectCallout">
            <a:avLst>
              <a:gd name="adj1" fmla="val -10883"/>
              <a:gd name="adj2" fmla="val 1394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Übersetzer</a:t>
            </a:r>
            <a:endParaRPr lang="en-GB" sz="2000" b="1" dirty="0">
              <a:solidFill>
                <a:srgbClr val="115076"/>
              </a:solidFill>
            </a:endParaRPr>
          </a:p>
        </p:txBody>
      </p:sp>
      <p:sp>
        <p:nvSpPr>
          <p:cNvPr id="45" name="Speech Bubble: Rectangle with Corners Rounded 44">
            <a:extLst>
              <a:ext uri="{FF2B5EF4-FFF2-40B4-BE49-F238E27FC236}">
                <a16:creationId xmlns:a16="http://schemas.microsoft.com/office/drawing/2014/main" id="{1B914328-14FC-4D5E-8AE6-B69048E07515}"/>
              </a:ext>
            </a:extLst>
          </p:cNvPr>
          <p:cNvSpPr/>
          <p:nvPr/>
        </p:nvSpPr>
        <p:spPr>
          <a:xfrm>
            <a:off x="8512463" y="1671824"/>
            <a:ext cx="1208691" cy="364533"/>
          </a:xfrm>
          <a:prstGeom prst="wedgeRoundRectCallout">
            <a:avLst>
              <a:gd name="adj1" fmla="val 4527"/>
              <a:gd name="adj2" fmla="val 279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Fahrer</a:t>
            </a:r>
            <a:endParaRPr lang="en-GB" sz="2000" b="1" dirty="0">
              <a:solidFill>
                <a:srgbClr val="115076"/>
              </a:solidFill>
            </a:endParaRPr>
          </a:p>
        </p:txBody>
      </p:sp>
      <p:sp>
        <p:nvSpPr>
          <p:cNvPr id="46" name="Speech Bubble: Rectangle with Corners Rounded 45">
            <a:extLst>
              <a:ext uri="{FF2B5EF4-FFF2-40B4-BE49-F238E27FC236}">
                <a16:creationId xmlns:a16="http://schemas.microsoft.com/office/drawing/2014/main" id="{A2AE9236-9212-4309-BF53-3D091688F9B6}"/>
              </a:ext>
            </a:extLst>
          </p:cNvPr>
          <p:cNvSpPr/>
          <p:nvPr/>
        </p:nvSpPr>
        <p:spPr>
          <a:xfrm>
            <a:off x="8506925" y="4309858"/>
            <a:ext cx="1208691" cy="364533"/>
          </a:xfrm>
          <a:prstGeom prst="wedgeRoundRectCallout">
            <a:avLst>
              <a:gd name="adj1" fmla="val -13685"/>
              <a:gd name="adj2" fmla="val 227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Käufer</a:t>
            </a:r>
            <a:endParaRPr lang="en-GB" sz="2000" b="1" dirty="0">
              <a:solidFill>
                <a:srgbClr val="115076"/>
              </a:solidFill>
            </a:endParaRPr>
          </a:p>
        </p:txBody>
      </p:sp>
      <p:sp>
        <p:nvSpPr>
          <p:cNvPr id="47" name="Speech Bubble: Rectangle with Corners Rounded 46">
            <a:extLst>
              <a:ext uri="{FF2B5EF4-FFF2-40B4-BE49-F238E27FC236}">
                <a16:creationId xmlns:a16="http://schemas.microsoft.com/office/drawing/2014/main" id="{A939A0DC-E9D4-4920-8BEB-ABFA02E72E6D}"/>
              </a:ext>
            </a:extLst>
          </p:cNvPr>
          <p:cNvSpPr/>
          <p:nvPr/>
        </p:nvSpPr>
        <p:spPr>
          <a:xfrm>
            <a:off x="1672332" y="4389354"/>
            <a:ext cx="1208691" cy="375384"/>
          </a:xfrm>
          <a:prstGeom prst="wedgeRoundRectCallout">
            <a:avLst>
              <a:gd name="adj1" fmla="val -1076"/>
              <a:gd name="adj2" fmla="val 2094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Lehrer</a:t>
            </a:r>
            <a:endParaRPr lang="en-GB" sz="2000" b="1" dirty="0">
              <a:solidFill>
                <a:srgbClr val="115076"/>
              </a:solidFill>
            </a:endParaRPr>
          </a:p>
        </p:txBody>
      </p:sp>
      <p:sp>
        <p:nvSpPr>
          <p:cNvPr id="48" name="Speech Bubble: Rectangle with Corners Rounded 47">
            <a:extLst>
              <a:ext uri="{FF2B5EF4-FFF2-40B4-BE49-F238E27FC236}">
                <a16:creationId xmlns:a16="http://schemas.microsoft.com/office/drawing/2014/main" id="{6C9346F8-917A-494F-9C90-7F34E3FBA9B5}"/>
              </a:ext>
            </a:extLst>
          </p:cNvPr>
          <p:cNvSpPr/>
          <p:nvPr/>
        </p:nvSpPr>
        <p:spPr>
          <a:xfrm>
            <a:off x="8485659" y="5582699"/>
            <a:ext cx="1208691" cy="364533"/>
          </a:xfrm>
          <a:prstGeom prst="wedgeRoundRectCallout">
            <a:avLst>
              <a:gd name="adj1" fmla="val -24893"/>
              <a:gd name="adj2" fmla="val 232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Sänger</a:t>
            </a:r>
            <a:endParaRPr lang="en-GB" sz="2000" b="1" dirty="0">
              <a:solidFill>
                <a:srgbClr val="115076"/>
              </a:solidFill>
            </a:endParaRPr>
          </a:p>
        </p:txBody>
      </p:sp>
      <p:pic>
        <p:nvPicPr>
          <p:cNvPr id="49" name="Graphic 48" descr="Newspaper">
            <a:extLst>
              <a:ext uri="{FF2B5EF4-FFF2-40B4-BE49-F238E27FC236}">
                <a16:creationId xmlns:a16="http://schemas.microsoft.com/office/drawing/2014/main" id="{393E91F2-3331-4B57-83F0-8D1D5CD4A38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585881" y="3066407"/>
            <a:ext cx="588543" cy="645103"/>
          </a:xfrm>
          <a:prstGeom prst="rect">
            <a:avLst/>
          </a:prstGeom>
        </p:spPr>
      </p:pic>
      <p:pic>
        <p:nvPicPr>
          <p:cNvPr id="50" name="Graphic 49" descr="Newspaper">
            <a:extLst>
              <a:ext uri="{FF2B5EF4-FFF2-40B4-BE49-F238E27FC236}">
                <a16:creationId xmlns:a16="http://schemas.microsoft.com/office/drawing/2014/main" id="{0AB8FBAC-9EE1-40CA-AC4B-7453FA9EC977}"/>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586850" y="2504130"/>
            <a:ext cx="588543" cy="645103"/>
          </a:xfrm>
          <a:prstGeom prst="rect">
            <a:avLst/>
          </a:prstGeom>
        </p:spPr>
      </p:pic>
      <p:cxnSp>
        <p:nvCxnSpPr>
          <p:cNvPr id="51" name="Straight Arrow Connector 50">
            <a:extLst>
              <a:ext uri="{FF2B5EF4-FFF2-40B4-BE49-F238E27FC236}">
                <a16:creationId xmlns:a16="http://schemas.microsoft.com/office/drawing/2014/main" id="{EEDBE251-BFB6-4815-AE03-0374CF91599E}"/>
              </a:ext>
            </a:extLst>
          </p:cNvPr>
          <p:cNvCxnSpPr>
            <a:cxnSpLocks/>
          </p:cNvCxnSpPr>
          <p:nvPr/>
        </p:nvCxnSpPr>
        <p:spPr>
          <a:xfrm>
            <a:off x="7854955" y="2869657"/>
            <a:ext cx="0" cy="46777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3" name="Graphic 52" descr="Users">
            <a:extLst>
              <a:ext uri="{FF2B5EF4-FFF2-40B4-BE49-F238E27FC236}">
                <a16:creationId xmlns:a16="http://schemas.microsoft.com/office/drawing/2014/main" id="{AC9ED874-0603-4E3D-82A9-38AD0A51E392}"/>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24682" y="5160879"/>
            <a:ext cx="800954" cy="800954"/>
          </a:xfrm>
          <a:prstGeom prst="rect">
            <a:avLst/>
          </a:prstGeom>
        </p:spPr>
      </p:pic>
      <p:pic>
        <p:nvPicPr>
          <p:cNvPr id="54" name="Graphic 53" descr="Drama">
            <a:extLst>
              <a:ext uri="{FF2B5EF4-FFF2-40B4-BE49-F238E27FC236}">
                <a16:creationId xmlns:a16="http://schemas.microsoft.com/office/drawing/2014/main" id="{D2B2F613-D5E2-42F3-B532-B40EEEE7D6DE}"/>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054599" y="1931391"/>
            <a:ext cx="725471" cy="725471"/>
          </a:xfrm>
          <a:prstGeom prst="rect">
            <a:avLst/>
          </a:prstGeom>
        </p:spPr>
      </p:pic>
      <p:pic>
        <p:nvPicPr>
          <p:cNvPr id="55" name="Graphic 54" descr="Presentation with bar chart">
            <a:extLst>
              <a:ext uri="{FF2B5EF4-FFF2-40B4-BE49-F238E27FC236}">
                <a16:creationId xmlns:a16="http://schemas.microsoft.com/office/drawing/2014/main" id="{7189CF79-E648-4C07-AF36-FCB8ACB87A09}"/>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940591" y="5229330"/>
            <a:ext cx="914400" cy="914400"/>
          </a:xfrm>
          <a:prstGeom prst="rect">
            <a:avLst/>
          </a:prstGeom>
        </p:spPr>
      </p:pic>
      <p:pic>
        <p:nvPicPr>
          <p:cNvPr id="56" name="Graphic 55" descr="Music notes">
            <a:extLst>
              <a:ext uri="{FF2B5EF4-FFF2-40B4-BE49-F238E27FC236}">
                <a16:creationId xmlns:a16="http://schemas.microsoft.com/office/drawing/2014/main" id="{CC34FE2F-3577-4BFB-B635-E1473D2C666F}"/>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664120" y="4984778"/>
            <a:ext cx="914400" cy="914400"/>
          </a:xfrm>
          <a:prstGeom prst="rect">
            <a:avLst/>
          </a:prstGeom>
        </p:spPr>
      </p:pic>
      <p:pic>
        <p:nvPicPr>
          <p:cNvPr id="57" name="Graphic 56" descr="Call center">
            <a:extLst>
              <a:ext uri="{FF2B5EF4-FFF2-40B4-BE49-F238E27FC236}">
                <a16:creationId xmlns:a16="http://schemas.microsoft.com/office/drawing/2014/main" id="{582EFD9E-6AC5-42CB-AE8D-46F74CD12140}"/>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948185" y="3975907"/>
            <a:ext cx="914400" cy="914400"/>
          </a:xfrm>
          <a:prstGeom prst="rect">
            <a:avLst/>
          </a:prstGeom>
        </p:spPr>
      </p:pic>
      <p:pic>
        <p:nvPicPr>
          <p:cNvPr id="58" name="Graphic 57" descr="Register">
            <a:extLst>
              <a:ext uri="{FF2B5EF4-FFF2-40B4-BE49-F238E27FC236}">
                <a16:creationId xmlns:a16="http://schemas.microsoft.com/office/drawing/2014/main" id="{DBB8CFDD-030E-4D54-BE03-B6BD3A1F714B}"/>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4041063" y="3006776"/>
            <a:ext cx="647976" cy="647976"/>
          </a:xfrm>
          <a:prstGeom prst="rect">
            <a:avLst/>
          </a:prstGeom>
        </p:spPr>
      </p:pic>
      <p:pic>
        <p:nvPicPr>
          <p:cNvPr id="59" name="Graphic 58" descr="Coins">
            <a:extLst>
              <a:ext uri="{FF2B5EF4-FFF2-40B4-BE49-F238E27FC236}">
                <a16:creationId xmlns:a16="http://schemas.microsoft.com/office/drawing/2014/main" id="{A693A6CF-03B9-415F-B4A3-CDC33CBE0D9D}"/>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616781" y="3035761"/>
            <a:ext cx="473434" cy="473434"/>
          </a:xfrm>
          <a:prstGeom prst="rect">
            <a:avLst/>
          </a:prstGeom>
        </p:spPr>
      </p:pic>
      <p:pic>
        <p:nvPicPr>
          <p:cNvPr id="60" name="Graphic 59" descr="Truck">
            <a:extLst>
              <a:ext uri="{FF2B5EF4-FFF2-40B4-BE49-F238E27FC236}">
                <a16:creationId xmlns:a16="http://schemas.microsoft.com/office/drawing/2014/main" id="{79948DD6-29FD-40AD-B8C6-A98CED623EB9}"/>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7557373" y="1268234"/>
            <a:ext cx="914400" cy="914400"/>
          </a:xfrm>
          <a:prstGeom prst="rect">
            <a:avLst/>
          </a:prstGeom>
        </p:spPr>
      </p:pic>
      <p:pic>
        <p:nvPicPr>
          <p:cNvPr id="61" name="Graphic 60" descr="Suitcase">
            <a:extLst>
              <a:ext uri="{FF2B5EF4-FFF2-40B4-BE49-F238E27FC236}">
                <a16:creationId xmlns:a16="http://schemas.microsoft.com/office/drawing/2014/main" id="{9531E467-A7BD-4D91-8D1A-9608DA0231C7}"/>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7600216" y="3750108"/>
            <a:ext cx="703878" cy="703878"/>
          </a:xfrm>
          <a:prstGeom prst="rect">
            <a:avLst/>
          </a:prstGeom>
        </p:spPr>
      </p:pic>
      <p:pic>
        <p:nvPicPr>
          <p:cNvPr id="62" name="Graphic 61" descr="Money">
            <a:extLst>
              <a:ext uri="{FF2B5EF4-FFF2-40B4-BE49-F238E27FC236}">
                <a16:creationId xmlns:a16="http://schemas.microsoft.com/office/drawing/2014/main" id="{DE6977C2-9A9A-4F0D-8225-A59B4B3B3878}"/>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7591950" y="4222207"/>
            <a:ext cx="720411" cy="720411"/>
          </a:xfrm>
          <a:prstGeom prst="rect">
            <a:avLst/>
          </a:prstGeom>
        </p:spPr>
      </p:pic>
      <p:sp>
        <p:nvSpPr>
          <p:cNvPr id="2" name="TextBox 1">
            <a:extLst>
              <a:ext uri="{FF2B5EF4-FFF2-40B4-BE49-F238E27FC236}">
                <a16:creationId xmlns:a16="http://schemas.microsoft.com/office/drawing/2014/main" id="{C3347CA6-5545-4B25-B380-E24261819B93}"/>
              </a:ext>
            </a:extLst>
          </p:cNvPr>
          <p:cNvSpPr txBox="1"/>
          <p:nvPr/>
        </p:nvSpPr>
        <p:spPr>
          <a:xfrm>
            <a:off x="1401066" y="2834431"/>
            <a:ext cx="1858262" cy="400110"/>
          </a:xfrm>
          <a:prstGeom prst="rect">
            <a:avLst/>
          </a:prstGeom>
          <a:noFill/>
        </p:spPr>
        <p:txBody>
          <a:bodyPr wrap="square" rtlCol="0">
            <a:spAutoFit/>
          </a:bodyPr>
          <a:lstStyle/>
          <a:p>
            <a:pPr algn="l"/>
            <a:r>
              <a:rPr lang="en-GB" sz="2000" dirty="0">
                <a:solidFill>
                  <a:srgbClr val="115076"/>
                </a:solidFill>
              </a:rPr>
              <a:t>[researcher]</a:t>
            </a:r>
          </a:p>
        </p:txBody>
      </p:sp>
      <p:sp>
        <p:nvSpPr>
          <p:cNvPr id="63" name="TextBox 62">
            <a:extLst>
              <a:ext uri="{FF2B5EF4-FFF2-40B4-BE49-F238E27FC236}">
                <a16:creationId xmlns:a16="http://schemas.microsoft.com/office/drawing/2014/main" id="{02A1F5EE-2EE4-496B-B8AB-7593D5BC5F0F}"/>
              </a:ext>
            </a:extLst>
          </p:cNvPr>
          <p:cNvSpPr txBox="1"/>
          <p:nvPr/>
        </p:nvSpPr>
        <p:spPr>
          <a:xfrm>
            <a:off x="1476912" y="3934385"/>
            <a:ext cx="1549282" cy="400110"/>
          </a:xfrm>
          <a:prstGeom prst="rect">
            <a:avLst/>
          </a:prstGeom>
          <a:noFill/>
        </p:spPr>
        <p:txBody>
          <a:bodyPr wrap="square" rtlCol="0">
            <a:spAutoFit/>
          </a:bodyPr>
          <a:lstStyle/>
          <a:p>
            <a:pPr algn="ctr"/>
            <a:r>
              <a:rPr lang="en-GB" sz="2000" dirty="0">
                <a:solidFill>
                  <a:srgbClr val="115076"/>
                </a:solidFill>
              </a:rPr>
              <a:t>[teacher]</a:t>
            </a:r>
          </a:p>
        </p:txBody>
      </p:sp>
      <p:sp>
        <p:nvSpPr>
          <p:cNvPr id="64" name="TextBox 63">
            <a:extLst>
              <a:ext uri="{FF2B5EF4-FFF2-40B4-BE49-F238E27FC236}">
                <a16:creationId xmlns:a16="http://schemas.microsoft.com/office/drawing/2014/main" id="{A1E84A59-8059-4120-BC67-DD73A78B434D}"/>
              </a:ext>
            </a:extLst>
          </p:cNvPr>
          <p:cNvSpPr txBox="1"/>
          <p:nvPr/>
        </p:nvSpPr>
        <p:spPr>
          <a:xfrm>
            <a:off x="1445379" y="5161246"/>
            <a:ext cx="1734391" cy="400110"/>
          </a:xfrm>
          <a:prstGeom prst="rect">
            <a:avLst/>
          </a:prstGeom>
          <a:noFill/>
        </p:spPr>
        <p:txBody>
          <a:bodyPr wrap="square" rtlCol="0">
            <a:spAutoFit/>
          </a:bodyPr>
          <a:lstStyle/>
          <a:p>
            <a:pPr algn="ctr"/>
            <a:r>
              <a:rPr lang="en-GB" sz="2000" dirty="0">
                <a:solidFill>
                  <a:srgbClr val="115076"/>
                </a:solidFill>
              </a:rPr>
              <a:t>[co-worker]</a:t>
            </a:r>
          </a:p>
        </p:txBody>
      </p:sp>
      <p:sp>
        <p:nvSpPr>
          <p:cNvPr id="16" name="Rectangle 15">
            <a:extLst>
              <a:ext uri="{FF2B5EF4-FFF2-40B4-BE49-F238E27FC236}">
                <a16:creationId xmlns:a16="http://schemas.microsoft.com/office/drawing/2014/main" id="{C5CA4FA6-DB0B-4973-9BBC-2777CB597A15}"/>
              </a:ext>
            </a:extLst>
          </p:cNvPr>
          <p:cNvSpPr/>
          <p:nvPr/>
        </p:nvSpPr>
        <p:spPr>
          <a:xfrm>
            <a:off x="6774619" y="40348"/>
            <a:ext cx="3288080" cy="400110"/>
          </a:xfrm>
          <a:prstGeom prst="rect">
            <a:avLst/>
          </a:prstGeom>
        </p:spPr>
        <p:txBody>
          <a:bodyPr wrap="none">
            <a:spAutoFit/>
          </a:bodyPr>
          <a:lstStyle/>
          <a:p>
            <a:r>
              <a:rPr lang="en-US" sz="2000" b="1" dirty="0">
                <a:solidFill>
                  <a:srgbClr val="4472C4">
                    <a:lumMod val="50000"/>
                  </a:srgbClr>
                </a:solidFill>
              </a:rPr>
              <a:t>Dann </a:t>
            </a:r>
            <a:r>
              <a:rPr lang="en-US" sz="2000" b="1" dirty="0" err="1">
                <a:solidFill>
                  <a:srgbClr val="4472C4">
                    <a:lumMod val="50000"/>
                  </a:srgbClr>
                </a:solidFill>
              </a:rPr>
              <a:t>tauscht</a:t>
            </a:r>
            <a:r>
              <a:rPr lang="en-US" sz="2000" b="1" dirty="0">
                <a:solidFill>
                  <a:srgbClr val="4472C4">
                    <a:lumMod val="50000"/>
                  </a:srgbClr>
                </a:solidFill>
              </a:rPr>
              <a:t> die </a:t>
            </a:r>
            <a:r>
              <a:rPr lang="en-US" sz="2000" b="1" dirty="0" err="1">
                <a:solidFill>
                  <a:srgbClr val="4472C4">
                    <a:lumMod val="50000"/>
                  </a:srgbClr>
                </a:solidFill>
              </a:rPr>
              <a:t>Rollen</a:t>
            </a:r>
            <a:r>
              <a:rPr lang="en-US" sz="2000" b="1" dirty="0">
                <a:solidFill>
                  <a:srgbClr val="4472C4">
                    <a:lumMod val="50000"/>
                  </a:srgbClr>
                </a:solidFill>
              </a:rPr>
              <a:t>. </a:t>
            </a:r>
            <a:endParaRPr lang="en-GB" b="1" dirty="0"/>
          </a:p>
        </p:txBody>
      </p:sp>
      <p:sp>
        <p:nvSpPr>
          <p:cNvPr id="65" name="TextBox 64">
            <a:extLst>
              <a:ext uri="{FF2B5EF4-FFF2-40B4-BE49-F238E27FC236}">
                <a16:creationId xmlns:a16="http://schemas.microsoft.com/office/drawing/2014/main" id="{44C88833-ABBC-4F19-B80C-F30DC0EE9004}"/>
              </a:ext>
            </a:extLst>
          </p:cNvPr>
          <p:cNvSpPr txBox="1"/>
          <p:nvPr/>
        </p:nvSpPr>
        <p:spPr>
          <a:xfrm>
            <a:off x="4766752" y="1888779"/>
            <a:ext cx="1734391" cy="400110"/>
          </a:xfrm>
          <a:prstGeom prst="rect">
            <a:avLst/>
          </a:prstGeom>
          <a:noFill/>
        </p:spPr>
        <p:txBody>
          <a:bodyPr wrap="square" rtlCol="0">
            <a:spAutoFit/>
          </a:bodyPr>
          <a:lstStyle/>
          <a:p>
            <a:pPr algn="ctr"/>
            <a:r>
              <a:rPr lang="en-GB" sz="2000" dirty="0">
                <a:solidFill>
                  <a:srgbClr val="115076"/>
                </a:solidFill>
              </a:rPr>
              <a:t>[actor]</a:t>
            </a:r>
          </a:p>
        </p:txBody>
      </p:sp>
      <p:sp>
        <p:nvSpPr>
          <p:cNvPr id="66" name="TextBox 65">
            <a:extLst>
              <a:ext uri="{FF2B5EF4-FFF2-40B4-BE49-F238E27FC236}">
                <a16:creationId xmlns:a16="http://schemas.microsoft.com/office/drawing/2014/main" id="{F30F4FAA-9F93-41C9-9CC7-FFB99A92E585}"/>
              </a:ext>
            </a:extLst>
          </p:cNvPr>
          <p:cNvSpPr txBox="1"/>
          <p:nvPr/>
        </p:nvSpPr>
        <p:spPr>
          <a:xfrm>
            <a:off x="4927272" y="3049567"/>
            <a:ext cx="1872250" cy="400110"/>
          </a:xfrm>
          <a:prstGeom prst="rect">
            <a:avLst/>
          </a:prstGeom>
          <a:noFill/>
        </p:spPr>
        <p:txBody>
          <a:bodyPr wrap="square" rtlCol="0">
            <a:spAutoFit/>
          </a:bodyPr>
          <a:lstStyle/>
          <a:p>
            <a:pPr algn="ctr"/>
            <a:r>
              <a:rPr lang="en-GB" sz="2000" dirty="0">
                <a:solidFill>
                  <a:srgbClr val="115076"/>
                </a:solidFill>
              </a:rPr>
              <a:t>[salesperson]</a:t>
            </a:r>
          </a:p>
        </p:txBody>
      </p:sp>
      <p:sp>
        <p:nvSpPr>
          <p:cNvPr id="67" name="TextBox 66">
            <a:extLst>
              <a:ext uri="{FF2B5EF4-FFF2-40B4-BE49-F238E27FC236}">
                <a16:creationId xmlns:a16="http://schemas.microsoft.com/office/drawing/2014/main" id="{C9E0A9F8-BD2D-4D9E-93B1-508365E19157}"/>
              </a:ext>
            </a:extLst>
          </p:cNvPr>
          <p:cNvSpPr txBox="1"/>
          <p:nvPr/>
        </p:nvSpPr>
        <p:spPr>
          <a:xfrm>
            <a:off x="4526808" y="4135963"/>
            <a:ext cx="2327468" cy="400110"/>
          </a:xfrm>
          <a:prstGeom prst="rect">
            <a:avLst/>
          </a:prstGeom>
          <a:noFill/>
        </p:spPr>
        <p:txBody>
          <a:bodyPr wrap="square" rtlCol="0">
            <a:spAutoFit/>
          </a:bodyPr>
          <a:lstStyle/>
          <a:p>
            <a:pPr algn="ctr"/>
            <a:r>
              <a:rPr lang="en-GB" sz="2000" dirty="0">
                <a:solidFill>
                  <a:srgbClr val="115076"/>
                </a:solidFill>
              </a:rPr>
              <a:t>[helper/assistant]</a:t>
            </a:r>
          </a:p>
        </p:txBody>
      </p:sp>
      <p:sp>
        <p:nvSpPr>
          <p:cNvPr id="68" name="TextBox 67">
            <a:extLst>
              <a:ext uri="{FF2B5EF4-FFF2-40B4-BE49-F238E27FC236}">
                <a16:creationId xmlns:a16="http://schemas.microsoft.com/office/drawing/2014/main" id="{D66EAB79-7D65-4A21-8AF9-25062BB81287}"/>
              </a:ext>
            </a:extLst>
          </p:cNvPr>
          <p:cNvSpPr txBox="1"/>
          <p:nvPr/>
        </p:nvSpPr>
        <p:spPr>
          <a:xfrm>
            <a:off x="4670087" y="5232416"/>
            <a:ext cx="1800904" cy="400110"/>
          </a:xfrm>
          <a:prstGeom prst="rect">
            <a:avLst/>
          </a:prstGeom>
          <a:noFill/>
        </p:spPr>
        <p:txBody>
          <a:bodyPr wrap="square" rtlCol="0">
            <a:spAutoFit/>
          </a:bodyPr>
          <a:lstStyle/>
          <a:p>
            <a:pPr algn="ctr"/>
            <a:r>
              <a:rPr lang="en-GB" sz="2000" dirty="0">
                <a:solidFill>
                  <a:srgbClr val="115076"/>
                </a:solidFill>
              </a:rPr>
              <a:t>[manager]</a:t>
            </a:r>
          </a:p>
        </p:txBody>
      </p:sp>
      <p:sp>
        <p:nvSpPr>
          <p:cNvPr id="69" name="TextBox 68">
            <a:extLst>
              <a:ext uri="{FF2B5EF4-FFF2-40B4-BE49-F238E27FC236}">
                <a16:creationId xmlns:a16="http://schemas.microsoft.com/office/drawing/2014/main" id="{F203CB8E-0467-42D2-AF96-FDFE2ED7B777}"/>
              </a:ext>
            </a:extLst>
          </p:cNvPr>
          <p:cNvSpPr txBox="1"/>
          <p:nvPr/>
        </p:nvSpPr>
        <p:spPr>
          <a:xfrm>
            <a:off x="8198327" y="1271714"/>
            <a:ext cx="1734391" cy="400110"/>
          </a:xfrm>
          <a:prstGeom prst="rect">
            <a:avLst/>
          </a:prstGeom>
          <a:noFill/>
        </p:spPr>
        <p:txBody>
          <a:bodyPr wrap="square" rtlCol="0">
            <a:spAutoFit/>
          </a:bodyPr>
          <a:lstStyle/>
          <a:p>
            <a:pPr algn="ctr"/>
            <a:r>
              <a:rPr lang="en-GB" sz="2000" dirty="0">
                <a:solidFill>
                  <a:srgbClr val="115076"/>
                </a:solidFill>
              </a:rPr>
              <a:t>[driver]</a:t>
            </a:r>
          </a:p>
        </p:txBody>
      </p:sp>
      <p:pic>
        <p:nvPicPr>
          <p:cNvPr id="71" name="Graphic 70" descr="Microphone">
            <a:extLst>
              <a:ext uri="{FF2B5EF4-FFF2-40B4-BE49-F238E27FC236}">
                <a16:creationId xmlns:a16="http://schemas.microsoft.com/office/drawing/2014/main" id="{D18E0A01-C071-4BB7-B6F6-50C736AC16FA}"/>
              </a:ext>
            </a:extLst>
          </p:cNvPr>
          <p:cNvPicPr>
            <a:picLocks noChangeAspect="1"/>
          </p:cNvPicPr>
          <p:nvPr/>
        </p:nvPicPr>
        <p:blipFill>
          <a:blip r:embed="rId43" cstate="print">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7465935" y="5574532"/>
            <a:ext cx="720466" cy="720466"/>
          </a:xfrm>
          <a:prstGeom prst="rect">
            <a:avLst/>
          </a:prstGeom>
        </p:spPr>
      </p:pic>
      <p:sp>
        <p:nvSpPr>
          <p:cNvPr id="72" name="TextBox 71">
            <a:extLst>
              <a:ext uri="{FF2B5EF4-FFF2-40B4-BE49-F238E27FC236}">
                <a16:creationId xmlns:a16="http://schemas.microsoft.com/office/drawing/2014/main" id="{023336B2-A9C6-4DE9-A9D9-3B42B06CF219}"/>
              </a:ext>
            </a:extLst>
          </p:cNvPr>
          <p:cNvSpPr txBox="1"/>
          <p:nvPr/>
        </p:nvSpPr>
        <p:spPr>
          <a:xfrm>
            <a:off x="8148753" y="2758546"/>
            <a:ext cx="1734391" cy="400110"/>
          </a:xfrm>
          <a:prstGeom prst="rect">
            <a:avLst/>
          </a:prstGeom>
          <a:noFill/>
        </p:spPr>
        <p:txBody>
          <a:bodyPr wrap="square" rtlCol="0">
            <a:spAutoFit/>
          </a:bodyPr>
          <a:lstStyle/>
          <a:p>
            <a:pPr algn="ctr"/>
            <a:r>
              <a:rPr lang="en-GB" sz="2000" dirty="0">
                <a:solidFill>
                  <a:srgbClr val="115076"/>
                </a:solidFill>
              </a:rPr>
              <a:t>[translator]</a:t>
            </a:r>
          </a:p>
        </p:txBody>
      </p:sp>
      <p:sp>
        <p:nvSpPr>
          <p:cNvPr id="73" name="TextBox 72">
            <a:extLst>
              <a:ext uri="{FF2B5EF4-FFF2-40B4-BE49-F238E27FC236}">
                <a16:creationId xmlns:a16="http://schemas.microsoft.com/office/drawing/2014/main" id="{2EDD53D9-A98D-4509-A7D8-60B5B495D718}"/>
              </a:ext>
            </a:extLst>
          </p:cNvPr>
          <p:cNvSpPr txBox="1"/>
          <p:nvPr/>
        </p:nvSpPr>
        <p:spPr>
          <a:xfrm>
            <a:off x="8223988" y="3914335"/>
            <a:ext cx="1734391" cy="400110"/>
          </a:xfrm>
          <a:prstGeom prst="rect">
            <a:avLst/>
          </a:prstGeom>
          <a:noFill/>
        </p:spPr>
        <p:txBody>
          <a:bodyPr wrap="square" rtlCol="0">
            <a:spAutoFit/>
          </a:bodyPr>
          <a:lstStyle/>
          <a:p>
            <a:pPr algn="ctr"/>
            <a:r>
              <a:rPr lang="en-GB" sz="2000" dirty="0">
                <a:solidFill>
                  <a:srgbClr val="115076"/>
                </a:solidFill>
              </a:rPr>
              <a:t>[buyer]</a:t>
            </a:r>
          </a:p>
        </p:txBody>
      </p:sp>
      <p:sp>
        <p:nvSpPr>
          <p:cNvPr id="74" name="TextBox 73">
            <a:extLst>
              <a:ext uri="{FF2B5EF4-FFF2-40B4-BE49-F238E27FC236}">
                <a16:creationId xmlns:a16="http://schemas.microsoft.com/office/drawing/2014/main" id="{393C6A5E-7992-4A67-A025-4338689DC0F8}"/>
              </a:ext>
            </a:extLst>
          </p:cNvPr>
          <p:cNvSpPr txBox="1"/>
          <p:nvPr/>
        </p:nvSpPr>
        <p:spPr>
          <a:xfrm>
            <a:off x="8174424" y="5202151"/>
            <a:ext cx="1734391" cy="400110"/>
          </a:xfrm>
          <a:prstGeom prst="rect">
            <a:avLst/>
          </a:prstGeom>
          <a:noFill/>
        </p:spPr>
        <p:txBody>
          <a:bodyPr wrap="square" rtlCol="0">
            <a:spAutoFit/>
          </a:bodyPr>
          <a:lstStyle/>
          <a:p>
            <a:pPr algn="ctr"/>
            <a:r>
              <a:rPr lang="en-GB" sz="2000" dirty="0">
                <a:solidFill>
                  <a:srgbClr val="115076"/>
                </a:solidFill>
              </a:rPr>
              <a:t>[singer]</a:t>
            </a:r>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12" presetClass="exit" presetSubtype="4" fill="hold" nodeType="afterEffect">
                                  <p:stCondLst>
                                    <p:cond delay="0"/>
                                  </p:stCondLst>
                                  <p:childTnLst>
                                    <p:animEffect transition="out" filter="slide(fromBottom)">
                                      <p:cBhvr>
                                        <p:cTn id="81" dur="59000"/>
                                        <p:tgtEl>
                                          <p:spTgt spid="7"/>
                                        </p:tgtEl>
                                      </p:cBhvr>
                                    </p:animEffect>
                                    <p:set>
                                      <p:cBhvr>
                                        <p:cTn id="82"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animBg="1"/>
      <p:bldP spid="19" grpId="0" animBg="1"/>
      <p:bldP spid="20" grpId="0" animBg="1"/>
      <p:bldP spid="21" grpId="0" animBg="1"/>
      <p:bldP spid="22" grpId="0" animBg="1"/>
      <p:bldP spid="25"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0" y="1905506"/>
            <a:ext cx="11938315" cy="3046988"/>
          </a:xfrm>
          <a:prstGeom prst="rect">
            <a:avLst/>
          </a:prstGeom>
          <a:noFill/>
        </p:spPr>
        <p:txBody>
          <a:bodyPr wrap="square" rtlCol="0">
            <a:spAutoFit/>
          </a:bodyPr>
          <a:lstStyle/>
          <a:p>
            <a:pPr algn="ctr">
              <a:defRPr/>
            </a:pPr>
            <a:r>
              <a:rPr lang="en-GB" sz="4800" b="1" dirty="0">
                <a:solidFill>
                  <a:srgbClr val="002060"/>
                </a:solidFill>
              </a:rPr>
              <a:t>Add suffix -s to nouns for days and times of day to change into adverbs (e.g., Montag &gt; </a:t>
            </a:r>
            <a:r>
              <a:rPr lang="en-GB" sz="4800" b="1" dirty="0" err="1">
                <a:solidFill>
                  <a:srgbClr val="002060"/>
                </a:solidFill>
              </a:rPr>
              <a:t>montags</a:t>
            </a:r>
            <a:r>
              <a:rPr lang="en-GB" sz="4800" b="1" dirty="0">
                <a:solidFill>
                  <a:srgbClr val="002060"/>
                </a:solidFill>
              </a:rPr>
              <a:t>; </a:t>
            </a:r>
            <a:br>
              <a:rPr lang="en-GB" sz="4800" b="1" dirty="0">
                <a:solidFill>
                  <a:srgbClr val="002060"/>
                </a:solidFill>
              </a:rPr>
            </a:br>
            <a:r>
              <a:rPr lang="en-GB" sz="4800" b="1" dirty="0" err="1">
                <a:solidFill>
                  <a:srgbClr val="002060"/>
                </a:solidFill>
              </a:rPr>
              <a:t>Nachmittag</a:t>
            </a:r>
            <a:r>
              <a:rPr lang="en-GB" sz="4800" b="1" dirty="0">
                <a:solidFill>
                  <a:srgbClr val="002060"/>
                </a:solidFill>
              </a:rPr>
              <a:t> &gt; </a:t>
            </a:r>
            <a:r>
              <a:rPr lang="en-GB" sz="4800" b="1" dirty="0" err="1">
                <a:solidFill>
                  <a:srgbClr val="002060"/>
                </a:solidFill>
              </a:rPr>
              <a:t>nachmittags</a:t>
            </a:r>
            <a:r>
              <a:rPr lang="en-GB" sz="4800" b="1" dirty="0">
                <a:solidFill>
                  <a:srgbClr val="002060"/>
                </a:solidFill>
              </a:rPr>
              <a:t>)</a:t>
            </a:r>
          </a:p>
        </p:txBody>
      </p:sp>
    </p:spTree>
    <p:extLst>
      <p:ext uri="{BB962C8B-B14F-4D97-AF65-F5344CB8AC3E}">
        <p14:creationId xmlns:p14="http://schemas.microsoft.com/office/powerpoint/2010/main" val="10905736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1872020"/>
            <a:ext cx="11313527" cy="2954655"/>
          </a:xfrm>
          <a:prstGeom prst="rect">
            <a:avLst/>
          </a:prstGeom>
          <a:noFill/>
        </p:spPr>
        <p:txBody>
          <a:bodyPr wrap="square" rtlCol="0">
            <a:spAutoFit/>
          </a:bodyPr>
          <a:lstStyle/>
          <a:p>
            <a:pPr algn="ctr">
              <a:defRPr/>
            </a:pPr>
            <a:r>
              <a:rPr lang="en-GB" sz="6600" b="1" dirty="0">
                <a:solidFill>
                  <a:srgbClr val="002060"/>
                </a:solidFill>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Y7 T3.1 Week 2 Slides 12-14; 17</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325812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83846" y="1163991"/>
            <a:ext cx="12024307" cy="5170646"/>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As you know, </a:t>
            </a:r>
            <a:r>
              <a:rPr kumimoji="0" lang="en-US"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days of the week </a:t>
            </a:r>
            <a:r>
              <a:rPr kumimoji="0" lang="en-US"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and </a:t>
            </a:r>
            <a:r>
              <a:rPr kumimoji="0" lang="en-US"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times of day </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t>
            </a:r>
            <a:r>
              <a:rPr lang="en-US" sz="2000" i="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der </a:t>
            </a:r>
            <a:r>
              <a:rPr lang="en-US" sz="2000" i="1"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Dienstag</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000" i="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der Nachmittag</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are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nouns</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t>
            </a:r>
          </a:p>
          <a:p>
            <a:pPr marL="0" marR="0" lvl="0" indent="0" defTabSz="914400" rtl="0" eaLnBrk="1" fontAlgn="auto" latinLnBrk="0" hangingPunct="1">
              <a:lnSpc>
                <a:spcPct val="150000"/>
              </a:lnSpc>
              <a:spcBef>
                <a:spcPts val="0"/>
              </a:spcBef>
              <a:spcAft>
                <a:spcPts val="0"/>
              </a:spcAft>
              <a:buClrTx/>
              <a:buSzTx/>
              <a:buFontTx/>
              <a:buNone/>
              <a:tabLst/>
              <a:defRPr/>
            </a:pP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We add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am</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to talk about what we are doing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on</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 specific </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day, or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at a specific</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time of day:</a:t>
            </a:r>
          </a:p>
          <a:p>
            <a:pPr marL="0" marR="0" lvl="0" indent="0" defTabSz="914400" rtl="0" eaLnBrk="1" fontAlgn="auto" latinLnBrk="0" hangingPunct="1">
              <a:lnSpc>
                <a:spcPct val="150000"/>
              </a:lnSpc>
              <a:spcBef>
                <a:spcPts val="0"/>
              </a:spcBef>
              <a:spcAft>
                <a:spcPts val="0"/>
              </a:spcAft>
              <a:buClrTx/>
              <a:buSzTx/>
              <a:buFontTx/>
              <a:buNone/>
              <a:tabLst/>
              <a:defRPr/>
            </a:pPr>
            <a:endPar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a:p>
            <a:pPr marL="0" marR="0" lvl="0" indent="0" defTabSz="914400" rtl="0" eaLnBrk="1" fontAlgn="auto" latinLnBrk="0" hangingPunct="1">
              <a:lnSpc>
                <a:spcPct val="150000"/>
              </a:lnSpc>
              <a:spcBef>
                <a:spcPts val="0"/>
              </a:spcBef>
              <a:spcAft>
                <a:spcPts val="0"/>
              </a:spcAft>
              <a:buClrTx/>
              <a:buSzTx/>
              <a:buFontTx/>
              <a:buNone/>
              <a:tabLst/>
              <a:defRPr/>
            </a:pPr>
            <a:endPar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a:p>
            <a:pPr marL="0" marR="0" lvl="0" indent="0" defTabSz="914400" rtl="0" eaLnBrk="1" fontAlgn="auto" latinLnBrk="0" hangingPunct="1">
              <a:lnSpc>
                <a:spcPct val="150000"/>
              </a:lnSpc>
              <a:spcBef>
                <a:spcPts val="0"/>
              </a:spcBef>
              <a:spcAft>
                <a:spcPts val="0"/>
              </a:spcAft>
              <a:buClrTx/>
              <a:buSzTx/>
              <a:buFontTx/>
              <a:buNone/>
              <a:tabLst/>
              <a:defRPr/>
            </a:pPr>
            <a:endPar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To talk about what we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normally </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do on a day or time of day, we change the nouns into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adverbs</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t>
            </a:r>
          </a:p>
          <a:p>
            <a:pPr marL="0" marR="0" lvl="0" indent="0" defTabSz="914400" rtl="0" eaLnBrk="1" fontAlgn="auto" latinLnBrk="0" hangingPunct="1">
              <a:lnSpc>
                <a:spcPct val="150000"/>
              </a:lnSpc>
              <a:spcBef>
                <a:spcPts val="0"/>
              </a:spcBef>
              <a:spcAft>
                <a:spcPts val="0"/>
              </a:spcAft>
              <a:buClrTx/>
              <a:buSzTx/>
              <a:buFontTx/>
              <a:buNone/>
              <a:tabLst/>
              <a:defRPr/>
            </a:pP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We do this by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removing the capital letter</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and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adding –s</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t>
            </a:r>
          </a:p>
          <a:p>
            <a:pPr marL="0" marR="0" lvl="0" indent="0" defTabSz="914400" rtl="0" eaLnBrk="1" fontAlgn="auto" latinLnBrk="0" hangingPunct="1">
              <a:lnSpc>
                <a:spcPct val="150000"/>
              </a:lnSpc>
              <a:spcBef>
                <a:spcPts val="0"/>
              </a:spcBef>
              <a:spcAft>
                <a:spcPts val="0"/>
              </a:spcAft>
              <a:buClrTx/>
              <a:buSzTx/>
              <a:buFontTx/>
              <a:buNone/>
              <a:tabLst/>
              <a:defRPr/>
            </a:pPr>
            <a:endPar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a:p>
            <a:pPr marL="0" marR="0" lvl="0" indent="0" defTabSz="914400" rtl="0" eaLnBrk="1" fontAlgn="auto" latinLnBrk="0" hangingPunct="1">
              <a:lnSpc>
                <a:spcPct val="150000"/>
              </a:lnSpc>
              <a:spcBef>
                <a:spcPts val="0"/>
              </a:spcBef>
              <a:spcAft>
                <a:spcPts val="0"/>
              </a:spcAft>
              <a:buClrTx/>
              <a:buSzTx/>
              <a:buFontTx/>
              <a:buNone/>
              <a:tabLst/>
              <a:defRPr/>
            </a:pPr>
            <a:endPar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a:p>
            <a:pPr marL="0" marR="0" lvl="0" indent="0" defTabSz="914400" rtl="0" eaLnBrk="1" fontAlgn="auto" latinLnBrk="0" hangingPunct="1">
              <a:lnSpc>
                <a:spcPct val="150000"/>
              </a:lnSpc>
              <a:spcBef>
                <a:spcPts val="0"/>
              </a:spcBef>
              <a:spcAft>
                <a:spcPts val="0"/>
              </a:spcAft>
              <a:buClrTx/>
              <a:buSzTx/>
              <a:buFontTx/>
              <a:buNone/>
              <a:tabLst/>
              <a:defRPr/>
            </a:pPr>
            <a:endPar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a:p>
            <a:pPr lvl="0">
              <a:lnSpc>
                <a:spcPct val="150000"/>
              </a:lnSpc>
              <a:defRPr/>
            </a:pP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Use </a:t>
            </a:r>
            <a:r>
              <a:rPr lang="en-US" sz="2000" b="1" i="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am </a:t>
            </a:r>
            <a:r>
              <a:rPr lang="en-US" sz="2000" b="1" i="1"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D</a:t>
            </a:r>
            <a:r>
              <a:rPr lang="en-US" sz="2000" i="1"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ienstag</a:t>
            </a:r>
            <a:r>
              <a:rPr lang="en-US" sz="2000" i="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to talk about a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one-off event. </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Use </a:t>
            </a:r>
            <a:r>
              <a:rPr lang="en-US" sz="2000" b="1" i="1"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d</a:t>
            </a:r>
            <a:r>
              <a:rPr lang="en-US" sz="2000" i="1"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ienstag</a:t>
            </a:r>
            <a:r>
              <a:rPr lang="en-US" sz="2000" b="1" i="1"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to talk about a </a:t>
            </a:r>
            <a:r>
              <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regular event</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t>
            </a:r>
            <a:endParaRPr lang="en-US" sz="2000" b="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6653048" cy="707849"/>
          </a:xfrm>
        </p:spPr>
        <p:txBody>
          <a:bodyPr>
            <a:normAutofit/>
          </a:bodyPr>
          <a:lstStyle/>
          <a:p>
            <a:r>
              <a:rPr lang="en-GB" sz="2800" b="1" dirty="0">
                <a:solidFill>
                  <a:schemeClr val="bg1"/>
                </a:solidFill>
              </a:rPr>
              <a:t>‘Am Montag’ </a:t>
            </a:r>
            <a:r>
              <a:rPr lang="en-GB" sz="2800" b="1" dirty="0" err="1">
                <a:solidFill>
                  <a:schemeClr val="bg1"/>
                </a:solidFill>
              </a:rPr>
              <a:t>oder</a:t>
            </a:r>
            <a:r>
              <a:rPr lang="en-GB" sz="2800" b="1" dirty="0">
                <a:solidFill>
                  <a:schemeClr val="bg1"/>
                </a:solidFill>
              </a:rPr>
              <a:t> ‘</a:t>
            </a:r>
            <a:r>
              <a:rPr lang="en-GB" sz="2800" b="1" dirty="0" err="1">
                <a:solidFill>
                  <a:schemeClr val="bg1"/>
                </a:solidFill>
              </a:rPr>
              <a:t>montags</a:t>
            </a:r>
            <a:r>
              <a:rPr lang="en-GB" sz="2800" b="1" dirty="0">
                <a:solidFill>
                  <a:schemeClr val="bg1"/>
                </a:solidFill>
              </a:rPr>
              <a:t>’?</a:t>
            </a:r>
          </a:p>
        </p:txBody>
      </p:sp>
      <p:sp>
        <p:nvSpPr>
          <p:cNvPr id="19" name="TextBox 18">
            <a:extLst>
              <a:ext uri="{FF2B5EF4-FFF2-40B4-BE49-F238E27FC236}">
                <a16:creationId xmlns:a16="http://schemas.microsoft.com/office/drawing/2014/main" id="{BC6F1486-D2F0-4F71-BD44-782CF1730118}"/>
              </a:ext>
            </a:extLst>
          </p:cNvPr>
          <p:cNvSpPr txBox="1"/>
          <p:nvPr/>
        </p:nvSpPr>
        <p:spPr>
          <a:xfrm>
            <a:off x="6523359" y="2347902"/>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am </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D</a:t>
            </a:r>
            <a:r>
              <a:rPr kumimoji="0" lang="en-GB" sz="200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ienstag</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07211610-5D6D-4A76-AB9C-FACA8CCA6FEA}"/>
              </a:ext>
            </a:extLst>
          </p:cNvPr>
          <p:cNvSpPr txBox="1"/>
          <p:nvPr/>
        </p:nvSpPr>
        <p:spPr>
          <a:xfrm>
            <a:off x="6523359" y="2860886"/>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am N</a:t>
            </a:r>
            <a:r>
              <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achmittag</a:t>
            </a:r>
          </a:p>
        </p:txBody>
      </p:sp>
      <p:sp>
        <p:nvSpPr>
          <p:cNvPr id="21" name="TextBox 20">
            <a:extLst>
              <a:ext uri="{FF2B5EF4-FFF2-40B4-BE49-F238E27FC236}">
                <a16:creationId xmlns:a16="http://schemas.microsoft.com/office/drawing/2014/main" id="{64AB234E-508D-4FF7-B15C-CD1B9D8916DA}"/>
              </a:ext>
            </a:extLst>
          </p:cNvPr>
          <p:cNvSpPr txBox="1"/>
          <p:nvPr/>
        </p:nvSpPr>
        <p:spPr>
          <a:xfrm>
            <a:off x="9070988" y="2347902"/>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on </a:t>
            </a:r>
            <a:r>
              <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Tuesday</a:t>
            </a:r>
          </a:p>
        </p:txBody>
      </p:sp>
      <p:sp>
        <p:nvSpPr>
          <p:cNvPr id="22" name="TextBox 21">
            <a:extLst>
              <a:ext uri="{FF2B5EF4-FFF2-40B4-BE49-F238E27FC236}">
                <a16:creationId xmlns:a16="http://schemas.microsoft.com/office/drawing/2014/main" id="{761F504A-D164-47FF-B0A4-3E69883AA9F1}"/>
              </a:ext>
            </a:extLst>
          </p:cNvPr>
          <p:cNvSpPr txBox="1"/>
          <p:nvPr/>
        </p:nvSpPr>
        <p:spPr>
          <a:xfrm>
            <a:off x="9069639" y="2868952"/>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in </a:t>
            </a:r>
            <a:r>
              <a:rPr lang="en-GB" sz="2000" b="1" noProof="0" dirty="0">
                <a:solidFill>
                  <a:schemeClr val="accent1">
                    <a:lumMod val="50000"/>
                  </a:schemeClr>
                </a:solidFill>
                <a:latin typeface="Century Gothic" panose="020B0502020202020204" pitchFamily="34" charset="0"/>
              </a:rPr>
              <a:t>the </a:t>
            </a:r>
            <a:r>
              <a:rPr lang="en-GB" sz="2000" noProof="0" dirty="0">
                <a:solidFill>
                  <a:schemeClr val="accent1">
                    <a:lumMod val="50000"/>
                  </a:schemeClr>
                </a:solidFill>
                <a:latin typeface="Century Gothic" panose="020B0502020202020204" pitchFamily="34" charset="0"/>
              </a:rPr>
              <a:t>afternoon</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41DB1F34-9A0B-4500-8E42-EC69BB507B08}"/>
              </a:ext>
            </a:extLst>
          </p:cNvPr>
          <p:cNvSpPr txBox="1"/>
          <p:nvPr/>
        </p:nvSpPr>
        <p:spPr>
          <a:xfrm>
            <a:off x="6523359" y="4603247"/>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err="1">
                <a:solidFill>
                  <a:schemeClr val="accent1">
                    <a:lumMod val="50000"/>
                  </a:schemeClr>
                </a:solidFill>
                <a:latin typeface="Century Gothic" panose="020B0502020202020204" pitchFamily="34" charset="0"/>
              </a:rPr>
              <a:t>d</a:t>
            </a:r>
            <a:r>
              <a:rPr kumimoji="0" lang="en-GB" sz="200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ienstag</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s</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AE234651-D103-4048-95D8-4D427E97EAFE}"/>
              </a:ext>
            </a:extLst>
          </p:cNvPr>
          <p:cNvSpPr txBox="1"/>
          <p:nvPr/>
        </p:nvSpPr>
        <p:spPr>
          <a:xfrm>
            <a:off x="6523359" y="5133991"/>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n</a:t>
            </a:r>
            <a:r>
              <a:rPr kumimoji="0" lang="en-GB" sz="200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achmittag</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s</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AE1E9330-E185-4C8F-8939-033BB6D54206}"/>
              </a:ext>
            </a:extLst>
          </p:cNvPr>
          <p:cNvSpPr txBox="1"/>
          <p:nvPr/>
        </p:nvSpPr>
        <p:spPr>
          <a:xfrm>
            <a:off x="9069640" y="4605508"/>
            <a:ext cx="2344948"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on </a:t>
            </a:r>
            <a:r>
              <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Tuesday</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4DA480B4-714B-466E-8EE1-0CC59DE89941}"/>
              </a:ext>
            </a:extLst>
          </p:cNvPr>
          <p:cNvSpPr txBox="1"/>
          <p:nvPr/>
        </p:nvSpPr>
        <p:spPr>
          <a:xfrm>
            <a:off x="9069639" y="5136252"/>
            <a:ext cx="2344949"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accent1">
                    <a:lumMod val="50000"/>
                  </a:schemeClr>
                </a:solidFill>
                <a:latin typeface="Century Gothic" panose="020B0502020202020204" pitchFamily="34" charset="0"/>
              </a:rPr>
              <a:t>in the </a:t>
            </a:r>
            <a:r>
              <a:rPr lang="en-GB" sz="2000" noProof="0" dirty="0">
                <a:solidFill>
                  <a:schemeClr val="accent1">
                    <a:lumMod val="50000"/>
                  </a:schemeClr>
                </a:solidFill>
                <a:latin typeface="Century Gothic" panose="020B0502020202020204" pitchFamily="34" charset="0"/>
              </a:rPr>
              <a:t>afternoon</a:t>
            </a:r>
            <a:r>
              <a:rPr lang="en-GB" sz="2000" b="1" noProof="0" dirty="0">
                <a:solidFill>
                  <a:schemeClr val="accent1">
                    <a:lumMod val="50000"/>
                  </a:schemeClr>
                </a:solidFill>
                <a:latin typeface="Century Gothic" panose="020B0502020202020204" pitchFamily="34" charset="0"/>
              </a:rPr>
              <a:t>s</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id="{6BBBC383-A05B-486E-BD18-7332B5D0B7B2}"/>
              </a:ext>
            </a:extLst>
          </p:cNvPr>
          <p:cNvSpPr txBox="1"/>
          <p:nvPr/>
        </p:nvSpPr>
        <p:spPr>
          <a:xfrm>
            <a:off x="300038" y="4603247"/>
            <a:ext cx="5083830" cy="400110"/>
          </a:xfrm>
          <a:prstGeom prst="rect">
            <a:avLst/>
          </a:prstGeom>
          <a:noFill/>
        </p:spPr>
        <p:txBody>
          <a:bodyPr wrap="square" rtlCol="0">
            <a:spAutoFit/>
          </a:bodyPr>
          <a:lstStyle/>
          <a:p>
            <a:r>
              <a:rPr lang="en-GB" sz="2000" i="1" dirty="0">
                <a:solidFill>
                  <a:schemeClr val="accent1">
                    <a:lumMod val="50000"/>
                  </a:schemeClr>
                </a:solidFill>
              </a:rPr>
              <a:t>Ich </a:t>
            </a:r>
            <a:r>
              <a:rPr lang="en-GB" sz="2000" i="1" dirty="0" err="1">
                <a:solidFill>
                  <a:schemeClr val="accent1">
                    <a:lumMod val="50000"/>
                  </a:schemeClr>
                </a:solidFill>
              </a:rPr>
              <a:t>spiele</a:t>
            </a:r>
            <a:r>
              <a:rPr lang="en-GB" sz="2000" i="1" dirty="0">
                <a:solidFill>
                  <a:schemeClr val="accent1">
                    <a:lumMod val="50000"/>
                  </a:schemeClr>
                </a:solidFill>
              </a:rPr>
              <a:t> </a:t>
            </a:r>
            <a:r>
              <a:rPr lang="en-GB" sz="2000" b="1" i="1" dirty="0" err="1">
                <a:solidFill>
                  <a:schemeClr val="accent1">
                    <a:lumMod val="50000"/>
                  </a:schemeClr>
                </a:solidFill>
              </a:rPr>
              <a:t>dienstags</a:t>
            </a:r>
            <a:r>
              <a:rPr lang="en-GB" sz="2000" b="1" i="1" dirty="0">
                <a:solidFill>
                  <a:schemeClr val="accent1">
                    <a:lumMod val="50000"/>
                  </a:schemeClr>
                </a:solidFill>
              </a:rPr>
              <a:t> </a:t>
            </a:r>
            <a:r>
              <a:rPr lang="en-GB" sz="2000" i="1" dirty="0" err="1">
                <a:solidFill>
                  <a:schemeClr val="accent1">
                    <a:lumMod val="50000"/>
                  </a:schemeClr>
                </a:solidFill>
              </a:rPr>
              <a:t>im</a:t>
            </a:r>
            <a:r>
              <a:rPr lang="en-GB" sz="2000" i="1" dirty="0">
                <a:solidFill>
                  <a:schemeClr val="accent1">
                    <a:lumMod val="50000"/>
                  </a:schemeClr>
                </a:solidFill>
              </a:rPr>
              <a:t> </a:t>
            </a:r>
            <a:r>
              <a:rPr lang="en-GB" sz="2000" i="1" dirty="0" err="1">
                <a:solidFill>
                  <a:schemeClr val="accent1">
                    <a:lumMod val="50000"/>
                  </a:schemeClr>
                </a:solidFill>
              </a:rPr>
              <a:t>Orchester</a:t>
            </a:r>
            <a:r>
              <a:rPr lang="en-GB" sz="2000" i="1" dirty="0">
                <a:solidFill>
                  <a:schemeClr val="accent1">
                    <a:lumMod val="50000"/>
                  </a:schemeClr>
                </a:solidFill>
              </a:rPr>
              <a:t>.</a:t>
            </a:r>
          </a:p>
        </p:txBody>
      </p:sp>
      <p:sp>
        <p:nvSpPr>
          <p:cNvPr id="40" name="TextBox 39">
            <a:extLst>
              <a:ext uri="{FF2B5EF4-FFF2-40B4-BE49-F238E27FC236}">
                <a16:creationId xmlns:a16="http://schemas.microsoft.com/office/drawing/2014/main" id="{50186A3A-469B-4881-A076-37DEF1988236}"/>
              </a:ext>
            </a:extLst>
          </p:cNvPr>
          <p:cNvSpPr txBox="1"/>
          <p:nvPr/>
        </p:nvSpPr>
        <p:spPr>
          <a:xfrm>
            <a:off x="380197" y="2347902"/>
            <a:ext cx="5083830" cy="400110"/>
          </a:xfrm>
          <a:prstGeom prst="rect">
            <a:avLst/>
          </a:prstGeom>
          <a:noFill/>
        </p:spPr>
        <p:txBody>
          <a:bodyPr wrap="square" rtlCol="0">
            <a:spAutoFit/>
          </a:bodyPr>
          <a:lstStyle/>
          <a:p>
            <a:r>
              <a:rPr lang="en-GB" sz="2000" i="1" dirty="0">
                <a:solidFill>
                  <a:schemeClr val="accent1">
                    <a:lumMod val="50000"/>
                  </a:schemeClr>
                </a:solidFill>
              </a:rPr>
              <a:t>Ich </a:t>
            </a:r>
            <a:r>
              <a:rPr lang="en-GB" sz="2000" i="1" dirty="0" err="1">
                <a:solidFill>
                  <a:schemeClr val="accent1">
                    <a:lumMod val="50000"/>
                  </a:schemeClr>
                </a:solidFill>
              </a:rPr>
              <a:t>spiele</a:t>
            </a:r>
            <a:r>
              <a:rPr lang="en-GB" sz="2000" i="1" dirty="0">
                <a:solidFill>
                  <a:schemeClr val="accent1">
                    <a:lumMod val="50000"/>
                  </a:schemeClr>
                </a:solidFill>
              </a:rPr>
              <a:t> </a:t>
            </a:r>
            <a:r>
              <a:rPr lang="en-GB" sz="2000" b="1" i="1" dirty="0">
                <a:solidFill>
                  <a:schemeClr val="accent1">
                    <a:lumMod val="50000"/>
                  </a:schemeClr>
                </a:solidFill>
              </a:rPr>
              <a:t>am </a:t>
            </a:r>
            <a:r>
              <a:rPr lang="en-GB" sz="2000" b="1" i="1" dirty="0" err="1">
                <a:solidFill>
                  <a:schemeClr val="accent1">
                    <a:lumMod val="50000"/>
                  </a:schemeClr>
                </a:solidFill>
              </a:rPr>
              <a:t>Dienstag</a:t>
            </a:r>
            <a:r>
              <a:rPr lang="en-GB" sz="2000" i="1" dirty="0">
                <a:solidFill>
                  <a:schemeClr val="accent1">
                    <a:lumMod val="50000"/>
                  </a:schemeClr>
                </a:solidFill>
              </a:rPr>
              <a:t> </a:t>
            </a:r>
            <a:r>
              <a:rPr lang="en-GB" sz="2000" i="1" dirty="0" err="1">
                <a:solidFill>
                  <a:schemeClr val="accent1">
                    <a:lumMod val="50000"/>
                  </a:schemeClr>
                </a:solidFill>
              </a:rPr>
              <a:t>im</a:t>
            </a:r>
            <a:r>
              <a:rPr lang="en-GB" sz="2000" i="1" dirty="0">
                <a:solidFill>
                  <a:schemeClr val="accent1">
                    <a:lumMod val="50000"/>
                  </a:schemeClr>
                </a:solidFill>
              </a:rPr>
              <a:t> </a:t>
            </a:r>
            <a:r>
              <a:rPr lang="en-GB" sz="2000" i="1" dirty="0" err="1">
                <a:solidFill>
                  <a:schemeClr val="accent1">
                    <a:lumMod val="50000"/>
                  </a:schemeClr>
                </a:solidFill>
              </a:rPr>
              <a:t>Orchester</a:t>
            </a:r>
            <a:r>
              <a:rPr lang="en-GB" sz="2000" i="1" dirty="0">
                <a:solidFill>
                  <a:schemeClr val="accent1">
                    <a:lumMod val="50000"/>
                  </a:schemeClr>
                </a:solidFill>
              </a:rPr>
              <a:t>.</a:t>
            </a:r>
          </a:p>
        </p:txBody>
      </p:sp>
      <p:sp>
        <p:nvSpPr>
          <p:cNvPr id="41" name="TextBox 40">
            <a:extLst>
              <a:ext uri="{FF2B5EF4-FFF2-40B4-BE49-F238E27FC236}">
                <a16:creationId xmlns:a16="http://schemas.microsoft.com/office/drawing/2014/main" id="{DA344765-C8FA-4BB7-AF5F-38B6894DA639}"/>
              </a:ext>
            </a:extLst>
          </p:cNvPr>
          <p:cNvSpPr txBox="1"/>
          <p:nvPr/>
        </p:nvSpPr>
        <p:spPr>
          <a:xfrm>
            <a:off x="380196" y="2859947"/>
            <a:ext cx="5846811" cy="400110"/>
          </a:xfrm>
          <a:prstGeom prst="rect">
            <a:avLst/>
          </a:prstGeom>
          <a:noFill/>
        </p:spPr>
        <p:txBody>
          <a:bodyPr wrap="square" rtlCol="0">
            <a:spAutoFit/>
          </a:bodyPr>
          <a:lstStyle/>
          <a:p>
            <a:r>
              <a:rPr lang="en-GB" sz="2000" b="1" dirty="0">
                <a:solidFill>
                  <a:schemeClr val="accent1">
                    <a:lumMod val="50000"/>
                  </a:schemeClr>
                </a:solidFill>
              </a:rPr>
              <a:t>I’m playing </a:t>
            </a:r>
            <a:r>
              <a:rPr lang="en-GB" sz="2000" dirty="0">
                <a:solidFill>
                  <a:schemeClr val="accent1">
                    <a:lumMod val="50000"/>
                  </a:schemeClr>
                </a:solidFill>
              </a:rPr>
              <a:t>in the orchestra </a:t>
            </a:r>
            <a:r>
              <a:rPr lang="en-GB" sz="2000" b="1" dirty="0">
                <a:solidFill>
                  <a:schemeClr val="accent1">
                    <a:lumMod val="50000"/>
                  </a:schemeClr>
                </a:solidFill>
              </a:rPr>
              <a:t>on </a:t>
            </a:r>
            <a:r>
              <a:rPr lang="en-GB" sz="2000" dirty="0">
                <a:solidFill>
                  <a:schemeClr val="accent1">
                    <a:lumMod val="50000"/>
                  </a:schemeClr>
                </a:solidFill>
              </a:rPr>
              <a:t>(this)</a:t>
            </a:r>
            <a:r>
              <a:rPr lang="en-GB" sz="2000" b="1" dirty="0">
                <a:solidFill>
                  <a:schemeClr val="accent1">
                    <a:lumMod val="50000"/>
                  </a:schemeClr>
                </a:solidFill>
              </a:rPr>
              <a:t> Tuesday</a:t>
            </a:r>
            <a:r>
              <a:rPr lang="en-GB" sz="2000" i="1" dirty="0">
                <a:solidFill>
                  <a:schemeClr val="accent1">
                    <a:lumMod val="50000"/>
                  </a:schemeClr>
                </a:solidFill>
              </a:rPr>
              <a:t>.</a:t>
            </a:r>
          </a:p>
        </p:txBody>
      </p:sp>
      <p:sp>
        <p:nvSpPr>
          <p:cNvPr id="43" name="TextBox 42">
            <a:extLst>
              <a:ext uri="{FF2B5EF4-FFF2-40B4-BE49-F238E27FC236}">
                <a16:creationId xmlns:a16="http://schemas.microsoft.com/office/drawing/2014/main" id="{4877E205-52C3-4AFA-AF72-24DC7B577077}"/>
              </a:ext>
            </a:extLst>
          </p:cNvPr>
          <p:cNvSpPr txBox="1"/>
          <p:nvPr/>
        </p:nvSpPr>
        <p:spPr>
          <a:xfrm>
            <a:off x="300038" y="5123582"/>
            <a:ext cx="5741581" cy="400110"/>
          </a:xfrm>
          <a:prstGeom prst="rect">
            <a:avLst/>
          </a:prstGeom>
          <a:noFill/>
        </p:spPr>
        <p:txBody>
          <a:bodyPr wrap="square" rtlCol="0">
            <a:spAutoFit/>
          </a:bodyPr>
          <a:lstStyle/>
          <a:p>
            <a:r>
              <a:rPr lang="en-GB" sz="2000" b="1" dirty="0">
                <a:solidFill>
                  <a:schemeClr val="accent1">
                    <a:lumMod val="50000"/>
                  </a:schemeClr>
                </a:solidFill>
              </a:rPr>
              <a:t>I </a:t>
            </a:r>
            <a:r>
              <a:rPr lang="en-GB" sz="2000" dirty="0">
                <a:solidFill>
                  <a:schemeClr val="accent1">
                    <a:lumMod val="50000"/>
                  </a:schemeClr>
                </a:solidFill>
              </a:rPr>
              <a:t>(always) </a:t>
            </a:r>
            <a:r>
              <a:rPr lang="en-GB" sz="2000" b="1" dirty="0">
                <a:solidFill>
                  <a:schemeClr val="accent1">
                    <a:lumMod val="50000"/>
                  </a:schemeClr>
                </a:solidFill>
              </a:rPr>
              <a:t>play</a:t>
            </a:r>
            <a:r>
              <a:rPr lang="en-GB" sz="2000" dirty="0">
                <a:solidFill>
                  <a:schemeClr val="accent1">
                    <a:lumMod val="50000"/>
                  </a:schemeClr>
                </a:solidFill>
              </a:rPr>
              <a:t> in the orchestra on Tuesday</a:t>
            </a:r>
            <a:r>
              <a:rPr lang="en-GB" sz="2000" b="1" dirty="0">
                <a:solidFill>
                  <a:schemeClr val="accent1">
                    <a:lumMod val="50000"/>
                  </a:schemeClr>
                </a:solidFill>
              </a:rPr>
              <a:t>s</a:t>
            </a:r>
            <a:r>
              <a:rPr lang="en-GB" sz="2000" i="1" dirty="0">
                <a:solidFill>
                  <a:schemeClr val="accent1">
                    <a:lumMod val="50000"/>
                  </a:schemeClr>
                </a:solidFill>
              </a:rPr>
              <a:t>.</a:t>
            </a:r>
          </a:p>
        </p:txBody>
      </p:sp>
      <p:sp>
        <p:nvSpPr>
          <p:cNvPr id="2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5" name="Speech Bubble: Rectangle with Corners Rounded 4">
            <a:extLst>
              <a:ext uri="{FF2B5EF4-FFF2-40B4-BE49-F238E27FC236}">
                <a16:creationId xmlns:a16="http://schemas.microsoft.com/office/drawing/2014/main" id="{D63CF89D-E858-4255-BE37-EC6E851520F5}"/>
              </a:ext>
            </a:extLst>
          </p:cNvPr>
          <p:cNvSpPr/>
          <p:nvPr/>
        </p:nvSpPr>
        <p:spPr>
          <a:xfrm>
            <a:off x="7103327" y="213709"/>
            <a:ext cx="4896614" cy="819648"/>
          </a:xfrm>
          <a:prstGeom prst="wedgeRoundRectCallou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Der </a:t>
            </a:r>
            <a:r>
              <a:rPr lang="en-GB" b="1" dirty="0"/>
              <a:t>Tag</a:t>
            </a:r>
            <a:r>
              <a:rPr lang="en-GB" dirty="0"/>
              <a:t> is a masculine noun, so </a:t>
            </a:r>
            <a:r>
              <a:rPr lang="en-GB" dirty="0" err="1"/>
              <a:t>Diens</a:t>
            </a:r>
            <a:r>
              <a:rPr lang="en-GB" b="1" dirty="0" err="1"/>
              <a:t>tag</a:t>
            </a:r>
            <a:r>
              <a:rPr lang="en-GB" b="1" dirty="0"/>
              <a:t> </a:t>
            </a:r>
            <a:r>
              <a:rPr lang="en-GB" dirty="0"/>
              <a:t>and Nachmit</a:t>
            </a:r>
            <a:r>
              <a:rPr lang="en-GB" b="1" dirty="0"/>
              <a:t>tag</a:t>
            </a:r>
            <a:r>
              <a:rPr lang="en-GB" dirty="0"/>
              <a:t> are masculine, too!</a:t>
            </a:r>
          </a:p>
        </p:txBody>
      </p:sp>
    </p:spTree>
    <p:extLst>
      <p:ext uri="{BB962C8B-B14F-4D97-AF65-F5344CB8AC3E}">
        <p14:creationId xmlns:p14="http://schemas.microsoft.com/office/powerpoint/2010/main" val="231487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31" grpId="0" animBg="1"/>
      <p:bldP spid="33" grpId="0" animBg="1"/>
      <p:bldP spid="38" grpId="0" animBg="1"/>
      <p:bldP spid="39" grpId="0" animBg="1"/>
      <p:bldP spid="4" grpId="0"/>
      <p:bldP spid="40" grpId="0"/>
      <p:bldP spid="41" grpId="0"/>
      <p:bldP spid="43" grpId="0"/>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283786" y="1011436"/>
            <a:ext cx="11619182" cy="120032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Wolfgang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braucht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einen</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Arzt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Der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Arzt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hat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viele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Fragen</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lang="en-US" sz="2400" noProof="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Is the doctor asking questions about the week ahead, or about Wolfgang’s regular routine?</a:t>
            </a:r>
            <a:endParaRPr kumimoji="0" lang="en-US" sz="24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Wolfgangs</a:t>
            </a:r>
            <a:r>
              <a:rPr lang="en-GB" sz="3600" b="1" dirty="0">
                <a:solidFill>
                  <a:schemeClr val="bg1"/>
                </a:solidFill>
              </a:rPr>
              <a:t> Kopf!</a:t>
            </a:r>
          </a:p>
        </p:txBody>
      </p:sp>
      <p:pic>
        <p:nvPicPr>
          <p:cNvPr id="9220" name="Picture 4" descr="Boy, Cartoon, Chart, Checkup, Clinic, Clipboard, Coat">
            <a:extLst>
              <a:ext uri="{FF2B5EF4-FFF2-40B4-BE49-F238E27FC236}">
                <a16:creationId xmlns:a16="http://schemas.microsoft.com/office/drawing/2014/main" id="{F5ECD41A-148F-452A-8848-242DF89737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0745" y="2599712"/>
            <a:ext cx="1714500" cy="3429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3">
            <a:extLst>
              <a:ext uri="{FF2B5EF4-FFF2-40B4-BE49-F238E27FC236}">
                <a16:creationId xmlns:a16="http://schemas.microsoft.com/office/drawing/2014/main" id="{493B2A39-D9D7-4398-BB36-23907E8BD52E}"/>
              </a:ext>
            </a:extLst>
          </p:cNvPr>
          <p:cNvGraphicFramePr>
            <a:graphicFrameLocks noGrp="1"/>
          </p:cNvGraphicFramePr>
          <p:nvPr/>
        </p:nvGraphicFramePr>
        <p:xfrm>
          <a:off x="4130211" y="2219218"/>
          <a:ext cx="4821519" cy="3933584"/>
        </p:xfrm>
        <a:graphic>
          <a:graphicData uri="http://schemas.openxmlformats.org/drawingml/2006/table">
            <a:tbl>
              <a:tblPr firstRow="1" bandRow="1">
                <a:tableStyleId>{5940675A-B579-460E-94D1-54222C63F5DA}</a:tableStyleId>
              </a:tblPr>
              <a:tblGrid>
                <a:gridCol w="708917">
                  <a:extLst>
                    <a:ext uri="{9D8B030D-6E8A-4147-A177-3AD203B41FA5}">
                      <a16:colId xmlns:a16="http://schemas.microsoft.com/office/drawing/2014/main" val="197364193"/>
                    </a:ext>
                  </a:extLst>
                </a:gridCol>
                <a:gridCol w="2056301">
                  <a:extLst>
                    <a:ext uri="{9D8B030D-6E8A-4147-A177-3AD203B41FA5}">
                      <a16:colId xmlns:a16="http://schemas.microsoft.com/office/drawing/2014/main" val="2478141740"/>
                    </a:ext>
                  </a:extLst>
                </a:gridCol>
                <a:gridCol w="2056301">
                  <a:extLst>
                    <a:ext uri="{9D8B030D-6E8A-4147-A177-3AD203B41FA5}">
                      <a16:colId xmlns:a16="http://schemas.microsoft.com/office/drawing/2014/main" val="3232992563"/>
                    </a:ext>
                  </a:extLst>
                </a:gridCol>
              </a:tblGrid>
              <a:tr h="491698">
                <a:tc>
                  <a:txBody>
                    <a:bodyPr/>
                    <a:lstStyle/>
                    <a:p>
                      <a:endParaRPr lang="en-GB" dirty="0"/>
                    </a:p>
                  </a:txBody>
                  <a:tcPr/>
                </a:tc>
                <a:tc>
                  <a:txBody>
                    <a:bodyPr/>
                    <a:lstStyle/>
                    <a:p>
                      <a:pPr algn="ctr"/>
                      <a:r>
                        <a:rPr lang="en-GB" sz="2000" dirty="0">
                          <a:solidFill>
                            <a:schemeClr val="accent1">
                              <a:lumMod val="50000"/>
                            </a:schemeClr>
                          </a:solidFill>
                        </a:rPr>
                        <a:t>week ahead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regular routine</a:t>
                      </a:r>
                    </a:p>
                  </a:txBody>
                  <a:tcPr/>
                </a:tc>
                <a:extLst>
                  <a:ext uri="{0D108BD9-81ED-4DB2-BD59-A6C34878D82A}">
                    <a16:rowId xmlns:a16="http://schemas.microsoft.com/office/drawing/2014/main" val="1352546093"/>
                  </a:ext>
                </a:extLst>
              </a:tr>
              <a:tr h="491698">
                <a:tc>
                  <a:txBody>
                    <a:bodyPr/>
                    <a:lstStyle/>
                    <a:p>
                      <a:endParaRPr lang="en-GB" dirty="0"/>
                    </a:p>
                  </a:txBody>
                  <a:tcPr/>
                </a:tc>
                <a:tc>
                  <a:txBody>
                    <a:bodyPr/>
                    <a:lstStyle/>
                    <a:p>
                      <a:pPr algn="ct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n</a:t>
                      </a:r>
                      <a:r>
                        <a:rPr lang="en-GB" sz="2000" b="0" dirty="0" err="1">
                          <a:solidFill>
                            <a:schemeClr val="accent1">
                              <a:lumMod val="50000"/>
                            </a:schemeClr>
                          </a:solidFill>
                        </a:rPr>
                        <a:t>achmittag</a:t>
                      </a:r>
                      <a:r>
                        <a:rPr lang="en-GB" sz="2000" b="1" dirty="0" err="1">
                          <a:solidFill>
                            <a:schemeClr val="accent1">
                              <a:lumMod val="50000"/>
                            </a:schemeClr>
                          </a:solidFill>
                        </a:rPr>
                        <a:t>s</a:t>
                      </a:r>
                      <a:endParaRPr lang="en-GB" sz="2000" b="1" dirty="0">
                        <a:solidFill>
                          <a:schemeClr val="accent1">
                            <a:lumMod val="50000"/>
                          </a:schemeClr>
                        </a:solidFill>
                      </a:endParaRPr>
                    </a:p>
                  </a:txBody>
                  <a:tcPr/>
                </a:tc>
                <a:extLst>
                  <a:ext uri="{0D108BD9-81ED-4DB2-BD59-A6C34878D82A}">
                    <a16:rowId xmlns:a16="http://schemas.microsoft.com/office/drawing/2014/main" val="2240084741"/>
                  </a:ext>
                </a:extLst>
              </a:tr>
              <a:tr h="491698">
                <a:tc>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am S</a:t>
                      </a:r>
                      <a:r>
                        <a:rPr lang="en-GB" sz="2000" b="0" dirty="0">
                          <a:solidFill>
                            <a:schemeClr val="accent1">
                              <a:lumMod val="50000"/>
                            </a:schemeClr>
                          </a:solidFill>
                        </a:rPr>
                        <a:t>onntag</a:t>
                      </a:r>
                    </a:p>
                  </a:txBody>
                  <a:tcPr/>
                </a:tc>
                <a:tc>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2308679544"/>
                  </a:ext>
                </a:extLst>
              </a:tr>
              <a:tr h="491698">
                <a:tc>
                  <a:txBody>
                    <a:bodyPr/>
                    <a:lstStyle/>
                    <a:p>
                      <a:endParaRPr lang="en-GB" dirty="0"/>
                    </a:p>
                  </a:txBody>
                  <a:tcPr/>
                </a:tc>
                <a:tc>
                  <a:txBody>
                    <a:bodyPr/>
                    <a:lstStyle/>
                    <a:p>
                      <a:pPr algn="ct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a</a:t>
                      </a:r>
                      <a:r>
                        <a:rPr lang="en-GB" sz="2000" b="0" dirty="0">
                          <a:solidFill>
                            <a:schemeClr val="accent1">
                              <a:lumMod val="50000"/>
                            </a:schemeClr>
                          </a:solidFill>
                        </a:rPr>
                        <a:t>bend</a:t>
                      </a:r>
                      <a:r>
                        <a:rPr lang="en-GB" sz="2000" b="1" dirty="0">
                          <a:solidFill>
                            <a:schemeClr val="accent1">
                              <a:lumMod val="50000"/>
                            </a:schemeClr>
                          </a:solidFill>
                        </a:rPr>
                        <a:t>s</a:t>
                      </a:r>
                    </a:p>
                  </a:txBody>
                  <a:tcPr/>
                </a:tc>
                <a:extLst>
                  <a:ext uri="{0D108BD9-81ED-4DB2-BD59-A6C34878D82A}">
                    <a16:rowId xmlns:a16="http://schemas.microsoft.com/office/drawing/2014/main" val="3118455654"/>
                  </a:ext>
                </a:extLst>
              </a:tr>
              <a:tr h="491698">
                <a:tc>
                  <a:txBody>
                    <a:bodyPr/>
                    <a:lstStyle/>
                    <a:p>
                      <a:endParaRPr lang="en-GB" dirty="0"/>
                    </a:p>
                  </a:txBody>
                  <a:tcPr/>
                </a:tc>
                <a:tc>
                  <a:txBody>
                    <a:bodyPr/>
                    <a:lstStyle/>
                    <a:p>
                      <a:pPr algn="ct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m</a:t>
                      </a:r>
                      <a:r>
                        <a:rPr lang="en-GB" sz="2000" b="0" dirty="0">
                          <a:solidFill>
                            <a:schemeClr val="accent1">
                              <a:lumMod val="50000"/>
                            </a:schemeClr>
                          </a:solidFill>
                        </a:rPr>
                        <a:t>orgen</a:t>
                      </a:r>
                      <a:r>
                        <a:rPr lang="en-GB" sz="2000" b="1" dirty="0">
                          <a:solidFill>
                            <a:schemeClr val="accent1">
                              <a:lumMod val="50000"/>
                            </a:schemeClr>
                          </a:solidFill>
                        </a:rPr>
                        <a:t>s</a:t>
                      </a:r>
                    </a:p>
                  </a:txBody>
                  <a:tcPr/>
                </a:tc>
                <a:extLst>
                  <a:ext uri="{0D108BD9-81ED-4DB2-BD59-A6C34878D82A}">
                    <a16:rowId xmlns:a16="http://schemas.microsoft.com/office/drawing/2014/main" val="1193629628"/>
                  </a:ext>
                </a:extLst>
              </a:tr>
              <a:tr h="491698">
                <a:tc>
                  <a:txBody>
                    <a:bodyPr/>
                    <a:lstStyle/>
                    <a:p>
                      <a:endParaRPr lang="en-GB" dirty="0"/>
                    </a:p>
                  </a:txBody>
                  <a:tcPr/>
                </a:tc>
                <a:tc>
                  <a:txBody>
                    <a:bodyPr/>
                    <a:lstStyle/>
                    <a:p>
                      <a:pPr algn="ctr"/>
                      <a:r>
                        <a:rPr lang="en-GB" sz="2000" b="1" dirty="0">
                          <a:solidFill>
                            <a:schemeClr val="accent1">
                              <a:lumMod val="50000"/>
                            </a:schemeClr>
                          </a:solidFill>
                        </a:rPr>
                        <a:t>am M</a:t>
                      </a:r>
                      <a:r>
                        <a:rPr lang="en-GB" sz="2000" b="0" dirty="0">
                          <a:solidFill>
                            <a:schemeClr val="accent1">
                              <a:lumMod val="50000"/>
                            </a:schemeClr>
                          </a:solidFill>
                        </a:rPr>
                        <a:t>onta</a:t>
                      </a:r>
                      <a:r>
                        <a:rPr lang="en-GB" sz="2000" b="1" dirty="0">
                          <a:solidFill>
                            <a:schemeClr val="accent1">
                              <a:lumMod val="50000"/>
                            </a:schemeClr>
                          </a:solidFill>
                        </a:rPr>
                        <a:t>g</a:t>
                      </a:r>
                    </a:p>
                  </a:txBody>
                  <a:tcPr/>
                </a:tc>
                <a:tc>
                  <a:txBody>
                    <a:bodyPr/>
                    <a:lstStyle/>
                    <a:p>
                      <a:pPr algn="ctr"/>
                      <a:endParaRPr lang="en-GB" sz="2000" b="1" dirty="0">
                        <a:solidFill>
                          <a:schemeClr val="accent1">
                            <a:lumMod val="50000"/>
                          </a:schemeClr>
                        </a:solidFill>
                      </a:endParaRPr>
                    </a:p>
                  </a:txBody>
                  <a:tcPr/>
                </a:tc>
                <a:extLst>
                  <a:ext uri="{0D108BD9-81ED-4DB2-BD59-A6C34878D82A}">
                    <a16:rowId xmlns:a16="http://schemas.microsoft.com/office/drawing/2014/main" val="2779588367"/>
                  </a:ext>
                </a:extLst>
              </a:tr>
              <a:tr h="491698">
                <a:tc>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am A</a:t>
                      </a:r>
                      <a:r>
                        <a:rPr lang="en-GB" sz="2000" b="0" dirty="0">
                          <a:solidFill>
                            <a:schemeClr val="accent1">
                              <a:lumMod val="50000"/>
                            </a:schemeClr>
                          </a:solidFill>
                        </a:rPr>
                        <a:t>bend</a:t>
                      </a:r>
                      <a:endParaRPr lang="en-GB" sz="2000" b="1" dirty="0">
                        <a:solidFill>
                          <a:schemeClr val="accent1">
                            <a:lumMod val="50000"/>
                          </a:schemeClr>
                        </a:solidFill>
                      </a:endParaRPr>
                    </a:p>
                  </a:txBody>
                  <a:tcPr/>
                </a:tc>
                <a:tc>
                  <a:txBody>
                    <a:bodyPr/>
                    <a:lstStyle/>
                    <a:p>
                      <a:pPr algn="ctr"/>
                      <a:endParaRPr lang="en-GB" sz="2000" b="1" dirty="0">
                        <a:solidFill>
                          <a:schemeClr val="accent1">
                            <a:lumMod val="50000"/>
                          </a:schemeClr>
                        </a:solidFill>
                      </a:endParaRPr>
                    </a:p>
                  </a:txBody>
                  <a:tcPr/>
                </a:tc>
                <a:extLst>
                  <a:ext uri="{0D108BD9-81ED-4DB2-BD59-A6C34878D82A}">
                    <a16:rowId xmlns:a16="http://schemas.microsoft.com/office/drawing/2014/main" val="2284399174"/>
                  </a:ext>
                </a:extLst>
              </a:tr>
              <a:tr h="491698">
                <a:tc>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s</a:t>
                      </a:r>
                      <a:r>
                        <a:rPr lang="en-GB" sz="2000" b="0" dirty="0" err="1">
                          <a:solidFill>
                            <a:schemeClr val="accent1">
                              <a:lumMod val="50000"/>
                            </a:schemeClr>
                          </a:solidFill>
                        </a:rPr>
                        <a:t>amstag</a:t>
                      </a:r>
                      <a:r>
                        <a:rPr lang="en-GB" sz="2000" b="1" dirty="0" err="1">
                          <a:solidFill>
                            <a:schemeClr val="accent1">
                              <a:lumMod val="50000"/>
                            </a:schemeClr>
                          </a:solidFill>
                        </a:rPr>
                        <a:t>s</a:t>
                      </a:r>
                      <a:endParaRPr lang="en-GB" sz="2000" b="0" dirty="0">
                        <a:solidFill>
                          <a:schemeClr val="accent1">
                            <a:lumMod val="50000"/>
                          </a:schemeClr>
                        </a:solidFill>
                      </a:endParaRPr>
                    </a:p>
                  </a:txBody>
                  <a:tcPr/>
                </a:tc>
                <a:extLst>
                  <a:ext uri="{0D108BD9-81ED-4DB2-BD59-A6C34878D82A}">
                    <a16:rowId xmlns:a16="http://schemas.microsoft.com/office/drawing/2014/main" val="3094839286"/>
                  </a:ext>
                </a:extLst>
              </a:tr>
            </a:tbl>
          </a:graphicData>
        </a:graphic>
      </p:graphicFrame>
      <p:sp>
        <p:nvSpPr>
          <p:cNvPr id="13" name="TextBox 12">
            <a:hlinkClick r:id="" action="ppaction://noaction">
              <a:snd r:embed="rId5" name="13 1.wav"/>
            </a:hlinkClick>
            <a:extLst>
              <a:ext uri="{FF2B5EF4-FFF2-40B4-BE49-F238E27FC236}">
                <a16:creationId xmlns:a16="http://schemas.microsoft.com/office/drawing/2014/main" id="{79B10254-EE27-4C58-85C4-B93709F9B9D4}"/>
              </a:ext>
            </a:extLst>
          </p:cNvPr>
          <p:cNvSpPr txBox="1"/>
          <p:nvPr/>
        </p:nvSpPr>
        <p:spPr>
          <a:xfrm>
            <a:off x="4272277" y="2751766"/>
            <a:ext cx="432000" cy="396000"/>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a:t>
            </a:r>
          </a:p>
        </p:txBody>
      </p:sp>
      <p:sp>
        <p:nvSpPr>
          <p:cNvPr id="14" name="TextBox 13">
            <a:hlinkClick r:id="" action="ppaction://noaction">
              <a:snd r:embed="rId6" name="13 2.wav"/>
            </a:hlinkClick>
            <a:extLst>
              <a:ext uri="{FF2B5EF4-FFF2-40B4-BE49-F238E27FC236}">
                <a16:creationId xmlns:a16="http://schemas.microsoft.com/office/drawing/2014/main" id="{DA53FFE8-D9D4-4296-B897-3B33E757BF34}"/>
              </a:ext>
            </a:extLst>
          </p:cNvPr>
          <p:cNvSpPr txBox="1"/>
          <p:nvPr/>
        </p:nvSpPr>
        <p:spPr>
          <a:xfrm>
            <a:off x="4272277" y="3244117"/>
            <a:ext cx="432000" cy="396000"/>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2</a:t>
            </a:r>
          </a:p>
        </p:txBody>
      </p:sp>
      <p:sp>
        <p:nvSpPr>
          <p:cNvPr id="15" name="TextBox 14">
            <a:hlinkClick r:id="" action="ppaction://noaction">
              <a:snd r:embed="rId7" name="13 7.wav"/>
            </a:hlinkClick>
            <a:extLst>
              <a:ext uri="{FF2B5EF4-FFF2-40B4-BE49-F238E27FC236}">
                <a16:creationId xmlns:a16="http://schemas.microsoft.com/office/drawing/2014/main" id="{F0DF8F2C-19B3-4037-9BE0-BA770144DEC3}"/>
              </a:ext>
            </a:extLst>
          </p:cNvPr>
          <p:cNvSpPr txBox="1"/>
          <p:nvPr/>
        </p:nvSpPr>
        <p:spPr>
          <a:xfrm>
            <a:off x="4273434" y="5708423"/>
            <a:ext cx="432000" cy="396000"/>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7</a:t>
            </a:r>
          </a:p>
        </p:txBody>
      </p:sp>
      <p:sp>
        <p:nvSpPr>
          <p:cNvPr id="16" name="TextBox 15">
            <a:hlinkClick r:id="" action="ppaction://noaction">
              <a:snd r:embed="rId8" name="13 6.wav"/>
            </a:hlinkClick>
            <a:extLst>
              <a:ext uri="{FF2B5EF4-FFF2-40B4-BE49-F238E27FC236}">
                <a16:creationId xmlns:a16="http://schemas.microsoft.com/office/drawing/2014/main" id="{88903EFB-61FF-467B-B711-4A1816B6A450}"/>
              </a:ext>
            </a:extLst>
          </p:cNvPr>
          <p:cNvSpPr txBox="1"/>
          <p:nvPr/>
        </p:nvSpPr>
        <p:spPr>
          <a:xfrm>
            <a:off x="4272277" y="5215561"/>
            <a:ext cx="432000" cy="396000"/>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6</a:t>
            </a:r>
          </a:p>
        </p:txBody>
      </p:sp>
      <p:sp>
        <p:nvSpPr>
          <p:cNvPr id="18" name="TextBox 17">
            <a:hlinkClick r:id="" action="ppaction://noaction">
              <a:snd r:embed="rId9" name="13 5.wav"/>
            </a:hlinkClick>
            <a:extLst>
              <a:ext uri="{FF2B5EF4-FFF2-40B4-BE49-F238E27FC236}">
                <a16:creationId xmlns:a16="http://schemas.microsoft.com/office/drawing/2014/main" id="{8D566D81-615E-490A-83CE-1BC34127154C}"/>
              </a:ext>
            </a:extLst>
          </p:cNvPr>
          <p:cNvSpPr txBox="1"/>
          <p:nvPr/>
        </p:nvSpPr>
        <p:spPr>
          <a:xfrm>
            <a:off x="4272277" y="4722700"/>
            <a:ext cx="432000" cy="396000"/>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5</a:t>
            </a:r>
          </a:p>
        </p:txBody>
      </p:sp>
      <p:sp>
        <p:nvSpPr>
          <p:cNvPr id="19" name="TextBox 18">
            <a:hlinkClick r:id="" action="ppaction://noaction">
              <a:snd r:embed="rId10" name="13 4.wav"/>
            </a:hlinkClick>
            <a:extLst>
              <a:ext uri="{FF2B5EF4-FFF2-40B4-BE49-F238E27FC236}">
                <a16:creationId xmlns:a16="http://schemas.microsoft.com/office/drawing/2014/main" id="{233480A4-8B2C-43E5-849F-E6911476340E}"/>
              </a:ext>
            </a:extLst>
          </p:cNvPr>
          <p:cNvSpPr txBox="1"/>
          <p:nvPr/>
        </p:nvSpPr>
        <p:spPr>
          <a:xfrm>
            <a:off x="4272277" y="4229839"/>
            <a:ext cx="432000" cy="396000"/>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Century Gothic" panose="020B0502020202020204" pitchFamily="34" charset="0"/>
              </a:rPr>
              <a:t>4</a:t>
            </a:r>
            <a:endPar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0" name="TextBox 19">
            <a:hlinkClick r:id="" action="ppaction://noaction">
              <a:snd r:embed="rId11" name="13 3.wav"/>
            </a:hlinkClick>
            <a:extLst>
              <a:ext uri="{FF2B5EF4-FFF2-40B4-BE49-F238E27FC236}">
                <a16:creationId xmlns:a16="http://schemas.microsoft.com/office/drawing/2014/main" id="{17E9B43F-B8FD-4232-A777-E448958146DE}"/>
              </a:ext>
            </a:extLst>
          </p:cNvPr>
          <p:cNvSpPr txBox="1"/>
          <p:nvPr/>
        </p:nvSpPr>
        <p:spPr>
          <a:xfrm>
            <a:off x="4272277" y="3736978"/>
            <a:ext cx="432000" cy="396000"/>
          </a:xfrm>
          <a:prstGeom prst="rect">
            <a:avLst/>
          </a:prstGeom>
          <a:solidFill>
            <a:schemeClr val="accent1">
              <a:lumMod val="50000"/>
            </a:schemeClr>
          </a:solidFill>
          <a:ln w="1905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Century Gothic" panose="020B0502020202020204" pitchFamily="34" charset="0"/>
              </a:rPr>
              <a:t>3</a:t>
            </a:r>
            <a:endPar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67342963-55BB-40B9-A6BB-5DEB50C43045}"/>
              </a:ext>
            </a:extLst>
          </p:cNvPr>
          <p:cNvSpPr/>
          <p:nvPr/>
        </p:nvSpPr>
        <p:spPr>
          <a:xfrm>
            <a:off x="7044735" y="2814272"/>
            <a:ext cx="1767387"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61F531B-0BD2-4A98-88A8-B7A5367DF582}"/>
              </a:ext>
            </a:extLst>
          </p:cNvPr>
          <p:cNvSpPr/>
          <p:nvPr/>
        </p:nvSpPr>
        <p:spPr>
          <a:xfrm>
            <a:off x="5089703" y="3244627"/>
            <a:ext cx="1576825"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F6EC48A-93BD-4047-B02D-A5DEE0540751}"/>
              </a:ext>
            </a:extLst>
          </p:cNvPr>
          <p:cNvSpPr/>
          <p:nvPr/>
        </p:nvSpPr>
        <p:spPr>
          <a:xfrm>
            <a:off x="7258544" y="3777143"/>
            <a:ext cx="1497807"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21517E0D-27AA-4E1B-8C2A-786901CD4D36}"/>
              </a:ext>
            </a:extLst>
          </p:cNvPr>
          <p:cNvSpPr/>
          <p:nvPr/>
        </p:nvSpPr>
        <p:spPr>
          <a:xfrm>
            <a:off x="7179526" y="4241800"/>
            <a:ext cx="1497807" cy="3169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a:extLst>
              <a:ext uri="{FF2B5EF4-FFF2-40B4-BE49-F238E27FC236}">
                <a16:creationId xmlns:a16="http://schemas.microsoft.com/office/drawing/2014/main" id="{DA984DFF-CAED-4FF9-91C7-CF5491FCD696}"/>
              </a:ext>
            </a:extLst>
          </p:cNvPr>
          <p:cNvSpPr/>
          <p:nvPr/>
        </p:nvSpPr>
        <p:spPr>
          <a:xfrm>
            <a:off x="5008326" y="4722700"/>
            <a:ext cx="1576825"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40160F39-05CC-4965-9DB9-F8FC444B3625}"/>
              </a:ext>
            </a:extLst>
          </p:cNvPr>
          <p:cNvSpPr/>
          <p:nvPr/>
        </p:nvSpPr>
        <p:spPr>
          <a:xfrm>
            <a:off x="5089703" y="5216071"/>
            <a:ext cx="1576825"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52E4D5F7-EFC9-42FE-A893-96F4A8892C0C}"/>
              </a:ext>
            </a:extLst>
          </p:cNvPr>
          <p:cNvSpPr/>
          <p:nvPr/>
        </p:nvSpPr>
        <p:spPr>
          <a:xfrm>
            <a:off x="7179526" y="5763462"/>
            <a:ext cx="1576825"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picture containing toy&#10;&#10;Description automatically generated">
            <a:extLst>
              <a:ext uri="{FF2B5EF4-FFF2-40B4-BE49-F238E27FC236}">
                <a16:creationId xmlns:a16="http://schemas.microsoft.com/office/drawing/2014/main" id="{E2DDAEA4-1FDE-4187-A83C-71300DC3ED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5437" y="2951566"/>
            <a:ext cx="2738231" cy="3174086"/>
          </a:xfrm>
          <a:prstGeom prst="rect">
            <a:avLst/>
          </a:prstGeom>
        </p:spPr>
      </p:pic>
      <p:sp>
        <p:nvSpPr>
          <p:cNvPr id="2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4662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2" grpId="0" animBg="1"/>
      <p:bldP spid="24" grpId="0" animBg="1"/>
      <p:bldP spid="28" grpId="0" animBg="1"/>
      <p:bldP spid="30" grpId="0" animBg="1"/>
      <p:bldP spid="3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F260DE93-85F1-49FD-83D4-1ED107A41D80}"/>
              </a:ext>
            </a:extLst>
          </p:cNvPr>
          <p:cNvSpPr txBox="1"/>
          <p:nvPr/>
        </p:nvSpPr>
        <p:spPr>
          <a:xfrm>
            <a:off x="38636" y="1724090"/>
            <a:ext cx="12724328" cy="2952000"/>
          </a:xfrm>
          <a:prstGeom prst="rect">
            <a:avLst/>
          </a:prstGeom>
          <a:noFill/>
          <a:ln>
            <a:noFill/>
          </a:ln>
        </p:spPr>
        <p:txBody>
          <a:bodyPr wrap="square" lIns="72000" rIns="0" numCol="2" spcCol="36000" rtlCol="0" anchor="t" anchorCtr="0">
            <a:spAutoFit/>
          </a:bodyPr>
          <a:lstStyle/>
          <a:p>
            <a:pPr marL="0" marR="0" lvl="0" indent="0" defTabSz="914400" eaLnBrk="1" fontAlgn="auto" latinLnBrk="0" hangingPunct="1">
              <a:lnSpc>
                <a:spcPct val="100000"/>
              </a:lnSpc>
              <a:spcBef>
                <a:spcPts val="40"/>
              </a:spcBef>
              <a:spcAft>
                <a:spcPts val="4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1. Was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isst</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du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normalerweise</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a:t>
            </a:r>
          </a:p>
          <a:p>
            <a:pPr marL="0" marR="0" lvl="0" indent="0" defTabSz="914400" eaLnBrk="1" fontAlgn="auto" latinLnBrk="0" hangingPunct="1">
              <a:lnSpc>
                <a:spcPct val="100000"/>
              </a:lnSpc>
              <a:spcBef>
                <a:spcPts val="40"/>
              </a:spcBef>
              <a:spcAft>
                <a:spcPts val="40"/>
              </a:spcAft>
              <a:buClrTx/>
              <a:buSzTx/>
              <a:buFontTx/>
              <a:buNone/>
              <a:tabLst/>
              <a:defRPr/>
            </a:pP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Morgens / am Morgen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esse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ich</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ein</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Butterbot</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und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nachmittags</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 am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Nachmittag</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esse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ich</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Kekse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a:t>
            </a:r>
            <a:endParaRPr kumimoji="0" lang="en-GB" sz="2000" b="0" i="1" u="none" strike="noStrike" kern="0" cap="none" spc="0" normalizeH="0" baseline="0" noProof="0" dirty="0">
              <a:ln>
                <a:noFill/>
              </a:ln>
              <a:solidFill>
                <a:srgbClr val="5B9BD5">
                  <a:lumMod val="50000"/>
                </a:srgbClr>
              </a:solidFill>
              <a:effectLst/>
              <a:uLnTx/>
              <a:uFillTx/>
              <a:latin typeface="Century Gothic" panose="020F0302020204030204"/>
            </a:endParaRPr>
          </a:p>
          <a:p>
            <a:pPr marL="0" marR="0" lvl="0" indent="0" defTabSz="914400" eaLnBrk="1" fontAlgn="auto" latinLnBrk="0" hangingPunct="1">
              <a:lnSpc>
                <a:spcPct val="100000"/>
              </a:lnSpc>
              <a:spcBef>
                <a:spcPts val="40"/>
              </a:spcBef>
              <a:spcAft>
                <a:spcPts val="4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2. Was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machst</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du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heute</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a:t>
            </a: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rPr>
              <a:t>	</a:t>
            </a:r>
          </a:p>
          <a:p>
            <a:pPr marL="0" marR="0" lvl="0" indent="0" defTabSz="914400" eaLnBrk="1" fontAlgn="auto" latinLnBrk="0" hangingPunct="1">
              <a:lnSpc>
                <a:spcPct val="100000"/>
              </a:lnSpc>
              <a:spcBef>
                <a:spcPts val="40"/>
              </a:spcBef>
              <a:spcAft>
                <a:spcPts val="40"/>
              </a:spcAft>
              <a:buClrTx/>
              <a:buSzTx/>
              <a:buFontTx/>
              <a:buNone/>
              <a:tabLst/>
              <a:defRPr/>
            </a:pP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Ich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habe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nachmittags</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lang="en-GB" sz="2000" i="1" u="sng" kern="0" dirty="0">
                <a:solidFill>
                  <a:srgbClr val="5B9BD5">
                    <a:lumMod val="50000"/>
                  </a:srgbClr>
                </a:solidFill>
                <a:latin typeface="Century Gothic" panose="020F0302020204030204"/>
              </a:rPr>
              <a:t> </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am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Nachmittag</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ein</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Date und ich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spiele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abends / am Abend Computer.</a:t>
            </a:r>
            <a:endParaRPr kumimoji="0" lang="en-GB" sz="2000" b="0" i="1" u="none" strike="noStrike" kern="0" cap="none" spc="0" normalizeH="0" baseline="0" noProof="0" dirty="0">
              <a:ln>
                <a:noFill/>
              </a:ln>
              <a:solidFill>
                <a:srgbClr val="5B9BD5">
                  <a:lumMod val="50000"/>
                </a:srgbClr>
              </a:solidFill>
              <a:effectLst/>
              <a:uLnTx/>
              <a:uFillTx/>
              <a:latin typeface="Century Gothic" panose="020F0302020204030204"/>
            </a:endParaRPr>
          </a:p>
          <a:p>
            <a:pPr marL="0" marR="0" lvl="0" indent="0" defTabSz="914400" eaLnBrk="1" fontAlgn="auto" latinLnBrk="0" hangingPunct="1">
              <a:lnSpc>
                <a:spcPct val="100000"/>
              </a:lnSpc>
              <a:spcBef>
                <a:spcPts val="40"/>
              </a:spcBef>
              <a:spcAft>
                <a:spcPts val="4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3.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Fährst</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du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später</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Fahrrad</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a:t>
            </a:r>
          </a:p>
          <a:p>
            <a:pPr marL="0" marR="0" lvl="0" indent="0" defTabSz="914400" eaLnBrk="1" fontAlgn="auto" latinLnBrk="0" hangingPunct="1">
              <a:lnSpc>
                <a:spcPct val="100000"/>
              </a:lnSpc>
              <a:spcBef>
                <a:spcPts val="40"/>
              </a:spcBef>
              <a:spcAft>
                <a:spcPts val="40"/>
              </a:spcAft>
              <a:buClrTx/>
              <a:buSzTx/>
              <a:buFontTx/>
              <a:buNone/>
              <a:tabLst/>
              <a:defRPr/>
            </a:pP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Ich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fahre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abends / am Abend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mit</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dem</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Bus </a:t>
            </a:r>
            <a:endParaRPr lang="en-GB" sz="2000" i="1" u="sng" kern="0" noProof="0" dirty="0">
              <a:solidFill>
                <a:srgbClr val="5B9BD5">
                  <a:lumMod val="50000"/>
                </a:srgbClr>
              </a:solidFill>
              <a:latin typeface="Century Gothic" panose="020F0302020204030204"/>
            </a:endParaRPr>
          </a:p>
          <a:p>
            <a:pPr marL="0" marR="0" lvl="0" indent="0" defTabSz="914400" eaLnBrk="1" fontAlgn="auto" latinLnBrk="0" hangingPunct="1">
              <a:lnSpc>
                <a:spcPct val="100000"/>
              </a:lnSpc>
              <a:spcBef>
                <a:spcPts val="40"/>
              </a:spcBef>
              <a:spcAft>
                <a:spcPts val="40"/>
              </a:spcAft>
              <a:buClrTx/>
              <a:buSzTx/>
              <a:buFontTx/>
              <a:buNone/>
              <a:tabLst/>
              <a:defRPr/>
            </a:pP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nach</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Hause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a:t>
            </a:r>
            <a:endParaRPr lang="en-GB" sz="2000" b="1" kern="0" dirty="0">
              <a:solidFill>
                <a:srgbClr val="5B9BD5">
                  <a:lumMod val="50000"/>
                </a:srgbClr>
              </a:solidFill>
              <a:latin typeface="Century Gothic" panose="020F03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4.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Trinkst</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du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jeden</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Tag Wasser?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Morgens / am Morgen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trinke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ich Wasser,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aber</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abends / am Abend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trinke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ich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eine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Cola.</a:t>
            </a:r>
            <a:r>
              <a:rPr kumimoji="0" lang="en-GB" sz="2000" b="0" i="0" u="sng" strike="noStrike" kern="0" cap="none" spc="0" normalizeH="0" baseline="0" noProof="0" dirty="0">
                <a:ln>
                  <a:noFill/>
                </a:ln>
                <a:solidFill>
                  <a:srgbClr val="5B9BD5">
                    <a:lumMod val="50000"/>
                  </a:srgbClr>
                </a:solidFill>
                <a:effectLst/>
                <a:uLnTx/>
                <a:uFillTx/>
                <a:latin typeface="Century Gothic" panose="020F0302020204030204"/>
              </a:rPr>
              <a:t> </a:t>
            </a:r>
            <a:endPar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5.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Machst</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du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jede</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Woche</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Sport?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Ich</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tanze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montags</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 am Montag und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spiele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freitags</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 am Freitag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mit</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Freunden</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Fußball</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endParaRPr kumimoji="0" lang="en-GB" sz="2000" b="0" i="1" u="none" strike="noStrike" kern="0" cap="none" spc="0" normalizeH="0" baseline="0" noProof="0" dirty="0">
              <a:ln>
                <a:noFill/>
              </a:ln>
              <a:solidFill>
                <a:srgbClr val="5B9BD5">
                  <a:lumMod val="50000"/>
                </a:srgbClr>
              </a:solidFill>
              <a:effectLst/>
              <a:uLnTx/>
              <a:uFillTx/>
              <a:latin typeface="Century Gothic" panose="020F03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6.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Kannst</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du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jetzt</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1" i="0" u="none" strike="noStrike" kern="0" cap="none" spc="0" normalizeH="0" baseline="0" noProof="0" dirty="0" err="1">
                <a:ln>
                  <a:noFill/>
                </a:ln>
                <a:solidFill>
                  <a:srgbClr val="5B9BD5">
                    <a:lumMod val="50000"/>
                  </a:srgbClr>
                </a:solidFill>
                <a:effectLst/>
                <a:uLnTx/>
                <a:uFillTx/>
                <a:latin typeface="Century Gothic" panose="020F0302020204030204"/>
              </a:rPr>
              <a:t>relaxen</a:t>
            </a: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rPr>
              <a:t>?</a:t>
            </a:r>
            <a:r>
              <a:rPr kumimoji="0" lang="en-GB" sz="2000" b="0" i="0" u="none" strike="noStrike" kern="0" cap="none" spc="0" normalizeH="0" baseline="0" noProof="0" dirty="0">
                <a:ln>
                  <a:noFill/>
                </a:ln>
                <a:solidFill>
                  <a:srgbClr val="5B9BD5">
                    <a:lumMod val="50000"/>
                  </a:srgbClr>
                </a:solidFill>
                <a:effectLst/>
                <a:uLnTx/>
                <a:uFillTx/>
                <a:latin typeface="Century Gothic" panose="020F0302020204030204"/>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Ich</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bleibe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sonntags</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 am Sonntag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zu</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 </a:t>
            </a:r>
            <a:r>
              <a:rPr kumimoji="0" lang="en-GB" sz="2000" b="0" i="1" u="sng" strike="noStrike" kern="0" cap="none" spc="0" normalizeH="0" baseline="0" noProof="0" dirty="0" err="1">
                <a:ln>
                  <a:noFill/>
                </a:ln>
                <a:solidFill>
                  <a:srgbClr val="5B9BD5">
                    <a:lumMod val="50000"/>
                  </a:srgbClr>
                </a:solidFill>
                <a:effectLst/>
                <a:uLnTx/>
                <a:uFillTx/>
                <a:latin typeface="Century Gothic" panose="020F0302020204030204"/>
              </a:rPr>
              <a:t>Hause</a:t>
            </a:r>
            <a:r>
              <a:rPr kumimoji="0" lang="en-GB" sz="2000" b="0" i="1" u="sng" strike="noStrike" kern="0" cap="none" spc="0" normalizeH="0" baseline="0" noProof="0" dirty="0">
                <a:ln>
                  <a:noFill/>
                </a:ln>
                <a:solidFill>
                  <a:srgbClr val="5B9BD5">
                    <a:lumMod val="50000"/>
                  </a:srgbClr>
                </a:solidFill>
                <a:effectLst/>
                <a:uLnTx/>
                <a:uFillTx/>
                <a:latin typeface="Century Gothic" panose="020F0302020204030204"/>
              </a:rPr>
              <a:t>.</a:t>
            </a:r>
          </a:p>
        </p:txBody>
      </p:sp>
      <p:sp>
        <p:nvSpPr>
          <p:cNvPr id="37" name="TextBox 36">
            <a:extLst>
              <a:ext uri="{FF2B5EF4-FFF2-40B4-BE49-F238E27FC236}">
                <a16:creationId xmlns:a16="http://schemas.microsoft.com/office/drawing/2014/main" id="{DE4BA3E8-B515-4C81-ADBD-E68E0910B723}"/>
              </a:ext>
            </a:extLst>
          </p:cNvPr>
          <p:cNvSpPr txBox="1"/>
          <p:nvPr/>
        </p:nvSpPr>
        <p:spPr>
          <a:xfrm>
            <a:off x="236061" y="1091070"/>
            <a:ext cx="11719875" cy="535788"/>
          </a:xfrm>
          <a:prstGeom prst="rect">
            <a:avLst/>
          </a:prstGeom>
          <a:noFill/>
        </p:spPr>
        <p:txBody>
          <a:bodyPr wrap="square" rtlCol="0">
            <a:spAutoFit/>
          </a:bodyPr>
          <a:lstStyle/>
          <a:p>
            <a:pPr>
              <a:lnSpc>
                <a:spcPct val="150000"/>
              </a:lnSpc>
              <a:defRPr/>
            </a:pPr>
            <a:r>
              <a:rPr lang="en-US" sz="2200" dirty="0">
                <a:solidFill>
                  <a:srgbClr val="5B9BD5">
                    <a:lumMod val="50000"/>
                  </a:srgbClr>
                </a:solidFill>
                <a:ea typeface="SimSun" panose="02010600030101010101" pitchFamily="2" charset="-122"/>
                <a:cs typeface="Times New Roman" panose="02020603050405020304" pitchFamily="18" charset="0"/>
              </a:rPr>
              <a:t>Der </a:t>
            </a:r>
            <a:r>
              <a:rPr lang="en-US" sz="2200" dirty="0" err="1">
                <a:solidFill>
                  <a:srgbClr val="5B9BD5">
                    <a:lumMod val="50000"/>
                  </a:srgbClr>
                </a:solidFill>
                <a:ea typeface="SimSun" panose="02010600030101010101" pitchFamily="2" charset="-122"/>
                <a:cs typeface="Times New Roman" panose="02020603050405020304" pitchFamily="18" charset="0"/>
              </a:rPr>
              <a:t>Arzt</a:t>
            </a:r>
            <a:r>
              <a:rPr lang="en-US" sz="2200" dirty="0">
                <a:solidFill>
                  <a:srgbClr val="5B9BD5">
                    <a:lumMod val="50000"/>
                  </a:srgbClr>
                </a:solidFill>
                <a:ea typeface="SimSun" panose="02010600030101010101" pitchFamily="2" charset="-122"/>
                <a:cs typeface="Times New Roman" panose="02020603050405020304" pitchFamily="18" charset="0"/>
              </a:rPr>
              <a:t> </a:t>
            </a:r>
            <a:r>
              <a:rPr lang="en-US" sz="2200" dirty="0" err="1">
                <a:solidFill>
                  <a:srgbClr val="5B9BD5">
                    <a:lumMod val="50000"/>
                  </a:srgbClr>
                </a:solidFill>
                <a:ea typeface="SimSun" panose="02010600030101010101" pitchFamily="2" charset="-122"/>
                <a:cs typeface="Times New Roman" panose="02020603050405020304" pitchFamily="18" charset="0"/>
              </a:rPr>
              <a:t>gibt</a:t>
            </a:r>
            <a:r>
              <a:rPr lang="en-US" sz="2200" dirty="0">
                <a:solidFill>
                  <a:srgbClr val="5B9BD5">
                    <a:lumMod val="50000"/>
                  </a:srgbClr>
                </a:solidFill>
                <a:ea typeface="SimSun" panose="02010600030101010101" pitchFamily="2" charset="-122"/>
                <a:cs typeface="Times New Roman" panose="02020603050405020304" pitchFamily="18" charset="0"/>
              </a:rPr>
              <a:t> Wolfgang </a:t>
            </a:r>
            <a:r>
              <a:rPr lang="en-US" sz="2200" dirty="0" err="1">
                <a:solidFill>
                  <a:srgbClr val="5B9BD5">
                    <a:lumMod val="50000"/>
                  </a:srgbClr>
                </a:solidFill>
                <a:ea typeface="SimSun" panose="02010600030101010101" pitchFamily="2" charset="-122"/>
                <a:cs typeface="Times New Roman" panose="02020603050405020304" pitchFamily="18" charset="0"/>
              </a:rPr>
              <a:t>ein</a:t>
            </a:r>
            <a:r>
              <a:rPr lang="en-US" sz="2200" dirty="0">
                <a:solidFill>
                  <a:srgbClr val="5B9BD5">
                    <a:lumMod val="50000"/>
                  </a:srgbClr>
                </a:solidFill>
                <a:ea typeface="SimSun" panose="02010600030101010101" pitchFamily="2" charset="-122"/>
                <a:cs typeface="Times New Roman" panose="02020603050405020304" pitchFamily="18" charset="0"/>
              </a:rPr>
              <a:t> </a:t>
            </a:r>
            <a:r>
              <a:rPr lang="en-US" sz="2200" dirty="0" err="1">
                <a:solidFill>
                  <a:srgbClr val="5B9BD5">
                    <a:lumMod val="50000"/>
                  </a:srgbClr>
                </a:solidFill>
                <a:ea typeface="SimSun" panose="02010600030101010101" pitchFamily="2" charset="-122"/>
                <a:cs typeface="Times New Roman" panose="02020603050405020304" pitchFamily="18" charset="0"/>
              </a:rPr>
              <a:t>Formular</a:t>
            </a:r>
            <a:r>
              <a:rPr lang="en-US" sz="2200" dirty="0">
                <a:solidFill>
                  <a:srgbClr val="5B9BD5">
                    <a:lumMod val="50000"/>
                  </a:srgbClr>
                </a:solidFill>
                <a:ea typeface="SimSun" panose="02010600030101010101" pitchFamily="2" charset="-122"/>
                <a:cs typeface="Times New Roman" panose="02020603050405020304" pitchFamily="18" charset="0"/>
              </a:rPr>
              <a:t>. Was </a:t>
            </a:r>
            <a:r>
              <a:rPr lang="en-US" sz="2200" dirty="0" err="1">
                <a:solidFill>
                  <a:srgbClr val="5B9BD5">
                    <a:lumMod val="50000"/>
                  </a:srgbClr>
                </a:solidFill>
                <a:ea typeface="SimSun" panose="02010600030101010101" pitchFamily="2" charset="-122"/>
                <a:cs typeface="Times New Roman" panose="02020603050405020304" pitchFamily="18" charset="0"/>
              </a:rPr>
              <a:t>schreibt</a:t>
            </a:r>
            <a:r>
              <a:rPr lang="en-US" sz="2200" dirty="0">
                <a:solidFill>
                  <a:srgbClr val="5B9BD5">
                    <a:lumMod val="50000"/>
                  </a:srgbClr>
                </a:solidFill>
                <a:ea typeface="SimSun" panose="02010600030101010101" pitchFamily="2" charset="-122"/>
                <a:cs typeface="Times New Roman" panose="02020603050405020304" pitchFamily="18" charset="0"/>
              </a:rPr>
              <a:t> Wolfgang?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endParaRPr lang="en-GB" sz="3600" b="1" dirty="0">
              <a:solidFill>
                <a:prstClr val="white"/>
              </a:solidFill>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Wolfgangs</a:t>
            </a:r>
            <a:r>
              <a:rPr lang="en-GB" sz="3600" b="1" dirty="0">
                <a:solidFill>
                  <a:schemeClr val="bg1"/>
                </a:solidFill>
              </a:rPr>
              <a:t> Kopf!</a:t>
            </a:r>
          </a:p>
        </p:txBody>
      </p:sp>
      <p:sp>
        <p:nvSpPr>
          <p:cNvPr id="30" name="TextBox 29">
            <a:extLst>
              <a:ext uri="{FF2B5EF4-FFF2-40B4-BE49-F238E27FC236}">
                <a16:creationId xmlns:a16="http://schemas.microsoft.com/office/drawing/2014/main" id="{9C606BF2-AEFB-4C8F-BCC8-6CF5B51116EA}"/>
              </a:ext>
            </a:extLst>
          </p:cNvPr>
          <p:cNvSpPr txBox="1"/>
          <p:nvPr/>
        </p:nvSpPr>
        <p:spPr>
          <a:xfrm>
            <a:off x="177643" y="4841024"/>
            <a:ext cx="11719875" cy="1130118"/>
          </a:xfrm>
          <a:prstGeom prst="rect">
            <a:avLst/>
          </a:prstGeom>
          <a:noFill/>
        </p:spPr>
        <p:txBody>
          <a:bodyPr wrap="square" rtlCol="0">
            <a:spAutoFit/>
          </a:bodyPr>
          <a:lstStyle/>
          <a:p>
            <a:pPr>
              <a:lnSpc>
                <a:spcPct val="150000"/>
              </a:lnSpc>
              <a:defRPr/>
            </a:pPr>
            <a:r>
              <a:rPr lang="en-US" sz="2400" dirty="0">
                <a:solidFill>
                  <a:srgbClr val="5B9BD5">
                    <a:lumMod val="50000"/>
                  </a:srgbClr>
                </a:solidFill>
                <a:ea typeface="SimSun" panose="02010600030101010101" pitchFamily="2" charset="-122"/>
                <a:cs typeface="Times New Roman" panose="02020603050405020304" pitchFamily="18" charset="0"/>
              </a:rPr>
              <a:t>Der </a:t>
            </a:r>
            <a:r>
              <a:rPr lang="en-US" sz="2400" dirty="0" err="1">
                <a:solidFill>
                  <a:srgbClr val="5B9BD5">
                    <a:lumMod val="50000"/>
                  </a:srgbClr>
                </a:solidFill>
                <a:ea typeface="SimSun" panose="02010600030101010101" pitchFamily="2" charset="-122"/>
                <a:cs typeface="Times New Roman" panose="02020603050405020304" pitchFamily="18" charset="0"/>
              </a:rPr>
              <a:t>Arzt</a:t>
            </a:r>
            <a:r>
              <a:rPr lang="en-US" sz="2400" dirty="0">
                <a:solidFill>
                  <a:srgbClr val="5B9BD5">
                    <a:lumMod val="50000"/>
                  </a:srgbClr>
                </a:solidFill>
                <a:ea typeface="SimSun" panose="02010600030101010101" pitchFamily="2" charset="-122"/>
                <a:cs typeface="Times New Roman" panose="02020603050405020304" pitchFamily="18" charset="0"/>
              </a:rPr>
              <a:t> </a:t>
            </a:r>
            <a:r>
              <a:rPr lang="en-US" sz="2400" dirty="0" err="1">
                <a:solidFill>
                  <a:srgbClr val="5B9BD5">
                    <a:lumMod val="50000"/>
                  </a:srgbClr>
                </a:solidFill>
                <a:ea typeface="SimSun" panose="02010600030101010101" pitchFamily="2" charset="-122"/>
                <a:cs typeface="Times New Roman" panose="02020603050405020304" pitchFamily="18" charset="0"/>
              </a:rPr>
              <a:t>denkt</a:t>
            </a:r>
            <a:r>
              <a:rPr lang="en-US" sz="2400" dirty="0">
                <a:solidFill>
                  <a:srgbClr val="5B9BD5">
                    <a:lumMod val="50000"/>
                  </a:srgbClr>
                </a:solidFill>
                <a:ea typeface="SimSun" panose="02010600030101010101" pitchFamily="2" charset="-122"/>
                <a:cs typeface="Times New Roman" panose="02020603050405020304" pitchFamily="18" charset="0"/>
              </a:rPr>
              <a:t>, die </a:t>
            </a:r>
            <a:r>
              <a:rPr lang="en-US" sz="2400" dirty="0" err="1">
                <a:solidFill>
                  <a:srgbClr val="5B9BD5">
                    <a:lumMod val="50000"/>
                  </a:srgbClr>
                </a:solidFill>
                <a:ea typeface="SimSun" panose="02010600030101010101" pitchFamily="2" charset="-122"/>
                <a:cs typeface="Times New Roman" panose="02020603050405020304" pitchFamily="18" charset="0"/>
              </a:rPr>
              <a:t>Antworten</a:t>
            </a:r>
            <a:r>
              <a:rPr lang="en-US" sz="2400" dirty="0">
                <a:solidFill>
                  <a:srgbClr val="5B9BD5">
                    <a:lumMod val="50000"/>
                  </a:srgbClr>
                </a:solidFill>
                <a:ea typeface="SimSun" panose="02010600030101010101" pitchFamily="2" charset="-122"/>
                <a:cs typeface="Times New Roman" panose="02020603050405020304" pitchFamily="18" charset="0"/>
              </a:rPr>
              <a:t> </a:t>
            </a:r>
            <a:r>
              <a:rPr lang="en-US" sz="2400" dirty="0" err="1">
                <a:solidFill>
                  <a:srgbClr val="5B9BD5">
                    <a:lumMod val="50000"/>
                  </a:srgbClr>
                </a:solidFill>
                <a:ea typeface="SimSun" panose="02010600030101010101" pitchFamily="2" charset="-122"/>
                <a:cs typeface="Times New Roman" panose="02020603050405020304" pitchFamily="18" charset="0"/>
              </a:rPr>
              <a:t>sind</a:t>
            </a:r>
            <a:r>
              <a:rPr lang="en-US" sz="2400" dirty="0">
                <a:solidFill>
                  <a:srgbClr val="5B9BD5">
                    <a:lumMod val="50000"/>
                  </a:srgbClr>
                </a:solidFill>
                <a:ea typeface="SimSun" panose="02010600030101010101" pitchFamily="2" charset="-122"/>
                <a:cs typeface="Times New Roman" panose="02020603050405020304" pitchFamily="18" charset="0"/>
              </a:rPr>
              <a:t> in </a:t>
            </a:r>
            <a:r>
              <a:rPr lang="en-US" sz="2400" dirty="0" err="1">
                <a:solidFill>
                  <a:srgbClr val="5B9BD5">
                    <a:lumMod val="50000"/>
                  </a:srgbClr>
                </a:solidFill>
                <a:ea typeface="SimSun" panose="02010600030101010101" pitchFamily="2" charset="-122"/>
                <a:cs typeface="Times New Roman" panose="02020603050405020304" pitchFamily="18" charset="0"/>
              </a:rPr>
              <a:t>Ordnung</a:t>
            </a:r>
            <a:r>
              <a:rPr lang="en-US" sz="2400" dirty="0">
                <a:solidFill>
                  <a:srgbClr val="5B9BD5">
                    <a:lumMod val="50000"/>
                  </a:srgbClr>
                </a:solidFill>
                <a:ea typeface="SimSun" panose="02010600030101010101" pitchFamily="2" charset="-122"/>
                <a:cs typeface="Times New Roman" panose="02020603050405020304" pitchFamily="18" charset="0"/>
              </a:rPr>
              <a:t>. Wolfgang </a:t>
            </a:r>
            <a:r>
              <a:rPr lang="en-US" sz="2400" dirty="0" err="1">
                <a:solidFill>
                  <a:srgbClr val="5B9BD5">
                    <a:lumMod val="50000"/>
                  </a:srgbClr>
                </a:solidFill>
                <a:ea typeface="SimSun" panose="02010600030101010101" pitchFamily="2" charset="-122"/>
                <a:cs typeface="Times New Roman" panose="02020603050405020304" pitchFamily="18" charset="0"/>
              </a:rPr>
              <a:t>kann</a:t>
            </a:r>
            <a:r>
              <a:rPr lang="en-US" sz="2400" dirty="0">
                <a:solidFill>
                  <a:srgbClr val="5B9BD5">
                    <a:lumMod val="50000"/>
                  </a:srgbClr>
                </a:solidFill>
                <a:ea typeface="SimSun" panose="02010600030101010101" pitchFamily="2" charset="-122"/>
                <a:cs typeface="Times New Roman" panose="02020603050405020304" pitchFamily="18" charset="0"/>
              </a:rPr>
              <a:t> </a:t>
            </a:r>
            <a:r>
              <a:rPr lang="en-US" sz="2400" dirty="0" err="1">
                <a:solidFill>
                  <a:srgbClr val="5B9BD5">
                    <a:lumMod val="50000"/>
                  </a:srgbClr>
                </a:solidFill>
                <a:ea typeface="SimSun" panose="02010600030101010101" pitchFamily="2" charset="-122"/>
                <a:cs typeface="Times New Roman" panose="02020603050405020304" pitchFamily="18" charset="0"/>
              </a:rPr>
              <a:t>gehen</a:t>
            </a:r>
            <a:r>
              <a:rPr lang="en-US" sz="2400" dirty="0">
                <a:solidFill>
                  <a:srgbClr val="5B9BD5">
                    <a:lumMod val="50000"/>
                  </a:srgbClr>
                </a:solidFill>
                <a:ea typeface="SimSun" panose="02010600030101010101" pitchFamily="2" charset="-122"/>
                <a:cs typeface="Times New Roman" panose="02020603050405020304" pitchFamily="18" charset="0"/>
              </a:rPr>
              <a:t>.</a:t>
            </a:r>
          </a:p>
          <a:p>
            <a:pPr>
              <a:lnSpc>
                <a:spcPct val="150000"/>
              </a:lnSpc>
              <a:defRPr/>
            </a:pPr>
            <a:r>
              <a:rPr lang="en-US" sz="2400" dirty="0" err="1">
                <a:solidFill>
                  <a:srgbClr val="5B9BD5">
                    <a:lumMod val="50000"/>
                  </a:srgbClr>
                </a:solidFill>
                <a:ea typeface="SimSun" panose="02010600030101010101" pitchFamily="2" charset="-122"/>
                <a:cs typeface="Times New Roman" panose="02020603050405020304" pitchFamily="18" charset="0"/>
              </a:rPr>
              <a:t>Er</a:t>
            </a:r>
            <a:r>
              <a:rPr lang="en-US" sz="2400" dirty="0">
                <a:solidFill>
                  <a:srgbClr val="5B9BD5">
                    <a:lumMod val="50000"/>
                  </a:srgbClr>
                </a:solidFill>
                <a:ea typeface="SimSun" panose="02010600030101010101" pitchFamily="2" charset="-122"/>
                <a:cs typeface="Times New Roman" panose="02020603050405020304" pitchFamily="18" charset="0"/>
              </a:rPr>
              <a:t> </a:t>
            </a:r>
            <a:r>
              <a:rPr lang="en-US" sz="2400" dirty="0" err="1">
                <a:solidFill>
                  <a:srgbClr val="5B9BD5">
                    <a:lumMod val="50000"/>
                  </a:srgbClr>
                </a:solidFill>
                <a:ea typeface="SimSun" panose="02010600030101010101" pitchFamily="2" charset="-122"/>
                <a:cs typeface="Times New Roman" panose="02020603050405020304" pitchFamily="18" charset="0"/>
              </a:rPr>
              <a:t>gibt</a:t>
            </a:r>
            <a:r>
              <a:rPr lang="en-US" sz="2400" dirty="0">
                <a:solidFill>
                  <a:srgbClr val="5B9BD5">
                    <a:lumMod val="50000"/>
                  </a:srgbClr>
                </a:solidFill>
                <a:ea typeface="SimSun" panose="02010600030101010101" pitchFamily="2" charset="-122"/>
                <a:cs typeface="Times New Roman" panose="02020603050405020304" pitchFamily="18" charset="0"/>
              </a:rPr>
              <a:t> Wolfgang </a:t>
            </a:r>
            <a:r>
              <a:rPr lang="en-US" sz="2400" dirty="0" err="1">
                <a:solidFill>
                  <a:srgbClr val="5B9BD5">
                    <a:lumMod val="50000"/>
                  </a:srgbClr>
                </a:solidFill>
                <a:ea typeface="SimSun" panose="02010600030101010101" pitchFamily="2" charset="-122"/>
                <a:cs typeface="Times New Roman" panose="02020603050405020304" pitchFamily="18" charset="0"/>
              </a:rPr>
              <a:t>einen</a:t>
            </a:r>
            <a:r>
              <a:rPr lang="en-US" sz="2400" dirty="0">
                <a:solidFill>
                  <a:srgbClr val="5B9BD5">
                    <a:lumMod val="50000"/>
                  </a:srgbClr>
                </a:solidFill>
                <a:ea typeface="SimSun" panose="02010600030101010101" pitchFamily="2" charset="-122"/>
                <a:cs typeface="Times New Roman" panose="02020603050405020304" pitchFamily="18" charset="0"/>
              </a:rPr>
              <a:t> </a:t>
            </a:r>
            <a:r>
              <a:rPr lang="en-US" sz="2400" dirty="0" err="1">
                <a:solidFill>
                  <a:srgbClr val="5B9BD5">
                    <a:lumMod val="50000"/>
                  </a:srgbClr>
                </a:solidFill>
                <a:ea typeface="SimSun" panose="02010600030101010101" pitchFamily="2" charset="-122"/>
                <a:cs typeface="Times New Roman" panose="02020603050405020304" pitchFamily="18" charset="0"/>
              </a:rPr>
              <a:t>Pflaster</a:t>
            </a:r>
            <a:r>
              <a:rPr lang="en-US" sz="2400" dirty="0">
                <a:solidFill>
                  <a:srgbClr val="5B9BD5">
                    <a:lumMod val="50000"/>
                  </a:srgbClr>
                </a:solidFill>
                <a:ea typeface="SimSun" panose="02010600030101010101" pitchFamily="2" charset="-122"/>
                <a:cs typeface="Times New Roman" panose="02020603050405020304" pitchFamily="18" charset="0"/>
              </a:rPr>
              <a:t> und </a:t>
            </a:r>
            <a:r>
              <a:rPr lang="en-US" sz="2400" dirty="0" err="1">
                <a:solidFill>
                  <a:srgbClr val="5B9BD5">
                    <a:lumMod val="50000"/>
                  </a:srgbClr>
                </a:solidFill>
                <a:ea typeface="SimSun" panose="02010600030101010101" pitchFamily="2" charset="-122"/>
                <a:cs typeface="Times New Roman" panose="02020603050405020304" pitchFamily="18" charset="0"/>
              </a:rPr>
              <a:t>sagt</a:t>
            </a:r>
            <a:r>
              <a:rPr lang="en-US" sz="2400" dirty="0">
                <a:solidFill>
                  <a:srgbClr val="5B9BD5">
                    <a:lumMod val="50000"/>
                  </a:srgbClr>
                </a:solidFill>
                <a:ea typeface="SimSun" panose="02010600030101010101" pitchFamily="2" charset="-122"/>
                <a:cs typeface="Times New Roman" panose="02020603050405020304" pitchFamily="18" charset="0"/>
              </a:rPr>
              <a:t>: ‘</a:t>
            </a:r>
            <a:r>
              <a:rPr lang="en-US" sz="2400" dirty="0" err="1">
                <a:solidFill>
                  <a:srgbClr val="5B9BD5">
                    <a:lumMod val="50000"/>
                  </a:srgbClr>
                </a:solidFill>
                <a:ea typeface="SimSun" panose="02010600030101010101" pitchFamily="2" charset="-122"/>
                <a:cs typeface="Times New Roman" panose="02020603050405020304" pitchFamily="18" charset="0"/>
              </a:rPr>
              <a:t>Obst</a:t>
            </a:r>
            <a:r>
              <a:rPr lang="en-US" sz="2400" dirty="0">
                <a:solidFill>
                  <a:srgbClr val="5B9BD5">
                    <a:lumMod val="50000"/>
                  </a:srgbClr>
                </a:solidFill>
                <a:ea typeface="SimSun" panose="02010600030101010101" pitchFamily="2" charset="-122"/>
                <a:cs typeface="Times New Roman" panose="02020603050405020304" pitchFamily="18" charset="0"/>
              </a:rPr>
              <a:t> </a:t>
            </a:r>
            <a:r>
              <a:rPr lang="en-US" sz="2400" dirty="0" err="1">
                <a:solidFill>
                  <a:srgbClr val="5B9BD5">
                    <a:lumMod val="50000"/>
                  </a:srgbClr>
                </a:solidFill>
                <a:ea typeface="SimSun" panose="02010600030101010101" pitchFamily="2" charset="-122"/>
                <a:cs typeface="Times New Roman" panose="02020603050405020304" pitchFamily="18" charset="0"/>
              </a:rPr>
              <a:t>essen</a:t>
            </a:r>
            <a:r>
              <a:rPr lang="en-US" sz="2400" dirty="0">
                <a:solidFill>
                  <a:srgbClr val="5B9BD5">
                    <a:lumMod val="50000"/>
                  </a:srgbClr>
                </a:solidFill>
                <a:ea typeface="SimSun" panose="02010600030101010101" pitchFamily="2" charset="-122"/>
                <a:cs typeface="Times New Roman" panose="02020603050405020304" pitchFamily="18" charset="0"/>
              </a:rPr>
              <a:t> </a:t>
            </a:r>
            <a:r>
              <a:rPr lang="en-US" sz="2400" dirty="0" err="1">
                <a:solidFill>
                  <a:srgbClr val="5B9BD5">
                    <a:lumMod val="50000"/>
                  </a:srgbClr>
                </a:solidFill>
                <a:ea typeface="SimSun" panose="02010600030101010101" pitchFamily="2" charset="-122"/>
                <a:cs typeface="Times New Roman" panose="02020603050405020304" pitchFamily="18" charset="0"/>
              </a:rPr>
              <a:t>ist</a:t>
            </a:r>
            <a:r>
              <a:rPr lang="en-US" sz="2400" dirty="0">
                <a:solidFill>
                  <a:srgbClr val="5B9BD5">
                    <a:lumMod val="50000"/>
                  </a:srgbClr>
                </a:solidFill>
                <a:ea typeface="SimSun" panose="02010600030101010101" pitchFamily="2" charset="-122"/>
                <a:cs typeface="Times New Roman" panose="02020603050405020304" pitchFamily="18" charset="0"/>
              </a:rPr>
              <a:t> </a:t>
            </a:r>
            <a:r>
              <a:rPr lang="en-US" sz="2400" dirty="0" err="1">
                <a:solidFill>
                  <a:srgbClr val="5B9BD5">
                    <a:lumMod val="50000"/>
                  </a:srgbClr>
                </a:solidFill>
                <a:ea typeface="SimSun" panose="02010600030101010101" pitchFamily="2" charset="-122"/>
                <a:cs typeface="Times New Roman" panose="02020603050405020304" pitchFamily="18" charset="0"/>
              </a:rPr>
              <a:t>wichtig</a:t>
            </a:r>
            <a:r>
              <a:rPr lang="en-US" sz="2400" dirty="0">
                <a:solidFill>
                  <a:srgbClr val="5B9BD5">
                    <a:lumMod val="50000"/>
                  </a:srgbClr>
                </a:solidFill>
                <a:ea typeface="SimSun" panose="02010600030101010101" pitchFamily="2" charset="-122"/>
                <a:cs typeface="Times New Roman" panose="02020603050405020304" pitchFamily="18" charset="0"/>
              </a:rPr>
              <a:t>!’ </a:t>
            </a:r>
          </a:p>
        </p:txBody>
      </p:sp>
      <p:cxnSp>
        <p:nvCxnSpPr>
          <p:cNvPr id="17" name="Straight Connector 16">
            <a:extLst>
              <a:ext uri="{FF2B5EF4-FFF2-40B4-BE49-F238E27FC236}">
                <a16:creationId xmlns:a16="http://schemas.microsoft.com/office/drawing/2014/main" id="{C41BE6A7-9C8E-4722-A057-29EDE0DE11F6}"/>
              </a:ext>
            </a:extLst>
          </p:cNvPr>
          <p:cNvCxnSpPr/>
          <p:nvPr/>
        </p:nvCxnSpPr>
        <p:spPr>
          <a:xfrm>
            <a:off x="1431243" y="2260133"/>
            <a:ext cx="14400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41B6B28-9549-460A-9FD9-4D9FF0338B75}"/>
              </a:ext>
            </a:extLst>
          </p:cNvPr>
          <p:cNvCxnSpPr>
            <a:cxnSpLocks/>
          </p:cNvCxnSpPr>
          <p:nvPr/>
        </p:nvCxnSpPr>
        <p:spPr>
          <a:xfrm>
            <a:off x="1886802" y="2546974"/>
            <a:ext cx="19800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E7F82DC-0D7D-4BD0-8721-3DD8992B80A8}"/>
              </a:ext>
            </a:extLst>
          </p:cNvPr>
          <p:cNvCxnSpPr/>
          <p:nvPr/>
        </p:nvCxnSpPr>
        <p:spPr>
          <a:xfrm>
            <a:off x="1273092" y="3171090"/>
            <a:ext cx="15840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29A27C4-54DE-4349-B5DA-BE3537AB4F51}"/>
              </a:ext>
            </a:extLst>
          </p:cNvPr>
          <p:cNvCxnSpPr>
            <a:cxnSpLocks/>
          </p:cNvCxnSpPr>
          <p:nvPr/>
        </p:nvCxnSpPr>
        <p:spPr>
          <a:xfrm>
            <a:off x="1873538" y="3472552"/>
            <a:ext cx="9720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E50283B-A599-40E1-B112-15E8169F9B6A}"/>
              </a:ext>
            </a:extLst>
          </p:cNvPr>
          <p:cNvCxnSpPr>
            <a:cxnSpLocks/>
          </p:cNvCxnSpPr>
          <p:nvPr/>
        </p:nvCxnSpPr>
        <p:spPr>
          <a:xfrm>
            <a:off x="1257325" y="4077118"/>
            <a:ext cx="9720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072D079-561B-4AFB-9343-7AB6E4702EAF}"/>
              </a:ext>
            </a:extLst>
          </p:cNvPr>
          <p:cNvCxnSpPr>
            <a:cxnSpLocks/>
          </p:cNvCxnSpPr>
          <p:nvPr/>
        </p:nvCxnSpPr>
        <p:spPr>
          <a:xfrm flipV="1">
            <a:off x="7746059" y="2258545"/>
            <a:ext cx="1476000" cy="3175"/>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58D07E0-8C7C-4A1E-8289-CB7211238A53}"/>
              </a:ext>
            </a:extLst>
          </p:cNvPr>
          <p:cNvCxnSpPr>
            <a:cxnSpLocks/>
          </p:cNvCxnSpPr>
          <p:nvPr/>
        </p:nvCxnSpPr>
        <p:spPr>
          <a:xfrm flipV="1">
            <a:off x="7638213" y="2546973"/>
            <a:ext cx="1332000" cy="1"/>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D052DD9-C82E-4986-86A0-58BAEC087880}"/>
              </a:ext>
            </a:extLst>
          </p:cNvPr>
          <p:cNvCxnSpPr>
            <a:cxnSpLocks/>
          </p:cNvCxnSpPr>
          <p:nvPr/>
        </p:nvCxnSpPr>
        <p:spPr>
          <a:xfrm flipV="1">
            <a:off x="8967463" y="3171102"/>
            <a:ext cx="1512000" cy="3175"/>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B128716-EA12-4912-AFCD-1464BC2C870F}"/>
              </a:ext>
            </a:extLst>
          </p:cNvPr>
          <p:cNvCxnSpPr>
            <a:cxnSpLocks/>
          </p:cNvCxnSpPr>
          <p:nvPr/>
        </p:nvCxnSpPr>
        <p:spPr>
          <a:xfrm flipV="1">
            <a:off x="7564769" y="3472043"/>
            <a:ext cx="1368000" cy="3175"/>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B53D78A-CDDA-4164-BAC4-F732479B92B4}"/>
              </a:ext>
            </a:extLst>
          </p:cNvPr>
          <p:cNvCxnSpPr>
            <a:cxnSpLocks/>
          </p:cNvCxnSpPr>
          <p:nvPr/>
        </p:nvCxnSpPr>
        <p:spPr>
          <a:xfrm flipV="1">
            <a:off x="7745977" y="4071055"/>
            <a:ext cx="1116000" cy="3176"/>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749" y="1725769"/>
            <a:ext cx="12096000" cy="2859110"/>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97A7F30D-8997-4AF2-9264-FCC90E78C850}"/>
              </a:ext>
            </a:extLst>
          </p:cNvPr>
          <p:cNvPicPr>
            <a:picLocks noChangeAspect="1"/>
          </p:cNvPicPr>
          <p:nvPr/>
        </p:nvPicPr>
        <p:blipFill rotWithShape="1">
          <a:blip r:embed="rId4"/>
          <a:srcRect l="9309" r="12907"/>
          <a:stretch/>
        </p:blipFill>
        <p:spPr>
          <a:xfrm>
            <a:off x="10720553" y="4234725"/>
            <a:ext cx="1355835" cy="2105025"/>
          </a:xfrm>
          <a:prstGeom prst="rect">
            <a:avLst/>
          </a:prstGeom>
        </p:spPr>
      </p:pic>
      <p:sp>
        <p:nvSpPr>
          <p:cNvPr id="22"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7554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a:solidFill>
                  <a:schemeClr val="bg1"/>
                </a:solidFill>
              </a:rPr>
              <a:t>Wolfgang </a:t>
            </a:r>
            <a:r>
              <a:rPr lang="en-GB" sz="3600" b="1" dirty="0" err="1">
                <a:solidFill>
                  <a:schemeClr val="bg1"/>
                </a:solidFill>
              </a:rPr>
              <a:t>ist</a:t>
            </a:r>
            <a:r>
              <a:rPr lang="en-GB" sz="3600" b="1" dirty="0">
                <a:solidFill>
                  <a:schemeClr val="bg1"/>
                </a:solidFill>
              </a:rPr>
              <a:t> </a:t>
            </a:r>
            <a:r>
              <a:rPr lang="en-GB" sz="3600" b="1" dirty="0" err="1">
                <a:solidFill>
                  <a:schemeClr val="bg1"/>
                </a:solidFill>
              </a:rPr>
              <a:t>hier</a:t>
            </a:r>
            <a:r>
              <a:rPr lang="en-GB" sz="3600" b="1" dirty="0">
                <a:solidFill>
                  <a:schemeClr val="bg1"/>
                </a:solidFill>
              </a:rPr>
              <a:t>!</a:t>
            </a:r>
          </a:p>
        </p:txBody>
      </p:sp>
      <p:sp>
        <p:nvSpPr>
          <p:cNvPr id="4" name="Speech Bubble: Rectangle with Corners Rounded 3">
            <a:extLst>
              <a:ext uri="{FF2B5EF4-FFF2-40B4-BE49-F238E27FC236}">
                <a16:creationId xmlns:a16="http://schemas.microsoft.com/office/drawing/2014/main" id="{4E337743-490A-4587-A803-8ED6F89D07AA}"/>
              </a:ext>
            </a:extLst>
          </p:cNvPr>
          <p:cNvSpPr/>
          <p:nvPr/>
        </p:nvSpPr>
        <p:spPr>
          <a:xfrm>
            <a:off x="1920241" y="1443454"/>
            <a:ext cx="10037444" cy="4727477"/>
          </a:xfrm>
          <a:prstGeom prst="wedgeRoundRectCallout">
            <a:avLst>
              <a:gd name="adj1" fmla="val -54111"/>
              <a:gd name="adj2" fmla="val 19733"/>
              <a:gd name="adj3" fmla="val 16667"/>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dirty="0">
              <a:solidFill>
                <a:schemeClr val="accent1">
                  <a:lumMod val="50000"/>
                </a:schemeClr>
              </a:solidFill>
            </a:endParaRPr>
          </a:p>
        </p:txBody>
      </p:sp>
      <p:sp>
        <p:nvSpPr>
          <p:cNvPr id="6" name="TextBox 5">
            <a:extLst>
              <a:ext uri="{FF2B5EF4-FFF2-40B4-BE49-F238E27FC236}">
                <a16:creationId xmlns:a16="http://schemas.microsoft.com/office/drawing/2014/main" id="{253B4305-F26B-4C62-9EB5-4E519740210C}"/>
              </a:ext>
            </a:extLst>
          </p:cNvPr>
          <p:cNvSpPr txBox="1"/>
          <p:nvPr/>
        </p:nvSpPr>
        <p:spPr>
          <a:xfrm>
            <a:off x="2214716" y="1606589"/>
            <a:ext cx="9592639" cy="4401205"/>
          </a:xfrm>
          <a:prstGeom prst="rect">
            <a:avLst/>
          </a:prstGeom>
          <a:noFill/>
        </p:spPr>
        <p:txBody>
          <a:bodyPr wrap="square" rtlCol="0">
            <a:spAutoFit/>
          </a:bodyPr>
          <a:lstStyle/>
          <a:p>
            <a:r>
              <a:rPr lang="en-GB" sz="2000" dirty="0">
                <a:solidFill>
                  <a:schemeClr val="accent1">
                    <a:lumMod val="50000"/>
                  </a:schemeClr>
                </a:solidFill>
              </a:rPr>
              <a:t>1) Sorry, Heidi! Ich </a:t>
            </a:r>
            <a:r>
              <a:rPr lang="en-GB" sz="2000" b="1" dirty="0" err="1">
                <a:solidFill>
                  <a:schemeClr val="accent1">
                    <a:lumMod val="50000"/>
                  </a:schemeClr>
                </a:solidFill>
              </a:rPr>
              <a:t>schlafe</a:t>
            </a:r>
            <a:r>
              <a:rPr lang="en-GB" sz="2000" dirty="0">
                <a:solidFill>
                  <a:schemeClr val="accent1">
                    <a:lumMod val="50000"/>
                  </a:schemeClr>
                </a:solidFill>
              </a:rPr>
              <a:t> </a:t>
            </a:r>
            <a:r>
              <a:rPr lang="en-GB" sz="2000" b="1" dirty="0">
                <a:solidFill>
                  <a:srgbClr val="DAA520"/>
                </a:solidFill>
              </a:rPr>
              <a:t>am </a:t>
            </a:r>
            <a:r>
              <a:rPr lang="en-GB" sz="2000" b="1" dirty="0" err="1">
                <a:solidFill>
                  <a:srgbClr val="DAA520"/>
                </a:solidFill>
              </a:rPr>
              <a:t>Samstag</a:t>
            </a:r>
            <a:r>
              <a:rPr lang="en-GB" sz="2000" b="1" dirty="0">
                <a:solidFill>
                  <a:srgbClr val="DAA520"/>
                </a:solidFill>
              </a:rPr>
              <a:t> </a:t>
            </a:r>
            <a:r>
              <a:rPr lang="en-GB" sz="2000" dirty="0">
                <a:solidFill>
                  <a:schemeClr val="accent1">
                    <a:lumMod val="50000"/>
                  </a:schemeClr>
                </a:solidFill>
              </a:rPr>
              <a:t>/</a:t>
            </a:r>
            <a:r>
              <a:rPr lang="en-GB" sz="2000" b="1" dirty="0">
                <a:solidFill>
                  <a:schemeClr val="accent5">
                    <a:lumMod val="50000"/>
                  </a:schemeClr>
                </a:solidFill>
              </a:rPr>
              <a:t> </a:t>
            </a:r>
            <a:r>
              <a:rPr lang="en-GB" sz="2000" b="1" dirty="0" err="1">
                <a:solidFill>
                  <a:srgbClr val="DAA520"/>
                </a:solidFill>
              </a:rPr>
              <a:t>samstags</a:t>
            </a:r>
            <a:r>
              <a:rPr lang="en-GB" sz="2000" b="1" dirty="0">
                <a:solidFill>
                  <a:schemeClr val="accent5">
                    <a:lumMod val="50000"/>
                  </a:schemeClr>
                </a:solidFill>
              </a:rPr>
              <a:t> </a:t>
            </a:r>
            <a:r>
              <a:rPr lang="en-GB" sz="2000" dirty="0" err="1">
                <a:solidFill>
                  <a:schemeClr val="accent1">
                    <a:lumMod val="50000"/>
                  </a:schemeClr>
                </a:solidFill>
              </a:rPr>
              <a:t>immer</a:t>
            </a:r>
            <a:r>
              <a:rPr lang="en-GB" sz="2000" dirty="0">
                <a:solidFill>
                  <a:schemeClr val="accent1">
                    <a:lumMod val="50000"/>
                  </a:schemeClr>
                </a:solidFill>
              </a:rPr>
              <a:t> </a:t>
            </a:r>
            <a:r>
              <a:rPr lang="en-GB" sz="2000" dirty="0" err="1">
                <a:solidFill>
                  <a:schemeClr val="accent1">
                    <a:lumMod val="50000"/>
                  </a:schemeClr>
                </a:solidFill>
              </a:rPr>
              <a:t>viel</a:t>
            </a:r>
            <a:r>
              <a:rPr lang="en-GB" sz="2000" dirty="0">
                <a:solidFill>
                  <a:schemeClr val="accent1">
                    <a:lumMod val="50000"/>
                  </a:schemeClr>
                </a:solidFill>
              </a:rPr>
              <a:t>.</a:t>
            </a:r>
          </a:p>
          <a:p>
            <a:r>
              <a:rPr lang="en-GB" sz="2000" dirty="0">
                <a:solidFill>
                  <a:schemeClr val="accent1">
                    <a:lumMod val="50000"/>
                  </a:schemeClr>
                </a:solidFill>
              </a:rPr>
              <a:t>    Sorry, Heidi, I always </a:t>
            </a:r>
            <a:r>
              <a:rPr lang="en-GB" sz="2000" b="1" dirty="0">
                <a:solidFill>
                  <a:schemeClr val="accent1">
                    <a:lumMod val="50000"/>
                  </a:schemeClr>
                </a:solidFill>
              </a:rPr>
              <a:t>sleep </a:t>
            </a:r>
            <a:r>
              <a:rPr lang="en-GB" sz="2000" dirty="0">
                <a:solidFill>
                  <a:schemeClr val="accent1">
                    <a:lumMod val="50000"/>
                  </a:schemeClr>
                </a:solidFill>
              </a:rPr>
              <a:t>a lot</a:t>
            </a:r>
            <a:r>
              <a:rPr lang="en-GB" sz="2000" dirty="0">
                <a:solidFill>
                  <a:schemeClr val="accent5">
                    <a:lumMod val="50000"/>
                  </a:schemeClr>
                </a:solidFill>
              </a:rPr>
              <a:t> </a:t>
            </a:r>
            <a:r>
              <a:rPr lang="en-GB" sz="2000" b="1" dirty="0">
                <a:solidFill>
                  <a:srgbClr val="DAA520"/>
                </a:solidFill>
              </a:rPr>
              <a:t>on Saturdays</a:t>
            </a:r>
            <a:r>
              <a:rPr lang="en-GB" sz="2000" dirty="0">
                <a:solidFill>
                  <a:schemeClr val="accent5">
                    <a:lumMod val="50000"/>
                  </a:schemeClr>
                </a:solidFill>
              </a:rPr>
              <a:t>.</a:t>
            </a:r>
          </a:p>
          <a:p>
            <a:endParaRPr lang="en-GB" sz="2000" dirty="0">
              <a:solidFill>
                <a:schemeClr val="accent5">
                  <a:lumMod val="50000"/>
                </a:schemeClr>
              </a:solidFill>
            </a:endParaRPr>
          </a:p>
          <a:p>
            <a:r>
              <a:rPr lang="en-GB" sz="2000" dirty="0">
                <a:solidFill>
                  <a:schemeClr val="accent5">
                    <a:lumMod val="50000"/>
                  </a:schemeClr>
                </a:solidFill>
              </a:rPr>
              <a:t>2) </a:t>
            </a:r>
            <a:r>
              <a:rPr lang="en-GB" sz="2000" dirty="0">
                <a:solidFill>
                  <a:schemeClr val="accent1">
                    <a:lumMod val="50000"/>
                  </a:schemeClr>
                </a:solidFill>
              </a:rPr>
              <a:t>Und</a:t>
            </a:r>
            <a:r>
              <a:rPr lang="en-GB" sz="2000" dirty="0">
                <a:solidFill>
                  <a:schemeClr val="accent5">
                    <a:lumMod val="50000"/>
                  </a:schemeClr>
                </a:solidFill>
              </a:rPr>
              <a:t> </a:t>
            </a:r>
            <a:r>
              <a:rPr lang="en-GB" sz="2000" b="1" dirty="0">
                <a:solidFill>
                  <a:srgbClr val="DAA520"/>
                </a:solidFill>
              </a:rPr>
              <a:t>am Morgen </a:t>
            </a:r>
            <a:r>
              <a:rPr lang="en-GB" sz="2000" dirty="0">
                <a:solidFill>
                  <a:schemeClr val="accent1">
                    <a:lumMod val="50000"/>
                  </a:schemeClr>
                </a:solidFill>
              </a:rPr>
              <a:t>/</a:t>
            </a:r>
            <a:r>
              <a:rPr lang="en-GB" sz="2000" dirty="0">
                <a:solidFill>
                  <a:schemeClr val="accent5">
                    <a:lumMod val="50000"/>
                  </a:schemeClr>
                </a:solidFill>
              </a:rPr>
              <a:t> </a:t>
            </a:r>
            <a:r>
              <a:rPr lang="en-GB" sz="2000" b="1" dirty="0">
                <a:solidFill>
                  <a:srgbClr val="DAA520"/>
                </a:solidFill>
              </a:rPr>
              <a:t>morgens</a:t>
            </a:r>
            <a:r>
              <a:rPr lang="en-GB" sz="2000" b="1" dirty="0">
                <a:solidFill>
                  <a:schemeClr val="accent5">
                    <a:lumMod val="50000"/>
                  </a:schemeClr>
                </a:solidFill>
              </a:rPr>
              <a:t> </a:t>
            </a:r>
            <a:r>
              <a:rPr lang="en-GB" sz="2000" b="1" dirty="0" err="1">
                <a:solidFill>
                  <a:schemeClr val="accent1">
                    <a:lumMod val="50000"/>
                  </a:schemeClr>
                </a:solidFill>
              </a:rPr>
              <a:t>denke</a:t>
            </a:r>
            <a:r>
              <a:rPr lang="en-GB" sz="2000" dirty="0">
                <a:solidFill>
                  <a:schemeClr val="accent1">
                    <a:lumMod val="50000"/>
                  </a:schemeClr>
                </a:solidFill>
              </a:rPr>
              <a:t> ich </a:t>
            </a:r>
            <a:r>
              <a:rPr lang="en-GB" sz="2000" dirty="0" err="1">
                <a:solidFill>
                  <a:schemeClr val="accent1">
                    <a:lumMod val="50000"/>
                  </a:schemeClr>
                </a:solidFill>
              </a:rPr>
              <a:t>nicht</a:t>
            </a:r>
            <a:r>
              <a:rPr lang="en-GB" sz="2000" dirty="0">
                <a:solidFill>
                  <a:schemeClr val="accent1">
                    <a:lumMod val="50000"/>
                  </a:schemeClr>
                </a:solidFill>
              </a:rPr>
              <a:t> </a:t>
            </a:r>
            <a:r>
              <a:rPr lang="en-GB" sz="2000" dirty="0" err="1">
                <a:solidFill>
                  <a:schemeClr val="accent1">
                    <a:lumMod val="50000"/>
                  </a:schemeClr>
                </a:solidFill>
              </a:rPr>
              <a:t>klar</a:t>
            </a:r>
            <a:r>
              <a:rPr lang="en-GB" sz="2000" dirty="0">
                <a:solidFill>
                  <a:schemeClr val="accent1">
                    <a:lumMod val="50000"/>
                  </a:schemeClr>
                </a:solidFill>
              </a:rPr>
              <a:t>. </a:t>
            </a:r>
          </a:p>
          <a:p>
            <a:r>
              <a:rPr lang="en-GB" sz="2000" dirty="0">
                <a:solidFill>
                  <a:schemeClr val="accent1">
                    <a:lumMod val="50000"/>
                  </a:schemeClr>
                </a:solidFill>
              </a:rPr>
              <a:t>    And I don’t </a:t>
            </a:r>
            <a:r>
              <a:rPr lang="en-GB" sz="2000" b="1" dirty="0">
                <a:solidFill>
                  <a:schemeClr val="accent1">
                    <a:lumMod val="50000"/>
                  </a:schemeClr>
                </a:solidFill>
              </a:rPr>
              <a:t>think</a:t>
            </a:r>
            <a:r>
              <a:rPr lang="en-GB" sz="2000" dirty="0">
                <a:solidFill>
                  <a:schemeClr val="accent1">
                    <a:lumMod val="50000"/>
                  </a:schemeClr>
                </a:solidFill>
              </a:rPr>
              <a:t> clearly</a:t>
            </a:r>
            <a:r>
              <a:rPr lang="en-GB" sz="2000" dirty="0">
                <a:solidFill>
                  <a:schemeClr val="accent5">
                    <a:lumMod val="50000"/>
                  </a:schemeClr>
                </a:solidFill>
              </a:rPr>
              <a:t> </a:t>
            </a:r>
            <a:r>
              <a:rPr lang="en-GB" sz="2000" b="1" dirty="0">
                <a:solidFill>
                  <a:srgbClr val="DAA520"/>
                </a:solidFill>
              </a:rPr>
              <a:t>in the mornings</a:t>
            </a:r>
            <a:r>
              <a:rPr lang="en-GB" sz="2000" dirty="0">
                <a:solidFill>
                  <a:schemeClr val="accent5">
                    <a:lumMod val="50000"/>
                  </a:schemeClr>
                </a:solidFill>
              </a:rPr>
              <a:t>.</a:t>
            </a:r>
          </a:p>
          <a:p>
            <a:endParaRPr lang="en-GB" sz="2000" dirty="0">
              <a:solidFill>
                <a:schemeClr val="accent5">
                  <a:lumMod val="50000"/>
                </a:schemeClr>
              </a:solidFill>
            </a:endParaRPr>
          </a:p>
          <a:p>
            <a:r>
              <a:rPr lang="en-GB" sz="2000" dirty="0">
                <a:solidFill>
                  <a:schemeClr val="accent5">
                    <a:lumMod val="50000"/>
                  </a:schemeClr>
                </a:solidFill>
              </a:rPr>
              <a:t>3) </a:t>
            </a:r>
            <a:r>
              <a:rPr lang="en-GB" sz="2000" dirty="0">
                <a:solidFill>
                  <a:schemeClr val="accent1">
                    <a:lumMod val="50000"/>
                  </a:schemeClr>
                </a:solidFill>
              </a:rPr>
              <a:t>Ich </a:t>
            </a:r>
            <a:r>
              <a:rPr lang="en-GB" sz="2000" dirty="0" err="1">
                <a:solidFill>
                  <a:schemeClr val="accent1">
                    <a:lumMod val="50000"/>
                  </a:schemeClr>
                </a:solidFill>
              </a:rPr>
              <a:t>habe</a:t>
            </a:r>
            <a:r>
              <a:rPr lang="en-GB" sz="2000" dirty="0">
                <a:solidFill>
                  <a:schemeClr val="accent1">
                    <a:lumMod val="50000"/>
                  </a:schemeClr>
                </a:solidFill>
              </a:rPr>
              <a:t> </a:t>
            </a:r>
            <a:r>
              <a:rPr lang="en-GB" sz="2000" dirty="0" err="1">
                <a:solidFill>
                  <a:schemeClr val="accent1">
                    <a:lumMod val="50000"/>
                  </a:schemeClr>
                </a:solidFill>
              </a:rPr>
              <a:t>ein</a:t>
            </a:r>
            <a:r>
              <a:rPr lang="en-GB" sz="2000" dirty="0">
                <a:solidFill>
                  <a:schemeClr val="accent1">
                    <a:lumMod val="50000"/>
                  </a:schemeClr>
                </a:solidFill>
              </a:rPr>
              <a:t> Problem, </a:t>
            </a:r>
            <a:r>
              <a:rPr lang="en-GB" sz="2000" dirty="0" err="1">
                <a:solidFill>
                  <a:schemeClr val="accent1">
                    <a:lumMod val="50000"/>
                  </a:schemeClr>
                </a:solidFill>
              </a:rPr>
              <a:t>aber</a:t>
            </a:r>
            <a:r>
              <a:rPr lang="en-GB" sz="2000" dirty="0">
                <a:solidFill>
                  <a:schemeClr val="accent1">
                    <a:lumMod val="50000"/>
                  </a:schemeClr>
                </a:solidFill>
              </a:rPr>
              <a:t> es it okay. </a:t>
            </a:r>
            <a:r>
              <a:rPr lang="en-GB" sz="2000" b="1" dirty="0">
                <a:solidFill>
                  <a:srgbClr val="DAA520"/>
                </a:solidFill>
              </a:rPr>
              <a:t>Am Abend </a:t>
            </a:r>
            <a:r>
              <a:rPr lang="en-GB" sz="2000" dirty="0">
                <a:solidFill>
                  <a:schemeClr val="accent1">
                    <a:lumMod val="50000"/>
                  </a:schemeClr>
                </a:solidFill>
              </a:rPr>
              <a:t>/</a:t>
            </a:r>
            <a:r>
              <a:rPr lang="en-GB" sz="2000" dirty="0">
                <a:solidFill>
                  <a:schemeClr val="accent5">
                    <a:lumMod val="50000"/>
                  </a:schemeClr>
                </a:solidFill>
              </a:rPr>
              <a:t> </a:t>
            </a:r>
            <a:r>
              <a:rPr lang="en-GB" sz="2000" b="1" dirty="0">
                <a:solidFill>
                  <a:srgbClr val="DAA520"/>
                </a:solidFill>
              </a:rPr>
              <a:t>abends</a:t>
            </a:r>
            <a:r>
              <a:rPr lang="en-GB" sz="2000" dirty="0">
                <a:solidFill>
                  <a:srgbClr val="DAA520"/>
                </a:solidFill>
              </a:rPr>
              <a:t> </a:t>
            </a:r>
            <a:r>
              <a:rPr lang="en-GB" sz="2000" b="1" dirty="0" err="1">
                <a:solidFill>
                  <a:schemeClr val="accent1">
                    <a:lumMod val="50000"/>
                  </a:schemeClr>
                </a:solidFill>
              </a:rPr>
              <a:t>chille</a:t>
            </a:r>
            <a:r>
              <a:rPr lang="en-GB" sz="2000" dirty="0">
                <a:solidFill>
                  <a:schemeClr val="accent1">
                    <a:lumMod val="50000"/>
                  </a:schemeClr>
                </a:solidFill>
              </a:rPr>
              <a:t> ich.</a:t>
            </a:r>
          </a:p>
          <a:p>
            <a:r>
              <a:rPr lang="en-GB" sz="2000" dirty="0">
                <a:solidFill>
                  <a:schemeClr val="accent1">
                    <a:lumMod val="50000"/>
                  </a:schemeClr>
                </a:solidFill>
              </a:rPr>
              <a:t>    I have a problem, but it’s okay. </a:t>
            </a:r>
            <a:r>
              <a:rPr lang="en-GB" sz="2000" b="1" dirty="0">
                <a:solidFill>
                  <a:schemeClr val="accent1">
                    <a:lumMod val="50000"/>
                  </a:schemeClr>
                </a:solidFill>
              </a:rPr>
              <a:t>I’m chilling out</a:t>
            </a:r>
            <a:r>
              <a:rPr lang="en-GB" sz="2000" dirty="0">
                <a:solidFill>
                  <a:schemeClr val="accent5">
                    <a:lumMod val="50000"/>
                  </a:schemeClr>
                </a:solidFill>
              </a:rPr>
              <a:t> </a:t>
            </a:r>
            <a:r>
              <a:rPr lang="en-GB" sz="2000" b="1" dirty="0">
                <a:solidFill>
                  <a:srgbClr val="DAA520"/>
                </a:solidFill>
              </a:rPr>
              <a:t>this evening</a:t>
            </a:r>
            <a:r>
              <a:rPr lang="en-GB" sz="2000" dirty="0">
                <a:solidFill>
                  <a:schemeClr val="accent5">
                    <a:lumMod val="50000"/>
                  </a:schemeClr>
                </a:solidFill>
              </a:rPr>
              <a:t>.</a:t>
            </a:r>
          </a:p>
          <a:p>
            <a:endParaRPr lang="en-GB" sz="2000" dirty="0">
              <a:solidFill>
                <a:schemeClr val="accent5">
                  <a:lumMod val="50000"/>
                </a:schemeClr>
              </a:solidFill>
            </a:endParaRPr>
          </a:p>
          <a:p>
            <a:r>
              <a:rPr lang="en-GB" sz="2000" dirty="0">
                <a:solidFill>
                  <a:schemeClr val="accent5">
                    <a:lumMod val="50000"/>
                  </a:schemeClr>
                </a:solidFill>
              </a:rPr>
              <a:t>4) </a:t>
            </a:r>
            <a:r>
              <a:rPr lang="en-GB" sz="2000" dirty="0">
                <a:solidFill>
                  <a:schemeClr val="accent1">
                    <a:lumMod val="50000"/>
                  </a:schemeClr>
                </a:solidFill>
              </a:rPr>
              <a:t>Und</a:t>
            </a:r>
            <a:r>
              <a:rPr lang="en-GB" sz="2000" dirty="0">
                <a:solidFill>
                  <a:schemeClr val="accent5">
                    <a:lumMod val="50000"/>
                  </a:schemeClr>
                </a:solidFill>
              </a:rPr>
              <a:t> </a:t>
            </a:r>
            <a:r>
              <a:rPr lang="en-GB" sz="2000" b="1" dirty="0" err="1">
                <a:solidFill>
                  <a:srgbClr val="DAA520"/>
                </a:solidFill>
              </a:rPr>
              <a:t>montags</a:t>
            </a:r>
            <a:r>
              <a:rPr lang="en-GB" sz="2000" b="1" dirty="0">
                <a:solidFill>
                  <a:schemeClr val="accent5">
                    <a:lumMod val="50000"/>
                  </a:schemeClr>
                </a:solidFill>
              </a:rPr>
              <a:t> </a:t>
            </a:r>
            <a:r>
              <a:rPr lang="en-GB" sz="2000" dirty="0">
                <a:solidFill>
                  <a:schemeClr val="accent5">
                    <a:lumMod val="50000"/>
                  </a:schemeClr>
                </a:solidFill>
              </a:rPr>
              <a:t>/</a:t>
            </a:r>
            <a:r>
              <a:rPr lang="en-GB" sz="2000" b="1" dirty="0">
                <a:solidFill>
                  <a:schemeClr val="accent5">
                    <a:lumMod val="50000"/>
                  </a:schemeClr>
                </a:solidFill>
              </a:rPr>
              <a:t> </a:t>
            </a:r>
            <a:r>
              <a:rPr lang="en-GB" sz="2000" b="1" dirty="0">
                <a:solidFill>
                  <a:srgbClr val="DAA520"/>
                </a:solidFill>
              </a:rPr>
              <a:t>am Montag </a:t>
            </a:r>
            <a:r>
              <a:rPr lang="en-GB" sz="2000" dirty="0">
                <a:solidFill>
                  <a:srgbClr val="DAA520"/>
                </a:solidFill>
              </a:rPr>
              <a:t> </a:t>
            </a:r>
            <a:r>
              <a:rPr lang="en-GB" sz="2000" b="1" dirty="0" err="1">
                <a:solidFill>
                  <a:schemeClr val="accent1">
                    <a:lumMod val="50000"/>
                  </a:schemeClr>
                </a:solidFill>
              </a:rPr>
              <a:t>gehe</a:t>
            </a:r>
            <a:r>
              <a:rPr lang="en-GB" sz="2000" dirty="0">
                <a:solidFill>
                  <a:schemeClr val="accent1">
                    <a:lumMod val="50000"/>
                  </a:schemeClr>
                </a:solidFill>
              </a:rPr>
              <a:t> ich </a:t>
            </a:r>
            <a:r>
              <a:rPr lang="en-GB" sz="2000" dirty="0" err="1">
                <a:solidFill>
                  <a:schemeClr val="accent1">
                    <a:lumMod val="50000"/>
                  </a:schemeClr>
                </a:solidFill>
              </a:rPr>
              <a:t>nicht</a:t>
            </a:r>
            <a:r>
              <a:rPr lang="en-GB" sz="2000" dirty="0">
                <a:solidFill>
                  <a:schemeClr val="accent1">
                    <a:lumMod val="50000"/>
                  </a:schemeClr>
                </a:solidFill>
              </a:rPr>
              <a:t> in die Schule!</a:t>
            </a:r>
          </a:p>
          <a:p>
            <a:r>
              <a:rPr lang="en-GB" sz="2000" dirty="0">
                <a:solidFill>
                  <a:schemeClr val="accent1">
                    <a:lumMod val="50000"/>
                  </a:schemeClr>
                </a:solidFill>
              </a:rPr>
              <a:t>    And </a:t>
            </a:r>
            <a:r>
              <a:rPr lang="en-GB" sz="2000" b="1" dirty="0">
                <a:solidFill>
                  <a:schemeClr val="accent1">
                    <a:lumMod val="50000"/>
                  </a:schemeClr>
                </a:solidFill>
              </a:rPr>
              <a:t>I’m </a:t>
            </a:r>
            <a:r>
              <a:rPr lang="en-GB" sz="2000" dirty="0">
                <a:solidFill>
                  <a:schemeClr val="accent1">
                    <a:lumMod val="50000"/>
                  </a:schemeClr>
                </a:solidFill>
              </a:rPr>
              <a:t>not </a:t>
            </a:r>
            <a:r>
              <a:rPr lang="en-GB" sz="2000" b="1" dirty="0">
                <a:solidFill>
                  <a:schemeClr val="accent1">
                    <a:lumMod val="50000"/>
                  </a:schemeClr>
                </a:solidFill>
              </a:rPr>
              <a:t>going </a:t>
            </a:r>
            <a:r>
              <a:rPr lang="en-GB" sz="2000" dirty="0">
                <a:solidFill>
                  <a:schemeClr val="accent1">
                    <a:lumMod val="50000"/>
                  </a:schemeClr>
                </a:solidFill>
              </a:rPr>
              <a:t>to school </a:t>
            </a:r>
            <a:r>
              <a:rPr lang="en-GB" sz="2000" b="1" dirty="0">
                <a:solidFill>
                  <a:srgbClr val="DAA520"/>
                </a:solidFill>
              </a:rPr>
              <a:t>on Monday</a:t>
            </a:r>
            <a:r>
              <a:rPr lang="en-GB" sz="2000" dirty="0">
                <a:solidFill>
                  <a:schemeClr val="accent5">
                    <a:lumMod val="50000"/>
                  </a:schemeClr>
                </a:solidFill>
              </a:rPr>
              <a:t>!</a:t>
            </a:r>
          </a:p>
          <a:p>
            <a:endParaRPr lang="en-GB" sz="2000" dirty="0">
              <a:solidFill>
                <a:schemeClr val="accent5">
                  <a:lumMod val="50000"/>
                </a:schemeClr>
              </a:solidFill>
            </a:endParaRPr>
          </a:p>
          <a:p>
            <a:r>
              <a:rPr lang="en-GB" sz="2000" dirty="0">
                <a:solidFill>
                  <a:schemeClr val="accent5">
                    <a:lumMod val="50000"/>
                  </a:schemeClr>
                </a:solidFill>
              </a:rPr>
              <a:t>5) </a:t>
            </a:r>
            <a:r>
              <a:rPr lang="en-GB" sz="2000" dirty="0">
                <a:solidFill>
                  <a:schemeClr val="accent1">
                    <a:lumMod val="50000"/>
                  </a:schemeClr>
                </a:solidFill>
              </a:rPr>
              <a:t>Ich</a:t>
            </a:r>
            <a:r>
              <a:rPr lang="en-GB" sz="2000" dirty="0">
                <a:solidFill>
                  <a:schemeClr val="accent5">
                    <a:lumMod val="50000"/>
                  </a:schemeClr>
                </a:solidFill>
              </a:rPr>
              <a:t> </a:t>
            </a:r>
            <a:r>
              <a:rPr lang="en-GB" sz="2000" b="1" dirty="0" err="1">
                <a:solidFill>
                  <a:schemeClr val="accent1">
                    <a:lumMod val="50000"/>
                  </a:schemeClr>
                </a:solidFill>
              </a:rPr>
              <a:t>trage</a:t>
            </a:r>
            <a:r>
              <a:rPr lang="en-GB" sz="2000" dirty="0">
                <a:solidFill>
                  <a:schemeClr val="accent5">
                    <a:lumMod val="50000"/>
                  </a:schemeClr>
                </a:solidFill>
              </a:rPr>
              <a:t> </a:t>
            </a:r>
            <a:r>
              <a:rPr lang="en-GB" sz="2000" b="1" dirty="0" err="1">
                <a:solidFill>
                  <a:srgbClr val="DAA520"/>
                </a:solidFill>
              </a:rPr>
              <a:t>nachmittags</a:t>
            </a:r>
            <a:r>
              <a:rPr lang="en-GB" sz="2000" b="1" dirty="0">
                <a:solidFill>
                  <a:schemeClr val="accent5">
                    <a:lumMod val="50000"/>
                  </a:schemeClr>
                </a:solidFill>
              </a:rPr>
              <a:t> </a:t>
            </a:r>
            <a:r>
              <a:rPr lang="en-GB" sz="2000" dirty="0">
                <a:solidFill>
                  <a:schemeClr val="accent1">
                    <a:lumMod val="50000"/>
                  </a:schemeClr>
                </a:solidFill>
              </a:rPr>
              <a:t>/</a:t>
            </a:r>
            <a:r>
              <a:rPr lang="en-GB" sz="2000" b="1" dirty="0">
                <a:solidFill>
                  <a:schemeClr val="accent5">
                    <a:lumMod val="50000"/>
                  </a:schemeClr>
                </a:solidFill>
              </a:rPr>
              <a:t> </a:t>
            </a:r>
            <a:r>
              <a:rPr lang="en-GB" sz="2000" b="1" dirty="0">
                <a:solidFill>
                  <a:srgbClr val="DAA520"/>
                </a:solidFill>
              </a:rPr>
              <a:t>am Nachmittag</a:t>
            </a:r>
            <a:r>
              <a:rPr lang="en-GB" sz="2000" dirty="0">
                <a:solidFill>
                  <a:srgbClr val="DAA520"/>
                </a:solidFill>
              </a:rPr>
              <a:t> </a:t>
            </a:r>
            <a:r>
              <a:rPr lang="en-GB" sz="2000" dirty="0" err="1">
                <a:solidFill>
                  <a:schemeClr val="accent1">
                    <a:lumMod val="50000"/>
                  </a:schemeClr>
                </a:solidFill>
              </a:rPr>
              <a:t>einen</a:t>
            </a:r>
            <a:r>
              <a:rPr lang="en-GB" sz="2000" dirty="0">
                <a:solidFill>
                  <a:schemeClr val="accent1">
                    <a:lumMod val="50000"/>
                  </a:schemeClr>
                </a:solidFill>
              </a:rPr>
              <a:t> Hut, </a:t>
            </a:r>
            <a:r>
              <a:rPr lang="en-GB" sz="2000" dirty="0" err="1">
                <a:solidFill>
                  <a:schemeClr val="accent1">
                    <a:lumMod val="50000"/>
                  </a:schemeClr>
                </a:solidFill>
              </a:rPr>
              <a:t>denke</a:t>
            </a:r>
            <a:r>
              <a:rPr lang="en-GB" sz="2000" dirty="0">
                <a:solidFill>
                  <a:schemeClr val="accent1">
                    <a:lumMod val="50000"/>
                  </a:schemeClr>
                </a:solidFill>
              </a:rPr>
              <a:t> ich. Los </a:t>
            </a:r>
            <a:r>
              <a:rPr lang="en-GB" sz="2000" dirty="0" err="1">
                <a:solidFill>
                  <a:schemeClr val="accent1">
                    <a:lumMod val="50000"/>
                  </a:schemeClr>
                </a:solidFill>
              </a:rPr>
              <a:t>geht’s</a:t>
            </a:r>
            <a:r>
              <a:rPr lang="en-GB" sz="2000" dirty="0">
                <a:solidFill>
                  <a:schemeClr val="accent1">
                    <a:lumMod val="50000"/>
                  </a:schemeClr>
                </a:solidFill>
              </a:rPr>
              <a:t>!</a:t>
            </a:r>
          </a:p>
          <a:p>
            <a:r>
              <a:rPr lang="en-GB" sz="2000" dirty="0">
                <a:solidFill>
                  <a:schemeClr val="accent1">
                    <a:lumMod val="50000"/>
                  </a:schemeClr>
                </a:solidFill>
              </a:rPr>
              <a:t>    I guess </a:t>
            </a:r>
            <a:r>
              <a:rPr lang="en-GB" sz="2000" b="1" dirty="0">
                <a:solidFill>
                  <a:schemeClr val="accent1">
                    <a:lumMod val="50000"/>
                  </a:schemeClr>
                </a:solidFill>
              </a:rPr>
              <a:t>I’m wearing </a:t>
            </a:r>
            <a:r>
              <a:rPr lang="en-GB" sz="2000" dirty="0">
                <a:solidFill>
                  <a:schemeClr val="accent1">
                    <a:lumMod val="50000"/>
                  </a:schemeClr>
                </a:solidFill>
              </a:rPr>
              <a:t>a hat </a:t>
            </a:r>
            <a:r>
              <a:rPr lang="en-GB" sz="2000" b="1" dirty="0">
                <a:solidFill>
                  <a:srgbClr val="DAA520"/>
                </a:solidFill>
              </a:rPr>
              <a:t>this afternoon</a:t>
            </a:r>
            <a:r>
              <a:rPr lang="en-GB" sz="2000" dirty="0">
                <a:solidFill>
                  <a:schemeClr val="accent5">
                    <a:lumMod val="50000"/>
                  </a:schemeClr>
                </a:solidFill>
              </a:rPr>
              <a:t>. </a:t>
            </a:r>
            <a:r>
              <a:rPr lang="en-GB" sz="2000" dirty="0">
                <a:solidFill>
                  <a:schemeClr val="accent1">
                    <a:lumMod val="50000"/>
                  </a:schemeClr>
                </a:solidFill>
              </a:rPr>
              <a:t>Let’s go!</a:t>
            </a:r>
          </a:p>
        </p:txBody>
      </p:sp>
      <p:pic>
        <p:nvPicPr>
          <p:cNvPr id="12" name="Picture 11" descr="A picture containing shirt&#10;&#10;Description automatically generated">
            <a:extLst>
              <a:ext uri="{FF2B5EF4-FFF2-40B4-BE49-F238E27FC236}">
                <a16:creationId xmlns:a16="http://schemas.microsoft.com/office/drawing/2014/main" id="{CE04163F-E981-4CFC-BC86-55FD288E0C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857" y="4183375"/>
            <a:ext cx="1183748" cy="1987556"/>
          </a:xfrm>
          <a:prstGeom prst="rect">
            <a:avLst/>
          </a:prstGeom>
        </p:spPr>
      </p:pic>
      <p:pic>
        <p:nvPicPr>
          <p:cNvPr id="8" name="Picture 7">
            <a:extLst>
              <a:ext uri="{FF2B5EF4-FFF2-40B4-BE49-F238E27FC236}">
                <a16:creationId xmlns:a16="http://schemas.microsoft.com/office/drawing/2014/main" id="{014C1932-C7DF-4AC5-8763-70962B5110F7}"/>
              </a:ext>
            </a:extLst>
          </p:cNvPr>
          <p:cNvPicPr>
            <a:picLocks noChangeAspect="1"/>
          </p:cNvPicPr>
          <p:nvPr/>
        </p:nvPicPr>
        <p:blipFill>
          <a:blip r:embed="rId5"/>
          <a:stretch>
            <a:fillRect/>
          </a:stretch>
        </p:blipFill>
        <p:spPr>
          <a:xfrm>
            <a:off x="300787" y="1487726"/>
            <a:ext cx="1238250" cy="1685925"/>
          </a:xfrm>
          <a:prstGeom prst="rect">
            <a:avLst/>
          </a:prstGeom>
        </p:spPr>
      </p:pic>
      <p:sp>
        <p:nvSpPr>
          <p:cNvPr id="13" name="TextBox 12">
            <a:extLst>
              <a:ext uri="{FF2B5EF4-FFF2-40B4-BE49-F238E27FC236}">
                <a16:creationId xmlns:a16="http://schemas.microsoft.com/office/drawing/2014/main" id="{C1DE6B75-5B75-4D98-A048-AFDFC8147E2A}"/>
              </a:ext>
            </a:extLst>
          </p:cNvPr>
          <p:cNvSpPr txBox="1"/>
          <p:nvPr/>
        </p:nvSpPr>
        <p:spPr>
          <a:xfrm>
            <a:off x="6359167" y="544618"/>
            <a:ext cx="3073688" cy="523220"/>
          </a:xfrm>
          <a:prstGeom prst="rect">
            <a:avLst/>
          </a:prstGeom>
          <a:noFill/>
        </p:spPr>
        <p:txBody>
          <a:bodyPr wrap="square" rtlCol="0">
            <a:spAutoFit/>
          </a:bodyPr>
          <a:lstStyle/>
          <a:p>
            <a:pPr algn="ctr"/>
            <a:r>
              <a:rPr lang="en-GB" sz="2800" b="1" dirty="0">
                <a:solidFill>
                  <a:schemeClr val="accent1">
                    <a:lumMod val="50000"/>
                  </a:schemeClr>
                </a:solidFill>
              </a:rPr>
              <a:t>Was </a:t>
            </a:r>
            <a:r>
              <a:rPr lang="en-GB" sz="2800" b="1" dirty="0" err="1">
                <a:solidFill>
                  <a:schemeClr val="accent1">
                    <a:lumMod val="50000"/>
                  </a:schemeClr>
                </a:solidFill>
              </a:rPr>
              <a:t>sagt</a:t>
            </a:r>
            <a:r>
              <a:rPr lang="en-GB" sz="2800" b="1" dirty="0">
                <a:solidFill>
                  <a:schemeClr val="accent1">
                    <a:lumMod val="50000"/>
                  </a:schemeClr>
                </a:solidFill>
              </a:rPr>
              <a:t> </a:t>
            </a:r>
            <a:r>
              <a:rPr lang="en-GB" sz="2800" b="1" dirty="0" err="1">
                <a:solidFill>
                  <a:schemeClr val="accent1">
                    <a:lumMod val="50000"/>
                  </a:schemeClr>
                </a:solidFill>
              </a:rPr>
              <a:t>er</a:t>
            </a:r>
            <a:r>
              <a:rPr lang="en-GB" sz="2800" b="1" dirty="0">
                <a:solidFill>
                  <a:schemeClr val="accent1">
                    <a:lumMod val="50000"/>
                  </a:schemeClr>
                </a:solidFill>
              </a:rPr>
              <a:t>?</a:t>
            </a:r>
          </a:p>
        </p:txBody>
      </p:sp>
      <p:cxnSp>
        <p:nvCxnSpPr>
          <p:cNvPr id="19" name="Straight Connector 18">
            <a:extLst>
              <a:ext uri="{FF2B5EF4-FFF2-40B4-BE49-F238E27FC236}">
                <a16:creationId xmlns:a16="http://schemas.microsoft.com/office/drawing/2014/main" id="{9B7193EB-9E84-4D05-8719-0DF0CD6971A2}"/>
              </a:ext>
            </a:extLst>
          </p:cNvPr>
          <p:cNvCxnSpPr>
            <a:cxnSpLocks/>
          </p:cNvCxnSpPr>
          <p:nvPr/>
        </p:nvCxnSpPr>
        <p:spPr>
          <a:xfrm flipV="1">
            <a:off x="5541219" y="1828800"/>
            <a:ext cx="1442511" cy="1941"/>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F931E8-56A6-495D-A064-2B0B7B6453A7}"/>
              </a:ext>
            </a:extLst>
          </p:cNvPr>
          <p:cNvCxnSpPr>
            <a:cxnSpLocks/>
          </p:cNvCxnSpPr>
          <p:nvPr/>
        </p:nvCxnSpPr>
        <p:spPr>
          <a:xfrm>
            <a:off x="3179019" y="2745141"/>
            <a:ext cx="1431081"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BE6D1BC-A040-4A0A-AD02-CC1ACF304A1A}"/>
              </a:ext>
            </a:extLst>
          </p:cNvPr>
          <p:cNvCxnSpPr>
            <a:cxnSpLocks/>
          </p:cNvCxnSpPr>
          <p:nvPr/>
        </p:nvCxnSpPr>
        <p:spPr>
          <a:xfrm>
            <a:off x="8913069" y="3659541"/>
            <a:ext cx="948481"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BB4EFF6-1CEB-4CFB-9CD6-5A45DA03794B}"/>
              </a:ext>
            </a:extLst>
          </p:cNvPr>
          <p:cNvCxnSpPr>
            <a:cxnSpLocks/>
          </p:cNvCxnSpPr>
          <p:nvPr/>
        </p:nvCxnSpPr>
        <p:spPr>
          <a:xfrm>
            <a:off x="3179019" y="4586641"/>
            <a:ext cx="1037381"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798B0DF-6D98-466D-9D03-832E353D7279}"/>
              </a:ext>
            </a:extLst>
          </p:cNvPr>
          <p:cNvCxnSpPr>
            <a:cxnSpLocks/>
          </p:cNvCxnSpPr>
          <p:nvPr/>
        </p:nvCxnSpPr>
        <p:spPr>
          <a:xfrm>
            <a:off x="3820369" y="5488341"/>
            <a:ext cx="1431081"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BC8A8FF-910B-4456-8BFC-9538B5222C69}"/>
              </a:ext>
            </a:extLst>
          </p:cNvPr>
          <p:cNvSpPr txBox="1"/>
          <p:nvPr/>
        </p:nvSpPr>
        <p:spPr>
          <a:xfrm>
            <a:off x="8290768" y="3822677"/>
            <a:ext cx="2110531" cy="276999"/>
          </a:xfrm>
          <a:prstGeom prst="rect">
            <a:avLst/>
          </a:prstGeom>
          <a:solidFill>
            <a:schemeClr val="bg1"/>
          </a:solidFill>
        </p:spPr>
        <p:txBody>
          <a:bodyPr wrap="square" tIns="0" bIns="0" rtlCol="0">
            <a:spAutoFit/>
          </a:bodyPr>
          <a:lstStyle/>
          <a:p>
            <a:r>
              <a:rPr lang="en-GB" dirty="0">
                <a:solidFill>
                  <a:schemeClr val="accent1">
                    <a:lumMod val="50000"/>
                  </a:schemeClr>
                </a:solidFill>
              </a:rPr>
              <a:t>____________ .</a:t>
            </a:r>
          </a:p>
        </p:txBody>
      </p:sp>
      <p:sp>
        <p:nvSpPr>
          <p:cNvPr id="37" name="TextBox 36">
            <a:extLst>
              <a:ext uri="{FF2B5EF4-FFF2-40B4-BE49-F238E27FC236}">
                <a16:creationId xmlns:a16="http://schemas.microsoft.com/office/drawing/2014/main" id="{B72AAD3D-C4A0-4198-B83C-F5002F824E4A}"/>
              </a:ext>
            </a:extLst>
          </p:cNvPr>
          <p:cNvSpPr txBox="1"/>
          <p:nvPr/>
        </p:nvSpPr>
        <p:spPr>
          <a:xfrm>
            <a:off x="5541219" y="2896652"/>
            <a:ext cx="2110531" cy="276999"/>
          </a:xfrm>
          <a:prstGeom prst="rect">
            <a:avLst/>
          </a:prstGeom>
          <a:solidFill>
            <a:schemeClr val="bg1"/>
          </a:solidFill>
        </p:spPr>
        <p:txBody>
          <a:bodyPr wrap="square" tIns="0" bIns="0" rtlCol="0">
            <a:spAutoFit/>
          </a:bodyPr>
          <a:lstStyle/>
          <a:p>
            <a:r>
              <a:rPr lang="en-GB" dirty="0">
                <a:solidFill>
                  <a:schemeClr val="accent1">
                    <a:lumMod val="50000"/>
                  </a:schemeClr>
                </a:solidFill>
              </a:rPr>
              <a:t>____________ .</a:t>
            </a:r>
          </a:p>
        </p:txBody>
      </p:sp>
      <p:sp>
        <p:nvSpPr>
          <p:cNvPr id="38" name="TextBox 37">
            <a:extLst>
              <a:ext uri="{FF2B5EF4-FFF2-40B4-BE49-F238E27FC236}">
                <a16:creationId xmlns:a16="http://schemas.microsoft.com/office/drawing/2014/main" id="{D9ED4330-8487-441C-9112-74EF651F6199}"/>
              </a:ext>
            </a:extLst>
          </p:cNvPr>
          <p:cNvSpPr txBox="1"/>
          <p:nvPr/>
        </p:nvSpPr>
        <p:spPr>
          <a:xfrm>
            <a:off x="6046405" y="4732296"/>
            <a:ext cx="2474169" cy="276999"/>
          </a:xfrm>
          <a:prstGeom prst="rect">
            <a:avLst/>
          </a:prstGeom>
          <a:solidFill>
            <a:schemeClr val="bg1"/>
          </a:solidFill>
        </p:spPr>
        <p:txBody>
          <a:bodyPr wrap="square" tIns="0" bIns="0" rtlCol="0">
            <a:spAutoFit/>
          </a:bodyPr>
          <a:lstStyle/>
          <a:p>
            <a:r>
              <a:rPr lang="en-GB" dirty="0">
                <a:solidFill>
                  <a:schemeClr val="accent1">
                    <a:lumMod val="50000"/>
                  </a:schemeClr>
                </a:solidFill>
              </a:rPr>
              <a:t>____________ .</a:t>
            </a:r>
          </a:p>
        </p:txBody>
      </p:sp>
      <p:sp>
        <p:nvSpPr>
          <p:cNvPr id="39" name="TextBox 38">
            <a:extLst>
              <a:ext uri="{FF2B5EF4-FFF2-40B4-BE49-F238E27FC236}">
                <a16:creationId xmlns:a16="http://schemas.microsoft.com/office/drawing/2014/main" id="{B7A64B5E-04C7-4FD3-8B3D-4DAC2360184A}"/>
              </a:ext>
            </a:extLst>
          </p:cNvPr>
          <p:cNvSpPr txBox="1"/>
          <p:nvPr/>
        </p:nvSpPr>
        <p:spPr>
          <a:xfrm>
            <a:off x="5706319" y="5639013"/>
            <a:ext cx="1761281" cy="276999"/>
          </a:xfrm>
          <a:prstGeom prst="rect">
            <a:avLst/>
          </a:prstGeom>
          <a:solidFill>
            <a:schemeClr val="bg1"/>
          </a:solidFill>
        </p:spPr>
        <p:txBody>
          <a:bodyPr wrap="square" tIns="0" bIns="0" rtlCol="0">
            <a:spAutoFit/>
          </a:bodyPr>
          <a:lstStyle/>
          <a:p>
            <a:r>
              <a:rPr lang="en-GB" dirty="0">
                <a:solidFill>
                  <a:schemeClr val="accent1">
                    <a:lumMod val="50000"/>
                  </a:schemeClr>
                </a:solidFill>
              </a:rPr>
              <a:t>____________ .</a:t>
            </a:r>
          </a:p>
        </p:txBody>
      </p:sp>
      <p:sp>
        <p:nvSpPr>
          <p:cNvPr id="40" name="TextBox 39">
            <a:extLst>
              <a:ext uri="{FF2B5EF4-FFF2-40B4-BE49-F238E27FC236}">
                <a16:creationId xmlns:a16="http://schemas.microsoft.com/office/drawing/2014/main" id="{9404EE76-7CE8-4251-9C4C-CF5648B5BEB6}"/>
              </a:ext>
            </a:extLst>
          </p:cNvPr>
          <p:cNvSpPr txBox="1"/>
          <p:nvPr/>
        </p:nvSpPr>
        <p:spPr>
          <a:xfrm>
            <a:off x="6434559" y="1994315"/>
            <a:ext cx="2066081" cy="276999"/>
          </a:xfrm>
          <a:prstGeom prst="rect">
            <a:avLst/>
          </a:prstGeom>
          <a:solidFill>
            <a:schemeClr val="bg1"/>
          </a:solidFill>
        </p:spPr>
        <p:txBody>
          <a:bodyPr wrap="square" tIns="0" bIns="0" rtlCol="0">
            <a:spAutoFit/>
          </a:bodyPr>
          <a:lstStyle/>
          <a:p>
            <a:r>
              <a:rPr lang="en-GB" dirty="0">
                <a:solidFill>
                  <a:schemeClr val="accent1">
                    <a:lumMod val="50000"/>
                  </a:schemeClr>
                </a:solidFill>
              </a:rPr>
              <a:t>____________ .</a:t>
            </a:r>
          </a:p>
        </p:txBody>
      </p:sp>
      <p:sp>
        <p:nvSpPr>
          <p:cNvPr id="42" name="Speech Bubble: Rectangle with Corners Rounded 41">
            <a:extLst>
              <a:ext uri="{FF2B5EF4-FFF2-40B4-BE49-F238E27FC236}">
                <a16:creationId xmlns:a16="http://schemas.microsoft.com/office/drawing/2014/main" id="{510A6DC2-6D3C-41C9-8F74-67C83C7C6403}"/>
              </a:ext>
            </a:extLst>
          </p:cNvPr>
          <p:cNvSpPr/>
          <p:nvPr/>
        </p:nvSpPr>
        <p:spPr>
          <a:xfrm>
            <a:off x="10271758" y="732609"/>
            <a:ext cx="1750711" cy="2616766"/>
          </a:xfrm>
          <a:prstGeom prst="wedgeRoundRectCallout">
            <a:avLst>
              <a:gd name="adj1" fmla="val -66240"/>
              <a:gd name="adj2" fmla="val 16841"/>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What do you think comes next in English? ‘on/in’ or ‘this’? </a:t>
            </a:r>
          </a:p>
        </p:txBody>
      </p:sp>
      <p:sp>
        <p:nvSpPr>
          <p:cNvPr id="2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9121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Y9 T3.1 Week 2 Slides 4-5</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69884B82-A8F4-0B40-81EF-F92A8108D32F}"/>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Word patterns </a:t>
            </a:r>
          </a:p>
        </p:txBody>
      </p:sp>
    </p:spTree>
    <p:extLst>
      <p:ext uri="{BB962C8B-B14F-4D97-AF65-F5344CB8AC3E}">
        <p14:creationId xmlns:p14="http://schemas.microsoft.com/office/powerpoint/2010/main" val="28360853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83846" y="1159874"/>
            <a:ext cx="12024307" cy="511191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As you know,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days of the week </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and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times of day </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der </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Dienstag</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der Nachmittag</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are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nouns</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We add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am</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to talk about what we are doing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on</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 specific </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day, or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 specific</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time of day:</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To talk about what we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normally </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do on a day or time of day, we change the nouns into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adverbs</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We do this by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removing the capital letter</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and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adding –s</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Use </a:t>
            </a:r>
            <a:r>
              <a:rPr kumimoji="0" lang="en-US"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am </a:t>
            </a:r>
            <a:r>
              <a:rPr kumimoji="0" lang="en-US"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ienstag</a:t>
            </a: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to talk about a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one-off event. </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Use </a:t>
            </a:r>
            <a:r>
              <a:rPr kumimoji="0" lang="en-US"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a:t>
            </a:r>
            <a:r>
              <a:rPr kumimoji="0" lang="en-US" sz="20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ienstag</a:t>
            </a:r>
            <a:r>
              <a:rPr kumimoji="0" lang="en-US"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to talk about a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regular event</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6653048" cy="707849"/>
          </a:xfrm>
        </p:spPr>
        <p:txBody>
          <a:bodyPr>
            <a:normAutofit/>
          </a:bodyPr>
          <a:lstStyle/>
          <a:p>
            <a:r>
              <a:rPr lang="en-GB" sz="2800" b="1" dirty="0">
                <a:solidFill>
                  <a:schemeClr val="bg1"/>
                </a:solidFill>
              </a:rPr>
              <a:t>‘Am Montag’ </a:t>
            </a:r>
            <a:r>
              <a:rPr lang="en-GB" sz="2800" b="1" dirty="0" err="1">
                <a:solidFill>
                  <a:schemeClr val="bg1"/>
                </a:solidFill>
              </a:rPr>
              <a:t>oder</a:t>
            </a:r>
            <a:r>
              <a:rPr lang="en-GB" sz="2800" b="1" dirty="0">
                <a:solidFill>
                  <a:schemeClr val="bg1"/>
                </a:solidFill>
              </a:rPr>
              <a:t> ‘</a:t>
            </a:r>
            <a:r>
              <a:rPr lang="en-GB" sz="2800" b="1" dirty="0" err="1">
                <a:solidFill>
                  <a:schemeClr val="bg1"/>
                </a:solidFill>
              </a:rPr>
              <a:t>montags</a:t>
            </a:r>
            <a:r>
              <a:rPr lang="en-GB" sz="2800" b="1" dirty="0">
                <a:solidFill>
                  <a:schemeClr val="bg1"/>
                </a:solidFill>
              </a:rPr>
              <a:t>’?</a:t>
            </a:r>
          </a:p>
        </p:txBody>
      </p:sp>
      <p:sp>
        <p:nvSpPr>
          <p:cNvPr id="19" name="TextBox 18">
            <a:extLst>
              <a:ext uri="{FF2B5EF4-FFF2-40B4-BE49-F238E27FC236}">
                <a16:creationId xmlns:a16="http://schemas.microsoft.com/office/drawing/2014/main" id="{BC6F1486-D2F0-4F71-BD44-782CF1730118}"/>
              </a:ext>
            </a:extLst>
          </p:cNvPr>
          <p:cNvSpPr txBox="1"/>
          <p:nvPr/>
        </p:nvSpPr>
        <p:spPr>
          <a:xfrm>
            <a:off x="6523359" y="2347902"/>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am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ienstag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07211610-5D6D-4A76-AB9C-FACA8CCA6FEA}"/>
              </a:ext>
            </a:extLst>
          </p:cNvPr>
          <p:cNvSpPr txBox="1"/>
          <p:nvPr/>
        </p:nvSpPr>
        <p:spPr>
          <a:xfrm>
            <a:off x="6523359" y="2860886"/>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am M</a:t>
            </a:r>
            <a:r>
              <a:rPr kumimoji="0" lang="en-GB" sz="2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orgen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64AB234E-508D-4FF7-B15C-CD1B9D8916DA}"/>
              </a:ext>
            </a:extLst>
          </p:cNvPr>
          <p:cNvSpPr txBox="1"/>
          <p:nvPr/>
        </p:nvSpPr>
        <p:spPr>
          <a:xfrm>
            <a:off x="9070988" y="2347902"/>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Tuesday</a:t>
            </a:r>
          </a:p>
        </p:txBody>
      </p:sp>
      <p:sp>
        <p:nvSpPr>
          <p:cNvPr id="22" name="TextBox 21">
            <a:extLst>
              <a:ext uri="{FF2B5EF4-FFF2-40B4-BE49-F238E27FC236}">
                <a16:creationId xmlns:a16="http://schemas.microsoft.com/office/drawing/2014/main" id="{761F504A-D164-47FF-B0A4-3E69883AA9F1}"/>
              </a:ext>
            </a:extLst>
          </p:cNvPr>
          <p:cNvSpPr txBox="1"/>
          <p:nvPr/>
        </p:nvSpPr>
        <p:spPr>
          <a:xfrm>
            <a:off x="9069639" y="2868952"/>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the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morning</a:t>
            </a:r>
          </a:p>
        </p:txBody>
      </p:sp>
      <p:sp>
        <p:nvSpPr>
          <p:cNvPr id="31" name="TextBox 30">
            <a:extLst>
              <a:ext uri="{FF2B5EF4-FFF2-40B4-BE49-F238E27FC236}">
                <a16:creationId xmlns:a16="http://schemas.microsoft.com/office/drawing/2014/main" id="{41DB1F34-9A0B-4500-8E42-EC69BB507B08}"/>
              </a:ext>
            </a:extLst>
          </p:cNvPr>
          <p:cNvSpPr txBox="1"/>
          <p:nvPr/>
        </p:nvSpPr>
        <p:spPr>
          <a:xfrm>
            <a:off x="6523359" y="4603247"/>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ienstag</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AE234651-D103-4048-95D8-4D427E97EAFE}"/>
              </a:ext>
            </a:extLst>
          </p:cNvPr>
          <p:cNvSpPr txBox="1"/>
          <p:nvPr/>
        </p:nvSpPr>
        <p:spPr>
          <a:xfrm>
            <a:off x="6523359" y="5133991"/>
            <a:ext cx="23436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4472C4">
                    <a:lumMod val="50000"/>
                  </a:srgbClr>
                </a:solidFill>
                <a:latin typeface="Century Gothic" panose="020B0502020202020204" pitchFamily="34" charset="0"/>
              </a:rPr>
              <a:t>m</a:t>
            </a:r>
            <a:r>
              <a:rPr lang="en-GB" sz="2000" noProof="0" dirty="0">
                <a:solidFill>
                  <a:srgbClr val="4472C4">
                    <a:lumMod val="50000"/>
                  </a:srgbClr>
                </a:solidFill>
                <a:latin typeface="Century Gothic" panose="020B0502020202020204" pitchFamily="34" charset="0"/>
              </a:rPr>
              <a:t>orgen</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s</a:t>
            </a:r>
          </a:p>
        </p:txBody>
      </p:sp>
      <p:sp>
        <p:nvSpPr>
          <p:cNvPr id="38" name="TextBox 37">
            <a:extLst>
              <a:ext uri="{FF2B5EF4-FFF2-40B4-BE49-F238E27FC236}">
                <a16:creationId xmlns:a16="http://schemas.microsoft.com/office/drawing/2014/main" id="{AE1E9330-E185-4C8F-8939-033BB6D54206}"/>
              </a:ext>
            </a:extLst>
          </p:cNvPr>
          <p:cNvSpPr txBox="1"/>
          <p:nvPr/>
        </p:nvSpPr>
        <p:spPr>
          <a:xfrm>
            <a:off x="9069640" y="4605508"/>
            <a:ext cx="2344948"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Tuesday</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4DA480B4-714B-466E-8EE1-0CC59DE89941}"/>
              </a:ext>
            </a:extLst>
          </p:cNvPr>
          <p:cNvSpPr txBox="1"/>
          <p:nvPr/>
        </p:nvSpPr>
        <p:spPr>
          <a:xfrm>
            <a:off x="9069639" y="5136252"/>
            <a:ext cx="2344949"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the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morning</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p>
        </p:txBody>
      </p:sp>
      <p:sp>
        <p:nvSpPr>
          <p:cNvPr id="4" name="TextBox 3">
            <a:extLst>
              <a:ext uri="{FF2B5EF4-FFF2-40B4-BE49-F238E27FC236}">
                <a16:creationId xmlns:a16="http://schemas.microsoft.com/office/drawing/2014/main" id="{6BBBC383-A05B-486E-BD18-7332B5D0B7B2}"/>
              </a:ext>
            </a:extLst>
          </p:cNvPr>
          <p:cNvSpPr txBox="1"/>
          <p:nvPr/>
        </p:nvSpPr>
        <p:spPr>
          <a:xfrm>
            <a:off x="300038" y="4603247"/>
            <a:ext cx="50838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a:solidFill>
                  <a:srgbClr val="4472C4">
                    <a:lumMod val="50000"/>
                  </a:srgbClr>
                </a:solidFill>
                <a:latin typeface="Century Gothic" panose="020F0302020204030204"/>
              </a:rPr>
              <a:t>D</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F0302020204030204"/>
              </a:rPr>
              <a:t>i</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enstags</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Köln.</a:t>
            </a:r>
          </a:p>
        </p:txBody>
      </p:sp>
      <p:sp>
        <p:nvSpPr>
          <p:cNvPr id="40" name="TextBox 39">
            <a:extLst>
              <a:ext uri="{FF2B5EF4-FFF2-40B4-BE49-F238E27FC236}">
                <a16:creationId xmlns:a16="http://schemas.microsoft.com/office/drawing/2014/main" id="{50186A3A-469B-4881-A076-37DEF1988236}"/>
              </a:ext>
            </a:extLst>
          </p:cNvPr>
          <p:cNvSpPr txBox="1"/>
          <p:nvPr/>
        </p:nvSpPr>
        <p:spPr>
          <a:xfrm>
            <a:off x="380197" y="2347902"/>
            <a:ext cx="5083830" cy="400110"/>
          </a:xfrm>
          <a:prstGeom prst="rect">
            <a:avLst/>
          </a:prstGeom>
          <a:noFill/>
        </p:spPr>
        <p:txBody>
          <a:bodyPr wrap="square" rtlCol="0">
            <a:spAutoFit/>
          </a:bodyPr>
          <a:lstStyle/>
          <a:p>
            <a:pPr lvl="0">
              <a:defRPr/>
            </a:pPr>
            <a:r>
              <a:rPr lang="en-GB" sz="2000" b="1" i="1" dirty="0">
                <a:solidFill>
                  <a:srgbClr val="4472C4">
                    <a:lumMod val="50000"/>
                  </a:srgbClr>
                </a:solidFill>
              </a:rPr>
              <a:t>Am </a:t>
            </a:r>
            <a:r>
              <a:rPr lang="en-GB" sz="2000" b="1" i="1" dirty="0" err="1">
                <a:solidFill>
                  <a:srgbClr val="4472C4">
                    <a:lumMod val="50000"/>
                  </a:srgbClr>
                </a:solidFill>
              </a:rPr>
              <a:t>Dienstag</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i="1" dirty="0" err="1">
                <a:solidFill>
                  <a:srgbClr val="4472C4">
                    <a:lumMod val="50000"/>
                  </a:srgbClr>
                </a:solidFill>
                <a:latin typeface="Century Gothic" panose="020F0302020204030204"/>
              </a:rPr>
              <a:t>fahre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Köln.</a:t>
            </a:r>
            <a:r>
              <a:rPr lang="en-GB" sz="2000" i="1" dirty="0">
                <a:solidFill>
                  <a:srgbClr val="4472C4">
                    <a:lumMod val="50000"/>
                  </a:srgbClr>
                </a:solidFill>
              </a:rPr>
              <a:t> </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DA344765-C8FA-4BB7-AF5F-38B6894DA639}"/>
              </a:ext>
            </a:extLst>
          </p:cNvPr>
          <p:cNvSpPr txBox="1"/>
          <p:nvPr/>
        </p:nvSpPr>
        <p:spPr>
          <a:xfrm>
            <a:off x="380196" y="2859947"/>
            <a:ext cx="58468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I’m travelling to Cologne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Tuesday</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4877E205-52C3-4AFA-AF72-24DC7B577077}"/>
              </a:ext>
            </a:extLst>
          </p:cNvPr>
          <p:cNvSpPr txBox="1"/>
          <p:nvPr/>
        </p:nvSpPr>
        <p:spPr>
          <a:xfrm>
            <a:off x="300038" y="5123582"/>
            <a:ext cx="57415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I (always) travel to Cologne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Tuesdays</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 name="Speech Bubble: Rectangle with Corners Rounded 4">
            <a:extLst>
              <a:ext uri="{FF2B5EF4-FFF2-40B4-BE49-F238E27FC236}">
                <a16:creationId xmlns:a16="http://schemas.microsoft.com/office/drawing/2014/main" id="{D63CF89D-E858-4255-BE37-EC6E851520F5}"/>
              </a:ext>
            </a:extLst>
          </p:cNvPr>
          <p:cNvSpPr/>
          <p:nvPr/>
        </p:nvSpPr>
        <p:spPr>
          <a:xfrm>
            <a:off x="6095999" y="634396"/>
            <a:ext cx="4938876" cy="1979315"/>
          </a:xfrm>
          <a:prstGeom prst="wedgeRoundRectCallout">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You know</a:t>
            </a:r>
            <a:r>
              <a:rPr kumimoji="0" lang="en-GB" sz="18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1800" i="1" u="none" strike="noStrike" kern="1200" cap="none" spc="0" normalizeH="0" noProof="0" dirty="0">
                <a:ln>
                  <a:noFill/>
                </a:ln>
                <a:solidFill>
                  <a:prstClr val="white"/>
                </a:solidFill>
                <a:effectLst/>
                <a:uLnTx/>
                <a:uFillTx/>
                <a:latin typeface="Century Gothic" panose="020F0302020204030204"/>
                <a:ea typeface="+mn-ea"/>
                <a:cs typeface="+mn-cs"/>
              </a:rPr>
              <a:t>morgen</a:t>
            </a:r>
            <a:r>
              <a:rPr kumimoji="0" lang="en-GB" sz="18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1800" i="0" u="none" strike="noStrike" kern="1200" cap="none" spc="0" normalizeH="0" noProof="0" dirty="0">
                <a:ln>
                  <a:noFill/>
                </a:ln>
                <a:solidFill>
                  <a:prstClr val="white"/>
                </a:solidFill>
                <a:effectLst/>
                <a:uLnTx/>
                <a:uFillTx/>
                <a:latin typeface="Century Gothic" panose="020F0302020204030204"/>
                <a:ea typeface="+mn-ea"/>
                <a:cs typeface="+mn-cs"/>
              </a:rPr>
              <a:t>means </a:t>
            </a:r>
            <a:r>
              <a:rPr kumimoji="0" lang="en-GB" sz="1800" b="1" u="none" strike="noStrike" kern="1200" cap="none" spc="0" normalizeH="0" noProof="0" dirty="0">
                <a:ln>
                  <a:noFill/>
                </a:ln>
                <a:solidFill>
                  <a:prstClr val="white"/>
                </a:solidFill>
                <a:effectLst/>
                <a:uLnTx/>
                <a:uFillTx/>
                <a:latin typeface="Century Gothic" panose="020F0302020204030204"/>
                <a:ea typeface="+mn-ea"/>
                <a:cs typeface="+mn-cs"/>
              </a:rPr>
              <a:t>morning</a:t>
            </a:r>
            <a:r>
              <a:rPr kumimoji="0" lang="en-GB" sz="1800" i="1" u="none" strike="noStrike" kern="1200" cap="none" spc="0" normalizeH="0" noProof="0" dirty="0">
                <a:ln>
                  <a:noFill/>
                </a:ln>
                <a:solidFill>
                  <a:prstClr val="white"/>
                </a:solidFill>
                <a:effectLst/>
                <a:uLnTx/>
                <a:uFillTx/>
                <a:latin typeface="Century Gothic" panose="020F0302020204030204"/>
                <a:ea typeface="+mn-ea"/>
                <a:cs typeface="+mn-cs"/>
              </a:rPr>
              <a:t>. Used without am </a:t>
            </a:r>
            <a:r>
              <a:rPr kumimoji="0" lang="en-GB" sz="1800" u="none" strike="noStrike" kern="1200" cap="none" spc="0" normalizeH="0" noProof="0" dirty="0" err="1">
                <a:ln>
                  <a:noFill/>
                </a:ln>
                <a:solidFill>
                  <a:prstClr val="white"/>
                </a:solidFill>
                <a:effectLst/>
                <a:uLnTx/>
                <a:uFillTx/>
                <a:latin typeface="Century Gothic" panose="020F0302020204030204"/>
              </a:rPr>
              <a:t>i</a:t>
            </a:r>
            <a:r>
              <a:rPr lang="en-GB" dirty="0">
                <a:solidFill>
                  <a:prstClr val="white"/>
                </a:solidFill>
                <a:latin typeface="Century Gothic" panose="020F0302020204030204"/>
              </a:rPr>
              <a:t>t can also mean </a:t>
            </a:r>
            <a:r>
              <a:rPr lang="en-GB" b="1" dirty="0">
                <a:solidFill>
                  <a:prstClr val="white"/>
                </a:solidFill>
                <a:latin typeface="Century Gothic" panose="020F0302020204030204"/>
              </a:rPr>
              <a:t>tomorrow</a:t>
            </a:r>
            <a:r>
              <a:rPr lang="en-GB" i="1" dirty="0">
                <a:solidFill>
                  <a:prstClr val="white"/>
                </a:solidFill>
                <a:latin typeface="Century Gothic" panose="020F03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i="1" dirty="0">
                <a:solidFill>
                  <a:prstClr val="white"/>
                </a:solidFill>
                <a:latin typeface="Century Gothic" panose="020F0302020204030204"/>
              </a:rPr>
              <a:t>Morgen </a:t>
            </a:r>
            <a:r>
              <a:rPr lang="en-GB" i="1" dirty="0" err="1">
                <a:solidFill>
                  <a:prstClr val="white"/>
                </a:solidFill>
                <a:latin typeface="Century Gothic" panose="020F0302020204030204"/>
              </a:rPr>
              <a:t>fahre</a:t>
            </a:r>
            <a:r>
              <a:rPr lang="en-GB" i="1" dirty="0">
                <a:solidFill>
                  <a:prstClr val="white"/>
                </a:solidFill>
                <a:latin typeface="Century Gothic" panose="020F0302020204030204"/>
              </a:rPr>
              <a:t> ich </a:t>
            </a:r>
            <a:r>
              <a:rPr lang="en-GB" i="1" dirty="0" err="1">
                <a:solidFill>
                  <a:prstClr val="white"/>
                </a:solidFill>
                <a:latin typeface="Century Gothic" panose="020F0302020204030204"/>
              </a:rPr>
              <a:t>mit</a:t>
            </a:r>
            <a:r>
              <a:rPr lang="en-GB" i="1" dirty="0">
                <a:solidFill>
                  <a:prstClr val="white"/>
                </a:solidFill>
                <a:latin typeface="Century Gothic" panose="020F0302020204030204"/>
              </a:rPr>
              <a:t> </a:t>
            </a:r>
            <a:r>
              <a:rPr lang="en-GB" i="1" dirty="0" err="1">
                <a:solidFill>
                  <a:prstClr val="white"/>
                </a:solidFill>
                <a:latin typeface="Century Gothic" panose="020F0302020204030204"/>
              </a:rPr>
              <a:t>dem</a:t>
            </a:r>
            <a:r>
              <a:rPr lang="en-GB" i="1" dirty="0">
                <a:solidFill>
                  <a:prstClr val="white"/>
                </a:solidFill>
                <a:latin typeface="Century Gothic" panose="020F0302020204030204"/>
              </a:rPr>
              <a:t> Zug </a:t>
            </a:r>
            <a:r>
              <a:rPr lang="en-GB" i="1" dirty="0" err="1">
                <a:solidFill>
                  <a:prstClr val="white"/>
                </a:solidFill>
                <a:latin typeface="Century Gothic" panose="020F0302020204030204"/>
              </a:rPr>
              <a:t>nach</a:t>
            </a:r>
            <a:r>
              <a:rPr lang="en-GB" i="1" dirty="0">
                <a:solidFill>
                  <a:prstClr val="white"/>
                </a:solidFill>
                <a:latin typeface="Century Gothic" panose="020F0302020204030204"/>
              </a:rPr>
              <a:t> München.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F0302020204030204"/>
              </a:rPr>
              <a:t> </a:t>
            </a:r>
            <a:r>
              <a:rPr lang="en-GB" b="1" dirty="0">
                <a:solidFill>
                  <a:prstClr val="white"/>
                </a:solidFill>
                <a:latin typeface="Century Gothic" panose="020F0302020204030204"/>
              </a:rPr>
              <a:t>Tomorrow</a:t>
            </a:r>
            <a:r>
              <a:rPr lang="en-GB" dirty="0">
                <a:solidFill>
                  <a:prstClr val="white"/>
                </a:solidFill>
                <a:latin typeface="Century Gothic" panose="020F0302020204030204"/>
              </a:rPr>
              <a:t> I am going to Munich by train.</a:t>
            </a:r>
            <a:endParaRPr kumimoji="0" lang="en-GB" sz="1800" b="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375655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31" grpId="0" animBg="1"/>
      <p:bldP spid="33" grpId="0" animBg="1"/>
      <p:bldP spid="38" grpId="0" animBg="1"/>
      <p:bldP spid="39" grpId="0" animBg="1"/>
      <p:bldP spid="4" grpId="0"/>
      <p:bldP spid="40" grpId="0"/>
      <p:bldP spid="41" grpId="0"/>
      <p:bldP spid="43" grpId="0"/>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3053080" y="609575"/>
            <a:ext cx="6000306" cy="707886"/>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Is she asking questions about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particular plans </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or their </a:t>
            </a:r>
            <a:r>
              <a:rPr kumimoji="0" lang="en-US"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travels in general</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3138616"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10401299" y="213710"/>
            <a:ext cx="1598641" cy="35576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Mutti</a:t>
            </a:r>
            <a:r>
              <a:rPr lang="en-GB" sz="3600" b="1" dirty="0">
                <a:solidFill>
                  <a:schemeClr val="bg1"/>
                </a:solidFill>
              </a:rPr>
              <a:t> </a:t>
            </a:r>
            <a:r>
              <a:rPr lang="en-GB" sz="3600" b="1" dirty="0" err="1">
                <a:solidFill>
                  <a:schemeClr val="bg1"/>
                </a:solidFill>
              </a:rPr>
              <a:t>ruft</a:t>
            </a:r>
            <a:r>
              <a:rPr lang="en-GB" sz="3600" b="1" dirty="0">
                <a:solidFill>
                  <a:schemeClr val="bg1"/>
                </a:solidFill>
              </a:rPr>
              <a:t> an</a:t>
            </a:r>
          </a:p>
        </p:txBody>
      </p:sp>
      <p:graphicFrame>
        <p:nvGraphicFramePr>
          <p:cNvPr id="2" name="Table 3">
            <a:extLst>
              <a:ext uri="{FF2B5EF4-FFF2-40B4-BE49-F238E27FC236}">
                <a16:creationId xmlns:a16="http://schemas.microsoft.com/office/drawing/2014/main" id="{493B2A39-D9D7-4398-BB36-23907E8BD52E}"/>
              </a:ext>
            </a:extLst>
          </p:cNvPr>
          <p:cNvGraphicFramePr>
            <a:graphicFrameLocks noGrp="1"/>
          </p:cNvGraphicFramePr>
          <p:nvPr/>
        </p:nvGraphicFramePr>
        <p:xfrm>
          <a:off x="285254" y="2349433"/>
          <a:ext cx="8901479" cy="3933584"/>
        </p:xfrm>
        <a:graphic>
          <a:graphicData uri="http://schemas.openxmlformats.org/drawingml/2006/table">
            <a:tbl>
              <a:tblPr firstRow="1" bandRow="1">
                <a:tableStyleId>{5940675A-B579-460E-94D1-54222C63F5DA}</a:tableStyleId>
              </a:tblPr>
              <a:tblGrid>
                <a:gridCol w="917501">
                  <a:extLst>
                    <a:ext uri="{9D8B030D-6E8A-4147-A177-3AD203B41FA5}">
                      <a16:colId xmlns:a16="http://schemas.microsoft.com/office/drawing/2014/main" val="197364193"/>
                    </a:ext>
                  </a:extLst>
                </a:gridCol>
                <a:gridCol w="2306564">
                  <a:extLst>
                    <a:ext uri="{9D8B030D-6E8A-4147-A177-3AD203B41FA5}">
                      <a16:colId xmlns:a16="http://schemas.microsoft.com/office/drawing/2014/main" val="2478141740"/>
                    </a:ext>
                  </a:extLst>
                </a:gridCol>
                <a:gridCol w="2335427">
                  <a:extLst>
                    <a:ext uri="{9D8B030D-6E8A-4147-A177-3AD203B41FA5}">
                      <a16:colId xmlns:a16="http://schemas.microsoft.com/office/drawing/2014/main" val="3232992563"/>
                    </a:ext>
                  </a:extLst>
                </a:gridCol>
                <a:gridCol w="3341987">
                  <a:extLst>
                    <a:ext uri="{9D8B030D-6E8A-4147-A177-3AD203B41FA5}">
                      <a16:colId xmlns:a16="http://schemas.microsoft.com/office/drawing/2014/main" val="3916810085"/>
                    </a:ext>
                  </a:extLst>
                </a:gridCol>
              </a:tblGrid>
              <a:tr h="491698">
                <a:tc>
                  <a:txBody>
                    <a:bodyPr/>
                    <a:lstStyle/>
                    <a:p>
                      <a:endParaRPr lang="en-GB" dirty="0"/>
                    </a:p>
                  </a:txBody>
                  <a:tcPr/>
                </a:tc>
                <a:tc>
                  <a:txBody>
                    <a:bodyPr/>
                    <a:lstStyle/>
                    <a:p>
                      <a:pPr algn="ctr"/>
                      <a:r>
                        <a:rPr lang="en-GB" sz="2000" dirty="0">
                          <a:solidFill>
                            <a:schemeClr val="accent5">
                              <a:lumMod val="50000"/>
                            </a:schemeClr>
                          </a:solidFill>
                        </a:rPr>
                        <a:t>particular plans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travels in general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details </a:t>
                      </a:r>
                    </a:p>
                  </a:txBody>
                  <a:tcPr/>
                </a:tc>
                <a:extLst>
                  <a:ext uri="{0D108BD9-81ED-4DB2-BD59-A6C34878D82A}">
                    <a16:rowId xmlns:a16="http://schemas.microsoft.com/office/drawing/2014/main" val="1352546093"/>
                  </a:ext>
                </a:extLst>
              </a:tr>
              <a:tr h="491698">
                <a:tc>
                  <a:txBody>
                    <a:bodyPr/>
                    <a:lstStyle/>
                    <a:p>
                      <a:endParaRPr lang="en-GB" dirty="0"/>
                    </a:p>
                  </a:txBody>
                  <a:tcPr anchor="ctr"/>
                </a:tc>
                <a:tc>
                  <a:txBody>
                    <a:bodyPr/>
                    <a:lstStyle/>
                    <a:p>
                      <a:pPr algn="ctr"/>
                      <a:endParaRPr lang="en-GB" sz="2000"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m</a:t>
                      </a:r>
                      <a:r>
                        <a:rPr lang="en-GB" sz="2000" b="0" dirty="0">
                          <a:solidFill>
                            <a:schemeClr val="accent5">
                              <a:lumMod val="50000"/>
                            </a:schemeClr>
                          </a:solidFill>
                        </a:rPr>
                        <a:t>orgen</a:t>
                      </a:r>
                      <a:r>
                        <a:rPr lang="en-GB" sz="2000" b="1" dirty="0">
                          <a:solidFill>
                            <a:schemeClr val="accent5">
                              <a:lumMod val="50000"/>
                            </a:schemeClr>
                          </a:solidFill>
                        </a:rPr>
                        <a: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travel by train</a:t>
                      </a:r>
                    </a:p>
                  </a:txBody>
                  <a:tcPr anchor="ctr"/>
                </a:tc>
                <a:extLst>
                  <a:ext uri="{0D108BD9-81ED-4DB2-BD59-A6C34878D82A}">
                    <a16:rowId xmlns:a16="http://schemas.microsoft.com/office/drawing/2014/main" val="2240084741"/>
                  </a:ext>
                </a:extLst>
              </a:tr>
              <a:tr h="491698">
                <a:tc>
                  <a:txBody>
                    <a:bodyPr/>
                    <a:lstStyle/>
                    <a:p>
                      <a:endParaRPr lang="en-GB"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am M</a:t>
                      </a:r>
                      <a:r>
                        <a:rPr lang="en-GB" sz="2000" b="0" dirty="0">
                          <a:solidFill>
                            <a:schemeClr val="accent5">
                              <a:lumMod val="50000"/>
                            </a:schemeClr>
                          </a:solidFill>
                        </a:rPr>
                        <a:t>ontag</a:t>
                      </a:r>
                    </a:p>
                  </a:txBody>
                  <a:tcPr anchor="ctr"/>
                </a:tc>
                <a:tc>
                  <a:txBody>
                    <a:bodyPr/>
                    <a:lstStyle/>
                    <a:p>
                      <a:pPr algn="ctr"/>
                      <a:endParaRPr lang="en-GB" sz="2000" dirty="0">
                        <a:solidFill>
                          <a:schemeClr val="accent5">
                            <a:lumMod val="50000"/>
                          </a:schemeClr>
                        </a:solidFill>
                      </a:endParaRPr>
                    </a:p>
                  </a:txBody>
                  <a:tcPr anchor="ctr"/>
                </a:tc>
                <a:tc>
                  <a:txBody>
                    <a:bodyPr/>
                    <a:lstStyle/>
                    <a:p>
                      <a:pPr algn="ctr"/>
                      <a:r>
                        <a:rPr lang="en-GB" sz="2000" b="1" dirty="0">
                          <a:solidFill>
                            <a:schemeClr val="accent5">
                              <a:lumMod val="50000"/>
                            </a:schemeClr>
                          </a:solidFill>
                        </a:rPr>
                        <a:t>buy tickets for the castle</a:t>
                      </a:r>
                    </a:p>
                  </a:txBody>
                  <a:tcPr anchor="ctr"/>
                </a:tc>
                <a:extLst>
                  <a:ext uri="{0D108BD9-81ED-4DB2-BD59-A6C34878D82A}">
                    <a16:rowId xmlns:a16="http://schemas.microsoft.com/office/drawing/2014/main" val="2308679544"/>
                  </a:ext>
                </a:extLst>
              </a:tr>
              <a:tr h="491698">
                <a:tc>
                  <a:txBody>
                    <a:bodyPr/>
                    <a:lstStyle/>
                    <a:p>
                      <a:endParaRPr lang="en-GB"/>
                    </a:p>
                  </a:txBody>
                  <a:tcPr anchor="ctr"/>
                </a:tc>
                <a:tc>
                  <a:txBody>
                    <a:bodyPr/>
                    <a:lstStyle/>
                    <a:p>
                      <a:pPr algn="ctr"/>
                      <a:endParaRPr lang="en-GB" sz="2000" dirty="0">
                        <a:solidFill>
                          <a:schemeClr val="accent5">
                            <a:lumMod val="50000"/>
                          </a:schemeClr>
                        </a:solidFill>
                      </a:endParaRPr>
                    </a:p>
                  </a:txBody>
                  <a:tcPr anchor="ctr"/>
                </a:tc>
                <a:tc>
                  <a:txBody>
                    <a:bodyPr/>
                    <a:lstStyle/>
                    <a:p>
                      <a:pPr algn="ctr"/>
                      <a:r>
                        <a:rPr lang="en-GB" sz="2000" b="1" dirty="0" err="1">
                          <a:solidFill>
                            <a:schemeClr val="accent5">
                              <a:lumMod val="50000"/>
                            </a:schemeClr>
                          </a:solidFill>
                        </a:rPr>
                        <a:t>n</a:t>
                      </a:r>
                      <a:r>
                        <a:rPr lang="en-GB" sz="2000" b="0" dirty="0" err="1">
                          <a:solidFill>
                            <a:schemeClr val="accent5">
                              <a:lumMod val="50000"/>
                            </a:schemeClr>
                          </a:solidFill>
                        </a:rPr>
                        <a:t>achmittag</a:t>
                      </a:r>
                      <a:r>
                        <a:rPr lang="en-GB" sz="2000" b="1" dirty="0" err="1">
                          <a:solidFill>
                            <a:schemeClr val="accent5">
                              <a:lumMod val="50000"/>
                            </a:schemeClr>
                          </a:solidFill>
                        </a:rPr>
                        <a:t>s</a:t>
                      </a:r>
                      <a:endParaRPr lang="en-GB" sz="2000" b="1" dirty="0">
                        <a:solidFill>
                          <a:schemeClr val="accent5">
                            <a:lumMod val="50000"/>
                          </a:schemeClr>
                        </a:solidFill>
                      </a:endParaRPr>
                    </a:p>
                  </a:txBody>
                  <a:tcPr anchor="ctr"/>
                </a:tc>
                <a:tc>
                  <a:txBody>
                    <a:bodyPr/>
                    <a:lstStyle/>
                    <a:p>
                      <a:pPr algn="ctr"/>
                      <a:r>
                        <a:rPr lang="en-GB" sz="2000" b="1" dirty="0">
                          <a:solidFill>
                            <a:schemeClr val="accent5">
                              <a:lumMod val="50000"/>
                            </a:schemeClr>
                          </a:solidFill>
                        </a:rPr>
                        <a:t>take lots of photos</a:t>
                      </a:r>
                    </a:p>
                  </a:txBody>
                  <a:tcPr anchor="ctr"/>
                </a:tc>
                <a:extLst>
                  <a:ext uri="{0D108BD9-81ED-4DB2-BD59-A6C34878D82A}">
                    <a16:rowId xmlns:a16="http://schemas.microsoft.com/office/drawing/2014/main" val="3118455654"/>
                  </a:ext>
                </a:extLst>
              </a:tr>
              <a:tr h="491698">
                <a:tc>
                  <a:txBody>
                    <a:bodyPr/>
                    <a:lstStyle/>
                    <a:p>
                      <a:endParaRPr lang="en-GB"/>
                    </a:p>
                  </a:txBody>
                  <a:tcPr anchor="ctr"/>
                </a:tc>
                <a:tc>
                  <a:txBody>
                    <a:bodyPr/>
                    <a:lstStyle/>
                    <a:p>
                      <a:pPr algn="ctr"/>
                      <a:endParaRPr lang="en-GB" sz="2000" dirty="0">
                        <a:solidFill>
                          <a:schemeClr val="accent5">
                            <a:lumMod val="50000"/>
                          </a:schemeClr>
                        </a:solidFill>
                      </a:endParaRPr>
                    </a:p>
                  </a:txBody>
                  <a:tcPr anchor="ctr"/>
                </a:tc>
                <a:tc>
                  <a:txBody>
                    <a:bodyPr/>
                    <a:lstStyle/>
                    <a:p>
                      <a:pPr algn="ctr"/>
                      <a:r>
                        <a:rPr lang="en-GB" sz="2000" b="1" dirty="0">
                          <a:solidFill>
                            <a:schemeClr val="accent5">
                              <a:lumMod val="50000"/>
                            </a:schemeClr>
                          </a:solidFill>
                        </a:rPr>
                        <a:t>a</a:t>
                      </a:r>
                      <a:r>
                        <a:rPr lang="en-GB" sz="2000" b="0" dirty="0">
                          <a:solidFill>
                            <a:schemeClr val="accent5">
                              <a:lumMod val="50000"/>
                            </a:schemeClr>
                          </a:solidFill>
                        </a:rPr>
                        <a:t>bend</a:t>
                      </a:r>
                      <a:r>
                        <a:rPr lang="en-GB" sz="2000" b="1" dirty="0">
                          <a:solidFill>
                            <a:schemeClr val="accent5">
                              <a:lumMod val="50000"/>
                            </a:schemeClr>
                          </a:solidFill>
                        </a:rPr>
                        <a:t>s</a:t>
                      </a:r>
                    </a:p>
                  </a:txBody>
                  <a:tcPr anchor="ctr"/>
                </a:tc>
                <a:tc>
                  <a:txBody>
                    <a:bodyPr/>
                    <a:lstStyle/>
                    <a:p>
                      <a:pPr algn="ctr"/>
                      <a:r>
                        <a:rPr lang="en-GB" sz="2000" b="1" dirty="0">
                          <a:solidFill>
                            <a:schemeClr val="accent5">
                              <a:lumMod val="50000"/>
                            </a:schemeClr>
                          </a:solidFill>
                        </a:rPr>
                        <a:t>visit old villages on foot</a:t>
                      </a:r>
                    </a:p>
                  </a:txBody>
                  <a:tcPr anchor="ctr"/>
                </a:tc>
                <a:extLst>
                  <a:ext uri="{0D108BD9-81ED-4DB2-BD59-A6C34878D82A}">
                    <a16:rowId xmlns:a16="http://schemas.microsoft.com/office/drawing/2014/main" val="1193629628"/>
                  </a:ext>
                </a:extLst>
              </a:tr>
              <a:tr h="491698">
                <a:tc>
                  <a:txBody>
                    <a:bodyPr/>
                    <a:lstStyle/>
                    <a:p>
                      <a:endParaRPr lang="en-GB"/>
                    </a:p>
                  </a:txBody>
                  <a:tcPr anchor="ctr"/>
                </a:tc>
                <a:tc>
                  <a:txBody>
                    <a:bodyPr/>
                    <a:lstStyle/>
                    <a:p>
                      <a:pPr algn="ctr"/>
                      <a:r>
                        <a:rPr lang="en-GB" sz="2000" b="1" dirty="0">
                          <a:solidFill>
                            <a:schemeClr val="accent5">
                              <a:lumMod val="50000"/>
                            </a:schemeClr>
                          </a:solidFill>
                        </a:rPr>
                        <a:t>am </a:t>
                      </a:r>
                      <a:r>
                        <a:rPr lang="en-GB" sz="2000" b="1" dirty="0" err="1">
                          <a:solidFill>
                            <a:schemeClr val="accent5">
                              <a:lumMod val="50000"/>
                            </a:schemeClr>
                          </a:solidFill>
                        </a:rPr>
                        <a:t>S</a:t>
                      </a:r>
                      <a:r>
                        <a:rPr lang="en-GB" sz="2000" b="0" dirty="0" err="1">
                          <a:solidFill>
                            <a:schemeClr val="accent5">
                              <a:lumMod val="50000"/>
                            </a:schemeClr>
                          </a:solidFill>
                        </a:rPr>
                        <a:t>amsta</a:t>
                      </a:r>
                      <a:r>
                        <a:rPr lang="en-GB" sz="2000" b="1" dirty="0" err="1">
                          <a:solidFill>
                            <a:schemeClr val="accent5">
                              <a:lumMod val="50000"/>
                            </a:schemeClr>
                          </a:solidFill>
                        </a:rPr>
                        <a:t>g</a:t>
                      </a:r>
                      <a:endParaRPr lang="en-GB" sz="2000" b="1" dirty="0">
                        <a:solidFill>
                          <a:schemeClr val="accent5">
                            <a:lumMod val="50000"/>
                          </a:schemeClr>
                        </a:solidFill>
                      </a:endParaRPr>
                    </a:p>
                  </a:txBody>
                  <a:tcPr anchor="ctr"/>
                </a:tc>
                <a:tc>
                  <a:txBody>
                    <a:bodyPr/>
                    <a:lstStyle/>
                    <a:p>
                      <a:pPr algn="ctr"/>
                      <a:endParaRPr lang="en-GB" sz="2000" b="1" dirty="0">
                        <a:solidFill>
                          <a:schemeClr val="accent5">
                            <a:lumMod val="50000"/>
                          </a:schemeClr>
                        </a:solidFill>
                      </a:endParaRPr>
                    </a:p>
                  </a:txBody>
                  <a:tcPr anchor="ctr"/>
                </a:tc>
                <a:tc>
                  <a:txBody>
                    <a:bodyPr/>
                    <a:lstStyle/>
                    <a:p>
                      <a:pPr algn="ctr"/>
                      <a:r>
                        <a:rPr lang="en-GB" sz="2000" b="1" dirty="0">
                          <a:solidFill>
                            <a:schemeClr val="accent5">
                              <a:lumMod val="50000"/>
                            </a:schemeClr>
                          </a:solidFill>
                        </a:rPr>
                        <a:t>go by car to </a:t>
                      </a:r>
                      <a:r>
                        <a:rPr lang="en-GB" sz="2000" b="1" dirty="0" err="1">
                          <a:solidFill>
                            <a:schemeClr val="accent5">
                              <a:lumMod val="50000"/>
                            </a:schemeClr>
                          </a:solidFill>
                        </a:rPr>
                        <a:t>Schaan</a:t>
                      </a:r>
                      <a:endParaRPr lang="en-GB" sz="2000" b="1" dirty="0">
                        <a:solidFill>
                          <a:schemeClr val="accent5">
                            <a:lumMod val="50000"/>
                          </a:schemeClr>
                        </a:solidFill>
                      </a:endParaRPr>
                    </a:p>
                  </a:txBody>
                  <a:tcPr anchor="ctr"/>
                </a:tc>
                <a:extLst>
                  <a:ext uri="{0D108BD9-81ED-4DB2-BD59-A6C34878D82A}">
                    <a16:rowId xmlns:a16="http://schemas.microsoft.com/office/drawing/2014/main" val="2779588367"/>
                  </a:ext>
                </a:extLst>
              </a:tr>
              <a:tr h="491698">
                <a:tc>
                  <a:txBody>
                    <a:bodyPr/>
                    <a:lstStyle/>
                    <a:p>
                      <a:endParaRPr lang="en-GB"/>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am A</a:t>
                      </a:r>
                      <a:r>
                        <a:rPr lang="en-GB" sz="2000" b="0" dirty="0">
                          <a:solidFill>
                            <a:schemeClr val="accent5">
                              <a:lumMod val="50000"/>
                            </a:schemeClr>
                          </a:solidFill>
                        </a:rPr>
                        <a:t>bend</a:t>
                      </a:r>
                      <a:endParaRPr lang="en-GB" sz="2000" b="1" dirty="0">
                        <a:solidFill>
                          <a:schemeClr val="accent5">
                            <a:lumMod val="50000"/>
                          </a:schemeClr>
                        </a:solidFill>
                      </a:endParaRPr>
                    </a:p>
                  </a:txBody>
                  <a:tcPr anchor="ctr"/>
                </a:tc>
                <a:tc>
                  <a:txBody>
                    <a:bodyPr/>
                    <a:lstStyle/>
                    <a:p>
                      <a:pPr algn="ctr"/>
                      <a:endParaRPr lang="en-GB" sz="2000" b="1" dirty="0">
                        <a:solidFill>
                          <a:schemeClr val="accent5">
                            <a:lumMod val="50000"/>
                          </a:schemeClr>
                        </a:solidFill>
                      </a:endParaRPr>
                    </a:p>
                  </a:txBody>
                  <a:tcPr anchor="ctr"/>
                </a:tc>
                <a:tc>
                  <a:txBody>
                    <a:bodyPr/>
                    <a:lstStyle/>
                    <a:p>
                      <a:pPr algn="ctr"/>
                      <a:r>
                        <a:rPr lang="en-GB" sz="2000" b="1" dirty="0">
                          <a:solidFill>
                            <a:schemeClr val="accent5">
                              <a:lumMod val="50000"/>
                            </a:schemeClr>
                          </a:solidFill>
                        </a:rPr>
                        <a:t>look towards the west</a:t>
                      </a:r>
                    </a:p>
                  </a:txBody>
                  <a:tcPr anchor="ctr"/>
                </a:tc>
                <a:extLst>
                  <a:ext uri="{0D108BD9-81ED-4DB2-BD59-A6C34878D82A}">
                    <a16:rowId xmlns:a16="http://schemas.microsoft.com/office/drawing/2014/main" val="2284399174"/>
                  </a:ext>
                </a:extLst>
              </a:tr>
              <a:tr h="491698">
                <a:tc>
                  <a:txBody>
                    <a:bodyPr/>
                    <a:lstStyle/>
                    <a:p>
                      <a:endParaRPr lang="en-GB"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5">
                              <a:lumMod val="50000"/>
                            </a:schemeClr>
                          </a:solidFill>
                        </a:rPr>
                        <a:t>s</a:t>
                      </a:r>
                      <a:r>
                        <a:rPr lang="en-GB" sz="2000" b="0" dirty="0" err="1">
                          <a:solidFill>
                            <a:schemeClr val="accent5">
                              <a:lumMod val="50000"/>
                            </a:schemeClr>
                          </a:solidFill>
                        </a:rPr>
                        <a:t>amstag</a:t>
                      </a:r>
                      <a:r>
                        <a:rPr lang="en-GB" sz="2000" b="1" dirty="0" err="1">
                          <a:solidFill>
                            <a:schemeClr val="accent5">
                              <a:lumMod val="50000"/>
                            </a:schemeClr>
                          </a:solidFill>
                        </a:rPr>
                        <a:t>s</a:t>
                      </a:r>
                      <a:endParaRPr lang="en-GB" sz="2000" b="0"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trains go fast</a:t>
                      </a:r>
                    </a:p>
                  </a:txBody>
                  <a:tcPr anchor="ctr"/>
                </a:tc>
                <a:extLst>
                  <a:ext uri="{0D108BD9-81ED-4DB2-BD59-A6C34878D82A}">
                    <a16:rowId xmlns:a16="http://schemas.microsoft.com/office/drawing/2014/main" val="3094839286"/>
                  </a:ext>
                </a:extLst>
              </a:tr>
            </a:tbl>
          </a:graphicData>
        </a:graphic>
      </p:graphicFrame>
      <p:sp>
        <p:nvSpPr>
          <p:cNvPr id="4" name="Rectangle 3">
            <a:extLst>
              <a:ext uri="{FF2B5EF4-FFF2-40B4-BE49-F238E27FC236}">
                <a16:creationId xmlns:a16="http://schemas.microsoft.com/office/drawing/2014/main" id="{67342963-55BB-40B9-A6BB-5DEB50C43045}"/>
              </a:ext>
            </a:extLst>
          </p:cNvPr>
          <p:cNvSpPr/>
          <p:nvPr/>
        </p:nvSpPr>
        <p:spPr>
          <a:xfrm>
            <a:off x="3839041" y="2939187"/>
            <a:ext cx="1767387"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C61F531B-0BD2-4A98-88A8-B7A5367DF582}"/>
              </a:ext>
            </a:extLst>
          </p:cNvPr>
          <p:cNvSpPr/>
          <p:nvPr/>
        </p:nvSpPr>
        <p:spPr>
          <a:xfrm>
            <a:off x="1556326" y="3415942"/>
            <a:ext cx="1576825"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4F6EC48A-93BD-4047-B02D-A5DEE0540751}"/>
              </a:ext>
            </a:extLst>
          </p:cNvPr>
          <p:cNvSpPr/>
          <p:nvPr/>
        </p:nvSpPr>
        <p:spPr>
          <a:xfrm>
            <a:off x="3839041" y="3883632"/>
            <a:ext cx="1632596"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21517E0D-27AA-4E1B-8C2A-786901CD4D36}"/>
              </a:ext>
            </a:extLst>
          </p:cNvPr>
          <p:cNvSpPr/>
          <p:nvPr/>
        </p:nvSpPr>
        <p:spPr>
          <a:xfrm>
            <a:off x="3771646" y="4413361"/>
            <a:ext cx="1632596"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DA984DFF-CAED-4FF9-91C7-CF5491FCD696}"/>
              </a:ext>
            </a:extLst>
          </p:cNvPr>
          <p:cNvSpPr/>
          <p:nvPr/>
        </p:nvSpPr>
        <p:spPr>
          <a:xfrm>
            <a:off x="1569309" y="4921163"/>
            <a:ext cx="1576825"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40160F39-05CC-4965-9DB9-F8FC444B3625}"/>
              </a:ext>
            </a:extLst>
          </p:cNvPr>
          <p:cNvSpPr/>
          <p:nvPr/>
        </p:nvSpPr>
        <p:spPr>
          <a:xfrm>
            <a:off x="1466704" y="5350494"/>
            <a:ext cx="1576825" cy="39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52E4D5F7-EFC9-42FE-A893-96F4A8892C0C}"/>
              </a:ext>
            </a:extLst>
          </p:cNvPr>
          <p:cNvSpPr/>
          <p:nvPr/>
        </p:nvSpPr>
        <p:spPr>
          <a:xfrm>
            <a:off x="3934321" y="5887535"/>
            <a:ext cx="1576825"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 name="Picture 7" descr="A picture containing text&#10;&#10;Description automatically generated">
            <a:extLst>
              <a:ext uri="{FF2B5EF4-FFF2-40B4-BE49-F238E27FC236}">
                <a16:creationId xmlns:a16="http://schemas.microsoft.com/office/drawing/2014/main" id="{709BFE13-7E23-4B0D-98D3-FB04D7975A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5393" y="2519439"/>
            <a:ext cx="2011353" cy="3876553"/>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855C6A9C-8E77-4589-9C29-C51E0804B3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529" y="1876982"/>
            <a:ext cx="1003082" cy="965230"/>
          </a:xfrm>
          <a:prstGeom prst="rect">
            <a:avLst/>
          </a:prstGeom>
        </p:spPr>
      </p:pic>
      <p:sp>
        <p:nvSpPr>
          <p:cNvPr id="38" name="Action Button: Custom 16">
            <a:hlinkClick r:id="" action="ppaction://noaction" highlightClick="1">
              <a:snd r:embed="rId6" name="9.3.1.2 slide 5 1.wav"/>
            </a:hlinkClick>
            <a:extLst>
              <a:ext uri="{FF2B5EF4-FFF2-40B4-BE49-F238E27FC236}">
                <a16:creationId xmlns:a16="http://schemas.microsoft.com/office/drawing/2014/main" id="{2C9A6BE3-6976-4513-A870-306E1A482094}"/>
              </a:ext>
            </a:extLst>
          </p:cNvPr>
          <p:cNvSpPr/>
          <p:nvPr/>
        </p:nvSpPr>
        <p:spPr>
          <a:xfrm>
            <a:off x="453744" y="291779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9" name="Action Button: Custom 16">
            <a:hlinkClick r:id="" action="ppaction://noaction" highlightClick="1">
              <a:snd r:embed="rId7" name="9.3.1.2 slide 5 2.wav"/>
            </a:hlinkClick>
            <a:extLst>
              <a:ext uri="{FF2B5EF4-FFF2-40B4-BE49-F238E27FC236}">
                <a16:creationId xmlns:a16="http://schemas.microsoft.com/office/drawing/2014/main" id="{1042692B-0071-4655-8F12-7D92E8A2AE89}"/>
              </a:ext>
            </a:extLst>
          </p:cNvPr>
          <p:cNvSpPr/>
          <p:nvPr/>
        </p:nvSpPr>
        <p:spPr>
          <a:xfrm>
            <a:off x="453744" y="34010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8" name="9.3.1.2 slide 5 3.wav"/>
            </a:hlinkClick>
            <a:extLst>
              <a:ext uri="{FF2B5EF4-FFF2-40B4-BE49-F238E27FC236}">
                <a16:creationId xmlns:a16="http://schemas.microsoft.com/office/drawing/2014/main" id="{F0E65C33-B6DA-4BCE-9012-2CEE50D43732}"/>
              </a:ext>
            </a:extLst>
          </p:cNvPr>
          <p:cNvSpPr/>
          <p:nvPr/>
        </p:nvSpPr>
        <p:spPr>
          <a:xfrm>
            <a:off x="453744" y="391151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1" name="Action Button: Custom 16">
            <a:hlinkClick r:id="" action="ppaction://noaction" highlightClick="1">
              <a:snd r:embed="rId9" name="9.3.1.2 slide 5 4.wav"/>
            </a:hlinkClick>
            <a:extLst>
              <a:ext uri="{FF2B5EF4-FFF2-40B4-BE49-F238E27FC236}">
                <a16:creationId xmlns:a16="http://schemas.microsoft.com/office/drawing/2014/main" id="{CEA9AC48-6F1F-4C72-AEDC-2FC6AFA816C3}"/>
              </a:ext>
            </a:extLst>
          </p:cNvPr>
          <p:cNvSpPr/>
          <p:nvPr/>
        </p:nvSpPr>
        <p:spPr>
          <a:xfrm>
            <a:off x="453744" y="44163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2" name="Action Button: Custom 16">
            <a:hlinkClick r:id="" action="ppaction://noaction" highlightClick="1">
              <a:snd r:embed="rId10" name="9.3.1.2 slide 5 5.wav"/>
            </a:hlinkClick>
            <a:extLst>
              <a:ext uri="{FF2B5EF4-FFF2-40B4-BE49-F238E27FC236}">
                <a16:creationId xmlns:a16="http://schemas.microsoft.com/office/drawing/2014/main" id="{43638C84-7D75-42A8-88E7-0AF0B3318EA5}"/>
              </a:ext>
            </a:extLst>
          </p:cNvPr>
          <p:cNvSpPr/>
          <p:nvPr/>
        </p:nvSpPr>
        <p:spPr>
          <a:xfrm>
            <a:off x="453744" y="49211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3" name="Action Button: Custom 16">
            <a:hlinkClick r:id="" action="ppaction://noaction" highlightClick="1">
              <a:snd r:embed="rId11" name="9.3.1.2 slide 5 6.wav"/>
            </a:hlinkClick>
            <a:extLst>
              <a:ext uri="{FF2B5EF4-FFF2-40B4-BE49-F238E27FC236}">
                <a16:creationId xmlns:a16="http://schemas.microsoft.com/office/drawing/2014/main" id="{E9D04AA3-B820-47C9-8DBF-15FC43AAAC79}"/>
              </a:ext>
            </a:extLst>
          </p:cNvPr>
          <p:cNvSpPr/>
          <p:nvPr/>
        </p:nvSpPr>
        <p:spPr>
          <a:xfrm>
            <a:off x="453744" y="539894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4" name="Action Button: Custom 16">
            <a:hlinkClick r:id="" action="ppaction://noaction" highlightClick="1">
              <a:snd r:embed="rId12" name="9.3.1.2 slide 5 7.wav"/>
            </a:hlinkClick>
            <a:extLst>
              <a:ext uri="{FF2B5EF4-FFF2-40B4-BE49-F238E27FC236}">
                <a16:creationId xmlns:a16="http://schemas.microsoft.com/office/drawing/2014/main" id="{27DF4DB7-4A32-4753-AF7F-E7FAF7E51FA1}"/>
              </a:ext>
            </a:extLst>
          </p:cNvPr>
          <p:cNvSpPr/>
          <p:nvPr/>
        </p:nvSpPr>
        <p:spPr>
          <a:xfrm>
            <a:off x="453744" y="588218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6" name="Picture 5" descr="A picture containing sunset, tree, outdoor, sun&#10;&#10;Description automatically generated">
            <a:extLst>
              <a:ext uri="{FF2B5EF4-FFF2-40B4-BE49-F238E27FC236}">
                <a16:creationId xmlns:a16="http://schemas.microsoft.com/office/drawing/2014/main" id="{53FC226A-9A8C-4345-B9EA-10D4DD76843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79925" y="592715"/>
            <a:ext cx="2720015" cy="1360008"/>
          </a:xfrm>
          <a:prstGeom prst="rect">
            <a:avLst/>
          </a:prstGeom>
        </p:spPr>
      </p:pic>
      <p:sp>
        <p:nvSpPr>
          <p:cNvPr id="29" name="Rectangle: Rounded Corners 28">
            <a:extLst>
              <a:ext uri="{FF2B5EF4-FFF2-40B4-BE49-F238E27FC236}">
                <a16:creationId xmlns:a16="http://schemas.microsoft.com/office/drawing/2014/main" id="{D894D20A-B1E8-45AD-853E-C4A6DB4931CD}"/>
              </a:ext>
            </a:extLst>
          </p:cNvPr>
          <p:cNvSpPr/>
          <p:nvPr/>
        </p:nvSpPr>
        <p:spPr>
          <a:xfrm>
            <a:off x="9279926" y="1840790"/>
            <a:ext cx="2720014" cy="702186"/>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der </a:t>
            </a:r>
            <a:r>
              <a:rPr lang="en-GB" dirty="0" err="1"/>
              <a:t>Sonnenuntergang</a:t>
            </a:r>
            <a:r>
              <a:rPr lang="en-GB" dirty="0"/>
              <a:t> </a:t>
            </a:r>
            <a:br>
              <a:rPr lang="en-GB" dirty="0"/>
            </a:br>
            <a:r>
              <a:rPr lang="en-GB" dirty="0"/>
              <a:t>– sunset </a:t>
            </a:r>
          </a:p>
        </p:txBody>
      </p:sp>
      <p:sp>
        <p:nvSpPr>
          <p:cNvPr id="7" name="Rectangle 6">
            <a:extLst>
              <a:ext uri="{FF2B5EF4-FFF2-40B4-BE49-F238E27FC236}">
                <a16:creationId xmlns:a16="http://schemas.microsoft.com/office/drawing/2014/main" id="{38669EFC-90D2-4DA8-9C73-CB3DD4BDD76D}"/>
              </a:ext>
            </a:extLst>
          </p:cNvPr>
          <p:cNvSpPr/>
          <p:nvPr/>
        </p:nvSpPr>
        <p:spPr>
          <a:xfrm>
            <a:off x="3094655" y="128275"/>
            <a:ext cx="7584426" cy="495457"/>
          </a:xfrm>
          <a:prstGeom prst="rect">
            <a:avLst/>
          </a:prstGeom>
        </p:spPr>
        <p:txBody>
          <a:bodyPr wrap="square">
            <a:spAutoFit/>
          </a:bodyPr>
          <a:lstStyle/>
          <a:p>
            <a:pPr lvl="0">
              <a:lnSpc>
                <a:spcPct val="150000"/>
              </a:lnSpc>
              <a:defRPr/>
            </a:pPr>
            <a:r>
              <a:rPr lang="en-US" sz="20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Mutti</a:t>
            </a:r>
            <a:r>
              <a:rPr lang="en-US" sz="20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ruft</a:t>
            </a:r>
            <a:r>
              <a:rPr lang="en-US" sz="20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Mia und Wolfgang an </a:t>
            </a:r>
            <a:r>
              <a:rPr lang="en-US" sz="20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mit</a:t>
            </a:r>
            <a:r>
              <a:rPr lang="en-US" sz="20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Fragen</a:t>
            </a:r>
            <a:r>
              <a:rPr lang="en-US" sz="20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über</a:t>
            </a:r>
            <a:r>
              <a:rPr lang="en-US" sz="20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 die </a:t>
            </a:r>
            <a:r>
              <a:rPr lang="en-US" sz="2000" dirty="0" err="1">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Reise</a:t>
            </a:r>
            <a:r>
              <a:rPr lang="en-US" sz="2000" dirty="0">
                <a:solidFill>
                  <a:srgbClr val="4472C4">
                    <a:lumMod val="50000"/>
                  </a:srgbClr>
                </a:solidFill>
                <a:latin typeface="Century Gothic" panose="020B0502020202020204" pitchFamily="34" charset="0"/>
                <a:ea typeface="SimSun" panose="02010600030101010101" pitchFamily="2" charset="-122"/>
                <a:cs typeface="Times New Roman" panose="02020603050405020304" pitchFamily="18" charset="0"/>
              </a:rPr>
              <a:t>.</a:t>
            </a:r>
          </a:p>
        </p:txBody>
      </p:sp>
      <p:sp>
        <p:nvSpPr>
          <p:cNvPr id="32" name="TextBox 31">
            <a:extLst>
              <a:ext uri="{FF2B5EF4-FFF2-40B4-BE49-F238E27FC236}">
                <a16:creationId xmlns:a16="http://schemas.microsoft.com/office/drawing/2014/main" id="{9F6DC5BF-1681-4999-9FE9-946504B32B6B}"/>
              </a:ext>
            </a:extLst>
          </p:cNvPr>
          <p:cNvSpPr txBox="1"/>
          <p:nvPr/>
        </p:nvSpPr>
        <p:spPr>
          <a:xfrm>
            <a:off x="52927" y="1269425"/>
            <a:ext cx="9000459" cy="707886"/>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Hör</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zu</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den Adverb auf Deutsch in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richtige</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Kategorie</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b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Dann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weitere</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Details auf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Englisch</a:t>
            </a:r>
            <a:r>
              <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p:txBody>
      </p:sp>
      <p:sp>
        <p:nvSpPr>
          <p:cNvPr id="33" name="Rectangle 32">
            <a:extLst>
              <a:ext uri="{FF2B5EF4-FFF2-40B4-BE49-F238E27FC236}">
                <a16:creationId xmlns:a16="http://schemas.microsoft.com/office/drawing/2014/main" id="{E117D66B-3CB0-4791-9669-998A46C87DD7}"/>
              </a:ext>
            </a:extLst>
          </p:cNvPr>
          <p:cNvSpPr/>
          <p:nvPr/>
        </p:nvSpPr>
        <p:spPr>
          <a:xfrm>
            <a:off x="6512887" y="2939187"/>
            <a:ext cx="2084916"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BB93C874-B0A5-4334-AE9C-E0EBF573390F}"/>
              </a:ext>
            </a:extLst>
          </p:cNvPr>
          <p:cNvSpPr/>
          <p:nvPr/>
        </p:nvSpPr>
        <p:spPr>
          <a:xfrm>
            <a:off x="5936238" y="3422528"/>
            <a:ext cx="3117148"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F0FB7B38-52A5-4626-9B19-85A49BDB1BA5}"/>
              </a:ext>
            </a:extLst>
          </p:cNvPr>
          <p:cNvSpPr/>
          <p:nvPr/>
        </p:nvSpPr>
        <p:spPr>
          <a:xfrm>
            <a:off x="5908276" y="3883632"/>
            <a:ext cx="3117148"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62560893-7B8D-4412-94D8-E3188D02F145}"/>
              </a:ext>
            </a:extLst>
          </p:cNvPr>
          <p:cNvSpPr/>
          <p:nvPr/>
        </p:nvSpPr>
        <p:spPr>
          <a:xfrm>
            <a:off x="5996771" y="4413360"/>
            <a:ext cx="3117148"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16474EE8-19E4-4B3F-A02B-4B980606A6B5}"/>
              </a:ext>
            </a:extLst>
          </p:cNvPr>
          <p:cNvSpPr/>
          <p:nvPr/>
        </p:nvSpPr>
        <p:spPr>
          <a:xfrm>
            <a:off x="5928720" y="4882053"/>
            <a:ext cx="3117148"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465303AD-FAD5-4E81-BDC9-06358D7C0A5A}"/>
              </a:ext>
            </a:extLst>
          </p:cNvPr>
          <p:cNvSpPr/>
          <p:nvPr/>
        </p:nvSpPr>
        <p:spPr>
          <a:xfrm>
            <a:off x="5996771" y="5415507"/>
            <a:ext cx="3117148"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7560E603-CBD4-4D2B-9219-51235BD2C8B2}"/>
              </a:ext>
            </a:extLst>
          </p:cNvPr>
          <p:cNvSpPr/>
          <p:nvPr/>
        </p:nvSpPr>
        <p:spPr>
          <a:xfrm>
            <a:off x="5908276" y="5885130"/>
            <a:ext cx="3117148" cy="319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1" name="Picture 10" descr="A person talking on the phone&#10;&#10;Description automatically generated with medium confidence">
            <a:extLst>
              <a:ext uri="{FF2B5EF4-FFF2-40B4-BE49-F238E27FC236}">
                <a16:creationId xmlns:a16="http://schemas.microsoft.com/office/drawing/2014/main" id="{D2F495EC-4D92-48DC-862A-01AB017EDE6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6616" y="1952723"/>
            <a:ext cx="857991" cy="875696"/>
          </a:xfrm>
          <a:prstGeom prst="rect">
            <a:avLst/>
          </a:prstGeom>
        </p:spPr>
      </p:pic>
    </p:spTree>
    <p:extLst>
      <p:ext uri="{BB962C8B-B14F-4D97-AF65-F5344CB8AC3E}">
        <p14:creationId xmlns:p14="http://schemas.microsoft.com/office/powerpoint/2010/main" val="332812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2" grpId="0" animBg="1"/>
      <p:bldP spid="24" grpId="0" animBg="1"/>
      <p:bldP spid="28" grpId="0" animBg="1"/>
      <p:bldP spid="30" grpId="0" animBg="1"/>
      <p:bldP spid="31" grpId="0" animBg="1"/>
      <p:bldP spid="33" grpId="0" animBg="1"/>
      <p:bldP spid="34" grpId="0" animBg="1"/>
      <p:bldP spid="35" grpId="0" animBg="1"/>
      <p:bldP spid="36" grpId="0" animBg="1"/>
      <p:bldP spid="45" grpId="0" animBg="1"/>
      <p:bldP spid="4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266688" cy="707849"/>
          </a:xfrm>
        </p:spPr>
        <p:txBody>
          <a:bodyPr>
            <a:normAutofit/>
          </a:bodyPr>
          <a:lstStyle/>
          <a:p>
            <a:r>
              <a:rPr lang="en-GB" sz="3600" b="1">
                <a:solidFill>
                  <a:schemeClr val="bg1"/>
                </a:solidFill>
              </a:rPr>
              <a:t>My </a:t>
            </a:r>
            <a:r>
              <a:rPr lang="en-GB" sz="3600" b="1">
                <a:solidFill>
                  <a:schemeClr val="bg1"/>
                </a:solidFill>
                <a:sym typeface="Wingdings" panose="05000000000000000000" pitchFamily="2" charset="2"/>
              </a:rPr>
              <a:t> mein, mein, meine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41" name="Speech Bubble: Oval 6">
            <a:extLst>
              <a:ext uri="{FF2B5EF4-FFF2-40B4-BE49-F238E27FC236}">
                <a16:creationId xmlns:a16="http://schemas.microsoft.com/office/drawing/2014/main" id="{BBFADB23-509B-4CF5-A344-F825C5C04DD2}"/>
              </a:ext>
            </a:extLst>
          </p:cNvPr>
          <p:cNvSpPr/>
          <p:nvPr/>
        </p:nvSpPr>
        <p:spPr>
          <a:xfrm>
            <a:off x="466610" y="1387666"/>
            <a:ext cx="5623294" cy="2564033"/>
          </a:xfrm>
          <a:prstGeom prst="wedgeEllipseCallou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latin typeface="Century Gothic" panose="020B0502020202020204" pitchFamily="34" charset="0"/>
              </a:rPr>
              <a:t>Add the prefix </a:t>
            </a:r>
            <a:r>
              <a:rPr lang="en-GB" sz="2200" b="1" dirty="0" err="1">
                <a:solidFill>
                  <a:schemeClr val="bg1"/>
                </a:solidFill>
                <a:latin typeface="Century Gothic" panose="020B0502020202020204" pitchFamily="34" charset="0"/>
              </a:rPr>
              <a:t>Lieblings</a:t>
            </a:r>
            <a:r>
              <a:rPr lang="en-GB" sz="2200" b="1" dirty="0">
                <a:solidFill>
                  <a:schemeClr val="bg1"/>
                </a:solidFill>
                <a:latin typeface="Century Gothic" panose="020B0502020202020204" pitchFamily="34" charset="0"/>
              </a:rPr>
              <a:t>- </a:t>
            </a:r>
            <a:r>
              <a:rPr lang="en-GB" sz="2200" dirty="0">
                <a:solidFill>
                  <a:schemeClr val="bg1"/>
                </a:solidFill>
                <a:latin typeface="Century Gothic" panose="020B0502020202020204" pitchFamily="34" charset="0"/>
              </a:rPr>
              <a:t>to a noun to talk about your favourite things. Introduce them using </a:t>
            </a:r>
            <a:r>
              <a:rPr lang="en-GB" sz="2200" b="1" dirty="0" err="1">
                <a:solidFill>
                  <a:schemeClr val="bg1"/>
                </a:solidFill>
                <a:latin typeface="Century Gothic" panose="020B0502020202020204" pitchFamily="34" charset="0"/>
              </a:rPr>
              <a:t>mein</a:t>
            </a:r>
            <a:r>
              <a:rPr lang="en-GB" sz="2200" b="1" dirty="0">
                <a:solidFill>
                  <a:schemeClr val="bg1"/>
                </a:solidFill>
                <a:latin typeface="Century Gothic" panose="020B0502020202020204" pitchFamily="34" charset="0"/>
              </a:rPr>
              <a:t>/</a:t>
            </a:r>
            <a:r>
              <a:rPr lang="en-GB" sz="2200" b="1" dirty="0" err="1">
                <a:solidFill>
                  <a:schemeClr val="bg1"/>
                </a:solidFill>
                <a:latin typeface="Century Gothic" panose="020B0502020202020204" pitchFamily="34" charset="0"/>
              </a:rPr>
              <a:t>meine</a:t>
            </a:r>
            <a:r>
              <a:rPr lang="en-GB" sz="2200" dirty="0">
                <a:solidFill>
                  <a:schemeClr val="bg1"/>
                </a:solidFill>
                <a:latin typeface="Century Gothic" panose="020B0502020202020204" pitchFamily="34" charset="0"/>
              </a:rPr>
              <a:t>. </a:t>
            </a:r>
          </a:p>
          <a:p>
            <a:pPr algn="ctr"/>
            <a:endParaRPr lang="en-GB" sz="2200" b="1" dirty="0">
              <a:solidFill>
                <a:schemeClr val="bg1"/>
              </a:solidFill>
              <a:latin typeface="Century Gothic" panose="020B0502020202020204" pitchFamily="34" charset="0"/>
            </a:endParaRPr>
          </a:p>
          <a:p>
            <a:pPr algn="ctr"/>
            <a:r>
              <a:rPr lang="en-GB" sz="2200" b="1" dirty="0">
                <a:solidFill>
                  <a:schemeClr val="bg1"/>
                </a:solidFill>
                <a:latin typeface="Century Gothic" panose="020B0502020202020204" pitchFamily="34" charset="0"/>
              </a:rPr>
              <a:t>Mein</a:t>
            </a:r>
            <a:r>
              <a:rPr lang="en-GB" sz="2200" dirty="0">
                <a:solidFill>
                  <a:schemeClr val="bg1"/>
                </a:solidFill>
                <a:latin typeface="Century Gothic" panose="020B0502020202020204" pitchFamily="34" charset="0"/>
              </a:rPr>
              <a:t> </a:t>
            </a:r>
            <a:r>
              <a:rPr lang="en-GB" sz="2200" dirty="0" err="1">
                <a:solidFill>
                  <a:schemeClr val="bg1"/>
                </a:solidFill>
                <a:latin typeface="Century Gothic" panose="020B0502020202020204" pitchFamily="34" charset="0"/>
              </a:rPr>
              <a:t>Lieblingsbuch</a:t>
            </a:r>
            <a:r>
              <a:rPr lang="en-GB" sz="2200" dirty="0">
                <a:solidFill>
                  <a:schemeClr val="bg1"/>
                </a:solidFill>
                <a:latin typeface="Century Gothic" panose="020B0502020202020204" pitchFamily="34" charset="0"/>
              </a:rPr>
              <a:t> </a:t>
            </a:r>
            <a:r>
              <a:rPr lang="en-GB" sz="2200" dirty="0" err="1">
                <a:solidFill>
                  <a:schemeClr val="bg1"/>
                </a:solidFill>
                <a:latin typeface="Century Gothic" panose="020B0502020202020204" pitchFamily="34" charset="0"/>
              </a:rPr>
              <a:t>ist</a:t>
            </a:r>
            <a:r>
              <a:rPr lang="en-GB" sz="2200" dirty="0">
                <a:solidFill>
                  <a:schemeClr val="bg1"/>
                </a:solidFill>
                <a:latin typeface="Century Gothic" panose="020B0502020202020204" pitchFamily="34" charset="0"/>
              </a:rPr>
              <a:t> …</a:t>
            </a:r>
          </a:p>
        </p:txBody>
      </p:sp>
      <p:pic>
        <p:nvPicPr>
          <p:cNvPr id="42" name="Picture 41">
            <a:extLst>
              <a:ext uri="{FF2B5EF4-FFF2-40B4-BE49-F238E27FC236}">
                <a16:creationId xmlns:a16="http://schemas.microsoft.com/office/drawing/2014/main" id="{79FB5B63-FA04-4368-8330-CD73037412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9184" y="4062616"/>
            <a:ext cx="2148647" cy="2283275"/>
          </a:xfrm>
          <a:prstGeom prst="rect">
            <a:avLst/>
          </a:prstGeom>
        </p:spPr>
      </p:pic>
      <p:sp>
        <p:nvSpPr>
          <p:cNvPr id="43" name="Rounded Rectangular Callout 42"/>
          <p:cNvSpPr/>
          <p:nvPr/>
        </p:nvSpPr>
        <p:spPr>
          <a:xfrm>
            <a:off x="6385486" y="759882"/>
            <a:ext cx="5623560" cy="1081008"/>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latin typeface="Century Gothic" panose="020B0502020202020204" pitchFamily="34" charset="0"/>
              </a:rPr>
              <a:t>Ja</a:t>
            </a:r>
            <a:r>
              <a:rPr lang="en-GB" sz="2000" dirty="0">
                <a:latin typeface="Century Gothic" panose="020B0502020202020204" pitchFamily="34" charset="0"/>
              </a:rPr>
              <a:t>, m___    L______________    </a:t>
            </a:r>
            <a:r>
              <a:rPr lang="en-GB" sz="2000" dirty="0" err="1">
                <a:latin typeface="Century Gothic" panose="020B0502020202020204" pitchFamily="34" charset="0"/>
              </a:rPr>
              <a:t>i</a:t>
            </a:r>
            <a:r>
              <a:rPr lang="en-GB" sz="2000" dirty="0">
                <a:latin typeface="Century Gothic" panose="020B0502020202020204" pitchFamily="34" charset="0"/>
              </a:rPr>
              <a:t>__   Star Wars.</a:t>
            </a:r>
          </a:p>
        </p:txBody>
      </p:sp>
      <p:pic>
        <p:nvPicPr>
          <p:cNvPr id="44" name="Picture 43">
            <a:extLst>
              <a:ext uri="{FF2B5EF4-FFF2-40B4-BE49-F238E27FC236}">
                <a16:creationId xmlns:a16="http://schemas.microsoft.com/office/drawing/2014/main" id="{E9040390-7481-4A2D-9D06-CE13C98881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2774" y="4090915"/>
            <a:ext cx="1469557" cy="2275443"/>
          </a:xfrm>
          <a:prstGeom prst="rect">
            <a:avLst/>
          </a:prstGeom>
        </p:spPr>
      </p:pic>
      <p:sp>
        <p:nvSpPr>
          <p:cNvPr id="45" name="Rounded Rectangular Callout 44"/>
          <p:cNvSpPr/>
          <p:nvPr/>
        </p:nvSpPr>
        <p:spPr>
          <a:xfrm>
            <a:off x="6348908" y="3272311"/>
            <a:ext cx="5684521" cy="883920"/>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latin typeface="Century Gothic" panose="020B0502020202020204" pitchFamily="34" charset="0"/>
              </a:rPr>
              <a:t>Ja</a:t>
            </a:r>
            <a:r>
              <a:rPr lang="en-GB" sz="2400" dirty="0">
                <a:latin typeface="Century Gothic" panose="020B0502020202020204" pitchFamily="34" charset="0"/>
              </a:rPr>
              <a:t>, m___    L______________    </a:t>
            </a:r>
            <a:r>
              <a:rPr lang="en-GB" sz="2400" dirty="0" err="1">
                <a:latin typeface="Century Gothic" panose="020B0502020202020204" pitchFamily="34" charset="0"/>
              </a:rPr>
              <a:t>i</a:t>
            </a:r>
            <a:r>
              <a:rPr lang="en-GB" sz="2400" dirty="0">
                <a:latin typeface="Century Gothic" panose="020B0502020202020204" pitchFamily="34" charset="0"/>
              </a:rPr>
              <a:t>__   </a:t>
            </a:r>
            <a:br>
              <a:rPr lang="en-GB" sz="2400" dirty="0">
                <a:latin typeface="Century Gothic" panose="020B0502020202020204" pitchFamily="34" charset="0"/>
              </a:rPr>
            </a:br>
            <a:r>
              <a:rPr lang="en-GB" sz="2400" dirty="0">
                <a:latin typeface="Century Gothic" panose="020B0502020202020204" pitchFamily="34" charset="0"/>
              </a:rPr>
              <a:t>Frau Schmidt.</a:t>
            </a:r>
          </a:p>
        </p:txBody>
      </p:sp>
      <p:sp>
        <p:nvSpPr>
          <p:cNvPr id="46" name="Rounded Rectangular Callout 45"/>
          <p:cNvSpPr/>
          <p:nvPr/>
        </p:nvSpPr>
        <p:spPr>
          <a:xfrm>
            <a:off x="6409870" y="2126832"/>
            <a:ext cx="5623560" cy="883920"/>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latin typeface="Century Gothic" panose="020B0502020202020204" pitchFamily="34" charset="0"/>
              </a:rPr>
              <a:t>Ja</a:t>
            </a:r>
            <a:r>
              <a:rPr lang="en-GB" sz="2400" dirty="0">
                <a:latin typeface="Century Gothic" panose="020B0502020202020204" pitchFamily="34" charset="0"/>
              </a:rPr>
              <a:t>, m___    L______________    </a:t>
            </a:r>
            <a:r>
              <a:rPr lang="en-GB" sz="2400" dirty="0" err="1">
                <a:latin typeface="Century Gothic" panose="020B0502020202020204" pitchFamily="34" charset="0"/>
              </a:rPr>
              <a:t>i</a:t>
            </a:r>
            <a:r>
              <a:rPr lang="en-GB" sz="2400" dirty="0">
                <a:latin typeface="Century Gothic" panose="020B0502020202020204" pitchFamily="34" charset="0"/>
              </a:rPr>
              <a:t>__   </a:t>
            </a:r>
            <a:br>
              <a:rPr lang="en-GB" sz="2400" dirty="0">
                <a:latin typeface="Century Gothic" panose="020B0502020202020204" pitchFamily="34" charset="0"/>
              </a:rPr>
            </a:br>
            <a:r>
              <a:rPr lang="en-GB" sz="2400" dirty="0">
                <a:latin typeface="Century Gothic" panose="020B0502020202020204" pitchFamily="34" charset="0"/>
              </a:rPr>
              <a:t>Rocket Man.</a:t>
            </a:r>
          </a:p>
        </p:txBody>
      </p:sp>
      <p:pic>
        <p:nvPicPr>
          <p:cNvPr id="47" name="Picture 4" descr="Image result for film file clipart">
            <a:extLst>
              <a:ext uri="{FF2B5EF4-FFF2-40B4-BE49-F238E27FC236}">
                <a16:creationId xmlns:a16="http://schemas.microsoft.com/office/drawing/2014/main" id="{32E68EE2-909A-494D-A523-0D3692E784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81804" y="798139"/>
            <a:ext cx="400527" cy="400527"/>
          </a:xfrm>
          <a:prstGeom prst="rect">
            <a:avLst/>
          </a:prstGeom>
          <a:noFill/>
          <a:extLst>
            <a:ext uri="{909E8E84-426E-40DD-AFC4-6F175D3DCCD1}">
              <a14:hiddenFill xmlns:a14="http://schemas.microsoft.com/office/drawing/2010/main">
                <a:solidFill>
                  <a:srgbClr val="FFFFFF"/>
                </a:solidFill>
              </a14:hiddenFill>
            </a:ext>
          </a:extLst>
        </p:spPr>
      </p:pic>
      <p:sp>
        <p:nvSpPr>
          <p:cNvPr id="48" name="Rounded Rectangular Callout 47"/>
          <p:cNvSpPr/>
          <p:nvPr/>
        </p:nvSpPr>
        <p:spPr>
          <a:xfrm>
            <a:off x="6388024" y="762117"/>
            <a:ext cx="5623560" cy="1081008"/>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Century Gothic" panose="020B0502020202020204" pitchFamily="34" charset="0"/>
              </a:rPr>
              <a:t>Ja</a:t>
            </a:r>
            <a:r>
              <a:rPr lang="en-GB" sz="2800" dirty="0">
                <a:latin typeface="Century Gothic" panose="020B0502020202020204" pitchFamily="34" charset="0"/>
              </a:rPr>
              <a:t>, </a:t>
            </a:r>
            <a:r>
              <a:rPr lang="en-GB" sz="2800" dirty="0" err="1">
                <a:latin typeface="Century Gothic" panose="020B0502020202020204" pitchFamily="34" charset="0"/>
              </a:rPr>
              <a:t>mein</a:t>
            </a:r>
            <a:r>
              <a:rPr lang="en-GB" sz="2800" dirty="0">
                <a:latin typeface="Century Gothic" panose="020B0502020202020204" pitchFamily="34" charset="0"/>
              </a:rPr>
              <a:t> </a:t>
            </a:r>
            <a:r>
              <a:rPr lang="en-GB" sz="2800" dirty="0" err="1">
                <a:latin typeface="Century Gothic" panose="020B0502020202020204" pitchFamily="34" charset="0"/>
              </a:rPr>
              <a:t>Lieblingsfilm</a:t>
            </a:r>
            <a:r>
              <a:rPr lang="en-GB" sz="2800" dirty="0">
                <a:latin typeface="Century Gothic" panose="020B0502020202020204" pitchFamily="34" charset="0"/>
              </a:rPr>
              <a:t> </a:t>
            </a:r>
            <a:r>
              <a:rPr lang="en-GB" sz="2800" dirty="0" err="1">
                <a:latin typeface="Century Gothic" panose="020B0502020202020204" pitchFamily="34" charset="0"/>
              </a:rPr>
              <a:t>ist</a:t>
            </a:r>
            <a:r>
              <a:rPr lang="en-GB" sz="2800" dirty="0">
                <a:latin typeface="Century Gothic" panose="020B0502020202020204" pitchFamily="34" charset="0"/>
              </a:rPr>
              <a:t> </a:t>
            </a:r>
            <a:br>
              <a:rPr lang="en-GB" sz="2800" dirty="0">
                <a:latin typeface="Century Gothic" panose="020B0502020202020204" pitchFamily="34" charset="0"/>
              </a:rPr>
            </a:br>
            <a:r>
              <a:rPr lang="en-GB" sz="2800" dirty="0">
                <a:latin typeface="Century Gothic" panose="020B0502020202020204" pitchFamily="34" charset="0"/>
              </a:rPr>
              <a:t>Star Wars.</a:t>
            </a:r>
          </a:p>
        </p:txBody>
      </p:sp>
      <p:pic>
        <p:nvPicPr>
          <p:cNvPr id="49" name="Picture 2" descr="Image result for mp3 file clipart">
            <a:extLst>
              <a:ext uri="{FF2B5EF4-FFF2-40B4-BE49-F238E27FC236}">
                <a16:creationId xmlns:a16="http://schemas.microsoft.com/office/drawing/2014/main" id="{46ECD810-E953-435B-B598-94EE2DF845F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71504" y="2210958"/>
            <a:ext cx="610827" cy="610827"/>
          </a:xfrm>
          <a:prstGeom prst="rect">
            <a:avLst/>
          </a:prstGeom>
          <a:noFill/>
          <a:extLst>
            <a:ext uri="{909E8E84-426E-40DD-AFC4-6F175D3DCCD1}">
              <a14:hiddenFill xmlns:a14="http://schemas.microsoft.com/office/drawing/2010/main">
                <a:solidFill>
                  <a:srgbClr val="FFFFFF"/>
                </a:solidFill>
              </a14:hiddenFill>
            </a:ext>
          </a:extLst>
        </p:spPr>
      </p:pic>
      <p:sp>
        <p:nvSpPr>
          <p:cNvPr id="50" name="Rounded Rectangular Callout 49"/>
          <p:cNvSpPr/>
          <p:nvPr/>
        </p:nvSpPr>
        <p:spPr>
          <a:xfrm>
            <a:off x="6409870" y="2111355"/>
            <a:ext cx="5623560" cy="883920"/>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Century Gothic" panose="020B0502020202020204" pitchFamily="34" charset="0"/>
              </a:rPr>
              <a:t>Ja</a:t>
            </a:r>
            <a:r>
              <a:rPr lang="en-GB" sz="2800" dirty="0">
                <a:latin typeface="Century Gothic" panose="020B0502020202020204" pitchFamily="34" charset="0"/>
              </a:rPr>
              <a:t>, </a:t>
            </a:r>
            <a:r>
              <a:rPr lang="en-GB" sz="2800" dirty="0" err="1">
                <a:latin typeface="Century Gothic" panose="020B0502020202020204" pitchFamily="34" charset="0"/>
              </a:rPr>
              <a:t>mein</a:t>
            </a:r>
            <a:r>
              <a:rPr lang="en-GB" sz="2800" dirty="0">
                <a:latin typeface="Century Gothic" panose="020B0502020202020204" pitchFamily="34" charset="0"/>
              </a:rPr>
              <a:t> </a:t>
            </a:r>
            <a:r>
              <a:rPr lang="en-GB" sz="2800" dirty="0" err="1">
                <a:latin typeface="Century Gothic" panose="020B0502020202020204" pitchFamily="34" charset="0"/>
              </a:rPr>
              <a:t>Lieblingslied</a:t>
            </a:r>
            <a:r>
              <a:rPr lang="en-GB" sz="2800" dirty="0">
                <a:latin typeface="Century Gothic" panose="020B0502020202020204" pitchFamily="34" charset="0"/>
              </a:rPr>
              <a:t> </a:t>
            </a:r>
            <a:r>
              <a:rPr lang="en-GB" sz="2800" dirty="0" err="1">
                <a:latin typeface="Century Gothic" panose="020B0502020202020204" pitchFamily="34" charset="0"/>
              </a:rPr>
              <a:t>ist</a:t>
            </a:r>
            <a:r>
              <a:rPr lang="en-GB" sz="2800" dirty="0">
                <a:latin typeface="Century Gothic" panose="020B0502020202020204" pitchFamily="34" charset="0"/>
              </a:rPr>
              <a:t> </a:t>
            </a:r>
            <a:br>
              <a:rPr lang="en-GB" sz="2800" dirty="0">
                <a:latin typeface="Century Gothic" panose="020B0502020202020204" pitchFamily="34" charset="0"/>
              </a:rPr>
            </a:br>
            <a:r>
              <a:rPr lang="en-GB" sz="2800" dirty="0">
                <a:latin typeface="Century Gothic" panose="020B0502020202020204" pitchFamily="34" charset="0"/>
              </a:rPr>
              <a:t>Rocket Man.</a:t>
            </a:r>
          </a:p>
        </p:txBody>
      </p:sp>
      <p:pic>
        <p:nvPicPr>
          <p:cNvPr id="51" name="Picture 2" descr="Teacher, Blackboard, Teach, The Classroom, Clipart">
            <a:extLst>
              <a:ext uri="{FF2B5EF4-FFF2-40B4-BE49-F238E27FC236}">
                <a16:creationId xmlns:a16="http://schemas.microsoft.com/office/drawing/2014/main" id="{FF4472AE-E673-4AC5-AC49-F5841E9126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71504" y="3501165"/>
            <a:ext cx="621283" cy="621283"/>
          </a:xfrm>
          <a:prstGeom prst="rect">
            <a:avLst/>
          </a:prstGeom>
          <a:noFill/>
          <a:extLst>
            <a:ext uri="{909E8E84-426E-40DD-AFC4-6F175D3DCCD1}">
              <a14:hiddenFill xmlns:a14="http://schemas.microsoft.com/office/drawing/2010/main">
                <a:solidFill>
                  <a:srgbClr val="FFFFFF"/>
                </a:solidFill>
              </a14:hiddenFill>
            </a:ext>
          </a:extLst>
        </p:spPr>
      </p:pic>
      <p:sp>
        <p:nvSpPr>
          <p:cNvPr id="52" name="Rounded Rectangular Callout 51"/>
          <p:cNvSpPr/>
          <p:nvPr/>
        </p:nvSpPr>
        <p:spPr>
          <a:xfrm>
            <a:off x="6323767" y="3260119"/>
            <a:ext cx="5709662" cy="883920"/>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Century Gothic" panose="020B0502020202020204" pitchFamily="34" charset="0"/>
              </a:rPr>
              <a:t>Ja</a:t>
            </a:r>
            <a:r>
              <a:rPr lang="en-GB" sz="2800" dirty="0">
                <a:latin typeface="Century Gothic" panose="020B0502020202020204" pitchFamily="34" charset="0"/>
              </a:rPr>
              <a:t>, </a:t>
            </a:r>
            <a:r>
              <a:rPr lang="en-GB" sz="2800" dirty="0" err="1">
                <a:latin typeface="Century Gothic" panose="020B0502020202020204" pitchFamily="34" charset="0"/>
              </a:rPr>
              <a:t>mein</a:t>
            </a:r>
            <a:r>
              <a:rPr lang="en-GB" sz="2800" b="1" dirty="0" err="1">
                <a:latin typeface="Century Gothic" panose="020B0502020202020204" pitchFamily="34" charset="0"/>
              </a:rPr>
              <a:t>e</a:t>
            </a:r>
            <a:r>
              <a:rPr lang="en-GB" sz="2800" dirty="0">
                <a:latin typeface="Century Gothic" panose="020B0502020202020204" pitchFamily="34" charset="0"/>
              </a:rPr>
              <a:t> </a:t>
            </a:r>
            <a:r>
              <a:rPr lang="en-GB" sz="2800" dirty="0" err="1">
                <a:latin typeface="Century Gothic" panose="020B0502020202020204" pitchFamily="34" charset="0"/>
              </a:rPr>
              <a:t>Lieblingslehrerin</a:t>
            </a:r>
            <a:r>
              <a:rPr lang="en-GB" sz="2800" dirty="0">
                <a:latin typeface="Century Gothic" panose="020B0502020202020204" pitchFamily="34" charset="0"/>
              </a:rPr>
              <a:t> </a:t>
            </a:r>
            <a:r>
              <a:rPr lang="en-GB" sz="2800" dirty="0" err="1">
                <a:latin typeface="Century Gothic" panose="020B0502020202020204" pitchFamily="34" charset="0"/>
              </a:rPr>
              <a:t>ist</a:t>
            </a:r>
            <a:r>
              <a:rPr lang="en-GB" sz="2800" dirty="0">
                <a:latin typeface="Century Gothic" panose="020B0502020202020204" pitchFamily="34" charset="0"/>
              </a:rPr>
              <a:t> </a:t>
            </a:r>
            <a:br>
              <a:rPr lang="en-GB" sz="2800" dirty="0">
                <a:latin typeface="Century Gothic" panose="020B0502020202020204" pitchFamily="34" charset="0"/>
              </a:rPr>
            </a:br>
            <a:r>
              <a:rPr lang="en-GB" sz="2800" dirty="0">
                <a:latin typeface="Century Gothic" panose="020B0502020202020204" pitchFamily="34" charset="0"/>
              </a:rPr>
              <a:t>Frau Schmidt.</a:t>
            </a:r>
          </a:p>
        </p:txBody>
      </p:sp>
      <p:sp>
        <p:nvSpPr>
          <p:cNvPr id="55" name="Speech Bubble: Oval 6">
            <a:extLst>
              <a:ext uri="{FF2B5EF4-FFF2-40B4-BE49-F238E27FC236}">
                <a16:creationId xmlns:a16="http://schemas.microsoft.com/office/drawing/2014/main" id="{BBFADB23-509B-4CF5-A344-F825C5C04DD2}"/>
              </a:ext>
            </a:extLst>
          </p:cNvPr>
          <p:cNvSpPr/>
          <p:nvPr/>
        </p:nvSpPr>
        <p:spPr>
          <a:xfrm>
            <a:off x="1891417" y="4326992"/>
            <a:ext cx="6697848" cy="840685"/>
          </a:xfrm>
          <a:prstGeom prst="wedgeEllipseCallou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bg1"/>
                </a:solidFill>
                <a:latin typeface="Century Gothic" panose="020B0502020202020204" pitchFamily="34" charset="0"/>
              </a:rPr>
              <a:t>Zorg</a:t>
            </a:r>
            <a:r>
              <a:rPr lang="en-GB" sz="2200" dirty="0">
                <a:solidFill>
                  <a:schemeClr val="bg1"/>
                </a:solidFill>
                <a:latin typeface="Century Gothic" panose="020B0502020202020204" pitchFamily="34" charset="0"/>
              </a:rPr>
              <a:t>, hast du </a:t>
            </a:r>
            <a:r>
              <a:rPr lang="en-GB" sz="2200" dirty="0" err="1">
                <a:solidFill>
                  <a:schemeClr val="bg1"/>
                </a:solidFill>
                <a:latin typeface="Century Gothic" panose="020B0502020202020204" pitchFamily="34" charset="0"/>
              </a:rPr>
              <a:t>einen</a:t>
            </a:r>
            <a:r>
              <a:rPr lang="en-GB" sz="2200" dirty="0">
                <a:solidFill>
                  <a:schemeClr val="bg1"/>
                </a:solidFill>
                <a:latin typeface="Century Gothic" panose="020B0502020202020204" pitchFamily="34" charset="0"/>
              </a:rPr>
              <a:t> </a:t>
            </a:r>
            <a:r>
              <a:rPr lang="en-GB" sz="2200" dirty="0" err="1">
                <a:solidFill>
                  <a:schemeClr val="bg1"/>
                </a:solidFill>
                <a:latin typeface="Century Gothic" panose="020B0502020202020204" pitchFamily="34" charset="0"/>
              </a:rPr>
              <a:t>Lieblingsfilm</a:t>
            </a:r>
            <a:r>
              <a:rPr lang="en-GB" sz="2200" dirty="0">
                <a:solidFill>
                  <a:schemeClr val="bg1"/>
                </a:solidFill>
                <a:latin typeface="Century Gothic" panose="020B0502020202020204" pitchFamily="34" charset="0"/>
              </a:rPr>
              <a:t>?</a:t>
            </a:r>
          </a:p>
        </p:txBody>
      </p:sp>
      <p:sp>
        <p:nvSpPr>
          <p:cNvPr id="56" name="Speech Bubble: Oval 6">
            <a:extLst>
              <a:ext uri="{FF2B5EF4-FFF2-40B4-BE49-F238E27FC236}">
                <a16:creationId xmlns:a16="http://schemas.microsoft.com/office/drawing/2014/main" id="{BBFADB23-509B-4CF5-A344-F825C5C04DD2}"/>
              </a:ext>
            </a:extLst>
          </p:cNvPr>
          <p:cNvSpPr/>
          <p:nvPr/>
        </p:nvSpPr>
        <p:spPr>
          <a:xfrm>
            <a:off x="1891417" y="4286730"/>
            <a:ext cx="6697848" cy="840685"/>
          </a:xfrm>
          <a:prstGeom prst="wedgeEllipseCallou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bg1"/>
                </a:solidFill>
                <a:latin typeface="Century Gothic" panose="020B0502020202020204" pitchFamily="34" charset="0"/>
              </a:rPr>
              <a:t>Zorg</a:t>
            </a:r>
            <a:r>
              <a:rPr lang="en-GB" sz="2200" dirty="0">
                <a:solidFill>
                  <a:schemeClr val="bg1"/>
                </a:solidFill>
                <a:latin typeface="Century Gothic" panose="020B0502020202020204" pitchFamily="34" charset="0"/>
              </a:rPr>
              <a:t>, hast du </a:t>
            </a:r>
            <a:r>
              <a:rPr lang="en-GB" sz="2200" dirty="0" err="1">
                <a:solidFill>
                  <a:schemeClr val="bg1"/>
                </a:solidFill>
                <a:latin typeface="Century Gothic" panose="020B0502020202020204" pitchFamily="34" charset="0"/>
              </a:rPr>
              <a:t>ein</a:t>
            </a:r>
            <a:r>
              <a:rPr lang="en-GB" sz="2200" dirty="0">
                <a:solidFill>
                  <a:schemeClr val="bg1"/>
                </a:solidFill>
                <a:latin typeface="Century Gothic" panose="020B0502020202020204" pitchFamily="34" charset="0"/>
              </a:rPr>
              <a:t> </a:t>
            </a:r>
            <a:r>
              <a:rPr lang="en-GB" sz="2200" dirty="0" err="1">
                <a:solidFill>
                  <a:schemeClr val="bg1"/>
                </a:solidFill>
                <a:latin typeface="Century Gothic" panose="020B0502020202020204" pitchFamily="34" charset="0"/>
              </a:rPr>
              <a:t>Lieblingslied</a:t>
            </a:r>
            <a:r>
              <a:rPr lang="en-GB" sz="2200" dirty="0">
                <a:solidFill>
                  <a:schemeClr val="bg1"/>
                </a:solidFill>
                <a:latin typeface="Century Gothic" panose="020B0502020202020204" pitchFamily="34" charset="0"/>
              </a:rPr>
              <a:t>?</a:t>
            </a:r>
          </a:p>
        </p:txBody>
      </p:sp>
      <p:sp>
        <p:nvSpPr>
          <p:cNvPr id="57" name="Speech Bubble: Oval 6">
            <a:extLst>
              <a:ext uri="{FF2B5EF4-FFF2-40B4-BE49-F238E27FC236}">
                <a16:creationId xmlns:a16="http://schemas.microsoft.com/office/drawing/2014/main" id="{BBFADB23-509B-4CF5-A344-F825C5C04DD2}"/>
              </a:ext>
            </a:extLst>
          </p:cNvPr>
          <p:cNvSpPr/>
          <p:nvPr/>
        </p:nvSpPr>
        <p:spPr>
          <a:xfrm>
            <a:off x="1815867" y="4277470"/>
            <a:ext cx="7078847" cy="840685"/>
          </a:xfrm>
          <a:prstGeom prst="wedgeEllipseCallou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bg1"/>
                </a:solidFill>
                <a:latin typeface="Century Gothic" panose="020B0502020202020204" pitchFamily="34" charset="0"/>
              </a:rPr>
              <a:t>Zorg</a:t>
            </a:r>
            <a:r>
              <a:rPr lang="en-GB" sz="2200" dirty="0">
                <a:solidFill>
                  <a:schemeClr val="bg1"/>
                </a:solidFill>
                <a:latin typeface="Century Gothic" panose="020B0502020202020204" pitchFamily="34" charset="0"/>
              </a:rPr>
              <a:t>, hast du </a:t>
            </a:r>
            <a:r>
              <a:rPr lang="en-GB" sz="2200" dirty="0" err="1">
                <a:solidFill>
                  <a:schemeClr val="bg1"/>
                </a:solidFill>
                <a:latin typeface="Century Gothic" panose="020B0502020202020204" pitchFamily="34" charset="0"/>
              </a:rPr>
              <a:t>eine</a:t>
            </a:r>
            <a:r>
              <a:rPr lang="en-GB" sz="2200" dirty="0">
                <a:solidFill>
                  <a:schemeClr val="bg1"/>
                </a:solidFill>
                <a:latin typeface="Century Gothic" panose="020B0502020202020204" pitchFamily="34" charset="0"/>
              </a:rPr>
              <a:t> </a:t>
            </a:r>
            <a:r>
              <a:rPr lang="en-GB" sz="2200" dirty="0" err="1">
                <a:solidFill>
                  <a:schemeClr val="bg1"/>
                </a:solidFill>
                <a:latin typeface="Century Gothic" panose="020B0502020202020204" pitchFamily="34" charset="0"/>
              </a:rPr>
              <a:t>Lieblingslehrerin</a:t>
            </a:r>
            <a:r>
              <a:rPr lang="en-GB" sz="2200" dirty="0">
                <a:solidFill>
                  <a:schemeClr val="bg1"/>
                </a:solidFill>
                <a:latin typeface="Century Gothic" panose="020B0502020202020204" pitchFamily="34" charset="0"/>
              </a:rPr>
              <a:t>?</a:t>
            </a:r>
          </a:p>
        </p:txBody>
      </p:sp>
      <p:sp>
        <p:nvSpPr>
          <p:cNvPr id="58" name="Speech Bubble: Oval 6">
            <a:extLst>
              <a:ext uri="{FF2B5EF4-FFF2-40B4-BE49-F238E27FC236}">
                <a16:creationId xmlns:a16="http://schemas.microsoft.com/office/drawing/2014/main" id="{BBFADB23-509B-4CF5-A344-F825C5C04DD2}"/>
              </a:ext>
            </a:extLst>
          </p:cNvPr>
          <p:cNvSpPr/>
          <p:nvPr/>
        </p:nvSpPr>
        <p:spPr>
          <a:xfrm>
            <a:off x="1815867" y="4277429"/>
            <a:ext cx="7078847" cy="902017"/>
          </a:xfrm>
          <a:prstGeom prst="wedgeEllipseCallou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bg1"/>
                </a:solidFill>
                <a:latin typeface="Century Gothic" panose="020B0502020202020204" pitchFamily="34" charset="0"/>
              </a:rPr>
              <a:t>Zorg</a:t>
            </a:r>
            <a:r>
              <a:rPr lang="en-GB" sz="2200" dirty="0">
                <a:solidFill>
                  <a:schemeClr val="bg1"/>
                </a:solidFill>
                <a:latin typeface="Century Gothic" panose="020B0502020202020204" pitchFamily="34" charset="0"/>
              </a:rPr>
              <a:t>, hast du </a:t>
            </a:r>
            <a:r>
              <a:rPr lang="en-GB" sz="2200" dirty="0" err="1">
                <a:solidFill>
                  <a:schemeClr val="bg1"/>
                </a:solidFill>
                <a:latin typeface="Century Gothic" panose="020B0502020202020204" pitchFamily="34" charset="0"/>
              </a:rPr>
              <a:t>eine</a:t>
            </a:r>
            <a:r>
              <a:rPr lang="en-GB" sz="2200" dirty="0">
                <a:solidFill>
                  <a:schemeClr val="bg1"/>
                </a:solidFill>
                <a:latin typeface="Century Gothic" panose="020B0502020202020204" pitchFamily="34" charset="0"/>
              </a:rPr>
              <a:t> </a:t>
            </a:r>
            <a:r>
              <a:rPr lang="en-GB" sz="2200" dirty="0" err="1">
                <a:solidFill>
                  <a:schemeClr val="bg1"/>
                </a:solidFill>
                <a:latin typeface="Century Gothic" panose="020B0502020202020204" pitchFamily="34" charset="0"/>
              </a:rPr>
              <a:t>Lieblingsband</a:t>
            </a:r>
            <a:r>
              <a:rPr lang="en-GB" sz="2200" dirty="0">
                <a:solidFill>
                  <a:schemeClr val="bg1"/>
                </a:solidFill>
                <a:latin typeface="Century Gothic" panose="020B0502020202020204" pitchFamily="34" charset="0"/>
              </a:rPr>
              <a:t>?</a:t>
            </a:r>
          </a:p>
        </p:txBody>
      </p:sp>
      <p:sp>
        <p:nvSpPr>
          <p:cNvPr id="59" name="Rounded Rectangular Callout 58"/>
          <p:cNvSpPr/>
          <p:nvPr/>
        </p:nvSpPr>
        <p:spPr>
          <a:xfrm>
            <a:off x="4540687" y="5301067"/>
            <a:ext cx="4429575" cy="883920"/>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entury Gothic" panose="020B0502020202020204" pitchFamily="34" charset="0"/>
              </a:rPr>
              <a:t>Nein, </a:t>
            </a:r>
            <a:r>
              <a:rPr lang="en-GB" sz="2800" dirty="0" err="1">
                <a:latin typeface="Century Gothic" panose="020B0502020202020204" pitchFamily="34" charset="0"/>
              </a:rPr>
              <a:t>ich</a:t>
            </a:r>
            <a:r>
              <a:rPr lang="en-GB" sz="2800" dirty="0">
                <a:latin typeface="Century Gothic" panose="020B0502020202020204" pitchFamily="34" charset="0"/>
              </a:rPr>
              <a:t> </a:t>
            </a:r>
            <a:r>
              <a:rPr lang="en-GB" sz="2800" dirty="0" err="1">
                <a:latin typeface="Century Gothic" panose="020B0502020202020204" pitchFamily="34" charset="0"/>
              </a:rPr>
              <a:t>habe</a:t>
            </a:r>
            <a:r>
              <a:rPr lang="en-GB" sz="2800" dirty="0">
                <a:latin typeface="Century Gothic" panose="020B0502020202020204" pitchFamily="34" charset="0"/>
              </a:rPr>
              <a:t> </a:t>
            </a:r>
            <a:r>
              <a:rPr lang="en-GB" sz="2800" b="1" dirty="0" err="1">
                <a:latin typeface="Century Gothic" panose="020B0502020202020204" pitchFamily="34" charset="0"/>
              </a:rPr>
              <a:t>keine</a:t>
            </a:r>
            <a:r>
              <a:rPr lang="en-GB" sz="2800" dirty="0">
                <a:latin typeface="Century Gothic" panose="020B0502020202020204" pitchFamily="34" charset="0"/>
              </a:rPr>
              <a:t> </a:t>
            </a:r>
            <a:r>
              <a:rPr lang="en-GB" sz="2800" dirty="0" err="1">
                <a:latin typeface="Century Gothic" panose="020B0502020202020204" pitchFamily="34" charset="0"/>
              </a:rPr>
              <a:t>Lieblingsband</a:t>
            </a:r>
            <a:r>
              <a:rPr lang="en-GB" sz="2800" dirty="0">
                <a:latin typeface="Century Gothic" panose="020B0502020202020204" pitchFamily="34" charset="0"/>
              </a:rPr>
              <a:t>!</a:t>
            </a:r>
          </a:p>
        </p:txBody>
      </p:sp>
    </p:spTree>
    <p:extLst>
      <p:ext uri="{BB962C8B-B14F-4D97-AF65-F5344CB8AC3E}">
        <p14:creationId xmlns:p14="http://schemas.microsoft.com/office/powerpoint/2010/main" val="216713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par>
                                <p:cTn id="33" presetID="10"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par>
                                <p:cTn id="50" presetID="10" presetClass="entr" presetSubtype="0"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5" grpId="0" animBg="1"/>
      <p:bldP spid="46" grpId="0" animBg="1"/>
      <p:bldP spid="48" grpId="0" animBg="1"/>
      <p:bldP spid="50" grpId="0" animBg="1"/>
      <p:bldP spid="52" grpId="0" animBg="1"/>
      <p:bldP spid="55" grpId="0" animBg="1"/>
      <p:bldP spid="56" grpId="0" animBg="1"/>
      <p:bldP spid="57" grpId="0" animBg="1"/>
      <p:bldP spid="58" grpId="0" animBg="1"/>
      <p:bldP spid="5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0" y="2075069"/>
            <a:ext cx="12192000" cy="2308324"/>
          </a:xfrm>
          <a:prstGeom prst="rect">
            <a:avLst/>
          </a:prstGeom>
          <a:noFill/>
        </p:spPr>
        <p:txBody>
          <a:bodyPr wrap="square" rtlCol="0">
            <a:spAutoFit/>
          </a:bodyPr>
          <a:lstStyle/>
          <a:p>
            <a:pPr algn="ctr">
              <a:defRPr/>
            </a:pPr>
            <a:r>
              <a:rPr lang="en-GB" sz="4800" b="1" dirty="0">
                <a:solidFill>
                  <a:srgbClr val="002060"/>
                </a:solidFill>
              </a:rPr>
              <a:t>Add -</a:t>
            </a:r>
            <a:r>
              <a:rPr lang="en-GB" sz="4800" b="1" dirty="0" err="1">
                <a:solidFill>
                  <a:srgbClr val="002060"/>
                </a:solidFill>
              </a:rPr>
              <a:t>heit</a:t>
            </a:r>
            <a:r>
              <a:rPr lang="en-GB" sz="4800" b="1" dirty="0">
                <a:solidFill>
                  <a:srgbClr val="002060"/>
                </a:solidFill>
              </a:rPr>
              <a:t> to adjectives/adverbs for nouns with the English equivalent ‘-ty’ or ‘-ness’ (e.g., </a:t>
            </a:r>
            <a:r>
              <a:rPr lang="en-GB" sz="4800" b="1" dirty="0" err="1">
                <a:solidFill>
                  <a:srgbClr val="002060"/>
                </a:solidFill>
              </a:rPr>
              <a:t>Krankheit</a:t>
            </a:r>
            <a:r>
              <a:rPr lang="en-GB" sz="4800" b="1" dirty="0">
                <a:solidFill>
                  <a:srgbClr val="002060"/>
                </a:solidFill>
              </a:rPr>
              <a:t>, </a:t>
            </a:r>
            <a:r>
              <a:rPr lang="en-GB" sz="4800" b="1" dirty="0" err="1">
                <a:solidFill>
                  <a:srgbClr val="002060"/>
                </a:solidFill>
              </a:rPr>
              <a:t>Notwendigkeit</a:t>
            </a:r>
            <a:r>
              <a:rPr lang="en-GB" sz="4800" b="1" dirty="0">
                <a:solidFill>
                  <a:srgbClr val="002060"/>
                </a:solidFill>
              </a:rPr>
              <a:t>)</a:t>
            </a:r>
          </a:p>
        </p:txBody>
      </p:sp>
    </p:spTree>
    <p:extLst>
      <p:ext uri="{BB962C8B-B14F-4D97-AF65-F5344CB8AC3E}">
        <p14:creationId xmlns:p14="http://schemas.microsoft.com/office/powerpoint/2010/main" val="3615833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1872020"/>
            <a:ext cx="11313527" cy="2954655"/>
          </a:xfrm>
          <a:prstGeom prst="rect">
            <a:avLst/>
          </a:prstGeom>
          <a:noFill/>
        </p:spPr>
        <p:txBody>
          <a:bodyPr wrap="square" rtlCol="0">
            <a:spAutoFit/>
          </a:bodyPr>
          <a:lstStyle/>
          <a:p>
            <a:pPr algn="ctr">
              <a:defRPr/>
            </a:pPr>
            <a:r>
              <a:rPr lang="en-GB" sz="6600" b="1" dirty="0">
                <a:solidFill>
                  <a:srgbClr val="002060"/>
                </a:solidFill>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Y8 T2.2 Week 4 Slides 12-14; 17</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031857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ounded Rectangle 5"/>
          <p:cNvSpPr/>
          <p:nvPr/>
        </p:nvSpPr>
        <p:spPr>
          <a:xfrm>
            <a:off x="183941" y="1580861"/>
            <a:ext cx="4554649" cy="100966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Secur</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ity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important in London.</a:t>
            </a:r>
          </a:p>
        </p:txBody>
      </p:sp>
      <p:sp>
        <p:nvSpPr>
          <p:cNvPr id="7" name="Rounded Rectangle 6"/>
          <p:cNvSpPr/>
          <p:nvPr/>
        </p:nvSpPr>
        <p:spPr>
          <a:xfrm>
            <a:off x="6468274" y="1564577"/>
            <a:ext cx="5383827" cy="9499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Sicher</a:t>
            </a:r>
            <a:r>
              <a:rPr kumimoji="0" lang="en-GB" sz="3600" b="1" i="0" u="none" strike="noStrike" kern="1200" cap="none" spc="0" normalizeH="0" baseline="0" noProof="0" dirty="0" err="1">
                <a:ln>
                  <a:noFill/>
                </a:ln>
                <a:solidFill>
                  <a:srgbClr val="EA5F00"/>
                </a:solidFill>
                <a:effectLst/>
                <a:uLnTx/>
                <a:uFillTx/>
                <a:latin typeface="Century Gothic" panose="020F0302020204030204"/>
                <a:ea typeface="+mn-ea"/>
                <a:cs typeface="+mn-cs"/>
              </a:rPr>
              <a:t>heit</a:t>
            </a:r>
            <a:r>
              <a:rPr kumimoji="0" lang="en-GB" sz="3600" b="1" i="0" u="none" strike="noStrike" kern="1200" cap="none" spc="0" normalizeH="0" baseline="0" noProof="0" dirty="0">
                <a:ln>
                  <a:noFill/>
                </a:ln>
                <a:solidFill>
                  <a:srgbClr val="EA5F00"/>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London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wichtig</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8" name="Right Arrow 7"/>
          <p:cNvSpPr/>
          <p:nvPr/>
        </p:nvSpPr>
        <p:spPr>
          <a:xfrm>
            <a:off x="4920465" y="1627335"/>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9"/>
          <p:cNvSpPr/>
          <p:nvPr/>
        </p:nvSpPr>
        <p:spPr>
          <a:xfrm>
            <a:off x="255372" y="3637300"/>
            <a:ext cx="500544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Seine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Krankheit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Vergangenheit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The truth is sad.</a:t>
            </a:r>
          </a:p>
        </p:txBody>
      </p:sp>
      <p:sp>
        <p:nvSpPr>
          <p:cNvPr id="11" name="Rounded Rectangle 10"/>
          <p:cNvSpPr/>
          <p:nvPr/>
        </p:nvSpPr>
        <p:spPr>
          <a:xfrm>
            <a:off x="6372376" y="3599174"/>
            <a:ext cx="5728875" cy="2591008"/>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would the following nouns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majority</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unity</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health</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Many German nouns end in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heit</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 </a:t>
            </a:r>
            <a:b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b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often meaning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ity</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 </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or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ness</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in English.</a:t>
            </a:r>
          </a:p>
        </p:txBody>
      </p:sp>
      <p:cxnSp>
        <p:nvCxnSpPr>
          <p:cNvPr id="17" name="Straight Arrow Connector 16"/>
          <p:cNvCxnSpPr/>
          <p:nvPr/>
        </p:nvCxnSpPr>
        <p:spPr>
          <a:xfrm flipH="1">
            <a:off x="9444446" y="1096090"/>
            <a:ext cx="1180417" cy="484771"/>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15324" y="2757460"/>
            <a:ext cx="117613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these words to help you understand and create the nouns: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gesund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(healthy),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(more),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krank</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(true),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vergangen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(gone)</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E7DFD04-0EE5-4608-A7E4-12ED409242F7}"/>
              </a:ext>
            </a:extLst>
          </p:cNvPr>
          <p:cNvSpPr txBox="1"/>
          <p:nvPr/>
        </p:nvSpPr>
        <p:spPr>
          <a:xfrm>
            <a:off x="9538844" y="312722"/>
            <a:ext cx="2562407" cy="923330"/>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German nouns ending in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heit</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feminine.</a:t>
            </a:r>
          </a:p>
        </p:txBody>
      </p:sp>
    </p:spTree>
    <p:extLst>
      <p:ext uri="{BB962C8B-B14F-4D97-AF65-F5344CB8AC3E}">
        <p14:creationId xmlns:p14="http://schemas.microsoft.com/office/powerpoint/2010/main" val="316314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22" presetClass="entr" presetSubtype="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P spid="3" grpId="0"/>
      <p:bldP spid="1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02164" y="300357"/>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2"/>
          <p:cNvSpPr txBox="1">
            <a:spLocks/>
          </p:cNvSpPr>
          <p:nvPr/>
        </p:nvSpPr>
        <p:spPr>
          <a:xfrm>
            <a:off x="916263" y="1462487"/>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Seine Krankheit ist in der Vergangenheit!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truth is sad.</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majority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unity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health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096000" y="1462487"/>
            <a:ext cx="566225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His illness is in the past!</a:t>
            </a:r>
            <a:b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Wahrheit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traurig</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Mehrheit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Einheit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Gesundheit</a:t>
            </a:r>
          </a:p>
        </p:txBody>
      </p:sp>
      <p:sp>
        <p:nvSpPr>
          <p:cNvPr id="6" name="TextBox 5"/>
          <p:cNvSpPr txBox="1"/>
          <p:nvPr/>
        </p:nvSpPr>
        <p:spPr>
          <a:xfrm>
            <a:off x="234729" y="4592605"/>
            <a:ext cx="8582011"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remember about the </a:t>
            </a:r>
            <a:r>
              <a:rPr kumimoji="0" lang="en-GB"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gender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these nouns?</a:t>
            </a:r>
          </a:p>
        </p:txBody>
      </p:sp>
      <p:sp>
        <p:nvSpPr>
          <p:cNvPr id="7" name="TextBox 6"/>
          <p:cNvSpPr txBox="1"/>
          <p:nvPr/>
        </p:nvSpPr>
        <p:spPr>
          <a:xfrm>
            <a:off x="234730" y="5156250"/>
            <a:ext cx="3565930"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are all </a:t>
            </a:r>
            <a:r>
              <a:rPr kumimoji="0" lang="en-GB"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feminine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p:cNvSpPr txBox="1"/>
          <p:nvPr/>
        </p:nvSpPr>
        <p:spPr>
          <a:xfrm>
            <a:off x="234730" y="5746528"/>
            <a:ext cx="5159327"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forget to pronounce the words!</a:t>
            </a:r>
          </a:p>
        </p:txBody>
      </p:sp>
      <p:sp>
        <p:nvSpPr>
          <p:cNvPr id="12" name="Title 11"/>
          <p:cNvSpPr>
            <a:spLocks noGrp="1"/>
          </p:cNvSpPr>
          <p:nvPr>
            <p:ph type="title"/>
          </p:nvPr>
        </p:nvSpPr>
        <p:spPr>
          <a:xfrm>
            <a:off x="838200" y="4166"/>
            <a:ext cx="10515600" cy="1325563"/>
          </a:xfrm>
        </p:spPr>
        <p:txBody>
          <a:bodyPr/>
          <a:lstStyle/>
          <a:p>
            <a:pPr algn="ctr"/>
            <a:r>
              <a:rPr lang="en-GB" b="1" dirty="0">
                <a:solidFill>
                  <a:prstClr val="white"/>
                </a:solidFill>
              </a:rPr>
              <a:t>ANTWORTEN</a:t>
            </a:r>
          </a:p>
        </p:txBody>
      </p:sp>
      <p:sp>
        <p:nvSpPr>
          <p:cNvPr id="8" name="Speech Bubble: Rectangle with Corners Rounded 7">
            <a:extLst>
              <a:ext uri="{FF2B5EF4-FFF2-40B4-BE49-F238E27FC236}">
                <a16:creationId xmlns:a16="http://schemas.microsoft.com/office/drawing/2014/main" id="{AF9D37A1-DD0F-40F7-948E-E8ED46860740}"/>
              </a:ext>
            </a:extLst>
          </p:cNvPr>
          <p:cNvSpPr/>
          <p:nvPr/>
        </p:nvSpPr>
        <p:spPr>
          <a:xfrm>
            <a:off x="9111680" y="4327089"/>
            <a:ext cx="2485024" cy="1671322"/>
          </a:xfrm>
          <a:prstGeom prst="wedgeRoundRectCallout">
            <a:avLst>
              <a:gd name="adj1" fmla="val -81689"/>
              <a:gd name="adj2" fmla="val -50429"/>
              <a:gd name="adj3" fmla="val 16667"/>
            </a:avLst>
          </a:prstGeom>
          <a:solidFill>
            <a:schemeClr val="accent5">
              <a:lumMod val="50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say this word, if someone sneezes, wishing them back to good health!</a:t>
            </a:r>
          </a:p>
        </p:txBody>
      </p:sp>
    </p:spTree>
    <p:extLst>
      <p:ext uri="{BB962C8B-B14F-4D97-AF65-F5344CB8AC3E}">
        <p14:creationId xmlns:p14="http://schemas.microsoft.com/office/powerpoint/2010/main" val="255774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9"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Y9 T1.1 Week 7 Slide 2</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69884B82-A8F4-0B40-81EF-F92A8108D32F}"/>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Word patterns </a:t>
            </a:r>
          </a:p>
        </p:txBody>
      </p:sp>
    </p:spTree>
    <p:extLst>
      <p:ext uri="{BB962C8B-B14F-4D97-AF65-F5344CB8AC3E}">
        <p14:creationId xmlns:p14="http://schemas.microsoft.com/office/powerpoint/2010/main" val="6104441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0716"/>
            <a:ext cx="10515600" cy="369332"/>
          </a:xfrm>
        </p:spPr>
        <p:txBody>
          <a:bodyPr>
            <a:normAutofit/>
          </a:bodyPr>
          <a:lstStyle/>
          <a:p>
            <a:pPr lvl="0" algn="ctr">
              <a:lnSpc>
                <a:spcPct val="100000"/>
              </a:lnSpc>
              <a:spcBef>
                <a:spcPts val="0"/>
              </a:spcBef>
            </a:pPr>
            <a:r>
              <a:rPr lang="en-GB" sz="800" b="1" dirty="0">
                <a:solidFill>
                  <a:schemeClr val="bg1"/>
                </a:solidFill>
                <a:ea typeface="+mn-ea"/>
                <a:cs typeface="+mn-cs"/>
              </a:rPr>
              <a:t>English </a:t>
            </a:r>
            <a:r>
              <a:rPr lang="en-GB" sz="800" b="1" dirty="0">
                <a:solidFill>
                  <a:schemeClr val="bg1"/>
                </a:solidFill>
                <a:ea typeface="+mn-ea"/>
                <a:cs typeface="+mn-cs"/>
                <a:sym typeface="Wingdings" panose="05000000000000000000" pitchFamily="2" charset="2"/>
              </a:rPr>
              <a:t> German  English</a:t>
            </a:r>
            <a:br>
              <a:rPr lang="en-GB" sz="800" b="1" dirty="0">
                <a:solidFill>
                  <a:schemeClr val="bg1"/>
                </a:solidFill>
                <a:ea typeface="+mn-ea"/>
                <a:cs typeface="+mn-cs"/>
              </a:rPr>
            </a:br>
            <a:endParaRPr lang="en-GB" sz="800" dirty="0">
              <a:solidFill>
                <a:schemeClr val="bg1"/>
              </a:solidFill>
            </a:endParaRPr>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Rounded Rectangle 9"/>
          <p:cNvSpPr/>
          <p:nvPr/>
        </p:nvSpPr>
        <p:spPr>
          <a:xfrm>
            <a:off x="2762250" y="1916997"/>
            <a:ext cx="218302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Krank</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101410"/>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Many German nouns end in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heit</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 </a:t>
            </a:r>
            <a:b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b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often meaning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ity</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 </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or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ness</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in English.</a:t>
            </a:r>
          </a:p>
        </p:txBody>
      </p:sp>
      <p:cxnSp>
        <p:nvCxnSpPr>
          <p:cNvPr id="17" name="Straight Arrow Connector 16"/>
          <p:cNvCxnSpPr>
            <a:cxnSpLocks/>
          </p:cNvCxnSpPr>
          <p:nvPr/>
        </p:nvCxnSpPr>
        <p:spPr>
          <a:xfrm flipH="1">
            <a:off x="9136274" y="1434994"/>
            <a:ext cx="400055" cy="460771"/>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90589" y="1060458"/>
            <a:ext cx="48910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E7DFD04-0EE5-4608-A7E4-12ED409242F7}"/>
              </a:ext>
            </a:extLst>
          </p:cNvPr>
          <p:cNvSpPr txBox="1"/>
          <p:nvPr/>
        </p:nvSpPr>
        <p:spPr>
          <a:xfrm>
            <a:off x="9536329" y="1044373"/>
            <a:ext cx="2562407" cy="923330"/>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German nouns ending in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heit</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feminine.</a:t>
            </a:r>
          </a:p>
        </p:txBody>
      </p:sp>
      <p:sp>
        <p:nvSpPr>
          <p:cNvPr id="18" name="Rounded Rectangle 9">
            <a:extLst>
              <a:ext uri="{FF2B5EF4-FFF2-40B4-BE49-F238E27FC236}">
                <a16:creationId xmlns:a16="http://schemas.microsoft.com/office/drawing/2014/main" id="{3985FD6A-435B-4BEA-8C35-F46B1AB9B09C}"/>
              </a:ext>
            </a:extLst>
          </p:cNvPr>
          <p:cNvSpPr/>
          <p:nvPr/>
        </p:nvSpPr>
        <p:spPr>
          <a:xfrm>
            <a:off x="5124449" y="992427"/>
            <a:ext cx="218302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a:t>
            </a:r>
            <a:r>
              <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heit</a:t>
            </a:r>
          </a:p>
        </p:txBody>
      </p:sp>
      <p:sp>
        <p:nvSpPr>
          <p:cNvPr id="19" name="Rounded Rectangle 9">
            <a:extLst>
              <a:ext uri="{FF2B5EF4-FFF2-40B4-BE49-F238E27FC236}">
                <a16:creationId xmlns:a16="http://schemas.microsoft.com/office/drawing/2014/main" id="{8A83BD6A-3C35-4945-93E0-430CEA2547D6}"/>
              </a:ext>
            </a:extLst>
          </p:cNvPr>
          <p:cNvSpPr/>
          <p:nvPr/>
        </p:nvSpPr>
        <p:spPr>
          <a:xfrm>
            <a:off x="7307477" y="1916997"/>
            <a:ext cx="218302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Sicher</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ounded Rectangle 9">
            <a:extLst>
              <a:ext uri="{FF2B5EF4-FFF2-40B4-BE49-F238E27FC236}">
                <a16:creationId xmlns:a16="http://schemas.microsoft.com/office/drawing/2014/main" id="{E3460337-E8E9-4FD1-AC6F-40E07770C01F}"/>
              </a:ext>
            </a:extLst>
          </p:cNvPr>
          <p:cNvSpPr/>
          <p:nvPr/>
        </p:nvSpPr>
        <p:spPr>
          <a:xfrm>
            <a:off x="1804086" y="3152340"/>
            <a:ext cx="218302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ounded Rectangle 9">
            <a:extLst>
              <a:ext uri="{FF2B5EF4-FFF2-40B4-BE49-F238E27FC236}">
                <a16:creationId xmlns:a16="http://schemas.microsoft.com/office/drawing/2014/main" id="{04C4C9AA-5D45-4D9E-ADEB-171912B0B11D}"/>
              </a:ext>
            </a:extLst>
          </p:cNvPr>
          <p:cNvSpPr/>
          <p:nvPr/>
        </p:nvSpPr>
        <p:spPr>
          <a:xfrm>
            <a:off x="2750923" y="4346325"/>
            <a:ext cx="218302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ounded Rectangle 9">
            <a:extLst>
              <a:ext uri="{FF2B5EF4-FFF2-40B4-BE49-F238E27FC236}">
                <a16:creationId xmlns:a16="http://schemas.microsoft.com/office/drawing/2014/main" id="{37686954-774E-4B10-8A30-9C983F632FEF}"/>
              </a:ext>
            </a:extLst>
          </p:cNvPr>
          <p:cNvSpPr/>
          <p:nvPr/>
        </p:nvSpPr>
        <p:spPr>
          <a:xfrm>
            <a:off x="8858253" y="3138507"/>
            <a:ext cx="218302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Wahr</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ounded Rectangle 9">
            <a:extLst>
              <a:ext uri="{FF2B5EF4-FFF2-40B4-BE49-F238E27FC236}">
                <a16:creationId xmlns:a16="http://schemas.microsoft.com/office/drawing/2014/main" id="{54FD67FC-9B22-486A-9700-4C4B9055974F}"/>
              </a:ext>
            </a:extLst>
          </p:cNvPr>
          <p:cNvSpPr/>
          <p:nvPr/>
        </p:nvSpPr>
        <p:spPr>
          <a:xfrm>
            <a:off x="4933951" y="3140020"/>
            <a:ext cx="2998573"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Vergangen</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ounded Rectangle 9">
            <a:extLst>
              <a:ext uri="{FF2B5EF4-FFF2-40B4-BE49-F238E27FC236}">
                <a16:creationId xmlns:a16="http://schemas.microsoft.com/office/drawing/2014/main" id="{568E9E67-34B3-42FB-A4E2-1A2FFF028231}"/>
              </a:ext>
            </a:extLst>
          </p:cNvPr>
          <p:cNvSpPr/>
          <p:nvPr/>
        </p:nvSpPr>
        <p:spPr>
          <a:xfrm>
            <a:off x="7307478" y="4320631"/>
            <a:ext cx="2362200"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Gesund</a:t>
            </a:r>
            <a:r>
              <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heit</a:t>
            </a:r>
          </a:p>
        </p:txBody>
      </p:sp>
      <p:sp>
        <p:nvSpPr>
          <p:cNvPr id="25" name="Rounded Rectangle 9">
            <a:extLst>
              <a:ext uri="{FF2B5EF4-FFF2-40B4-BE49-F238E27FC236}">
                <a16:creationId xmlns:a16="http://schemas.microsoft.com/office/drawing/2014/main" id="{BB31DEAA-C126-4D4C-80DD-D3D7BC36363D}"/>
              </a:ext>
            </a:extLst>
          </p:cNvPr>
          <p:cNvSpPr/>
          <p:nvPr/>
        </p:nvSpPr>
        <p:spPr>
          <a:xfrm>
            <a:off x="5124449" y="5524531"/>
            <a:ext cx="218302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Kind</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0"/>
          <p:cNvSpPr/>
          <p:nvPr/>
        </p:nvSpPr>
        <p:spPr>
          <a:xfrm>
            <a:off x="7010399" y="1212739"/>
            <a:ext cx="1002387" cy="55509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nity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ounded Rectangle 10">
            <a:extLst>
              <a:ext uri="{FF2B5EF4-FFF2-40B4-BE49-F238E27FC236}">
                <a16:creationId xmlns:a16="http://schemas.microsoft.com/office/drawing/2014/main" id="{3C3BA459-A9DE-4D5C-A4B0-9A3B870981BE}"/>
              </a:ext>
            </a:extLst>
          </p:cNvPr>
          <p:cNvSpPr/>
          <p:nvPr/>
        </p:nvSpPr>
        <p:spPr>
          <a:xfrm>
            <a:off x="4756606" y="2319051"/>
            <a:ext cx="1180417" cy="55509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illness</a:t>
            </a:r>
          </a:p>
        </p:txBody>
      </p:sp>
      <p:sp>
        <p:nvSpPr>
          <p:cNvPr id="27" name="Rounded Rectangle 10">
            <a:extLst>
              <a:ext uri="{FF2B5EF4-FFF2-40B4-BE49-F238E27FC236}">
                <a16:creationId xmlns:a16="http://schemas.microsoft.com/office/drawing/2014/main" id="{252BDCE3-03C9-477D-97AC-97134FDD1BD0}"/>
              </a:ext>
            </a:extLst>
          </p:cNvPr>
          <p:cNvSpPr/>
          <p:nvPr/>
        </p:nvSpPr>
        <p:spPr>
          <a:xfrm>
            <a:off x="9335183" y="2270943"/>
            <a:ext cx="2516918" cy="55509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safety/security</a:t>
            </a:r>
          </a:p>
        </p:txBody>
      </p:sp>
      <p:sp>
        <p:nvSpPr>
          <p:cNvPr id="28" name="Rounded Rectangle 10">
            <a:extLst>
              <a:ext uri="{FF2B5EF4-FFF2-40B4-BE49-F238E27FC236}">
                <a16:creationId xmlns:a16="http://schemas.microsoft.com/office/drawing/2014/main" id="{857C6B64-4326-436A-8240-5FB3CC3D647B}"/>
              </a:ext>
            </a:extLst>
          </p:cNvPr>
          <p:cNvSpPr/>
          <p:nvPr/>
        </p:nvSpPr>
        <p:spPr>
          <a:xfrm>
            <a:off x="3276600" y="3692026"/>
            <a:ext cx="1440077" cy="55509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majority</a:t>
            </a:r>
          </a:p>
        </p:txBody>
      </p:sp>
      <p:sp>
        <p:nvSpPr>
          <p:cNvPr id="29" name="Rounded Rectangle 10">
            <a:extLst>
              <a:ext uri="{FF2B5EF4-FFF2-40B4-BE49-F238E27FC236}">
                <a16:creationId xmlns:a16="http://schemas.microsoft.com/office/drawing/2014/main" id="{9AD1206D-8867-4FD1-A210-044AD8E14EAE}"/>
              </a:ext>
            </a:extLst>
          </p:cNvPr>
          <p:cNvSpPr/>
          <p:nvPr/>
        </p:nvSpPr>
        <p:spPr>
          <a:xfrm>
            <a:off x="7206593" y="3693348"/>
            <a:ext cx="1053872" cy="55509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a:t>
            </a:r>
          </a:p>
        </p:txBody>
      </p:sp>
      <p:sp>
        <p:nvSpPr>
          <p:cNvPr id="30" name="Rounded Rectangle 10">
            <a:extLst>
              <a:ext uri="{FF2B5EF4-FFF2-40B4-BE49-F238E27FC236}">
                <a16:creationId xmlns:a16="http://schemas.microsoft.com/office/drawing/2014/main" id="{584DEC3A-C277-4B67-BA01-7C3FC9CF1CCD}"/>
              </a:ext>
            </a:extLst>
          </p:cNvPr>
          <p:cNvSpPr/>
          <p:nvPr/>
        </p:nvSpPr>
        <p:spPr>
          <a:xfrm>
            <a:off x="10750381" y="3603771"/>
            <a:ext cx="1053872" cy="55509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truth</a:t>
            </a:r>
          </a:p>
        </p:txBody>
      </p:sp>
      <p:sp>
        <p:nvSpPr>
          <p:cNvPr id="31" name="Rounded Rectangle 10">
            <a:extLst>
              <a:ext uri="{FF2B5EF4-FFF2-40B4-BE49-F238E27FC236}">
                <a16:creationId xmlns:a16="http://schemas.microsoft.com/office/drawing/2014/main" id="{D3164FF4-DF58-46FF-A230-9FB0239DE5F0}"/>
              </a:ext>
            </a:extLst>
          </p:cNvPr>
          <p:cNvSpPr/>
          <p:nvPr/>
        </p:nvSpPr>
        <p:spPr>
          <a:xfrm>
            <a:off x="4404411" y="4842339"/>
            <a:ext cx="1532612" cy="55509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freedom</a:t>
            </a:r>
          </a:p>
        </p:txBody>
      </p:sp>
      <p:sp>
        <p:nvSpPr>
          <p:cNvPr id="32" name="Rounded Rectangle 10">
            <a:extLst>
              <a:ext uri="{FF2B5EF4-FFF2-40B4-BE49-F238E27FC236}">
                <a16:creationId xmlns:a16="http://schemas.microsoft.com/office/drawing/2014/main" id="{859A1C86-8930-4A29-B8EE-D8DFC95A8F7D}"/>
              </a:ext>
            </a:extLst>
          </p:cNvPr>
          <p:cNvSpPr/>
          <p:nvPr/>
        </p:nvSpPr>
        <p:spPr>
          <a:xfrm>
            <a:off x="7166531" y="5730873"/>
            <a:ext cx="1767919" cy="55509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childhood</a:t>
            </a:r>
          </a:p>
        </p:txBody>
      </p:sp>
      <p:sp>
        <p:nvSpPr>
          <p:cNvPr id="33" name="Rounded Rectangle 10">
            <a:extLst>
              <a:ext uri="{FF2B5EF4-FFF2-40B4-BE49-F238E27FC236}">
                <a16:creationId xmlns:a16="http://schemas.microsoft.com/office/drawing/2014/main" id="{E188AE18-51DE-42A5-B4CD-95637CE96D7E}"/>
              </a:ext>
            </a:extLst>
          </p:cNvPr>
          <p:cNvSpPr/>
          <p:nvPr/>
        </p:nvSpPr>
        <p:spPr>
          <a:xfrm>
            <a:off x="9471711" y="4776664"/>
            <a:ext cx="1291540" cy="55509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health</a:t>
            </a:r>
          </a:p>
        </p:txBody>
      </p:sp>
      <p:sp>
        <p:nvSpPr>
          <p:cNvPr id="34" name="Speech Bubble: Rectangle with Corners Rounded 33">
            <a:extLst>
              <a:ext uri="{FF2B5EF4-FFF2-40B4-BE49-F238E27FC236}">
                <a16:creationId xmlns:a16="http://schemas.microsoft.com/office/drawing/2014/main" id="{3DDD4FD5-52EE-4A92-9ADC-80327136BBEE}"/>
              </a:ext>
            </a:extLst>
          </p:cNvPr>
          <p:cNvSpPr/>
          <p:nvPr/>
        </p:nvSpPr>
        <p:spPr>
          <a:xfrm>
            <a:off x="243351" y="5420343"/>
            <a:ext cx="3991548" cy="803714"/>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Use words you know to help you translate the nouns.</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842" y="4828129"/>
            <a:ext cx="731881" cy="746394"/>
          </a:xfrm>
          <a:prstGeom prst="rect">
            <a:avLst/>
          </a:prstGeom>
        </p:spPr>
      </p:pic>
      <p:sp>
        <p:nvSpPr>
          <p:cNvPr id="35" name="TextBox 34">
            <a:extLst>
              <a:ext uri="{FF2B5EF4-FFF2-40B4-BE49-F238E27FC236}">
                <a16:creationId xmlns:a16="http://schemas.microsoft.com/office/drawing/2014/main" id="{0479F046-4824-48CA-99D6-577774567069}"/>
              </a:ext>
            </a:extLst>
          </p:cNvPr>
          <p:cNvSpPr txBox="1"/>
          <p:nvPr/>
        </p:nvSpPr>
        <p:spPr>
          <a:xfrm>
            <a:off x="9490505" y="144515"/>
            <a:ext cx="242235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 patterns &amp; word families</a:t>
            </a:r>
          </a:p>
        </p:txBody>
      </p:sp>
      <p:sp>
        <p:nvSpPr>
          <p:cNvPr id="36" name="Title 3">
            <a:extLst>
              <a:ext uri="{FF2B5EF4-FFF2-40B4-BE49-F238E27FC236}">
                <a16:creationId xmlns:a16="http://schemas.microsoft.com/office/drawing/2014/main" id="{DCCA80A4-1AA0-4269-AAB5-E2048ADA9ECA}"/>
              </a:ext>
            </a:extLst>
          </p:cNvPr>
          <p:cNvSpPr txBox="1">
            <a:spLocks/>
          </p:cNvSpPr>
          <p:nvPr/>
        </p:nvSpPr>
        <p:spPr>
          <a:xfrm>
            <a:off x="366580" y="18458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Auftakt</a:t>
            </a:r>
            <a:endParaRPr lang="en-GB" sz="3600" b="1" dirty="0">
              <a:solidFill>
                <a:schemeClr val="bg1"/>
              </a:solidFill>
            </a:endParaRPr>
          </a:p>
        </p:txBody>
      </p:sp>
    </p:spTree>
    <p:extLst>
      <p:ext uri="{BB962C8B-B14F-4D97-AF65-F5344CB8AC3E}">
        <p14:creationId xmlns:p14="http://schemas.microsoft.com/office/powerpoint/2010/main" val="325476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8" grpId="0" animBg="1"/>
      <p:bldP spid="19" grpId="0" animBg="1"/>
      <p:bldP spid="20" grpId="0" animBg="1"/>
      <p:bldP spid="21" grpId="0" animBg="1"/>
      <p:bldP spid="22" grpId="0" animBg="1"/>
      <p:bldP spid="23" grpId="0" animBg="1"/>
      <p:bldP spid="24" grpId="0" animBg="1"/>
      <p:bldP spid="25" grpId="0" animBg="1"/>
      <p:bldP spid="11"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0" y="947726"/>
            <a:ext cx="12192000" cy="5170646"/>
          </a:xfrm>
          <a:prstGeom prst="rect">
            <a:avLst/>
          </a:prstGeom>
          <a:noFill/>
        </p:spPr>
        <p:txBody>
          <a:bodyPr wrap="square" rtlCol="0">
            <a:spAutoFit/>
          </a:bodyPr>
          <a:lstStyle/>
          <a:p>
            <a:pPr algn="ctr">
              <a:defRPr/>
            </a:pPr>
            <a:r>
              <a:rPr lang="en-GB" sz="6600" b="1" dirty="0">
                <a:solidFill>
                  <a:srgbClr val="002060"/>
                </a:solidFill>
              </a:rPr>
              <a:t>Add -</a:t>
            </a:r>
            <a:r>
              <a:rPr lang="en-GB" sz="6600" b="1" dirty="0" err="1">
                <a:solidFill>
                  <a:srgbClr val="002060"/>
                </a:solidFill>
              </a:rPr>
              <a:t>keit</a:t>
            </a:r>
            <a:r>
              <a:rPr lang="en-GB" sz="6600" b="1" dirty="0">
                <a:solidFill>
                  <a:srgbClr val="002060"/>
                </a:solidFill>
              </a:rPr>
              <a:t> to adjectives/adverbs for nouns with the English equivalent ‘-ty’ or ‘-ness’ (e.g., </a:t>
            </a:r>
            <a:r>
              <a:rPr lang="en-GB" sz="6600" b="1" dirty="0" err="1">
                <a:solidFill>
                  <a:srgbClr val="002060"/>
                </a:solidFill>
              </a:rPr>
              <a:t>Krankheit</a:t>
            </a:r>
            <a:r>
              <a:rPr lang="en-GB" sz="6600" b="1" dirty="0">
                <a:solidFill>
                  <a:srgbClr val="002060"/>
                </a:solidFill>
              </a:rPr>
              <a:t>, </a:t>
            </a:r>
            <a:r>
              <a:rPr lang="en-GB" sz="6600" b="1" dirty="0" err="1">
                <a:solidFill>
                  <a:srgbClr val="002060"/>
                </a:solidFill>
              </a:rPr>
              <a:t>Notwendigkeit</a:t>
            </a:r>
            <a:r>
              <a:rPr lang="en-GB" sz="6600" b="1" dirty="0">
                <a:solidFill>
                  <a:srgbClr val="002060"/>
                </a:solidFill>
              </a:rPr>
              <a:t>)</a:t>
            </a:r>
          </a:p>
        </p:txBody>
      </p:sp>
    </p:spTree>
    <p:extLst>
      <p:ext uri="{BB962C8B-B14F-4D97-AF65-F5344CB8AC3E}">
        <p14:creationId xmlns:p14="http://schemas.microsoft.com/office/powerpoint/2010/main" val="39812073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1872020"/>
            <a:ext cx="11313527" cy="2954655"/>
          </a:xfrm>
          <a:prstGeom prst="rect">
            <a:avLst/>
          </a:prstGeom>
          <a:noFill/>
        </p:spPr>
        <p:txBody>
          <a:bodyPr wrap="square" rtlCol="0">
            <a:spAutoFit/>
          </a:bodyPr>
          <a:lstStyle/>
          <a:p>
            <a:pPr algn="ctr">
              <a:defRPr/>
            </a:pPr>
            <a:r>
              <a:rPr lang="en-GB" sz="6600" b="1" dirty="0">
                <a:solidFill>
                  <a:srgbClr val="002060"/>
                </a:solidFill>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Y9 T2.2 Week 1 Slide 2</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93371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0716"/>
            <a:ext cx="10515600" cy="369332"/>
          </a:xfrm>
        </p:spPr>
        <p:txBody>
          <a:bodyPr>
            <a:normAutofit/>
          </a:bodyPr>
          <a:lstStyle/>
          <a:p>
            <a:pPr lvl="0" algn="ctr">
              <a:lnSpc>
                <a:spcPct val="100000"/>
              </a:lnSpc>
              <a:spcBef>
                <a:spcPts val="0"/>
              </a:spcBef>
            </a:pPr>
            <a:r>
              <a:rPr lang="en-GB" sz="800" b="1" dirty="0">
                <a:solidFill>
                  <a:schemeClr val="bg1"/>
                </a:solidFill>
                <a:ea typeface="+mn-ea"/>
                <a:cs typeface="+mn-cs"/>
              </a:rPr>
              <a:t>English </a:t>
            </a:r>
            <a:r>
              <a:rPr lang="en-GB" sz="800" b="1" dirty="0">
                <a:solidFill>
                  <a:schemeClr val="bg1"/>
                </a:solidFill>
                <a:ea typeface="+mn-ea"/>
                <a:cs typeface="+mn-cs"/>
                <a:sym typeface="Wingdings" panose="05000000000000000000" pitchFamily="2" charset="2"/>
              </a:rPr>
              <a:t> German  English</a:t>
            </a:r>
            <a:br>
              <a:rPr lang="en-GB" sz="800" b="1" dirty="0">
                <a:solidFill>
                  <a:schemeClr val="bg1"/>
                </a:solidFill>
                <a:ea typeface="+mn-ea"/>
                <a:cs typeface="+mn-cs"/>
              </a:rPr>
            </a:br>
            <a:endParaRPr lang="en-GB" sz="800" dirty="0">
              <a:solidFill>
                <a:schemeClr val="bg1"/>
              </a:solidFill>
            </a:endParaRPr>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Rounded Rectangle 9"/>
          <p:cNvSpPr/>
          <p:nvPr/>
        </p:nvSpPr>
        <p:spPr>
          <a:xfrm>
            <a:off x="529415" y="1534753"/>
            <a:ext cx="233378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Möglich</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101410"/>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Many German nouns end in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keit</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 </a:t>
            </a:r>
            <a:b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b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often meaning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ity</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 </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or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ness</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in English.</a:t>
            </a:r>
          </a:p>
        </p:txBody>
      </p:sp>
      <p:cxnSp>
        <p:nvCxnSpPr>
          <p:cNvPr id="17" name="Straight Arrow Connector 16"/>
          <p:cNvCxnSpPr>
            <a:cxnSpLocks/>
          </p:cNvCxnSpPr>
          <p:nvPr/>
        </p:nvCxnSpPr>
        <p:spPr>
          <a:xfrm flipH="1">
            <a:off x="9136274" y="1434994"/>
            <a:ext cx="400055" cy="460771"/>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83663" y="994069"/>
            <a:ext cx="58815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E7DFD04-0EE5-4608-A7E4-12ED409242F7}"/>
              </a:ext>
            </a:extLst>
          </p:cNvPr>
          <p:cNvSpPr txBox="1"/>
          <p:nvPr/>
        </p:nvSpPr>
        <p:spPr>
          <a:xfrm>
            <a:off x="9536329" y="1044373"/>
            <a:ext cx="2562407" cy="923330"/>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German nouns ending in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feminine.</a:t>
            </a:r>
          </a:p>
        </p:txBody>
      </p:sp>
      <p:sp>
        <p:nvSpPr>
          <p:cNvPr id="18" name="Rounded Rectangle 9">
            <a:extLst>
              <a:ext uri="{FF2B5EF4-FFF2-40B4-BE49-F238E27FC236}">
                <a16:creationId xmlns:a16="http://schemas.microsoft.com/office/drawing/2014/main" id="{3985FD6A-435B-4BEA-8C35-F46B1AB9B09C}"/>
              </a:ext>
            </a:extLst>
          </p:cNvPr>
          <p:cNvSpPr/>
          <p:nvPr/>
        </p:nvSpPr>
        <p:spPr>
          <a:xfrm>
            <a:off x="3438323" y="1519253"/>
            <a:ext cx="2333787"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F0302020204030204"/>
              </a:rPr>
              <a:t>Wirklich</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ounded Rectangle 9">
            <a:extLst>
              <a:ext uri="{FF2B5EF4-FFF2-40B4-BE49-F238E27FC236}">
                <a16:creationId xmlns:a16="http://schemas.microsoft.com/office/drawing/2014/main" id="{8A83BD6A-3C35-4945-93E0-430CEA2547D6}"/>
              </a:ext>
            </a:extLst>
          </p:cNvPr>
          <p:cNvSpPr/>
          <p:nvPr/>
        </p:nvSpPr>
        <p:spPr>
          <a:xfrm>
            <a:off x="6288333" y="1521963"/>
            <a:ext cx="2731773"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Schwierig</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ounded Rectangle 9">
            <a:extLst>
              <a:ext uri="{FF2B5EF4-FFF2-40B4-BE49-F238E27FC236}">
                <a16:creationId xmlns:a16="http://schemas.microsoft.com/office/drawing/2014/main" id="{E3460337-E8E9-4FD1-AC6F-40E07770C01F}"/>
              </a:ext>
            </a:extLst>
          </p:cNvPr>
          <p:cNvSpPr/>
          <p:nvPr/>
        </p:nvSpPr>
        <p:spPr>
          <a:xfrm>
            <a:off x="509923" y="2889261"/>
            <a:ext cx="271452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Freundlich</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ounded Rectangle 9">
            <a:extLst>
              <a:ext uri="{FF2B5EF4-FFF2-40B4-BE49-F238E27FC236}">
                <a16:creationId xmlns:a16="http://schemas.microsoft.com/office/drawing/2014/main" id="{04C4C9AA-5D45-4D9E-ADEB-171912B0B11D}"/>
              </a:ext>
            </a:extLst>
          </p:cNvPr>
          <p:cNvSpPr/>
          <p:nvPr/>
        </p:nvSpPr>
        <p:spPr>
          <a:xfrm>
            <a:off x="865235" y="4254463"/>
            <a:ext cx="290890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Notwendig</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ounded Rectangle 9">
            <a:extLst>
              <a:ext uri="{FF2B5EF4-FFF2-40B4-BE49-F238E27FC236}">
                <a16:creationId xmlns:a16="http://schemas.microsoft.com/office/drawing/2014/main" id="{37686954-774E-4B10-8A30-9C983F632FEF}"/>
              </a:ext>
            </a:extLst>
          </p:cNvPr>
          <p:cNvSpPr/>
          <p:nvPr/>
        </p:nvSpPr>
        <p:spPr>
          <a:xfrm>
            <a:off x="6626822" y="2803906"/>
            <a:ext cx="2556694"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Freiwillig</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ounded Rectangle 9">
            <a:extLst>
              <a:ext uri="{FF2B5EF4-FFF2-40B4-BE49-F238E27FC236}">
                <a16:creationId xmlns:a16="http://schemas.microsoft.com/office/drawing/2014/main" id="{54FD67FC-9B22-486A-9700-4C4B9055974F}"/>
              </a:ext>
            </a:extLst>
          </p:cNvPr>
          <p:cNvSpPr/>
          <p:nvPr/>
        </p:nvSpPr>
        <p:spPr>
          <a:xfrm>
            <a:off x="9781410" y="2290241"/>
            <a:ext cx="2070691"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Häufig</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ounded Rectangle 9">
            <a:extLst>
              <a:ext uri="{FF2B5EF4-FFF2-40B4-BE49-F238E27FC236}">
                <a16:creationId xmlns:a16="http://schemas.microsoft.com/office/drawing/2014/main" id="{568E9E67-34B3-42FB-A4E2-1A2FFF028231}"/>
              </a:ext>
            </a:extLst>
          </p:cNvPr>
          <p:cNvSpPr/>
          <p:nvPr/>
        </p:nvSpPr>
        <p:spPr>
          <a:xfrm>
            <a:off x="8196391" y="4023695"/>
            <a:ext cx="2362200"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Ähnlich</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ounded Rectangle 9">
            <a:extLst>
              <a:ext uri="{FF2B5EF4-FFF2-40B4-BE49-F238E27FC236}">
                <a16:creationId xmlns:a16="http://schemas.microsoft.com/office/drawing/2014/main" id="{BB31DEAA-C126-4D4C-80DD-D3D7BC36363D}"/>
              </a:ext>
            </a:extLst>
          </p:cNvPr>
          <p:cNvSpPr/>
          <p:nvPr/>
        </p:nvSpPr>
        <p:spPr>
          <a:xfrm>
            <a:off x="8518652" y="5343956"/>
            <a:ext cx="218302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ounded Rectangle 10">
            <a:extLst>
              <a:ext uri="{FF2B5EF4-FFF2-40B4-BE49-F238E27FC236}">
                <a16:creationId xmlns:a16="http://schemas.microsoft.com/office/drawing/2014/main" id="{3C3BA459-A9DE-4D5C-A4B0-9A3B870981BE}"/>
              </a:ext>
            </a:extLst>
          </p:cNvPr>
          <p:cNvSpPr/>
          <p:nvPr/>
        </p:nvSpPr>
        <p:spPr>
          <a:xfrm>
            <a:off x="1433756" y="2126183"/>
            <a:ext cx="1619902" cy="506602"/>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possibility</a:t>
            </a:r>
          </a:p>
        </p:txBody>
      </p:sp>
      <p:sp>
        <p:nvSpPr>
          <p:cNvPr id="34" name="Speech Bubble: Rectangle with Corners Rounded 33">
            <a:extLst>
              <a:ext uri="{FF2B5EF4-FFF2-40B4-BE49-F238E27FC236}">
                <a16:creationId xmlns:a16="http://schemas.microsoft.com/office/drawing/2014/main" id="{3DDD4FD5-52EE-4A92-9ADC-80327136BBEE}"/>
              </a:ext>
            </a:extLst>
          </p:cNvPr>
          <p:cNvSpPr/>
          <p:nvPr/>
        </p:nvSpPr>
        <p:spPr>
          <a:xfrm>
            <a:off x="243351" y="5420343"/>
            <a:ext cx="3991548" cy="803714"/>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Use words you know to help you translate the nouns.</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842" y="4828129"/>
            <a:ext cx="731881" cy="746394"/>
          </a:xfrm>
          <a:prstGeom prst="rect">
            <a:avLst/>
          </a:prstGeom>
        </p:spPr>
      </p:pic>
      <p:sp>
        <p:nvSpPr>
          <p:cNvPr id="36" name="Title 3">
            <a:extLst>
              <a:ext uri="{FF2B5EF4-FFF2-40B4-BE49-F238E27FC236}">
                <a16:creationId xmlns:a16="http://schemas.microsoft.com/office/drawing/2014/main" id="{DCCA80A4-1AA0-4269-AAB5-E2048ADA9ECA}"/>
              </a:ext>
            </a:extLst>
          </p:cNvPr>
          <p:cNvSpPr txBox="1">
            <a:spLocks/>
          </p:cNvSpPr>
          <p:nvPr/>
        </p:nvSpPr>
        <p:spPr>
          <a:xfrm>
            <a:off x="366580" y="18458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Auftakt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7" name="Rounded Rectangle 9">
            <a:extLst>
              <a:ext uri="{FF2B5EF4-FFF2-40B4-BE49-F238E27FC236}">
                <a16:creationId xmlns:a16="http://schemas.microsoft.com/office/drawing/2014/main" id="{7B9CCC87-460C-467F-8B70-311F6EC71429}"/>
              </a:ext>
            </a:extLst>
          </p:cNvPr>
          <p:cNvSpPr/>
          <p:nvPr/>
        </p:nvSpPr>
        <p:spPr>
          <a:xfrm>
            <a:off x="5012542" y="5343956"/>
            <a:ext cx="2376140"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Hässlich</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ounded Rectangle 9">
            <a:extLst>
              <a:ext uri="{FF2B5EF4-FFF2-40B4-BE49-F238E27FC236}">
                <a16:creationId xmlns:a16="http://schemas.microsoft.com/office/drawing/2014/main" id="{70ADD83D-14E1-4B13-8A97-3EA5F5F562B0}"/>
              </a:ext>
            </a:extLst>
          </p:cNvPr>
          <p:cNvSpPr/>
          <p:nvPr/>
        </p:nvSpPr>
        <p:spPr>
          <a:xfrm>
            <a:off x="4358729" y="4118518"/>
            <a:ext cx="279954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Gefährlich</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ounded Rectangle 9">
            <a:extLst>
              <a:ext uri="{FF2B5EF4-FFF2-40B4-BE49-F238E27FC236}">
                <a16:creationId xmlns:a16="http://schemas.microsoft.com/office/drawing/2014/main" id="{110AA98B-73A3-4364-9EFA-A598DDE857E9}"/>
              </a:ext>
            </a:extLst>
          </p:cNvPr>
          <p:cNvSpPr/>
          <p:nvPr/>
        </p:nvSpPr>
        <p:spPr>
          <a:xfrm>
            <a:off x="3832360" y="2768870"/>
            <a:ext cx="2070691"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Einzig</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Rounded Rectangle 10">
            <a:extLst>
              <a:ext uri="{FF2B5EF4-FFF2-40B4-BE49-F238E27FC236}">
                <a16:creationId xmlns:a16="http://schemas.microsoft.com/office/drawing/2014/main" id="{0FD2D37A-4EB3-4647-A138-5016A7543469}"/>
              </a:ext>
            </a:extLst>
          </p:cNvPr>
          <p:cNvSpPr/>
          <p:nvPr/>
        </p:nvSpPr>
        <p:spPr>
          <a:xfrm>
            <a:off x="4507560" y="2135375"/>
            <a:ext cx="1396108" cy="448037"/>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reality</a:t>
            </a:r>
          </a:p>
        </p:txBody>
      </p:sp>
      <p:sp>
        <p:nvSpPr>
          <p:cNvPr id="41" name="Rounded Rectangle 10">
            <a:extLst>
              <a:ext uri="{FF2B5EF4-FFF2-40B4-BE49-F238E27FC236}">
                <a16:creationId xmlns:a16="http://schemas.microsoft.com/office/drawing/2014/main" id="{C771F877-686A-4804-82B6-B0058C498F61}"/>
              </a:ext>
            </a:extLst>
          </p:cNvPr>
          <p:cNvSpPr/>
          <p:nvPr/>
        </p:nvSpPr>
        <p:spPr>
          <a:xfrm>
            <a:off x="7339185" y="2059463"/>
            <a:ext cx="1739005" cy="42708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difficulty</a:t>
            </a:r>
          </a:p>
        </p:txBody>
      </p:sp>
      <p:sp>
        <p:nvSpPr>
          <p:cNvPr id="42" name="Rounded Rectangle 10">
            <a:extLst>
              <a:ext uri="{FF2B5EF4-FFF2-40B4-BE49-F238E27FC236}">
                <a16:creationId xmlns:a16="http://schemas.microsoft.com/office/drawing/2014/main" id="{D89865EA-3C16-4A1E-822B-7CC9EE60A8D1}"/>
              </a:ext>
            </a:extLst>
          </p:cNvPr>
          <p:cNvSpPr/>
          <p:nvPr/>
        </p:nvSpPr>
        <p:spPr>
          <a:xfrm>
            <a:off x="9952203" y="2923680"/>
            <a:ext cx="2146533" cy="44573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frequentness</a:t>
            </a:r>
          </a:p>
        </p:txBody>
      </p:sp>
      <p:sp>
        <p:nvSpPr>
          <p:cNvPr id="43" name="Rounded Rectangle 10">
            <a:extLst>
              <a:ext uri="{FF2B5EF4-FFF2-40B4-BE49-F238E27FC236}">
                <a16:creationId xmlns:a16="http://schemas.microsoft.com/office/drawing/2014/main" id="{E123F7A0-0DB3-46D5-9661-9EA75FAB3631}"/>
              </a:ext>
            </a:extLst>
          </p:cNvPr>
          <p:cNvSpPr/>
          <p:nvPr/>
        </p:nvSpPr>
        <p:spPr>
          <a:xfrm>
            <a:off x="1433756" y="3428225"/>
            <a:ext cx="1915580" cy="474772"/>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friendliness</a:t>
            </a:r>
          </a:p>
        </p:txBody>
      </p:sp>
      <p:sp>
        <p:nvSpPr>
          <p:cNvPr id="44" name="Rounded Rectangle 10">
            <a:extLst>
              <a:ext uri="{FF2B5EF4-FFF2-40B4-BE49-F238E27FC236}">
                <a16:creationId xmlns:a16="http://schemas.microsoft.com/office/drawing/2014/main" id="{8169EEA9-6AE4-4313-95AA-02B76F53D667}"/>
              </a:ext>
            </a:extLst>
          </p:cNvPr>
          <p:cNvSpPr/>
          <p:nvPr/>
        </p:nvSpPr>
        <p:spPr>
          <a:xfrm>
            <a:off x="4333820" y="3356282"/>
            <a:ext cx="1915580" cy="452948"/>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uniqueness</a:t>
            </a:r>
          </a:p>
        </p:txBody>
      </p:sp>
      <p:sp>
        <p:nvSpPr>
          <p:cNvPr id="45" name="Rounded Rectangle 10">
            <a:extLst>
              <a:ext uri="{FF2B5EF4-FFF2-40B4-BE49-F238E27FC236}">
                <a16:creationId xmlns:a16="http://schemas.microsoft.com/office/drawing/2014/main" id="{F2AC6F46-6B90-4053-8CAF-51DCC647382A}"/>
              </a:ext>
            </a:extLst>
          </p:cNvPr>
          <p:cNvSpPr/>
          <p:nvPr/>
        </p:nvSpPr>
        <p:spPr>
          <a:xfrm>
            <a:off x="6973171" y="3369419"/>
            <a:ext cx="2283212" cy="507951"/>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voluntariness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6" name="Rounded Rectangle 10">
            <a:extLst>
              <a:ext uri="{FF2B5EF4-FFF2-40B4-BE49-F238E27FC236}">
                <a16:creationId xmlns:a16="http://schemas.microsoft.com/office/drawing/2014/main" id="{E9574542-4D0D-49F1-A691-D5D7A114E703}"/>
              </a:ext>
            </a:extLst>
          </p:cNvPr>
          <p:cNvSpPr/>
          <p:nvPr/>
        </p:nvSpPr>
        <p:spPr>
          <a:xfrm>
            <a:off x="9536328" y="4570965"/>
            <a:ext cx="1481967" cy="477865"/>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similarity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7" name="Rounded Rectangle 10">
            <a:extLst>
              <a:ext uri="{FF2B5EF4-FFF2-40B4-BE49-F238E27FC236}">
                <a16:creationId xmlns:a16="http://schemas.microsoft.com/office/drawing/2014/main" id="{A1249382-54DA-4BCB-A947-6D0BDBA8E731}"/>
              </a:ext>
            </a:extLst>
          </p:cNvPr>
          <p:cNvSpPr/>
          <p:nvPr/>
        </p:nvSpPr>
        <p:spPr>
          <a:xfrm>
            <a:off x="5162796" y="4678297"/>
            <a:ext cx="2573891" cy="477865"/>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dangerousness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8" name="Rounded Rectangle 10">
            <a:extLst>
              <a:ext uri="{FF2B5EF4-FFF2-40B4-BE49-F238E27FC236}">
                <a16:creationId xmlns:a16="http://schemas.microsoft.com/office/drawing/2014/main" id="{300364DC-F69E-45E8-ABBC-125FA115E9CB}"/>
              </a:ext>
            </a:extLst>
          </p:cNvPr>
          <p:cNvSpPr/>
          <p:nvPr/>
        </p:nvSpPr>
        <p:spPr>
          <a:xfrm>
            <a:off x="2236126" y="4783655"/>
            <a:ext cx="1774202" cy="435170"/>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necessity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9" name="Rounded Rectangle 10">
            <a:extLst>
              <a:ext uri="{FF2B5EF4-FFF2-40B4-BE49-F238E27FC236}">
                <a16:creationId xmlns:a16="http://schemas.microsoft.com/office/drawing/2014/main" id="{AD11A99E-B0C2-488F-BE92-FE6E48D9F46E}"/>
              </a:ext>
            </a:extLst>
          </p:cNvPr>
          <p:cNvSpPr/>
          <p:nvPr/>
        </p:nvSpPr>
        <p:spPr>
          <a:xfrm>
            <a:off x="6658381" y="5962205"/>
            <a:ext cx="1460601" cy="47708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ugliness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50" name="Rounded Rectangle 10">
            <a:extLst>
              <a:ext uri="{FF2B5EF4-FFF2-40B4-BE49-F238E27FC236}">
                <a16:creationId xmlns:a16="http://schemas.microsoft.com/office/drawing/2014/main" id="{3848456C-1E8B-4487-80CC-0E6FBAD6EEF4}"/>
              </a:ext>
            </a:extLst>
          </p:cNvPr>
          <p:cNvSpPr/>
          <p:nvPr/>
        </p:nvSpPr>
        <p:spPr>
          <a:xfrm>
            <a:off x="9952203" y="5915514"/>
            <a:ext cx="959171" cy="428881"/>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jollity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5" name="Speech Bubble: Rectangle with Corners Rounded 4">
            <a:extLst>
              <a:ext uri="{FF2B5EF4-FFF2-40B4-BE49-F238E27FC236}">
                <a16:creationId xmlns:a16="http://schemas.microsoft.com/office/drawing/2014/main" id="{E33DD845-B60B-4C5A-8F01-7F87B16EA6D2}"/>
              </a:ext>
            </a:extLst>
          </p:cNvPr>
          <p:cNvSpPr/>
          <p:nvPr/>
        </p:nvSpPr>
        <p:spPr>
          <a:xfrm>
            <a:off x="2273567" y="1213126"/>
            <a:ext cx="7507843" cy="3755008"/>
          </a:xfrm>
          <a:prstGeom prst="wedgeRoundRectCallou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bg1"/>
                </a:solidFill>
              </a:rPr>
              <a:t>You already know a similar pattern: add </a:t>
            </a:r>
            <a:br>
              <a:rPr lang="en-GB" sz="2600" dirty="0">
                <a:solidFill>
                  <a:schemeClr val="bg1"/>
                </a:solidFill>
              </a:rPr>
            </a:br>
            <a:r>
              <a:rPr lang="en-GB" sz="2600" dirty="0">
                <a:solidFill>
                  <a:schemeClr val="bg1"/>
                </a:solidFill>
              </a:rPr>
              <a:t>–</a:t>
            </a:r>
            <a:r>
              <a:rPr lang="en-GB" sz="2600" b="1" i="1" dirty="0" err="1">
                <a:solidFill>
                  <a:schemeClr val="bg1"/>
                </a:solidFill>
              </a:rPr>
              <a:t>heit</a:t>
            </a:r>
            <a:r>
              <a:rPr lang="en-GB" sz="2600" b="1" i="1" dirty="0">
                <a:solidFill>
                  <a:schemeClr val="bg1"/>
                </a:solidFill>
              </a:rPr>
              <a:t> </a:t>
            </a:r>
            <a:r>
              <a:rPr lang="en-GB" sz="2600" dirty="0">
                <a:solidFill>
                  <a:schemeClr val="bg1"/>
                </a:solidFill>
              </a:rPr>
              <a:t>to adjectives/adverbs to make nouns.</a:t>
            </a:r>
            <a:br>
              <a:rPr lang="en-GB" sz="2600" dirty="0">
                <a:solidFill>
                  <a:schemeClr val="bg1"/>
                </a:solidFill>
              </a:rPr>
            </a:br>
            <a:r>
              <a:rPr lang="en-GB" sz="2600" dirty="0">
                <a:solidFill>
                  <a:schemeClr val="bg1"/>
                </a:solidFill>
              </a:rPr>
              <a:t>Wie </a:t>
            </a:r>
            <a:r>
              <a:rPr lang="en-GB" sz="2600" dirty="0" err="1">
                <a:solidFill>
                  <a:schemeClr val="bg1"/>
                </a:solidFill>
              </a:rPr>
              <a:t>heißen</a:t>
            </a:r>
            <a:r>
              <a:rPr lang="en-GB" sz="2600" dirty="0">
                <a:solidFill>
                  <a:schemeClr val="bg1"/>
                </a:solidFill>
              </a:rPr>
              <a:t> </a:t>
            </a:r>
            <a:r>
              <a:rPr lang="en-GB" sz="2600" dirty="0" err="1">
                <a:solidFill>
                  <a:schemeClr val="bg1"/>
                </a:solidFill>
              </a:rPr>
              <a:t>diese</a:t>
            </a:r>
            <a:r>
              <a:rPr lang="en-GB" sz="2600" dirty="0">
                <a:solidFill>
                  <a:schemeClr val="bg1"/>
                </a:solidFill>
              </a:rPr>
              <a:t> </a:t>
            </a:r>
            <a:r>
              <a:rPr lang="en-GB" sz="2600" dirty="0" err="1">
                <a:solidFill>
                  <a:schemeClr val="bg1"/>
                </a:solidFill>
              </a:rPr>
              <a:t>Wörter</a:t>
            </a:r>
            <a:r>
              <a:rPr lang="en-GB" sz="2600" dirty="0">
                <a:solidFill>
                  <a:schemeClr val="bg1"/>
                </a:solidFill>
              </a:rPr>
              <a:t> auf </a:t>
            </a:r>
            <a:r>
              <a:rPr lang="en-GB" sz="2600" dirty="0" err="1">
                <a:solidFill>
                  <a:schemeClr val="bg1"/>
                </a:solidFill>
              </a:rPr>
              <a:t>Englisch</a:t>
            </a:r>
            <a:r>
              <a:rPr lang="en-GB" sz="2600" dirty="0">
                <a:solidFill>
                  <a:schemeClr val="bg1"/>
                </a:solidFill>
              </a:rPr>
              <a:t>?</a:t>
            </a:r>
          </a:p>
          <a:p>
            <a:pPr algn="ctr"/>
            <a:br>
              <a:rPr lang="en-GB" sz="2600" dirty="0">
                <a:solidFill>
                  <a:schemeClr val="bg1"/>
                </a:solidFill>
              </a:rPr>
            </a:br>
            <a:r>
              <a:rPr lang="en-GB" sz="2600" b="1" dirty="0" err="1">
                <a:solidFill>
                  <a:schemeClr val="bg1"/>
                </a:solidFill>
              </a:rPr>
              <a:t>Sicherheit</a:t>
            </a:r>
            <a:r>
              <a:rPr lang="en-GB" sz="2600" dirty="0">
                <a:solidFill>
                  <a:schemeClr val="bg1"/>
                </a:solidFill>
              </a:rPr>
              <a:t> | </a:t>
            </a:r>
            <a:r>
              <a:rPr lang="en-GB" sz="2600" b="1" dirty="0" err="1">
                <a:solidFill>
                  <a:schemeClr val="bg1"/>
                </a:solidFill>
              </a:rPr>
              <a:t>Freiheit</a:t>
            </a:r>
            <a:r>
              <a:rPr lang="en-GB" sz="2600" dirty="0">
                <a:solidFill>
                  <a:schemeClr val="bg1"/>
                </a:solidFill>
              </a:rPr>
              <a:t> | </a:t>
            </a:r>
            <a:r>
              <a:rPr lang="en-GB" sz="2600" b="1" dirty="0" err="1">
                <a:solidFill>
                  <a:schemeClr val="bg1"/>
                </a:solidFill>
              </a:rPr>
              <a:t>Vergangenheit</a:t>
            </a:r>
            <a:r>
              <a:rPr lang="en-GB" sz="2600" dirty="0">
                <a:solidFill>
                  <a:schemeClr val="bg1"/>
                </a:solidFill>
              </a:rPr>
              <a:t> |</a:t>
            </a:r>
            <a:br>
              <a:rPr lang="en-GB" sz="2600" dirty="0">
                <a:solidFill>
                  <a:schemeClr val="bg1"/>
                </a:solidFill>
              </a:rPr>
            </a:br>
            <a:r>
              <a:rPr lang="en-GB" sz="2600" dirty="0">
                <a:solidFill>
                  <a:schemeClr val="bg1"/>
                </a:solidFill>
              </a:rPr>
              <a:t>safety | freedom | past</a:t>
            </a:r>
          </a:p>
          <a:p>
            <a:pPr algn="ctr"/>
            <a:r>
              <a:rPr lang="en-GB" sz="2600" dirty="0">
                <a:solidFill>
                  <a:schemeClr val="bg1"/>
                </a:solidFill>
              </a:rPr>
              <a:t> </a:t>
            </a:r>
            <a:r>
              <a:rPr lang="en-GB" sz="2600" b="1" dirty="0" err="1">
                <a:solidFill>
                  <a:schemeClr val="bg1"/>
                </a:solidFill>
              </a:rPr>
              <a:t>Berühmtheit</a:t>
            </a:r>
            <a:r>
              <a:rPr lang="en-GB" sz="2600" b="1" dirty="0">
                <a:solidFill>
                  <a:schemeClr val="bg1"/>
                </a:solidFill>
              </a:rPr>
              <a:t> </a:t>
            </a:r>
            <a:r>
              <a:rPr lang="en-GB" sz="2600" dirty="0">
                <a:solidFill>
                  <a:schemeClr val="bg1"/>
                </a:solidFill>
              </a:rPr>
              <a:t>| </a:t>
            </a:r>
            <a:r>
              <a:rPr lang="en-GB" sz="2600" b="1" dirty="0" err="1">
                <a:solidFill>
                  <a:schemeClr val="bg1"/>
                </a:solidFill>
              </a:rPr>
              <a:t>Fremdheit</a:t>
            </a:r>
            <a:endParaRPr lang="en-GB" sz="2600" b="1" dirty="0">
              <a:solidFill>
                <a:schemeClr val="bg1"/>
              </a:solidFill>
            </a:endParaRPr>
          </a:p>
          <a:p>
            <a:pPr algn="ctr"/>
            <a:r>
              <a:rPr lang="en-GB" sz="2600" dirty="0">
                <a:solidFill>
                  <a:schemeClr val="bg1"/>
                </a:solidFill>
              </a:rPr>
              <a:t>fame/famousness | strangeness</a:t>
            </a:r>
          </a:p>
        </p:txBody>
      </p:sp>
      <p:sp>
        <p:nvSpPr>
          <p:cNvPr id="6" name="Rectangle: Rounded Corners 5">
            <a:extLst>
              <a:ext uri="{FF2B5EF4-FFF2-40B4-BE49-F238E27FC236}">
                <a16:creationId xmlns:a16="http://schemas.microsoft.com/office/drawing/2014/main" id="{94AA2BC2-9835-456B-9339-E194A290BE3F}"/>
              </a:ext>
            </a:extLst>
          </p:cNvPr>
          <p:cNvSpPr/>
          <p:nvPr/>
        </p:nvSpPr>
        <p:spPr>
          <a:xfrm>
            <a:off x="3514738" y="3542171"/>
            <a:ext cx="1574219" cy="400614"/>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1403CBA4-C810-46EA-8765-9D7EF4DC7A98}"/>
              </a:ext>
            </a:extLst>
          </p:cNvPr>
          <p:cNvSpPr/>
          <p:nvPr/>
        </p:nvSpPr>
        <p:spPr>
          <a:xfrm>
            <a:off x="5278382" y="3476756"/>
            <a:ext cx="1574219" cy="400614"/>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89786932-BA8D-4216-A8AA-4899467CFA6E}"/>
              </a:ext>
            </a:extLst>
          </p:cNvPr>
          <p:cNvSpPr/>
          <p:nvPr/>
        </p:nvSpPr>
        <p:spPr>
          <a:xfrm>
            <a:off x="7158277" y="3542171"/>
            <a:ext cx="1574219" cy="400614"/>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22A0E365-6F63-412C-85D7-2D756643A98D}"/>
              </a:ext>
            </a:extLst>
          </p:cNvPr>
          <p:cNvSpPr/>
          <p:nvPr/>
        </p:nvSpPr>
        <p:spPr>
          <a:xfrm>
            <a:off x="3318055" y="4325954"/>
            <a:ext cx="2992049" cy="500450"/>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979482CC-5008-45A9-BD61-1F54D5E030C9}"/>
              </a:ext>
            </a:extLst>
          </p:cNvPr>
          <p:cNvSpPr/>
          <p:nvPr/>
        </p:nvSpPr>
        <p:spPr>
          <a:xfrm>
            <a:off x="6566883" y="4311137"/>
            <a:ext cx="2146055" cy="400614"/>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Graphic 54" descr="Puzzle pieces">
            <a:extLst>
              <a:ext uri="{FF2B5EF4-FFF2-40B4-BE49-F238E27FC236}">
                <a16:creationId xmlns:a16="http://schemas.microsoft.com/office/drawing/2014/main" id="{ACA52090-AB48-4D8A-8FDF-3B8C503016B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18565" y="-130156"/>
            <a:ext cx="1182552" cy="1182552"/>
          </a:xfrm>
          <a:prstGeom prst="rect">
            <a:avLst/>
          </a:prstGeom>
        </p:spPr>
      </p:pic>
    </p:spTree>
    <p:extLst>
      <p:ext uri="{BB962C8B-B14F-4D97-AF65-F5344CB8AC3E}">
        <p14:creationId xmlns:p14="http://schemas.microsoft.com/office/powerpoint/2010/main" val="219974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5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6"/>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51"/>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52"/>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53"/>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8" grpId="0" animBg="1"/>
      <p:bldP spid="19" grpId="0" animBg="1"/>
      <p:bldP spid="20" grpId="0" animBg="1"/>
      <p:bldP spid="21" grpId="0" animBg="1"/>
      <p:bldP spid="22" grpId="0" animBg="1"/>
      <p:bldP spid="23" grpId="0" animBg="1"/>
      <p:bldP spid="24" grpId="0" animBg="1"/>
      <p:bldP spid="25" grpId="0" animBg="1"/>
      <p:bldP spid="26" grpId="0" animBg="1"/>
      <p:bldP spid="34"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 grpId="0" animBg="1"/>
      <p:bldP spid="6" grpId="0" animBg="1"/>
      <p:bldP spid="6" grpId="1" animBg="1"/>
      <p:bldP spid="51" grpId="0" animBg="1"/>
      <p:bldP spid="51" grpId="1" animBg="1"/>
      <p:bldP spid="52" grpId="0" animBg="1"/>
      <p:bldP spid="52" grpId="1" animBg="1"/>
      <p:bldP spid="53" grpId="0" animBg="1"/>
      <p:bldP spid="53" grpId="1" animBg="1"/>
      <p:bldP spid="54" grpId="0" animBg="1"/>
      <p:bldP spid="54"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0" y="1351508"/>
            <a:ext cx="12192000" cy="4154984"/>
          </a:xfrm>
          <a:prstGeom prst="rect">
            <a:avLst/>
          </a:prstGeom>
          <a:noFill/>
        </p:spPr>
        <p:txBody>
          <a:bodyPr wrap="square" rtlCol="0">
            <a:spAutoFit/>
          </a:bodyPr>
          <a:lstStyle/>
          <a:p>
            <a:pPr algn="ctr">
              <a:defRPr/>
            </a:pPr>
            <a:r>
              <a:rPr lang="en-GB" sz="6600" b="1" dirty="0">
                <a:solidFill>
                  <a:srgbClr val="002060"/>
                </a:solidFill>
              </a:rPr>
              <a:t>Add -los to nouns for adjectives with the English equivalent ‘-less’ or meaning ‘without’</a:t>
            </a:r>
          </a:p>
        </p:txBody>
      </p:sp>
    </p:spTree>
    <p:extLst>
      <p:ext uri="{BB962C8B-B14F-4D97-AF65-F5344CB8AC3E}">
        <p14:creationId xmlns:p14="http://schemas.microsoft.com/office/powerpoint/2010/main" val="1515821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900672" cy="707849"/>
          </a:xfrm>
        </p:spPr>
        <p:txBody>
          <a:bodyPr>
            <a:normAutofit/>
          </a:bodyPr>
          <a:lstStyle/>
          <a:p>
            <a:r>
              <a:rPr lang="en-GB" sz="3200" b="1">
                <a:solidFill>
                  <a:schemeClr val="bg1"/>
                </a:solidFill>
              </a:rPr>
              <a:t>Do you have a favourite...?</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D77069A-5832-483F-90C1-0A720945AF94}"/>
              </a:ext>
            </a:extLst>
          </p:cNvPr>
          <p:cNvSpPr txBox="1"/>
          <p:nvPr/>
        </p:nvSpPr>
        <p:spPr>
          <a:xfrm>
            <a:off x="445477" y="1312985"/>
            <a:ext cx="11446485" cy="1446550"/>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Ask your partner.</a:t>
            </a:r>
          </a:p>
          <a:p>
            <a:endParaRPr lang="en-GB" sz="2200" b="1" dirty="0">
              <a:solidFill>
                <a:srgbClr val="1F4E79"/>
              </a:solidFill>
              <a:latin typeface="Century Gothic" panose="020B0502020202020204" pitchFamily="34" charset="0"/>
            </a:endParaRPr>
          </a:p>
          <a:p>
            <a:r>
              <a:rPr lang="en-GB" sz="2200" dirty="0">
                <a:solidFill>
                  <a:srgbClr val="1F4E79"/>
                </a:solidFill>
                <a:latin typeface="Century Gothic" panose="020B0502020202020204" pitchFamily="34" charset="0"/>
              </a:rPr>
              <a:t>If yes, write (✔) and their answer.</a:t>
            </a:r>
          </a:p>
          <a:p>
            <a:r>
              <a:rPr lang="en-GB" sz="2200" dirty="0">
                <a:solidFill>
                  <a:srgbClr val="1F4E79"/>
                </a:solidFill>
                <a:latin typeface="Century Gothic" panose="020B0502020202020204" pitchFamily="34" charset="0"/>
              </a:rPr>
              <a:t>If no, write (</a:t>
            </a:r>
            <a:r>
              <a:rPr lang="en-GB" sz="2200" b="1" dirty="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a:t>
            </a:r>
            <a:endParaRPr lang="en-GB" sz="2000" dirty="0">
              <a:solidFill>
                <a:srgbClr val="1F4E79"/>
              </a:solidFill>
              <a:latin typeface="Century Gothic" panose="020B0502020202020204" pitchFamily="34" charset="0"/>
            </a:endParaRPr>
          </a:p>
        </p:txBody>
      </p:sp>
      <p:graphicFrame>
        <p:nvGraphicFramePr>
          <p:cNvPr id="8" name="Table 6">
            <a:extLst>
              <a:ext uri="{FF2B5EF4-FFF2-40B4-BE49-F238E27FC236}">
                <a16:creationId xmlns:a16="http://schemas.microsoft.com/office/drawing/2014/main" id="{BFBC9CFD-A92A-4DD4-9499-19372550160A}"/>
              </a:ext>
            </a:extLst>
          </p:cNvPr>
          <p:cNvGraphicFramePr>
            <a:graphicFrameLocks noGrp="1"/>
          </p:cNvGraphicFramePr>
          <p:nvPr/>
        </p:nvGraphicFramePr>
        <p:xfrm>
          <a:off x="551957" y="2933169"/>
          <a:ext cx="11233523" cy="2987040"/>
        </p:xfrm>
        <a:graphic>
          <a:graphicData uri="http://schemas.openxmlformats.org/drawingml/2006/table">
            <a:tbl>
              <a:tblPr firstRow="1" bandRow="1">
                <a:tableStyleId>{ED083AE6-46FA-4A59-8FB0-9F97EB10719F}</a:tableStyleId>
              </a:tblPr>
              <a:tblGrid>
                <a:gridCol w="3191575">
                  <a:extLst>
                    <a:ext uri="{9D8B030D-6E8A-4147-A177-3AD203B41FA5}">
                      <a16:colId xmlns:a16="http://schemas.microsoft.com/office/drawing/2014/main" val="65097138"/>
                    </a:ext>
                  </a:extLst>
                </a:gridCol>
                <a:gridCol w="8041948">
                  <a:extLst>
                    <a:ext uri="{9D8B030D-6E8A-4147-A177-3AD203B41FA5}">
                      <a16:colId xmlns:a16="http://schemas.microsoft.com/office/drawing/2014/main" val="3675688127"/>
                    </a:ext>
                  </a:extLst>
                </a:gridCol>
              </a:tblGrid>
              <a:tr h="370840">
                <a:tc>
                  <a:txBody>
                    <a:bodyPr/>
                    <a:lstStyle/>
                    <a:p>
                      <a:r>
                        <a:rPr lang="en-GB" sz="2200" b="0" dirty="0">
                          <a:solidFill>
                            <a:srgbClr val="115076"/>
                          </a:solidFill>
                          <a:latin typeface="Century Gothic" panose="020B0502020202020204" pitchFamily="34" charset="0"/>
                        </a:rPr>
                        <a:t>1. Favourite book?</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931397274"/>
                  </a:ext>
                </a:extLst>
              </a:tr>
              <a:tr h="370840">
                <a:tc>
                  <a:txBody>
                    <a:bodyPr/>
                    <a:lstStyle/>
                    <a:p>
                      <a:r>
                        <a:rPr lang="en-GB" sz="2200" dirty="0">
                          <a:solidFill>
                            <a:srgbClr val="115076"/>
                          </a:solidFill>
                          <a:latin typeface="Century Gothic" panose="020B0502020202020204" pitchFamily="34" charset="0"/>
                        </a:rPr>
                        <a:t>2. Favourite band?</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2043165204"/>
                  </a:ext>
                </a:extLst>
              </a:tr>
              <a:tr h="370840">
                <a:tc>
                  <a:txBody>
                    <a:bodyPr/>
                    <a:lstStyle/>
                    <a:p>
                      <a:r>
                        <a:rPr lang="en-GB" sz="2200" dirty="0">
                          <a:solidFill>
                            <a:srgbClr val="115076"/>
                          </a:solidFill>
                          <a:latin typeface="Century Gothic" panose="020B0502020202020204" pitchFamily="34" charset="0"/>
                        </a:rPr>
                        <a:t>3. Favourite film?</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919429850"/>
                  </a:ext>
                </a:extLst>
              </a:tr>
              <a:tr h="370840">
                <a:tc>
                  <a:txBody>
                    <a:bodyPr/>
                    <a:lstStyle/>
                    <a:p>
                      <a:r>
                        <a:rPr lang="en-GB" sz="2200" dirty="0">
                          <a:solidFill>
                            <a:srgbClr val="115076"/>
                          </a:solidFill>
                          <a:latin typeface="Century Gothic" panose="020B0502020202020204" pitchFamily="34" charset="0"/>
                        </a:rPr>
                        <a:t>4. Favourite singer?</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4009648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Century Gothic" panose="020B0502020202020204" pitchFamily="34" charset="0"/>
                        </a:rPr>
                        <a:t>5. Favourite song?</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3252231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Century Gothic" panose="020B0502020202020204" pitchFamily="34" charset="0"/>
                        </a:rPr>
                        <a:t>6. Favourite place?</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1770906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Century Gothic" panose="020B0502020202020204" pitchFamily="34" charset="0"/>
                        </a:rPr>
                        <a:t>7. Favourite</a:t>
                      </a:r>
                      <a:r>
                        <a:rPr lang="en-GB" sz="2200" baseline="0" dirty="0">
                          <a:solidFill>
                            <a:srgbClr val="115076"/>
                          </a:solidFill>
                          <a:latin typeface="Century Gothic" panose="020B0502020202020204" pitchFamily="34" charset="0"/>
                        </a:rPr>
                        <a:t> teacher?</a:t>
                      </a:r>
                      <a:endParaRPr lang="en-GB" sz="2200" dirty="0">
                        <a:solidFill>
                          <a:srgbClr val="115076"/>
                        </a:solidFill>
                        <a:latin typeface="Century Gothic" panose="020B0502020202020204" pitchFamily="34" charset="0"/>
                      </a:endParaRP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2524911152"/>
                  </a:ext>
                </a:extLst>
              </a:tr>
            </a:tbl>
          </a:graphicData>
        </a:graphic>
      </p:graphicFrame>
    </p:spTree>
    <p:extLst>
      <p:ext uri="{BB962C8B-B14F-4D97-AF65-F5344CB8AC3E}">
        <p14:creationId xmlns:p14="http://schemas.microsoft.com/office/powerpoint/2010/main" val="30339800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1872020"/>
            <a:ext cx="11313527" cy="2954655"/>
          </a:xfrm>
          <a:prstGeom prst="rect">
            <a:avLst/>
          </a:prstGeom>
          <a:noFill/>
        </p:spPr>
        <p:txBody>
          <a:bodyPr wrap="square" rtlCol="0">
            <a:spAutoFit/>
          </a:bodyPr>
          <a:lstStyle/>
          <a:p>
            <a:pPr algn="ctr">
              <a:defRPr/>
            </a:pPr>
            <a:r>
              <a:rPr lang="en-GB" sz="6600" b="1" dirty="0">
                <a:solidFill>
                  <a:srgbClr val="002060"/>
                </a:solidFill>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Y9 T2.1 Week 3 Slides 2-4</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361810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E1D1D8-0BB7-4249-B8F4-F84914D073B9}"/>
              </a:ext>
            </a:extLst>
          </p:cNvPr>
          <p:cNvSpPr/>
          <p:nvPr/>
        </p:nvSpPr>
        <p:spPr>
          <a:xfrm>
            <a:off x="1776309" y="2274236"/>
            <a:ext cx="1729206" cy="471062"/>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3561"/>
            <a:ext cx="6591300" cy="869950"/>
          </a:xfrm>
          <a:prstGeom prst="rect">
            <a:avLst/>
          </a:prstGeom>
        </p:spPr>
      </p:pic>
      <p:sp>
        <p:nvSpPr>
          <p:cNvPr id="4" name="Title 3"/>
          <p:cNvSpPr>
            <a:spLocks noGrp="1"/>
          </p:cNvSpPr>
          <p:nvPr>
            <p:ph type="title"/>
          </p:nvPr>
        </p:nvSpPr>
        <p:spPr>
          <a:xfrm>
            <a:off x="0" y="294041"/>
            <a:ext cx="5950226" cy="707849"/>
          </a:xfrm>
        </p:spPr>
        <p:txBody>
          <a:bodyPr>
            <a:noAutofit/>
          </a:bodyPr>
          <a:lstStyle/>
          <a:p>
            <a:r>
              <a:rPr lang="en-GB" sz="2800" b="1" dirty="0">
                <a:solidFill>
                  <a:schemeClr val="bg1"/>
                </a:solidFill>
              </a:rPr>
              <a:t>German suffix -</a:t>
            </a:r>
            <a:r>
              <a:rPr lang="en-GB" sz="2800" b="1" i="1" dirty="0">
                <a:solidFill>
                  <a:schemeClr val="bg1"/>
                </a:solidFill>
              </a:rPr>
              <a:t>los</a:t>
            </a:r>
            <a:r>
              <a:rPr lang="en-GB" sz="2800" b="1" dirty="0">
                <a:solidFill>
                  <a:schemeClr val="bg1"/>
                </a:solidFill>
              </a:rPr>
              <a:t> </a:t>
            </a:r>
            <a:r>
              <a:rPr lang="en-GB" sz="2800" b="1" dirty="0">
                <a:solidFill>
                  <a:schemeClr val="bg1"/>
                </a:solidFill>
                <a:sym typeface="Wingdings" panose="05000000000000000000" pitchFamily="2" charset="2"/>
              </a:rPr>
              <a:t> English </a:t>
            </a:r>
            <a:r>
              <a:rPr lang="en-GB" sz="2800" b="1" dirty="0">
                <a:solidFill>
                  <a:schemeClr val="bg1"/>
                </a:solidFill>
              </a:rPr>
              <a:t>-</a:t>
            </a:r>
            <a:r>
              <a:rPr lang="en-GB" sz="2800" b="1" i="1" dirty="0">
                <a:solidFill>
                  <a:schemeClr val="bg1"/>
                </a:solidFill>
              </a:rPr>
              <a:t>less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E9529678-7DFC-4818-9EC3-14799909E269}"/>
              </a:ext>
            </a:extLst>
          </p:cNvPr>
          <p:cNvSpPr/>
          <p:nvPr/>
        </p:nvSpPr>
        <p:spPr>
          <a:xfrm>
            <a:off x="5207239" y="3320491"/>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39B11697-4641-44A1-A1FC-208B5A528D96}"/>
              </a:ext>
            </a:extLst>
          </p:cNvPr>
          <p:cNvSpPr txBox="1"/>
          <p:nvPr/>
        </p:nvSpPr>
        <p:spPr>
          <a:xfrm>
            <a:off x="35747" y="1309917"/>
            <a:ext cx="12156253" cy="461665"/>
          </a:xfrm>
          <a:prstGeom prst="rect">
            <a:avLst/>
          </a:prstGeom>
          <a:noFill/>
        </p:spPr>
        <p:txBody>
          <a:bodyPr wrap="square" rtlCol="0">
            <a:spAutoFit/>
          </a:bodyPr>
          <a:lstStyle/>
          <a:p>
            <a:pPr algn="l"/>
            <a:r>
              <a:rPr lang="en-US" sz="2400" dirty="0">
                <a:solidFill>
                  <a:schemeClr val="accent5">
                    <a:lumMod val="50000"/>
                  </a:schemeClr>
                </a:solidFill>
              </a:rPr>
              <a:t>Add –</a:t>
            </a:r>
            <a:r>
              <a:rPr lang="en-US" sz="2400" b="1" dirty="0">
                <a:solidFill>
                  <a:schemeClr val="accent5">
                    <a:lumMod val="50000"/>
                  </a:schemeClr>
                </a:solidFill>
              </a:rPr>
              <a:t>los</a:t>
            </a:r>
            <a:r>
              <a:rPr lang="en-US" sz="2400" dirty="0">
                <a:solidFill>
                  <a:schemeClr val="accent5">
                    <a:lumMod val="50000"/>
                  </a:schemeClr>
                </a:solidFill>
              </a:rPr>
              <a:t> to German nouns to create adjectives meaning –</a:t>
            </a:r>
            <a:r>
              <a:rPr lang="en-US" sz="2400" i="1" dirty="0">
                <a:solidFill>
                  <a:schemeClr val="accent5">
                    <a:lumMod val="50000"/>
                  </a:schemeClr>
                </a:solidFill>
              </a:rPr>
              <a:t>less</a:t>
            </a:r>
            <a:r>
              <a:rPr lang="en-US" sz="2400" dirty="0">
                <a:solidFill>
                  <a:schemeClr val="accent5">
                    <a:lumMod val="50000"/>
                  </a:schemeClr>
                </a:solidFill>
              </a:rPr>
              <a:t> or </a:t>
            </a:r>
            <a:r>
              <a:rPr lang="en-US" sz="2400" i="1" dirty="0">
                <a:solidFill>
                  <a:schemeClr val="accent5">
                    <a:lumMod val="50000"/>
                  </a:schemeClr>
                </a:solidFill>
              </a:rPr>
              <a:t>without</a:t>
            </a:r>
            <a:r>
              <a:rPr lang="en-US" sz="2400" dirty="0">
                <a:solidFill>
                  <a:schemeClr val="accent5">
                    <a:lumMod val="50000"/>
                  </a:schemeClr>
                </a:solidFill>
              </a:rPr>
              <a:t>.</a:t>
            </a:r>
            <a:endParaRPr lang="en-GB" sz="2400" dirty="0">
              <a:solidFill>
                <a:schemeClr val="accent5">
                  <a:lumMod val="50000"/>
                </a:schemeClr>
              </a:solidFill>
            </a:endParaRPr>
          </a:p>
        </p:txBody>
      </p:sp>
      <p:pic>
        <p:nvPicPr>
          <p:cNvPr id="17" name="Graphic 16" descr="Puzzle pieces">
            <a:extLst>
              <a:ext uri="{FF2B5EF4-FFF2-40B4-BE49-F238E27FC236}">
                <a16:creationId xmlns:a16="http://schemas.microsoft.com/office/drawing/2014/main" id="{C3816556-4DCB-4911-BE72-7868709979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6840" y="0"/>
            <a:ext cx="1289812" cy="1289812"/>
          </a:xfrm>
          <a:prstGeom prst="rect">
            <a:avLst/>
          </a:prstGeom>
        </p:spPr>
      </p:pic>
      <p:sp>
        <p:nvSpPr>
          <p:cNvPr id="22" name="TextBox 21">
            <a:extLst>
              <a:ext uri="{FF2B5EF4-FFF2-40B4-BE49-F238E27FC236}">
                <a16:creationId xmlns:a16="http://schemas.microsoft.com/office/drawing/2014/main" id="{DD266BD6-F9D6-430A-9C5C-9701A59E89DC}"/>
              </a:ext>
            </a:extLst>
          </p:cNvPr>
          <p:cNvSpPr txBox="1"/>
          <p:nvPr/>
        </p:nvSpPr>
        <p:spPr>
          <a:xfrm>
            <a:off x="35747" y="1881645"/>
            <a:ext cx="1469203" cy="461665"/>
          </a:xfrm>
          <a:prstGeom prst="rect">
            <a:avLst/>
          </a:prstGeom>
          <a:noFill/>
        </p:spPr>
        <p:txBody>
          <a:bodyPr wrap="square" rtlCol="0">
            <a:spAutoFit/>
          </a:bodyPr>
          <a:lstStyle/>
          <a:p>
            <a:pPr algn="l"/>
            <a:r>
              <a:rPr lang="en-US" sz="2400" dirty="0" err="1">
                <a:solidFill>
                  <a:schemeClr val="accent5">
                    <a:lumMod val="50000"/>
                  </a:schemeClr>
                </a:solidFill>
              </a:rPr>
              <a:t>Beispiel</a:t>
            </a:r>
            <a:r>
              <a:rPr lang="en-US" sz="2400" dirty="0">
                <a:solidFill>
                  <a:schemeClr val="accent5">
                    <a:lumMod val="50000"/>
                  </a:schemeClr>
                </a:solidFill>
              </a:rPr>
              <a:t>:</a:t>
            </a:r>
            <a:endParaRPr lang="en-GB" sz="2400" dirty="0">
              <a:solidFill>
                <a:schemeClr val="accent5">
                  <a:lumMod val="50000"/>
                </a:schemeClr>
              </a:solidFill>
            </a:endParaRPr>
          </a:p>
        </p:txBody>
      </p:sp>
      <p:sp>
        <p:nvSpPr>
          <p:cNvPr id="23" name="TextBox 22">
            <a:extLst>
              <a:ext uri="{FF2B5EF4-FFF2-40B4-BE49-F238E27FC236}">
                <a16:creationId xmlns:a16="http://schemas.microsoft.com/office/drawing/2014/main" id="{D62A7C80-8859-4F18-ADD4-02F82B6259B9}"/>
              </a:ext>
            </a:extLst>
          </p:cNvPr>
          <p:cNvSpPr txBox="1"/>
          <p:nvPr/>
        </p:nvSpPr>
        <p:spPr>
          <a:xfrm>
            <a:off x="1776309" y="3160181"/>
            <a:ext cx="1729206" cy="461665"/>
          </a:xfrm>
          <a:prstGeom prst="rect">
            <a:avLst/>
          </a:prstGeom>
          <a:noFill/>
        </p:spPr>
        <p:txBody>
          <a:bodyPr wrap="square" rtlCol="0">
            <a:spAutoFit/>
          </a:bodyPr>
          <a:lstStyle/>
          <a:p>
            <a:pPr algn="l"/>
            <a:r>
              <a:rPr lang="en-US" sz="2400" dirty="0">
                <a:solidFill>
                  <a:schemeClr val="accent5">
                    <a:lumMod val="50000"/>
                  </a:schemeClr>
                </a:solidFill>
              </a:rPr>
              <a:t>das Geld </a:t>
            </a:r>
            <a:endParaRPr lang="en-GB" sz="2400" dirty="0">
              <a:solidFill>
                <a:schemeClr val="accent5">
                  <a:lumMod val="50000"/>
                </a:schemeClr>
              </a:solidFill>
            </a:endParaRPr>
          </a:p>
        </p:txBody>
      </p:sp>
      <p:sp>
        <p:nvSpPr>
          <p:cNvPr id="24" name="TextBox 23">
            <a:extLst>
              <a:ext uri="{FF2B5EF4-FFF2-40B4-BE49-F238E27FC236}">
                <a16:creationId xmlns:a16="http://schemas.microsoft.com/office/drawing/2014/main" id="{54A1F355-637F-4D45-BCC8-D6143D9EFF9F}"/>
              </a:ext>
            </a:extLst>
          </p:cNvPr>
          <p:cNvSpPr txBox="1"/>
          <p:nvPr/>
        </p:nvSpPr>
        <p:spPr>
          <a:xfrm>
            <a:off x="6183534" y="3150340"/>
            <a:ext cx="1729206" cy="461665"/>
          </a:xfrm>
          <a:prstGeom prst="rect">
            <a:avLst/>
          </a:prstGeom>
          <a:noFill/>
        </p:spPr>
        <p:txBody>
          <a:bodyPr wrap="square" rtlCol="0">
            <a:spAutoFit/>
          </a:bodyPr>
          <a:lstStyle/>
          <a:p>
            <a:pPr algn="l"/>
            <a:r>
              <a:rPr lang="en-US" sz="2400" dirty="0" err="1">
                <a:solidFill>
                  <a:schemeClr val="accent5">
                    <a:lumMod val="50000"/>
                  </a:schemeClr>
                </a:solidFill>
              </a:rPr>
              <a:t>geld</a:t>
            </a:r>
            <a:r>
              <a:rPr lang="en-US" sz="2400" b="1" dirty="0" err="1">
                <a:solidFill>
                  <a:schemeClr val="accent5">
                    <a:lumMod val="50000"/>
                  </a:schemeClr>
                </a:solidFill>
              </a:rPr>
              <a:t>los</a:t>
            </a:r>
            <a:endParaRPr lang="en-GB" sz="2400" b="1" dirty="0">
              <a:solidFill>
                <a:schemeClr val="accent5">
                  <a:lumMod val="50000"/>
                </a:schemeClr>
              </a:solidFill>
            </a:endParaRPr>
          </a:p>
        </p:txBody>
      </p:sp>
      <p:sp>
        <p:nvSpPr>
          <p:cNvPr id="6" name="Rectangle 5">
            <a:extLst>
              <a:ext uri="{FF2B5EF4-FFF2-40B4-BE49-F238E27FC236}">
                <a16:creationId xmlns:a16="http://schemas.microsoft.com/office/drawing/2014/main" id="{2EF73776-A6FA-405B-B76F-6DE2BEB38EFC}"/>
              </a:ext>
            </a:extLst>
          </p:cNvPr>
          <p:cNvSpPr/>
          <p:nvPr/>
        </p:nvSpPr>
        <p:spPr>
          <a:xfrm>
            <a:off x="1776309" y="2145089"/>
            <a:ext cx="1688283" cy="574901"/>
          </a:xfrm>
          <a:prstGeom prst="rect">
            <a:avLst/>
          </a:prstGeom>
        </p:spPr>
        <p:txBody>
          <a:bodyPr wrap="none" anchor="ctr">
            <a:spAutoFit/>
          </a:bodyPr>
          <a:lstStyle/>
          <a:p>
            <a:pPr algn="ctr">
              <a:lnSpc>
                <a:spcPct val="150000"/>
              </a:lnSpc>
            </a:pPr>
            <a:r>
              <a:rPr lang="fr-FR" sz="2400" b="1" dirty="0" err="1">
                <a:solidFill>
                  <a:srgbClr val="115076"/>
                </a:solidFill>
                <a:latin typeface="Century Gothic" panose="020B0502020202020204" pitchFamily="34" charset="0"/>
              </a:rPr>
              <a:t>Substantiv</a:t>
            </a:r>
            <a:endParaRPr lang="fr-FR" sz="2400" b="1" dirty="0">
              <a:solidFill>
                <a:srgbClr val="115076"/>
              </a:solidFill>
              <a:latin typeface="Century Gothic" panose="020B0502020202020204" pitchFamily="34" charset="0"/>
            </a:endParaRPr>
          </a:p>
        </p:txBody>
      </p:sp>
      <p:sp>
        <p:nvSpPr>
          <p:cNvPr id="25" name="Rectangle 24">
            <a:extLst>
              <a:ext uri="{FF2B5EF4-FFF2-40B4-BE49-F238E27FC236}">
                <a16:creationId xmlns:a16="http://schemas.microsoft.com/office/drawing/2014/main" id="{0EA84512-0710-401F-B08E-D2378888FC42}"/>
              </a:ext>
            </a:extLst>
          </p:cNvPr>
          <p:cNvSpPr/>
          <p:nvPr/>
        </p:nvSpPr>
        <p:spPr>
          <a:xfrm>
            <a:off x="6096000" y="2300056"/>
            <a:ext cx="2654894" cy="471062"/>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6364EB7-B3DC-4276-8BDF-92D90C3C79F8}"/>
              </a:ext>
            </a:extLst>
          </p:cNvPr>
          <p:cNvSpPr/>
          <p:nvPr/>
        </p:nvSpPr>
        <p:spPr>
          <a:xfrm>
            <a:off x="6055077" y="2190475"/>
            <a:ext cx="2654894" cy="574901"/>
          </a:xfrm>
          <a:prstGeom prst="rect">
            <a:avLst/>
          </a:prstGeom>
        </p:spPr>
        <p:txBody>
          <a:bodyPr wrap="none" anchor="ctr">
            <a:spAutoFit/>
          </a:bodyPr>
          <a:lstStyle/>
          <a:p>
            <a:pPr algn="ctr">
              <a:lnSpc>
                <a:spcPct val="150000"/>
              </a:lnSpc>
            </a:pPr>
            <a:r>
              <a:rPr lang="fr-FR" sz="2400" b="1" dirty="0" err="1">
                <a:solidFill>
                  <a:srgbClr val="115076"/>
                </a:solidFill>
                <a:latin typeface="Century Gothic" panose="020B0502020202020204" pitchFamily="34" charset="0"/>
              </a:rPr>
              <a:t>Adjektiv</a:t>
            </a:r>
            <a:r>
              <a:rPr lang="fr-FR" sz="2400" b="1" dirty="0">
                <a:solidFill>
                  <a:srgbClr val="115076"/>
                </a:solidFill>
                <a:latin typeface="Century Gothic" panose="020B0502020202020204" pitchFamily="34" charset="0"/>
              </a:rPr>
              <a:t>/</a:t>
            </a:r>
            <a:r>
              <a:rPr lang="fr-FR" sz="2400" b="1" dirty="0" err="1">
                <a:solidFill>
                  <a:srgbClr val="115076"/>
                </a:solidFill>
                <a:latin typeface="Century Gothic" panose="020B0502020202020204" pitchFamily="34" charset="0"/>
              </a:rPr>
              <a:t>Adverb</a:t>
            </a:r>
            <a:endParaRPr lang="fr-FR" sz="2400" b="1" dirty="0">
              <a:solidFill>
                <a:srgbClr val="115076"/>
              </a:solidFill>
              <a:latin typeface="Century Gothic" panose="020B0502020202020204" pitchFamily="34" charset="0"/>
            </a:endParaRPr>
          </a:p>
        </p:txBody>
      </p:sp>
      <p:sp>
        <p:nvSpPr>
          <p:cNvPr id="27" name="TextBox 26">
            <a:extLst>
              <a:ext uri="{FF2B5EF4-FFF2-40B4-BE49-F238E27FC236}">
                <a16:creationId xmlns:a16="http://schemas.microsoft.com/office/drawing/2014/main" id="{8758AC28-A43A-45E5-853C-F9A47546E18D}"/>
              </a:ext>
            </a:extLst>
          </p:cNvPr>
          <p:cNvSpPr txBox="1"/>
          <p:nvPr/>
        </p:nvSpPr>
        <p:spPr>
          <a:xfrm>
            <a:off x="3316771" y="3140981"/>
            <a:ext cx="1729206" cy="461665"/>
          </a:xfrm>
          <a:prstGeom prst="rect">
            <a:avLst/>
          </a:prstGeom>
          <a:noFill/>
        </p:spPr>
        <p:txBody>
          <a:bodyPr wrap="square" rtlCol="0">
            <a:spAutoFit/>
          </a:bodyPr>
          <a:lstStyle/>
          <a:p>
            <a:pPr algn="l"/>
            <a:r>
              <a:rPr lang="en-US" sz="2400" dirty="0">
                <a:solidFill>
                  <a:schemeClr val="accent5">
                    <a:lumMod val="50000"/>
                  </a:schemeClr>
                </a:solidFill>
              </a:rPr>
              <a:t>(money)</a:t>
            </a:r>
            <a:endParaRPr lang="en-GB" sz="2400" dirty="0">
              <a:solidFill>
                <a:schemeClr val="accent5">
                  <a:lumMod val="50000"/>
                </a:schemeClr>
              </a:solidFill>
            </a:endParaRPr>
          </a:p>
        </p:txBody>
      </p:sp>
      <p:sp>
        <p:nvSpPr>
          <p:cNvPr id="28" name="TextBox 27">
            <a:extLst>
              <a:ext uri="{FF2B5EF4-FFF2-40B4-BE49-F238E27FC236}">
                <a16:creationId xmlns:a16="http://schemas.microsoft.com/office/drawing/2014/main" id="{3A7AD0BC-4038-4918-B24D-5288C524045B}"/>
              </a:ext>
            </a:extLst>
          </p:cNvPr>
          <p:cNvSpPr txBox="1"/>
          <p:nvPr/>
        </p:nvSpPr>
        <p:spPr>
          <a:xfrm>
            <a:off x="7697135" y="3160180"/>
            <a:ext cx="2553928" cy="461665"/>
          </a:xfrm>
          <a:prstGeom prst="rect">
            <a:avLst/>
          </a:prstGeom>
          <a:noFill/>
        </p:spPr>
        <p:txBody>
          <a:bodyPr wrap="square" rtlCol="0">
            <a:spAutoFit/>
          </a:bodyPr>
          <a:lstStyle/>
          <a:p>
            <a:pPr algn="l"/>
            <a:r>
              <a:rPr lang="en-US" sz="2400" dirty="0">
                <a:solidFill>
                  <a:schemeClr val="accent5">
                    <a:lumMod val="50000"/>
                  </a:schemeClr>
                </a:solidFill>
              </a:rPr>
              <a:t>(moneyless)</a:t>
            </a:r>
            <a:endParaRPr lang="en-GB" sz="2400" dirty="0">
              <a:solidFill>
                <a:schemeClr val="accent5">
                  <a:lumMod val="50000"/>
                </a:schemeClr>
              </a:solidFill>
            </a:endParaRPr>
          </a:p>
        </p:txBody>
      </p:sp>
      <p:sp>
        <p:nvSpPr>
          <p:cNvPr id="29" name="TextBox 28">
            <a:extLst>
              <a:ext uri="{FF2B5EF4-FFF2-40B4-BE49-F238E27FC236}">
                <a16:creationId xmlns:a16="http://schemas.microsoft.com/office/drawing/2014/main" id="{37F1144F-32E0-4945-9B54-96FF1A5B9EFB}"/>
              </a:ext>
            </a:extLst>
          </p:cNvPr>
          <p:cNvSpPr txBox="1"/>
          <p:nvPr/>
        </p:nvSpPr>
        <p:spPr>
          <a:xfrm>
            <a:off x="1776228" y="4342964"/>
            <a:ext cx="1729206" cy="461665"/>
          </a:xfrm>
          <a:prstGeom prst="rect">
            <a:avLst/>
          </a:prstGeom>
          <a:noFill/>
        </p:spPr>
        <p:txBody>
          <a:bodyPr wrap="square" rtlCol="0">
            <a:spAutoFit/>
          </a:bodyPr>
          <a:lstStyle/>
          <a:p>
            <a:pPr algn="l"/>
            <a:r>
              <a:rPr lang="en-US" sz="2400" dirty="0">
                <a:solidFill>
                  <a:schemeClr val="accent5">
                    <a:lumMod val="50000"/>
                  </a:schemeClr>
                </a:solidFill>
              </a:rPr>
              <a:t>der Plan</a:t>
            </a:r>
            <a:endParaRPr lang="en-GB" sz="2400" dirty="0">
              <a:solidFill>
                <a:schemeClr val="accent5">
                  <a:lumMod val="50000"/>
                </a:schemeClr>
              </a:solidFill>
            </a:endParaRPr>
          </a:p>
        </p:txBody>
      </p:sp>
      <p:sp>
        <p:nvSpPr>
          <p:cNvPr id="30" name="TextBox 29">
            <a:extLst>
              <a:ext uri="{FF2B5EF4-FFF2-40B4-BE49-F238E27FC236}">
                <a16:creationId xmlns:a16="http://schemas.microsoft.com/office/drawing/2014/main" id="{7E13E3C1-EFEA-47F5-90CD-3A680E90FC39}"/>
              </a:ext>
            </a:extLst>
          </p:cNvPr>
          <p:cNvSpPr txBox="1"/>
          <p:nvPr/>
        </p:nvSpPr>
        <p:spPr>
          <a:xfrm>
            <a:off x="3316690" y="4323764"/>
            <a:ext cx="1729206" cy="461665"/>
          </a:xfrm>
          <a:prstGeom prst="rect">
            <a:avLst/>
          </a:prstGeom>
          <a:noFill/>
        </p:spPr>
        <p:txBody>
          <a:bodyPr wrap="square" rtlCol="0">
            <a:spAutoFit/>
          </a:bodyPr>
          <a:lstStyle/>
          <a:p>
            <a:pPr algn="l"/>
            <a:r>
              <a:rPr lang="en-US" sz="2400" dirty="0">
                <a:solidFill>
                  <a:schemeClr val="accent5">
                    <a:lumMod val="50000"/>
                  </a:schemeClr>
                </a:solidFill>
              </a:rPr>
              <a:t>(plan)</a:t>
            </a:r>
            <a:endParaRPr lang="en-GB" sz="2400" dirty="0">
              <a:solidFill>
                <a:schemeClr val="accent5">
                  <a:lumMod val="50000"/>
                </a:schemeClr>
              </a:solidFill>
            </a:endParaRPr>
          </a:p>
        </p:txBody>
      </p:sp>
      <p:sp>
        <p:nvSpPr>
          <p:cNvPr id="31" name="TextBox 30">
            <a:extLst>
              <a:ext uri="{FF2B5EF4-FFF2-40B4-BE49-F238E27FC236}">
                <a16:creationId xmlns:a16="http://schemas.microsoft.com/office/drawing/2014/main" id="{26311795-657D-47EC-8F32-CD5E882FCC77}"/>
              </a:ext>
            </a:extLst>
          </p:cNvPr>
          <p:cNvSpPr txBox="1"/>
          <p:nvPr/>
        </p:nvSpPr>
        <p:spPr>
          <a:xfrm>
            <a:off x="6183453" y="4348941"/>
            <a:ext cx="1729206" cy="461665"/>
          </a:xfrm>
          <a:prstGeom prst="rect">
            <a:avLst/>
          </a:prstGeom>
          <a:noFill/>
        </p:spPr>
        <p:txBody>
          <a:bodyPr wrap="square" rtlCol="0">
            <a:spAutoFit/>
          </a:bodyPr>
          <a:lstStyle/>
          <a:p>
            <a:pPr algn="l"/>
            <a:r>
              <a:rPr lang="en-US" sz="2400" dirty="0" err="1">
                <a:solidFill>
                  <a:schemeClr val="accent5">
                    <a:lumMod val="50000"/>
                  </a:schemeClr>
                </a:solidFill>
              </a:rPr>
              <a:t>plan</a:t>
            </a:r>
            <a:r>
              <a:rPr lang="en-US" sz="2400" b="1" dirty="0" err="1">
                <a:solidFill>
                  <a:schemeClr val="accent5">
                    <a:lumMod val="50000"/>
                  </a:schemeClr>
                </a:solidFill>
              </a:rPr>
              <a:t>los</a:t>
            </a:r>
            <a:endParaRPr lang="en-GB" sz="2400" b="1" dirty="0">
              <a:solidFill>
                <a:schemeClr val="accent5">
                  <a:lumMod val="50000"/>
                </a:schemeClr>
              </a:solidFill>
            </a:endParaRPr>
          </a:p>
        </p:txBody>
      </p:sp>
      <p:sp>
        <p:nvSpPr>
          <p:cNvPr id="32" name="TextBox 31">
            <a:extLst>
              <a:ext uri="{FF2B5EF4-FFF2-40B4-BE49-F238E27FC236}">
                <a16:creationId xmlns:a16="http://schemas.microsoft.com/office/drawing/2014/main" id="{00F50EE4-468D-47B1-AAAD-C02EC3F349F9}"/>
              </a:ext>
            </a:extLst>
          </p:cNvPr>
          <p:cNvSpPr txBox="1"/>
          <p:nvPr/>
        </p:nvSpPr>
        <p:spPr>
          <a:xfrm>
            <a:off x="7723915" y="4342964"/>
            <a:ext cx="2553928" cy="461665"/>
          </a:xfrm>
          <a:prstGeom prst="rect">
            <a:avLst/>
          </a:prstGeom>
          <a:noFill/>
        </p:spPr>
        <p:txBody>
          <a:bodyPr wrap="square" rtlCol="0">
            <a:spAutoFit/>
          </a:bodyPr>
          <a:lstStyle/>
          <a:p>
            <a:pPr algn="l"/>
            <a:r>
              <a:rPr lang="en-US" sz="2400" dirty="0">
                <a:solidFill>
                  <a:schemeClr val="accent5">
                    <a:lumMod val="50000"/>
                  </a:schemeClr>
                </a:solidFill>
              </a:rPr>
              <a:t>(</a:t>
            </a:r>
            <a:r>
              <a:rPr lang="en-US" sz="2400" dirty="0" err="1">
                <a:solidFill>
                  <a:schemeClr val="accent5">
                    <a:lumMod val="50000"/>
                  </a:schemeClr>
                </a:solidFill>
              </a:rPr>
              <a:t>planless</a:t>
            </a:r>
            <a:r>
              <a:rPr lang="en-US" sz="2400" dirty="0">
                <a:solidFill>
                  <a:schemeClr val="accent5">
                    <a:lumMod val="50000"/>
                  </a:schemeClr>
                </a:solidFill>
              </a:rPr>
              <a:t>)</a:t>
            </a:r>
            <a:endParaRPr lang="en-GB" sz="2400" dirty="0">
              <a:solidFill>
                <a:schemeClr val="accent5">
                  <a:lumMod val="50000"/>
                </a:schemeClr>
              </a:solidFill>
            </a:endParaRPr>
          </a:p>
        </p:txBody>
      </p:sp>
      <p:pic>
        <p:nvPicPr>
          <p:cNvPr id="9" name="Picture 8" descr="Text, letter&#10;&#10;Description automatically generated">
            <a:extLst>
              <a:ext uri="{FF2B5EF4-FFF2-40B4-BE49-F238E27FC236}">
                <a16:creationId xmlns:a16="http://schemas.microsoft.com/office/drawing/2014/main" id="{872FCF17-CBE8-4FBB-BFC3-F54428651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7880" y="3847635"/>
            <a:ext cx="2051312" cy="1358994"/>
          </a:xfrm>
          <a:prstGeom prst="rect">
            <a:avLst/>
          </a:prstGeom>
        </p:spPr>
      </p:pic>
      <p:pic>
        <p:nvPicPr>
          <p:cNvPr id="33" name="Picture 32" descr="A picture containing person, indoor, trouser, standing&#10;&#10;Description automatically generated">
            <a:extLst>
              <a:ext uri="{FF2B5EF4-FFF2-40B4-BE49-F238E27FC236}">
                <a16:creationId xmlns:a16="http://schemas.microsoft.com/office/drawing/2014/main" id="{C8FCF8A7-76AF-4D66-B5E9-D589511E20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7880" y="2132633"/>
            <a:ext cx="2051312" cy="1367541"/>
          </a:xfrm>
          <a:prstGeom prst="rect">
            <a:avLst/>
          </a:prstGeom>
        </p:spPr>
      </p:pic>
      <p:sp>
        <p:nvSpPr>
          <p:cNvPr id="34" name="TextBox 33">
            <a:extLst>
              <a:ext uri="{FF2B5EF4-FFF2-40B4-BE49-F238E27FC236}">
                <a16:creationId xmlns:a16="http://schemas.microsoft.com/office/drawing/2014/main" id="{E041FE72-913A-4106-922D-C5B4794BE06F}"/>
              </a:ext>
            </a:extLst>
          </p:cNvPr>
          <p:cNvSpPr txBox="1"/>
          <p:nvPr/>
        </p:nvSpPr>
        <p:spPr>
          <a:xfrm>
            <a:off x="10220808" y="4187185"/>
            <a:ext cx="474087" cy="707886"/>
          </a:xfrm>
          <a:prstGeom prst="rect">
            <a:avLst/>
          </a:prstGeom>
          <a:noFill/>
        </p:spPr>
        <p:txBody>
          <a:bodyPr wrap="square" rtlCol="0">
            <a:spAutoFit/>
          </a:bodyPr>
          <a:lstStyle/>
          <a:p>
            <a:pPr algn="l"/>
            <a:r>
              <a:rPr lang="en-GB" sz="4000" b="1" dirty="0">
                <a:solidFill>
                  <a:schemeClr val="tx2"/>
                </a:solidFill>
              </a:rPr>
              <a:t>?</a:t>
            </a:r>
          </a:p>
        </p:txBody>
      </p:sp>
      <p:sp>
        <p:nvSpPr>
          <p:cNvPr id="35" name="Speech Bubble: Rectangle with Corners Rounded 34">
            <a:extLst>
              <a:ext uri="{FF2B5EF4-FFF2-40B4-BE49-F238E27FC236}">
                <a16:creationId xmlns:a16="http://schemas.microsoft.com/office/drawing/2014/main" id="{EAFB6B17-B0D0-4B5E-A737-491222DD5594}"/>
              </a:ext>
            </a:extLst>
          </p:cNvPr>
          <p:cNvSpPr/>
          <p:nvPr/>
        </p:nvSpPr>
        <p:spPr>
          <a:xfrm>
            <a:off x="6241776" y="150359"/>
            <a:ext cx="4692926" cy="983152"/>
          </a:xfrm>
          <a:prstGeom prst="wedgeRoundRectCallout">
            <a:avLst>
              <a:gd name="adj1" fmla="val -23738"/>
              <a:gd name="adj2" fmla="val 6867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Note: German adjectives and adverbs are usually the same word.</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Speech Bubble: Rectangle with Corners Rounded 35">
            <a:extLst>
              <a:ext uri="{FF2B5EF4-FFF2-40B4-BE49-F238E27FC236}">
                <a16:creationId xmlns:a16="http://schemas.microsoft.com/office/drawing/2014/main" id="{748B4D52-2420-4FF5-8ADE-C82050E7B260}"/>
              </a:ext>
            </a:extLst>
          </p:cNvPr>
          <p:cNvSpPr/>
          <p:nvPr/>
        </p:nvSpPr>
        <p:spPr>
          <a:xfrm>
            <a:off x="3505434" y="5038735"/>
            <a:ext cx="3698860" cy="717831"/>
          </a:xfrm>
          <a:prstGeom prst="wedgeRoundRectCallout">
            <a:avLst>
              <a:gd name="adj1" fmla="val 25980"/>
              <a:gd name="adj2" fmla="val -8399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A</a:t>
            </a:r>
            <a:r>
              <a:rPr lang="en-GB" sz="2000" noProof="0" dirty="0" err="1">
                <a:solidFill>
                  <a:prstClr val="white"/>
                </a:solidFill>
                <a:latin typeface="Century Gothic" panose="020F0302020204030204"/>
              </a:rPr>
              <a:t>djectives</a:t>
            </a:r>
            <a:r>
              <a:rPr lang="en-GB" sz="2000" noProof="0" dirty="0">
                <a:solidFill>
                  <a:prstClr val="white"/>
                </a:solidFill>
                <a:latin typeface="Century Gothic" panose="020F0302020204030204"/>
              </a:rPr>
              <a:t> and adverbs do not need capital letters.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Speech Bubble: Rectangle with Corners Rounded 36">
            <a:extLst>
              <a:ext uri="{FF2B5EF4-FFF2-40B4-BE49-F238E27FC236}">
                <a16:creationId xmlns:a16="http://schemas.microsoft.com/office/drawing/2014/main" id="{5AEE7519-5F02-4600-A1F9-BF177B35BB6D}"/>
              </a:ext>
            </a:extLst>
          </p:cNvPr>
          <p:cNvSpPr/>
          <p:nvPr/>
        </p:nvSpPr>
        <p:spPr>
          <a:xfrm>
            <a:off x="7423447" y="5525748"/>
            <a:ext cx="3698860" cy="717831"/>
          </a:xfrm>
          <a:prstGeom prst="wedgeRoundRectCallout">
            <a:avLst>
              <a:gd name="adj1" fmla="val -52949"/>
              <a:gd name="adj2" fmla="val -1607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In German word final [-s] is pronounced like English ‘s’.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3020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22" grpId="0"/>
      <p:bldP spid="23" grpId="0"/>
      <p:bldP spid="24" grpId="0"/>
      <p:bldP spid="6" grpId="0"/>
      <p:bldP spid="25" grpId="0" animBg="1"/>
      <p:bldP spid="26" grpId="0"/>
      <p:bldP spid="27" grpId="0"/>
      <p:bldP spid="28" grpId="0"/>
      <p:bldP spid="29" grpId="0"/>
      <p:bldP spid="30" grpId="0"/>
      <p:bldP spid="31" grpId="0"/>
      <p:bldP spid="32" grpId="0"/>
      <p:bldP spid="34" grpId="0"/>
      <p:bldP spid="35" grpId="0" animBg="1"/>
      <p:bldP spid="36" grpId="0" animBg="1"/>
      <p:bldP spid="3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912528" cy="869950"/>
          </a:xfrm>
          <a:prstGeom prst="rect">
            <a:avLst/>
          </a:prstGeom>
        </p:spPr>
      </p:pic>
      <p:sp>
        <p:nvSpPr>
          <p:cNvPr id="4" name="Title 3"/>
          <p:cNvSpPr>
            <a:spLocks noGrp="1"/>
          </p:cNvSpPr>
          <p:nvPr>
            <p:ph type="title"/>
          </p:nvPr>
        </p:nvSpPr>
        <p:spPr>
          <a:xfrm>
            <a:off x="0" y="294041"/>
            <a:ext cx="5743891" cy="707849"/>
          </a:xfrm>
        </p:spPr>
        <p:txBody>
          <a:bodyPr>
            <a:noAutofit/>
          </a:bodyPr>
          <a:lstStyle/>
          <a:p>
            <a:r>
              <a:rPr lang="en-GB" sz="2800" b="1" dirty="0" err="1">
                <a:solidFill>
                  <a:schemeClr val="bg1"/>
                </a:solidFill>
              </a:rPr>
              <a:t>Adjektiv</a:t>
            </a:r>
            <a:r>
              <a:rPr lang="en-GB" sz="2800" b="1" dirty="0">
                <a:solidFill>
                  <a:schemeClr val="bg1"/>
                </a:solidFill>
              </a:rPr>
              <a:t>/Adverb </a:t>
            </a:r>
            <a:r>
              <a:rPr lang="en-GB" sz="2800" b="1" dirty="0">
                <a:solidFill>
                  <a:schemeClr val="bg1"/>
                </a:solidFill>
                <a:sym typeface="Wingdings" panose="05000000000000000000" pitchFamily="2" charset="2"/>
              </a:rPr>
              <a:t> </a:t>
            </a:r>
            <a:r>
              <a:rPr lang="en-GB" sz="2800" b="1" dirty="0" err="1">
                <a:solidFill>
                  <a:schemeClr val="bg1"/>
                </a:solidFill>
                <a:sym typeface="Wingdings" panose="05000000000000000000" pitchFamily="2" charset="2"/>
              </a:rPr>
              <a:t>Substantiv</a:t>
            </a:r>
            <a:r>
              <a:rPr lang="en-GB" sz="2800" b="1" dirty="0">
                <a:solidFill>
                  <a:schemeClr val="bg1"/>
                </a:solidFill>
                <a:sym typeface="Wingdings" panose="05000000000000000000" pitchFamily="2" charset="2"/>
              </a:rPr>
              <a:t>*</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5818225" y="140133"/>
            <a:ext cx="48260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Adjektiv</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Welches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Substantiv</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Adjektiv</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7" name="Table 4">
            <a:extLst>
              <a:ext uri="{FF2B5EF4-FFF2-40B4-BE49-F238E27FC236}">
                <a16:creationId xmlns:a16="http://schemas.microsoft.com/office/drawing/2014/main" id="{599873D3-BE98-4F96-9711-C74107DA0E83}"/>
              </a:ext>
            </a:extLst>
          </p:cNvPr>
          <p:cNvGraphicFramePr>
            <a:graphicFrameLocks noGrp="1"/>
          </p:cNvGraphicFramePr>
          <p:nvPr/>
        </p:nvGraphicFramePr>
        <p:xfrm>
          <a:off x="253319" y="1076151"/>
          <a:ext cx="11575648" cy="5165264"/>
        </p:xfrm>
        <a:graphic>
          <a:graphicData uri="http://schemas.openxmlformats.org/drawingml/2006/table">
            <a:tbl>
              <a:tblPr firstRow="1" bandRow="1">
                <a:tableStyleId>{5C22544A-7EE6-4342-B048-85BDC9FD1C3A}</a:tableStyleId>
              </a:tblPr>
              <a:tblGrid>
                <a:gridCol w="723478">
                  <a:extLst>
                    <a:ext uri="{9D8B030D-6E8A-4147-A177-3AD203B41FA5}">
                      <a16:colId xmlns:a16="http://schemas.microsoft.com/office/drawing/2014/main" val="233209997"/>
                    </a:ext>
                  </a:extLst>
                </a:gridCol>
                <a:gridCol w="3617390">
                  <a:extLst>
                    <a:ext uri="{9D8B030D-6E8A-4147-A177-3AD203B41FA5}">
                      <a16:colId xmlns:a16="http://schemas.microsoft.com/office/drawing/2014/main" val="3691643346"/>
                    </a:ext>
                  </a:extLst>
                </a:gridCol>
                <a:gridCol w="3617390">
                  <a:extLst>
                    <a:ext uri="{9D8B030D-6E8A-4147-A177-3AD203B41FA5}">
                      <a16:colId xmlns:a16="http://schemas.microsoft.com/office/drawing/2014/main" val="39307311"/>
                    </a:ext>
                  </a:extLst>
                </a:gridCol>
                <a:gridCol w="3617390">
                  <a:extLst>
                    <a:ext uri="{9D8B030D-6E8A-4147-A177-3AD203B41FA5}">
                      <a16:colId xmlns:a16="http://schemas.microsoft.com/office/drawing/2014/main" val="2331276432"/>
                    </a:ext>
                  </a:extLst>
                </a:gridCol>
              </a:tblGrid>
              <a:tr h="578158">
                <a:tc>
                  <a:txBody>
                    <a:bodyPr/>
                    <a:lstStyle/>
                    <a:p>
                      <a:pPr algn="ctr">
                        <a:lnSpc>
                          <a:spcPct val="150000"/>
                        </a:lnSpc>
                      </a:pPr>
                      <a:endParaRPr lang="fr-FR" sz="24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1" dirty="0" err="1">
                          <a:solidFill>
                            <a:srgbClr val="115076"/>
                          </a:solidFill>
                          <a:latin typeface="Century Gothic" panose="020B0502020202020204" pitchFamily="34" charset="0"/>
                        </a:rPr>
                        <a:t>Adjektiv</a:t>
                      </a:r>
                      <a:r>
                        <a:rPr lang="fr-FR" sz="2400" b="1" dirty="0">
                          <a:solidFill>
                            <a:srgbClr val="115076"/>
                          </a:solidFill>
                          <a:latin typeface="Century Gothic" panose="020B0502020202020204" pitchFamily="34" charset="0"/>
                        </a:rPr>
                        <a:t>/</a:t>
                      </a:r>
                      <a:r>
                        <a:rPr lang="fr-FR" sz="2400" b="1" dirty="0" err="1">
                          <a:solidFill>
                            <a:srgbClr val="115076"/>
                          </a:solidFill>
                          <a:latin typeface="Century Gothic" panose="020B0502020202020204" pitchFamily="34" charset="0"/>
                        </a:rPr>
                        <a:t>Adverb</a:t>
                      </a:r>
                      <a:endParaRPr lang="fr-FR"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1" dirty="0" err="1">
                          <a:solidFill>
                            <a:srgbClr val="115076"/>
                          </a:solidFill>
                          <a:latin typeface="Century Gothic" panose="020B0502020202020204" pitchFamily="34" charset="0"/>
                        </a:rPr>
                        <a:t>Substantiv</a:t>
                      </a:r>
                      <a:endParaRPr lang="fr-FR" sz="2400" b="1" dirty="0">
                        <a:solidFill>
                          <a:srgbClr val="115076"/>
                        </a:solidFill>
                        <a:latin typeface="Century Gothic" panose="020B0502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1" dirty="0" err="1">
                          <a:solidFill>
                            <a:srgbClr val="115076"/>
                          </a:solidFill>
                          <a:latin typeface="Century Gothic" panose="020B0502020202020204" pitchFamily="34" charset="0"/>
                        </a:rPr>
                        <a:t>Englisch</a:t>
                      </a:r>
                      <a:endParaRPr lang="fr-FR" sz="2400" b="1" dirty="0">
                        <a:solidFill>
                          <a:srgbClr val="115076"/>
                        </a:solidFill>
                        <a:latin typeface="Century Gothic" panose="020B0502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4054398"/>
                  </a:ext>
                </a:extLst>
              </a:tr>
              <a:tr h="540000">
                <a:tc>
                  <a:txBody>
                    <a:bodyPr/>
                    <a:lstStyle/>
                    <a:p>
                      <a:pPr algn="ctr">
                        <a:lnSpc>
                          <a:spcPct val="150000"/>
                        </a:lnSpc>
                      </a:pPr>
                      <a:endParaRPr lang="fr-FR" sz="22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kopflos</a:t>
                      </a:r>
                      <a:endParaRPr lang="fr-FR" sz="22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a:solidFill>
                            <a:srgbClr val="115076"/>
                          </a:solidFill>
                          <a:latin typeface="Century Gothic" panose="020B0502020202020204" pitchFamily="34" charset="0"/>
                        </a:rPr>
                        <a:t>der </a:t>
                      </a:r>
                      <a:r>
                        <a:rPr lang="fr-FR" sz="2200" b="0" dirty="0" err="1">
                          <a:solidFill>
                            <a:srgbClr val="115076"/>
                          </a:solidFill>
                          <a:latin typeface="Century Gothic" panose="020B0502020202020204" pitchFamily="34" charset="0"/>
                        </a:rPr>
                        <a:t>Kopf</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headless</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1905786"/>
                  </a:ext>
                </a:extLst>
              </a:tr>
              <a:tr h="578158">
                <a:tc>
                  <a:txBody>
                    <a:bodyPr/>
                    <a:lstStyle/>
                    <a:p>
                      <a:pPr algn="ctr">
                        <a:lnSpc>
                          <a:spcPct val="150000"/>
                        </a:lnSpc>
                      </a:pPr>
                      <a:endParaRPr lang="fr-FR" sz="22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fensterlos</a:t>
                      </a:r>
                      <a:endParaRPr lang="fr-FR" sz="22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das</a:t>
                      </a:r>
                      <a:r>
                        <a:rPr lang="fr-FR" sz="2200" b="0" dirty="0">
                          <a:solidFill>
                            <a:srgbClr val="115076"/>
                          </a:solidFill>
                          <a:latin typeface="Century Gothic" panose="020B0502020202020204" pitchFamily="34" charset="0"/>
                        </a:rPr>
                        <a:t> </a:t>
                      </a:r>
                      <a:r>
                        <a:rPr lang="fr-FR" sz="2200" b="0" dirty="0" err="1">
                          <a:solidFill>
                            <a:srgbClr val="115076"/>
                          </a:solidFill>
                          <a:latin typeface="Century Gothic" panose="020B0502020202020204" pitchFamily="34" charset="0"/>
                        </a:rPr>
                        <a:t>Fenster</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windowless</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6787271"/>
                  </a:ext>
                </a:extLst>
              </a:tr>
              <a:tr h="578158">
                <a:tc>
                  <a:txBody>
                    <a:bodyPr/>
                    <a:lstStyle/>
                    <a:p>
                      <a:pPr algn="ctr">
                        <a:lnSpc>
                          <a:spcPct val="150000"/>
                        </a:lnSpc>
                      </a:pPr>
                      <a:endParaRPr lang="fr-FR" sz="22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haarlos</a:t>
                      </a:r>
                      <a:endParaRPr lang="fr-FR" sz="22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das</a:t>
                      </a:r>
                      <a:r>
                        <a:rPr lang="fr-FR" sz="2200" b="0" dirty="0">
                          <a:solidFill>
                            <a:srgbClr val="115076"/>
                          </a:solidFill>
                          <a:latin typeface="Century Gothic" panose="020B0502020202020204" pitchFamily="34" charset="0"/>
                        </a:rPr>
                        <a:t> </a:t>
                      </a:r>
                      <a:r>
                        <a:rPr lang="fr-FR" sz="2200" b="0" dirty="0" err="1">
                          <a:solidFill>
                            <a:srgbClr val="115076"/>
                          </a:solidFill>
                          <a:latin typeface="Century Gothic" panose="020B0502020202020204" pitchFamily="34" charset="0"/>
                        </a:rPr>
                        <a:t>Haar</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hairless</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6559874"/>
                  </a:ext>
                </a:extLst>
              </a:tr>
              <a:tr h="578158">
                <a:tc>
                  <a:txBody>
                    <a:bodyPr/>
                    <a:lstStyle/>
                    <a:p>
                      <a:pPr algn="ctr">
                        <a:lnSpc>
                          <a:spcPct val="150000"/>
                        </a:lnSpc>
                      </a:pPr>
                      <a:endParaRPr lang="fr-FR" sz="22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wortlos</a:t>
                      </a:r>
                      <a:endParaRPr lang="fr-FR" sz="22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das</a:t>
                      </a:r>
                      <a:r>
                        <a:rPr lang="fr-FR" sz="2200" b="0" dirty="0">
                          <a:solidFill>
                            <a:srgbClr val="115076"/>
                          </a:solidFill>
                          <a:latin typeface="Century Gothic" panose="020B0502020202020204" pitchFamily="34" charset="0"/>
                        </a:rPr>
                        <a:t> </a:t>
                      </a:r>
                      <a:r>
                        <a:rPr lang="fr-FR" sz="2200" b="0" dirty="0" err="1">
                          <a:solidFill>
                            <a:srgbClr val="115076"/>
                          </a:solidFill>
                          <a:latin typeface="Century Gothic" panose="020B0502020202020204" pitchFamily="34" charset="0"/>
                        </a:rPr>
                        <a:t>Wort</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wordless</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8667469"/>
                  </a:ext>
                </a:extLst>
              </a:tr>
              <a:tr h="578158">
                <a:tc>
                  <a:txBody>
                    <a:bodyPr/>
                    <a:lstStyle/>
                    <a:p>
                      <a:pPr algn="ctr">
                        <a:lnSpc>
                          <a:spcPct val="150000"/>
                        </a:lnSpc>
                      </a:pPr>
                      <a:endParaRPr lang="fr-FR" sz="22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hutlos</a:t>
                      </a:r>
                      <a:endParaRPr lang="fr-FR" sz="22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a:solidFill>
                            <a:srgbClr val="115076"/>
                          </a:solidFill>
                          <a:latin typeface="Century Gothic" panose="020B0502020202020204" pitchFamily="34" charset="0"/>
                        </a:rPr>
                        <a:t>der Hut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hatless</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9039026"/>
                  </a:ext>
                </a:extLst>
              </a:tr>
              <a:tr h="578158">
                <a:tc>
                  <a:txBody>
                    <a:bodyPr/>
                    <a:lstStyle/>
                    <a:p>
                      <a:pPr algn="ctr">
                        <a:lnSpc>
                          <a:spcPct val="150000"/>
                        </a:lnSpc>
                      </a:pPr>
                      <a:endParaRPr lang="fr-FR" sz="22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blattlos</a:t>
                      </a:r>
                      <a:endParaRPr lang="fr-FR" sz="22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das</a:t>
                      </a:r>
                      <a:r>
                        <a:rPr lang="fr-FR" sz="2200" b="0" dirty="0">
                          <a:solidFill>
                            <a:srgbClr val="115076"/>
                          </a:solidFill>
                          <a:latin typeface="Century Gothic" panose="020B0502020202020204" pitchFamily="34" charset="0"/>
                        </a:rPr>
                        <a:t> </a:t>
                      </a:r>
                      <a:r>
                        <a:rPr lang="fr-FR" sz="2200" b="0" dirty="0" err="1">
                          <a:solidFill>
                            <a:srgbClr val="115076"/>
                          </a:solidFill>
                          <a:latin typeface="Century Gothic" panose="020B0502020202020204" pitchFamily="34" charset="0"/>
                        </a:rPr>
                        <a:t>Blatt</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leafless</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3688620"/>
                  </a:ext>
                </a:extLst>
              </a:tr>
              <a:tr h="578158">
                <a:tc>
                  <a:txBody>
                    <a:bodyPr/>
                    <a:lstStyle/>
                    <a:p>
                      <a:pPr algn="ctr">
                        <a:lnSpc>
                          <a:spcPct val="150000"/>
                        </a:lnSpc>
                      </a:pPr>
                      <a:endParaRPr lang="fr-FR" sz="22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ziellos</a:t>
                      </a:r>
                      <a:endParaRPr lang="fr-FR" sz="22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das</a:t>
                      </a:r>
                      <a:r>
                        <a:rPr lang="fr-FR" sz="2200" b="0" dirty="0">
                          <a:solidFill>
                            <a:srgbClr val="115076"/>
                          </a:solidFill>
                          <a:latin typeface="Century Gothic" panose="020B0502020202020204" pitchFamily="34" charset="0"/>
                        </a:rPr>
                        <a:t> </a:t>
                      </a:r>
                      <a:r>
                        <a:rPr lang="fr-FR" sz="2200" b="0" dirty="0" err="1">
                          <a:solidFill>
                            <a:srgbClr val="115076"/>
                          </a:solidFill>
                          <a:latin typeface="Century Gothic" panose="020B0502020202020204" pitchFamily="34" charset="0"/>
                        </a:rPr>
                        <a:t>Ziel</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a:solidFill>
                            <a:srgbClr val="115076"/>
                          </a:solidFill>
                          <a:latin typeface="Century Gothic" panose="020B0502020202020204" pitchFamily="34" charset="0"/>
                        </a:rPr>
                        <a:t>goal/</a:t>
                      </a:r>
                      <a:r>
                        <a:rPr lang="fr-FR" sz="2200" b="0" dirty="0" err="1">
                          <a:solidFill>
                            <a:srgbClr val="115076"/>
                          </a:solidFill>
                          <a:latin typeface="Century Gothic" panose="020B0502020202020204" pitchFamily="34" charset="0"/>
                        </a:rPr>
                        <a:t>aimless</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7638408"/>
                  </a:ext>
                </a:extLst>
              </a:tr>
              <a:tr h="578158">
                <a:tc>
                  <a:txBody>
                    <a:bodyPr/>
                    <a:lstStyle/>
                    <a:p>
                      <a:pPr algn="ctr">
                        <a:lnSpc>
                          <a:spcPct val="150000"/>
                        </a:lnSpc>
                      </a:pPr>
                      <a:endParaRPr lang="fr-FR" sz="22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landlos</a:t>
                      </a:r>
                      <a:endParaRPr lang="fr-FR" sz="22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das</a:t>
                      </a:r>
                      <a:r>
                        <a:rPr lang="fr-FR" sz="2200" b="0" dirty="0">
                          <a:solidFill>
                            <a:srgbClr val="115076"/>
                          </a:solidFill>
                          <a:latin typeface="Century Gothic" panose="020B0502020202020204" pitchFamily="34" charset="0"/>
                        </a:rPr>
                        <a:t> Land</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200" b="0" dirty="0">
                          <a:solidFill>
                            <a:srgbClr val="115076"/>
                          </a:solidFill>
                          <a:latin typeface="Century Gothic" panose="020B0502020202020204" pitchFamily="34" charset="0"/>
                        </a:rPr>
                        <a:t>country/</a:t>
                      </a:r>
                      <a:r>
                        <a:rPr lang="fr-FR" sz="2200" b="0" dirty="0" err="1">
                          <a:solidFill>
                            <a:srgbClr val="115076"/>
                          </a:solidFill>
                          <a:latin typeface="Century Gothic" panose="020B0502020202020204" pitchFamily="34" charset="0"/>
                        </a:rPr>
                        <a:t>landless</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694090159"/>
                  </a:ext>
                </a:extLst>
              </a:tr>
            </a:tbl>
          </a:graphicData>
        </a:graphic>
      </p:graphicFrame>
      <p:sp>
        <p:nvSpPr>
          <p:cNvPr id="2" name="Action Button: Blank 1">
            <a:hlinkClick r:id="" action="ppaction://noaction" highlightClick="1">
              <a:snd r:embed="rId4" name="9.2.1.3 Slide 3 kopflos.wav"/>
            </a:hlinkClick>
            <a:extLst>
              <a:ext uri="{FF2B5EF4-FFF2-40B4-BE49-F238E27FC236}">
                <a16:creationId xmlns:a16="http://schemas.microsoft.com/office/drawing/2014/main" id="{561764AD-0592-4291-A583-96CBCA14035B}"/>
              </a:ext>
            </a:extLst>
          </p:cNvPr>
          <p:cNvSpPr/>
          <p:nvPr/>
        </p:nvSpPr>
        <p:spPr>
          <a:xfrm>
            <a:off x="258927" y="1818738"/>
            <a:ext cx="463886" cy="435428"/>
          </a:xfrm>
          <a:prstGeom prst="actionButtonBlank">
            <a:avLst/>
          </a:prstGeom>
          <a:solidFill>
            <a:schemeClr val="bg1"/>
          </a:solidFill>
          <a:ln w="38100">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1</a:t>
            </a:r>
          </a:p>
        </p:txBody>
      </p:sp>
      <p:sp>
        <p:nvSpPr>
          <p:cNvPr id="14" name="Action Button: Blank 13">
            <a:hlinkClick r:id="" action="ppaction://noaction" highlightClick="1">
              <a:snd r:embed="rId5" name="9.2.1.3 Slide 3 fensterlos.wav"/>
            </a:hlinkClick>
            <a:extLst>
              <a:ext uri="{FF2B5EF4-FFF2-40B4-BE49-F238E27FC236}">
                <a16:creationId xmlns:a16="http://schemas.microsoft.com/office/drawing/2014/main" id="{12BDC396-2D94-4F72-89CF-6012B923952F}"/>
              </a:ext>
            </a:extLst>
          </p:cNvPr>
          <p:cNvSpPr/>
          <p:nvPr/>
        </p:nvSpPr>
        <p:spPr>
          <a:xfrm>
            <a:off x="258927" y="2404912"/>
            <a:ext cx="463886" cy="435428"/>
          </a:xfrm>
          <a:prstGeom prst="actionButtonBlank">
            <a:avLst/>
          </a:prstGeom>
          <a:solidFill>
            <a:schemeClr val="bg1"/>
          </a:solidFill>
          <a:ln w="38100">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2</a:t>
            </a:r>
          </a:p>
        </p:txBody>
      </p:sp>
      <p:sp>
        <p:nvSpPr>
          <p:cNvPr id="15" name="Action Button: Blank 14">
            <a:hlinkClick r:id="" action="ppaction://noaction" highlightClick="1">
              <a:snd r:embed="rId6" name="9.2.1.3 Slide 3 haarlos.wav"/>
            </a:hlinkClick>
            <a:extLst>
              <a:ext uri="{FF2B5EF4-FFF2-40B4-BE49-F238E27FC236}">
                <a16:creationId xmlns:a16="http://schemas.microsoft.com/office/drawing/2014/main" id="{2E8E6606-30CE-48B7-94CA-E3BB6A8F07EE}"/>
              </a:ext>
            </a:extLst>
          </p:cNvPr>
          <p:cNvSpPr/>
          <p:nvPr/>
        </p:nvSpPr>
        <p:spPr>
          <a:xfrm>
            <a:off x="258927" y="2965060"/>
            <a:ext cx="463886" cy="435428"/>
          </a:xfrm>
          <a:prstGeom prst="actionButtonBlank">
            <a:avLst/>
          </a:prstGeom>
          <a:solidFill>
            <a:schemeClr val="bg1"/>
          </a:solidFill>
          <a:ln w="38100">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3</a:t>
            </a:r>
          </a:p>
        </p:txBody>
      </p:sp>
      <p:sp>
        <p:nvSpPr>
          <p:cNvPr id="16" name="Action Button: Blank 15">
            <a:hlinkClick r:id="" action="ppaction://noaction" highlightClick="1">
              <a:snd r:embed="rId7" name="9.2.1.3 Slide 3 wortlos.wav"/>
            </a:hlinkClick>
            <a:extLst>
              <a:ext uri="{FF2B5EF4-FFF2-40B4-BE49-F238E27FC236}">
                <a16:creationId xmlns:a16="http://schemas.microsoft.com/office/drawing/2014/main" id="{7ED79EAE-D168-4E02-84A4-033EF7B91F37}"/>
              </a:ext>
            </a:extLst>
          </p:cNvPr>
          <p:cNvSpPr/>
          <p:nvPr/>
        </p:nvSpPr>
        <p:spPr>
          <a:xfrm>
            <a:off x="258927" y="3542626"/>
            <a:ext cx="463886" cy="435428"/>
          </a:xfrm>
          <a:prstGeom prst="actionButtonBlank">
            <a:avLst/>
          </a:prstGeom>
          <a:solidFill>
            <a:schemeClr val="bg1"/>
          </a:solidFill>
          <a:ln w="38100">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4</a:t>
            </a:r>
          </a:p>
        </p:txBody>
      </p:sp>
      <p:sp>
        <p:nvSpPr>
          <p:cNvPr id="17" name="Action Button: Blank 16">
            <a:hlinkClick r:id="" action="ppaction://noaction" highlightClick="1">
              <a:snd r:embed="rId8" name="9.2.1.3 Slide 3 hutlos.wav"/>
            </a:hlinkClick>
            <a:extLst>
              <a:ext uri="{FF2B5EF4-FFF2-40B4-BE49-F238E27FC236}">
                <a16:creationId xmlns:a16="http://schemas.microsoft.com/office/drawing/2014/main" id="{78D04BFC-70B6-46A8-AEBE-EF537F5BE4D7}"/>
              </a:ext>
            </a:extLst>
          </p:cNvPr>
          <p:cNvSpPr/>
          <p:nvPr/>
        </p:nvSpPr>
        <p:spPr>
          <a:xfrm>
            <a:off x="258927" y="4120192"/>
            <a:ext cx="463886" cy="435428"/>
          </a:xfrm>
          <a:prstGeom prst="actionButtonBlank">
            <a:avLst/>
          </a:prstGeom>
          <a:solidFill>
            <a:schemeClr val="bg1"/>
          </a:solidFill>
          <a:ln w="38100">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5</a:t>
            </a:r>
          </a:p>
        </p:txBody>
      </p:sp>
      <p:sp>
        <p:nvSpPr>
          <p:cNvPr id="18" name="Action Button: Blank 17">
            <a:hlinkClick r:id="" action="ppaction://noaction" highlightClick="1">
              <a:snd r:embed="rId9" name="9.2.1.3 Slide 3 blattlos.wav"/>
            </a:hlinkClick>
            <a:extLst>
              <a:ext uri="{FF2B5EF4-FFF2-40B4-BE49-F238E27FC236}">
                <a16:creationId xmlns:a16="http://schemas.microsoft.com/office/drawing/2014/main" id="{E4EF9167-6B7C-4AB1-9A4D-55FFC1DC099F}"/>
              </a:ext>
            </a:extLst>
          </p:cNvPr>
          <p:cNvSpPr/>
          <p:nvPr/>
        </p:nvSpPr>
        <p:spPr>
          <a:xfrm>
            <a:off x="253319" y="4677643"/>
            <a:ext cx="463886" cy="435428"/>
          </a:xfrm>
          <a:prstGeom prst="actionButtonBlank">
            <a:avLst/>
          </a:prstGeom>
          <a:solidFill>
            <a:schemeClr val="bg1"/>
          </a:solidFill>
          <a:ln w="38100">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6</a:t>
            </a:r>
          </a:p>
        </p:txBody>
      </p:sp>
      <p:sp>
        <p:nvSpPr>
          <p:cNvPr id="19" name="Action Button: Blank 18">
            <a:hlinkClick r:id="" action="ppaction://noaction" highlightClick="1">
              <a:snd r:embed="rId10" name="9.2.1.3 Slide 3 ziellos.wav"/>
            </a:hlinkClick>
            <a:extLst>
              <a:ext uri="{FF2B5EF4-FFF2-40B4-BE49-F238E27FC236}">
                <a16:creationId xmlns:a16="http://schemas.microsoft.com/office/drawing/2014/main" id="{EE6E56DE-219D-4D78-91E4-650DB599CF0E}"/>
              </a:ext>
            </a:extLst>
          </p:cNvPr>
          <p:cNvSpPr/>
          <p:nvPr/>
        </p:nvSpPr>
        <p:spPr>
          <a:xfrm>
            <a:off x="253319" y="5255209"/>
            <a:ext cx="463886" cy="435428"/>
          </a:xfrm>
          <a:prstGeom prst="actionButtonBlank">
            <a:avLst/>
          </a:prstGeom>
          <a:solidFill>
            <a:schemeClr val="bg1"/>
          </a:solidFill>
          <a:ln w="38100">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7</a:t>
            </a:r>
          </a:p>
        </p:txBody>
      </p:sp>
      <p:sp>
        <p:nvSpPr>
          <p:cNvPr id="20" name="Action Button: Blank 19">
            <a:hlinkClick r:id="" action="ppaction://noaction" highlightClick="1">
              <a:snd r:embed="rId11" name="9.2.1.3 Slide 3 landlos.wav"/>
            </a:hlinkClick>
            <a:extLst>
              <a:ext uri="{FF2B5EF4-FFF2-40B4-BE49-F238E27FC236}">
                <a16:creationId xmlns:a16="http://schemas.microsoft.com/office/drawing/2014/main" id="{A84817A8-633B-4C85-BB05-CDBD5C587168}"/>
              </a:ext>
            </a:extLst>
          </p:cNvPr>
          <p:cNvSpPr/>
          <p:nvPr/>
        </p:nvSpPr>
        <p:spPr>
          <a:xfrm>
            <a:off x="253319" y="5823965"/>
            <a:ext cx="463886" cy="435428"/>
          </a:xfrm>
          <a:prstGeom prst="actionButtonBlank">
            <a:avLst/>
          </a:prstGeom>
          <a:solidFill>
            <a:schemeClr val="bg1"/>
          </a:solidFill>
          <a:ln w="38100">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8</a:t>
            </a:r>
          </a:p>
        </p:txBody>
      </p:sp>
      <p:pic>
        <p:nvPicPr>
          <p:cNvPr id="21" name="Graphic 20" descr="Puzzle pieces">
            <a:extLst>
              <a:ext uri="{FF2B5EF4-FFF2-40B4-BE49-F238E27FC236}">
                <a16:creationId xmlns:a16="http://schemas.microsoft.com/office/drawing/2014/main" id="{43744A6B-FF78-43EC-83D8-544B1C01A7A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80716" y="410614"/>
            <a:ext cx="1182552" cy="1182552"/>
          </a:xfrm>
          <a:prstGeom prst="rect">
            <a:avLst/>
          </a:prstGeom>
        </p:spPr>
      </p:pic>
      <p:sp>
        <p:nvSpPr>
          <p:cNvPr id="22" name="TextBox 21">
            <a:extLst>
              <a:ext uri="{FF2B5EF4-FFF2-40B4-BE49-F238E27FC236}">
                <a16:creationId xmlns:a16="http://schemas.microsoft.com/office/drawing/2014/main" id="{8A331E7D-97C5-4037-8EE7-A34DF40E0F58}"/>
              </a:ext>
            </a:extLst>
          </p:cNvPr>
          <p:cNvSpPr txBox="1"/>
          <p:nvPr/>
        </p:nvSpPr>
        <p:spPr>
          <a:xfrm>
            <a:off x="6698335" y="6436761"/>
            <a:ext cx="30658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Substantiv</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noun </a:t>
            </a:r>
          </a:p>
        </p:txBody>
      </p:sp>
      <p:sp>
        <p:nvSpPr>
          <p:cNvPr id="8" name="Rectangle 7">
            <a:extLst>
              <a:ext uri="{FF2B5EF4-FFF2-40B4-BE49-F238E27FC236}">
                <a16:creationId xmlns:a16="http://schemas.microsoft.com/office/drawing/2014/main" id="{ADA90B9F-B34C-4413-9B5C-ECA0C86F9C4D}"/>
              </a:ext>
            </a:extLst>
          </p:cNvPr>
          <p:cNvSpPr/>
          <p:nvPr/>
        </p:nvSpPr>
        <p:spPr>
          <a:xfrm>
            <a:off x="1840378" y="1785948"/>
            <a:ext cx="1438275"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49875793-348E-4695-B0BD-A4CB58ABA80D}"/>
              </a:ext>
            </a:extLst>
          </p:cNvPr>
          <p:cNvSpPr/>
          <p:nvPr/>
        </p:nvSpPr>
        <p:spPr>
          <a:xfrm>
            <a:off x="5610730" y="1818738"/>
            <a:ext cx="1438275"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B024AF19-4AB8-499D-B34A-189FC276537B}"/>
              </a:ext>
            </a:extLst>
          </p:cNvPr>
          <p:cNvSpPr/>
          <p:nvPr/>
        </p:nvSpPr>
        <p:spPr>
          <a:xfrm>
            <a:off x="9217490" y="1787456"/>
            <a:ext cx="1438275"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29114564-4C94-4886-9DEB-3E298DB9DC23}"/>
              </a:ext>
            </a:extLst>
          </p:cNvPr>
          <p:cNvSpPr/>
          <p:nvPr/>
        </p:nvSpPr>
        <p:spPr>
          <a:xfrm>
            <a:off x="1747983" y="2414563"/>
            <a:ext cx="1671638"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D83CBB17-AA9E-4BD9-AA91-28536308F9F4}"/>
              </a:ext>
            </a:extLst>
          </p:cNvPr>
          <p:cNvSpPr/>
          <p:nvPr/>
        </p:nvSpPr>
        <p:spPr>
          <a:xfrm>
            <a:off x="5377365" y="2378099"/>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987FB0E2-2630-48B0-9D89-062C2B81F07F}"/>
              </a:ext>
            </a:extLst>
          </p:cNvPr>
          <p:cNvSpPr/>
          <p:nvPr/>
        </p:nvSpPr>
        <p:spPr>
          <a:xfrm>
            <a:off x="8909042" y="2371487"/>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E393CB44-81D9-4C2A-A94C-74653DA83858}"/>
              </a:ext>
            </a:extLst>
          </p:cNvPr>
          <p:cNvSpPr/>
          <p:nvPr/>
        </p:nvSpPr>
        <p:spPr>
          <a:xfrm>
            <a:off x="1718173" y="3036520"/>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BEBEB71E-0912-4455-94DF-EBDC93D546A9}"/>
              </a:ext>
            </a:extLst>
          </p:cNvPr>
          <p:cNvSpPr/>
          <p:nvPr/>
        </p:nvSpPr>
        <p:spPr>
          <a:xfrm>
            <a:off x="5367841" y="2946340"/>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B3FE4C71-2C12-4912-841C-D9DF82C6A959}"/>
              </a:ext>
            </a:extLst>
          </p:cNvPr>
          <p:cNvSpPr/>
          <p:nvPr/>
        </p:nvSpPr>
        <p:spPr>
          <a:xfrm>
            <a:off x="8909041" y="3026608"/>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45202781-E1F8-4EBC-96D8-5FE7281DF395}"/>
              </a:ext>
            </a:extLst>
          </p:cNvPr>
          <p:cNvSpPr/>
          <p:nvPr/>
        </p:nvSpPr>
        <p:spPr>
          <a:xfrm>
            <a:off x="1747983" y="3601257"/>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FEEB1B97-C392-4415-8E2F-FD3041935244}"/>
              </a:ext>
            </a:extLst>
          </p:cNvPr>
          <p:cNvSpPr/>
          <p:nvPr/>
        </p:nvSpPr>
        <p:spPr>
          <a:xfrm>
            <a:off x="5273606" y="3595233"/>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12E5BE41-6551-4259-833C-20F2175327A5}"/>
              </a:ext>
            </a:extLst>
          </p:cNvPr>
          <p:cNvSpPr/>
          <p:nvPr/>
        </p:nvSpPr>
        <p:spPr>
          <a:xfrm>
            <a:off x="8989406" y="3601257"/>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06A668FE-DD37-4EDD-B81D-BC2A3A1C22CA}"/>
              </a:ext>
            </a:extLst>
          </p:cNvPr>
          <p:cNvSpPr/>
          <p:nvPr/>
        </p:nvSpPr>
        <p:spPr>
          <a:xfrm>
            <a:off x="1847801" y="4210080"/>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DDE82F51-7711-4C39-ACC2-B5738B88E17B}"/>
              </a:ext>
            </a:extLst>
          </p:cNvPr>
          <p:cNvSpPr/>
          <p:nvPr/>
        </p:nvSpPr>
        <p:spPr>
          <a:xfrm>
            <a:off x="5423626" y="4206459"/>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38B1F106-1B05-4F86-9DD4-4AAEF7006FC5}"/>
              </a:ext>
            </a:extLst>
          </p:cNvPr>
          <p:cNvSpPr/>
          <p:nvPr/>
        </p:nvSpPr>
        <p:spPr>
          <a:xfrm>
            <a:off x="8818085" y="4164770"/>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8C2CDD17-1F3A-45FD-BE5A-7F9B07EA5F65}"/>
              </a:ext>
            </a:extLst>
          </p:cNvPr>
          <p:cNvSpPr/>
          <p:nvPr/>
        </p:nvSpPr>
        <p:spPr>
          <a:xfrm>
            <a:off x="1836556" y="4773101"/>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96EAC683-41CD-43CC-872A-71D858AD8B6B}"/>
              </a:ext>
            </a:extLst>
          </p:cNvPr>
          <p:cNvSpPr/>
          <p:nvPr/>
        </p:nvSpPr>
        <p:spPr>
          <a:xfrm>
            <a:off x="5423626" y="4798494"/>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4B523AA7-A78F-47DC-A3B5-24C46BAB8D0A}"/>
              </a:ext>
            </a:extLst>
          </p:cNvPr>
          <p:cNvSpPr/>
          <p:nvPr/>
        </p:nvSpPr>
        <p:spPr>
          <a:xfrm>
            <a:off x="9010696" y="4792868"/>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381676A8-D10C-4660-B2A7-14CB4B248439}"/>
              </a:ext>
            </a:extLst>
          </p:cNvPr>
          <p:cNvSpPr/>
          <p:nvPr/>
        </p:nvSpPr>
        <p:spPr>
          <a:xfrm>
            <a:off x="1810031" y="5419001"/>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8541D04D-2BD1-4C95-82E3-95EC3950AE88}"/>
              </a:ext>
            </a:extLst>
          </p:cNvPr>
          <p:cNvSpPr/>
          <p:nvPr/>
        </p:nvSpPr>
        <p:spPr>
          <a:xfrm>
            <a:off x="5367840" y="5340452"/>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11E9444E-9F5D-4F4C-BCAD-1520994A73F1}"/>
              </a:ext>
            </a:extLst>
          </p:cNvPr>
          <p:cNvSpPr/>
          <p:nvPr/>
        </p:nvSpPr>
        <p:spPr>
          <a:xfrm>
            <a:off x="8759021" y="5366693"/>
            <a:ext cx="2192299"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AF4F6FA7-E124-4486-B527-174E2459C9AB}"/>
              </a:ext>
            </a:extLst>
          </p:cNvPr>
          <p:cNvSpPr/>
          <p:nvPr/>
        </p:nvSpPr>
        <p:spPr>
          <a:xfrm>
            <a:off x="1660011" y="5923205"/>
            <a:ext cx="2192299"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2614707F-7971-4DE4-BC27-AC26C466677A}"/>
              </a:ext>
            </a:extLst>
          </p:cNvPr>
          <p:cNvSpPr/>
          <p:nvPr/>
        </p:nvSpPr>
        <p:spPr>
          <a:xfrm>
            <a:off x="5273606" y="5924244"/>
            <a:ext cx="2192299"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42AE2790-10FF-4B26-847F-755645E09BA9}"/>
              </a:ext>
            </a:extLst>
          </p:cNvPr>
          <p:cNvSpPr/>
          <p:nvPr/>
        </p:nvSpPr>
        <p:spPr>
          <a:xfrm>
            <a:off x="8564174" y="5940518"/>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4645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4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950226" cy="869950"/>
          </a:xfrm>
          <a:prstGeom prst="rect">
            <a:avLst/>
          </a:prstGeom>
        </p:spPr>
      </p:pic>
      <p:sp>
        <p:nvSpPr>
          <p:cNvPr id="4" name="Title 3"/>
          <p:cNvSpPr>
            <a:spLocks noGrp="1"/>
          </p:cNvSpPr>
          <p:nvPr>
            <p:ph type="title"/>
          </p:nvPr>
        </p:nvSpPr>
        <p:spPr>
          <a:xfrm>
            <a:off x="0" y="294041"/>
            <a:ext cx="5743891" cy="707849"/>
          </a:xfrm>
        </p:spPr>
        <p:txBody>
          <a:bodyPr>
            <a:noAutofit/>
          </a:bodyPr>
          <a:lstStyle/>
          <a:p>
            <a:r>
              <a:rPr lang="en-GB" sz="2800" b="1" dirty="0" err="1">
                <a:solidFill>
                  <a:schemeClr val="bg1"/>
                </a:solidFill>
              </a:rPr>
              <a:t>Substantiv</a:t>
            </a:r>
            <a:r>
              <a:rPr lang="en-GB" sz="2800" b="1" dirty="0">
                <a:solidFill>
                  <a:schemeClr val="bg1"/>
                </a:solidFill>
              </a:rPr>
              <a:t> </a:t>
            </a:r>
            <a:r>
              <a:rPr lang="en-GB" sz="2800" b="1" dirty="0">
                <a:solidFill>
                  <a:schemeClr val="bg1"/>
                </a:solidFill>
                <a:sym typeface="Wingdings" panose="05000000000000000000" pitchFamily="2" charset="2"/>
              </a:rPr>
              <a:t> </a:t>
            </a:r>
            <a:r>
              <a:rPr lang="en-GB" sz="2800" b="1" dirty="0" err="1">
                <a:solidFill>
                  <a:schemeClr val="bg1"/>
                </a:solidFill>
                <a:sym typeface="Wingdings" panose="05000000000000000000" pitchFamily="2" charset="2"/>
              </a:rPr>
              <a:t>Adjektiv</a:t>
            </a:r>
            <a:r>
              <a:rPr lang="en-GB" sz="2800" b="1" dirty="0">
                <a:solidFill>
                  <a:schemeClr val="bg1"/>
                </a:solidFill>
                <a:sym typeface="Wingdings" panose="05000000000000000000" pitchFamily="2" charset="2"/>
              </a:rPr>
              <a:t>/Adverb</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5946449" y="188936"/>
            <a:ext cx="39413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Substantiv</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Adjektiv</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Englisch.</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7" name="Table 4">
            <a:extLst>
              <a:ext uri="{FF2B5EF4-FFF2-40B4-BE49-F238E27FC236}">
                <a16:creationId xmlns:a16="http://schemas.microsoft.com/office/drawing/2014/main" id="{599873D3-BE98-4F96-9711-C74107DA0E83}"/>
              </a:ext>
            </a:extLst>
          </p:cNvPr>
          <p:cNvGraphicFramePr>
            <a:graphicFrameLocks noGrp="1"/>
          </p:cNvGraphicFramePr>
          <p:nvPr/>
        </p:nvGraphicFramePr>
        <p:xfrm>
          <a:off x="298102" y="1628624"/>
          <a:ext cx="11595795" cy="3992629"/>
        </p:xfrm>
        <a:graphic>
          <a:graphicData uri="http://schemas.openxmlformats.org/drawingml/2006/table">
            <a:tbl>
              <a:tblPr firstRow="1" bandRow="1">
                <a:tableStyleId>{5C22544A-7EE6-4342-B048-85BDC9FD1C3A}</a:tableStyleId>
              </a:tblPr>
              <a:tblGrid>
                <a:gridCol w="724737">
                  <a:extLst>
                    <a:ext uri="{9D8B030D-6E8A-4147-A177-3AD203B41FA5}">
                      <a16:colId xmlns:a16="http://schemas.microsoft.com/office/drawing/2014/main" val="233209997"/>
                    </a:ext>
                  </a:extLst>
                </a:gridCol>
                <a:gridCol w="3623686">
                  <a:extLst>
                    <a:ext uri="{9D8B030D-6E8A-4147-A177-3AD203B41FA5}">
                      <a16:colId xmlns:a16="http://schemas.microsoft.com/office/drawing/2014/main" val="3691643346"/>
                    </a:ext>
                  </a:extLst>
                </a:gridCol>
                <a:gridCol w="3623686">
                  <a:extLst>
                    <a:ext uri="{9D8B030D-6E8A-4147-A177-3AD203B41FA5}">
                      <a16:colId xmlns:a16="http://schemas.microsoft.com/office/drawing/2014/main" val="39307311"/>
                    </a:ext>
                  </a:extLst>
                </a:gridCol>
                <a:gridCol w="3623686">
                  <a:extLst>
                    <a:ext uri="{9D8B030D-6E8A-4147-A177-3AD203B41FA5}">
                      <a16:colId xmlns:a16="http://schemas.microsoft.com/office/drawing/2014/main" val="2331276432"/>
                    </a:ext>
                  </a:extLst>
                </a:gridCol>
              </a:tblGrid>
              <a:tr h="370840">
                <a:tc>
                  <a:txBody>
                    <a:bodyPr/>
                    <a:lstStyle/>
                    <a:p>
                      <a:pPr algn="ctr">
                        <a:lnSpc>
                          <a:spcPct val="150000"/>
                        </a:lnSpc>
                      </a:pPr>
                      <a:endParaRPr lang="fr-FR" sz="24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1" dirty="0" err="1">
                          <a:solidFill>
                            <a:srgbClr val="115076"/>
                          </a:solidFill>
                          <a:latin typeface="Century Gothic" panose="020B0502020202020204" pitchFamily="34" charset="0"/>
                        </a:rPr>
                        <a:t>Substantiv</a:t>
                      </a:r>
                      <a:endParaRPr lang="fr-FR"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1" dirty="0" err="1">
                          <a:solidFill>
                            <a:srgbClr val="115076"/>
                          </a:solidFill>
                          <a:latin typeface="Century Gothic" panose="020B0502020202020204" pitchFamily="34" charset="0"/>
                        </a:rPr>
                        <a:t>Adjektiv</a:t>
                      </a:r>
                      <a:r>
                        <a:rPr lang="fr-FR" sz="2400" b="1" dirty="0">
                          <a:solidFill>
                            <a:srgbClr val="115076"/>
                          </a:solidFill>
                          <a:latin typeface="Century Gothic" panose="020B0502020202020204" pitchFamily="34" charset="0"/>
                        </a:rPr>
                        <a:t>/</a:t>
                      </a:r>
                      <a:r>
                        <a:rPr lang="fr-FR" sz="2400" b="1" dirty="0" err="1">
                          <a:solidFill>
                            <a:srgbClr val="115076"/>
                          </a:solidFill>
                          <a:latin typeface="Century Gothic" panose="020B0502020202020204" pitchFamily="34" charset="0"/>
                        </a:rPr>
                        <a:t>Adverb</a:t>
                      </a:r>
                      <a:endParaRPr lang="fr-FR" sz="2400" b="1" dirty="0">
                        <a:solidFill>
                          <a:srgbClr val="115076"/>
                        </a:solidFill>
                        <a:latin typeface="Century Gothic" panose="020B0502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1" dirty="0" err="1">
                          <a:solidFill>
                            <a:srgbClr val="115076"/>
                          </a:solidFill>
                          <a:latin typeface="Century Gothic" panose="020B0502020202020204" pitchFamily="34" charset="0"/>
                        </a:rPr>
                        <a:t>Englisch</a:t>
                      </a:r>
                      <a:endParaRPr lang="fr-FR" sz="2400" b="1" dirty="0">
                        <a:solidFill>
                          <a:srgbClr val="115076"/>
                        </a:solidFill>
                        <a:latin typeface="Century Gothic" panose="020B0502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633668"/>
                  </a:ext>
                </a:extLst>
              </a:tr>
              <a:tr h="370840">
                <a:tc>
                  <a:txBody>
                    <a:bodyPr/>
                    <a:lstStyle/>
                    <a:p>
                      <a:pPr algn="ctr">
                        <a:lnSpc>
                          <a:spcPct val="150000"/>
                        </a:lnSpc>
                      </a:pPr>
                      <a:r>
                        <a:rPr lang="fr-FR" sz="2400" b="1" dirty="0">
                          <a:solidFill>
                            <a:srgbClr val="115076"/>
                          </a:solidFill>
                          <a:latin typeface="Century Gothic" panose="020B0502020202020204" pitchFamily="34" charset="0"/>
                        </a:rPr>
                        <a:t>1.</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die </a:t>
                      </a:r>
                      <a:r>
                        <a:rPr lang="fr-FR" sz="2400" b="0" dirty="0" err="1">
                          <a:solidFill>
                            <a:srgbClr val="115076"/>
                          </a:solidFill>
                          <a:latin typeface="Century Gothic" panose="020B0502020202020204" pitchFamily="34" charset="0"/>
                        </a:rPr>
                        <a:t>Kosten</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kostenlos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free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1905786"/>
                  </a:ext>
                </a:extLst>
              </a:tr>
              <a:tr h="370840">
                <a:tc>
                  <a:txBody>
                    <a:bodyPr/>
                    <a:lstStyle/>
                    <a:p>
                      <a:pPr algn="ctr">
                        <a:lnSpc>
                          <a:spcPct val="150000"/>
                        </a:lnSpc>
                      </a:pPr>
                      <a:r>
                        <a:rPr lang="fr-FR" sz="2400" b="1" dirty="0">
                          <a:solidFill>
                            <a:srgbClr val="115076"/>
                          </a:solidFill>
                          <a:latin typeface="Century Gothic" panose="020B0502020202020204" pitchFamily="34" charset="0"/>
                        </a:rPr>
                        <a:t>2.</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das</a:t>
                      </a:r>
                      <a:r>
                        <a:rPr lang="fr-FR" sz="2400" b="0" dirty="0">
                          <a:solidFill>
                            <a:srgbClr val="115076"/>
                          </a:solidFill>
                          <a:latin typeface="Century Gothic" panose="020B0502020202020204" pitchFamily="34" charset="0"/>
                        </a:rPr>
                        <a:t> Auto</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autolos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car-</a:t>
                      </a:r>
                      <a:r>
                        <a:rPr lang="fr-FR" sz="2400" b="0" dirty="0" err="1">
                          <a:solidFill>
                            <a:srgbClr val="115076"/>
                          </a:solidFill>
                          <a:latin typeface="Century Gothic" panose="020B0502020202020204" pitchFamily="34" charset="0"/>
                        </a:rPr>
                        <a:t>less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6787271"/>
                  </a:ext>
                </a:extLst>
              </a:tr>
              <a:tr h="370840">
                <a:tc>
                  <a:txBody>
                    <a:bodyPr/>
                    <a:lstStyle/>
                    <a:p>
                      <a:pPr algn="ctr">
                        <a:lnSpc>
                          <a:spcPct val="150000"/>
                        </a:lnSpc>
                      </a:pPr>
                      <a:r>
                        <a:rPr lang="fr-FR" sz="2400" b="1" dirty="0">
                          <a:solidFill>
                            <a:srgbClr val="115076"/>
                          </a:solidFill>
                          <a:latin typeface="Century Gothic" panose="020B0502020202020204" pitchFamily="34" charset="0"/>
                        </a:rPr>
                        <a:t>3.</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das</a:t>
                      </a:r>
                      <a:r>
                        <a:rPr lang="fr-FR" sz="2400" b="0" dirty="0">
                          <a:solidFill>
                            <a:srgbClr val="115076"/>
                          </a:solidFill>
                          <a:latin typeface="Century Gothic" panose="020B0502020202020204" pitchFamily="34" charset="0"/>
                        </a:rPr>
                        <a:t> </a:t>
                      </a:r>
                      <a:r>
                        <a:rPr lang="fr-FR" sz="2400" b="0" dirty="0" err="1">
                          <a:solidFill>
                            <a:srgbClr val="115076"/>
                          </a:solidFill>
                          <a:latin typeface="Century Gothic" panose="020B0502020202020204" pitchFamily="34" charset="0"/>
                        </a:rPr>
                        <a:t>Gefühl</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gefühllos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unfeeling</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6559874"/>
                  </a:ext>
                </a:extLst>
              </a:tr>
              <a:tr h="370840">
                <a:tc>
                  <a:txBody>
                    <a:bodyPr/>
                    <a:lstStyle/>
                    <a:p>
                      <a:pPr algn="ctr">
                        <a:lnSpc>
                          <a:spcPct val="150000"/>
                        </a:lnSpc>
                      </a:pPr>
                      <a:r>
                        <a:rPr lang="fr-FR" sz="2400" b="1" dirty="0">
                          <a:solidFill>
                            <a:srgbClr val="115076"/>
                          </a:solidFill>
                          <a:latin typeface="Century Gothic" panose="020B0502020202020204" pitchFamily="34" charset="0"/>
                        </a:rPr>
                        <a:t>4.</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der Grund</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grundlos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reasonless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8667469"/>
                  </a:ext>
                </a:extLst>
              </a:tr>
              <a:tr h="370840">
                <a:tc>
                  <a:txBody>
                    <a:bodyPr/>
                    <a:lstStyle/>
                    <a:p>
                      <a:pPr algn="ctr">
                        <a:lnSpc>
                          <a:spcPct val="150000"/>
                        </a:lnSpc>
                      </a:pPr>
                      <a:r>
                        <a:rPr lang="fr-FR" sz="2400" b="1" dirty="0">
                          <a:solidFill>
                            <a:srgbClr val="115076"/>
                          </a:solidFill>
                          <a:latin typeface="Century Gothic" panose="020B0502020202020204" pitchFamily="34" charset="0"/>
                        </a:rPr>
                        <a:t>5.</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die </a:t>
                      </a:r>
                      <a:r>
                        <a:rPr lang="fr-FR" sz="2400" b="0" dirty="0" err="1">
                          <a:solidFill>
                            <a:srgbClr val="115076"/>
                          </a:solidFill>
                          <a:latin typeface="Century Gothic" panose="020B0502020202020204" pitchFamily="34" charset="0"/>
                        </a:rPr>
                        <a:t>Angst</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angstlos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fearless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9039026"/>
                  </a:ext>
                </a:extLst>
              </a:tr>
              <a:tr h="370840">
                <a:tc>
                  <a:txBody>
                    <a:bodyPr/>
                    <a:lstStyle/>
                    <a:p>
                      <a:pPr algn="ctr">
                        <a:lnSpc>
                          <a:spcPct val="150000"/>
                        </a:lnSpc>
                      </a:pPr>
                      <a:r>
                        <a:rPr lang="fr-FR" sz="2400" b="1" dirty="0">
                          <a:solidFill>
                            <a:srgbClr val="115076"/>
                          </a:solidFill>
                          <a:latin typeface="Century Gothic" panose="020B0502020202020204" pitchFamily="34" charset="0"/>
                        </a:rPr>
                        <a:t>6.</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der </a:t>
                      </a:r>
                      <a:r>
                        <a:rPr lang="fr-FR" sz="2400" b="0" dirty="0" err="1">
                          <a:solidFill>
                            <a:srgbClr val="115076"/>
                          </a:solidFill>
                          <a:latin typeface="Century Gothic" panose="020B0502020202020204" pitchFamily="34" charset="0"/>
                        </a:rPr>
                        <a:t>Schmerz</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schmerzlos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painless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3688620"/>
                  </a:ext>
                </a:extLst>
              </a:tr>
            </a:tbl>
          </a:graphicData>
        </a:graphic>
      </p:graphicFrame>
      <p:pic>
        <p:nvPicPr>
          <p:cNvPr id="14" name="Graphic 13" descr="Puzzle pieces">
            <a:extLst>
              <a:ext uri="{FF2B5EF4-FFF2-40B4-BE49-F238E27FC236}">
                <a16:creationId xmlns:a16="http://schemas.microsoft.com/office/drawing/2014/main" id="{075CDB32-951E-4350-AF0C-A89856FE1F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81444" y="94933"/>
            <a:ext cx="1533691" cy="1533691"/>
          </a:xfrm>
          <a:prstGeom prst="rect">
            <a:avLst/>
          </a:prstGeom>
        </p:spPr>
      </p:pic>
      <p:sp>
        <p:nvSpPr>
          <p:cNvPr id="9" name="Rectangle 8">
            <a:extLst>
              <a:ext uri="{FF2B5EF4-FFF2-40B4-BE49-F238E27FC236}">
                <a16:creationId xmlns:a16="http://schemas.microsoft.com/office/drawing/2014/main" id="{093DA0B4-5B07-4D75-A55B-4AF192028087}"/>
              </a:ext>
            </a:extLst>
          </p:cNvPr>
          <p:cNvSpPr/>
          <p:nvPr/>
        </p:nvSpPr>
        <p:spPr>
          <a:xfrm>
            <a:off x="5280078" y="2262254"/>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9E19A315-7525-4E4F-AC77-076394101098}"/>
              </a:ext>
            </a:extLst>
          </p:cNvPr>
          <p:cNvSpPr/>
          <p:nvPr/>
        </p:nvSpPr>
        <p:spPr>
          <a:xfrm>
            <a:off x="8896857" y="2245311"/>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E9529678-7DFC-4818-9EC3-14799909E269}"/>
              </a:ext>
            </a:extLst>
          </p:cNvPr>
          <p:cNvSpPr/>
          <p:nvPr/>
        </p:nvSpPr>
        <p:spPr>
          <a:xfrm>
            <a:off x="5182107" y="2867324"/>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381F670F-3875-4637-8BE1-0EDAF3D3B97F}"/>
              </a:ext>
            </a:extLst>
          </p:cNvPr>
          <p:cNvSpPr/>
          <p:nvPr/>
        </p:nvSpPr>
        <p:spPr>
          <a:xfrm>
            <a:off x="9194960" y="2861998"/>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6FA7A1BC-B59F-46A3-812A-C8DA44907E31}"/>
              </a:ext>
            </a:extLst>
          </p:cNvPr>
          <p:cNvSpPr/>
          <p:nvPr/>
        </p:nvSpPr>
        <p:spPr>
          <a:xfrm>
            <a:off x="4597479" y="3449826"/>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2501C132-B570-466D-8FB9-4A421991167F}"/>
              </a:ext>
            </a:extLst>
          </p:cNvPr>
          <p:cNvSpPr/>
          <p:nvPr/>
        </p:nvSpPr>
        <p:spPr>
          <a:xfrm>
            <a:off x="9045909" y="3443684"/>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5830095B-2257-419B-A391-E5533848872E}"/>
              </a:ext>
            </a:extLst>
          </p:cNvPr>
          <p:cNvSpPr/>
          <p:nvPr/>
        </p:nvSpPr>
        <p:spPr>
          <a:xfrm>
            <a:off x="5182107" y="4026574"/>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6EC7F061-92D2-409B-947B-1D331A4B3417}"/>
              </a:ext>
            </a:extLst>
          </p:cNvPr>
          <p:cNvSpPr/>
          <p:nvPr/>
        </p:nvSpPr>
        <p:spPr>
          <a:xfrm>
            <a:off x="8389259" y="3996716"/>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26A2A3BC-BC65-403E-9D19-4ADDEE740AE5}"/>
              </a:ext>
            </a:extLst>
          </p:cNvPr>
          <p:cNvSpPr/>
          <p:nvPr/>
        </p:nvSpPr>
        <p:spPr>
          <a:xfrm>
            <a:off x="5182107" y="4597319"/>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AD0CC361-0D4B-4D11-82E2-49E4C008084E}"/>
              </a:ext>
            </a:extLst>
          </p:cNvPr>
          <p:cNvSpPr/>
          <p:nvPr/>
        </p:nvSpPr>
        <p:spPr>
          <a:xfrm>
            <a:off x="8744457" y="4564977"/>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82642A99-7A2D-41F9-99D9-CF7BCD94DD39}"/>
              </a:ext>
            </a:extLst>
          </p:cNvPr>
          <p:cNvSpPr/>
          <p:nvPr/>
        </p:nvSpPr>
        <p:spPr>
          <a:xfrm>
            <a:off x="4991607" y="5123954"/>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A0679DD5-94CE-409B-A408-4EC48124EB7B}"/>
              </a:ext>
            </a:extLst>
          </p:cNvPr>
          <p:cNvSpPr/>
          <p:nvPr/>
        </p:nvSpPr>
        <p:spPr>
          <a:xfrm>
            <a:off x="8744457" y="5133238"/>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0819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0" y="2264301"/>
            <a:ext cx="12192000" cy="2585323"/>
          </a:xfrm>
          <a:prstGeom prst="rect">
            <a:avLst/>
          </a:prstGeom>
          <a:noFill/>
        </p:spPr>
        <p:txBody>
          <a:bodyPr wrap="square" rtlCol="0">
            <a:spAutoFit/>
          </a:bodyPr>
          <a:lstStyle/>
          <a:p>
            <a:pPr algn="ctr">
              <a:defRPr/>
            </a:pPr>
            <a:r>
              <a:rPr lang="en-GB" sz="5400" b="1" dirty="0">
                <a:solidFill>
                  <a:srgbClr val="002060"/>
                </a:solidFill>
              </a:rPr>
              <a:t>Add -</a:t>
            </a:r>
            <a:r>
              <a:rPr lang="en-GB" sz="5400" b="1" dirty="0" err="1">
                <a:solidFill>
                  <a:srgbClr val="002060"/>
                </a:solidFill>
              </a:rPr>
              <a:t>chen</a:t>
            </a:r>
            <a:r>
              <a:rPr lang="en-GB" sz="5400" b="1" dirty="0">
                <a:solidFill>
                  <a:srgbClr val="002060"/>
                </a:solidFill>
              </a:rPr>
              <a:t> or -</a:t>
            </a:r>
            <a:r>
              <a:rPr lang="en-GB" sz="5400" b="1" dirty="0" err="1">
                <a:solidFill>
                  <a:srgbClr val="002060"/>
                </a:solidFill>
              </a:rPr>
              <a:t>lein</a:t>
            </a:r>
            <a:r>
              <a:rPr lang="en-GB" sz="5400" b="1" dirty="0">
                <a:solidFill>
                  <a:srgbClr val="002060"/>
                </a:solidFill>
              </a:rPr>
              <a:t> to nouns to create neuter nouns with the meaning 'little' </a:t>
            </a:r>
          </a:p>
        </p:txBody>
      </p:sp>
    </p:spTree>
    <p:extLst>
      <p:ext uri="{BB962C8B-B14F-4D97-AF65-F5344CB8AC3E}">
        <p14:creationId xmlns:p14="http://schemas.microsoft.com/office/powerpoint/2010/main" val="33107859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1872020"/>
            <a:ext cx="11313527" cy="2954655"/>
          </a:xfrm>
          <a:prstGeom prst="rect">
            <a:avLst/>
          </a:prstGeom>
          <a:noFill/>
        </p:spPr>
        <p:txBody>
          <a:bodyPr wrap="square" rtlCol="0">
            <a:spAutoFit/>
          </a:bodyPr>
          <a:lstStyle/>
          <a:p>
            <a:pPr algn="ctr">
              <a:defRPr/>
            </a:pPr>
            <a:r>
              <a:rPr lang="en-GB" sz="6600" b="1" dirty="0">
                <a:solidFill>
                  <a:srgbClr val="002060"/>
                </a:solidFill>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Y9 T3.2 Week 5</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775385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32456" y="24424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Y9 T3.2 Week 6</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69884B82-A8F4-0B40-81EF-F92A8108D32F}"/>
              </a:ext>
            </a:extLst>
          </p:cNvPr>
          <p:cNvSpPr txBox="1">
            <a:spLocks/>
          </p:cNvSpPr>
          <p:nvPr/>
        </p:nvSpPr>
        <p:spPr>
          <a:xfrm>
            <a:off x="0" y="294041"/>
            <a:ext cx="597130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Word patterns </a:t>
            </a:r>
          </a:p>
        </p:txBody>
      </p:sp>
    </p:spTree>
    <p:extLst>
      <p:ext uri="{BB962C8B-B14F-4D97-AF65-F5344CB8AC3E}">
        <p14:creationId xmlns:p14="http://schemas.microsoft.com/office/powerpoint/2010/main" val="26641809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0" y="2119755"/>
            <a:ext cx="12192000" cy="1107996"/>
          </a:xfrm>
          <a:prstGeom prst="rect">
            <a:avLst/>
          </a:prstGeom>
          <a:noFill/>
        </p:spPr>
        <p:txBody>
          <a:bodyPr wrap="square" rtlCol="0">
            <a:spAutoFit/>
          </a:bodyPr>
          <a:lstStyle/>
          <a:p>
            <a:pPr algn="ctr">
              <a:defRPr/>
            </a:pPr>
            <a:r>
              <a:rPr lang="en-GB" sz="6600" b="1" dirty="0">
                <a:solidFill>
                  <a:srgbClr val="002060"/>
                </a:solidFill>
              </a:rPr>
              <a:t>Compound nouns</a:t>
            </a:r>
          </a:p>
        </p:txBody>
      </p:sp>
    </p:spTree>
    <p:extLst>
      <p:ext uri="{BB962C8B-B14F-4D97-AF65-F5344CB8AC3E}">
        <p14:creationId xmlns:p14="http://schemas.microsoft.com/office/powerpoint/2010/main" val="10915312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prstClr val="white"/>
                </a:solidFill>
              </a:rPr>
              <a:t>Word patterns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1872020"/>
            <a:ext cx="11313527" cy="2954655"/>
          </a:xfrm>
          <a:prstGeom prst="rect">
            <a:avLst/>
          </a:prstGeom>
          <a:noFill/>
        </p:spPr>
        <p:txBody>
          <a:bodyPr wrap="square" rtlCol="0">
            <a:spAutoFit/>
          </a:bodyPr>
          <a:lstStyle/>
          <a:p>
            <a:pPr algn="ctr">
              <a:defRPr/>
            </a:pPr>
            <a:r>
              <a:rPr lang="en-GB" sz="6600" b="1" dirty="0">
                <a:solidFill>
                  <a:srgbClr val="002060"/>
                </a:solidFill>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lang="en-US" sz="5400" dirty="0">
                <a:solidFill>
                  <a:srgbClr val="4472C4">
                    <a:lumMod val="50000"/>
                  </a:srgbClr>
                </a:solidFill>
                <a:latin typeface="Century Gothic" panose="020F0302020204030204"/>
              </a:rPr>
              <a:t>Y7 T2.2 Week 3 Slides 21-22</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879418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1916"/>
            <a:ext cx="6807200" cy="869950"/>
          </a:xfrm>
          <a:prstGeom prst="rect">
            <a:avLst/>
          </a:prstGeom>
        </p:spPr>
      </p:pic>
      <p:sp>
        <p:nvSpPr>
          <p:cNvPr id="4" name="Title 3"/>
          <p:cNvSpPr>
            <a:spLocks noGrp="1"/>
          </p:cNvSpPr>
          <p:nvPr>
            <p:ph type="title"/>
          </p:nvPr>
        </p:nvSpPr>
        <p:spPr>
          <a:xfrm>
            <a:off x="0" y="294041"/>
            <a:ext cx="5711950" cy="707849"/>
          </a:xfrm>
        </p:spPr>
        <p:txBody>
          <a:bodyPr>
            <a:normAutofit fontScale="90000"/>
          </a:bodyPr>
          <a:lstStyle/>
          <a:p>
            <a:r>
              <a:rPr lang="en-GB" sz="3600" b="1" dirty="0">
                <a:solidFill>
                  <a:schemeClr val="bg1"/>
                </a:solidFill>
              </a:rPr>
              <a:t>German compound nouns</a:t>
            </a:r>
          </a:p>
        </p:txBody>
      </p:sp>
      <p:sp>
        <p:nvSpPr>
          <p:cNvPr id="36" name="TextBox 35">
            <a:extLst>
              <a:ext uri="{FF2B5EF4-FFF2-40B4-BE49-F238E27FC236}">
                <a16:creationId xmlns:a16="http://schemas.microsoft.com/office/drawing/2014/main" id="{F9707CBE-6DAC-4E44-B141-6C35FBC860CF}"/>
              </a:ext>
            </a:extLst>
          </p:cNvPr>
          <p:cNvSpPr txBox="1"/>
          <p:nvPr/>
        </p:nvSpPr>
        <p:spPr>
          <a:xfrm>
            <a:off x="133057" y="1227700"/>
            <a:ext cx="120589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German often combines two (or more!) nouns to make one word, a </a:t>
            </a:r>
            <a:r>
              <a:rPr kumimoji="0" lang="en-GB" sz="2000" b="1" i="1" u="none" strike="noStrike" kern="1200" cap="none" spc="0" normalizeH="0" baseline="0" noProof="0" dirty="0">
                <a:ln>
                  <a:noFill/>
                </a:ln>
                <a:solidFill>
                  <a:srgbClr val="1F4E79"/>
                </a:solidFill>
                <a:effectLst/>
                <a:uLnTx/>
                <a:uFillTx/>
                <a:latin typeface="Century Gothic" panose="020F0302020204030204"/>
                <a:ea typeface="+mn-ea"/>
                <a:cs typeface="+mn-cs"/>
              </a:rPr>
              <a:t>compound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noun. </a:t>
            </a:r>
          </a:p>
        </p:txBody>
      </p:sp>
      <p:sp>
        <p:nvSpPr>
          <p:cNvPr id="37" name="Google Shape;653;p27">
            <a:extLst>
              <a:ext uri="{FF2B5EF4-FFF2-40B4-BE49-F238E27FC236}">
                <a16:creationId xmlns:a16="http://schemas.microsoft.com/office/drawing/2014/main" id="{8B45BE73-5516-2749-9E1D-79F26274A30C}"/>
              </a:ext>
            </a:extLst>
          </p:cNvPr>
          <p:cNvSpPr/>
          <p:nvPr/>
        </p:nvSpPr>
        <p:spPr>
          <a:xfrm>
            <a:off x="9205430" y="1691519"/>
            <a:ext cx="2778752" cy="869950"/>
          </a:xfrm>
          <a:prstGeom prst="wedgeRoundRectCallout">
            <a:avLst>
              <a:gd name="adj1" fmla="val -61516"/>
              <a:gd name="adj2" fmla="val -27871"/>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Century Gothic"/>
                <a:cs typeface="Century Gothic"/>
                <a:sym typeface="Century Gothic"/>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Century Gothic"/>
                <a:cs typeface="Century Gothic"/>
                <a:sym typeface="Century Gothic"/>
              </a:rPr>
              <a:t>Urlaub</a:t>
            </a:r>
            <a:r>
              <a:rPr kumimoji="0" lang="en-GB" sz="2000" b="0" i="0" u="none" strike="noStrike" kern="1200" cap="none" spc="0" normalizeH="0" baseline="0" noProof="0" dirty="0">
                <a:ln>
                  <a:noFill/>
                </a:ln>
                <a:solidFill>
                  <a:prstClr val="white"/>
                </a:solidFill>
                <a:effectLst/>
                <a:uLnTx/>
                <a:uFillTx/>
                <a:latin typeface="Century Gothic" panose="020F0302020204030204"/>
                <a:ea typeface="Century Gothic"/>
                <a:cs typeface="Century Gothic"/>
                <a:sym typeface="Century Gothic"/>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Century Gothic"/>
                <a:cs typeface="Century Gothic"/>
                <a:sym typeface="Wingdings" panose="05000000000000000000" pitchFamily="2" charset="2"/>
              </a:rPr>
              <a:t></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Century Gothic"/>
                <a:cs typeface="Century Gothic"/>
                <a:sym typeface="Wingdings" panose="05000000000000000000" pitchFamily="2" charset="2"/>
              </a:rPr>
            </a:br>
            <a:r>
              <a:rPr kumimoji="0" lang="en-GB" sz="2000" b="1" i="0" u="none" strike="noStrike" kern="1200" cap="none" spc="0" normalizeH="0" baseline="0" noProof="0" dirty="0">
                <a:ln>
                  <a:noFill/>
                </a:ln>
                <a:solidFill>
                  <a:srgbClr val="DAA520"/>
                </a:solidFill>
                <a:effectLst/>
                <a:uLnTx/>
                <a:uFillTx/>
                <a:latin typeface="Century Gothic" panose="020F0302020204030204"/>
                <a:ea typeface="Century Gothic"/>
                <a:cs typeface="Century Gothic"/>
                <a:sym typeface="Wingdings" panose="05000000000000000000" pitchFamily="2" charset="2"/>
              </a:rPr>
              <a:t>der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Century Gothic"/>
                <a:cs typeface="Century Gothic"/>
                <a:sym typeface="Wingdings" panose="05000000000000000000" pitchFamily="2" charset="2"/>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Century Gothic"/>
                <a:cs typeface="Century Gothic"/>
                <a:sym typeface="Wingdings" panose="05000000000000000000" pitchFamily="2" charset="2"/>
              </a:rPr>
              <a:t>Campingurlaub</a:t>
            </a:r>
            <a:endParaRPr kumimoji="0"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8" name="TextBox 37">
            <a:extLst>
              <a:ext uri="{FF2B5EF4-FFF2-40B4-BE49-F238E27FC236}">
                <a16:creationId xmlns:a16="http://schemas.microsoft.com/office/drawing/2014/main" id="{F9707CBE-6DAC-4E44-B141-6C35FBC860CF}"/>
              </a:ext>
            </a:extLst>
          </p:cNvPr>
          <p:cNvSpPr txBox="1"/>
          <p:nvPr/>
        </p:nvSpPr>
        <p:spPr>
          <a:xfrm>
            <a:off x="133057" y="1624426"/>
            <a:ext cx="120589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Beispiel</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39" name="TextBox 38">
            <a:extLst>
              <a:ext uri="{FF2B5EF4-FFF2-40B4-BE49-F238E27FC236}">
                <a16:creationId xmlns:a16="http://schemas.microsoft.com/office/drawing/2014/main" id="{F9707CBE-6DAC-4E44-B141-6C35FBC860CF}"/>
              </a:ext>
            </a:extLst>
          </p:cNvPr>
          <p:cNvSpPr txBox="1"/>
          <p:nvPr/>
        </p:nvSpPr>
        <p:spPr>
          <a:xfrm>
            <a:off x="133057" y="2007013"/>
            <a:ext cx="3295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camping holiday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F9707CBE-6DAC-4E44-B141-6C35FBC860CF}"/>
              </a:ext>
            </a:extLst>
          </p:cNvPr>
          <p:cNvSpPr txBox="1"/>
          <p:nvPr/>
        </p:nvSpPr>
        <p:spPr>
          <a:xfrm>
            <a:off x="2796353" y="1980595"/>
            <a:ext cx="37457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___ Camping + ___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Urlaub</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F9707CBE-6DAC-4E44-B141-6C35FBC860CF}"/>
              </a:ext>
            </a:extLst>
          </p:cNvPr>
          <p:cNvSpPr txBox="1"/>
          <p:nvPr/>
        </p:nvSpPr>
        <p:spPr>
          <a:xfrm>
            <a:off x="6460399" y="2007114"/>
            <a:ext cx="27450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___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Campingurlaub</a:t>
            </a: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F9707CBE-6DAC-4E44-B141-6C35FBC860CF}"/>
              </a:ext>
            </a:extLst>
          </p:cNvPr>
          <p:cNvSpPr txBox="1"/>
          <p:nvPr/>
        </p:nvSpPr>
        <p:spPr>
          <a:xfrm>
            <a:off x="133057" y="2586271"/>
            <a:ext cx="120589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srgbClr val="1F4E79"/>
                </a:solidFill>
                <a:effectLst/>
                <a:uLnTx/>
                <a:uFillTx/>
                <a:latin typeface="Century Gothic" panose="020F0302020204030204"/>
                <a:ea typeface="+mn-ea"/>
                <a:cs typeface="+mn-cs"/>
              </a:rPr>
              <a:t>gender</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 of the new noun is the gender of the </a:t>
            </a:r>
            <a:r>
              <a:rPr kumimoji="0" lang="en-GB" sz="2000" b="1" i="1" u="none" strike="noStrike" kern="1200" cap="none" spc="0" normalizeH="0" baseline="0" noProof="0" dirty="0">
                <a:ln>
                  <a:noFill/>
                </a:ln>
                <a:solidFill>
                  <a:srgbClr val="1F4E79"/>
                </a:solidFill>
                <a:effectLst/>
                <a:uLnTx/>
                <a:uFillTx/>
                <a:latin typeface="Century Gothic" panose="020F0302020204030204"/>
                <a:ea typeface="+mn-ea"/>
                <a:cs typeface="+mn-cs"/>
              </a:rPr>
              <a:t>final noun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F9707CBE-6DAC-4E44-B141-6C35FBC860CF}"/>
              </a:ext>
            </a:extLst>
          </p:cNvPr>
          <p:cNvSpPr txBox="1"/>
          <p:nvPr/>
        </p:nvSpPr>
        <p:spPr>
          <a:xfrm>
            <a:off x="133057" y="3165529"/>
            <a:ext cx="1205894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Sometimes, </a:t>
            </a:r>
            <a:r>
              <a:rPr kumimoji="0" lang="en-GB" sz="2000" b="1" i="0" u="none" strike="noStrike" kern="1200" cap="none" spc="0" normalizeH="0" baseline="0" noProof="0" dirty="0">
                <a:ln>
                  <a:noFill/>
                </a:ln>
                <a:solidFill>
                  <a:srgbClr val="1F4E79"/>
                </a:solidFill>
                <a:effectLst/>
                <a:uLnTx/>
                <a:uFillTx/>
                <a:latin typeface="Century Gothic" panose="020F0302020204030204"/>
                <a:ea typeface="+mn-ea"/>
                <a:cs typeface="+mn-cs"/>
              </a:rPr>
              <a:t>extra letters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join the two nouns to make the new noun easier to say: </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1F4E79"/>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F4E79"/>
                </a:solidFill>
                <a:effectLst/>
                <a:uLnTx/>
                <a:uFillTx/>
                <a:latin typeface="Century Gothic" panose="020F0302020204030204"/>
                <a:ea typeface="+mn-ea"/>
                <a:cs typeface="+mn-cs"/>
              </a:rPr>
              <a:t>es</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1F4E79"/>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1F4E79"/>
                </a:solidFill>
                <a:effectLst/>
                <a:uLnTx/>
                <a:uFillTx/>
                <a:latin typeface="Century Gothic" panose="020F0302020204030204"/>
                <a:ea typeface="+mn-ea"/>
                <a:cs typeface="+mn-cs"/>
              </a:rPr>
              <a:t>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F4E79"/>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1F4E79"/>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p>
        </p:txBody>
      </p:sp>
      <p:sp>
        <p:nvSpPr>
          <p:cNvPr id="44" name="TextBox 43">
            <a:extLst>
              <a:ext uri="{FF2B5EF4-FFF2-40B4-BE49-F238E27FC236}">
                <a16:creationId xmlns:a16="http://schemas.microsoft.com/office/drawing/2014/main" id="{F9707CBE-6DAC-4E44-B141-6C35FBC860CF}"/>
              </a:ext>
            </a:extLst>
          </p:cNvPr>
          <p:cNvSpPr txBox="1"/>
          <p:nvPr/>
        </p:nvSpPr>
        <p:spPr>
          <a:xfrm>
            <a:off x="166778" y="4196031"/>
            <a:ext cx="3295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holiday money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F9707CBE-6DAC-4E44-B141-6C35FBC860CF}"/>
              </a:ext>
            </a:extLst>
          </p:cNvPr>
          <p:cNvSpPr txBox="1"/>
          <p:nvPr/>
        </p:nvSpPr>
        <p:spPr>
          <a:xfrm>
            <a:off x="3503849" y="4196031"/>
            <a:ext cx="3295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Urlaub</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 + Geld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F9707CBE-6DAC-4E44-B141-6C35FBC860CF}"/>
              </a:ext>
            </a:extLst>
          </p:cNvPr>
          <p:cNvSpPr txBox="1"/>
          <p:nvPr/>
        </p:nvSpPr>
        <p:spPr>
          <a:xfrm>
            <a:off x="6560646" y="4196031"/>
            <a:ext cx="25196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____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Urlaub</a:t>
            </a: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geld</a:t>
            </a: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F9707CBE-6DAC-4E44-B141-6C35FBC860CF}"/>
              </a:ext>
            </a:extLst>
          </p:cNvPr>
          <p:cNvSpPr txBox="1"/>
          <p:nvPr/>
        </p:nvSpPr>
        <p:spPr>
          <a:xfrm>
            <a:off x="166778" y="4596141"/>
            <a:ext cx="3295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daily newspaper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F9707CBE-6DAC-4E44-B141-6C35FBC860CF}"/>
              </a:ext>
            </a:extLst>
          </p:cNvPr>
          <p:cNvSpPr txBox="1"/>
          <p:nvPr/>
        </p:nvSpPr>
        <p:spPr>
          <a:xfrm>
            <a:off x="3503849" y="4596141"/>
            <a:ext cx="3295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Tag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es</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Zeitung</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F9707CBE-6DAC-4E44-B141-6C35FBC860CF}"/>
              </a:ext>
            </a:extLst>
          </p:cNvPr>
          <p:cNvSpPr txBox="1"/>
          <p:nvPr/>
        </p:nvSpPr>
        <p:spPr>
          <a:xfrm>
            <a:off x="6579753" y="4610980"/>
            <a:ext cx="30046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____ Tag</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es</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zeitung</a:t>
            </a:r>
          </a:p>
        </p:txBody>
      </p:sp>
      <p:sp>
        <p:nvSpPr>
          <p:cNvPr id="50" name="TextBox 49">
            <a:extLst>
              <a:ext uri="{FF2B5EF4-FFF2-40B4-BE49-F238E27FC236}">
                <a16:creationId xmlns:a16="http://schemas.microsoft.com/office/drawing/2014/main" id="{F9707CBE-6DAC-4E44-B141-6C35FBC860CF}"/>
              </a:ext>
            </a:extLst>
          </p:cNvPr>
          <p:cNvSpPr txBox="1"/>
          <p:nvPr/>
        </p:nvSpPr>
        <p:spPr>
          <a:xfrm>
            <a:off x="166778" y="4996251"/>
            <a:ext cx="3295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market place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F9707CBE-6DAC-4E44-B141-6C35FBC860CF}"/>
              </a:ext>
            </a:extLst>
          </p:cNvPr>
          <p:cNvSpPr txBox="1"/>
          <p:nvPr/>
        </p:nvSpPr>
        <p:spPr>
          <a:xfrm>
            <a:off x="3503849" y="4996251"/>
            <a:ext cx="3295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Markt</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Platz</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F9707CBE-6DAC-4E44-B141-6C35FBC860CF}"/>
              </a:ext>
            </a:extLst>
          </p:cNvPr>
          <p:cNvSpPr txBox="1"/>
          <p:nvPr/>
        </p:nvSpPr>
        <p:spPr>
          <a:xfrm>
            <a:off x="6603771" y="4996251"/>
            <a:ext cx="27356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____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Marktplatz</a:t>
            </a: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53" name="Google Shape;653;p27">
            <a:extLst>
              <a:ext uri="{FF2B5EF4-FFF2-40B4-BE49-F238E27FC236}">
                <a16:creationId xmlns:a16="http://schemas.microsoft.com/office/drawing/2014/main" id="{8B45BE73-5516-2749-9E1D-79F26274A30C}"/>
              </a:ext>
            </a:extLst>
          </p:cNvPr>
          <p:cNvSpPr/>
          <p:nvPr/>
        </p:nvSpPr>
        <p:spPr>
          <a:xfrm>
            <a:off x="9364319" y="3999305"/>
            <a:ext cx="2703904" cy="1397056"/>
          </a:xfrm>
          <a:prstGeom prst="wedgeRoundRectCallout">
            <a:avLst>
              <a:gd name="adj1" fmla="val -61946"/>
              <a:gd name="adj2" fmla="val -21921"/>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Century Gothic"/>
                <a:cs typeface="Century Gothic"/>
                <a:sym typeface="Century Gothic"/>
              </a:rPr>
              <a:t>What is the definite article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Century Gothic"/>
                <a:cs typeface="Century Gothic"/>
                <a:sym typeface="Century Gothic"/>
              </a:rPr>
              <a:t>the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Century Gothic"/>
                <a:cs typeface="Century Gothic"/>
                <a:sym typeface="Century Gothic"/>
              </a:rPr>
              <a:t>’) for these compound nouns?</a:t>
            </a:r>
            <a:endParaRPr kumimoji="0"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4" name="TextBox 53"/>
          <p:cNvSpPr txBox="1"/>
          <p:nvPr/>
        </p:nvSpPr>
        <p:spPr>
          <a:xfrm>
            <a:off x="2740060" y="1986312"/>
            <a:ext cx="8150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das</a:t>
            </a:r>
          </a:p>
        </p:txBody>
      </p:sp>
      <p:sp>
        <p:nvSpPr>
          <p:cNvPr id="55" name="TextBox 54"/>
          <p:cNvSpPr txBox="1"/>
          <p:nvPr/>
        </p:nvSpPr>
        <p:spPr>
          <a:xfrm>
            <a:off x="4692415" y="1986312"/>
            <a:ext cx="8150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der</a:t>
            </a:r>
          </a:p>
        </p:txBody>
      </p:sp>
      <p:sp>
        <p:nvSpPr>
          <p:cNvPr id="56" name="TextBox 55"/>
          <p:cNvSpPr txBox="1"/>
          <p:nvPr/>
        </p:nvSpPr>
        <p:spPr>
          <a:xfrm>
            <a:off x="6366999" y="1994996"/>
            <a:ext cx="815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a:t>
            </a:r>
          </a:p>
        </p:txBody>
      </p:sp>
      <p:sp>
        <p:nvSpPr>
          <p:cNvPr id="57" name="TextBox 56"/>
          <p:cNvSpPr txBox="1"/>
          <p:nvPr/>
        </p:nvSpPr>
        <p:spPr>
          <a:xfrm>
            <a:off x="6343577" y="1994164"/>
            <a:ext cx="815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der</a:t>
            </a:r>
          </a:p>
        </p:txBody>
      </p:sp>
      <p:sp>
        <p:nvSpPr>
          <p:cNvPr id="58" name="TextBox 57"/>
          <p:cNvSpPr txBox="1"/>
          <p:nvPr/>
        </p:nvSpPr>
        <p:spPr>
          <a:xfrm>
            <a:off x="6560646" y="4181192"/>
            <a:ext cx="8150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das</a:t>
            </a:r>
          </a:p>
        </p:txBody>
      </p:sp>
      <p:sp>
        <p:nvSpPr>
          <p:cNvPr id="59" name="TextBox 58"/>
          <p:cNvSpPr txBox="1"/>
          <p:nvPr/>
        </p:nvSpPr>
        <p:spPr>
          <a:xfrm>
            <a:off x="6603770" y="4596141"/>
            <a:ext cx="8150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die </a:t>
            </a:r>
          </a:p>
        </p:txBody>
      </p:sp>
      <p:sp>
        <p:nvSpPr>
          <p:cNvPr id="60" name="TextBox 59"/>
          <p:cNvSpPr txBox="1"/>
          <p:nvPr/>
        </p:nvSpPr>
        <p:spPr>
          <a:xfrm>
            <a:off x="6653822" y="4966573"/>
            <a:ext cx="8150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der </a:t>
            </a:r>
          </a:p>
        </p:txBody>
      </p:sp>
      <p:cxnSp>
        <p:nvCxnSpPr>
          <p:cNvPr id="61" name="Straight Connector 60"/>
          <p:cNvCxnSpPr/>
          <p:nvPr/>
        </p:nvCxnSpPr>
        <p:spPr>
          <a:xfrm>
            <a:off x="4667950" y="4518854"/>
            <a:ext cx="623193"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076775" y="4932389"/>
            <a:ext cx="843965"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581067" y="5358137"/>
            <a:ext cx="623193"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2792439" y="2014102"/>
            <a:ext cx="519415" cy="3282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ounded Rectangle 64"/>
          <p:cNvSpPr/>
          <p:nvPr/>
        </p:nvSpPr>
        <p:spPr>
          <a:xfrm>
            <a:off x="4771728" y="2007191"/>
            <a:ext cx="519415" cy="3282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ounded Rectangle 65"/>
          <p:cNvSpPr/>
          <p:nvPr/>
        </p:nvSpPr>
        <p:spPr>
          <a:xfrm>
            <a:off x="6483429" y="2014103"/>
            <a:ext cx="519415" cy="3282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67" name="Straight Connector 66"/>
          <p:cNvCxnSpPr/>
          <p:nvPr/>
        </p:nvCxnSpPr>
        <p:spPr>
          <a:xfrm>
            <a:off x="8160434" y="1994164"/>
            <a:ext cx="0" cy="41295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160434" y="4146812"/>
            <a:ext cx="0" cy="46886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976442" y="4561761"/>
            <a:ext cx="0" cy="46886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971585" y="5030630"/>
            <a:ext cx="0" cy="46886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F9707CBE-6DAC-4E44-B141-6C35FBC860CF}"/>
              </a:ext>
            </a:extLst>
          </p:cNvPr>
          <p:cNvSpPr txBox="1"/>
          <p:nvPr/>
        </p:nvSpPr>
        <p:spPr>
          <a:xfrm>
            <a:off x="166778" y="5551226"/>
            <a:ext cx="120589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So, German has some very long words. For example…</a:t>
            </a:r>
          </a:p>
        </p:txBody>
      </p:sp>
      <p:sp>
        <p:nvSpPr>
          <p:cNvPr id="72" name="TextBox 71">
            <a:extLst>
              <a:ext uri="{FF2B5EF4-FFF2-40B4-BE49-F238E27FC236}">
                <a16:creationId xmlns:a16="http://schemas.microsoft.com/office/drawing/2014/main" id="{F9707CBE-6DAC-4E44-B141-6C35FBC860CF}"/>
              </a:ext>
            </a:extLst>
          </p:cNvPr>
          <p:cNvSpPr txBox="1"/>
          <p:nvPr/>
        </p:nvSpPr>
        <p:spPr>
          <a:xfrm>
            <a:off x="1577567" y="5887475"/>
            <a:ext cx="120589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mn-ea"/>
                <a:cs typeface="+mn-cs"/>
              </a:rPr>
              <a:t>Rindfleischetikettierungsüberwachungsaufgabenübertragungsgesetz</a:t>
            </a: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73" name="Google Shape;653;p27">
            <a:extLst>
              <a:ext uri="{FF2B5EF4-FFF2-40B4-BE49-F238E27FC236}">
                <a16:creationId xmlns:a16="http://schemas.microsoft.com/office/drawing/2014/main" id="{8B45BE73-5516-2749-9E1D-79F26274A30C}"/>
              </a:ext>
            </a:extLst>
          </p:cNvPr>
          <p:cNvSpPr/>
          <p:nvPr/>
        </p:nvSpPr>
        <p:spPr>
          <a:xfrm>
            <a:off x="6799793" y="154953"/>
            <a:ext cx="4802032" cy="830441"/>
          </a:xfrm>
          <a:prstGeom prst="wedgeRoundRectCallout">
            <a:avLst>
              <a:gd name="adj1" fmla="val -21257"/>
              <a:gd name="adj2" fmla="val 155116"/>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Century Gothic"/>
              </a:rPr>
              <a:t>Separate unfamiliar words to try to understand them.</a:t>
            </a:r>
            <a:endParaRPr kumimoji="0"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96239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6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5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6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67"/>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68"/>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69"/>
                                        </p:tgtEl>
                                        <p:attrNameLst>
                                          <p:attrName>style.visibility</p:attrName>
                                        </p:attrNameLst>
                                      </p:cBhvr>
                                      <p:to>
                                        <p:strVal val="visible"/>
                                      </p:to>
                                    </p:set>
                                  </p:childTnLst>
                                </p:cTn>
                              </p:par>
                            </p:childTnLst>
                          </p:cTn>
                        </p:par>
                        <p:par>
                          <p:cTn id="135" fill="hold">
                            <p:stCondLst>
                              <p:cond delay="0"/>
                            </p:stCondLst>
                            <p:childTnLst>
                              <p:par>
                                <p:cTn id="136" presetID="1" presetClass="entr" presetSubtype="0" fill="hold" nodeType="afterEffect">
                                  <p:stCondLst>
                                    <p:cond delay="0"/>
                                  </p:stCondLst>
                                  <p:childTnLst>
                                    <p:set>
                                      <p:cBhvr>
                                        <p:cTn id="137" dur="1" fill="hold">
                                          <p:stCondLst>
                                            <p:cond delay="0"/>
                                          </p:stCondLst>
                                        </p:cTn>
                                        <p:tgtEl>
                                          <p:spTgt spid="70"/>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71"/>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72"/>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animBg="1"/>
      <p:bldP spid="54" grpId="0"/>
      <p:bldP spid="55" grpId="0"/>
      <p:bldP spid="56" grpId="0"/>
      <p:bldP spid="56" grpId="1"/>
      <p:bldP spid="57" grpId="0"/>
      <p:bldP spid="58" grpId="0"/>
      <p:bldP spid="59" grpId="0"/>
      <p:bldP spid="60" grpId="0"/>
      <p:bldP spid="64" grpId="0" animBg="1"/>
      <p:bldP spid="65" grpId="0" animBg="1"/>
      <p:bldP spid="66" grpId="0" animBg="1"/>
      <p:bldP spid="71" grpId="0"/>
      <p:bldP spid="72" grpId="0"/>
      <p:bldP spid="73"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19167</Words>
  <Application>Microsoft Macintosh PowerPoint</Application>
  <PresentationFormat>Widescreen</PresentationFormat>
  <Paragraphs>2476</Paragraphs>
  <Slides>111</Slides>
  <Notes>111</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111</vt:i4>
      </vt:variant>
    </vt:vector>
  </HeadingPairs>
  <TitlesOfParts>
    <vt:vector size="122" baseType="lpstr">
      <vt:lpstr>Arial</vt:lpstr>
      <vt:lpstr>Calibri</vt:lpstr>
      <vt:lpstr>Cambria Math</vt:lpstr>
      <vt:lpstr>Century</vt:lpstr>
      <vt:lpstr>Century Gothic</vt:lpstr>
      <vt:lpstr>Helvetica</vt:lpstr>
      <vt:lpstr>Segoe Script</vt:lpstr>
      <vt:lpstr>Tw Cen MT</vt:lpstr>
      <vt:lpstr>Wingdings 3</vt:lpstr>
      <vt:lpstr>1_Office Theme</vt:lpstr>
      <vt:lpstr>2_Office Theme</vt:lpstr>
      <vt:lpstr>German word patterns</vt:lpstr>
      <vt:lpstr>Word patterns </vt:lpstr>
      <vt:lpstr>Word patterns </vt:lpstr>
      <vt:lpstr>Vokabeln</vt:lpstr>
      <vt:lpstr>Lieblingsdinge</vt:lpstr>
      <vt:lpstr>Lieblingsdinge - Antworten</vt:lpstr>
      <vt:lpstr>Grammatik</vt:lpstr>
      <vt:lpstr>My  mein, mein, meine</vt:lpstr>
      <vt:lpstr>Do you have a favourite...?</vt:lpstr>
      <vt:lpstr>Favourite things</vt:lpstr>
      <vt:lpstr>PowerPoint Presentation</vt:lpstr>
      <vt:lpstr>Open (wh-) questions </vt:lpstr>
      <vt:lpstr>PowerPoint Presentation</vt:lpstr>
      <vt:lpstr>Possessives: your, his and her</vt:lpstr>
      <vt:lpstr>Mehmets Klasse</vt:lpstr>
      <vt:lpstr>Mehmets Klasse</vt:lpstr>
      <vt:lpstr>Lieblingsdinge</vt:lpstr>
      <vt:lpstr>Lieblingsdinge [2]</vt:lpstr>
      <vt:lpstr>Katjas Englischhausaufgaben</vt:lpstr>
      <vt:lpstr>Antworten</vt:lpstr>
      <vt:lpstr>Fragen über Familien!</vt:lpstr>
      <vt:lpstr>Fragen über Familien</vt:lpstr>
      <vt:lpstr>Fragen über Familien</vt:lpstr>
      <vt:lpstr>Self-study version</vt:lpstr>
      <vt:lpstr>Fragen über Familien</vt:lpstr>
      <vt:lpstr>PowerPoint Presentation</vt:lpstr>
      <vt:lpstr>Lieblings-, Haupt-</vt:lpstr>
      <vt:lpstr>Vokabeln [1/2]</vt:lpstr>
      <vt:lpstr>Vokabeln [2/2]</vt:lpstr>
      <vt:lpstr>Vokabeln</vt:lpstr>
      <vt:lpstr>Word patterns </vt:lpstr>
      <vt:lpstr>Word patterns </vt:lpstr>
      <vt:lpstr>German  German </vt:lpstr>
      <vt:lpstr>ANTWORTEN</vt:lpstr>
      <vt:lpstr>PowerPoint Presentation</vt:lpstr>
      <vt:lpstr>Lieblings-, Haupt-</vt:lpstr>
      <vt:lpstr>Vokabeln [1/2]</vt:lpstr>
      <vt:lpstr>Vokabeln [2/2]</vt:lpstr>
      <vt:lpstr>Vokabeln</vt:lpstr>
      <vt:lpstr>Word patterns </vt:lpstr>
      <vt:lpstr>Word patterns </vt:lpstr>
      <vt:lpstr>English  German  English </vt:lpstr>
      <vt:lpstr>ANTWORTEN</vt:lpstr>
      <vt:lpstr>PowerPoint Presentation</vt:lpstr>
      <vt:lpstr>Word patterns </vt:lpstr>
      <vt:lpstr>Word patterns </vt:lpstr>
      <vt:lpstr>Wann ist das?</vt:lpstr>
      <vt:lpstr>Wann ist das?</vt:lpstr>
      <vt:lpstr>PowerPoint Presentation</vt:lpstr>
      <vt:lpstr>Wann ist das?</vt:lpstr>
      <vt:lpstr>PowerPoint Presentation</vt:lpstr>
      <vt:lpstr>Wann ist das?</vt:lpstr>
      <vt:lpstr>Johann Sebastian Bach</vt:lpstr>
      <vt:lpstr>Johann Sebastian Bach</vt:lpstr>
      <vt:lpstr>Word patterns </vt:lpstr>
      <vt:lpstr>Word patterns </vt:lpstr>
      <vt:lpstr>English  German  English </vt:lpstr>
      <vt:lpstr>ANTWORTEN</vt:lpstr>
      <vt:lpstr>PowerPoint Presentation</vt:lpstr>
      <vt:lpstr>English  German  English </vt:lpstr>
      <vt:lpstr>ANTWORTEN</vt:lpstr>
      <vt:lpstr>PowerPoint Presentation</vt:lpstr>
      <vt:lpstr>Suffix - ung</vt:lpstr>
      <vt:lpstr>Wolf und Mia suchen online</vt:lpstr>
      <vt:lpstr>Suffix - ung</vt:lpstr>
      <vt:lpstr>Was machen wir?</vt:lpstr>
      <vt:lpstr>Word patterns </vt:lpstr>
      <vt:lpstr>Word patterns </vt:lpstr>
      <vt:lpstr>Vokabeln</vt:lpstr>
      <vt:lpstr>Phonetik</vt:lpstr>
      <vt:lpstr>Word patterns </vt:lpstr>
      <vt:lpstr>Word patterns </vt:lpstr>
      <vt:lpstr>‘Am Montag’ oder ‘montags’?</vt:lpstr>
      <vt:lpstr>Wolfgangs Kopf!</vt:lpstr>
      <vt:lpstr>Wolfgangs Kopf!</vt:lpstr>
      <vt:lpstr>Wolfgang ist hier!</vt:lpstr>
      <vt:lpstr>PowerPoint Presentation</vt:lpstr>
      <vt:lpstr>‘Am Montag’ oder ‘montags’?</vt:lpstr>
      <vt:lpstr>Mutti ruft an</vt:lpstr>
      <vt:lpstr>Word patterns </vt:lpstr>
      <vt:lpstr>Word patterns </vt:lpstr>
      <vt:lpstr>English  German  English </vt:lpstr>
      <vt:lpstr>ANTWORTEN</vt:lpstr>
      <vt:lpstr>PowerPoint Presentation</vt:lpstr>
      <vt:lpstr>English  German  English </vt:lpstr>
      <vt:lpstr>Word patterns </vt:lpstr>
      <vt:lpstr>Word patterns </vt:lpstr>
      <vt:lpstr>English  German  English </vt:lpstr>
      <vt:lpstr>Word patterns </vt:lpstr>
      <vt:lpstr>Word patterns </vt:lpstr>
      <vt:lpstr>German suffix -los  English -less</vt:lpstr>
      <vt:lpstr>Adjektiv/Adverb  Substantiv*</vt:lpstr>
      <vt:lpstr>Substantiv  Adjektiv/Adverb</vt:lpstr>
      <vt:lpstr>Word patterns </vt:lpstr>
      <vt:lpstr>Word patterns </vt:lpstr>
      <vt:lpstr>PowerPoint Presentation</vt:lpstr>
      <vt:lpstr>Word patterns </vt:lpstr>
      <vt:lpstr>Word patterns </vt:lpstr>
      <vt:lpstr>German compound nouns</vt:lpstr>
      <vt:lpstr>PowerPoint Presentation</vt:lpstr>
      <vt:lpstr>Word patterns </vt:lpstr>
      <vt:lpstr>Mehmet redet über seinen Urlaub in der Schweiz</vt:lpstr>
      <vt:lpstr>PowerPoint Presentation</vt:lpstr>
      <vt:lpstr>English  German  English </vt:lpstr>
      <vt:lpstr>ANTWORTEN</vt:lpstr>
      <vt:lpstr>PowerPoint Presentation</vt:lpstr>
      <vt:lpstr>Vokabeln</vt:lpstr>
      <vt:lpstr>PowerPoint Presentation</vt:lpstr>
      <vt:lpstr>Auftakt</vt:lpstr>
      <vt:lpstr>Phonetik</vt:lpstr>
      <vt:lpstr>Phonetik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cultural collection</dc:title>
  <dc:creator>Rachel Hawkes</dc:creator>
  <cp:lastModifiedBy>Mary Richardson</cp:lastModifiedBy>
  <cp:revision>17</cp:revision>
  <dcterms:created xsi:type="dcterms:W3CDTF">2021-02-09T09:46:37Z</dcterms:created>
  <dcterms:modified xsi:type="dcterms:W3CDTF">2021-09-21T09:15:52Z</dcterms:modified>
</cp:coreProperties>
</file>