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57"/>
  </p:notesMasterIdLst>
  <p:sldIdLst>
    <p:sldId id="257" r:id="rId5"/>
    <p:sldId id="266" r:id="rId6"/>
    <p:sldId id="297" r:id="rId7"/>
    <p:sldId id="362" r:id="rId8"/>
    <p:sldId id="383" r:id="rId9"/>
    <p:sldId id="381" r:id="rId10"/>
    <p:sldId id="380" r:id="rId11"/>
    <p:sldId id="298" r:id="rId12"/>
    <p:sldId id="378" r:id="rId13"/>
    <p:sldId id="379" r:id="rId14"/>
    <p:sldId id="382" r:id="rId15"/>
    <p:sldId id="315" r:id="rId16"/>
    <p:sldId id="330" r:id="rId17"/>
    <p:sldId id="323" r:id="rId18"/>
    <p:sldId id="316" r:id="rId19"/>
    <p:sldId id="317" r:id="rId20"/>
    <p:sldId id="318" r:id="rId21"/>
    <p:sldId id="260" r:id="rId22"/>
    <p:sldId id="319" r:id="rId23"/>
    <p:sldId id="320" r:id="rId24"/>
    <p:sldId id="331" r:id="rId25"/>
    <p:sldId id="328" r:id="rId26"/>
    <p:sldId id="332" r:id="rId27"/>
    <p:sldId id="333" r:id="rId28"/>
    <p:sldId id="334" r:id="rId29"/>
    <p:sldId id="335" r:id="rId30"/>
    <p:sldId id="336" r:id="rId31"/>
    <p:sldId id="337" r:id="rId32"/>
    <p:sldId id="338" r:id="rId33"/>
    <p:sldId id="339" r:id="rId34"/>
    <p:sldId id="340" r:id="rId35"/>
    <p:sldId id="341" r:id="rId36"/>
    <p:sldId id="321" r:id="rId37"/>
    <p:sldId id="342" r:id="rId38"/>
    <p:sldId id="343" r:id="rId39"/>
    <p:sldId id="344" r:id="rId40"/>
    <p:sldId id="345" r:id="rId41"/>
    <p:sldId id="346" r:id="rId42"/>
    <p:sldId id="347" r:id="rId43"/>
    <p:sldId id="348" r:id="rId44"/>
    <p:sldId id="349" r:id="rId45"/>
    <p:sldId id="350" r:id="rId46"/>
    <p:sldId id="351" r:id="rId47"/>
    <p:sldId id="352" r:id="rId48"/>
    <p:sldId id="329" r:id="rId49"/>
    <p:sldId id="353" r:id="rId50"/>
    <p:sldId id="354" r:id="rId51"/>
    <p:sldId id="355" r:id="rId52"/>
    <p:sldId id="356" r:id="rId53"/>
    <p:sldId id="357" r:id="rId54"/>
    <p:sldId id="358" r:id="rId55"/>
    <p:sldId id="26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88" autoAdjust="0"/>
    <p:restoredTop sz="75102" autoAdjust="0"/>
  </p:normalViewPr>
  <p:slideViewPr>
    <p:cSldViewPr snapToGrid="0">
      <p:cViewPr varScale="1">
        <p:scale>
          <a:sx n="54" d="100"/>
          <a:sy n="54" d="100"/>
        </p:scale>
        <p:origin x="1104" y="11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335938-6934-4829-BB4D-6FEF43862578}" type="datetimeFigureOut">
              <a:rPr lang="en-GB" smtClean="0"/>
              <a:t>19/07/2022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9663E5-7F79-43D3-9B62-BF867507C1D1}" type="slidenum">
              <a:rPr lang="en-GB" smtClean="0"/>
              <a:t>‹#›</a:t>
            </a:fld>
            <a:endParaRPr lang="en-GB" dirty="0"/>
          </a:p>
        </p:txBody>
      </p:sp>
    </p:spTree>
    <p:extLst>
      <p:ext uri="{BB962C8B-B14F-4D97-AF65-F5344CB8AC3E}">
        <p14:creationId xmlns:p14="http://schemas.microsoft.com/office/powerpoint/2010/main" val="2634143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SSCs [ce],</a:t>
            </a:r>
            <a:r>
              <a:rPr lang="en-GB" b="0" baseline="0" dirty="0"/>
              <a:t> </a:t>
            </a:r>
            <a:r>
              <a:rPr lang="en-GB" b="0" dirty="0"/>
              <a:t>[ci]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a:t>
            </a:r>
            <a:r>
              <a:rPr lang="en-GB" sz="1200" b="0" dirty="0">
                <a:solidFill>
                  <a:prstClr val="white"/>
                </a:solidFill>
              </a:rPr>
              <a:t>present tense -ar verbs: 1st person singular (-o)</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3</a:t>
            </a:r>
            <a:r>
              <a:rPr lang="en-GB" sz="1200" b="0" i="0" baseline="30000" dirty="0">
                <a:solidFill>
                  <a:prstClr val="white"/>
                </a:solidFill>
                <a:latin typeface="Calibri" panose="020F0502020204030204" pitchFamily="34" charset="0"/>
                <a:cs typeface="Calibri" panose="020F0502020204030204" pitchFamily="34" charset="0"/>
              </a:rPr>
              <a:t>rd</a:t>
            </a:r>
            <a:r>
              <a:rPr lang="en-GB" sz="1200" b="0" i="0" dirty="0">
                <a:solidFill>
                  <a:prstClr val="white"/>
                </a:solidFill>
                <a:latin typeface="Calibri" panose="020F0502020204030204" pitchFamily="34" charset="0"/>
                <a:cs typeface="Calibri" panose="020F0502020204030204" pitchFamily="34" charset="0"/>
              </a:rPr>
              <a:t> person singular (-a)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indefinite articles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7.1.1.7 (introduce) </a:t>
            </a:r>
            <a:r>
              <a:rPr lang="es-ES" b="0" dirty="0"/>
              <a:t>necesitar [276]; usar [317]; llevar¹ [75];  zapato [1477]; vaso [1609]; producto [394]; bolsa [1581]; camisa [1873]; cosa [69]; ayuda [784]; voluntario¹ [2732]; gracias [275]; de nada [nada-87]; luego¹ [150]</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7.1.1.4 (revisit) </a:t>
            </a:r>
            <a:r>
              <a:rPr lang="es-ES" b="0" dirty="0"/>
              <a:t>tener [19]; tengo; tiene; tienes; moneda [1577]; cama [609]; casa [106]; cámara [903]; bicicleta [3684]; libro [230]; barco [1384]; bolígrafo [&gt;5000]; gato [1728]; ¿qué? [50]; nuevo [94]; un/a [6]; lee [leer-209]; frase [1036]; letra [977]; papel [393]</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10</a:t>
            </a:fld>
            <a:endParaRPr lang="en-GB" dirty="0"/>
          </a:p>
        </p:txBody>
      </p:sp>
    </p:spTree>
    <p:extLst>
      <p:ext uri="{BB962C8B-B14F-4D97-AF65-F5344CB8AC3E}">
        <p14:creationId xmlns:p14="http://schemas.microsoft.com/office/powerpoint/2010/main" val="4148474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11</a:t>
            </a:fld>
            <a:endParaRPr lang="en-GB" dirty="0"/>
          </a:p>
        </p:txBody>
      </p:sp>
    </p:spTree>
    <p:extLst>
      <p:ext uri="{BB962C8B-B14F-4D97-AF65-F5344CB8AC3E}">
        <p14:creationId xmlns:p14="http://schemas.microsoft.com/office/powerpoint/2010/main" val="3677671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Phonics introduction slide</a:t>
            </a:r>
          </a:p>
          <a:p>
            <a:endParaRPr lang="en-GB" b="1" baseline="0" dirty="0"/>
          </a:p>
          <a:p>
            <a:r>
              <a:rPr lang="en-GB" b="1" baseline="0" dirty="0"/>
              <a:t>Timing: </a:t>
            </a:r>
            <a:r>
              <a:rPr lang="en-GB" b="0" baseline="0" dirty="0"/>
              <a:t>2 minutes</a:t>
            </a:r>
          </a:p>
          <a:p>
            <a:endParaRPr lang="en-GB" b="0" baseline="0" dirty="0"/>
          </a:p>
          <a:p>
            <a:r>
              <a:rPr lang="en-GB" b="1" baseline="0" dirty="0"/>
              <a:t>Aim: </a:t>
            </a:r>
            <a:r>
              <a:rPr lang="en-GB" b="0" baseline="0" dirty="0"/>
              <a:t>to raise awareness of variation in sound-spelling correspondences within the Spanish-speaking world</a:t>
            </a:r>
          </a:p>
          <a:p>
            <a:endParaRPr lang="en-GB" b="0" baseline="0" dirty="0"/>
          </a:p>
          <a:p>
            <a:r>
              <a:rPr lang="en-GB" b="1" baseline="0" dirty="0"/>
              <a:t>Procedure:</a:t>
            </a:r>
          </a:p>
          <a:p>
            <a:pPr marL="228600" indent="-228600">
              <a:buAutoNum type="arabicPeriod"/>
            </a:pPr>
            <a:r>
              <a:rPr lang="en-GB" b="0" baseline="0" dirty="0"/>
              <a:t>Click to bring up each new part of the explanation</a:t>
            </a:r>
          </a:p>
          <a:p>
            <a:pPr marL="228600" indent="-228600">
              <a:buAutoNum type="arabicPeriod"/>
            </a:pPr>
            <a:r>
              <a:rPr lang="en-GB" b="0" baseline="0" dirty="0"/>
              <a:t>Click on the orange action buttons to hear the difference in pronunciation modelled by a native speaker.</a:t>
            </a:r>
          </a:p>
          <a:p>
            <a:endParaRPr lang="en-GB" b="0" baseline="0" dirty="0"/>
          </a:p>
          <a:p>
            <a:r>
              <a:rPr lang="en-GB" b="1" baseline="0" dirty="0"/>
              <a:t>Notes:</a:t>
            </a:r>
          </a:p>
          <a:p>
            <a:r>
              <a:rPr lang="en-GB" b="0" baseline="0" dirty="0"/>
              <a:t>1. </a:t>
            </a:r>
            <a:r>
              <a:rPr lang="en-GB" baseline="0" dirty="0"/>
              <a:t>Teachers may find it useful to consider the information from exam board specifications below:</a:t>
            </a:r>
          </a:p>
          <a:p>
            <a:pPr marL="228600" indent="-228600">
              <a:buAutoNum type="arabicParenBoth"/>
            </a:pPr>
            <a:r>
              <a:rPr lang="en-GB" baseline="0" dirty="0"/>
              <a:t>AQA:</a:t>
            </a:r>
            <a:r>
              <a:rPr lang="en-GB" dirty="0"/>
              <a:t> “</a:t>
            </a:r>
            <a:r>
              <a:rPr lang="en-GB" sz="1200" b="0" i="1" kern="1200" dirty="0">
                <a:solidFill>
                  <a:schemeClr val="tx1"/>
                </a:solidFill>
                <a:effectLst/>
                <a:latin typeface="+mn-lt"/>
                <a:ea typeface="+mn-ea"/>
                <a:cs typeface="+mn-cs"/>
              </a:rPr>
              <a:t>The [listening] test will be studio recorded using native speakers speaking </a:t>
            </a:r>
            <a:r>
              <a:rPr lang="en-GB" sz="1200" b="1" i="1" kern="1200" dirty="0">
                <a:solidFill>
                  <a:schemeClr val="tx1"/>
                </a:solidFill>
                <a:effectLst/>
                <a:latin typeface="+mn-lt"/>
                <a:ea typeface="+mn-ea"/>
                <a:cs typeface="+mn-cs"/>
              </a:rPr>
              <a:t>Castilian</a:t>
            </a:r>
            <a:r>
              <a:rPr lang="en-GB" sz="1200" b="0" i="1" kern="1200" dirty="0">
                <a:solidFill>
                  <a:schemeClr val="tx1"/>
                </a:solidFill>
                <a:effectLst/>
                <a:latin typeface="+mn-lt"/>
                <a:ea typeface="+mn-ea"/>
                <a:cs typeface="+mn-cs"/>
              </a:rPr>
              <a:t> in clearly articulated, standard speech at near normal speed.</a:t>
            </a:r>
            <a:r>
              <a:rPr lang="en-GB" sz="1200" b="0" i="1" kern="1200" baseline="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Different types of spoken language will be used, using familiar language across a range of contemporary and cultural themes.  </a:t>
            </a:r>
            <a:r>
              <a:rPr lang="en-GB" sz="1200" b="0" i="0" kern="1200" dirty="0">
                <a:solidFill>
                  <a:schemeClr val="tx1"/>
                </a:solidFill>
                <a:effectLst/>
                <a:latin typeface="+mn-lt"/>
                <a:ea typeface="+mn-ea"/>
                <a:cs typeface="+mn-cs"/>
              </a:rPr>
              <a:t>(p. 82)</a:t>
            </a:r>
          </a:p>
          <a:p>
            <a:pPr marL="228600" indent="-228600">
              <a:buAutoNum type="arabicParenBoth"/>
            </a:pPr>
            <a:r>
              <a:rPr lang="en-GB" sz="1200" b="0" i="0" kern="1200" dirty="0" err="1">
                <a:solidFill>
                  <a:schemeClr val="tx1"/>
                </a:solidFill>
                <a:effectLst/>
                <a:latin typeface="+mn-lt"/>
                <a:ea typeface="+mn-ea"/>
                <a:cs typeface="+mn-cs"/>
              </a:rPr>
              <a:t>EdExcel</a:t>
            </a:r>
            <a:r>
              <a:rPr lang="en-GB" sz="1200" b="0" i="0" kern="1200" dirty="0">
                <a:solidFill>
                  <a:schemeClr val="tx1"/>
                </a:solidFill>
                <a:effectLst/>
                <a:latin typeface="+mn-lt"/>
                <a:ea typeface="+mn-ea"/>
                <a:cs typeface="+mn-cs"/>
              </a:rPr>
              <a:t>/Pearson : “</a:t>
            </a:r>
            <a:r>
              <a:rPr lang="en-GB" sz="1200" b="0" i="1" kern="1200" dirty="0">
                <a:solidFill>
                  <a:schemeClr val="tx1"/>
                </a:solidFill>
                <a:effectLst/>
                <a:latin typeface="+mn-lt"/>
                <a:ea typeface="+mn-ea"/>
                <a:cs typeface="+mn-cs"/>
              </a:rPr>
              <a:t>For listening and reading assessments, the majority of contexts are based on the culture and </a:t>
            </a:r>
            <a:r>
              <a:rPr lang="en-GB" sz="1200" b="1" i="1" kern="1200" dirty="0">
                <a:solidFill>
                  <a:schemeClr val="tx1"/>
                </a:solidFill>
                <a:effectLst/>
                <a:latin typeface="+mn-lt"/>
                <a:ea typeface="+mn-ea"/>
                <a:cs typeface="+mn-cs"/>
              </a:rPr>
              <a:t>countries</a:t>
            </a:r>
            <a:r>
              <a:rPr lang="en-GB" sz="1200" b="0" i="1" kern="1200" dirty="0">
                <a:solidFill>
                  <a:schemeClr val="tx1"/>
                </a:solidFill>
                <a:effectLst/>
                <a:latin typeface="+mn-lt"/>
                <a:ea typeface="+mn-ea"/>
                <a:cs typeface="+mn-cs"/>
              </a:rPr>
              <a:t> where the assessed language is spoken. […] It is, therefore, </a:t>
            </a:r>
            <a:r>
              <a:rPr lang="en-GB" sz="1200" b="1" i="1" kern="1200" dirty="0">
                <a:solidFill>
                  <a:schemeClr val="tx1"/>
                </a:solidFill>
                <a:effectLst/>
                <a:latin typeface="+mn-lt"/>
                <a:ea typeface="+mn-ea"/>
                <a:cs typeface="+mn-cs"/>
              </a:rPr>
              <a:t>important that students are exposed to materials relating to Spanish-speaking countries</a:t>
            </a:r>
            <a:r>
              <a:rPr lang="en-GB" sz="1200" b="0" i="1" kern="1200" dirty="0">
                <a:solidFill>
                  <a:schemeClr val="tx1"/>
                </a:solidFill>
                <a:effectLst/>
                <a:latin typeface="+mn-lt"/>
                <a:ea typeface="+mn-ea"/>
                <a:cs typeface="+mn-cs"/>
              </a:rPr>
              <a:t> throughout the cours</a:t>
            </a:r>
            <a:r>
              <a:rPr lang="en-GB" sz="1200" b="0" i="0" kern="1200" dirty="0">
                <a:solidFill>
                  <a:schemeClr val="tx1"/>
                </a:solidFill>
                <a:effectLst/>
                <a:latin typeface="+mn-lt"/>
                <a:ea typeface="+mn-ea"/>
                <a:cs typeface="+mn-cs"/>
              </a:rPr>
              <a:t>e.” (p. 7)</a:t>
            </a:r>
          </a:p>
          <a:p>
            <a:pPr marL="228600" indent="-228600">
              <a:buAutoNum type="arabicParenBoth"/>
            </a:pPr>
            <a:r>
              <a:rPr lang="en-GB" sz="1200" b="0" i="0" kern="1200" dirty="0">
                <a:solidFill>
                  <a:schemeClr val="tx1"/>
                </a:solidFill>
                <a:effectLst/>
                <a:latin typeface="+mn-lt"/>
                <a:ea typeface="+mn-ea"/>
                <a:cs typeface="+mn-cs"/>
              </a:rPr>
              <a:t>WJEC : “</a:t>
            </a:r>
            <a:r>
              <a:rPr lang="en-GB" sz="1200" b="0" i="1" kern="1200" dirty="0">
                <a:solidFill>
                  <a:schemeClr val="tx1"/>
                </a:solidFill>
                <a:effectLst/>
                <a:latin typeface="+mn-lt"/>
                <a:ea typeface="+mn-ea"/>
                <a:cs typeface="+mn-cs"/>
              </a:rPr>
              <a:t>This GCSE specification in Spanish for use in Wales is based on a conviction that learners studying a modern foreign language will develop their desire and ability to communicate with and </a:t>
            </a:r>
            <a:r>
              <a:rPr lang="en-GB" sz="1200" b="1" i="1" kern="1200" dirty="0">
                <a:solidFill>
                  <a:schemeClr val="tx1"/>
                </a:solidFill>
                <a:effectLst/>
                <a:latin typeface="+mn-lt"/>
                <a:ea typeface="+mn-ea"/>
                <a:cs typeface="+mn-cs"/>
              </a:rPr>
              <a:t>understand speakers of Spanish in a variety of contexts </a:t>
            </a:r>
            <a:r>
              <a:rPr lang="en-GB" sz="1200" b="0" i="1" kern="1200" dirty="0">
                <a:solidFill>
                  <a:schemeClr val="tx1"/>
                </a:solidFill>
                <a:effectLst/>
                <a:latin typeface="+mn-lt"/>
                <a:ea typeface="+mn-ea"/>
                <a:cs typeface="+mn-cs"/>
              </a:rPr>
              <a:t>and for a variety of purposes.” (p. 3)</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Listening activity - phonics</a:t>
            </a:r>
          </a:p>
          <a:p>
            <a:endParaRPr lang="en-GB" dirty="0"/>
          </a:p>
          <a:p>
            <a:r>
              <a:rPr lang="en-US" b="1" dirty="0"/>
              <a:t>Timing: </a:t>
            </a:r>
            <a:r>
              <a:rPr lang="en-US" b="0" dirty="0"/>
              <a:t>6 minutes</a:t>
            </a:r>
          </a:p>
          <a:p>
            <a:endParaRPr lang="en-US" b="1" dirty="0"/>
          </a:p>
          <a:p>
            <a:r>
              <a:rPr lang="en-US" b="1" dirty="0"/>
              <a:t>Aim: </a:t>
            </a:r>
            <a:r>
              <a:rPr lang="en-US" b="0" dirty="0"/>
              <a:t>to</a:t>
            </a:r>
            <a:r>
              <a:rPr lang="en-US" b="0" baseline="0" dirty="0"/>
              <a:t> help students to recognize pronunciation of [</a:t>
            </a:r>
            <a:r>
              <a:rPr lang="en-US" b="0" baseline="0" dirty="0" err="1"/>
              <a:t>ce</a:t>
            </a:r>
            <a:r>
              <a:rPr lang="en-US" b="0" baseline="0" dirty="0"/>
              <a:t>] and [ci] in different parts of the Spanish-speaking world</a:t>
            </a:r>
            <a:endParaRPr lang="en-US" b="1" dirty="0"/>
          </a:p>
          <a:p>
            <a:endParaRPr lang="en-US" b="1" dirty="0"/>
          </a:p>
          <a:p>
            <a:r>
              <a:rPr lang="en-US" b="1" dirty="0"/>
              <a:t>Procedure:</a:t>
            </a:r>
          </a:p>
          <a:p>
            <a:pPr marL="228600" indent="-228600">
              <a:buAutoNum type="arabicPeriod"/>
            </a:pPr>
            <a:r>
              <a:rPr lang="en-US" b="0" dirty="0"/>
              <a:t>Click on each</a:t>
            </a:r>
            <a:r>
              <a:rPr lang="en-US" b="0" baseline="0" dirty="0"/>
              <a:t> action button to hear the audio.</a:t>
            </a:r>
          </a:p>
          <a:p>
            <a:pPr marL="0" indent="0">
              <a:buNone/>
            </a:pPr>
            <a:endParaRPr lang="en-US" b="0" baseline="0" dirty="0"/>
          </a:p>
          <a:p>
            <a:pPr marL="0" indent="0">
              <a:buNone/>
            </a:pPr>
            <a:r>
              <a:rPr lang="en-US" b="1" baseline="0" dirty="0"/>
              <a:t>Note: </a:t>
            </a:r>
            <a:r>
              <a:rPr lang="en-US" b="0" baseline="0" dirty="0"/>
              <a:t>you could additionally ask students to listen again and write the word</a:t>
            </a:r>
            <a:endParaRPr lang="en-US" b="1"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Doce</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Ciencias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Decir</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Necesario</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Cine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Diciembre</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Necesitar</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Centro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Ciudad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Cierto</a:t>
            </a:r>
            <a:endParaRPr lang="en-US" b="1" dirty="0"/>
          </a:p>
          <a:p>
            <a:endParaRPr lang="en-US" b="1" dirty="0"/>
          </a:p>
          <a:p>
            <a:r>
              <a:rPr lang="en-GB" dirty="0"/>
              <a:t>Image with creative</a:t>
            </a:r>
            <a:r>
              <a:rPr lang="en-GB" baseline="0" dirty="0"/>
              <a:t> commons public domain licence</a:t>
            </a:r>
          </a:p>
          <a:p>
            <a:r>
              <a:rPr lang="en-GB" dirty="0"/>
              <a:t>https://mycsres.com/freesheet/spanish-speaking-world-map-18.html.html </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doce</a:t>
            </a:r>
            <a:r>
              <a:rPr lang="en-GB" baseline="0" dirty="0"/>
              <a:t> [1138], </a:t>
            </a:r>
            <a:r>
              <a:rPr lang="en-GB" baseline="0" dirty="0" err="1"/>
              <a:t>centro</a:t>
            </a:r>
            <a:r>
              <a:rPr lang="en-GB" baseline="0" dirty="0"/>
              <a:t> [ 316], </a:t>
            </a:r>
            <a:r>
              <a:rPr lang="en-GB" baseline="0" dirty="0" err="1"/>
              <a:t>necesitar</a:t>
            </a:r>
            <a:r>
              <a:rPr lang="en-GB" baseline="0" dirty="0"/>
              <a:t> [276], </a:t>
            </a:r>
            <a:r>
              <a:rPr lang="en-GB" baseline="0" dirty="0" err="1"/>
              <a:t>cierto</a:t>
            </a:r>
            <a:r>
              <a:rPr lang="en-GB" baseline="0" dirty="0"/>
              <a:t> [159], ciudad [178], </a:t>
            </a:r>
            <a:r>
              <a:rPr lang="en-GB" baseline="0" dirty="0" err="1"/>
              <a:t>decir</a:t>
            </a:r>
            <a:r>
              <a:rPr lang="en-GB" baseline="0" dirty="0"/>
              <a:t> [31], </a:t>
            </a:r>
            <a:r>
              <a:rPr lang="en-GB" baseline="0" dirty="0" err="1"/>
              <a:t>ciencia</a:t>
            </a:r>
            <a:r>
              <a:rPr lang="en-GB" baseline="0" dirty="0"/>
              <a:t> [738], </a:t>
            </a:r>
            <a:r>
              <a:rPr lang="en-GB" baseline="0" dirty="0" err="1"/>
              <a:t>necesario</a:t>
            </a:r>
            <a:r>
              <a:rPr lang="en-GB" baseline="0" dirty="0"/>
              <a:t> [362], cine [952], </a:t>
            </a:r>
            <a:r>
              <a:rPr lang="en-GB" baseline="0" dirty="0" err="1"/>
              <a:t>diciembre</a:t>
            </a:r>
            <a:r>
              <a:rPr lang="en-GB" baseline="0" dirty="0"/>
              <a:t> [1165]</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Vocabulary presentation slide</a:t>
            </a:r>
          </a:p>
          <a:p>
            <a:endParaRPr lang="en-US" b="1" dirty="0"/>
          </a:p>
          <a:p>
            <a:r>
              <a:rPr lang="en-US" b="1" dirty="0"/>
              <a:t>Timing: </a:t>
            </a:r>
            <a:r>
              <a:rPr lang="en-US" b="0" dirty="0"/>
              <a:t>3 minutes</a:t>
            </a:r>
          </a:p>
          <a:p>
            <a:endParaRPr lang="en-US" b="1" dirty="0"/>
          </a:p>
          <a:p>
            <a:r>
              <a:rPr lang="en-US" b="1" dirty="0"/>
              <a:t>Aim: </a:t>
            </a:r>
            <a:r>
              <a:rPr lang="en-US" b="0" dirty="0"/>
              <a:t>to introduce</a:t>
            </a:r>
            <a:r>
              <a:rPr lang="en-US" b="0" baseline="0" dirty="0"/>
              <a:t> new vocabulary and support word class recognition</a:t>
            </a:r>
            <a:endParaRPr lang="en-US" b="0" dirty="0"/>
          </a:p>
          <a:p>
            <a:endParaRPr lang="en-US" b="1" dirty="0"/>
          </a:p>
          <a:p>
            <a:r>
              <a:rPr lang="en-US" b="1" dirty="0"/>
              <a:t>Procedure:</a:t>
            </a:r>
          </a:p>
          <a:p>
            <a:r>
              <a:rPr lang="en-US" b="0" dirty="0"/>
              <a:t>1. Present each Spanish</a:t>
            </a:r>
            <a:r>
              <a:rPr lang="en-US" b="0" baseline="0" dirty="0"/>
              <a:t> word and its English translation.</a:t>
            </a:r>
            <a:endParaRPr lang="en-US" b="0" dirty="0"/>
          </a:p>
          <a:p>
            <a:r>
              <a:rPr lang="en-US" b="0" dirty="0"/>
              <a:t>2. Bring up the verbs on the right hand side (these have been previously taught).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Ask students which</a:t>
            </a:r>
            <a:r>
              <a:rPr lang="en-US" b="0" baseline="0" dirty="0"/>
              <a:t> words what kind of words these are and which words in the list are also verbs. This should help to focus attention on Spanish verbs as words that often end in –ar.</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zapato</a:t>
            </a:r>
            <a:r>
              <a:rPr lang="en-GB" baseline="0" dirty="0"/>
              <a:t> [1477]; </a:t>
            </a:r>
            <a:r>
              <a:rPr lang="en-GB" baseline="0" dirty="0" err="1"/>
              <a:t>producto</a:t>
            </a:r>
            <a:r>
              <a:rPr lang="en-GB" baseline="0" dirty="0"/>
              <a:t> [394]; camisa [1873]; </a:t>
            </a:r>
            <a:r>
              <a:rPr lang="en-GB" baseline="0" dirty="0" err="1"/>
              <a:t>llevar</a:t>
            </a:r>
            <a:r>
              <a:rPr lang="en-GB" baseline="0" dirty="0"/>
              <a:t> [75]; </a:t>
            </a:r>
            <a:r>
              <a:rPr lang="en-GB" baseline="0" dirty="0" err="1"/>
              <a:t>vaso</a:t>
            </a:r>
            <a:r>
              <a:rPr lang="en-GB" baseline="0" dirty="0"/>
              <a:t> [1609]; </a:t>
            </a:r>
            <a:r>
              <a:rPr lang="en-GB" baseline="0" dirty="0" err="1"/>
              <a:t>bolsa</a:t>
            </a:r>
            <a:r>
              <a:rPr lang="en-GB" baseline="0" dirty="0"/>
              <a:t> [1581]; </a:t>
            </a:r>
            <a:r>
              <a:rPr lang="en-GB" baseline="0" dirty="0" err="1"/>
              <a:t>cosa</a:t>
            </a:r>
            <a:r>
              <a:rPr lang="en-GB" baseline="0" dirty="0"/>
              <a:t> [69]; </a:t>
            </a:r>
            <a:r>
              <a:rPr lang="en-GB" baseline="0" dirty="0" err="1"/>
              <a:t>necesitar</a:t>
            </a:r>
            <a:r>
              <a:rPr lang="en-GB" baseline="0" dirty="0"/>
              <a:t> [276]; </a:t>
            </a:r>
            <a:r>
              <a:rPr lang="en-GB" baseline="0" dirty="0" err="1"/>
              <a:t>usar</a:t>
            </a:r>
            <a:r>
              <a:rPr lang="en-GB" baseline="0" dirty="0"/>
              <a:t> [317].</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460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for sequence of six verb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llevar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levar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Spanish. All 25 most frequent verbs will be introduced early on using the same format. Both 1</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st</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and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presented here in order to familiarise students with various forms of the same verb. Note that the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was previously seen in 1.1.6.</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llevo</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SSC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ll</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mime putting on a coat</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lleva</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SSC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ll</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a:t>
            </a:r>
            <a:r>
              <a:rPr lang="en-GB" dirty="0" err="1"/>
              <a:t>llevo</a:t>
            </a:r>
            <a:r>
              <a:rPr lang="en-GB" dirty="0"/>
              <a:t>’ and ‘</a:t>
            </a:r>
            <a:r>
              <a:rPr lang="en-GB" dirty="0" err="1"/>
              <a:t>lleva</a:t>
            </a:r>
            <a:r>
              <a:rPr lang="en-GB" dirty="0"/>
              <a:t>’ again.</a:t>
            </a:r>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Tx/>
              <a:buSzPts val="1400"/>
              <a:buFontTx/>
              <a:buNone/>
              <a:tabLst/>
              <a:defRPr/>
            </a:pPr>
            <a:r>
              <a:rPr lang="en-GB" dirty="0"/>
              <a:t>Introduce ‘</a:t>
            </a:r>
            <a:r>
              <a:rPr lang="en-GB" dirty="0" err="1"/>
              <a:t>llevo</a:t>
            </a:r>
            <a:r>
              <a:rPr lang="en-GB" dirty="0"/>
              <a:t>’ in a sentence.</a:t>
            </a:r>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a:t>
            </a:r>
            <a:r>
              <a:rPr lang="en-GB" dirty="0" err="1"/>
              <a:t>lleva</a:t>
            </a:r>
            <a:r>
              <a:rPr lang="en-GB" dirty="0"/>
              <a:t>’ in a sentence. </a:t>
            </a:r>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Tx/>
              <a:buSzPts val="1400"/>
              <a:buFontTx/>
              <a:buNone/>
              <a:tabLst/>
              <a:defRPr/>
            </a:pPr>
            <a:r>
              <a:rPr lang="en-GB" dirty="0"/>
              <a:t>Cycle through ‘</a:t>
            </a:r>
            <a:r>
              <a:rPr lang="en-GB" dirty="0" err="1"/>
              <a:t>llevo</a:t>
            </a:r>
            <a:r>
              <a:rPr lang="en-GB" dirty="0"/>
              <a:t>’ in context again.</a:t>
            </a:r>
          </a:p>
          <a:p>
            <a:pPr marL="457200" marR="0" lvl="0" indent="-228600" algn="l" rtl="0">
              <a:lnSpc>
                <a:spcPct val="100000"/>
              </a:lnSpc>
              <a:spcBef>
                <a:spcPts val="0"/>
              </a:spcBef>
              <a:spcAft>
                <a:spcPts val="0"/>
              </a:spcAft>
              <a:buSzPts val="1400"/>
              <a:buNone/>
            </a:pPr>
            <a:endParaRPr lang="en-GB" dirty="0"/>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ce</a:t>
            </a:r>
            <a:r>
              <a:rPr lang="en-GB" b="1" baseline="0" dirty="0"/>
              <a:t>’ </a:t>
            </a:r>
            <a:r>
              <a:rPr lang="en-GB" baseline="0" dirty="0"/>
              <a:t>and then present and practise the pronunciation of the </a:t>
            </a:r>
            <a:r>
              <a:rPr lang="en-GB" b="1" baseline="0" dirty="0"/>
              <a:t>source word ‘</a:t>
            </a:r>
            <a:r>
              <a:rPr lang="en-GB" b="1" baseline="0" dirty="0" err="1"/>
              <a:t>cerca</a:t>
            </a:r>
            <a:r>
              <a:rPr lang="en-GB" b="1" baseline="0" dirty="0"/>
              <a:t>’.</a:t>
            </a:r>
            <a:endParaRPr lang="en-GB" b="0" baseline="0" dirty="0"/>
          </a:p>
          <a:p>
            <a:endParaRPr lang="en-GB" dirty="0"/>
          </a:p>
          <a:p>
            <a:r>
              <a:rPr lang="en-GB" dirty="0"/>
              <a:t>A possible gesture for this source word would be to</a:t>
            </a:r>
            <a:r>
              <a:rPr lang="en-GB" baseline="0" dirty="0"/>
              <a:t> bring two open palms close together (but not touching)</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1216349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Tx/>
              <a:buSzPts val="1400"/>
              <a:buFontTx/>
              <a:buNone/>
              <a:tabLst/>
              <a:defRPr/>
            </a:pPr>
            <a:r>
              <a:rPr lang="en-GB" dirty="0"/>
              <a:t>Cycle through ‘</a:t>
            </a:r>
            <a:r>
              <a:rPr lang="en-GB" dirty="0" err="1"/>
              <a:t>lleva</a:t>
            </a:r>
            <a:r>
              <a:rPr lang="en-GB" dirty="0"/>
              <a:t>’</a:t>
            </a:r>
            <a:r>
              <a:rPr lang="en-GB" baseline="0" dirty="0"/>
              <a:t> </a:t>
            </a:r>
            <a:r>
              <a:rPr lang="en-GB" dirty="0"/>
              <a:t>in context again.</a:t>
            </a:r>
            <a:endParaRPr dirty="0"/>
          </a:p>
          <a:p>
            <a:pPr marL="457200" marR="0" lvl="0" indent="-228600" algn="l" rtl="0">
              <a:lnSpc>
                <a:spcPct val="100000"/>
              </a:lnSpc>
              <a:spcBef>
                <a:spcPts val="0"/>
              </a:spcBef>
              <a:spcAft>
                <a:spcPts val="0"/>
              </a:spcAft>
              <a:buSzPts val="1400"/>
              <a:buNone/>
            </a:pPr>
            <a:endParaRPr dirty="0"/>
          </a:p>
        </p:txBody>
      </p:sp>
      <p:sp>
        <p:nvSpPr>
          <p:cNvPr id="105" name="Google Shape;1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Grammar presentation slide</a:t>
            </a:r>
          </a:p>
          <a:p>
            <a:endParaRPr lang="en-GB" dirty="0"/>
          </a:p>
          <a:p>
            <a:r>
              <a:rPr lang="en-GB" b="1" dirty="0"/>
              <a:t>Timing: </a:t>
            </a:r>
            <a:r>
              <a:rPr lang="en-GB" dirty="0"/>
              <a:t>2 minutes</a:t>
            </a:r>
          </a:p>
          <a:p>
            <a:endParaRPr lang="en-GB" dirty="0"/>
          </a:p>
          <a:p>
            <a:r>
              <a:rPr lang="en-GB" b="1" dirty="0"/>
              <a:t>Notes: </a:t>
            </a:r>
          </a:p>
          <a:p>
            <a:r>
              <a:rPr lang="en-GB" b="0" dirty="0"/>
              <a:t>1. The 3</a:t>
            </a:r>
            <a:r>
              <a:rPr lang="en-GB" b="0" baseline="30000" dirty="0"/>
              <a:t>rd</a:t>
            </a:r>
            <a:r>
              <a:rPr lang="en-GB" b="0" dirty="0"/>
              <a:t> person</a:t>
            </a:r>
            <a:r>
              <a:rPr lang="en-GB" b="0" baseline="0" dirty="0"/>
              <a:t> singular form is used for comparison with the new verb form (1</a:t>
            </a:r>
            <a:r>
              <a:rPr lang="en-GB" b="0" baseline="30000" dirty="0"/>
              <a:t>st</a:t>
            </a:r>
            <a:r>
              <a:rPr lang="en-GB" b="0" baseline="0" dirty="0"/>
              <a:t> person singular) as it was introduced last week (1.1.6) in the SoW.</a:t>
            </a:r>
          </a:p>
          <a:p>
            <a:r>
              <a:rPr lang="en-GB" b="0" baseline="0" dirty="0"/>
              <a:t>2. The </a:t>
            </a:r>
            <a:r>
              <a:rPr lang="en-GB" baseline="0" dirty="0"/>
              <a:t>2</a:t>
            </a:r>
            <a:r>
              <a:rPr lang="en-GB" baseline="30000" dirty="0"/>
              <a:t>nd</a:t>
            </a:r>
            <a:r>
              <a:rPr lang="en-GB" baseline="0" dirty="0"/>
              <a:t> person singular form will be taught in the second of this two-lesson sequence.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Grammar</a:t>
            </a:r>
            <a:r>
              <a:rPr lang="en-GB" b="1" baseline="0" dirty="0"/>
              <a:t> practice</a:t>
            </a:r>
            <a:r>
              <a:rPr lang="en-GB" b="1" dirty="0"/>
              <a:t> (reading)</a:t>
            </a:r>
          </a:p>
          <a:p>
            <a:endParaRPr lang="en-GB" b="1" dirty="0"/>
          </a:p>
          <a:p>
            <a:r>
              <a:rPr lang="en-GB" b="1" dirty="0"/>
              <a:t>Timing:</a:t>
            </a:r>
            <a:r>
              <a:rPr lang="en-GB" b="1" baseline="0" dirty="0"/>
              <a:t> </a:t>
            </a:r>
            <a:r>
              <a:rPr lang="en-GB" b="0" baseline="0" dirty="0"/>
              <a:t>8 minutes</a:t>
            </a:r>
          </a:p>
          <a:p>
            <a:endParaRPr lang="en-GB" b="0" baseline="0" dirty="0"/>
          </a:p>
          <a:p>
            <a:r>
              <a:rPr lang="en-GB" b="1" baseline="0" dirty="0"/>
              <a:t>Aim: </a:t>
            </a:r>
            <a:r>
              <a:rPr lang="en-GB" b="0" baseline="0" dirty="0"/>
              <a:t>to practise attending to the meanings of the 1</a:t>
            </a:r>
            <a:r>
              <a:rPr lang="en-GB" b="0" baseline="30000" dirty="0"/>
              <a:t>st</a:t>
            </a:r>
            <a:r>
              <a:rPr lang="en-GB" b="0" baseline="0" dirty="0"/>
              <a:t> and 3</a:t>
            </a:r>
            <a:r>
              <a:rPr lang="en-GB" b="0" baseline="30000" dirty="0"/>
              <a:t>rd</a:t>
            </a:r>
            <a:r>
              <a:rPr lang="en-GB" b="0" baseline="0" dirty="0"/>
              <a:t> person singular verb forms</a:t>
            </a:r>
          </a:p>
          <a:p>
            <a:endParaRPr lang="en-GB" b="0" baseline="0" dirty="0"/>
          </a:p>
          <a:p>
            <a:r>
              <a:rPr lang="en-GB" b="1" baseline="0" dirty="0"/>
              <a:t>Procedure:</a:t>
            </a:r>
          </a:p>
          <a:p>
            <a:r>
              <a:rPr lang="en-GB" b="1" baseline="0" dirty="0"/>
              <a:t>1. </a:t>
            </a:r>
            <a:r>
              <a:rPr lang="en-GB" baseline="0" dirty="0"/>
              <a:t>Instruction to write 1-10 and columns I or she.</a:t>
            </a:r>
            <a:br>
              <a:rPr lang="en-GB" baseline="0" dirty="0"/>
            </a:br>
            <a:r>
              <a:rPr lang="en-GB" b="1" baseline="0" dirty="0"/>
              <a:t>2. </a:t>
            </a:r>
            <a:r>
              <a:rPr lang="en-GB" baseline="0" dirty="0"/>
              <a:t>Work through the first sentence together as an example. </a:t>
            </a:r>
            <a:r>
              <a:rPr lang="en-GB" b="0" baseline="0" dirty="0"/>
              <a:t>At this point prompt students, if necessary, to focus on the verb ending.</a:t>
            </a:r>
            <a:br>
              <a:rPr lang="en-GB" b="0" baseline="0" dirty="0"/>
            </a:br>
            <a:r>
              <a:rPr lang="en-GB" b="1" baseline="0" dirty="0"/>
              <a:t>3. </a:t>
            </a:r>
            <a:r>
              <a:rPr lang="en-GB" b="0" baseline="0" dirty="0"/>
              <a:t>Prompt students then to tell you exactly what </a:t>
            </a:r>
            <a:r>
              <a:rPr lang="en-GB" b="0" baseline="0" dirty="0" err="1"/>
              <a:t>María</a:t>
            </a:r>
            <a:r>
              <a:rPr lang="en-GB" b="0" baseline="0" dirty="0"/>
              <a:t> says – i.e. to translate the sentence word for word.</a:t>
            </a:r>
            <a:br>
              <a:rPr lang="en-GB" b="0" baseline="0" dirty="0"/>
            </a:br>
            <a:r>
              <a:rPr lang="en-GB" b="0" baseline="0" dirty="0"/>
              <a:t>Reveal the answer: ‘She buys some things in Valencia.’</a:t>
            </a:r>
            <a:br>
              <a:rPr lang="en-GB" b="0" baseline="0" dirty="0"/>
            </a:br>
            <a:r>
              <a:rPr lang="en-GB" b="1" baseline="0" dirty="0"/>
              <a:t>4. </a:t>
            </a:r>
            <a:r>
              <a:rPr lang="en-GB" b="0" baseline="0" dirty="0"/>
              <a:t>Bring up sentences 2-10. Ask students to write i/she for each sentence first AND THEN to fill in the final column. </a:t>
            </a:r>
            <a:br>
              <a:rPr lang="en-GB" b="0" baseline="0" dirty="0"/>
            </a:br>
            <a:r>
              <a:rPr lang="en-GB" b="0" baseline="0" dirty="0"/>
              <a:t>This introduces differentiation by outcome, whilst at the same time ensuring that even the lower attaining students focus their attention first on the essential grammatical understanding, and only later on the additional lexical/grammatical information from the rest of the sentence.</a:t>
            </a:r>
            <a:endParaRPr lang="en-GB" b="0" dirty="0"/>
          </a:p>
          <a:p>
            <a:r>
              <a:rPr lang="en-GB" b="1" baseline="0" dirty="0"/>
              <a:t>5.  </a:t>
            </a:r>
            <a:r>
              <a:rPr lang="en-GB" b="0" baseline="0" dirty="0"/>
              <a:t>Answers are then animated to appear with the I/she AND the translation so that even those learners who haven’t managed to get to all of the translations, will be able to reinforce their knowledge during feedback.</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0" baseline="0" dirty="0"/>
            </a:br>
            <a:r>
              <a:rPr lang="es-ES" b="0" dirty="0"/>
              <a:t>necesitar [276]; usar [317]; llevar¹ [75]; comprar [361]; bailar [1323]; zapato [1477]; producto [394]; camisa [1873]; cosa [69]; bicicleta [3684]; amigo [210], amiga [1172], teléfono [866]; sur [661]; norte [624]; nuevo [94]</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Grammar practice task (listening) [1/2]</a:t>
            </a:r>
          </a:p>
          <a:p>
            <a:endParaRPr lang="en-GB" dirty="0"/>
          </a:p>
          <a:p>
            <a:r>
              <a:rPr lang="en-GB" b="1" dirty="0"/>
              <a:t>Aim: </a:t>
            </a:r>
            <a:r>
              <a:rPr lang="en-GB" dirty="0"/>
              <a:t>to practise</a:t>
            </a:r>
            <a:r>
              <a:rPr lang="en-GB" baseline="0" dirty="0"/>
              <a:t> attending to the meanings of 1</a:t>
            </a:r>
            <a:r>
              <a:rPr lang="en-GB" baseline="30000" dirty="0"/>
              <a:t>st</a:t>
            </a:r>
            <a:r>
              <a:rPr lang="en-GB" baseline="0" dirty="0"/>
              <a:t> and 3</a:t>
            </a:r>
            <a:r>
              <a:rPr lang="en-GB" baseline="30000" dirty="0"/>
              <a:t>rd</a:t>
            </a:r>
            <a:r>
              <a:rPr lang="en-GB" baseline="0" dirty="0"/>
              <a:t> person singular present tense –ar verbs</a:t>
            </a:r>
            <a:endParaRPr lang="en-GB" dirty="0"/>
          </a:p>
          <a:p>
            <a:endParaRPr lang="en-GB" dirty="0"/>
          </a:p>
          <a:p>
            <a:r>
              <a:rPr lang="en-GB" b="1" dirty="0"/>
              <a:t>Procedure: </a:t>
            </a:r>
          </a:p>
          <a:p>
            <a:r>
              <a:rPr lang="en-GB" b="0" dirty="0"/>
              <a:t>1. There’s no</a:t>
            </a:r>
            <a:r>
              <a:rPr lang="en-GB" b="0" baseline="0" dirty="0"/>
              <a:t> need to print off the slide. Students can just copy the first two column headings of the grid into their books and write A or B instead of circling pictures.</a:t>
            </a:r>
          </a:p>
          <a:p>
            <a:r>
              <a:rPr lang="en-GB" b="0" baseline="0" dirty="0"/>
              <a:t>2. Note that there are 1-10 items in this task so instruct students accordingly. Numbers 6-10 are on the next slide.</a:t>
            </a:r>
          </a:p>
          <a:p>
            <a:r>
              <a:rPr lang="en-GB" b="0" baseline="0" dirty="0"/>
              <a:t>3. Ask students to focus only on the first two columns the first time they listen. Play audio.</a:t>
            </a:r>
          </a:p>
          <a:p>
            <a:r>
              <a:rPr lang="en-GB" b="0" baseline="0" dirty="0"/>
              <a:t>4. Play the audio again. </a:t>
            </a:r>
            <a:r>
              <a:rPr lang="en-GB" baseline="0" dirty="0"/>
              <a:t>Identify whether each item is singular or plural.</a:t>
            </a:r>
            <a:br>
              <a:rPr lang="en-GB" baseline="0" dirty="0"/>
            </a:br>
            <a:endParaRPr lang="en-GB" b="0" baseline="0" dirty="0"/>
          </a:p>
          <a:p>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The rubric is in Spanish this time. Each short sentence is animated separated so that the teacher can ensure that students understand each tiny step. If needed, the teacher can ask students to identify the difference between A and B. For example: La </a:t>
            </a:r>
            <a:r>
              <a:rPr lang="en-GB" b="0" baseline="0" dirty="0" err="1"/>
              <a:t>diferencia</a:t>
            </a:r>
            <a:r>
              <a:rPr lang="en-GB" b="0" baseline="0" dirty="0"/>
              <a:t> entre A y B? A?  </a:t>
            </a:r>
            <a:r>
              <a:rPr lang="en-GB" b="0" baseline="0" dirty="0" err="1"/>
              <a:t>Qué</a:t>
            </a:r>
            <a:r>
              <a:rPr lang="en-GB" b="0" baseline="0" dirty="0"/>
              <a:t> es?  Una </a:t>
            </a:r>
            <a:r>
              <a:rPr lang="en-GB" b="0" baseline="0" dirty="0" err="1"/>
              <a:t>botella</a:t>
            </a:r>
            <a:r>
              <a:rPr lang="en-GB" b="0" baseline="0" dirty="0"/>
              <a:t> or </a:t>
            </a:r>
            <a:r>
              <a:rPr lang="en-GB" b="0" baseline="0" dirty="0" err="1"/>
              <a:t>unas</a:t>
            </a:r>
            <a:r>
              <a:rPr lang="en-GB" b="0" baseline="0" dirty="0"/>
              <a:t> </a:t>
            </a:r>
            <a:r>
              <a:rPr lang="en-GB" b="0" baseline="0" dirty="0" err="1"/>
              <a:t>botellas</a:t>
            </a:r>
            <a:r>
              <a:rPr lang="en-GB" b="0" baseline="0" dirty="0"/>
              <a:t>? </a:t>
            </a:r>
            <a:r>
              <a:rPr lang="en-GB" b="0" baseline="0" dirty="0" err="1"/>
              <a:t>Sí</a:t>
            </a:r>
            <a:r>
              <a:rPr lang="en-GB" b="0" baseline="0" dirty="0"/>
              <a:t>, </a:t>
            </a:r>
            <a:r>
              <a:rPr lang="en-GB" b="0" baseline="0" dirty="0" err="1"/>
              <a:t>unas</a:t>
            </a:r>
            <a:r>
              <a:rPr lang="en-GB" b="0" baseline="0" dirty="0"/>
              <a:t> </a:t>
            </a:r>
            <a:r>
              <a:rPr lang="en-GB" b="0" baseline="0" dirty="0" err="1"/>
              <a:t>botellas</a:t>
            </a:r>
            <a:r>
              <a:rPr lang="en-GB" b="0" baseline="0" dirty="0"/>
              <a:t>. Y B? </a:t>
            </a:r>
            <a:r>
              <a:rPr lang="en-GB" b="0" baseline="0" dirty="0" err="1"/>
              <a:t>Sí</a:t>
            </a:r>
            <a:r>
              <a:rPr lang="en-GB" b="0" baseline="0" dirty="0"/>
              <a:t>, una </a:t>
            </a:r>
            <a:r>
              <a:rPr lang="en-GB" b="0" baseline="0" dirty="0" err="1"/>
              <a:t>botella</a:t>
            </a:r>
            <a:r>
              <a:rPr lang="en-GB" b="0" baseline="0" dirty="0"/>
              <a:t>. Perfecto.</a:t>
            </a:r>
            <a:br>
              <a:rPr lang="en-GB" b="0" baseline="0" dirty="0"/>
            </a:br>
            <a:r>
              <a:rPr lang="en-GB" b="0" baseline="0" dirty="0"/>
              <a:t>2. Teachers can therefore differentiate the task, as required. Some classes may be able to complete both parts of the table at the same time. </a:t>
            </a:r>
            <a:endParaRPr lang="en-GB" b="0" dirty="0"/>
          </a:p>
          <a:p>
            <a:endParaRPr lang="en-US" b="1" dirty="0"/>
          </a:p>
          <a:p>
            <a:endParaRPr lang="en-US" b="0" dirty="0"/>
          </a:p>
          <a:p>
            <a:r>
              <a:rPr lang="en-US" b="1" dirty="0"/>
              <a:t>Transcript:</a:t>
            </a:r>
          </a:p>
          <a:p>
            <a:pPr marL="228600" indent="-228600">
              <a:buAutoNum type="arabicPeriod"/>
            </a:pPr>
            <a:r>
              <a:rPr lang="en-GB" baseline="0" dirty="0" err="1"/>
              <a:t>Necesito</a:t>
            </a:r>
            <a:r>
              <a:rPr lang="en-GB" baseline="0" dirty="0"/>
              <a:t> una </a:t>
            </a:r>
            <a:r>
              <a:rPr lang="en-GB" baseline="0" dirty="0" err="1"/>
              <a:t>botella</a:t>
            </a:r>
            <a:endParaRPr lang="en-GB" baseline="0" dirty="0"/>
          </a:p>
          <a:p>
            <a:pPr marL="228600" indent="-228600">
              <a:buAutoNum type="arabicPeriod"/>
            </a:pPr>
            <a:r>
              <a:rPr lang="en-GB" baseline="0" dirty="0" err="1"/>
              <a:t>Necesita</a:t>
            </a:r>
            <a:r>
              <a:rPr lang="en-GB" baseline="0" dirty="0"/>
              <a:t> un caballo</a:t>
            </a:r>
          </a:p>
          <a:p>
            <a:pPr marL="228600" indent="-228600">
              <a:buAutoNum type="arabicPeriod"/>
            </a:pPr>
            <a:r>
              <a:rPr lang="en-GB" baseline="0" dirty="0" err="1"/>
              <a:t>Necesito</a:t>
            </a:r>
            <a:r>
              <a:rPr lang="en-GB" baseline="0" dirty="0"/>
              <a:t> </a:t>
            </a:r>
            <a:r>
              <a:rPr lang="en-GB" baseline="0" dirty="0" err="1"/>
              <a:t>unas</a:t>
            </a:r>
            <a:r>
              <a:rPr lang="en-GB" baseline="0" dirty="0"/>
              <a:t> </a:t>
            </a:r>
            <a:r>
              <a:rPr lang="en-GB" baseline="0" dirty="0" err="1"/>
              <a:t>revistas</a:t>
            </a:r>
            <a:endParaRPr lang="en-GB" baseline="0" dirty="0"/>
          </a:p>
          <a:p>
            <a:pPr marL="228600" indent="-228600">
              <a:buAutoNum type="arabicPeriod"/>
            </a:pPr>
            <a:r>
              <a:rPr lang="en-GB" baseline="0" dirty="0" err="1"/>
              <a:t>Necesita</a:t>
            </a:r>
            <a:r>
              <a:rPr lang="en-GB" baseline="0" dirty="0"/>
              <a:t> una </a:t>
            </a:r>
            <a:r>
              <a:rPr lang="en-GB" baseline="0" dirty="0" err="1"/>
              <a:t>cama</a:t>
            </a:r>
            <a:endParaRPr lang="en-GB" baseline="0" dirty="0"/>
          </a:p>
          <a:p>
            <a:pPr marL="228600" indent="-228600">
              <a:buAutoNum type="arabicPeriod"/>
            </a:pPr>
            <a:r>
              <a:rPr lang="en-GB" baseline="0" dirty="0" err="1"/>
              <a:t>Necesita</a:t>
            </a:r>
            <a:r>
              <a:rPr lang="en-GB" baseline="0" dirty="0"/>
              <a:t> </a:t>
            </a:r>
            <a:r>
              <a:rPr lang="en-GB" baseline="0" dirty="0" err="1"/>
              <a:t>unas</a:t>
            </a:r>
            <a:r>
              <a:rPr lang="en-GB" baseline="0" dirty="0"/>
              <a:t> </a:t>
            </a:r>
            <a:r>
              <a:rPr lang="en-GB" baseline="0" dirty="0" err="1"/>
              <a:t>plantas</a:t>
            </a:r>
            <a:endParaRPr lang="en-GB" baseline="0" dirty="0"/>
          </a:p>
          <a:p>
            <a:pPr marL="0" indent="0">
              <a:buNone/>
            </a:pPr>
            <a:r>
              <a:rPr lang="en-GB" baseline="0" dirty="0"/>
              <a:t>Items 6-10 on next slide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necesitar [276]; botella [1878]; caballo [907], revista [920], cama [609], planta [768]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Grammar practice task (listening) [2/2]</a:t>
            </a:r>
          </a:p>
          <a:p>
            <a:endParaRPr lang="en-US" b="1" dirty="0"/>
          </a:p>
          <a:p>
            <a:r>
              <a:rPr lang="en-US" b="1" dirty="0"/>
              <a:t>Transcript:</a:t>
            </a:r>
          </a:p>
          <a:p>
            <a:endParaRPr lang="en-US" b="1" dirty="0"/>
          </a:p>
          <a:p>
            <a:r>
              <a:rPr lang="en-GB" baseline="0" dirty="0"/>
              <a:t>6. </a:t>
            </a:r>
            <a:r>
              <a:rPr lang="en-GB" baseline="0" dirty="0" err="1"/>
              <a:t>Necesito</a:t>
            </a:r>
            <a:r>
              <a:rPr lang="en-GB" baseline="0" dirty="0"/>
              <a:t> un </a:t>
            </a:r>
            <a:r>
              <a:rPr lang="en-GB" baseline="0" dirty="0" err="1"/>
              <a:t>zapato</a:t>
            </a:r>
            <a:endParaRPr lang="en-GB" baseline="0" dirty="0"/>
          </a:p>
          <a:p>
            <a:r>
              <a:rPr lang="en-GB" baseline="0" dirty="0"/>
              <a:t>7. </a:t>
            </a:r>
            <a:r>
              <a:rPr lang="en-GB" baseline="0" dirty="0" err="1"/>
              <a:t>Necesita</a:t>
            </a:r>
            <a:r>
              <a:rPr lang="en-GB" baseline="0" dirty="0"/>
              <a:t> </a:t>
            </a:r>
            <a:r>
              <a:rPr lang="en-GB" baseline="0" dirty="0" err="1"/>
              <a:t>unas</a:t>
            </a:r>
            <a:r>
              <a:rPr lang="en-GB" baseline="0" dirty="0"/>
              <a:t> </a:t>
            </a:r>
            <a:r>
              <a:rPr lang="en-GB" baseline="0" dirty="0" err="1"/>
              <a:t>bolsas</a:t>
            </a:r>
            <a:endParaRPr lang="en-GB" baseline="0" dirty="0"/>
          </a:p>
          <a:p>
            <a:r>
              <a:rPr lang="en-GB" baseline="0" dirty="0"/>
              <a:t>8. </a:t>
            </a:r>
            <a:r>
              <a:rPr lang="en-GB" baseline="0" dirty="0" err="1"/>
              <a:t>Necesito</a:t>
            </a:r>
            <a:r>
              <a:rPr lang="en-GB" baseline="0" dirty="0"/>
              <a:t> un </a:t>
            </a:r>
            <a:r>
              <a:rPr lang="en-GB" baseline="0" dirty="0" err="1"/>
              <a:t>gato</a:t>
            </a:r>
            <a:endParaRPr lang="en-GB" baseline="0" dirty="0"/>
          </a:p>
          <a:p>
            <a:r>
              <a:rPr lang="en-GB" baseline="0" dirty="0"/>
              <a:t>9. </a:t>
            </a:r>
            <a:r>
              <a:rPr lang="en-GB" baseline="0" dirty="0" err="1"/>
              <a:t>Necesita</a:t>
            </a:r>
            <a:r>
              <a:rPr lang="en-GB" baseline="0" dirty="0"/>
              <a:t> una camisa </a:t>
            </a:r>
          </a:p>
          <a:p>
            <a:r>
              <a:rPr lang="en-GB" baseline="0" dirty="0"/>
              <a:t>10. </a:t>
            </a:r>
            <a:r>
              <a:rPr lang="en-GB" baseline="0" dirty="0" err="1"/>
              <a:t>Necesito</a:t>
            </a:r>
            <a:r>
              <a:rPr lang="en-GB" baseline="0" dirty="0"/>
              <a:t> </a:t>
            </a:r>
            <a:r>
              <a:rPr lang="en-GB" baseline="0" dirty="0" err="1"/>
              <a:t>unos</a:t>
            </a:r>
            <a:r>
              <a:rPr lang="en-GB" baseline="0" dirty="0"/>
              <a:t> </a:t>
            </a:r>
            <a:r>
              <a:rPr lang="en-GB" baseline="0" dirty="0" err="1"/>
              <a:t>vasos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necesitar [276]; zapato [1477]; bolsa [1581]; gato [1728]; camisa [1873]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Paired speaking/listening task</a:t>
            </a:r>
          </a:p>
          <a:p>
            <a:endParaRPr lang="en-US" b="1" dirty="0"/>
          </a:p>
          <a:p>
            <a:r>
              <a:rPr lang="en-US" b="1" dirty="0"/>
              <a:t>Timing: </a:t>
            </a:r>
            <a:r>
              <a:rPr lang="en-US" b="0" dirty="0"/>
              <a:t>10-12 mins</a:t>
            </a:r>
          </a:p>
          <a:p>
            <a:endParaRPr lang="en-US" b="1" dirty="0"/>
          </a:p>
          <a:p>
            <a:r>
              <a:rPr lang="en-US" b="1" dirty="0"/>
              <a:t>Aim: </a:t>
            </a:r>
            <a:r>
              <a:rPr lang="en-US" b="0" dirty="0"/>
              <a:t>to practise producing and</a:t>
            </a:r>
            <a:r>
              <a:rPr lang="en-US" b="0" baseline="0" dirty="0"/>
              <a:t> understanding present tense –ar verbs in 1</a:t>
            </a:r>
            <a:r>
              <a:rPr lang="en-US" b="0" baseline="30000" dirty="0"/>
              <a:t>st</a:t>
            </a:r>
            <a:r>
              <a:rPr lang="en-US" b="0" baseline="0" dirty="0"/>
              <a:t> and 3</a:t>
            </a:r>
            <a:r>
              <a:rPr lang="en-US" b="0" baseline="30000" dirty="0"/>
              <a:t>rd</a:t>
            </a:r>
            <a:r>
              <a:rPr lang="en-US" b="0" baseline="0" dirty="0"/>
              <a:t> person in the oral modality; to practise </a:t>
            </a:r>
            <a:r>
              <a:rPr lang="en-US" b="0" dirty="0"/>
              <a:t>producing and</a:t>
            </a:r>
            <a:r>
              <a:rPr lang="en-US" b="0" baseline="0" dirty="0"/>
              <a:t> recognising the meaning of vocabulary items </a:t>
            </a:r>
            <a:endParaRPr lang="en-US" b="0" dirty="0"/>
          </a:p>
          <a:p>
            <a:endParaRPr lang="en-US" b="1" dirty="0"/>
          </a:p>
          <a:p>
            <a:r>
              <a:rPr lang="en-US" b="1" dirty="0"/>
              <a:t>Procedure:</a:t>
            </a:r>
          </a:p>
          <a:p>
            <a:r>
              <a:rPr lang="en-US" b="0" dirty="0"/>
              <a:t>1. Go</a:t>
            </a:r>
            <a:r>
              <a:rPr lang="en-US" b="0" baseline="0" dirty="0"/>
              <a:t> through the instructions, drawing attention to the target verb forms. Correct use of these is needed for successful task completion. </a:t>
            </a:r>
            <a:endParaRPr lang="en-US" b="0" dirty="0"/>
          </a:p>
          <a:p>
            <a:r>
              <a:rPr lang="en-US" b="0" dirty="0"/>
              <a:t>2. Before</a:t>
            </a:r>
            <a:r>
              <a:rPr lang="en-US" b="0" baseline="0" dirty="0"/>
              <a:t> beginning, ask both students to write 1-3 on the LHS of their books with 2 columns: 1) my partner ‘I’; 2) my partner’s brother (‘he’) </a:t>
            </a:r>
          </a:p>
          <a:p>
            <a:r>
              <a:rPr lang="en-US" b="0" dirty="0"/>
              <a:t>4. Student A speaks,</a:t>
            </a:r>
            <a:r>
              <a:rPr lang="en-US" b="0" baseline="0" dirty="0"/>
              <a:t> Student B listens and takes notes in English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Swap roles. Student B speaks,</a:t>
            </a:r>
            <a:r>
              <a:rPr lang="en-US" b="0" baseline="0" dirty="0"/>
              <a:t> Student A listens and takes notes in English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Student</a:t>
            </a:r>
            <a:r>
              <a:rPr lang="en-GB" b="1" baseline="0" dirty="0"/>
              <a:t> A speaking cards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printer-friendly</a:t>
            </a:r>
            <a:r>
              <a:rPr lang="en-GB" baseline="0" dirty="0"/>
              <a:t> version of these cards is available in Word format.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33116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Student</a:t>
            </a:r>
            <a:r>
              <a:rPr lang="en-GB" b="1" baseline="0" dirty="0"/>
              <a:t> B speaking cards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printer-friendly</a:t>
            </a:r>
            <a:r>
              <a:rPr lang="en-GB" baseline="0" dirty="0"/>
              <a:t> version of these cards is available in Word format.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49883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Students can just complete this in their books.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00263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Students can just complete this in their books.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33647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101828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Writing</a:t>
            </a:r>
            <a:r>
              <a:rPr lang="en-GB" b="1" baseline="0" dirty="0"/>
              <a:t> exercise with answers – Student B</a:t>
            </a:r>
          </a:p>
          <a:p>
            <a:endParaRPr lang="en-GB" dirty="0"/>
          </a:p>
          <a:p>
            <a:r>
              <a:rPr lang="en-GB" b="1" dirty="0"/>
              <a:t>Timing: 6 minutes</a:t>
            </a:r>
          </a:p>
          <a:p>
            <a:endParaRPr lang="en-GB" dirty="0"/>
          </a:p>
          <a:p>
            <a:r>
              <a:rPr lang="en-GB" b="1" dirty="0"/>
              <a:t>Procedure:</a:t>
            </a:r>
            <a:r>
              <a:rPr lang="en-GB" b="1" baseline="0" dirty="0"/>
              <a:t> </a:t>
            </a:r>
          </a:p>
          <a:p>
            <a:pPr marL="228600" indent="-228600">
              <a:buAutoNum type="arabicPeriod"/>
            </a:pPr>
            <a:r>
              <a:rPr lang="en-GB" baseline="0" dirty="0"/>
              <a:t>Ask students to write six sentences in Spanish, based on their prompt cards. It may help them to know that these are the sentences they produced orally in the last activity.</a:t>
            </a:r>
          </a:p>
          <a:p>
            <a:pPr marL="228600" indent="-228600">
              <a:buAutoNum type="arabicPeriod"/>
            </a:pPr>
            <a:r>
              <a:rPr lang="en-GB" baseline="0" dirty="0"/>
              <a:t>Check answers.</a:t>
            </a:r>
          </a:p>
          <a:p>
            <a:pPr marL="228600" indent="-228600">
              <a:buAutoNum type="arabicPeriod"/>
            </a:pPr>
            <a:endParaRPr lang="en-GB" baseline="0" dirty="0"/>
          </a:p>
          <a:p>
            <a:pPr marL="0" indent="0">
              <a:buNone/>
            </a:pPr>
            <a:r>
              <a:rPr lang="en-GB" b="1" baseline="0" dirty="0"/>
              <a:t>Note:</a:t>
            </a:r>
          </a:p>
          <a:p>
            <a:pPr marL="0" indent="0">
              <a:buNone/>
            </a:pPr>
            <a:r>
              <a:rPr lang="en-GB" b="0" baseline="0" dirty="0"/>
              <a:t>1. This could be done before the speaking/listening activity and it would help preparation for it. However, make sure that students don’t just read these sentences aloud, as they would then not be practising retrieval of language or active manipulation of verb forms.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Writing</a:t>
            </a:r>
            <a:r>
              <a:rPr lang="en-GB" b="1" baseline="0" dirty="0"/>
              <a:t> exercise with answers – Student A</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6636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of SSC [ce],</a:t>
            </a:r>
            <a:r>
              <a:rPr lang="en-GB" b="0" baseline="0" dirty="0"/>
              <a:t> </a:t>
            </a:r>
            <a:r>
              <a:rPr lang="en-GB" b="0" dirty="0"/>
              <a:t>[ci]</a:t>
            </a:r>
            <a:br>
              <a:rPr lang="en-GB" b="1" dirty="0"/>
            </a:br>
            <a:r>
              <a:rPr lang="en-GB" b="0" dirty="0"/>
              <a:t>Introduction</a:t>
            </a:r>
            <a:r>
              <a:rPr lang="en-GB" b="0" baseline="0" dirty="0"/>
              <a:t> of</a:t>
            </a:r>
            <a:r>
              <a:rPr lang="en-GB" dirty="0"/>
              <a:t> </a:t>
            </a:r>
            <a:r>
              <a:rPr lang="en-GB" sz="1200" b="0" dirty="0">
                <a:solidFill>
                  <a:prstClr val="white"/>
                </a:solidFill>
              </a:rPr>
              <a:t>present tense </a:t>
            </a:r>
            <a:r>
              <a:rPr lang="en-GB" sz="1200" b="0" i="0" baseline="0" dirty="0">
                <a:solidFill>
                  <a:prstClr val="white"/>
                </a:solidFill>
                <a:latin typeface="Calibri" panose="020F0502020204030204" pitchFamily="34" charset="0"/>
                <a:cs typeface="Calibri" panose="020F0502020204030204" pitchFamily="34" charset="0"/>
              </a:rPr>
              <a:t>–</a:t>
            </a:r>
            <a:r>
              <a:rPr lang="en-GB" sz="1200" b="0" dirty="0">
                <a:solidFill>
                  <a:prstClr val="white"/>
                </a:solidFill>
              </a:rPr>
              <a:t>ar verbs: 2nd person singular (-as)</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present</a:t>
            </a:r>
            <a:r>
              <a:rPr lang="en-GB" sz="1200" b="0" i="0" baseline="0" dirty="0">
                <a:solidFill>
                  <a:prstClr val="white"/>
                </a:solidFill>
                <a:latin typeface="Calibri" panose="020F0502020204030204" pitchFamily="34" charset="0"/>
                <a:cs typeface="Calibri" panose="020F0502020204030204" pitchFamily="34" charset="0"/>
              </a:rPr>
              <a:t> tense –ar verbs </a:t>
            </a:r>
            <a:r>
              <a:rPr lang="en-GB" sz="1200" b="0" i="0" dirty="0">
                <a:solidFill>
                  <a:prstClr val="white"/>
                </a:solidFill>
                <a:latin typeface="Calibri" panose="020F0502020204030204" pitchFamily="34" charset="0"/>
                <a:cs typeface="Calibri" panose="020F0502020204030204" pitchFamily="34" charset="0"/>
              </a:rPr>
              <a:t>1</a:t>
            </a:r>
            <a:r>
              <a:rPr lang="en-GB" sz="1200" b="0" i="0" baseline="30000" dirty="0">
                <a:solidFill>
                  <a:prstClr val="white"/>
                </a:solidFill>
                <a:latin typeface="Calibri" panose="020F0502020204030204" pitchFamily="34" charset="0"/>
                <a:cs typeface="Calibri" panose="020F0502020204030204" pitchFamily="34" charset="0"/>
              </a:rPr>
              <a:t>st</a:t>
            </a:r>
            <a:r>
              <a:rPr lang="en-GB" sz="1200" b="0" i="0" dirty="0">
                <a:solidFill>
                  <a:prstClr val="white"/>
                </a:solidFill>
                <a:latin typeface="Calibri" panose="020F0502020204030204" pitchFamily="34" charset="0"/>
                <a:cs typeface="Calibri" panose="020F0502020204030204" pitchFamily="34" charset="0"/>
              </a:rPr>
              <a:t> person singular (-o)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present</a:t>
            </a:r>
            <a:r>
              <a:rPr lang="en-GB" sz="1200" b="0" i="0" baseline="0" dirty="0">
                <a:solidFill>
                  <a:prstClr val="white"/>
                </a:solidFill>
                <a:latin typeface="Calibri" panose="020F0502020204030204" pitchFamily="34" charset="0"/>
                <a:cs typeface="Calibri" panose="020F0502020204030204" pitchFamily="34" charset="0"/>
              </a:rPr>
              <a:t> tense –ar verbs </a:t>
            </a:r>
            <a:r>
              <a:rPr lang="en-GB" sz="1200" b="0" i="0" dirty="0">
                <a:solidFill>
                  <a:prstClr val="white"/>
                </a:solidFill>
                <a:latin typeface="Calibri" panose="020F0502020204030204" pitchFamily="34" charset="0"/>
                <a:cs typeface="Calibri" panose="020F0502020204030204" pitchFamily="34" charset="0"/>
              </a:rPr>
              <a:t>3</a:t>
            </a:r>
            <a:r>
              <a:rPr lang="en-GB" sz="1200" b="0" i="0" baseline="30000" dirty="0">
                <a:solidFill>
                  <a:prstClr val="white"/>
                </a:solidFill>
                <a:latin typeface="Calibri" panose="020F0502020204030204" pitchFamily="34" charset="0"/>
                <a:cs typeface="Calibri" panose="020F0502020204030204" pitchFamily="34" charset="0"/>
              </a:rPr>
              <a:t>rd</a:t>
            </a:r>
            <a:r>
              <a:rPr lang="en-GB" sz="1200" b="0" i="0" dirty="0">
                <a:solidFill>
                  <a:prstClr val="white"/>
                </a:solidFill>
                <a:latin typeface="Calibri" panose="020F0502020204030204" pitchFamily="34" charset="0"/>
                <a:cs typeface="Calibri" panose="020F0502020204030204" pitchFamily="34" charset="0"/>
              </a:rPr>
              <a:t> person singular (-a)</a:t>
            </a:r>
            <a:endParaRPr lang="en-GB" sz="1200" b="0" i="0" baseline="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indefinite articles</a:t>
            </a:r>
            <a:endParaRPr lang="en-GB" sz="1200" b="0" i="0" baseline="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7.1.1.7 (introduce) </a:t>
            </a:r>
            <a:r>
              <a:rPr lang="es-ES" b="0" dirty="0"/>
              <a:t>necesitar [276]; usar [317]; llevar¹ [75];  zapato [1477]; vaso [1609]; producto [394]; bolsa [1581]; camisa [1873]; cosa [69]; ayuda [784]; voluntario¹ [2732]; gracias [275]; de nada [nada-87]; luego¹ [150]</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7.1.1.4 (revisit) </a:t>
            </a:r>
            <a:r>
              <a:rPr lang="es-ES" b="0" dirty="0"/>
              <a:t>tener [19]; tengo; tiene; tienes; moneda [1577]; cama [609]; casa [106]; cámara [903]; bicicleta [3684]; libro [230]; barco [1384]; bolígrafo [&gt;5000]; gato [1728]; ¿qué? [50]; nuevo [94]; un/a [6]; lee [leer-209]; frase [1036]; letra [977]; papel [393]</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963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Phonics practice activity</a:t>
            </a:r>
          </a:p>
          <a:p>
            <a:endParaRPr lang="en-US" b="1" dirty="0"/>
          </a:p>
          <a:p>
            <a:r>
              <a:rPr lang="en-US" b="1" dirty="0"/>
              <a:t>Timing: </a:t>
            </a:r>
            <a:r>
              <a:rPr lang="en-US" b="0" dirty="0"/>
              <a:t>5 minutes</a:t>
            </a:r>
          </a:p>
          <a:p>
            <a:r>
              <a:rPr lang="en-US" b="1" dirty="0"/>
              <a:t> </a:t>
            </a:r>
          </a:p>
          <a:p>
            <a:r>
              <a:rPr lang="en-US" b="1" dirty="0"/>
              <a:t>Aim: </a:t>
            </a:r>
            <a:r>
              <a:rPr lang="en-US" b="0" dirty="0"/>
              <a:t>to practise mapping sound to spelling</a:t>
            </a:r>
          </a:p>
          <a:p>
            <a:endParaRPr lang="en-US" b="1" dirty="0"/>
          </a:p>
          <a:p>
            <a:r>
              <a:rPr lang="en-US" b="1" dirty="0"/>
              <a:t>Procedure:</a:t>
            </a:r>
          </a:p>
          <a:p>
            <a:r>
              <a:rPr lang="en-US" b="0" dirty="0"/>
              <a:t>1. Play</a:t>
            </a:r>
            <a:r>
              <a:rPr lang="en-US" b="0" baseline="0" dirty="0"/>
              <a:t> the word.</a:t>
            </a:r>
            <a:endParaRPr lang="en-US" b="0" dirty="0"/>
          </a:p>
          <a:p>
            <a:r>
              <a:rPr lang="en-US" b="0" dirty="0"/>
              <a:t>2. Complete the missing</a:t>
            </a:r>
            <a:r>
              <a:rPr lang="en-US" b="0" baseline="0" dirty="0"/>
              <a:t> letters.</a:t>
            </a:r>
            <a:endParaRPr lang="en-US" b="0" dirty="0"/>
          </a:p>
          <a:p>
            <a:r>
              <a:rPr lang="en-US" b="0" dirty="0"/>
              <a:t>3.</a:t>
            </a:r>
            <a:r>
              <a:rPr lang="en-US" b="0" baseline="0" dirty="0"/>
              <a:t> Check answers.</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GB" dirty="0"/>
              <a:t>To challenge students further, </a:t>
            </a:r>
            <a:r>
              <a:rPr lang="en-GB" baseline="0" dirty="0"/>
              <a:t>ask them to turn away from the board to complete the task and write the whole word independently. This allows for differentiation through more/less support. If the whole class is high attaining, then the prompts can be removed from the slide, of course, as per the following slide.</a:t>
            </a:r>
            <a:endParaRPr lang="en-US" b="1" dirty="0"/>
          </a:p>
          <a:p>
            <a:endParaRPr lang="en-US" b="0" dirty="0"/>
          </a:p>
          <a:p>
            <a:r>
              <a:rPr lang="en-US" b="1" dirty="0"/>
              <a:t>Transcript:</a:t>
            </a:r>
          </a:p>
          <a:p>
            <a:pPr marL="228600" indent="-228600">
              <a:buAutoNum type="arabicPeriod"/>
            </a:pPr>
            <a:r>
              <a:rPr lang="en-US" b="0" dirty="0"/>
              <a:t>Ciudad</a:t>
            </a:r>
          </a:p>
          <a:p>
            <a:pPr marL="228600" indent="-228600">
              <a:buAutoNum type="arabicPeriod"/>
            </a:pPr>
            <a:r>
              <a:rPr lang="en-US" b="0" dirty="0"/>
              <a:t>Centro</a:t>
            </a:r>
          </a:p>
          <a:p>
            <a:pPr marL="228600" indent="-228600">
              <a:buAutoNum type="arabicPeriod"/>
            </a:pPr>
            <a:r>
              <a:rPr lang="en-US" b="0" dirty="0" err="1"/>
              <a:t>Decir</a:t>
            </a:r>
            <a:endParaRPr lang="en-US" b="0" dirty="0"/>
          </a:p>
          <a:p>
            <a:pPr marL="228600" indent="-228600">
              <a:buAutoNum type="arabicPeriod"/>
            </a:pPr>
            <a:r>
              <a:rPr lang="en-US" b="0" dirty="0" err="1"/>
              <a:t>Necesitar</a:t>
            </a:r>
            <a:endParaRPr lang="en-US" b="0" dirty="0"/>
          </a:p>
          <a:p>
            <a:pPr marL="228600" indent="-228600">
              <a:buAutoNum type="arabicPeriod"/>
            </a:pPr>
            <a:r>
              <a:rPr lang="en-US" b="0" dirty="0" err="1"/>
              <a:t>Ciencias</a:t>
            </a:r>
            <a:endParaRPr lang="en-US" b="0" dirty="0"/>
          </a:p>
          <a:p>
            <a:pPr marL="228600" indent="-228600">
              <a:buAutoNum type="arabicPeriod"/>
            </a:pPr>
            <a:r>
              <a:rPr lang="en-US" b="0" dirty="0" err="1"/>
              <a:t>Doce</a:t>
            </a:r>
            <a:endParaRPr lang="en-US" b="0" dirty="0"/>
          </a:p>
          <a:p>
            <a:pPr marL="228600" indent="-228600">
              <a:buAutoNum type="arabicPeriod"/>
            </a:pPr>
            <a:r>
              <a:rPr lang="en-US" b="0" dirty="0" err="1"/>
              <a:t>Necesario</a:t>
            </a:r>
            <a:endParaRPr lang="en-US" b="0" dirty="0"/>
          </a:p>
          <a:p>
            <a:pPr marL="228600" indent="-228600">
              <a:buAutoNum type="arabicPeriod"/>
            </a:pPr>
            <a:r>
              <a:rPr lang="en-US" b="0" dirty="0" err="1"/>
              <a:t>Diciembre</a:t>
            </a:r>
            <a:endParaRPr lang="en-US" b="0" dirty="0"/>
          </a:p>
          <a:p>
            <a:endParaRPr lang="en-US" b="1" dirty="0"/>
          </a:p>
          <a:p>
            <a:r>
              <a:rPr lang="en-GB" b="1" baseline="0" dirty="0"/>
              <a:t>Word frequency (1 is the most frequent word in Spanish): </a:t>
            </a:r>
            <a:br>
              <a:rPr lang="en-GB" baseline="0" dirty="0"/>
            </a:br>
            <a:r>
              <a:rPr lang="en-GB" baseline="0" dirty="0" err="1"/>
              <a:t>doce</a:t>
            </a:r>
            <a:r>
              <a:rPr lang="en-GB" baseline="0" dirty="0"/>
              <a:t> [1138], </a:t>
            </a:r>
            <a:r>
              <a:rPr lang="en-GB" baseline="0" dirty="0" err="1"/>
              <a:t>centro</a:t>
            </a:r>
            <a:r>
              <a:rPr lang="en-GB" baseline="0" dirty="0"/>
              <a:t> [ 316], </a:t>
            </a:r>
            <a:r>
              <a:rPr lang="en-GB" baseline="0" dirty="0" err="1"/>
              <a:t>necesitar</a:t>
            </a:r>
            <a:r>
              <a:rPr lang="en-GB" baseline="0" dirty="0"/>
              <a:t> [276], ciudad [178], </a:t>
            </a:r>
            <a:r>
              <a:rPr lang="en-GB" baseline="0" dirty="0" err="1"/>
              <a:t>decir</a:t>
            </a:r>
            <a:r>
              <a:rPr lang="en-GB" baseline="0" dirty="0"/>
              <a:t> [31], </a:t>
            </a:r>
            <a:r>
              <a:rPr lang="en-GB" baseline="0" dirty="0" err="1"/>
              <a:t>ciencia</a:t>
            </a:r>
            <a:r>
              <a:rPr lang="en-GB" baseline="0" dirty="0"/>
              <a:t> [738], </a:t>
            </a:r>
            <a:r>
              <a:rPr lang="en-GB" baseline="0" dirty="0" err="1"/>
              <a:t>necesario</a:t>
            </a:r>
            <a:r>
              <a:rPr lang="en-GB" baseline="0" dirty="0"/>
              <a:t> [362], </a:t>
            </a:r>
            <a:r>
              <a:rPr lang="en-GB" baseline="0" dirty="0" err="1"/>
              <a:t>diciembre</a:t>
            </a:r>
            <a:r>
              <a:rPr lang="en-GB" baseline="0" dirty="0"/>
              <a:t> [1165]</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Same</a:t>
            </a:r>
            <a:r>
              <a:rPr lang="en-GB" baseline="0" dirty="0"/>
              <a:t> task, but answers appear as a whole word, rather than just the target graphemes.</a:t>
            </a:r>
            <a:endParaRPr lang="en-US" b="1" dirty="0"/>
          </a:p>
          <a:p>
            <a:endParaRPr lang="en-US" b="0" dirty="0"/>
          </a:p>
          <a:p>
            <a:r>
              <a:rPr lang="en-US" b="1" dirty="0"/>
              <a:t>Transcript:</a:t>
            </a:r>
          </a:p>
          <a:p>
            <a:endParaRPr lang="en-US" b="1" dirty="0"/>
          </a:p>
          <a:p>
            <a:pPr marL="228600" indent="-228600">
              <a:buAutoNum type="arabicPeriod"/>
            </a:pPr>
            <a:r>
              <a:rPr lang="en-US" b="0" dirty="0"/>
              <a:t>Ciudad</a:t>
            </a:r>
          </a:p>
          <a:p>
            <a:pPr marL="228600" indent="-228600">
              <a:buAutoNum type="arabicPeriod"/>
            </a:pPr>
            <a:r>
              <a:rPr lang="en-US" b="0" dirty="0"/>
              <a:t>Centro</a:t>
            </a:r>
          </a:p>
          <a:p>
            <a:pPr marL="228600" indent="-228600">
              <a:buAutoNum type="arabicPeriod"/>
            </a:pPr>
            <a:r>
              <a:rPr lang="en-US" b="0" dirty="0" err="1"/>
              <a:t>Decir</a:t>
            </a:r>
            <a:endParaRPr lang="en-US" b="0" dirty="0"/>
          </a:p>
          <a:p>
            <a:pPr marL="228600" indent="-228600">
              <a:buAutoNum type="arabicPeriod"/>
            </a:pPr>
            <a:r>
              <a:rPr lang="en-US" b="0" dirty="0" err="1"/>
              <a:t>Necesitar</a:t>
            </a:r>
            <a:endParaRPr lang="en-US" b="0" dirty="0"/>
          </a:p>
          <a:p>
            <a:pPr marL="228600" indent="-228600">
              <a:buAutoNum type="arabicPeriod"/>
            </a:pPr>
            <a:r>
              <a:rPr lang="en-US" b="0" dirty="0" err="1"/>
              <a:t>Ciencias</a:t>
            </a:r>
            <a:endParaRPr lang="en-US" b="0" dirty="0"/>
          </a:p>
          <a:p>
            <a:pPr marL="228600" indent="-228600">
              <a:buAutoNum type="arabicPeriod"/>
            </a:pPr>
            <a:r>
              <a:rPr lang="en-US" b="0" dirty="0" err="1"/>
              <a:t>Doce</a:t>
            </a:r>
            <a:endParaRPr lang="en-US" b="0" dirty="0"/>
          </a:p>
          <a:p>
            <a:pPr marL="228600" indent="-228600">
              <a:buAutoNum type="arabicPeriod"/>
            </a:pPr>
            <a:r>
              <a:rPr lang="en-US" b="0" dirty="0" err="1"/>
              <a:t>Necesario</a:t>
            </a:r>
            <a:endParaRPr lang="en-US" b="0" dirty="0"/>
          </a:p>
          <a:p>
            <a:pPr marL="228600" indent="-228600">
              <a:buAutoNum type="arabicPeriod"/>
            </a:pPr>
            <a:r>
              <a:rPr lang="en-US" b="0" dirty="0" err="1"/>
              <a:t>Diciembre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doce</a:t>
            </a:r>
            <a:r>
              <a:rPr lang="en-GB" baseline="0" dirty="0"/>
              <a:t> [1138], </a:t>
            </a:r>
            <a:r>
              <a:rPr lang="en-GB" baseline="0" dirty="0" err="1"/>
              <a:t>centro</a:t>
            </a:r>
            <a:r>
              <a:rPr lang="en-GB" baseline="0" dirty="0"/>
              <a:t> [ 316], </a:t>
            </a:r>
            <a:r>
              <a:rPr lang="en-GB" baseline="0" dirty="0" err="1"/>
              <a:t>necesitar</a:t>
            </a:r>
            <a:r>
              <a:rPr lang="en-GB" baseline="0" dirty="0"/>
              <a:t> [276], ciudad [178], </a:t>
            </a:r>
            <a:r>
              <a:rPr lang="en-GB" baseline="0" dirty="0" err="1"/>
              <a:t>decir</a:t>
            </a:r>
            <a:r>
              <a:rPr lang="en-GB" baseline="0" dirty="0"/>
              <a:t> [31], </a:t>
            </a:r>
            <a:r>
              <a:rPr lang="en-GB" baseline="0" dirty="0" err="1"/>
              <a:t>ciencia</a:t>
            </a:r>
            <a:r>
              <a:rPr lang="en-GB" baseline="0" dirty="0"/>
              <a:t> [738], </a:t>
            </a:r>
            <a:r>
              <a:rPr lang="en-GB" baseline="0" dirty="0" err="1"/>
              <a:t>necesario</a:t>
            </a:r>
            <a:r>
              <a:rPr lang="en-GB" baseline="0" dirty="0"/>
              <a:t> [362], </a:t>
            </a:r>
            <a:r>
              <a:rPr lang="en-GB" baseline="0" dirty="0" err="1"/>
              <a:t>diciembre</a:t>
            </a:r>
            <a:r>
              <a:rPr lang="en-GB" baseline="0" dirty="0"/>
              <a:t> [1165]</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a:t>
            </a:r>
            <a:r>
              <a:rPr lang="en-GB" b="1" baseline="0" dirty="0"/>
              <a:t> revision slide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a:t>
            </a:r>
            <a:r>
              <a:rPr lang="en-GB" baseline="0" dirty="0"/>
              <a:t>4 minutes (slides 31-36)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practise recalling previously taught Spanish nouns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a:t>
            </a:r>
            <a:r>
              <a:rPr lang="en-GB" baseline="0" dirty="0"/>
              <a:t> Bring up the English word/picture and say the Spanish</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Vocabulary recap</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43480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From here the written prompts are removed, and the teacher can split the class in half to elicit</a:t>
            </a:r>
            <a:r>
              <a:rPr lang="en-GB" baseline="0" dirty="0"/>
              <a:t> question </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qué</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tiene</a:t>
            </a:r>
            <a:r>
              <a:rPr lang="en-GB" sz="1200" kern="1200" dirty="0">
                <a:solidFill>
                  <a:schemeClr val="tx1"/>
                </a:solidFill>
                <a:effectLst/>
                <a:latin typeface="+mn-lt"/>
                <a:ea typeface="+mn-ea"/>
                <a:cs typeface="+mn-cs"/>
              </a:rPr>
              <a:t>? and answer ‘Tiene…’ from different halves of the class,</a:t>
            </a:r>
            <a:r>
              <a:rPr lang="en-GB" sz="1200" kern="1200" baseline="0" dirty="0">
                <a:solidFill>
                  <a:schemeClr val="tx1"/>
                </a:solidFill>
                <a:effectLst/>
                <a:latin typeface="+mn-lt"/>
                <a:ea typeface="+mn-ea"/>
                <a:cs typeface="+mn-cs"/>
              </a:rPr>
              <a:t> alternating roles with each new slide.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137791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vocabulary recap</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509187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vocabulary recap</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31721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ce</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4</a:t>
            </a:fld>
            <a:endParaRPr lang="en-GB" dirty="0"/>
          </a:p>
        </p:txBody>
      </p:sp>
    </p:spTree>
    <p:extLst>
      <p:ext uri="{BB962C8B-B14F-4D97-AF65-F5344CB8AC3E}">
        <p14:creationId xmlns:p14="http://schemas.microsoft.com/office/powerpoint/2010/main" val="13162929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vocabulary recap</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702554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i="0" baseline="0" dirty="0"/>
              <a:t>Vocabulary recap slide</a:t>
            </a:r>
          </a:p>
          <a:p>
            <a:endParaRPr lang="en-GB" i="0" baseline="0" dirty="0"/>
          </a:p>
          <a:p>
            <a:r>
              <a:rPr lang="en-US" b="1" dirty="0"/>
              <a:t>Timing: </a:t>
            </a:r>
            <a:r>
              <a:rPr lang="en-US" b="0" dirty="0"/>
              <a:t>3 minutes</a:t>
            </a:r>
          </a:p>
          <a:p>
            <a:endParaRPr lang="en-US" b="1" dirty="0"/>
          </a:p>
          <a:p>
            <a:r>
              <a:rPr lang="en-US" b="1" dirty="0"/>
              <a:t>Aim: </a:t>
            </a:r>
            <a:r>
              <a:rPr lang="en-GB" i="0" baseline="0" dirty="0"/>
              <a:t>to recognise the Spanish verb with the same meaning as the English</a:t>
            </a:r>
          </a:p>
          <a:p>
            <a:endParaRPr lang="en-US" b="1" dirty="0"/>
          </a:p>
          <a:p>
            <a:r>
              <a:rPr lang="en-US" b="1" dirty="0"/>
              <a:t>Procedure:</a:t>
            </a:r>
          </a:p>
          <a:p>
            <a:pPr marL="228600" indent="-228600">
              <a:buAutoNum type="arabicPeriod"/>
            </a:pPr>
            <a:r>
              <a:rPr lang="en-US" b="0" dirty="0"/>
              <a:t>Click to make each word</a:t>
            </a:r>
            <a:r>
              <a:rPr lang="en-US" b="0" baseline="0" dirty="0"/>
              <a:t> move towards its English translation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necesitar [276]; usar [317]; llevar¹ [75]; comprar [361]; bailar [1323]; escuchar [281]; llegar [75]; hablar [90]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4604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Grammar</a:t>
            </a:r>
            <a:r>
              <a:rPr lang="en-GB" b="1" baseline="0" dirty="0"/>
              <a:t> presentation slide</a:t>
            </a:r>
            <a:endParaRPr lang="en-GB" b="1" dirty="0"/>
          </a:p>
          <a:p>
            <a:endParaRPr lang="en-GB" dirty="0"/>
          </a:p>
          <a:p>
            <a:r>
              <a:rPr lang="en-GB" b="1" dirty="0"/>
              <a:t>Timing: </a:t>
            </a:r>
            <a:r>
              <a:rPr lang="en-GB" dirty="0"/>
              <a:t>2</a:t>
            </a:r>
            <a:r>
              <a:rPr lang="en-GB" baseline="0" dirty="0"/>
              <a:t> minutes</a:t>
            </a:r>
            <a:endParaRPr lang="en-GB" dirty="0"/>
          </a:p>
          <a:p>
            <a:endParaRPr lang="en-GB" dirty="0"/>
          </a:p>
          <a:p>
            <a:r>
              <a:rPr lang="en-GB" b="1" dirty="0"/>
              <a:t>Aim: </a:t>
            </a:r>
            <a:r>
              <a:rPr lang="en-GB" b="0" dirty="0"/>
              <a:t>to introduce the 2</a:t>
            </a:r>
            <a:r>
              <a:rPr lang="en-GB" b="0" baseline="30000" dirty="0"/>
              <a:t>nd</a:t>
            </a:r>
            <a:r>
              <a:rPr lang="en-GB" b="0" dirty="0"/>
              <a:t> person singular form of present</a:t>
            </a:r>
            <a:r>
              <a:rPr lang="en-GB" b="0" baseline="0" dirty="0"/>
              <a:t> tense –ar verbs</a:t>
            </a:r>
          </a:p>
          <a:p>
            <a:endParaRPr lang="en-GB" b="0" baseline="0" dirty="0"/>
          </a:p>
          <a:p>
            <a:r>
              <a:rPr lang="en-GB" b="1" baseline="0" dirty="0"/>
              <a:t>Procedure: </a:t>
            </a:r>
          </a:p>
          <a:p>
            <a:r>
              <a:rPr lang="en-GB" b="0" baseline="0" dirty="0"/>
              <a:t>1. Click to bring up each part of the explanation</a:t>
            </a:r>
            <a:endParaRPr lang="en-GB" b="0" dirty="0"/>
          </a:p>
          <a:p>
            <a:endParaRPr lang="en-GB" dirty="0"/>
          </a:p>
          <a:p>
            <a:r>
              <a:rPr lang="en-GB" b="1" dirty="0"/>
              <a:t>Notes:</a:t>
            </a:r>
          </a:p>
          <a:p>
            <a:r>
              <a:rPr lang="en-GB" dirty="0"/>
              <a:t>1.</a:t>
            </a:r>
            <a:r>
              <a:rPr lang="en-GB" baseline="0" dirty="0"/>
              <a:t> </a:t>
            </a:r>
            <a:r>
              <a:rPr lang="en-GB" dirty="0"/>
              <a:t>The 3</a:t>
            </a:r>
            <a:r>
              <a:rPr lang="en-GB" baseline="30000" dirty="0"/>
              <a:t>rd</a:t>
            </a:r>
            <a:r>
              <a:rPr lang="en-GB" dirty="0"/>
              <a:t> person</a:t>
            </a:r>
            <a:r>
              <a:rPr lang="en-GB" baseline="0" dirty="0"/>
              <a:t> singular form is used for comparison with the new verb form (2</a:t>
            </a:r>
            <a:r>
              <a:rPr lang="en-GB" baseline="30000" dirty="0"/>
              <a:t>nd</a:t>
            </a:r>
            <a:r>
              <a:rPr lang="en-GB" baseline="0" dirty="0"/>
              <a:t> person singular) as it was introduced last week in the SoW.</a:t>
            </a:r>
          </a:p>
          <a:p>
            <a:r>
              <a:rPr lang="en-GB" baseline="0" dirty="0"/>
              <a:t>2. The 1</a:t>
            </a:r>
            <a:r>
              <a:rPr lang="en-GB" baseline="30000" dirty="0"/>
              <a:t>st</a:t>
            </a:r>
            <a:r>
              <a:rPr lang="en-GB" baseline="0" dirty="0"/>
              <a:t> person singular present (-o ending) was taught in lesson 1 of this two-lesson sequence.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Grammar practice</a:t>
            </a:r>
            <a:r>
              <a:rPr lang="en-US" b="1" baseline="0" dirty="0"/>
              <a:t> activity (reading)</a:t>
            </a:r>
            <a:endParaRPr lang="en-US" b="1" dirty="0"/>
          </a:p>
          <a:p>
            <a:endParaRPr lang="en-US" b="1" dirty="0"/>
          </a:p>
          <a:p>
            <a:r>
              <a:rPr lang="en-US" b="1" dirty="0"/>
              <a:t>Timing: </a:t>
            </a:r>
            <a:r>
              <a:rPr lang="en-US" b="0" dirty="0"/>
              <a:t>5 minutes</a:t>
            </a:r>
          </a:p>
          <a:p>
            <a:endParaRPr lang="en-US" b="1" dirty="0"/>
          </a:p>
          <a:p>
            <a:r>
              <a:rPr lang="en-US" b="1" dirty="0"/>
              <a:t>Aim: </a:t>
            </a:r>
            <a:r>
              <a:rPr lang="en-US" b="0" dirty="0"/>
              <a:t>to practise attending to the meanings of present tense –ar verbs in 2</a:t>
            </a:r>
            <a:r>
              <a:rPr lang="en-US" b="0" baseline="30000" dirty="0"/>
              <a:t>nd</a:t>
            </a:r>
            <a:r>
              <a:rPr lang="en-US" b="0" baseline="0" dirty="0"/>
              <a:t> and 3</a:t>
            </a:r>
            <a:r>
              <a:rPr lang="en-US" b="0" baseline="30000" dirty="0"/>
              <a:t>rd</a:t>
            </a:r>
            <a:r>
              <a:rPr lang="en-US" b="0" baseline="0" dirty="0"/>
              <a:t> person singular</a:t>
            </a:r>
            <a:endParaRPr lang="en-US" b="0" dirty="0"/>
          </a:p>
          <a:p>
            <a:endParaRPr lang="en-US" b="1" dirty="0"/>
          </a:p>
          <a:p>
            <a:r>
              <a:rPr lang="en-US" b="1" dirty="0"/>
              <a:t>Procedure:</a:t>
            </a:r>
          </a:p>
          <a:p>
            <a:r>
              <a:rPr lang="en-US" b="0" dirty="0"/>
              <a:t>1. Write</a:t>
            </a:r>
            <a:r>
              <a:rPr lang="en-US" b="0" baseline="0" dirty="0"/>
              <a:t> 1-5.</a:t>
            </a:r>
            <a:endParaRPr lang="en-US" b="0" dirty="0"/>
          </a:p>
          <a:p>
            <a:r>
              <a:rPr lang="en-US" b="0" dirty="0"/>
              <a:t>2.</a:t>
            </a:r>
            <a:r>
              <a:rPr lang="en-US" b="0" baseline="0" dirty="0"/>
              <a:t> Read the sentence.</a:t>
            </a:r>
            <a:endParaRPr lang="en-US" b="0" dirty="0"/>
          </a:p>
          <a:p>
            <a:r>
              <a:rPr lang="en-US" b="0" dirty="0"/>
              <a:t>3. For</a:t>
            </a:r>
            <a:r>
              <a:rPr lang="en-US" b="0" baseline="0" dirty="0"/>
              <a:t> each sentence, write ‘you’ or ‘she’.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necesitar [276]; usar [317]; llevar¹ [75]; comprar [361]; escuchar [281]; vaso [1609]; bolsa [1581]; </a:t>
            </a:r>
            <a:r>
              <a:rPr kumimoji="0" lang="en-GB" sz="1200" b="0" i="0" u="none" strike="noStrike" kern="0" cap="none" spc="0" normalizeH="0" baseline="0" noProof="0" dirty="0" err="1">
                <a:ln>
                  <a:noFill/>
                </a:ln>
                <a:solidFill>
                  <a:srgbClr val="002060"/>
                </a:solidFill>
                <a:effectLst/>
                <a:uLnTx/>
                <a:uFillTx/>
              </a:rPr>
              <a:t>conversación</a:t>
            </a:r>
            <a:r>
              <a:rPr kumimoji="0" lang="en-GB" sz="1200" b="0" i="0" u="none" strike="noStrike" kern="0" cap="none" spc="0" normalizeH="0" baseline="0" noProof="0" dirty="0">
                <a:ln>
                  <a:noFill/>
                </a:ln>
                <a:solidFill>
                  <a:srgbClr val="002060"/>
                </a:solidFill>
                <a:effectLst/>
                <a:uLnTx/>
                <a:uFillTx/>
              </a:rPr>
              <a:t> [989]; </a:t>
            </a:r>
            <a:r>
              <a:rPr kumimoji="0" lang="en-GB" sz="1200" b="0" i="0" u="none" strike="noStrike" kern="0" cap="none" spc="0" normalizeH="0" baseline="0" noProof="0" dirty="0" err="1">
                <a:ln>
                  <a:noFill/>
                </a:ln>
                <a:solidFill>
                  <a:srgbClr val="002060"/>
                </a:solidFill>
                <a:effectLst/>
                <a:uLnTx/>
                <a:uFillTx/>
              </a:rPr>
              <a:t>bolígrafo</a:t>
            </a:r>
            <a:r>
              <a:rPr kumimoji="0" lang="en-GB" sz="1200" b="0" i="0" u="none" strike="noStrike" kern="0" cap="none" spc="0" normalizeH="0" baseline="0" noProof="0" dirty="0">
                <a:ln>
                  <a:noFill/>
                </a:ln>
                <a:solidFill>
                  <a:srgbClr val="002060"/>
                </a:solidFill>
                <a:effectLst/>
                <a:uLnTx/>
                <a:uFillTx/>
              </a:rPr>
              <a:t> [&gt;5000]; </a:t>
            </a:r>
            <a:r>
              <a:rPr kumimoji="0" lang="en-GB" sz="1200" b="0" i="0" u="none" strike="noStrike" kern="0" cap="none" spc="0" normalizeH="0" baseline="0" noProof="0" dirty="0" err="1">
                <a:ln>
                  <a:noFill/>
                </a:ln>
                <a:solidFill>
                  <a:srgbClr val="002060"/>
                </a:solidFill>
                <a:effectLst/>
                <a:uLnTx/>
                <a:uFillTx/>
              </a:rPr>
              <a:t>blanco</a:t>
            </a:r>
            <a:r>
              <a:rPr kumimoji="0" lang="en-GB" sz="1200" b="0" i="0" u="none" strike="noStrike" kern="0" cap="none" spc="0" normalizeH="0" baseline="0" noProof="0" dirty="0">
                <a:ln>
                  <a:noFill/>
                </a:ln>
                <a:solidFill>
                  <a:srgbClr val="002060"/>
                </a:solidFill>
                <a:effectLst/>
                <a:uLnTx/>
                <a:uFillTx/>
              </a:rPr>
              <a:t> [372]; </a:t>
            </a:r>
            <a:r>
              <a:rPr kumimoji="0" lang="en-GB" sz="1200" b="0" i="0" u="none" strike="noStrike" kern="0" cap="none" spc="0" normalizeH="0" baseline="0" noProof="0" dirty="0" err="1">
                <a:ln>
                  <a:noFill/>
                </a:ln>
                <a:solidFill>
                  <a:srgbClr val="002060"/>
                </a:solidFill>
                <a:effectLst/>
                <a:uLnTx/>
                <a:uFillTx/>
              </a:rPr>
              <a:t>botella</a:t>
            </a:r>
            <a:r>
              <a:rPr kumimoji="0" lang="en-GB" sz="1200" b="0" i="0" u="none" strike="noStrike" kern="0" cap="none" spc="0" normalizeH="0" baseline="0" noProof="0" dirty="0">
                <a:ln>
                  <a:noFill/>
                </a:ln>
                <a:solidFill>
                  <a:srgbClr val="002060"/>
                </a:solidFill>
                <a:effectLst/>
                <a:uLnTx/>
                <a:uFillTx/>
              </a:rPr>
              <a:t> [1878]; </a:t>
            </a:r>
            <a:r>
              <a:rPr kumimoji="0" lang="en-GB" sz="1200" b="0" i="0" u="none" strike="noStrike" kern="0" cap="none" spc="0" normalizeH="0" baseline="0" noProof="0" dirty="0" err="1">
                <a:ln>
                  <a:noFill/>
                </a:ln>
                <a:solidFill>
                  <a:srgbClr val="002060"/>
                </a:solidFill>
                <a:effectLst/>
                <a:uLnTx/>
                <a:uFillTx/>
              </a:rPr>
              <a:t>periódico</a:t>
            </a:r>
            <a:r>
              <a:rPr kumimoji="0" lang="en-GB" sz="1200" b="0" i="0" u="none" strike="noStrike" kern="0" cap="none" spc="0" normalizeH="0" baseline="0" noProof="0" dirty="0">
                <a:ln>
                  <a:noFill/>
                </a:ln>
                <a:solidFill>
                  <a:srgbClr val="002060"/>
                </a:solidFill>
                <a:effectLst/>
                <a:uLnTx/>
                <a:uFillTx/>
              </a:rPr>
              <a:t> [1026]</a:t>
            </a:r>
            <a:endParaRPr lang="es-E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a:t>
            </a:r>
            <a:r>
              <a:rPr lang="en-US" b="0" baseline="0" dirty="0"/>
              <a:t> minutes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to revisit question</a:t>
            </a:r>
            <a:r>
              <a:rPr lang="en-GB" baseline="0" dirty="0"/>
              <a:t> words and yes-no questions along with the same pair of verb forms (2</a:t>
            </a:r>
            <a:r>
              <a:rPr lang="en-GB" baseline="30000" dirty="0"/>
              <a:t>nd</a:t>
            </a:r>
            <a:r>
              <a:rPr lang="en-GB" baseline="0" dirty="0"/>
              <a:t> person singular vs 3</a:t>
            </a:r>
            <a:r>
              <a:rPr lang="en-GB" baseline="30000" dirty="0"/>
              <a:t>rd</a:t>
            </a:r>
            <a:r>
              <a:rPr lang="en-GB" baseline="0" dirty="0"/>
              <a:t> person singular). </a:t>
            </a:r>
            <a:endParaRPr lang="en-US" b="1" dirty="0"/>
          </a:p>
          <a:p>
            <a:endParaRPr lang="en-US" b="1" dirty="0"/>
          </a:p>
          <a:p>
            <a:r>
              <a:rPr lang="en-US" b="1" dirty="0"/>
              <a:t>Procedure:</a:t>
            </a:r>
          </a:p>
          <a:p>
            <a:r>
              <a:rPr lang="en-US" b="0" dirty="0"/>
              <a:t>1. Students read the</a:t>
            </a:r>
            <a:r>
              <a:rPr lang="en-US" b="0" baseline="0" dirty="0"/>
              <a:t> sentences.</a:t>
            </a:r>
            <a:endParaRPr lang="en-US" b="0" dirty="0"/>
          </a:p>
          <a:p>
            <a:r>
              <a:rPr lang="en-US" b="0" dirty="0"/>
              <a:t>2. They translate them</a:t>
            </a:r>
            <a:r>
              <a:rPr lang="en-US" b="0" baseline="0" dirty="0"/>
              <a:t> into English</a:t>
            </a:r>
            <a:endParaRPr lang="en-US" b="0" dirty="0"/>
          </a:p>
          <a:p>
            <a:r>
              <a:rPr lang="en-US" b="0" dirty="0"/>
              <a:t>3. Teacher</a:t>
            </a:r>
            <a:r>
              <a:rPr lang="en-US" b="0" baseline="0" dirty="0"/>
              <a:t> checks the answers.</a:t>
            </a:r>
            <a:endParaRPr lang="en-US" b="0" dirty="0"/>
          </a:p>
          <a:p>
            <a:endParaRPr lang="en-GB" baseline="0" dirty="0"/>
          </a:p>
          <a:p>
            <a:r>
              <a:rPr lang="en-GB" b="1" baseline="0" dirty="0"/>
              <a:t>Note: </a:t>
            </a:r>
            <a:r>
              <a:rPr lang="en-GB" baseline="0" dirty="0"/>
              <a:t>This could be done as a ‘think-pair-share’ and feedback task, rather than a written activity.  The following slide offers an extension to the task, whereby the Spanish questions are then re-covered, to prompt students to produce Spanish from the English prompts.</a:t>
            </a:r>
            <a:endParaRPr lang="en-US" b="1" dirty="0"/>
          </a:p>
          <a:p>
            <a:endParaRPr lang="en-US" b="0" dirty="0"/>
          </a:p>
          <a:p>
            <a:r>
              <a:rPr lang="en-GB" b="1" baseline="0" dirty="0"/>
              <a:t>Word frequency (1 is the most frequent word in Spanish): </a:t>
            </a:r>
            <a:br>
              <a:rPr lang="en-GB" baseline="0" dirty="0"/>
            </a:br>
            <a:r>
              <a:rPr lang="es-ES" b="0" dirty="0"/>
              <a:t>necesitar [276]; usar [317]; llevar¹ [75]; comprar [361]; bolsa [1581]; bailar [1323]; producto [394]; teléfono [866]; hablar [90]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OPTIONAL EXTENSION SLIDE</a:t>
            </a:r>
          </a:p>
          <a:p>
            <a:endParaRPr lang="en-GB" b="1" dirty="0"/>
          </a:p>
          <a:p>
            <a:r>
              <a:rPr lang="en-US" b="1" dirty="0"/>
              <a:t>Timing: </a:t>
            </a:r>
            <a:r>
              <a:rPr lang="en-US" b="0" dirty="0"/>
              <a:t>8 minutes</a:t>
            </a:r>
          </a:p>
          <a:p>
            <a:endParaRPr lang="en-US" b="1" dirty="0"/>
          </a:p>
          <a:p>
            <a:r>
              <a:rPr lang="en-US" b="1" dirty="0"/>
              <a:t>Aim: </a:t>
            </a:r>
            <a:r>
              <a:rPr lang="en-US" b="0" dirty="0"/>
              <a:t>to translate</a:t>
            </a:r>
            <a:r>
              <a:rPr lang="en-US" b="0" baseline="0" dirty="0"/>
              <a:t> English sentences to translate into Spanish (orally or in writing, depending on time/appropriateness)</a:t>
            </a:r>
            <a:endParaRPr lang="en-US" b="0" dirty="0"/>
          </a:p>
          <a:p>
            <a:endParaRPr lang="en-US" b="1" dirty="0"/>
          </a:p>
          <a:p>
            <a:r>
              <a:rPr lang="en-US" b="1" dirty="0"/>
              <a:t>Procedure:</a:t>
            </a:r>
          </a:p>
          <a:p>
            <a:r>
              <a:rPr lang="en-US" b="0" dirty="0"/>
              <a:t>1. Students read the English sentence in orange.</a:t>
            </a:r>
          </a:p>
          <a:p>
            <a:r>
              <a:rPr lang="en-US" b="0" dirty="0"/>
              <a:t>2. Students</a:t>
            </a:r>
            <a:r>
              <a:rPr lang="en-US" b="0" baseline="0" dirty="0"/>
              <a:t> say (or write) the Spanish.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Teacher checks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GB" b="0" dirty="0"/>
              <a:t>students can opt to produce</a:t>
            </a:r>
            <a:r>
              <a:rPr lang="en-GB" b="0" baseline="0" dirty="0"/>
              <a:t> the questions in any order.  The shapes are triggered to reveal the Spanish question when the shape itself is clicked.</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necesitar [276]; usar [317]; llevar¹ [75]; comprar [361]; bolsa [1581]; bailar [1323]; producto [394]; teléfono [866]; hablar [90]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Grammar activity (listening)</a:t>
            </a:r>
            <a:r>
              <a:rPr lang="en-GB" b="1" baseline="0" dirty="0"/>
              <a:t> [1/2]</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b="1" dirty="0"/>
              <a:t>Timing: </a:t>
            </a:r>
            <a:r>
              <a:rPr lang="en-US" b="0" dirty="0"/>
              <a:t>6 minutes</a:t>
            </a:r>
          </a:p>
          <a:p>
            <a:endParaRPr lang="en-US" b="1" dirty="0"/>
          </a:p>
          <a:p>
            <a:r>
              <a:rPr lang="en-US" b="1" dirty="0"/>
              <a:t>Aim: </a:t>
            </a:r>
            <a:r>
              <a:rPr lang="en-US" b="0" dirty="0"/>
              <a:t>to practise attending to present tense -ar verbs in 2</a:t>
            </a:r>
            <a:r>
              <a:rPr lang="en-US" b="0" baseline="30000" dirty="0"/>
              <a:t>nd</a:t>
            </a:r>
            <a:r>
              <a:rPr lang="en-US" b="0" dirty="0"/>
              <a:t> and 3</a:t>
            </a:r>
            <a:r>
              <a:rPr lang="en-US" b="0" baseline="30000" dirty="0"/>
              <a:t>rd</a:t>
            </a:r>
            <a:r>
              <a:rPr lang="en-US" b="0" baseline="0" dirty="0"/>
              <a:t> person singular </a:t>
            </a:r>
            <a:endParaRPr lang="en-US" b="1" dirty="0"/>
          </a:p>
          <a:p>
            <a:endParaRPr lang="en-US" b="1" dirty="0"/>
          </a:p>
          <a:p>
            <a:r>
              <a:rPr lang="en-US" b="1" dirty="0"/>
              <a:t>Procedure:</a:t>
            </a:r>
          </a:p>
          <a:p>
            <a:r>
              <a:rPr lang="en-US" b="0" dirty="0"/>
              <a:t>1. Students write 1-10</a:t>
            </a:r>
            <a:r>
              <a:rPr lang="en-US" b="0" baseline="0" dirty="0"/>
              <a:t> on the LHS, with ‘you’ and ‘she’ as headers.</a:t>
            </a:r>
            <a:endParaRPr lang="en-US" b="0" dirty="0"/>
          </a:p>
          <a:p>
            <a:r>
              <a:rPr lang="en-US" b="0" dirty="0"/>
              <a:t>2. Click on the orange action button to play audio.</a:t>
            </a:r>
          </a:p>
          <a:p>
            <a:r>
              <a:rPr lang="en-US" b="0" dirty="0"/>
              <a:t>3. Check answers</a:t>
            </a:r>
          </a:p>
          <a:p>
            <a:r>
              <a:rPr lang="en-US" b="0" baseline="0" dirty="0"/>
              <a:t> </a:t>
            </a:r>
          </a:p>
          <a:p>
            <a:r>
              <a:rPr lang="en-US" b="1" baseline="0" dirty="0"/>
              <a:t>Note: </a:t>
            </a:r>
          </a:p>
          <a:p>
            <a:r>
              <a:rPr lang="en-US" b="0" baseline="0" dirty="0"/>
              <a:t>1. See next slide for second part of activity </a:t>
            </a:r>
          </a:p>
          <a:p>
            <a:endParaRPr lang="en-US" b="0" dirty="0"/>
          </a:p>
          <a:p>
            <a:r>
              <a:rPr lang="en-US" b="1" dirty="0"/>
              <a:t>Transcript:</a:t>
            </a:r>
          </a:p>
          <a:p>
            <a:pPr marL="228600" indent="-228600">
              <a:buAutoNum type="arabicPeriod"/>
            </a:pPr>
            <a:r>
              <a:rPr lang="es-CO" sz="1200" kern="1200" dirty="0">
                <a:solidFill>
                  <a:schemeClr val="tx1"/>
                </a:solidFill>
                <a:effectLst/>
                <a:latin typeface="+mn-lt"/>
                <a:ea typeface="+mn-ea"/>
                <a:cs typeface="+mn-cs"/>
              </a:rPr>
              <a:t>Llevas una camisa.</a:t>
            </a:r>
          </a:p>
          <a:p>
            <a:pPr marL="228600" indent="-228600">
              <a:buAutoNum type="arabicPeriod"/>
            </a:pPr>
            <a:r>
              <a:rPr lang="es-CO" sz="1200" kern="1200" dirty="0">
                <a:solidFill>
                  <a:schemeClr val="tx1"/>
                </a:solidFill>
                <a:effectLst/>
                <a:latin typeface="+mn-lt"/>
                <a:ea typeface="+mn-ea"/>
                <a:cs typeface="+mn-cs"/>
              </a:rPr>
              <a:t>Necesita unas cámaras.</a:t>
            </a:r>
            <a:endParaRPr lang="es-CO" sz="1200" kern="1200" baseline="0" dirty="0">
              <a:solidFill>
                <a:schemeClr val="tx1"/>
              </a:solidFill>
              <a:effectLst/>
              <a:latin typeface="+mn-lt"/>
              <a:ea typeface="+mn-ea"/>
              <a:cs typeface="+mn-cs"/>
            </a:endParaRPr>
          </a:p>
          <a:p>
            <a:pPr marL="228600" indent="-228600">
              <a:buAutoNum type="arabicPeriod"/>
            </a:pPr>
            <a:r>
              <a:rPr lang="es-CO" sz="1200" kern="1200" dirty="0">
                <a:solidFill>
                  <a:schemeClr val="tx1"/>
                </a:solidFill>
                <a:effectLst/>
                <a:latin typeface="+mn-lt"/>
                <a:ea typeface="+mn-ea"/>
                <a:cs typeface="+mn-cs"/>
              </a:rPr>
              <a:t>Usas unos teléfonos.</a:t>
            </a:r>
          </a:p>
          <a:p>
            <a:pPr marL="228600" indent="-228600">
              <a:buAutoNum type="arabicPeriod"/>
            </a:pPr>
            <a:r>
              <a:rPr lang="es-CO" sz="1200" kern="1200" dirty="0">
                <a:solidFill>
                  <a:schemeClr val="tx1"/>
                </a:solidFill>
                <a:effectLst/>
                <a:latin typeface="+mn-lt"/>
                <a:ea typeface="+mn-ea"/>
                <a:cs typeface="+mn-cs"/>
              </a:rPr>
              <a:t>Compras un bolígrafo.</a:t>
            </a:r>
          </a:p>
          <a:p>
            <a:pPr marL="228600" indent="-228600">
              <a:buAutoNum type="arabicPeriod"/>
            </a:pPr>
            <a:r>
              <a:rPr lang="es-CO" sz="1200" kern="1200" dirty="0">
                <a:solidFill>
                  <a:schemeClr val="tx1"/>
                </a:solidFill>
                <a:effectLst/>
                <a:latin typeface="+mn-lt"/>
                <a:ea typeface="+mn-ea"/>
                <a:cs typeface="+mn-cs"/>
              </a:rPr>
              <a:t>Usa un teléfono.</a:t>
            </a:r>
          </a:p>
          <a:p>
            <a:pPr marL="228600" indent="-228600">
              <a:buAutoNum type="arabicPeriod"/>
            </a:pPr>
            <a:r>
              <a:rPr lang="es-CO" sz="1200" kern="1200" dirty="0">
                <a:solidFill>
                  <a:schemeClr val="tx1"/>
                </a:solidFill>
                <a:effectLst/>
                <a:latin typeface="+mn-lt"/>
                <a:ea typeface="+mn-ea"/>
                <a:cs typeface="+mn-cs"/>
              </a:rPr>
              <a:t>Llega con unos amigos.</a:t>
            </a:r>
          </a:p>
          <a:p>
            <a:pPr marL="228600" indent="-228600">
              <a:buAutoNum type="arabicPeriod"/>
            </a:pPr>
            <a:r>
              <a:rPr lang="es-CO" sz="1200" kern="1200" dirty="0">
                <a:solidFill>
                  <a:schemeClr val="tx1"/>
                </a:solidFill>
                <a:effectLst/>
                <a:latin typeface="+mn-lt"/>
                <a:ea typeface="+mn-ea"/>
                <a:cs typeface="+mn-cs"/>
              </a:rPr>
              <a:t>Necesitas una cámara</a:t>
            </a:r>
          </a:p>
          <a:p>
            <a:pPr marL="228600" indent="-228600">
              <a:buAutoNum type="arabicPeriod"/>
            </a:pPr>
            <a:r>
              <a:rPr lang="es-CO" sz="1200" kern="1200" dirty="0">
                <a:solidFill>
                  <a:schemeClr val="tx1"/>
                </a:solidFill>
                <a:effectLst/>
                <a:latin typeface="+mn-lt"/>
                <a:ea typeface="+mn-ea"/>
                <a:cs typeface="+mn-cs"/>
              </a:rPr>
              <a:t>Lleva unas camisas</a:t>
            </a:r>
          </a:p>
          <a:p>
            <a:pPr marL="228600" indent="-228600">
              <a:buAutoNum type="arabicPeriod"/>
            </a:pPr>
            <a:r>
              <a:rPr lang="es-CO" sz="1200" kern="1200" dirty="0">
                <a:solidFill>
                  <a:schemeClr val="tx1"/>
                </a:solidFill>
                <a:effectLst/>
                <a:latin typeface="+mn-lt"/>
                <a:ea typeface="+mn-ea"/>
                <a:cs typeface="+mn-cs"/>
              </a:rPr>
              <a:t>Compra unos bolígrafos.</a:t>
            </a:r>
          </a:p>
          <a:p>
            <a:pPr marL="228600" indent="-228600">
              <a:buAutoNum type="arabicPeriod"/>
            </a:pPr>
            <a:r>
              <a:rPr lang="es-CO" sz="1200" kern="1200" dirty="0">
                <a:solidFill>
                  <a:schemeClr val="tx1"/>
                </a:solidFill>
                <a:effectLst/>
                <a:latin typeface="+mn-lt"/>
                <a:ea typeface="+mn-ea"/>
                <a:cs typeface="+mn-cs"/>
              </a:rPr>
              <a:t>Llegas con un amigo.</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necesitar [276]; usar [317]; llevar¹ [75]; comprar [361]; llegar [75]; teléfono [866]; camisa [1873]; </a:t>
            </a:r>
            <a:r>
              <a:rPr lang="es-CO" sz="1200" kern="1200" dirty="0">
                <a:solidFill>
                  <a:schemeClr val="tx1"/>
                </a:solidFill>
                <a:effectLst/>
                <a:latin typeface="+mn-lt"/>
                <a:ea typeface="+mn-ea"/>
                <a:cs typeface="+mn-cs"/>
              </a:rPr>
              <a:t>cámara [903], bolígrafo [&gt;5000], amigo [210]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Grammar activity (listening)</a:t>
            </a:r>
            <a:r>
              <a:rPr lang="en-GB" b="1" baseline="0" dirty="0"/>
              <a:t> [2/2]</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b="1" dirty="0"/>
              <a:t>Timing: </a:t>
            </a:r>
            <a:r>
              <a:rPr lang="en-US" b="0" dirty="0"/>
              <a:t>7</a:t>
            </a:r>
            <a:r>
              <a:rPr lang="en-US" b="0" baseline="0" dirty="0"/>
              <a:t> minutes</a:t>
            </a:r>
            <a:endParaRPr lang="en-US" b="0" dirty="0"/>
          </a:p>
          <a:p>
            <a:endParaRPr lang="en-US" b="1" dirty="0"/>
          </a:p>
          <a:p>
            <a:r>
              <a:rPr lang="en-US" b="1" dirty="0"/>
              <a:t>Aim:</a:t>
            </a:r>
          </a:p>
          <a:p>
            <a:endParaRPr lang="en-US" b="1" dirty="0"/>
          </a:p>
          <a:p>
            <a:r>
              <a:rPr lang="en-US" b="1" dirty="0"/>
              <a:t>Procedure:</a:t>
            </a:r>
          </a:p>
          <a:p>
            <a:r>
              <a:rPr lang="en-US" b="0" dirty="0"/>
              <a:t>1. Students will have already</a:t>
            </a:r>
            <a:r>
              <a:rPr lang="en-US" b="0" baseline="0" dirty="0"/>
              <a:t> written 1-10 on previous slide.</a:t>
            </a:r>
            <a:endParaRPr lang="en-US" b="0" dirty="0"/>
          </a:p>
          <a:p>
            <a:r>
              <a:rPr lang="en-US" b="0" dirty="0"/>
              <a:t>2. Students listen again and note down the correct letter of the image. They will need to look carefully at whether the image is singular or plural.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W</a:t>
            </a:r>
            <a:r>
              <a:rPr lang="en-GB" baseline="0" dirty="0"/>
              <a:t>hen checking answers, teachers ask students to say the letter aloud for oral alphabet practice.</a:t>
            </a:r>
            <a:endParaRPr lang="en-US" b="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CO" sz="1200" kern="1200" dirty="0">
                <a:solidFill>
                  <a:schemeClr val="tx1"/>
                </a:solidFill>
                <a:effectLst/>
                <a:latin typeface="+mn-lt"/>
                <a:ea typeface="+mn-ea"/>
                <a:cs typeface="+mn-cs"/>
              </a:rPr>
              <a:t>Llevas una camisa.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CO" sz="1200" kern="1200" dirty="0">
                <a:solidFill>
                  <a:schemeClr val="tx1"/>
                </a:solidFill>
                <a:effectLst/>
                <a:latin typeface="+mn-lt"/>
                <a:ea typeface="+mn-ea"/>
                <a:cs typeface="+mn-cs"/>
              </a:rPr>
              <a:t>Necesita unas cámaras.</a:t>
            </a:r>
            <a:endParaRPr lang="es-CO" sz="120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CO" sz="1200" kern="1200" dirty="0">
                <a:solidFill>
                  <a:schemeClr val="tx1"/>
                </a:solidFill>
                <a:effectLst/>
                <a:latin typeface="+mn-lt"/>
                <a:ea typeface="+mn-ea"/>
                <a:cs typeface="+mn-cs"/>
              </a:rPr>
              <a:t>Usas unos teléfonos.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CO" sz="1200" kern="1200" dirty="0">
                <a:solidFill>
                  <a:schemeClr val="tx1"/>
                </a:solidFill>
                <a:effectLst/>
                <a:latin typeface="+mn-lt"/>
                <a:ea typeface="+mn-ea"/>
                <a:cs typeface="+mn-cs"/>
              </a:rPr>
              <a:t>Compras un bolígrafo.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CO" sz="1200" kern="1200" dirty="0">
                <a:solidFill>
                  <a:schemeClr val="tx1"/>
                </a:solidFill>
                <a:effectLst/>
                <a:latin typeface="+mn-lt"/>
                <a:ea typeface="+mn-ea"/>
                <a:cs typeface="+mn-cs"/>
              </a:rPr>
              <a:t>Usa un teléfono.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CO" sz="1200" kern="1200" dirty="0">
                <a:solidFill>
                  <a:schemeClr val="tx1"/>
                </a:solidFill>
                <a:effectLst/>
                <a:latin typeface="+mn-lt"/>
                <a:ea typeface="+mn-ea"/>
                <a:cs typeface="+mn-cs"/>
              </a:rPr>
              <a:t>Llega con unos amigos.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CO" sz="1200" kern="1200" dirty="0">
                <a:solidFill>
                  <a:schemeClr val="tx1"/>
                </a:solidFill>
                <a:effectLst/>
                <a:latin typeface="+mn-lt"/>
                <a:ea typeface="+mn-ea"/>
                <a:cs typeface="+mn-cs"/>
              </a:rPr>
              <a:t>Necesitas una cámara.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CO" sz="1200" kern="1200" dirty="0">
                <a:solidFill>
                  <a:schemeClr val="tx1"/>
                </a:solidFill>
                <a:effectLst/>
                <a:latin typeface="+mn-lt"/>
                <a:ea typeface="+mn-ea"/>
                <a:cs typeface="+mn-cs"/>
              </a:rPr>
              <a:t>Lleva unas camisas.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CO" sz="1200" kern="1200" dirty="0">
                <a:solidFill>
                  <a:schemeClr val="tx1"/>
                </a:solidFill>
                <a:effectLst/>
                <a:latin typeface="+mn-lt"/>
                <a:ea typeface="+mn-ea"/>
                <a:cs typeface="+mn-cs"/>
              </a:rPr>
              <a:t>Compra unos bolígrafos.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CO" sz="1200" kern="1200" dirty="0">
                <a:solidFill>
                  <a:schemeClr val="tx1"/>
                </a:solidFill>
                <a:effectLst/>
                <a:latin typeface="+mn-lt"/>
                <a:ea typeface="+mn-ea"/>
                <a:cs typeface="+mn-cs"/>
              </a:rPr>
              <a:t>Llegas con un amigo.</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necesitar [276]; usar [317]; llevar¹ [75]; comprar [361]; llegar [75]; teléfono [866]; camisa [1873]; </a:t>
            </a:r>
            <a:r>
              <a:rPr lang="es-CO" sz="1200" kern="1200" dirty="0">
                <a:solidFill>
                  <a:schemeClr val="tx1"/>
                </a:solidFill>
                <a:effectLst/>
                <a:latin typeface="+mn-lt"/>
                <a:ea typeface="+mn-ea"/>
                <a:cs typeface="+mn-cs"/>
              </a:rPr>
              <a:t>cámara [903], bolígrafo [&gt;5000], amigo [210]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Grammar</a:t>
            </a:r>
            <a:r>
              <a:rPr lang="en-GB" b="1" baseline="0" dirty="0"/>
              <a:t> activity (reading)</a:t>
            </a:r>
            <a:endParaRPr lang="en-GB" b="1" dirty="0"/>
          </a:p>
          <a:p>
            <a:endParaRPr lang="en-GB" dirty="0"/>
          </a:p>
          <a:p>
            <a:r>
              <a:rPr lang="en-GB" dirty="0"/>
              <a:t>Students have now</a:t>
            </a:r>
            <a:r>
              <a:rPr lang="en-GB" baseline="0" dirty="0"/>
              <a:t> had plenty of practice with 1</a:t>
            </a:r>
            <a:r>
              <a:rPr lang="en-GB" baseline="30000" dirty="0"/>
              <a:t>st</a:t>
            </a:r>
            <a:r>
              <a:rPr lang="en-GB" baseline="0" dirty="0"/>
              <a:t>, 2</a:t>
            </a:r>
            <a:r>
              <a:rPr lang="en-GB" baseline="30000" dirty="0"/>
              <a:t>nd</a:t>
            </a:r>
            <a:r>
              <a:rPr lang="en-GB" baseline="0" dirty="0"/>
              <a:t> and 3</a:t>
            </a:r>
            <a:r>
              <a:rPr lang="en-GB" baseline="30000" dirty="0"/>
              <a:t>rd</a:t>
            </a:r>
            <a:r>
              <a:rPr lang="en-GB" baseline="0" dirty="0"/>
              <a:t> person singular -ar verbs, so here we include a more challenging reading exercise in which attention to the three verb forms is needed.</a:t>
            </a:r>
          </a:p>
          <a:p>
            <a:endParaRPr lang="en-GB" baseline="0" dirty="0"/>
          </a:p>
          <a:p>
            <a:r>
              <a:rPr lang="en-US" b="1" dirty="0"/>
              <a:t>Timing: </a:t>
            </a:r>
            <a:r>
              <a:rPr lang="en-US" b="0" dirty="0"/>
              <a:t>7 minutes</a:t>
            </a:r>
          </a:p>
          <a:p>
            <a:endParaRPr lang="en-US" b="1" dirty="0"/>
          </a:p>
          <a:p>
            <a:r>
              <a:rPr lang="en-US" b="1" dirty="0"/>
              <a:t>Aim: </a:t>
            </a:r>
            <a:r>
              <a:rPr lang="en-US" b="0" dirty="0"/>
              <a:t>to</a:t>
            </a:r>
            <a:r>
              <a:rPr lang="en-US" b="0" baseline="0" dirty="0"/>
              <a:t> practise attending to different forms of present tense –ar verbs and their meanings</a:t>
            </a:r>
            <a:endParaRPr lang="en-US" b="1" dirty="0"/>
          </a:p>
          <a:p>
            <a:endParaRPr lang="en-US" b="1" dirty="0"/>
          </a:p>
          <a:p>
            <a:r>
              <a:rPr lang="en-US" b="1" dirty="0"/>
              <a:t>Procedure:</a:t>
            </a:r>
          </a:p>
          <a:p>
            <a:r>
              <a:rPr lang="en-US" b="0" dirty="0"/>
              <a:t>1. Students</a:t>
            </a:r>
            <a:r>
              <a:rPr lang="en-US" b="0" baseline="0" dirty="0"/>
              <a:t> read the English sentence and decide which of the three options </a:t>
            </a:r>
            <a:r>
              <a:rPr lang="en-US" b="0" baseline="0" dirty="0" err="1"/>
              <a:t>iscorrect</a:t>
            </a:r>
            <a:r>
              <a:rPr lang="en-US" b="0" baseline="0" dirty="0"/>
              <a:t>.</a:t>
            </a:r>
            <a:endParaRPr lang="en-US" b="0" dirty="0"/>
          </a:p>
          <a:p>
            <a:r>
              <a:rPr lang="en-US" b="0" dirty="0"/>
              <a:t>2. Teacher checks answers.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This </a:t>
            </a:r>
            <a:r>
              <a:rPr lang="en-GB" baseline="0" dirty="0"/>
              <a:t>task gives teachers the opportunity to sow the seed of an idea for using language beyond the classroom.  Not all will do it, of course, but </a:t>
            </a:r>
            <a:r>
              <a:rPr lang="en-GB" sz="1200" kern="1200" baseline="0" dirty="0">
                <a:solidFill>
                  <a:schemeClr val="tx1"/>
                </a:solidFill>
                <a:effectLst/>
                <a:latin typeface="+mn-lt"/>
                <a:ea typeface="+mn-ea"/>
                <a:cs typeface="+mn-cs"/>
              </a:rPr>
              <a:t>setting them </a:t>
            </a:r>
            <a:r>
              <a:rPr lang="en-GB" sz="1200" kern="1200" dirty="0">
                <a:solidFill>
                  <a:schemeClr val="tx1"/>
                </a:solidFill>
                <a:effectLst/>
                <a:latin typeface="+mn-lt"/>
                <a:ea typeface="+mn-ea"/>
                <a:cs typeface="+mn-cs"/>
              </a:rPr>
              <a:t>the challenge to go around generally (e.g.</a:t>
            </a:r>
            <a:r>
              <a:rPr lang="en-GB" sz="1200" kern="1200" baseline="0" dirty="0">
                <a:solidFill>
                  <a:schemeClr val="tx1"/>
                </a:solidFill>
                <a:effectLst/>
                <a:latin typeface="+mn-lt"/>
                <a:ea typeface="+mn-ea"/>
                <a:cs typeface="+mn-cs"/>
              </a:rPr>
              <a:t> on the walks between lessons) </a:t>
            </a:r>
            <a:r>
              <a:rPr lang="en-GB" sz="1200" kern="1200" dirty="0">
                <a:solidFill>
                  <a:schemeClr val="tx1"/>
                </a:solidFill>
                <a:effectLst/>
                <a:latin typeface="+mn-lt"/>
                <a:ea typeface="+mn-ea"/>
                <a:cs typeface="+mn-cs"/>
              </a:rPr>
              <a:t>listening out for things people say and seeing if they can translate</a:t>
            </a:r>
            <a:r>
              <a:rPr lang="en-GB" sz="1200" kern="1200" baseline="0" dirty="0">
                <a:solidFill>
                  <a:schemeClr val="tx1"/>
                </a:solidFill>
                <a:effectLst/>
                <a:latin typeface="+mn-lt"/>
                <a:ea typeface="+mn-ea"/>
                <a:cs typeface="+mn-cs"/>
              </a:rPr>
              <a:t> any of those </a:t>
            </a:r>
            <a:r>
              <a:rPr lang="en-GB" sz="1200" kern="1200" dirty="0">
                <a:solidFill>
                  <a:schemeClr val="tx1"/>
                </a:solidFill>
                <a:effectLst/>
                <a:latin typeface="+mn-lt"/>
                <a:ea typeface="+mn-ea"/>
                <a:cs typeface="+mn-cs"/>
              </a:rPr>
              <a:t>messages into Spanish.</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necesitar [276]; usar [317]; comprar [361]; llegar [75]; olvidar [415]; escuchar [281]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Text completion </a:t>
            </a:r>
            <a:r>
              <a:rPr lang="en-GB" b="1" baseline="0" dirty="0"/>
              <a:t>task [1/2]</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a:t>
            </a:r>
            <a:endParaRPr lang="en-GB"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aseline="0" dirty="0"/>
              <a:t>to further practise recognising the 1</a:t>
            </a:r>
            <a:r>
              <a:rPr lang="en-GB" baseline="30000" dirty="0"/>
              <a:t>st</a:t>
            </a:r>
            <a:r>
              <a:rPr lang="en-GB" baseline="0" dirty="0"/>
              <a:t> &amp; 2</a:t>
            </a:r>
            <a:r>
              <a:rPr lang="en-GB" baseline="30000" dirty="0"/>
              <a:t>nd</a:t>
            </a:r>
            <a:r>
              <a:rPr lang="en-GB" baseline="0" dirty="0"/>
              <a:t> person singular form of verbs &amp; vocabulary items, this time within a conversation; to gain confidence in oral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Procedure:</a:t>
            </a:r>
          </a:p>
          <a:p>
            <a:pPr marL="228600" indent="-228600">
              <a:buAutoNum type="arabicPeriod"/>
            </a:pPr>
            <a:r>
              <a:rPr lang="en-GB" dirty="0"/>
              <a:t>Students</a:t>
            </a:r>
            <a:r>
              <a:rPr lang="en-GB" baseline="0" dirty="0"/>
              <a:t> read the text and complete the gaps with one of the options. </a:t>
            </a:r>
          </a:p>
          <a:p>
            <a:pPr marL="228600" indent="-228600">
              <a:buAutoNum type="arabicPeriod"/>
            </a:pPr>
            <a:r>
              <a:rPr lang="en-GB" dirty="0"/>
              <a:t>Once complete, they can practise reading this conversation in pairs. </a:t>
            </a:r>
          </a:p>
          <a:p>
            <a:pPr marL="0" indent="0">
              <a:buNone/>
            </a:pPr>
            <a:endParaRPr lang="en-GB" baseline="0" dirty="0"/>
          </a:p>
          <a:p>
            <a:pPr marL="0" indent="0">
              <a:buNone/>
            </a:pPr>
            <a:r>
              <a:rPr lang="en-GB" b="1" baseline="0" dirty="0"/>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a:t>
            </a:r>
            <a:r>
              <a:rPr lang="en-GB" dirty="0"/>
              <a:t>After initial practice reading</a:t>
            </a:r>
            <a:r>
              <a:rPr lang="en-GB" baseline="0" dirty="0"/>
              <a:t> their own (completed) texts, an extra challenge could be to ask them to practise with the incomplete text displayed on the board. This will prompt speeded recall of the words that are missing!</a:t>
            </a:r>
            <a:endParaRPr lang="en-GB" dirty="0"/>
          </a:p>
          <a:p>
            <a:pPr marL="0" indent="0">
              <a:buNone/>
            </a:pPr>
            <a:endParaRPr lang="en-GB" baseline="0" dirty="0"/>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6931109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Text completion </a:t>
            </a:r>
            <a:r>
              <a:rPr lang="en-GB" b="1" baseline="0" dirty="0"/>
              <a:t>task [2/2]</a:t>
            </a:r>
          </a:p>
          <a:p>
            <a:endParaRPr lang="en-GB" b="1" baseline="0" dirty="0"/>
          </a:p>
          <a:p>
            <a:r>
              <a:rPr lang="en-GB" b="1" baseline="0" dirty="0"/>
              <a:t>Timing: </a:t>
            </a:r>
            <a:r>
              <a:rPr lang="en-GB" b="0" baseline="0" dirty="0"/>
              <a:t>7 minutes</a:t>
            </a: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aseline="0" dirty="0"/>
              <a:t>to further practise recognising the 1</a:t>
            </a:r>
            <a:r>
              <a:rPr lang="en-GB" baseline="30000" dirty="0"/>
              <a:t>st</a:t>
            </a:r>
            <a:r>
              <a:rPr lang="en-GB" baseline="0" dirty="0"/>
              <a:t> &amp; 2</a:t>
            </a:r>
            <a:r>
              <a:rPr lang="en-GB" baseline="30000" dirty="0"/>
              <a:t>nd</a:t>
            </a:r>
            <a:r>
              <a:rPr lang="en-GB" baseline="0" dirty="0"/>
              <a:t> person singular form of verbs &amp; vocabulary items, this time within a conversation; to gain confidence in oral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Procedure:</a:t>
            </a:r>
          </a:p>
          <a:p>
            <a:pPr marL="228600" indent="-228600">
              <a:buAutoNum type="arabicPeriod"/>
            </a:pPr>
            <a:r>
              <a:rPr lang="en-GB" dirty="0"/>
              <a:t>Students</a:t>
            </a:r>
            <a:r>
              <a:rPr lang="en-GB" baseline="0" dirty="0"/>
              <a:t> read the text and complete the gaps with one of the options. </a:t>
            </a:r>
          </a:p>
          <a:p>
            <a:pPr marL="228600" indent="-228600">
              <a:buAutoNum type="arabicPeriod"/>
            </a:pPr>
            <a:r>
              <a:rPr lang="en-GB" dirty="0"/>
              <a:t>Once complete, they can practise reading this conversation in pairs. </a:t>
            </a:r>
          </a:p>
          <a:p>
            <a:pPr marL="0" indent="0">
              <a:buNone/>
            </a:pPr>
            <a:endParaRPr lang="en-GB" baseline="0" dirty="0"/>
          </a:p>
          <a:p>
            <a:pPr marL="0" indent="0">
              <a:buNone/>
            </a:pPr>
            <a:r>
              <a:rPr lang="en-GB" b="1" baseline="0" dirty="0"/>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a:t>
            </a:r>
            <a:r>
              <a:rPr lang="en-GB" dirty="0"/>
              <a:t>After initial practice reading</a:t>
            </a:r>
            <a:r>
              <a:rPr lang="en-GB" baseline="0" dirty="0"/>
              <a:t> their own (completed) texts, an extra challenge could be to ask them to practise with the incomplete text displayed on the board. This will prompt speeded recall of the words that are missing!</a:t>
            </a:r>
            <a:endParaRPr lang="en-GB" dirty="0"/>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sheet could be part of a</a:t>
            </a:r>
            <a:r>
              <a:rPr lang="en-GB" sz="1200" kern="1200" baseline="0" dirty="0">
                <a:solidFill>
                  <a:schemeClr val="tx1"/>
                </a:solidFill>
                <a:effectLst/>
                <a:latin typeface="+mn-lt"/>
                <a:ea typeface="+mn-ea"/>
                <a:cs typeface="+mn-cs"/>
              </a:rPr>
              <a:t> homework task for Week 7 vocabulary, if desired (or a previous week – In week 7 students should also be revisiting Week 4 vocabulary). </a:t>
            </a:r>
            <a:r>
              <a:rPr lang="en-GB" sz="1200" b="1" kern="1200" baseline="0" dirty="0">
                <a:solidFill>
                  <a:schemeClr val="tx1"/>
                </a:solidFill>
                <a:effectLst/>
                <a:latin typeface="+mn-lt"/>
                <a:ea typeface="+mn-ea"/>
                <a:cs typeface="+mn-cs"/>
              </a:rPr>
              <a:t>Scroll down for the link to this resource.</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Vocabulary learning involves knowing different aspects of a word.</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Students can use this checklist when to check what they know when they are learning new words, or revising ones they already know.</a:t>
            </a:r>
          </a:p>
          <a:p>
            <a:r>
              <a:rPr lang="en-GB" sz="1200" kern="1200" dirty="0">
                <a:solidFill>
                  <a:schemeClr val="tx1"/>
                </a:solidFill>
                <a:effectLst/>
                <a:latin typeface="+mn-lt"/>
                <a:ea typeface="+mn-ea"/>
                <a:cs typeface="+mn-cs"/>
              </a:rPr>
              <a:t>For each word the checklist asks students to asses whether the following statement apply:</a:t>
            </a:r>
          </a:p>
          <a:p>
            <a:r>
              <a:rPr lang="en-GB" sz="1200" kern="1200" dirty="0">
                <a:solidFill>
                  <a:schemeClr val="tx1"/>
                </a:solidFill>
                <a:effectLst/>
                <a:latin typeface="+mn-lt"/>
                <a:ea typeface="+mn-ea"/>
                <a:cs typeface="+mn-cs"/>
              </a:rPr>
              <a:t>1. I have seen this word before.</a:t>
            </a:r>
          </a:p>
          <a:p>
            <a:r>
              <a:rPr lang="en-GB" sz="1200" kern="1200" dirty="0">
                <a:solidFill>
                  <a:schemeClr val="tx1"/>
                </a:solidFill>
                <a:effectLst/>
                <a:latin typeface="+mn-lt"/>
                <a:ea typeface="+mn-ea"/>
                <a:cs typeface="+mn-cs"/>
              </a:rPr>
              <a:t>2. I know what the word means.</a:t>
            </a:r>
          </a:p>
          <a:p>
            <a:r>
              <a:rPr lang="en-GB" sz="1200" kern="1200" dirty="0">
                <a:solidFill>
                  <a:schemeClr val="tx1"/>
                </a:solidFill>
                <a:effectLst/>
                <a:latin typeface="+mn-lt"/>
                <a:ea typeface="+mn-ea"/>
                <a:cs typeface="+mn-cs"/>
              </a:rPr>
              <a:t>3. I can read the word aloud.</a:t>
            </a:r>
          </a:p>
          <a:p>
            <a:r>
              <a:rPr lang="en-GB" sz="1200" kern="1200" dirty="0">
                <a:solidFill>
                  <a:schemeClr val="tx1"/>
                </a:solidFill>
                <a:effectLst/>
                <a:latin typeface="+mn-lt"/>
                <a:ea typeface="+mn-ea"/>
                <a:cs typeface="+mn-cs"/>
              </a:rPr>
              <a:t>4. I can spell the word correctly.</a:t>
            </a:r>
          </a:p>
          <a:p>
            <a:r>
              <a:rPr lang="en-GB" sz="1200" kern="1200" dirty="0">
                <a:solidFill>
                  <a:schemeClr val="tx1"/>
                </a:solidFill>
                <a:effectLst/>
                <a:latin typeface="+mn-lt"/>
                <a:ea typeface="+mn-ea"/>
                <a:cs typeface="+mn-cs"/>
              </a:rPr>
              <a:t>5. I can use the word in a sentence.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Students then </a:t>
            </a:r>
            <a:r>
              <a:rPr lang="en-GB" dirty="0"/>
              <a:t>translate the word and try to use it in a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suggest giving students a print out of the template they can refer to throughout the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dirty="0"/>
              <a:t>A word template is available on the NCELP resource portal. </a:t>
            </a:r>
          </a:p>
          <a:p>
            <a:r>
              <a:rPr lang="en-US" dirty="0"/>
              <a:t>https://resources.ncelp.org/concern/resources/gf06g264k?locale=en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108861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618545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‘ci’ </a:t>
            </a:r>
            <a:r>
              <a:rPr lang="en-GB" baseline="0" dirty="0"/>
              <a:t>and then present and practise the pronunciation of the </a:t>
            </a:r>
            <a:r>
              <a:rPr lang="en-GB" b="1" baseline="0" dirty="0"/>
              <a:t>source word ‘</a:t>
            </a:r>
            <a:r>
              <a:rPr lang="en-GB" b="1" baseline="0" dirty="0" err="1"/>
              <a:t>cierto</a:t>
            </a:r>
            <a:r>
              <a:rPr lang="en-GB" b="1" baseline="0" dirty="0"/>
              <a:t>’.</a:t>
            </a:r>
            <a:endParaRPr lang="en-GB" b="0" baseline="0" dirty="0"/>
          </a:p>
          <a:p>
            <a:endParaRPr lang="en-GB" dirty="0"/>
          </a:p>
          <a:p>
            <a:r>
              <a:rPr lang="en-GB" dirty="0"/>
              <a:t>A possible gesture for this source word would be to</a:t>
            </a:r>
            <a:r>
              <a:rPr lang="en-GB" baseline="0" dirty="0"/>
              <a:t> give a ‘thumbs up’ </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2200016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308324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‘ci’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9</a:t>
            </a:fld>
            <a:endParaRPr lang="en-GB" dirty="0"/>
          </a:p>
        </p:txBody>
      </p:sp>
    </p:spTree>
    <p:extLst>
      <p:ext uri="{BB962C8B-B14F-4D97-AF65-F5344CB8AC3E}">
        <p14:creationId xmlns:p14="http://schemas.microsoft.com/office/powerpoint/2010/main" val="2984519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95862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4268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709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23004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2572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39612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2235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5391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62623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19/07/2022</a:t>
            </a:fld>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65818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19/07/2022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331931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4398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19/07/2022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2648652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19/07/2022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3252904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19/07/2022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4137889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33207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8867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79202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7478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22268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142113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19/07/2022</a:t>
            </a:fld>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2945848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33042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19/07/2022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5582672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19/07/2022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516735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19/07/2022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278307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19/07/2022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2133565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Tree>
    <p:extLst>
      <p:ext uri="{BB962C8B-B14F-4D97-AF65-F5344CB8AC3E}">
        <p14:creationId xmlns:p14="http://schemas.microsoft.com/office/powerpoint/2010/main" val="32593052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35999734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Tree>
    <p:extLst>
      <p:ext uri="{BB962C8B-B14F-4D97-AF65-F5344CB8AC3E}">
        <p14:creationId xmlns:p14="http://schemas.microsoft.com/office/powerpoint/2010/main" val="30493235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2" name="Google Shape;22;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3" name="Google Shape;23;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1460196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6" name="Google Shape;26;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7" name="Google Shape;27;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8" name="Google Shape;28;p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9" name="Google Shape;29;p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5103329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1645322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62225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34" name="Google Shape;34;p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4034534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9"/>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dirty="0"/>
              <a:t>Click icon to add picture</a:t>
            </a:r>
            <a:endParaRPr dirty="0"/>
          </a:p>
        </p:txBody>
      </p:sp>
      <p:sp>
        <p:nvSpPr>
          <p:cNvPr id="38" name="Google Shape;38;p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318585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1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3771252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4" name="Google Shape;44;p1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125599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2356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564522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416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331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3963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5.jp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0054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36035315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40290888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293539550"/>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audio" Target="../media/audio12.wav"/><Relationship Id="rId7" Type="http://schemas.openxmlformats.org/officeDocument/2006/relationships/audio" Target="../media/audio16.wav"/><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audio" Target="../media/audio15.wav"/><Relationship Id="rId5" Type="http://schemas.openxmlformats.org/officeDocument/2006/relationships/audio" Target="../media/audio14.wav"/><Relationship Id="rId4" Type="http://schemas.openxmlformats.org/officeDocument/2006/relationships/audio" Target="../media/audio13.wav"/><Relationship Id="rId9" Type="http://schemas.openxmlformats.org/officeDocument/2006/relationships/audio" Target="../media/audio18.wav"/></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image" Target="../media/image15.png"/><Relationship Id="rId4" Type="http://schemas.openxmlformats.org/officeDocument/2006/relationships/audio" Target="../media/audio20.wav"/></Relationships>
</file>

<file path=ppt/slides/_rels/slide13.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16.png"/><Relationship Id="rId3" Type="http://schemas.openxmlformats.org/officeDocument/2006/relationships/audio" Target="../media/audio21.wav"/><Relationship Id="rId7" Type="http://schemas.openxmlformats.org/officeDocument/2006/relationships/audio" Target="../media/audio24.wav"/><Relationship Id="rId12" Type="http://schemas.openxmlformats.org/officeDocument/2006/relationships/audio" Target="../media/audio29.wav"/><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0" Type="http://schemas.openxmlformats.org/officeDocument/2006/relationships/audio" Target="../media/audio27.wav"/><Relationship Id="rId4" Type="http://schemas.openxmlformats.org/officeDocument/2006/relationships/audio" Target="../media/audio19.wav"/><Relationship Id="rId9" Type="http://schemas.openxmlformats.org/officeDocument/2006/relationships/audio" Target="../media/audio26.wav"/><Relationship Id="rId1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audio" Target="../media/audio31.wav"/></Relationships>
</file>

<file path=ppt/slides/_rels/slide16.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audio" Target="../media/audio31.wav"/></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audio" Target="../media/audio35.wav"/><Relationship Id="rId12"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audio" Target="../media/audio34.wav"/><Relationship Id="rId11" Type="http://schemas.openxmlformats.org/officeDocument/2006/relationships/image" Target="../media/image21.png"/><Relationship Id="rId5" Type="http://schemas.openxmlformats.org/officeDocument/2006/relationships/audio" Target="../media/audio33.wav"/><Relationship Id="rId10" Type="http://schemas.openxmlformats.org/officeDocument/2006/relationships/image" Target="../media/image20.png"/><Relationship Id="rId4" Type="http://schemas.openxmlformats.org/officeDocument/2006/relationships/audio" Target="../media/audio32.wav"/><Relationship Id="rId9" Type="http://schemas.openxmlformats.org/officeDocument/2006/relationships/image" Target="../media/image19.png"/><Relationship Id="rId1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image" Target="../media/image29.png"/><Relationship Id="rId3" Type="http://schemas.openxmlformats.org/officeDocument/2006/relationships/image" Target="../media/image17.png"/><Relationship Id="rId7" Type="http://schemas.openxmlformats.org/officeDocument/2006/relationships/audio" Target="../media/audio40.wav"/><Relationship Id="rId12" Type="http://schemas.openxmlformats.org/officeDocument/2006/relationships/image" Target="../media/image28.png"/><Relationship Id="rId2" Type="http://schemas.openxmlformats.org/officeDocument/2006/relationships/notesSlide" Target="../notesSlides/notesSlide24.xml"/><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audio" Target="../media/audio39.wav"/><Relationship Id="rId11" Type="http://schemas.openxmlformats.org/officeDocument/2006/relationships/image" Target="../media/image27.png"/><Relationship Id="rId5" Type="http://schemas.openxmlformats.org/officeDocument/2006/relationships/audio" Target="../media/audio38.wav"/><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audio" Target="../media/audio37.wav"/><Relationship Id="rId9" Type="http://schemas.openxmlformats.org/officeDocument/2006/relationships/image" Target="../media/image25.png"/><Relationship Id="rId1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3.jpeg"/><Relationship Id="rId7"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image" Target="../media/image31.png"/><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1.png"/><Relationship Id="rId7"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image" Target="../media/image28.png"/><Relationship Id="rId5" Type="http://schemas.openxmlformats.org/officeDocument/2006/relationships/image" Target="../media/image29.png"/><Relationship Id="rId4" Type="http://schemas.openxmlformats.org/officeDocument/2006/relationships/image" Target="../media/image37.jpeg"/><Relationship Id="rId9" Type="http://schemas.openxmlformats.org/officeDocument/2006/relationships/image" Target="../media/image40.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15.png"/><Relationship Id="rId7" Type="http://schemas.openxmlformats.org/officeDocument/2006/relationships/audio" Target="../media/audio43.wav"/><Relationship Id="rId12"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audio" Target="../media/audio22.wav"/><Relationship Id="rId11" Type="http://schemas.openxmlformats.org/officeDocument/2006/relationships/audio" Target="../media/audio25.wav"/><Relationship Id="rId5" Type="http://schemas.openxmlformats.org/officeDocument/2006/relationships/audio" Target="../media/audio27.wav"/><Relationship Id="rId10" Type="http://schemas.openxmlformats.org/officeDocument/2006/relationships/audio" Target="../media/audio44.wav"/><Relationship Id="rId4" Type="http://schemas.openxmlformats.org/officeDocument/2006/relationships/audio" Target="../media/audio42.wav"/><Relationship Id="rId9" Type="http://schemas.openxmlformats.org/officeDocument/2006/relationships/audio" Target="../media/audio21.wav"/></Relationships>
</file>

<file path=ppt/slides/_rels/slide34.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15.png"/><Relationship Id="rId7" Type="http://schemas.openxmlformats.org/officeDocument/2006/relationships/audio" Target="../media/audio43.wav"/><Relationship Id="rId12"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audio" Target="../media/audio22.wav"/><Relationship Id="rId11" Type="http://schemas.openxmlformats.org/officeDocument/2006/relationships/audio" Target="../media/audio25.wav"/><Relationship Id="rId5" Type="http://schemas.openxmlformats.org/officeDocument/2006/relationships/audio" Target="../media/audio27.wav"/><Relationship Id="rId10" Type="http://schemas.openxmlformats.org/officeDocument/2006/relationships/audio" Target="../media/audio44.wav"/><Relationship Id="rId4" Type="http://schemas.openxmlformats.org/officeDocument/2006/relationships/audio" Target="../media/audio42.wav"/><Relationship Id="rId9" Type="http://schemas.openxmlformats.org/officeDocument/2006/relationships/audio" Target="../media/audio21.wav"/></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8.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8.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8.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8.xml"/><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8.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audio" Target="../media/audio6.wav"/><Relationship Id="rId11" Type="http://schemas.openxmlformats.org/officeDocument/2006/relationships/image" Target="../media/image8.png"/><Relationship Id="rId5" Type="http://schemas.openxmlformats.org/officeDocument/2006/relationships/audio" Target="../media/audio5.wav"/><Relationship Id="rId10" Type="http://schemas.openxmlformats.org/officeDocument/2006/relationships/image" Target="../media/image7.png"/><Relationship Id="rId4" Type="http://schemas.openxmlformats.org/officeDocument/2006/relationships/audio" Target="../media/audio4.wav"/><Relationship Id="rId9" Type="http://schemas.openxmlformats.org/officeDocument/2006/relationships/audio" Target="../media/audio9.wav"/></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image" Target="../media/image17.png"/><Relationship Id="rId3" Type="http://schemas.openxmlformats.org/officeDocument/2006/relationships/audio" Target="../media/audio45.wav"/><Relationship Id="rId7" Type="http://schemas.openxmlformats.org/officeDocument/2006/relationships/audio" Target="../media/audio49.wav"/><Relationship Id="rId12" Type="http://schemas.openxmlformats.org/officeDocument/2006/relationships/audio" Target="../media/audio54.wav"/><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audio" Target="../media/audio48.wav"/><Relationship Id="rId11" Type="http://schemas.openxmlformats.org/officeDocument/2006/relationships/audio" Target="../media/audio53.wav"/><Relationship Id="rId5" Type="http://schemas.openxmlformats.org/officeDocument/2006/relationships/audio" Target="../media/audio47.wav"/><Relationship Id="rId10" Type="http://schemas.openxmlformats.org/officeDocument/2006/relationships/audio" Target="../media/audio52.wav"/><Relationship Id="rId4" Type="http://schemas.openxmlformats.org/officeDocument/2006/relationships/audio" Target="../media/audio46.wav"/><Relationship Id="rId9" Type="http://schemas.openxmlformats.org/officeDocument/2006/relationships/audio" Target="../media/audio51.wav"/></Relationships>
</file>

<file path=ppt/slides/_rels/slide4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2.png"/><Relationship Id="rId18" Type="http://schemas.openxmlformats.org/officeDocument/2006/relationships/audio" Target="../media/audio49.wav"/><Relationship Id="rId3" Type="http://schemas.openxmlformats.org/officeDocument/2006/relationships/image" Target="../media/image31.png"/><Relationship Id="rId21" Type="http://schemas.openxmlformats.org/officeDocument/2006/relationships/audio" Target="../media/audio52.wav"/><Relationship Id="rId7" Type="http://schemas.openxmlformats.org/officeDocument/2006/relationships/image" Target="../media/image49.png"/><Relationship Id="rId12" Type="http://schemas.microsoft.com/office/2007/relationships/hdphoto" Target="../media/hdphoto4.wdp"/><Relationship Id="rId17" Type="http://schemas.openxmlformats.org/officeDocument/2006/relationships/audio" Target="../media/audio48.wav"/><Relationship Id="rId2" Type="http://schemas.openxmlformats.org/officeDocument/2006/relationships/notesSlide" Target="../notesSlides/notesSlide47.xml"/><Relationship Id="rId16" Type="http://schemas.openxmlformats.org/officeDocument/2006/relationships/audio" Target="../media/audio47.wav"/><Relationship Id="rId20" Type="http://schemas.openxmlformats.org/officeDocument/2006/relationships/audio" Target="../media/audio51.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51.png"/><Relationship Id="rId5" Type="http://schemas.openxmlformats.org/officeDocument/2006/relationships/image" Target="../media/image48.png"/><Relationship Id="rId15" Type="http://schemas.openxmlformats.org/officeDocument/2006/relationships/audio" Target="../media/audio46.wav"/><Relationship Id="rId23" Type="http://schemas.openxmlformats.org/officeDocument/2006/relationships/audio" Target="../media/audio54.wav"/><Relationship Id="rId10" Type="http://schemas.microsoft.com/office/2007/relationships/hdphoto" Target="../media/hdphoto3.wdp"/><Relationship Id="rId19" Type="http://schemas.openxmlformats.org/officeDocument/2006/relationships/audio" Target="../media/audio50.wav"/><Relationship Id="rId4" Type="http://schemas.openxmlformats.org/officeDocument/2006/relationships/image" Target="../media/image47.png"/><Relationship Id="rId9" Type="http://schemas.openxmlformats.org/officeDocument/2006/relationships/image" Target="../media/image50.png"/><Relationship Id="rId14" Type="http://schemas.openxmlformats.org/officeDocument/2006/relationships/audio" Target="../media/audio45.wav"/><Relationship Id="rId22" Type="http://schemas.openxmlformats.org/officeDocument/2006/relationships/audio" Target="../media/audio53.wav"/></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28.xml"/><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3.wav"/><Relationship Id="rId7" Type="http://schemas.openxmlformats.org/officeDocument/2006/relationships/audio" Target="../media/audio7.wav"/><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audio" Target="../media/audio9.wav"/></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28.xml"/><Relationship Id="rId4" Type="http://schemas.microsoft.com/office/2007/relationships/hdphoto" Target="../media/hdphoto6.wdp"/></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28.xml"/><Relationship Id="rId4" Type="http://schemas.openxmlformats.org/officeDocument/2006/relationships/image" Target="../media/image56.gif"/></Relationships>
</file>

<file path=ppt/slides/_rels/slide52.xml.rels><?xml version="1.0" encoding="UTF-8" standalone="yes"?>
<Relationships xmlns="http://schemas.openxmlformats.org/package/2006/relationships"><Relationship Id="rId8" Type="http://schemas.openxmlformats.org/officeDocument/2006/relationships/hyperlink" Target="https://drive.google.com/file/d/19clbKhbVnMqaSwjq4EPdgZik2b_5zFFU/view?usp=sharing" TargetMode="External"/><Relationship Id="rId3" Type="http://schemas.openxmlformats.org/officeDocument/2006/relationships/image" Target="../media/image15.png"/><Relationship Id="rId7"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quizlet.com/gb/429098269/year-7-spanish-term-11-week-5-flash-cards/" TargetMode="External"/><Relationship Id="rId5" Type="http://schemas.openxmlformats.org/officeDocument/2006/relationships/hyperlink" Target="https://quizlet.com/gb/440769438/year-7-spanish-term-12-week-1-flash-cards/" TargetMode="External"/><Relationship Id="rId10" Type="http://schemas.openxmlformats.org/officeDocument/2006/relationships/image" Target="../media/image59.png"/><Relationship Id="rId4" Type="http://schemas.openxmlformats.org/officeDocument/2006/relationships/image" Target="../media/image57.png"/><Relationship Id="rId9" Type="http://schemas.openxmlformats.org/officeDocument/2006/relationships/hyperlink" Target="https://resources.ncelp.org/concern/parent/9c67wn42k/file_sets/tb09j624b"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audio" Target="../media/audio11.wav"/></Relationships>
</file>

<file path=ppt/slides/_rels/slide8.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audio" Target="../media/audio11.wav"/></Relationships>
</file>

<file path=ppt/slides/_rels/slide9.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13.png"/><Relationship Id="rId3" Type="http://schemas.openxmlformats.org/officeDocument/2006/relationships/audio" Target="../media/audio12.wav"/><Relationship Id="rId7" Type="http://schemas.openxmlformats.org/officeDocument/2006/relationships/audio" Target="../media/audio16.wav"/><Relationship Id="rId12"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audio" Target="../media/audio15.wav"/><Relationship Id="rId11" Type="http://schemas.openxmlformats.org/officeDocument/2006/relationships/image" Target="../media/image11.png"/><Relationship Id="rId5" Type="http://schemas.openxmlformats.org/officeDocument/2006/relationships/audio" Target="../media/audio14.wav"/><Relationship Id="rId10" Type="http://schemas.openxmlformats.org/officeDocument/2006/relationships/image" Target="../media/image10.png"/><Relationship Id="rId4" Type="http://schemas.openxmlformats.org/officeDocument/2006/relationships/audio" Target="../media/audio13.wav"/><Relationship Id="rId9" Type="http://schemas.openxmlformats.org/officeDocument/2006/relationships/audio" Target="../media/audio18.wav"/><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225242" y="1936489"/>
            <a:ext cx="5379089" cy="879475"/>
          </a:xfrm>
        </p:spPr>
        <p:txBody>
          <a:bodyPr>
            <a:normAutofit fontScale="90000"/>
          </a:bodyPr>
          <a:lstStyle/>
          <a:p>
            <a:pPr algn="l"/>
            <a:r>
              <a:rPr lang="en-GB" sz="4000" b="1" dirty="0">
                <a:solidFill>
                  <a:prstClr val="white"/>
                </a:solidFill>
              </a:rPr>
              <a:t>Saying what people do</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34877" y="2815964"/>
            <a:ext cx="8173508" cy="2877337"/>
          </a:xfrm>
        </p:spPr>
        <p:txBody>
          <a:bodyPr>
            <a:normAutofit/>
          </a:bodyPr>
          <a:lstStyle/>
          <a:p>
            <a:pPr algn="l"/>
            <a:r>
              <a:rPr lang="en-GB" sz="3000" dirty="0">
                <a:solidFill>
                  <a:prstClr val="white"/>
                </a:solidFill>
              </a:rPr>
              <a:t>Present tense -ar verbs </a:t>
            </a:r>
          </a:p>
          <a:p>
            <a:pPr algn="l"/>
            <a:r>
              <a:rPr lang="en-GB" sz="3000" dirty="0">
                <a:solidFill>
                  <a:prstClr val="white"/>
                </a:solidFill>
              </a:rPr>
              <a:t>Indefinite articles </a:t>
            </a:r>
            <a:r>
              <a:rPr lang="es-ES" sz="3000" dirty="0">
                <a:solidFill>
                  <a:prstClr val="white"/>
                </a:solidFill>
              </a:rPr>
              <a:t>[</a:t>
            </a:r>
            <a:r>
              <a:rPr lang="en-GB" sz="3000" dirty="0">
                <a:solidFill>
                  <a:prstClr val="white"/>
                </a:solidFill>
              </a:rPr>
              <a:t>revisited</a:t>
            </a:r>
            <a:r>
              <a:rPr lang="es-ES" sz="3000" dirty="0">
                <a:solidFill>
                  <a:prstClr val="white"/>
                </a:solidFill>
              </a:rPr>
              <a:t>]</a:t>
            </a:r>
            <a:endParaRPr lang="en-GB" sz="3000" dirty="0">
              <a:solidFill>
                <a:prstClr val="white"/>
              </a:solidFill>
            </a:endParaRP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7" y="3903292"/>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SSCs [ce], [ci]</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1.1</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7 - Lesson 13</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Nick Avery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19/07</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/22</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0700" y="1772536"/>
            <a:ext cx="3196166" cy="286587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678891" y="3508003"/>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erto</a:t>
            </a:r>
          </a:p>
        </p:txBody>
      </p:sp>
      <p:sp>
        <p:nvSpPr>
          <p:cNvPr id="9" name="TextBox 8"/>
          <p:cNvSpPr txBox="1"/>
          <p:nvPr/>
        </p:nvSpPr>
        <p:spPr>
          <a:xfrm>
            <a:off x="718803" y="147941"/>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ne</a:t>
            </a:r>
          </a:p>
        </p:txBody>
      </p:sp>
      <p:sp>
        <p:nvSpPr>
          <p:cNvPr id="8" name="TextBox 7"/>
          <p:cNvSpPr txBox="1"/>
          <p:nvPr/>
        </p:nvSpPr>
        <p:spPr>
          <a:xfrm>
            <a:off x="214070" y="3341961"/>
            <a:ext cx="389131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encias</a:t>
            </a:r>
          </a:p>
        </p:txBody>
      </p:sp>
      <p:sp>
        <p:nvSpPr>
          <p:cNvPr id="6" name="TextBox 5"/>
          <p:cNvSpPr txBox="1"/>
          <p:nvPr/>
        </p:nvSpPr>
        <p:spPr>
          <a:xfrm>
            <a:off x="4678891" y="4638407"/>
            <a:ext cx="2834217"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de</a:t>
            </a:r>
            <a:r>
              <a:rPr lang="es-CO" sz="7200" dirty="0">
                <a:solidFill>
                  <a:srgbClr val="E87D1E"/>
                </a:solidFill>
                <a:latin typeface="Century Gothic" panose="020B0502020202020204" pitchFamily="34" charset="0"/>
                <a:cs typeface="Calibri" panose="020F0502020204030204" pitchFamily="34" charset="0"/>
              </a:rPr>
              <a:t>ci</a:t>
            </a:r>
            <a:r>
              <a:rPr lang="es-CO" sz="72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7917157" y="179392"/>
            <a:ext cx="3984622"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di</a:t>
            </a: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embre</a:t>
            </a:r>
          </a:p>
        </p:txBody>
      </p:sp>
      <p:sp>
        <p:nvSpPr>
          <p:cNvPr id="7" name="TextBox 6"/>
          <p:cNvSpPr txBox="1"/>
          <p:nvPr/>
        </p:nvSpPr>
        <p:spPr>
          <a:xfrm>
            <a:off x="8052185" y="3321106"/>
            <a:ext cx="371456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udad</a:t>
            </a:r>
          </a:p>
        </p:txBody>
      </p:sp>
      <p:sp>
        <p:nvSpPr>
          <p:cNvPr id="17" name="TextBox 1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86918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ci_ciert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ci_cin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ci_diciembre.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ci_ciencias.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ci_deci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ci_ciuda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8" grpId="0"/>
      <p:bldP spid="6" grpId="0"/>
      <p:bldP spid="10"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0700" y="1772536"/>
            <a:ext cx="3196166" cy="286587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678891" y="3508003"/>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erto</a:t>
            </a:r>
          </a:p>
        </p:txBody>
      </p:sp>
      <p:sp>
        <p:nvSpPr>
          <p:cNvPr id="9" name="TextBox 8"/>
          <p:cNvSpPr txBox="1"/>
          <p:nvPr/>
        </p:nvSpPr>
        <p:spPr>
          <a:xfrm>
            <a:off x="718803" y="147941"/>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ne</a:t>
            </a:r>
          </a:p>
        </p:txBody>
      </p:sp>
      <p:sp>
        <p:nvSpPr>
          <p:cNvPr id="8" name="TextBox 7"/>
          <p:cNvSpPr txBox="1"/>
          <p:nvPr/>
        </p:nvSpPr>
        <p:spPr>
          <a:xfrm>
            <a:off x="214070" y="3341961"/>
            <a:ext cx="389131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encias</a:t>
            </a:r>
          </a:p>
        </p:txBody>
      </p:sp>
      <p:sp>
        <p:nvSpPr>
          <p:cNvPr id="6" name="TextBox 5"/>
          <p:cNvSpPr txBox="1"/>
          <p:nvPr/>
        </p:nvSpPr>
        <p:spPr>
          <a:xfrm>
            <a:off x="4678891" y="4638407"/>
            <a:ext cx="2834217"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de</a:t>
            </a:r>
            <a:r>
              <a:rPr lang="es-CO" sz="7200" dirty="0">
                <a:solidFill>
                  <a:srgbClr val="E87D1E"/>
                </a:solidFill>
                <a:latin typeface="Century Gothic" panose="020B0502020202020204" pitchFamily="34" charset="0"/>
                <a:cs typeface="Calibri" panose="020F0502020204030204" pitchFamily="34" charset="0"/>
              </a:rPr>
              <a:t>ci</a:t>
            </a:r>
            <a:r>
              <a:rPr lang="es-CO" sz="72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7917157" y="179392"/>
            <a:ext cx="3984622"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di</a:t>
            </a: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embre</a:t>
            </a:r>
          </a:p>
        </p:txBody>
      </p:sp>
      <p:sp>
        <p:nvSpPr>
          <p:cNvPr id="7" name="TextBox 6"/>
          <p:cNvSpPr txBox="1"/>
          <p:nvPr/>
        </p:nvSpPr>
        <p:spPr>
          <a:xfrm>
            <a:off x="8052185" y="3321106"/>
            <a:ext cx="371456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udad</a:t>
            </a:r>
          </a:p>
        </p:txBody>
      </p:sp>
      <p:sp>
        <p:nvSpPr>
          <p:cNvPr id="17" name="TextBox 1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69219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8" grpId="0"/>
      <p:bldP spid="6" grpId="0"/>
      <p:bldP spid="10"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820DF6D-BC5F-454B-BC9E-90B0D90CF770}"/>
              </a:ext>
            </a:extLst>
          </p:cNvPr>
          <p:cNvSpPr>
            <a:spLocks noGrp="1"/>
          </p:cNvSpPr>
          <p:nvPr>
            <p:ph type="title"/>
          </p:nvPr>
        </p:nvSpPr>
        <p:spPr>
          <a:xfrm>
            <a:off x="838200" y="1163991"/>
            <a:ext cx="10515600" cy="651209"/>
          </a:xfrm>
        </p:spPr>
        <p:txBody>
          <a:bodyPr>
            <a:normAutofit/>
          </a:bodyPr>
          <a:lstStyle/>
          <a:p>
            <a:r>
              <a:rPr lang="en-GB" sz="3200" dirty="0">
                <a:latin typeface="Century Gothic" panose="020B0502020202020204" pitchFamily="34" charset="0"/>
              </a:rPr>
              <a:t>There are different ways to pronounce CE and CI.</a:t>
            </a:r>
          </a:p>
        </p:txBody>
      </p:sp>
      <p:sp>
        <p:nvSpPr>
          <p:cNvPr id="7" name="Title 1">
            <a:extLst>
              <a:ext uri="{FF2B5EF4-FFF2-40B4-BE49-F238E27FC236}">
                <a16:creationId xmlns:a16="http://schemas.microsoft.com/office/drawing/2014/main" id="{4B3997F3-B387-4DC5-B8D1-5EEED261331E}"/>
              </a:ext>
            </a:extLst>
          </p:cNvPr>
          <p:cNvSpPr txBox="1">
            <a:spLocks/>
          </p:cNvSpPr>
          <p:nvPr/>
        </p:nvSpPr>
        <p:spPr>
          <a:xfrm>
            <a:off x="838200" y="2098767"/>
            <a:ext cx="1099391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t>In most of Spain, the ‘c’ before ‘e’ or ‘i’ is pronounced like the ‘th’ in English (as you just heard).</a:t>
            </a:r>
          </a:p>
        </p:txBody>
      </p:sp>
      <p:sp>
        <p:nvSpPr>
          <p:cNvPr id="8" name="Title 1">
            <a:extLst>
              <a:ext uri="{FF2B5EF4-FFF2-40B4-BE49-F238E27FC236}">
                <a16:creationId xmlns:a16="http://schemas.microsoft.com/office/drawing/2014/main" id="{E902C446-504A-49F1-9FDB-24AE9D738420}"/>
              </a:ext>
            </a:extLst>
          </p:cNvPr>
          <p:cNvSpPr txBox="1">
            <a:spLocks/>
          </p:cNvSpPr>
          <p:nvPr/>
        </p:nvSpPr>
        <p:spPr>
          <a:xfrm>
            <a:off x="838200" y="3206388"/>
            <a:ext cx="10515600"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t>In the Canary Islands and Latin America, this ‘c’ is often pronounced like an ‘s’.</a:t>
            </a:r>
          </a:p>
        </p:txBody>
      </p:sp>
      <p:sp>
        <p:nvSpPr>
          <p:cNvPr id="9" name="Title 1">
            <a:extLst>
              <a:ext uri="{FF2B5EF4-FFF2-40B4-BE49-F238E27FC236}">
                <a16:creationId xmlns:a16="http://schemas.microsoft.com/office/drawing/2014/main" id="{3C13F512-60C0-4FB8-8E39-0BBCBBB8A944}"/>
              </a:ext>
            </a:extLst>
          </p:cNvPr>
          <p:cNvSpPr txBox="1">
            <a:spLocks/>
          </p:cNvSpPr>
          <p:nvPr/>
        </p:nvSpPr>
        <p:spPr>
          <a:xfrm>
            <a:off x="838200" y="4119904"/>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t>Compare:</a:t>
            </a:r>
          </a:p>
        </p:txBody>
      </p:sp>
      <p:sp>
        <p:nvSpPr>
          <p:cNvPr id="10" name="Title 1">
            <a:extLst>
              <a:ext uri="{FF2B5EF4-FFF2-40B4-BE49-F238E27FC236}">
                <a16:creationId xmlns:a16="http://schemas.microsoft.com/office/drawing/2014/main" id="{3244E2BA-A113-4D9F-9D74-0F744F5A5450}"/>
              </a:ext>
            </a:extLst>
          </p:cNvPr>
          <p:cNvSpPr txBox="1">
            <a:spLocks/>
          </p:cNvSpPr>
          <p:nvPr/>
        </p:nvSpPr>
        <p:spPr>
          <a:xfrm>
            <a:off x="1408043" y="4875177"/>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t>ciencias</a:t>
            </a:r>
          </a:p>
        </p:txBody>
      </p:sp>
      <p:sp>
        <p:nvSpPr>
          <p:cNvPr id="12" name="Title 1">
            <a:extLst>
              <a:ext uri="{FF2B5EF4-FFF2-40B4-BE49-F238E27FC236}">
                <a16:creationId xmlns:a16="http://schemas.microsoft.com/office/drawing/2014/main" id="{A1ED5FCE-9B32-4638-87E5-D2DB3EB1F382}"/>
              </a:ext>
            </a:extLst>
          </p:cNvPr>
          <p:cNvSpPr txBox="1">
            <a:spLocks/>
          </p:cNvSpPr>
          <p:nvPr/>
        </p:nvSpPr>
        <p:spPr>
          <a:xfrm>
            <a:off x="4063799" y="4875176"/>
            <a:ext cx="3776273"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t>(mainland Spain)</a:t>
            </a:r>
          </a:p>
        </p:txBody>
      </p:sp>
      <p:sp>
        <p:nvSpPr>
          <p:cNvPr id="13" name="Title 1">
            <a:extLst>
              <a:ext uri="{FF2B5EF4-FFF2-40B4-BE49-F238E27FC236}">
                <a16:creationId xmlns:a16="http://schemas.microsoft.com/office/drawing/2014/main" id="{ABCAAF17-0828-43FA-98E3-E7D9CEB0C8DB}"/>
              </a:ext>
            </a:extLst>
          </p:cNvPr>
          <p:cNvSpPr txBox="1">
            <a:spLocks/>
          </p:cNvSpPr>
          <p:nvPr/>
        </p:nvSpPr>
        <p:spPr>
          <a:xfrm>
            <a:off x="1408043" y="5526385"/>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t>ciencias</a:t>
            </a:r>
          </a:p>
        </p:txBody>
      </p:sp>
      <p:sp>
        <p:nvSpPr>
          <p:cNvPr id="14" name="Title 1">
            <a:extLst>
              <a:ext uri="{FF2B5EF4-FFF2-40B4-BE49-F238E27FC236}">
                <a16:creationId xmlns:a16="http://schemas.microsoft.com/office/drawing/2014/main" id="{61A2175C-480D-40B6-9990-DB89D6E31921}"/>
              </a:ext>
            </a:extLst>
          </p:cNvPr>
          <p:cNvSpPr txBox="1">
            <a:spLocks/>
          </p:cNvSpPr>
          <p:nvPr/>
        </p:nvSpPr>
        <p:spPr>
          <a:xfrm>
            <a:off x="4063798" y="5526384"/>
            <a:ext cx="571000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t>(Canaries &amp; Latin America)</a:t>
            </a:r>
          </a:p>
        </p:txBody>
      </p:sp>
      <p:sp>
        <p:nvSpPr>
          <p:cNvPr id="15" name="Action Button: Custom 11">
            <a:hlinkClick r:id="" action="ppaction://noaction" highlightClick="1">
              <a:snd r:embed="rId3" name="ciencias.wav"/>
            </a:hlinkClick>
            <a:extLst>
              <a:ext uri="{FF2B5EF4-FFF2-40B4-BE49-F238E27FC236}">
                <a16:creationId xmlns:a16="http://schemas.microsoft.com/office/drawing/2014/main" id="{A318C23D-9B4B-45FA-A569-0510F632B6C3}"/>
              </a:ext>
            </a:extLst>
          </p:cNvPr>
          <p:cNvSpPr/>
          <p:nvPr/>
        </p:nvSpPr>
        <p:spPr>
          <a:xfrm>
            <a:off x="1000811" y="504065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6" name="Action Button: Custom 12">
            <a:hlinkClick r:id="" action="ppaction://noaction" highlightClick="1">
              <a:snd r:embed="rId4" name="ciencias (seseo).wav"/>
            </a:hlinkClick>
            <a:extLst>
              <a:ext uri="{FF2B5EF4-FFF2-40B4-BE49-F238E27FC236}">
                <a16:creationId xmlns:a16="http://schemas.microsoft.com/office/drawing/2014/main" id="{5984276B-40AF-4A13-BAF1-2D57062F2175}"/>
              </a:ext>
            </a:extLst>
          </p:cNvPr>
          <p:cNvSpPr/>
          <p:nvPr/>
        </p:nvSpPr>
        <p:spPr>
          <a:xfrm>
            <a:off x="1000811" y="569186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8"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a:solidFill>
                  <a:schemeClr val="bg1"/>
                </a:solidFill>
                <a:latin typeface="Century Gothic" panose="020B0502020202020204" pitchFamily="34" charset="0"/>
              </a:rPr>
              <a:t>Fonética</a:t>
            </a:r>
          </a:p>
        </p:txBody>
      </p:sp>
    </p:spTree>
    <p:extLst>
      <p:ext uri="{BB962C8B-B14F-4D97-AF65-F5344CB8AC3E}">
        <p14:creationId xmlns:p14="http://schemas.microsoft.com/office/powerpoint/2010/main" val="259935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p:bldP spid="13" grpId="0"/>
      <p:bldP spid="14" grpId="0"/>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7">
            <a:extLst>
              <a:ext uri="{FF2B5EF4-FFF2-40B4-BE49-F238E27FC236}">
                <a16:creationId xmlns:a16="http://schemas.microsoft.com/office/drawing/2014/main" id="{7ADC5C5F-17CF-4C32-AA2F-81F9065C5BCE}"/>
              </a:ext>
            </a:extLst>
          </p:cNvPr>
          <p:cNvGraphicFramePr>
            <a:graphicFrameLocks noGrp="1"/>
          </p:cNvGraphicFramePr>
          <p:nvPr>
            <p:extLst>
              <p:ext uri="{D42A27DB-BD31-4B8C-83A1-F6EECF244321}">
                <p14:modId xmlns:p14="http://schemas.microsoft.com/office/powerpoint/2010/main" val="2698334209"/>
              </p:ext>
            </p:extLst>
          </p:nvPr>
        </p:nvGraphicFramePr>
        <p:xfrm>
          <a:off x="692874" y="225560"/>
          <a:ext cx="6127651" cy="6130620"/>
        </p:xfrm>
        <a:graphic>
          <a:graphicData uri="http://schemas.openxmlformats.org/drawingml/2006/table">
            <a:tbl>
              <a:tblPr firstRow="1" bandRow="1"/>
              <a:tblGrid>
                <a:gridCol w="3009696">
                  <a:extLst>
                    <a:ext uri="{9D8B030D-6E8A-4147-A177-3AD203B41FA5}">
                      <a16:colId xmlns:a16="http://schemas.microsoft.com/office/drawing/2014/main" val="862796494"/>
                    </a:ext>
                  </a:extLst>
                </a:gridCol>
                <a:gridCol w="3117955">
                  <a:extLst>
                    <a:ext uri="{9D8B030D-6E8A-4147-A177-3AD203B41FA5}">
                      <a16:colId xmlns:a16="http://schemas.microsoft.com/office/drawing/2014/main" val="1300524604"/>
                    </a:ext>
                  </a:extLst>
                </a:gridCol>
              </a:tblGrid>
              <a:tr h="608534">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Latin America/Canaries </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Mainland Spain</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44628243"/>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607598778"/>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462903717"/>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43922647"/>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080627764"/>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892411528"/>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306954587"/>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200440237"/>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503580831"/>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570968550"/>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729377403"/>
                  </a:ext>
                </a:extLst>
              </a:tr>
            </a:tbl>
          </a:graphicData>
        </a:graphic>
      </p:graphicFrame>
      <p:sp>
        <p:nvSpPr>
          <p:cNvPr id="9" name="Action Button: Custom 6">
            <a:hlinkClick r:id="" action="ppaction://noaction" highlightClick="1">
              <a:snd r:embed="rId3" name="doce (seseo).wav"/>
            </a:hlinkClick>
            <a:extLst>
              <a:ext uri="{FF2B5EF4-FFF2-40B4-BE49-F238E27FC236}">
                <a16:creationId xmlns:a16="http://schemas.microsoft.com/office/drawing/2014/main" id="{337CE380-94F3-4878-89EC-362B8CDA0169}"/>
              </a:ext>
            </a:extLst>
          </p:cNvPr>
          <p:cNvSpPr/>
          <p:nvPr/>
        </p:nvSpPr>
        <p:spPr>
          <a:xfrm>
            <a:off x="219142" y="108910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10" name="Action Button: Custom 7">
            <a:hlinkClick r:id="" action="ppaction://noaction" highlightClick="1">
              <a:snd r:embed="rId4" name="ciencias.wav"/>
            </a:hlinkClick>
            <a:extLst>
              <a:ext uri="{FF2B5EF4-FFF2-40B4-BE49-F238E27FC236}">
                <a16:creationId xmlns:a16="http://schemas.microsoft.com/office/drawing/2014/main" id="{4707FC51-2AE9-4F63-816F-A09487D79F22}"/>
              </a:ext>
            </a:extLst>
          </p:cNvPr>
          <p:cNvSpPr/>
          <p:nvPr/>
        </p:nvSpPr>
        <p:spPr>
          <a:xfrm>
            <a:off x="219141" y="164145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11" name="Action Button: Custom 8">
            <a:hlinkClick r:id="" action="ppaction://noaction" highlightClick="1">
              <a:snd r:embed="rId5" name="decir (seseo).wav"/>
            </a:hlinkClick>
            <a:extLst>
              <a:ext uri="{FF2B5EF4-FFF2-40B4-BE49-F238E27FC236}">
                <a16:creationId xmlns:a16="http://schemas.microsoft.com/office/drawing/2014/main" id="{D7900B18-ADE4-47D7-AF07-7539E9BC2064}"/>
              </a:ext>
            </a:extLst>
          </p:cNvPr>
          <p:cNvSpPr/>
          <p:nvPr/>
        </p:nvSpPr>
        <p:spPr>
          <a:xfrm>
            <a:off x="203776" y="214612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12" name="Action Button: Custom 9">
            <a:hlinkClick r:id="" action="ppaction://noaction" highlightClick="1">
              <a:snd r:embed="rId6" name="necesario (seseo).wav"/>
            </a:hlinkClick>
            <a:extLst>
              <a:ext uri="{FF2B5EF4-FFF2-40B4-BE49-F238E27FC236}">
                <a16:creationId xmlns:a16="http://schemas.microsoft.com/office/drawing/2014/main" id="{90ACFEA0-F338-42BE-906F-F6D47FC46F40}"/>
              </a:ext>
            </a:extLst>
          </p:cNvPr>
          <p:cNvSpPr/>
          <p:nvPr/>
        </p:nvSpPr>
        <p:spPr>
          <a:xfrm>
            <a:off x="203776" y="269832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13" name="Action Button: Custom 10">
            <a:hlinkClick r:id="" action="ppaction://noaction" highlightClick="1">
              <a:snd r:embed="rId7" name="cine.wav"/>
            </a:hlinkClick>
            <a:extLst>
              <a:ext uri="{FF2B5EF4-FFF2-40B4-BE49-F238E27FC236}">
                <a16:creationId xmlns:a16="http://schemas.microsoft.com/office/drawing/2014/main" id="{F74C0B62-0014-449B-ADDA-AA465243B5AD}"/>
              </a:ext>
            </a:extLst>
          </p:cNvPr>
          <p:cNvSpPr/>
          <p:nvPr/>
        </p:nvSpPr>
        <p:spPr>
          <a:xfrm>
            <a:off x="190615" y="321636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14" name="Action Button: Custom 11">
            <a:hlinkClick r:id="" action="ppaction://noaction" highlightClick="1">
              <a:snd r:embed="rId8" name="diciembre.wav"/>
            </a:hlinkClick>
            <a:extLst>
              <a:ext uri="{FF2B5EF4-FFF2-40B4-BE49-F238E27FC236}">
                <a16:creationId xmlns:a16="http://schemas.microsoft.com/office/drawing/2014/main" id="{C271A72A-E36A-40DD-9201-16F59098E1F5}"/>
              </a:ext>
            </a:extLst>
          </p:cNvPr>
          <p:cNvSpPr/>
          <p:nvPr/>
        </p:nvSpPr>
        <p:spPr>
          <a:xfrm>
            <a:off x="190615" y="3747160"/>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15" name="Action Button: Custom 12">
            <a:hlinkClick r:id="" action="ppaction://noaction" highlightClick="1">
              <a:snd r:embed="rId9" name="necesitar.wav"/>
            </a:hlinkClick>
            <a:extLst>
              <a:ext uri="{FF2B5EF4-FFF2-40B4-BE49-F238E27FC236}">
                <a16:creationId xmlns:a16="http://schemas.microsoft.com/office/drawing/2014/main" id="{06BA3AD6-39BB-464E-9AE8-9EFE336F827C}"/>
              </a:ext>
            </a:extLst>
          </p:cNvPr>
          <p:cNvSpPr/>
          <p:nvPr/>
        </p:nvSpPr>
        <p:spPr>
          <a:xfrm>
            <a:off x="190615" y="426519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16" name="Action Button: Custom 13">
            <a:hlinkClick r:id="" action="ppaction://noaction" highlightClick="1">
              <a:snd r:embed="rId10" name="centro (seseo).wav"/>
            </a:hlinkClick>
            <a:extLst>
              <a:ext uri="{FF2B5EF4-FFF2-40B4-BE49-F238E27FC236}">
                <a16:creationId xmlns:a16="http://schemas.microsoft.com/office/drawing/2014/main" id="{3C0670CB-14E7-4514-9BB4-5BBDD79C4BC2}"/>
              </a:ext>
            </a:extLst>
          </p:cNvPr>
          <p:cNvSpPr/>
          <p:nvPr/>
        </p:nvSpPr>
        <p:spPr>
          <a:xfrm>
            <a:off x="190615" y="481329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17" name="Action Button: Custom 14">
            <a:hlinkClick r:id="" action="ppaction://noaction" highlightClick="1">
              <a:snd r:embed="rId11" name="ciudad.wav"/>
            </a:hlinkClick>
            <a:extLst>
              <a:ext uri="{FF2B5EF4-FFF2-40B4-BE49-F238E27FC236}">
                <a16:creationId xmlns:a16="http://schemas.microsoft.com/office/drawing/2014/main" id="{32EA9C93-7D66-431E-9842-F1176AD4A8F7}"/>
              </a:ext>
            </a:extLst>
          </p:cNvPr>
          <p:cNvSpPr/>
          <p:nvPr/>
        </p:nvSpPr>
        <p:spPr>
          <a:xfrm>
            <a:off x="190615" y="536140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9</a:t>
            </a:r>
          </a:p>
        </p:txBody>
      </p:sp>
      <p:sp>
        <p:nvSpPr>
          <p:cNvPr id="18" name="Action Button: Custom 15">
            <a:hlinkClick r:id="" action="ppaction://noaction" highlightClick="1">
              <a:snd r:embed="rId12" name="cierto.wav"/>
            </a:hlinkClick>
            <a:extLst>
              <a:ext uri="{FF2B5EF4-FFF2-40B4-BE49-F238E27FC236}">
                <a16:creationId xmlns:a16="http://schemas.microsoft.com/office/drawing/2014/main" id="{24388FC1-FA9D-4897-B5E8-3A3BD02F4FAC}"/>
              </a:ext>
            </a:extLst>
          </p:cNvPr>
          <p:cNvSpPr/>
          <p:nvPr/>
        </p:nvSpPr>
        <p:spPr>
          <a:xfrm>
            <a:off x="203776" y="589220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Tw Cen MT" panose="020B0602020104020603"/>
                <a:ea typeface="+mn-ea"/>
                <a:cs typeface="+mn-cs"/>
              </a:rPr>
              <a:t>10</a:t>
            </a:r>
          </a:p>
        </p:txBody>
      </p:sp>
      <p:sp>
        <p:nvSpPr>
          <p:cNvPr id="19" name="Title 1">
            <a:extLst>
              <a:ext uri="{FF2B5EF4-FFF2-40B4-BE49-F238E27FC236}">
                <a16:creationId xmlns:a16="http://schemas.microsoft.com/office/drawing/2014/main" id="{0097894C-93B1-45A6-8237-A6AE041ADD34}"/>
              </a:ext>
            </a:extLst>
          </p:cNvPr>
          <p:cNvSpPr txBox="1">
            <a:spLocks/>
          </p:cNvSpPr>
          <p:nvPr/>
        </p:nvSpPr>
        <p:spPr>
          <a:xfrm>
            <a:off x="6967299" y="1809798"/>
            <a:ext cx="5224701" cy="1282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Is the pronunciation more likely to be mainland Spain or Latin America / Canaries?</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b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b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0" name="Title 1">
            <a:extLst>
              <a:ext uri="{FF2B5EF4-FFF2-40B4-BE49-F238E27FC236}">
                <a16:creationId xmlns:a16="http://schemas.microsoft.com/office/drawing/2014/main" id="{D1F4C418-FF01-446C-9ED8-00DF6298BF31}"/>
              </a:ext>
            </a:extLst>
          </p:cNvPr>
          <p:cNvSpPr txBox="1">
            <a:spLocks/>
          </p:cNvSpPr>
          <p:nvPr/>
        </p:nvSpPr>
        <p:spPr>
          <a:xfrm>
            <a:off x="6967299" y="3092474"/>
            <a:ext cx="5043759" cy="1282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Listen and tick the most likely answer.</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b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21" name="Picture 20">
            <a:extLst>
              <a:ext uri="{FF2B5EF4-FFF2-40B4-BE49-F238E27FC236}">
                <a16:creationId xmlns:a16="http://schemas.microsoft.com/office/drawing/2014/main" id="{C1B21360-EB66-4523-B344-709D9E01766B}"/>
              </a:ext>
            </a:extLst>
          </p:cNvPr>
          <p:cNvPicPr/>
          <p:nvPr/>
        </p:nvPicPr>
        <p:blipFill rotWithShape="1">
          <a:blip r:embed="rId13">
            <a:extLst>
              <a:ext uri="{28A0092B-C50C-407E-A947-70E740481C1C}">
                <a14:useLocalDpi xmlns:a14="http://schemas.microsoft.com/office/drawing/2010/main" val="0"/>
              </a:ext>
            </a:extLst>
          </a:blip>
          <a:srcRect l="23820" t="28560" r="36927" b="25153"/>
          <a:stretch/>
        </p:blipFill>
        <p:spPr bwMode="auto">
          <a:xfrm>
            <a:off x="7630634" y="3733812"/>
            <a:ext cx="3898030" cy="2605044"/>
          </a:xfrm>
          <a:prstGeom prst="rect">
            <a:avLst/>
          </a:prstGeom>
          <a:ln>
            <a:noFill/>
          </a:ln>
          <a:extLst>
            <a:ext uri="{53640926-AAD7-44D8-BBD7-CCE9431645EC}">
              <a14:shadowObscured xmlns:a14="http://schemas.microsoft.com/office/drawing/2010/main"/>
            </a:ext>
          </a:extLst>
        </p:spPr>
      </p:pic>
      <p:pic>
        <p:nvPicPr>
          <p:cNvPr id="22" name="Picture 2" descr="http://www.clker.com/cliparts/j/p/l/D/8/K/green-tick-md.png">
            <a:extLst>
              <a:ext uri="{FF2B5EF4-FFF2-40B4-BE49-F238E27FC236}">
                <a16:creationId xmlns:a16="http://schemas.microsoft.com/office/drawing/2014/main" id="{6E3AD2EC-9B09-4471-A932-01AB0EE4916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10306" y="110496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j/p/l/D/8/K/green-tick-md.png">
            <a:extLst>
              <a:ext uri="{FF2B5EF4-FFF2-40B4-BE49-F238E27FC236}">
                <a16:creationId xmlns:a16="http://schemas.microsoft.com/office/drawing/2014/main" id="{C3CEEEDC-7E63-42C4-8F6B-A4641A3ABE9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39735" y="164145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j/p/l/D/8/K/green-tick-md.png">
            <a:extLst>
              <a:ext uri="{FF2B5EF4-FFF2-40B4-BE49-F238E27FC236}">
                <a16:creationId xmlns:a16="http://schemas.microsoft.com/office/drawing/2014/main" id="{E3B3546E-B701-41FC-AD60-CE4C9DC6B1C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10306" y="214506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j/p/l/D/8/K/green-tick-md.png">
            <a:extLst>
              <a:ext uri="{FF2B5EF4-FFF2-40B4-BE49-F238E27FC236}">
                <a16:creationId xmlns:a16="http://schemas.microsoft.com/office/drawing/2014/main" id="{FE4C2AEE-7005-4C87-AE6B-8C420804A04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10306" y="271864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lker.com/cliparts/j/p/l/D/8/K/green-tick-md.png">
            <a:extLst>
              <a:ext uri="{FF2B5EF4-FFF2-40B4-BE49-F238E27FC236}">
                <a16:creationId xmlns:a16="http://schemas.microsoft.com/office/drawing/2014/main" id="{6FC93EBD-CB4F-40A4-A761-BE7512F1C85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39735" y="325448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ker.com/cliparts/j/p/l/D/8/K/green-tick-md.png">
            <a:extLst>
              <a:ext uri="{FF2B5EF4-FFF2-40B4-BE49-F238E27FC236}">
                <a16:creationId xmlns:a16="http://schemas.microsoft.com/office/drawing/2014/main" id="{F9E1F4DB-3B57-47E5-8D5D-B3559E3221B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10306" y="377483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ker.com/cliparts/j/p/l/D/8/K/green-tick-md.png">
            <a:extLst>
              <a:ext uri="{FF2B5EF4-FFF2-40B4-BE49-F238E27FC236}">
                <a16:creationId xmlns:a16="http://schemas.microsoft.com/office/drawing/2014/main" id="{0815E9EA-7554-46A2-9CDE-60EC5694670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39735" y="426519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clker.com/cliparts/j/p/l/D/8/K/green-tick-md.png">
            <a:extLst>
              <a:ext uri="{FF2B5EF4-FFF2-40B4-BE49-F238E27FC236}">
                <a16:creationId xmlns:a16="http://schemas.microsoft.com/office/drawing/2014/main" id="{45098584-42C3-495F-8250-F95061781D4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10306" y="483913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www.clker.com/cliparts/j/p/l/D/8/K/green-tick-md.png">
            <a:extLst>
              <a:ext uri="{FF2B5EF4-FFF2-40B4-BE49-F238E27FC236}">
                <a16:creationId xmlns:a16="http://schemas.microsoft.com/office/drawing/2014/main" id="{29262EF6-083C-4E6A-B745-66833C4D241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39735" y="532994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www.clker.com/cliparts/j/p/l/D/8/K/green-tick-md.png">
            <a:extLst>
              <a:ext uri="{FF2B5EF4-FFF2-40B4-BE49-F238E27FC236}">
                <a16:creationId xmlns:a16="http://schemas.microsoft.com/office/drawing/2014/main" id="{63D5E8B3-D184-4AAB-826E-A93830F2F7B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39735" y="5843061"/>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32" name="Title 31">
            <a:extLst>
              <a:ext uri="{FF2B5EF4-FFF2-40B4-BE49-F238E27FC236}">
                <a16:creationId xmlns:a16="http://schemas.microsoft.com/office/drawing/2014/main" id="{B47C0708-7378-4A5E-96E3-9E6E00594660}"/>
              </a:ext>
            </a:extLst>
          </p:cNvPr>
          <p:cNvSpPr>
            <a:spLocks noGrp="1"/>
          </p:cNvSpPr>
          <p:nvPr>
            <p:ph type="title"/>
          </p:nvPr>
        </p:nvSpPr>
        <p:spPr>
          <a:xfrm>
            <a:off x="10565443" y="0"/>
            <a:ext cx="1412543" cy="968398"/>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24" name="TextBox 23">
            <a:extLst>
              <a:ext uri="{FF2B5EF4-FFF2-40B4-BE49-F238E27FC236}">
                <a16:creationId xmlns:a16="http://schemas.microsoft.com/office/drawing/2014/main" id="{B3D18279-ABDC-4233-9880-96D9D7D7DD45}"/>
              </a:ext>
            </a:extLst>
          </p:cNvPr>
          <p:cNvSpPr txBox="1"/>
          <p:nvPr/>
        </p:nvSpPr>
        <p:spPr>
          <a:xfrm>
            <a:off x="241706" y="1521846"/>
            <a:ext cx="1454046"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mj-lt"/>
              </a:rPr>
              <a:t>usar</a:t>
            </a:r>
          </a:p>
        </p:txBody>
      </p:sp>
      <p:sp>
        <p:nvSpPr>
          <p:cNvPr id="25" name="TextBox 24">
            <a:extLst>
              <a:ext uri="{FF2B5EF4-FFF2-40B4-BE49-F238E27FC236}">
                <a16:creationId xmlns:a16="http://schemas.microsoft.com/office/drawing/2014/main" id="{318CAEF7-10E0-49D6-B291-FEAD883E70C0}"/>
              </a:ext>
            </a:extLst>
          </p:cNvPr>
          <p:cNvSpPr txBox="1"/>
          <p:nvPr/>
        </p:nvSpPr>
        <p:spPr>
          <a:xfrm>
            <a:off x="3150676" y="1526926"/>
            <a:ext cx="281028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mj-lt"/>
              </a:rPr>
              <a:t>to use, using</a:t>
            </a:r>
          </a:p>
        </p:txBody>
      </p:sp>
      <p:sp>
        <p:nvSpPr>
          <p:cNvPr id="26" name="TextBox 25">
            <a:extLst>
              <a:ext uri="{FF2B5EF4-FFF2-40B4-BE49-F238E27FC236}">
                <a16:creationId xmlns:a16="http://schemas.microsoft.com/office/drawing/2014/main" id="{3C6CEDAD-483E-4422-A34C-AC64EB2FB937}"/>
              </a:ext>
            </a:extLst>
          </p:cNvPr>
          <p:cNvSpPr txBox="1"/>
          <p:nvPr/>
        </p:nvSpPr>
        <p:spPr>
          <a:xfrm>
            <a:off x="241706" y="2016898"/>
            <a:ext cx="248836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mj-lt"/>
              </a:rPr>
              <a:t>una camisa</a:t>
            </a:r>
          </a:p>
        </p:txBody>
      </p:sp>
      <p:sp>
        <p:nvSpPr>
          <p:cNvPr id="27" name="TextBox 26">
            <a:extLst>
              <a:ext uri="{FF2B5EF4-FFF2-40B4-BE49-F238E27FC236}">
                <a16:creationId xmlns:a16="http://schemas.microsoft.com/office/drawing/2014/main" id="{CD5B2F9D-7CCF-4117-924E-BB6160789A3C}"/>
              </a:ext>
            </a:extLst>
          </p:cNvPr>
          <p:cNvSpPr txBox="1"/>
          <p:nvPr/>
        </p:nvSpPr>
        <p:spPr>
          <a:xfrm>
            <a:off x="3101332" y="2015063"/>
            <a:ext cx="1454046"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mj-lt"/>
              </a:rPr>
              <a:t>a shirt</a:t>
            </a:r>
          </a:p>
        </p:txBody>
      </p:sp>
      <p:sp>
        <p:nvSpPr>
          <p:cNvPr id="28" name="TextBox 27">
            <a:extLst>
              <a:ext uri="{FF2B5EF4-FFF2-40B4-BE49-F238E27FC236}">
                <a16:creationId xmlns:a16="http://schemas.microsoft.com/office/drawing/2014/main" id="{33A7D179-4F7D-4646-A0D2-7DE0FEACC871}"/>
              </a:ext>
            </a:extLst>
          </p:cNvPr>
          <p:cNvSpPr txBox="1"/>
          <p:nvPr/>
        </p:nvSpPr>
        <p:spPr>
          <a:xfrm>
            <a:off x="225384" y="2507575"/>
            <a:ext cx="248836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mj-lt"/>
              </a:rPr>
              <a:t>una cosa</a:t>
            </a:r>
          </a:p>
        </p:txBody>
      </p:sp>
      <p:sp>
        <p:nvSpPr>
          <p:cNvPr id="29" name="TextBox 28">
            <a:extLst>
              <a:ext uri="{FF2B5EF4-FFF2-40B4-BE49-F238E27FC236}">
                <a16:creationId xmlns:a16="http://schemas.microsoft.com/office/drawing/2014/main" id="{69D21A31-CEA0-4C04-9916-2C65520E7E43}"/>
              </a:ext>
            </a:extLst>
          </p:cNvPr>
          <p:cNvSpPr txBox="1"/>
          <p:nvPr/>
        </p:nvSpPr>
        <p:spPr>
          <a:xfrm>
            <a:off x="3101332" y="2516217"/>
            <a:ext cx="1454046"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mj-lt"/>
              </a:rPr>
              <a:t>a thing</a:t>
            </a:r>
          </a:p>
        </p:txBody>
      </p:sp>
      <p:sp>
        <p:nvSpPr>
          <p:cNvPr id="30" name="TextBox 29">
            <a:extLst>
              <a:ext uri="{FF2B5EF4-FFF2-40B4-BE49-F238E27FC236}">
                <a16:creationId xmlns:a16="http://schemas.microsoft.com/office/drawing/2014/main" id="{B66445DA-9926-4E6A-8792-36FB41A99CC2}"/>
              </a:ext>
            </a:extLst>
          </p:cNvPr>
          <p:cNvSpPr txBox="1"/>
          <p:nvPr/>
        </p:nvSpPr>
        <p:spPr>
          <a:xfrm>
            <a:off x="266923" y="3035296"/>
            <a:ext cx="248836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mj-lt"/>
              </a:rPr>
              <a:t>llevar</a:t>
            </a:r>
          </a:p>
        </p:txBody>
      </p:sp>
      <p:sp>
        <p:nvSpPr>
          <p:cNvPr id="31" name="TextBox 30">
            <a:extLst>
              <a:ext uri="{FF2B5EF4-FFF2-40B4-BE49-F238E27FC236}">
                <a16:creationId xmlns:a16="http://schemas.microsoft.com/office/drawing/2014/main" id="{A70CEE26-6511-4A15-A5CC-B9E481E9AFD2}"/>
              </a:ext>
            </a:extLst>
          </p:cNvPr>
          <p:cNvSpPr txBox="1"/>
          <p:nvPr/>
        </p:nvSpPr>
        <p:spPr>
          <a:xfrm>
            <a:off x="3116823" y="3026421"/>
            <a:ext cx="366929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mj-lt"/>
              </a:rPr>
              <a:t>to wear, wearing</a:t>
            </a:r>
          </a:p>
        </p:txBody>
      </p:sp>
      <p:sp>
        <p:nvSpPr>
          <p:cNvPr id="32" name="TextBox 31">
            <a:extLst>
              <a:ext uri="{FF2B5EF4-FFF2-40B4-BE49-F238E27FC236}">
                <a16:creationId xmlns:a16="http://schemas.microsoft.com/office/drawing/2014/main" id="{64485E32-53CC-456A-ADCB-3100615FC000}"/>
              </a:ext>
            </a:extLst>
          </p:cNvPr>
          <p:cNvSpPr txBox="1"/>
          <p:nvPr/>
        </p:nvSpPr>
        <p:spPr>
          <a:xfrm>
            <a:off x="249169" y="3514559"/>
            <a:ext cx="248836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mj-lt"/>
              </a:rPr>
              <a:t>una bolsa</a:t>
            </a:r>
          </a:p>
        </p:txBody>
      </p:sp>
      <p:sp>
        <p:nvSpPr>
          <p:cNvPr id="33" name="TextBox 32">
            <a:extLst>
              <a:ext uri="{FF2B5EF4-FFF2-40B4-BE49-F238E27FC236}">
                <a16:creationId xmlns:a16="http://schemas.microsoft.com/office/drawing/2014/main" id="{94B9F4DC-F43C-40B8-A778-EA75240489C4}"/>
              </a:ext>
            </a:extLst>
          </p:cNvPr>
          <p:cNvSpPr txBox="1"/>
          <p:nvPr/>
        </p:nvSpPr>
        <p:spPr>
          <a:xfrm>
            <a:off x="3116822" y="3533829"/>
            <a:ext cx="366929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mj-lt"/>
              </a:rPr>
              <a:t>a bag</a:t>
            </a:r>
          </a:p>
        </p:txBody>
      </p:sp>
      <p:sp>
        <p:nvSpPr>
          <p:cNvPr id="34" name="TextBox 33">
            <a:extLst>
              <a:ext uri="{FF2B5EF4-FFF2-40B4-BE49-F238E27FC236}">
                <a16:creationId xmlns:a16="http://schemas.microsoft.com/office/drawing/2014/main" id="{48FBFA03-345B-4D7C-931E-CE9EF79ED10A}"/>
              </a:ext>
            </a:extLst>
          </p:cNvPr>
          <p:cNvSpPr txBox="1"/>
          <p:nvPr/>
        </p:nvSpPr>
        <p:spPr>
          <a:xfrm>
            <a:off x="225383" y="3974367"/>
            <a:ext cx="248836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mj-lt"/>
              </a:rPr>
              <a:t>necesitar</a:t>
            </a:r>
          </a:p>
        </p:txBody>
      </p:sp>
      <p:sp>
        <p:nvSpPr>
          <p:cNvPr id="35" name="TextBox 34">
            <a:extLst>
              <a:ext uri="{FF2B5EF4-FFF2-40B4-BE49-F238E27FC236}">
                <a16:creationId xmlns:a16="http://schemas.microsoft.com/office/drawing/2014/main" id="{9FF21CE0-08F1-4E0E-867B-7CF42823A7AC}"/>
              </a:ext>
            </a:extLst>
          </p:cNvPr>
          <p:cNvSpPr txBox="1"/>
          <p:nvPr/>
        </p:nvSpPr>
        <p:spPr>
          <a:xfrm>
            <a:off x="3116823" y="4062296"/>
            <a:ext cx="366929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mj-lt"/>
              </a:rPr>
              <a:t>to need, needing</a:t>
            </a:r>
          </a:p>
        </p:txBody>
      </p:sp>
      <p:sp>
        <p:nvSpPr>
          <p:cNvPr id="36" name="TextBox 35">
            <a:extLst>
              <a:ext uri="{FF2B5EF4-FFF2-40B4-BE49-F238E27FC236}">
                <a16:creationId xmlns:a16="http://schemas.microsoft.com/office/drawing/2014/main" id="{4F43E901-5057-4F6B-8851-196FC06C9492}"/>
              </a:ext>
            </a:extLst>
          </p:cNvPr>
          <p:cNvSpPr txBox="1"/>
          <p:nvPr/>
        </p:nvSpPr>
        <p:spPr>
          <a:xfrm>
            <a:off x="237090" y="4446982"/>
            <a:ext cx="248836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mj-lt"/>
              </a:rPr>
              <a:t>un zapato</a:t>
            </a:r>
          </a:p>
        </p:txBody>
      </p:sp>
      <p:sp>
        <p:nvSpPr>
          <p:cNvPr id="37" name="TextBox 36">
            <a:extLst>
              <a:ext uri="{FF2B5EF4-FFF2-40B4-BE49-F238E27FC236}">
                <a16:creationId xmlns:a16="http://schemas.microsoft.com/office/drawing/2014/main" id="{CD2CDAC2-A6DD-430F-8FAC-DD826979085F}"/>
              </a:ext>
            </a:extLst>
          </p:cNvPr>
          <p:cNvSpPr txBox="1"/>
          <p:nvPr/>
        </p:nvSpPr>
        <p:spPr>
          <a:xfrm>
            <a:off x="3093037" y="4475743"/>
            <a:ext cx="146234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mj-lt"/>
              </a:rPr>
              <a:t>a shoe</a:t>
            </a:r>
          </a:p>
        </p:txBody>
      </p:sp>
      <p:sp>
        <p:nvSpPr>
          <p:cNvPr id="38" name="TextBox 37">
            <a:extLst>
              <a:ext uri="{FF2B5EF4-FFF2-40B4-BE49-F238E27FC236}">
                <a16:creationId xmlns:a16="http://schemas.microsoft.com/office/drawing/2014/main" id="{725CF709-A135-44C1-87B6-85061D52240E}"/>
              </a:ext>
            </a:extLst>
          </p:cNvPr>
          <p:cNvSpPr txBox="1"/>
          <p:nvPr/>
        </p:nvSpPr>
        <p:spPr>
          <a:xfrm>
            <a:off x="237090" y="4929738"/>
            <a:ext cx="248836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mj-lt"/>
              </a:rPr>
              <a:t>un producto</a:t>
            </a:r>
          </a:p>
        </p:txBody>
      </p:sp>
      <p:sp>
        <p:nvSpPr>
          <p:cNvPr id="39" name="TextBox 38">
            <a:extLst>
              <a:ext uri="{FF2B5EF4-FFF2-40B4-BE49-F238E27FC236}">
                <a16:creationId xmlns:a16="http://schemas.microsoft.com/office/drawing/2014/main" id="{82B6E4B8-89B1-4C08-A05E-E80EF8E19379}"/>
              </a:ext>
            </a:extLst>
          </p:cNvPr>
          <p:cNvSpPr txBox="1"/>
          <p:nvPr/>
        </p:nvSpPr>
        <p:spPr>
          <a:xfrm>
            <a:off x="3116823" y="4932452"/>
            <a:ext cx="207034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mj-lt"/>
              </a:rPr>
              <a:t>a product</a:t>
            </a:r>
          </a:p>
        </p:txBody>
      </p:sp>
      <p:sp>
        <p:nvSpPr>
          <p:cNvPr id="40" name="TextBox 39">
            <a:extLst>
              <a:ext uri="{FF2B5EF4-FFF2-40B4-BE49-F238E27FC236}">
                <a16:creationId xmlns:a16="http://schemas.microsoft.com/office/drawing/2014/main" id="{5B548868-E19C-41B9-AAB1-919113D165D7}"/>
              </a:ext>
            </a:extLst>
          </p:cNvPr>
          <p:cNvSpPr txBox="1"/>
          <p:nvPr/>
        </p:nvSpPr>
        <p:spPr>
          <a:xfrm>
            <a:off x="237090" y="5404098"/>
            <a:ext cx="248836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mj-lt"/>
              </a:rPr>
              <a:t>un vaso</a:t>
            </a:r>
          </a:p>
        </p:txBody>
      </p:sp>
      <p:sp>
        <p:nvSpPr>
          <p:cNvPr id="41" name="TextBox 40">
            <a:extLst>
              <a:ext uri="{FF2B5EF4-FFF2-40B4-BE49-F238E27FC236}">
                <a16:creationId xmlns:a16="http://schemas.microsoft.com/office/drawing/2014/main" id="{CA987A87-76EC-4277-9B82-BE99604DF978}"/>
              </a:ext>
            </a:extLst>
          </p:cNvPr>
          <p:cNvSpPr txBox="1"/>
          <p:nvPr/>
        </p:nvSpPr>
        <p:spPr>
          <a:xfrm>
            <a:off x="3116823" y="5346544"/>
            <a:ext cx="207034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mj-lt"/>
              </a:rPr>
              <a:t>a glass</a:t>
            </a:r>
          </a:p>
        </p:txBody>
      </p:sp>
      <p:pic>
        <p:nvPicPr>
          <p:cNvPr id="42" name="Picture 2" descr="http://www.clker.com/cliparts/j/p/l/D/8/K/green-tick-md.png">
            <a:extLst>
              <a:ext uri="{FF2B5EF4-FFF2-40B4-BE49-F238E27FC236}">
                <a16:creationId xmlns:a16="http://schemas.microsoft.com/office/drawing/2014/main" id="{D81826CD-21A5-4C93-8DB6-00B32EBD96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3575" y="155389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www.clker.com/cliparts/j/p/l/D/8/K/green-tick-md.png">
            <a:extLst>
              <a:ext uri="{FF2B5EF4-FFF2-40B4-BE49-F238E27FC236}">
                <a16:creationId xmlns:a16="http://schemas.microsoft.com/office/drawing/2014/main" id="{961DC74A-8B22-4A25-B20C-E1A5F8C371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9566" y="307530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www.clker.com/cliparts/j/p/l/D/8/K/green-tick-md.png">
            <a:extLst>
              <a:ext uri="{FF2B5EF4-FFF2-40B4-BE49-F238E27FC236}">
                <a16:creationId xmlns:a16="http://schemas.microsoft.com/office/drawing/2014/main" id="{2EA4F932-EA1D-47C5-A59E-6131E6E35E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8984" y="4015331"/>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FA6C2539-019D-40C3-B14D-534C43D958B0}"/>
              </a:ext>
            </a:extLst>
          </p:cNvPr>
          <p:cNvSpPr txBox="1"/>
          <p:nvPr/>
        </p:nvSpPr>
        <p:spPr>
          <a:xfrm>
            <a:off x="6533612" y="1653791"/>
            <a:ext cx="5658387" cy="138499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mj-lt"/>
              </a:rPr>
              <a:t>Which ones are the same type of word as these?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prstClr val="black"/>
              </a:solidFill>
              <a:effectLst/>
              <a:uLnTx/>
              <a:uFillTx/>
              <a:latin typeface="+mj-lt"/>
            </a:endParaRPr>
          </a:p>
        </p:txBody>
      </p:sp>
      <p:sp>
        <p:nvSpPr>
          <p:cNvPr id="46" name="Rounded Rectangle 16">
            <a:extLst>
              <a:ext uri="{FF2B5EF4-FFF2-40B4-BE49-F238E27FC236}">
                <a16:creationId xmlns:a16="http://schemas.microsoft.com/office/drawing/2014/main" id="{6106D847-7FBA-489D-9093-FF64EA64018D}"/>
              </a:ext>
            </a:extLst>
          </p:cNvPr>
          <p:cNvSpPr/>
          <p:nvPr/>
        </p:nvSpPr>
        <p:spPr>
          <a:xfrm>
            <a:off x="7149916" y="2768868"/>
            <a:ext cx="1566231" cy="76102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mj-lt"/>
                <a:ea typeface="+mn-ea"/>
                <a:cs typeface="+mn-cs"/>
              </a:rPr>
              <a:t>hablar</a:t>
            </a:r>
          </a:p>
        </p:txBody>
      </p:sp>
      <p:sp>
        <p:nvSpPr>
          <p:cNvPr id="47" name="Rounded Rectangle 122">
            <a:extLst>
              <a:ext uri="{FF2B5EF4-FFF2-40B4-BE49-F238E27FC236}">
                <a16:creationId xmlns:a16="http://schemas.microsoft.com/office/drawing/2014/main" id="{32CE8681-1D1D-45F6-B1B0-D31B1AC49EF8}"/>
              </a:ext>
            </a:extLst>
          </p:cNvPr>
          <p:cNvSpPr/>
          <p:nvPr/>
        </p:nvSpPr>
        <p:spPr>
          <a:xfrm>
            <a:off x="8929164" y="2739784"/>
            <a:ext cx="2180553" cy="76102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mj-lt"/>
                <a:ea typeface="+mn-ea"/>
                <a:cs typeface="+mn-cs"/>
              </a:rPr>
              <a:t>comprar</a:t>
            </a:r>
          </a:p>
        </p:txBody>
      </p:sp>
      <p:sp>
        <p:nvSpPr>
          <p:cNvPr id="48" name="Rounded Rectangle 123">
            <a:extLst>
              <a:ext uri="{FF2B5EF4-FFF2-40B4-BE49-F238E27FC236}">
                <a16:creationId xmlns:a16="http://schemas.microsoft.com/office/drawing/2014/main" id="{9EC85F8C-8869-461E-94B4-BD9EB48D253E}"/>
              </a:ext>
            </a:extLst>
          </p:cNvPr>
          <p:cNvSpPr/>
          <p:nvPr/>
        </p:nvSpPr>
        <p:spPr>
          <a:xfrm>
            <a:off x="9535381" y="3686395"/>
            <a:ext cx="2209196" cy="76102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mj-lt"/>
                <a:ea typeface="+mn-ea"/>
                <a:cs typeface="+mn-cs"/>
              </a:rPr>
              <a:t>escuchar</a:t>
            </a:r>
          </a:p>
        </p:txBody>
      </p:sp>
      <p:sp>
        <p:nvSpPr>
          <p:cNvPr id="49" name="Rounded Rectangle 35">
            <a:extLst>
              <a:ext uri="{FF2B5EF4-FFF2-40B4-BE49-F238E27FC236}">
                <a16:creationId xmlns:a16="http://schemas.microsoft.com/office/drawing/2014/main" id="{E5483307-84A7-4476-995B-E6EDDAE1ED6F}"/>
              </a:ext>
            </a:extLst>
          </p:cNvPr>
          <p:cNvSpPr/>
          <p:nvPr/>
        </p:nvSpPr>
        <p:spPr>
          <a:xfrm>
            <a:off x="7580264" y="3703626"/>
            <a:ext cx="1728842" cy="76102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mj-lt"/>
                <a:ea typeface="+mn-ea"/>
                <a:cs typeface="+mn-cs"/>
              </a:rPr>
              <a:t>olvidar</a:t>
            </a:r>
          </a:p>
        </p:txBody>
      </p:sp>
      <p:sp>
        <p:nvSpPr>
          <p:cNvPr id="50" name="Rounded Rectangle 36">
            <a:extLst>
              <a:ext uri="{FF2B5EF4-FFF2-40B4-BE49-F238E27FC236}">
                <a16:creationId xmlns:a16="http://schemas.microsoft.com/office/drawing/2014/main" id="{F63FB7EC-2B92-4AE7-BF1C-D595BACD74A6}"/>
              </a:ext>
            </a:extLst>
          </p:cNvPr>
          <p:cNvSpPr/>
          <p:nvPr/>
        </p:nvSpPr>
        <p:spPr>
          <a:xfrm>
            <a:off x="8444685" y="4612760"/>
            <a:ext cx="1728842" cy="76102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mj-lt"/>
                <a:ea typeface="+mn-ea"/>
                <a:cs typeface="+mn-cs"/>
              </a:rPr>
              <a:t>bailar</a:t>
            </a:r>
          </a:p>
        </p:txBody>
      </p:sp>
      <p:sp>
        <p:nvSpPr>
          <p:cNvPr id="51" name="Rounded Rectangle 37">
            <a:extLst>
              <a:ext uri="{FF2B5EF4-FFF2-40B4-BE49-F238E27FC236}">
                <a16:creationId xmlns:a16="http://schemas.microsoft.com/office/drawing/2014/main" id="{E0D24799-E626-4A2F-82EA-EF0130C65A20}"/>
              </a:ext>
            </a:extLst>
          </p:cNvPr>
          <p:cNvSpPr/>
          <p:nvPr/>
        </p:nvSpPr>
        <p:spPr>
          <a:xfrm>
            <a:off x="10414630" y="4585516"/>
            <a:ext cx="1728842" cy="76102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mj-lt"/>
                <a:ea typeface="+mn-ea"/>
                <a:cs typeface="+mn-cs"/>
              </a:rPr>
              <a:t>llegar</a:t>
            </a:r>
          </a:p>
        </p:txBody>
      </p:sp>
      <p:sp>
        <p:nvSpPr>
          <p:cNvPr id="52" name="Rounded Rectangle 38">
            <a:extLst>
              <a:ext uri="{FF2B5EF4-FFF2-40B4-BE49-F238E27FC236}">
                <a16:creationId xmlns:a16="http://schemas.microsoft.com/office/drawing/2014/main" id="{22A9217F-4E97-4475-B9BC-297808FB5E76}"/>
              </a:ext>
            </a:extLst>
          </p:cNvPr>
          <p:cNvSpPr/>
          <p:nvPr/>
        </p:nvSpPr>
        <p:spPr>
          <a:xfrm>
            <a:off x="6394335" y="4630476"/>
            <a:ext cx="1728842" cy="76102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mj-lt"/>
              <a:ea typeface="+mn-ea"/>
              <a:cs typeface="+mn-cs"/>
            </a:endParaRPr>
          </a:p>
        </p:txBody>
      </p:sp>
      <p:sp>
        <p:nvSpPr>
          <p:cNvPr id="53" name="Rounded Rectangle 39">
            <a:extLst>
              <a:ext uri="{FF2B5EF4-FFF2-40B4-BE49-F238E27FC236}">
                <a16:creationId xmlns:a16="http://schemas.microsoft.com/office/drawing/2014/main" id="{8F856D27-C763-4E31-991A-C97B427A457B}"/>
              </a:ext>
            </a:extLst>
          </p:cNvPr>
          <p:cNvSpPr/>
          <p:nvPr/>
        </p:nvSpPr>
        <p:spPr>
          <a:xfrm>
            <a:off x="7068611" y="5557326"/>
            <a:ext cx="1728842" cy="76102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mj-lt"/>
              <a:ea typeface="+mn-ea"/>
              <a:cs typeface="+mn-cs"/>
            </a:endParaRPr>
          </a:p>
        </p:txBody>
      </p:sp>
      <p:sp>
        <p:nvSpPr>
          <p:cNvPr id="54" name="Rounded Rectangle 40">
            <a:extLst>
              <a:ext uri="{FF2B5EF4-FFF2-40B4-BE49-F238E27FC236}">
                <a16:creationId xmlns:a16="http://schemas.microsoft.com/office/drawing/2014/main" id="{E62584BF-B39A-4188-82B6-2E8092782601}"/>
              </a:ext>
            </a:extLst>
          </p:cNvPr>
          <p:cNvSpPr/>
          <p:nvPr/>
        </p:nvSpPr>
        <p:spPr>
          <a:xfrm>
            <a:off x="9122604" y="5539125"/>
            <a:ext cx="2621973" cy="76102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mj-lt"/>
              <a:ea typeface="+mn-ea"/>
              <a:cs typeface="+mn-cs"/>
            </a:endParaRPr>
          </a:p>
        </p:txBody>
      </p:sp>
      <p:sp>
        <p:nvSpPr>
          <p:cNvPr id="55" name="TextBox 54">
            <a:extLst>
              <a:ext uri="{FF2B5EF4-FFF2-40B4-BE49-F238E27FC236}">
                <a16:creationId xmlns:a16="http://schemas.microsoft.com/office/drawing/2014/main" id="{92E1969D-CDEC-498D-800C-AC5E68ADF202}"/>
              </a:ext>
            </a:extLst>
          </p:cNvPr>
          <p:cNvSpPr txBox="1"/>
          <p:nvPr/>
        </p:nvSpPr>
        <p:spPr>
          <a:xfrm>
            <a:off x="6738086" y="4697829"/>
            <a:ext cx="1385091"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mj-lt"/>
              </a:rPr>
              <a:t>usar</a:t>
            </a:r>
          </a:p>
        </p:txBody>
      </p:sp>
      <p:sp>
        <p:nvSpPr>
          <p:cNvPr id="56" name="TextBox 55">
            <a:extLst>
              <a:ext uri="{FF2B5EF4-FFF2-40B4-BE49-F238E27FC236}">
                <a16:creationId xmlns:a16="http://schemas.microsoft.com/office/drawing/2014/main" id="{576E7FA5-F623-4CE8-9FB0-20C32C902478}"/>
              </a:ext>
            </a:extLst>
          </p:cNvPr>
          <p:cNvSpPr txBox="1"/>
          <p:nvPr/>
        </p:nvSpPr>
        <p:spPr>
          <a:xfrm>
            <a:off x="7412362" y="5627251"/>
            <a:ext cx="1385091"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mj-lt"/>
              </a:rPr>
              <a:t>llevar</a:t>
            </a:r>
          </a:p>
        </p:txBody>
      </p:sp>
      <p:sp>
        <p:nvSpPr>
          <p:cNvPr id="57" name="TextBox 56">
            <a:extLst>
              <a:ext uri="{FF2B5EF4-FFF2-40B4-BE49-F238E27FC236}">
                <a16:creationId xmlns:a16="http://schemas.microsoft.com/office/drawing/2014/main" id="{3737DC09-A46E-4073-BED2-EC9E9B0230EF}"/>
              </a:ext>
            </a:extLst>
          </p:cNvPr>
          <p:cNvSpPr txBox="1"/>
          <p:nvPr/>
        </p:nvSpPr>
        <p:spPr>
          <a:xfrm>
            <a:off x="9440717" y="5645452"/>
            <a:ext cx="239852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mj-lt"/>
              </a:rPr>
              <a:t>necesitar</a:t>
            </a:r>
          </a:p>
        </p:txBody>
      </p:sp>
    </p:spTree>
    <p:extLst>
      <p:ext uri="{BB962C8B-B14F-4D97-AF65-F5344CB8AC3E}">
        <p14:creationId xmlns:p14="http://schemas.microsoft.com/office/powerpoint/2010/main" val="89445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4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6"/>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44"/>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5" grpId="0"/>
      <p:bldP spid="46" grpId="0" animBg="1"/>
      <p:bldP spid="47" grpId="0" animBg="1"/>
      <p:bldP spid="48" grpId="0" animBg="1"/>
      <p:bldP spid="49" grpId="0" animBg="1"/>
      <p:bldP spid="50" grpId="0" animBg="1"/>
      <p:bldP spid="51" grpId="0" animBg="1"/>
      <p:bldP spid="52" grpId="0" animBg="1"/>
      <p:bldP spid="53" grpId="0" animBg="1"/>
      <p:bldP spid="54" grpId="0" animBg="1"/>
      <p:bldP spid="55" grpId="0"/>
      <p:bldP spid="56" grpId="0"/>
      <p:bldP spid="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9" name="Google Shape;56;p13">
            <a:extLst>
              <a:ext uri="{FF2B5EF4-FFF2-40B4-BE49-F238E27FC236}">
                <a16:creationId xmlns:a16="http://schemas.microsoft.com/office/drawing/2014/main" id="{597968C8-39F8-45CD-B825-BCCA9B36CC91}"/>
              </a:ext>
            </a:extLst>
          </p:cNvPr>
          <p:cNvSpPr txBox="1">
            <a:spLocks/>
          </p:cNvSpPr>
          <p:nvPr/>
        </p:nvSpPr>
        <p:spPr>
          <a:xfrm>
            <a:off x="838199" y="1051439"/>
            <a:ext cx="105156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Pts val="4400"/>
              <a:buFontTx/>
              <a:buNone/>
              <a:tabLst/>
              <a:defRPr/>
            </a:pPr>
            <a:r>
              <a:rPr kumimoji="0" lang="en-GB" sz="11520" b="1" i="0" u="none" strike="noStrike" kern="1200" cap="none" spc="0" normalizeH="0" baseline="0" noProof="0" dirty="0">
                <a:ln>
                  <a:noFill/>
                </a:ln>
                <a:solidFill>
                  <a:srgbClr val="1E4E79"/>
                </a:solidFill>
                <a:effectLst/>
                <a:uLnTx/>
                <a:uFillTx/>
                <a:latin typeface="Century Gothic" panose="020B0502020202020204" pitchFamily="34" charset="0"/>
                <a:ea typeface="+mj-ea"/>
                <a:cs typeface="+mj-cs"/>
              </a:rPr>
              <a:t>llevo</a:t>
            </a:r>
            <a:br>
              <a:rPr kumimoji="0" lang="en-GB" sz="10350" b="1" i="0" u="none" strike="noStrike" kern="1200" cap="none" spc="0" normalizeH="0" baseline="0" noProof="0" dirty="0">
                <a:ln>
                  <a:noFill/>
                </a:ln>
                <a:solidFill>
                  <a:srgbClr val="1E4E79"/>
                </a:solidFill>
                <a:effectLst/>
                <a:uLnTx/>
                <a:uFillTx/>
                <a:latin typeface="Century Gothic" panose="020B0502020202020204" pitchFamily="34" charset="0"/>
                <a:ea typeface="+mj-ea"/>
                <a:cs typeface="+mj-cs"/>
              </a:rPr>
            </a:br>
            <a:endParaRPr kumimoji="0" lang="en-GB" sz="3959"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0" name="Google Shape;57;p13">
            <a:extLst>
              <a:ext uri="{FF2B5EF4-FFF2-40B4-BE49-F238E27FC236}">
                <a16:creationId xmlns:a16="http://schemas.microsoft.com/office/drawing/2014/main" id="{D9FD2040-FCFC-4BC8-9D95-2916DFEF01B7}"/>
              </a:ext>
            </a:extLst>
          </p:cNvPr>
          <p:cNvSpPr txBox="1"/>
          <p:nvPr/>
        </p:nvSpPr>
        <p:spPr>
          <a:xfrm>
            <a:off x="1" y="2271862"/>
            <a:ext cx="12191999"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 wear]</a:t>
            </a: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11" name="Google Shape;58;p13">
            <a:extLst>
              <a:ext uri="{FF2B5EF4-FFF2-40B4-BE49-F238E27FC236}">
                <a16:creationId xmlns:a16="http://schemas.microsoft.com/office/drawing/2014/main" id="{0E299B70-62F5-4A84-B386-2BE8B07A9A2D}"/>
              </a:ext>
            </a:extLst>
          </p:cNvPr>
          <p:cNvSpPr txBox="1"/>
          <p:nvPr/>
        </p:nvSpPr>
        <p:spPr>
          <a:xfrm>
            <a:off x="0" y="3182038"/>
            <a:ext cx="12192000"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defRPr/>
            </a:pPr>
            <a:r>
              <a:rPr lang="en-GB" sz="11500" b="1" kern="0" dirty="0">
                <a:solidFill>
                  <a:srgbClr val="1E4E79"/>
                </a:solidFill>
                <a:latin typeface="Century Gothic"/>
                <a:ea typeface="Century Gothic"/>
                <a:cs typeface="Century Gothic"/>
                <a:sym typeface="Century Gothic"/>
              </a:rPr>
              <a:t>lleva</a:t>
            </a:r>
            <a:endParaRPr sz="1400" kern="0" dirty="0">
              <a:solidFill>
                <a:srgbClr val="000000"/>
              </a:solidFill>
              <a:cs typeface="Arial"/>
              <a:sym typeface="Arial"/>
            </a:endParaRPr>
          </a:p>
        </p:txBody>
      </p:sp>
      <p:sp>
        <p:nvSpPr>
          <p:cNvPr id="12" name="Google Shape;59;p13">
            <a:extLst>
              <a:ext uri="{FF2B5EF4-FFF2-40B4-BE49-F238E27FC236}">
                <a16:creationId xmlns:a16="http://schemas.microsoft.com/office/drawing/2014/main" id="{24926550-C8B2-4635-BF18-A3BEE6E3DA2E}"/>
              </a:ext>
            </a:extLst>
          </p:cNvPr>
          <p:cNvSpPr txBox="1"/>
          <p:nvPr/>
        </p:nvSpPr>
        <p:spPr>
          <a:xfrm>
            <a:off x="2012647" y="4938948"/>
            <a:ext cx="8582782"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wears |</a:t>
            </a:r>
            <a:r>
              <a:rPr kumimoji="0" lang="en-GB" sz="32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it</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wears]</a:t>
            </a: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4" name="Title 3">
            <a:extLst>
              <a:ext uri="{FF2B5EF4-FFF2-40B4-BE49-F238E27FC236}">
                <a16:creationId xmlns:a16="http://schemas.microsoft.com/office/drawing/2014/main" id="{EDD90158-995E-4633-94AA-43BA4A78DDA1}"/>
              </a:ext>
            </a:extLst>
          </p:cNvPr>
          <p:cNvSpPr>
            <a:spLocks noGrp="1"/>
          </p:cNvSpPr>
          <p:nvPr>
            <p:ph type="title"/>
          </p:nvPr>
        </p:nvSpPr>
        <p:spPr>
          <a:xfrm>
            <a:off x="0" y="-4814727"/>
            <a:ext cx="10515600" cy="1325563"/>
          </a:xfrm>
        </p:spPr>
        <p:txBody>
          <a:bodyPr/>
          <a:lstStyle/>
          <a:p>
            <a:r>
              <a:rPr lang="en-GB" sz="100" dirty="0">
                <a:solidFill>
                  <a:schemeClr val="bg1"/>
                </a:solidFill>
              </a:rPr>
              <a:t>llevo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llevo.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lleva.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10" name="Google Shape;66;p14" descr="question mark action button">
            <a:extLst>
              <a:ext uri="{FF2B5EF4-FFF2-40B4-BE49-F238E27FC236}">
                <a16:creationId xmlns:a16="http://schemas.microsoft.com/office/drawing/2014/main" id="{02592DB1-6274-45BC-B40C-B06B6E50790D}"/>
              </a:ext>
            </a:extLst>
          </p:cNvPr>
          <p:cNvSpPr/>
          <p:nvPr/>
        </p:nvSpPr>
        <p:spPr>
          <a:xfrm>
            <a:off x="2495652" y="2222061"/>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rgbClr val="ED7D31"/>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1" name="Google Shape;67;p14">
            <a:extLst>
              <a:ext uri="{FF2B5EF4-FFF2-40B4-BE49-F238E27FC236}">
                <a16:creationId xmlns:a16="http://schemas.microsoft.com/office/drawing/2014/main" id="{4D724F56-8483-49D3-9815-D38313C5B243}"/>
              </a:ext>
            </a:extLst>
          </p:cNvPr>
          <p:cNvSpPr txBox="1">
            <a:spLocks/>
          </p:cNvSpPr>
          <p:nvPr/>
        </p:nvSpPr>
        <p:spPr>
          <a:xfrm>
            <a:off x="838200" y="1104137"/>
            <a:ext cx="105156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ts val="0"/>
              </a:spcBef>
              <a:spcAft>
                <a:spcPts val="0"/>
              </a:spcAft>
              <a:buClrTx/>
              <a:buSzPts val="4400"/>
              <a:buFontTx/>
              <a:buNone/>
              <a:tabLst/>
              <a:defRPr/>
            </a:pPr>
            <a:r>
              <a:rPr kumimoji="0" lang="en-GB" sz="11520" b="1" i="0" u="none" strike="noStrike" kern="1200" cap="none" spc="0" normalizeH="0" baseline="0" noProof="0" dirty="0">
                <a:ln>
                  <a:noFill/>
                </a:ln>
                <a:solidFill>
                  <a:srgbClr val="1E4E79"/>
                </a:solidFill>
                <a:effectLst/>
                <a:uLnTx/>
                <a:uFillTx/>
                <a:latin typeface="Century Gothic" panose="020B0502020202020204" pitchFamily="34" charset="0"/>
                <a:ea typeface="+mj-ea"/>
                <a:cs typeface="+mj-cs"/>
              </a:rPr>
              <a:t>llevo</a:t>
            </a:r>
            <a:br>
              <a:rPr kumimoji="0" lang="en-GB" sz="8640" b="1" i="0" u="none" strike="noStrike" kern="1200" cap="none" spc="0" normalizeH="0" baseline="0" noProof="0" dirty="0">
                <a:ln>
                  <a:noFill/>
                </a:ln>
                <a:solidFill>
                  <a:srgbClr val="1E4E79"/>
                </a:solidFill>
                <a:effectLst/>
                <a:uLnTx/>
                <a:uFillTx/>
                <a:latin typeface="Century Gothic" panose="020B0502020202020204" pitchFamily="34" charset="0"/>
                <a:ea typeface="+mj-ea"/>
                <a:cs typeface="+mj-cs"/>
              </a:rPr>
            </a:br>
            <a:endParaRPr kumimoji="0" lang="en-GB" sz="3959"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2" name="Google Shape;68;p14">
            <a:extLst>
              <a:ext uri="{FF2B5EF4-FFF2-40B4-BE49-F238E27FC236}">
                <a16:creationId xmlns:a16="http://schemas.microsoft.com/office/drawing/2014/main" id="{38311921-0DA3-4E03-B63C-7DE981B01EF5}"/>
              </a:ext>
            </a:extLst>
          </p:cNvPr>
          <p:cNvSpPr txBox="1"/>
          <p:nvPr/>
        </p:nvSpPr>
        <p:spPr>
          <a:xfrm>
            <a:off x="3166441" y="2275318"/>
            <a:ext cx="5881543"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 wear]</a:t>
            </a: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13" name="Google Shape;69;p14" descr="question mark action button">
            <a:extLst>
              <a:ext uri="{FF2B5EF4-FFF2-40B4-BE49-F238E27FC236}">
                <a16:creationId xmlns:a16="http://schemas.microsoft.com/office/drawing/2014/main" id="{DA6CA140-186C-4F9C-9C05-276E40FCDD94}"/>
              </a:ext>
            </a:extLst>
          </p:cNvPr>
          <p:cNvSpPr/>
          <p:nvPr/>
        </p:nvSpPr>
        <p:spPr>
          <a:xfrm>
            <a:off x="2495652" y="508644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D7D31"/>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14" name="Google Shape;70;p14">
            <a:extLst>
              <a:ext uri="{FF2B5EF4-FFF2-40B4-BE49-F238E27FC236}">
                <a16:creationId xmlns:a16="http://schemas.microsoft.com/office/drawing/2014/main" id="{0599516E-90EA-44A7-8354-63416F80D99A}"/>
              </a:ext>
            </a:extLst>
          </p:cNvPr>
          <p:cNvSpPr txBox="1"/>
          <p:nvPr/>
        </p:nvSpPr>
        <p:spPr>
          <a:xfrm>
            <a:off x="0" y="3333023"/>
            <a:ext cx="12192000"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defRPr/>
            </a:pPr>
            <a:r>
              <a:rPr lang="en-GB" sz="11500" b="1" kern="0" dirty="0">
                <a:solidFill>
                  <a:srgbClr val="1E4E79"/>
                </a:solidFill>
                <a:latin typeface="Century Gothic"/>
                <a:ea typeface="Century Gothic"/>
                <a:cs typeface="Century Gothic"/>
                <a:sym typeface="Century Gothic"/>
              </a:rPr>
              <a:t>lleva</a:t>
            </a:r>
            <a:endParaRPr sz="1400" kern="0" dirty="0">
              <a:solidFill>
                <a:srgbClr val="000000"/>
              </a:solidFill>
              <a:cs typeface="Arial"/>
              <a:sym typeface="Arial"/>
            </a:endParaRPr>
          </a:p>
        </p:txBody>
      </p:sp>
      <p:sp>
        <p:nvSpPr>
          <p:cNvPr id="15" name="Google Shape;71;p14">
            <a:extLst>
              <a:ext uri="{FF2B5EF4-FFF2-40B4-BE49-F238E27FC236}">
                <a16:creationId xmlns:a16="http://schemas.microsoft.com/office/drawing/2014/main" id="{EC9D882B-9804-4427-89C0-83C81796E9BE}"/>
              </a:ext>
            </a:extLst>
          </p:cNvPr>
          <p:cNvSpPr txBox="1"/>
          <p:nvPr/>
        </p:nvSpPr>
        <p:spPr>
          <a:xfrm>
            <a:off x="3293468" y="5083226"/>
            <a:ext cx="5998601"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wears | it wears]</a:t>
            </a: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4" name="Title 3">
            <a:extLst>
              <a:ext uri="{FF2B5EF4-FFF2-40B4-BE49-F238E27FC236}">
                <a16:creationId xmlns:a16="http://schemas.microsoft.com/office/drawing/2014/main" id="{B0A78412-87CD-4D98-9FDC-48504CDEBC8D}"/>
              </a:ext>
            </a:extLst>
          </p:cNvPr>
          <p:cNvSpPr>
            <a:spLocks noGrp="1"/>
          </p:cNvSpPr>
          <p:nvPr>
            <p:ph type="title"/>
          </p:nvPr>
        </p:nvSpPr>
        <p:spPr>
          <a:xfrm>
            <a:off x="-457200" y="-5119527"/>
            <a:ext cx="2400300" cy="1325563"/>
          </a:xfrm>
        </p:spPr>
        <p:txBody>
          <a:bodyPr/>
          <a:lstStyle/>
          <a:p>
            <a:r>
              <a:rPr lang="en-GB" sz="100" dirty="0">
                <a:solidFill>
                  <a:schemeClr val="bg1"/>
                </a:solidFill>
              </a:rPr>
              <a:t>llevo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lev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4" name="lleva.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 name="Google Shape;77;p15">
            <a:extLst>
              <a:ext uri="{FF2B5EF4-FFF2-40B4-BE49-F238E27FC236}">
                <a16:creationId xmlns:a16="http://schemas.microsoft.com/office/drawing/2014/main" id="{EA0BC037-9A87-4BD4-9432-907F2BF1B086}"/>
              </a:ext>
            </a:extLst>
          </p:cNvPr>
          <p:cNvSpPr txBox="1">
            <a:spLocks/>
          </p:cNvSpPr>
          <p:nvPr/>
        </p:nvSpPr>
        <p:spPr>
          <a:xfrm>
            <a:off x="838200" y="851821"/>
            <a:ext cx="105156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ts val="0"/>
              </a:spcBef>
              <a:spcAft>
                <a:spcPts val="0"/>
              </a:spcAft>
              <a:buClrTx/>
              <a:buSzPts val="4400"/>
              <a:buFontTx/>
              <a:buNone/>
              <a:tabLst/>
              <a:defRPr/>
            </a:pPr>
            <a:r>
              <a:rPr kumimoji="0" lang="en-GB" sz="11500" b="1" i="0" u="none" strike="noStrike" kern="1200" cap="none" spc="0" normalizeH="0" baseline="0" noProof="0" dirty="0">
                <a:ln>
                  <a:noFill/>
                </a:ln>
                <a:solidFill>
                  <a:srgbClr val="1E4E79"/>
                </a:solidFill>
                <a:effectLst/>
                <a:uLnTx/>
                <a:uFillTx/>
                <a:latin typeface="Century Gothic" panose="020B0502020202020204" pitchFamily="34" charset="0"/>
                <a:ea typeface="+mj-ea"/>
                <a:cs typeface="+mj-cs"/>
              </a:rPr>
              <a:t>llevo</a:t>
            </a:r>
            <a:endParaRPr kumimoji="0" lang="en-GB" sz="115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9" name="Google Shape;78;p15">
            <a:extLst>
              <a:ext uri="{FF2B5EF4-FFF2-40B4-BE49-F238E27FC236}">
                <a16:creationId xmlns:a16="http://schemas.microsoft.com/office/drawing/2014/main" id="{D326AC52-6EC7-4334-9295-FA8FBF4BF1E9}"/>
              </a:ext>
            </a:extLst>
          </p:cNvPr>
          <p:cNvSpPr txBox="1"/>
          <p:nvPr/>
        </p:nvSpPr>
        <p:spPr>
          <a:xfrm>
            <a:off x="0" y="2357311"/>
            <a:ext cx="12055643"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 wear]</a:t>
            </a: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10" name="Google Shape;79;p15">
            <a:extLst>
              <a:ext uri="{FF2B5EF4-FFF2-40B4-BE49-F238E27FC236}">
                <a16:creationId xmlns:a16="http://schemas.microsoft.com/office/drawing/2014/main" id="{A677BC97-083C-4B46-86FB-6C27D2CF3EA0}"/>
              </a:ext>
            </a:extLst>
          </p:cNvPr>
          <p:cNvSpPr txBox="1"/>
          <p:nvPr/>
        </p:nvSpPr>
        <p:spPr>
          <a:xfrm>
            <a:off x="1938832" y="3997075"/>
            <a:ext cx="9178993" cy="1015663"/>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6000"/>
              <a:buFont typeface="Arial"/>
              <a:buNone/>
              <a:tabLst/>
              <a:defRPr/>
            </a:pP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Llevo</a:t>
            </a:r>
            <a:r>
              <a:rPr kumimoji="0" lang="en-GB" sz="60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una camisa.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1" name="Google Shape;80;p15">
            <a:extLst>
              <a:ext uri="{FF2B5EF4-FFF2-40B4-BE49-F238E27FC236}">
                <a16:creationId xmlns:a16="http://schemas.microsoft.com/office/drawing/2014/main" id="{A3D0C2D3-004B-498E-8042-8ADDDA43E6D2}"/>
              </a:ext>
            </a:extLst>
          </p:cNvPr>
          <p:cNvSpPr txBox="1"/>
          <p:nvPr/>
        </p:nvSpPr>
        <p:spPr>
          <a:xfrm>
            <a:off x="2839191" y="5012738"/>
            <a:ext cx="6725652"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0" i="0" u="none" strike="noStrike" kern="0" cap="none" spc="0" normalizeH="0" baseline="0" noProof="0" dirty="0">
                <a:ln>
                  <a:noFill/>
                </a:ln>
                <a:solidFill>
                  <a:srgbClr val="ED7D31">
                    <a:lumMod val="75000"/>
                  </a:srgbClr>
                </a:solidFill>
                <a:effectLst/>
                <a:uLnTx/>
                <a:uFillTx/>
                <a:latin typeface="Century Gothic"/>
                <a:ea typeface="Century Gothic"/>
                <a:cs typeface="Century Gothic"/>
                <a:sym typeface="Century Gothic"/>
              </a:rPr>
              <a:t>I wear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shirt.]</a:t>
            </a: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4" name="Title 3">
            <a:extLst>
              <a:ext uri="{FF2B5EF4-FFF2-40B4-BE49-F238E27FC236}">
                <a16:creationId xmlns:a16="http://schemas.microsoft.com/office/drawing/2014/main" id="{FAD86EC9-2280-4AC9-8969-EBA0E3320069}"/>
              </a:ext>
            </a:extLst>
          </p:cNvPr>
          <p:cNvSpPr>
            <a:spLocks noGrp="1"/>
          </p:cNvSpPr>
          <p:nvPr>
            <p:ph type="title"/>
          </p:nvPr>
        </p:nvSpPr>
        <p:spPr>
          <a:xfrm>
            <a:off x="602225" y="-5233827"/>
            <a:ext cx="3588775" cy="1325563"/>
          </a:xfrm>
        </p:spPr>
        <p:txBody>
          <a:bodyPr/>
          <a:lstStyle/>
          <a:p>
            <a:r>
              <a:rPr lang="en-GB" sz="100" dirty="0">
                <a:solidFill>
                  <a:schemeClr val="bg1"/>
                </a:solidFill>
              </a:rPr>
              <a:t>llevo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 name="Google Shape;86;p16">
            <a:extLst>
              <a:ext uri="{FF2B5EF4-FFF2-40B4-BE49-F238E27FC236}">
                <a16:creationId xmlns:a16="http://schemas.microsoft.com/office/drawing/2014/main" id="{7FF33DCA-E89D-4787-94BC-337A1CD59A8B}"/>
              </a:ext>
            </a:extLst>
          </p:cNvPr>
          <p:cNvSpPr txBox="1">
            <a:spLocks/>
          </p:cNvSpPr>
          <p:nvPr/>
        </p:nvSpPr>
        <p:spPr>
          <a:xfrm>
            <a:off x="838200" y="1107586"/>
            <a:ext cx="105156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ts val="0"/>
              </a:spcBef>
              <a:spcAft>
                <a:spcPts val="0"/>
              </a:spcAft>
              <a:buClrTx/>
              <a:buSzPts val="4400"/>
              <a:buFontTx/>
              <a:buNone/>
              <a:tabLst/>
              <a:defRPr/>
            </a:pPr>
            <a:r>
              <a:rPr kumimoji="0" lang="en-GB" sz="11520" b="1" i="0" u="none" strike="noStrike" kern="1200" cap="none" spc="0" normalizeH="0" baseline="0" noProof="0">
                <a:ln>
                  <a:noFill/>
                </a:ln>
                <a:solidFill>
                  <a:srgbClr val="1E4E79"/>
                </a:solidFill>
                <a:effectLst/>
                <a:uLnTx/>
                <a:uFillTx/>
                <a:latin typeface="Century Gothic" panose="020B0502020202020204" pitchFamily="34" charset="0"/>
                <a:ea typeface="+mj-ea"/>
                <a:cs typeface="+mj-cs"/>
              </a:rPr>
              <a:t>lleva</a:t>
            </a:r>
            <a:br>
              <a:rPr kumimoji="0" lang="en-GB" sz="8640" b="1" i="0" u="none" strike="noStrike" kern="1200" cap="none" spc="0" normalizeH="0" baseline="0" noProof="0">
                <a:ln>
                  <a:noFill/>
                </a:ln>
                <a:solidFill>
                  <a:srgbClr val="1E4E79"/>
                </a:solidFill>
                <a:effectLst/>
                <a:uLnTx/>
                <a:uFillTx/>
                <a:latin typeface="Century Gothic" panose="020B0502020202020204" pitchFamily="34" charset="0"/>
                <a:ea typeface="+mj-ea"/>
                <a:cs typeface="+mj-cs"/>
              </a:rPr>
            </a:br>
            <a:endParaRPr kumimoji="0" lang="en-GB" sz="3959"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9" name="Google Shape;87;p16">
            <a:extLst>
              <a:ext uri="{FF2B5EF4-FFF2-40B4-BE49-F238E27FC236}">
                <a16:creationId xmlns:a16="http://schemas.microsoft.com/office/drawing/2014/main" id="{8E1B99FD-3000-4C5A-9854-A6E0AE192208}"/>
              </a:ext>
            </a:extLst>
          </p:cNvPr>
          <p:cNvSpPr txBox="1"/>
          <p:nvPr/>
        </p:nvSpPr>
        <p:spPr>
          <a:xfrm>
            <a:off x="0" y="2358104"/>
            <a:ext cx="12192000"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wears| it wears]</a:t>
            </a: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10" name="Google Shape;88;p16">
            <a:extLst>
              <a:ext uri="{FF2B5EF4-FFF2-40B4-BE49-F238E27FC236}">
                <a16:creationId xmlns:a16="http://schemas.microsoft.com/office/drawing/2014/main" id="{55EC43B4-E0CF-48CC-B145-05A53A7ACCBC}"/>
              </a:ext>
            </a:extLst>
          </p:cNvPr>
          <p:cNvSpPr txBox="1"/>
          <p:nvPr/>
        </p:nvSpPr>
        <p:spPr>
          <a:xfrm>
            <a:off x="0" y="4037385"/>
            <a:ext cx="12192000" cy="1015663"/>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Sara </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lleva </a:t>
            </a:r>
            <a:r>
              <a:rPr kumimoji="0" lang="en-GB" sz="6000" b="0" i="0" u="none" strike="noStrike" kern="0" cap="none" spc="0" normalizeH="0" baseline="0" noProof="0" dirty="0">
                <a:ln>
                  <a:noFill/>
                </a:ln>
                <a:solidFill>
                  <a:srgbClr val="37598F"/>
                </a:solidFill>
                <a:effectLst/>
                <a:uLnTx/>
                <a:uFillTx/>
                <a:latin typeface="Century Gothic"/>
                <a:ea typeface="Century Gothic"/>
                <a:cs typeface="Century Gothic"/>
                <a:sym typeface="Century Gothic"/>
              </a:rPr>
              <a:t>zapatos</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1" name="Google Shape;89;p16">
            <a:extLst>
              <a:ext uri="{FF2B5EF4-FFF2-40B4-BE49-F238E27FC236}">
                <a16:creationId xmlns:a16="http://schemas.microsoft.com/office/drawing/2014/main" id="{17CBFAF7-8D2D-4BD5-8D3E-CA1B0C7991B6}"/>
              </a:ext>
            </a:extLst>
          </p:cNvPr>
          <p:cNvSpPr txBox="1"/>
          <p:nvPr/>
        </p:nvSpPr>
        <p:spPr>
          <a:xfrm>
            <a:off x="3066699" y="5053048"/>
            <a:ext cx="6310170"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[Sarah </a:t>
            </a:r>
            <a:r>
              <a:rPr kumimoji="0" lang="en-GB" sz="3200" b="0" i="0" u="none" strike="noStrike" kern="0" cap="none" spc="0" normalizeH="0" baseline="0" noProof="0" dirty="0">
                <a:ln>
                  <a:noFill/>
                </a:ln>
                <a:solidFill>
                  <a:srgbClr val="ED7D31">
                    <a:lumMod val="75000"/>
                  </a:srgbClr>
                </a:solidFill>
                <a:effectLst/>
                <a:uLnTx/>
                <a:uFillTx/>
                <a:latin typeface="Century Gothic"/>
                <a:ea typeface="Century Gothic"/>
                <a:cs typeface="Century Gothic"/>
                <a:sym typeface="Century Gothic"/>
              </a:rPr>
              <a:t>wears</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shoes.]</a:t>
            </a: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4" name="Title 3">
            <a:extLst>
              <a:ext uri="{FF2B5EF4-FFF2-40B4-BE49-F238E27FC236}">
                <a16:creationId xmlns:a16="http://schemas.microsoft.com/office/drawing/2014/main" id="{D237A88D-99FA-4B06-86F8-7F4A0F58646F}"/>
              </a:ext>
            </a:extLst>
          </p:cNvPr>
          <p:cNvSpPr>
            <a:spLocks noGrp="1"/>
          </p:cNvSpPr>
          <p:nvPr>
            <p:ph type="title"/>
          </p:nvPr>
        </p:nvSpPr>
        <p:spPr>
          <a:xfrm>
            <a:off x="495300" y="-5005227"/>
            <a:ext cx="2228499" cy="1325563"/>
          </a:xfrm>
        </p:spPr>
        <p:txBody>
          <a:bodyPr/>
          <a:lstStyle/>
          <a:p>
            <a:r>
              <a:rPr lang="en-GB" sz="100" dirty="0" err="1">
                <a:solidFill>
                  <a:schemeClr val="bg1"/>
                </a:solidFill>
              </a:rPr>
              <a:t>lleva</a:t>
            </a:r>
            <a:endParaRPr lang="en-GB" sz="1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11" name="Google Shape;95;p17" descr="question mark action button">
            <a:extLst>
              <a:ext uri="{FF2B5EF4-FFF2-40B4-BE49-F238E27FC236}">
                <a16:creationId xmlns:a16="http://schemas.microsoft.com/office/drawing/2014/main" id="{D3C8D123-A574-46ED-B1FE-2470C112F0FB}"/>
              </a:ext>
            </a:extLst>
          </p:cNvPr>
          <p:cNvSpPr/>
          <p:nvPr/>
        </p:nvSpPr>
        <p:spPr>
          <a:xfrm>
            <a:off x="2495652" y="222206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D7D31"/>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2" name="Google Shape;96;p17">
            <a:extLst>
              <a:ext uri="{FF2B5EF4-FFF2-40B4-BE49-F238E27FC236}">
                <a16:creationId xmlns:a16="http://schemas.microsoft.com/office/drawing/2014/main" id="{F6F90A12-921A-4F08-852A-804397BFE8BA}"/>
              </a:ext>
            </a:extLst>
          </p:cNvPr>
          <p:cNvSpPr txBox="1">
            <a:spLocks/>
          </p:cNvSpPr>
          <p:nvPr/>
        </p:nvSpPr>
        <p:spPr>
          <a:xfrm>
            <a:off x="838200" y="826968"/>
            <a:ext cx="105156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ts val="0"/>
              </a:spcBef>
              <a:spcAft>
                <a:spcPts val="0"/>
              </a:spcAft>
              <a:buClrTx/>
              <a:buSzPts val="4400"/>
              <a:buFontTx/>
              <a:buNone/>
              <a:tabLst/>
              <a:defRPr/>
            </a:pPr>
            <a:r>
              <a:rPr kumimoji="0" lang="en-GB" sz="11500" b="1" i="0" u="none" strike="noStrike" kern="1200" cap="none" spc="0" normalizeH="0" baseline="0" noProof="0" dirty="0">
                <a:ln>
                  <a:noFill/>
                </a:ln>
                <a:solidFill>
                  <a:srgbClr val="1E4E79"/>
                </a:solidFill>
                <a:effectLst/>
                <a:uLnTx/>
                <a:uFillTx/>
                <a:latin typeface="Century Gothic" panose="020B0502020202020204" pitchFamily="34" charset="0"/>
                <a:ea typeface="+mj-ea"/>
                <a:cs typeface="+mj-cs"/>
              </a:rPr>
              <a:t>llevo</a:t>
            </a:r>
            <a:endParaRPr kumimoji="0" lang="en-GB" sz="115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3" name="Google Shape;97;p17">
            <a:extLst>
              <a:ext uri="{FF2B5EF4-FFF2-40B4-BE49-F238E27FC236}">
                <a16:creationId xmlns:a16="http://schemas.microsoft.com/office/drawing/2014/main" id="{1269CF41-317E-43F0-9029-E4C8562588B8}"/>
              </a:ext>
            </a:extLst>
          </p:cNvPr>
          <p:cNvSpPr txBox="1"/>
          <p:nvPr/>
        </p:nvSpPr>
        <p:spPr>
          <a:xfrm>
            <a:off x="3198360" y="2313900"/>
            <a:ext cx="5795279"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 wear ]</a:t>
            </a: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14" name="Google Shape;98;p17" descr="question mark action button">
            <a:extLst>
              <a:ext uri="{FF2B5EF4-FFF2-40B4-BE49-F238E27FC236}">
                <a16:creationId xmlns:a16="http://schemas.microsoft.com/office/drawing/2014/main" id="{8EE10EBD-F2DA-4DE8-97DF-C7ADDE6C5249}"/>
              </a:ext>
            </a:extLst>
          </p:cNvPr>
          <p:cNvSpPr/>
          <p:nvPr/>
        </p:nvSpPr>
        <p:spPr>
          <a:xfrm>
            <a:off x="2495652" y="510331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D7D31"/>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5" name="Google Shape;99;p17">
            <a:extLst>
              <a:ext uri="{FF2B5EF4-FFF2-40B4-BE49-F238E27FC236}">
                <a16:creationId xmlns:a16="http://schemas.microsoft.com/office/drawing/2014/main" id="{A40726C8-B209-4F83-81C0-1A0F17B25CD9}"/>
              </a:ext>
            </a:extLst>
          </p:cNvPr>
          <p:cNvSpPr txBox="1"/>
          <p:nvPr/>
        </p:nvSpPr>
        <p:spPr>
          <a:xfrm>
            <a:off x="1743297" y="3980894"/>
            <a:ext cx="9424217" cy="1015663"/>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______ una camisa.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16" name="Google Shape;100;p17">
            <a:extLst>
              <a:ext uri="{FF2B5EF4-FFF2-40B4-BE49-F238E27FC236}">
                <a16:creationId xmlns:a16="http://schemas.microsoft.com/office/drawing/2014/main" id="{038C5371-BADC-4C77-90C8-DFB8A14153D0}"/>
              </a:ext>
            </a:extLst>
          </p:cNvPr>
          <p:cNvSpPr/>
          <p:nvPr/>
        </p:nvSpPr>
        <p:spPr>
          <a:xfrm>
            <a:off x="3038170" y="3980893"/>
            <a:ext cx="2157273" cy="1015663"/>
          </a:xfrm>
          <a:prstGeom prst="rect">
            <a:avLst/>
          </a:prstGeom>
          <a:noFill/>
          <a:ln>
            <a:noFill/>
          </a:ln>
        </p:spPr>
        <p:txBody>
          <a:bodyPr spcFirstLastPara="1" wrap="square" lIns="91425" tIns="45700" rIns="91425" bIns="45700" anchor="t" anchorCtr="0">
            <a:noAutofit/>
          </a:bodyPr>
          <a:lstStyle/>
          <a:p>
            <a:pPr>
              <a:buClr>
                <a:srgbClr val="C55A11"/>
              </a:buClr>
              <a:buSzPts val="6000"/>
              <a:buFont typeface="Arial"/>
              <a:buNone/>
              <a:defRPr/>
            </a:pPr>
            <a:r>
              <a:rPr lang="en-GB" sz="6000" b="1" kern="0" dirty="0">
                <a:solidFill>
                  <a:srgbClr val="C55A11"/>
                </a:solidFill>
                <a:latin typeface="Century Gothic"/>
                <a:ea typeface="Century Gothic"/>
                <a:cs typeface="Century Gothic"/>
                <a:sym typeface="Century Gothic"/>
              </a:rPr>
              <a:t>Llevo</a:t>
            </a:r>
            <a:endParaRPr sz="6000" kern="0" dirty="0">
              <a:solidFill>
                <a:srgbClr val="C55A11"/>
              </a:solidFill>
              <a:latin typeface="Century Gothic"/>
              <a:ea typeface="Century Gothic"/>
              <a:cs typeface="Century Gothic"/>
              <a:sym typeface="Century Gothic"/>
            </a:endParaRPr>
          </a:p>
        </p:txBody>
      </p:sp>
      <p:sp>
        <p:nvSpPr>
          <p:cNvPr id="17" name="Google Shape;101;p17">
            <a:extLst>
              <a:ext uri="{FF2B5EF4-FFF2-40B4-BE49-F238E27FC236}">
                <a16:creationId xmlns:a16="http://schemas.microsoft.com/office/drawing/2014/main" id="{134EB42A-61A4-46BB-8983-B3EB99B108FE}"/>
              </a:ext>
            </a:extLst>
          </p:cNvPr>
          <p:cNvSpPr txBox="1"/>
          <p:nvPr/>
        </p:nvSpPr>
        <p:spPr>
          <a:xfrm>
            <a:off x="4354358" y="4996557"/>
            <a:ext cx="3790893"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0"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I wear</a:t>
            </a:r>
            <a:r>
              <a:rPr kumimoji="0" lang="en-GB" sz="3200" b="0"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shirt.]</a:t>
            </a: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4" name="Title 3">
            <a:extLst>
              <a:ext uri="{FF2B5EF4-FFF2-40B4-BE49-F238E27FC236}">
                <a16:creationId xmlns:a16="http://schemas.microsoft.com/office/drawing/2014/main" id="{2D7377F7-1E25-4E9A-9396-6E7BA93F3EFB}"/>
              </a:ext>
            </a:extLst>
          </p:cNvPr>
          <p:cNvSpPr>
            <a:spLocks noGrp="1"/>
          </p:cNvSpPr>
          <p:nvPr>
            <p:ph type="title"/>
          </p:nvPr>
        </p:nvSpPr>
        <p:spPr>
          <a:xfrm>
            <a:off x="381000" y="-5005227"/>
            <a:ext cx="1657452" cy="1325563"/>
          </a:xfrm>
        </p:spPr>
        <p:txBody>
          <a:bodyPr/>
          <a:lstStyle/>
          <a:p>
            <a:r>
              <a:rPr lang="en-GB" sz="100" dirty="0">
                <a:solidFill>
                  <a:schemeClr val="bg1"/>
                </a:solidFill>
              </a:rPr>
              <a:t>llevo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6042" y="436369"/>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ce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grpSp>
        <p:nvGrpSpPr>
          <p:cNvPr id="2" name="Group 1" descr="Signpost with the city Madrid and the distance 1 kilometre written on it. "/>
          <p:cNvGrpSpPr/>
          <p:nvPr/>
        </p:nvGrpSpPr>
        <p:grpSpPr>
          <a:xfrm>
            <a:off x="3238500" y="1989546"/>
            <a:ext cx="5715000" cy="2162176"/>
            <a:chOff x="4869420" y="1856322"/>
            <a:chExt cx="5715000" cy="2162176"/>
          </a:xfrm>
        </p:grpSpPr>
        <p:sp>
          <p:nvSpPr>
            <p:cNvPr id="7" name="TextBox 6"/>
            <p:cNvSpPr txBox="1"/>
            <p:nvPr/>
          </p:nvSpPr>
          <p:spPr>
            <a:xfrm>
              <a:off x="5955927" y="2726656"/>
              <a:ext cx="3541986" cy="646331"/>
            </a:xfrm>
            <a:prstGeom prst="rect">
              <a:avLst/>
            </a:prstGeom>
            <a:noFill/>
          </p:spPr>
          <p:txBody>
            <a:bodyPr wrap="square" rtlCol="0">
              <a:spAutoFit/>
            </a:bodyPr>
            <a:lstStyle/>
            <a:p>
              <a:r>
                <a:rPr lang="en-GB" sz="3600" b="1" dirty="0">
                  <a:latin typeface="Imprint MT Shadow" panose="04020605060303030202" pitchFamily="82" charset="0"/>
                </a:rPr>
                <a:t>MADRID  1KM</a:t>
              </a:r>
            </a:p>
          </p:txBody>
        </p:sp>
        <p:pic>
          <p:nvPicPr>
            <p:cNvPr id="12292" name="Picture 4" descr="Signpost with the city Madrid and the distance 1 kilometre written on 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9420" y="1856322"/>
              <a:ext cx="5715000" cy="216217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3704896" y="4243321"/>
            <a:ext cx="4782207" cy="1938992"/>
          </a:xfrm>
          <a:prstGeom prst="rect">
            <a:avLst/>
          </a:prstGeom>
        </p:spPr>
        <p:txBody>
          <a:bodyPr wrap="square">
            <a:spAutoFit/>
          </a:bodyPr>
          <a:lstStyle/>
          <a:p>
            <a:r>
              <a:rPr lang="en-GB" sz="12000" dirty="0">
                <a:solidFill>
                  <a:srgbClr val="E56700"/>
                </a:solidFill>
                <a:latin typeface="Century Gothic" panose="020B0502020202020204" pitchFamily="34" charset="0"/>
                <a:cs typeface="Calibri" panose="020F0502020204030204" pitchFamily="34" charset="0"/>
              </a:rPr>
              <a:t>ce</a:t>
            </a:r>
            <a:r>
              <a:rPr lang="en-GB" sz="12000" dirty="0">
                <a:solidFill>
                  <a:srgbClr val="115076"/>
                </a:solidFill>
                <a:latin typeface="Century Gothic" panose="020B0502020202020204" pitchFamily="34" charset="0"/>
                <a:cs typeface="Calibri" panose="020F0502020204030204" pitchFamily="34" charset="0"/>
              </a:rPr>
              <a:t>rca</a:t>
            </a:r>
          </a:p>
        </p:txBody>
      </p:sp>
      <p:sp>
        <p:nvSpPr>
          <p:cNvPr id="9" name="TextBox 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60446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erca.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cerc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 name="Google Shape;107;p18" descr="question mark action button">
            <a:extLst>
              <a:ext uri="{FF2B5EF4-FFF2-40B4-BE49-F238E27FC236}">
                <a16:creationId xmlns:a16="http://schemas.microsoft.com/office/drawing/2014/main" id="{4C4AA831-0776-4EA3-A7F3-9566F96BAD05}"/>
              </a:ext>
            </a:extLst>
          </p:cNvPr>
          <p:cNvSpPr/>
          <p:nvPr/>
        </p:nvSpPr>
        <p:spPr>
          <a:xfrm>
            <a:off x="2495652" y="222206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D7D31"/>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2" name="Google Shape;108;p18">
            <a:extLst>
              <a:ext uri="{FF2B5EF4-FFF2-40B4-BE49-F238E27FC236}">
                <a16:creationId xmlns:a16="http://schemas.microsoft.com/office/drawing/2014/main" id="{60CA4194-D76E-4020-879F-4D4CE191CAB6}"/>
              </a:ext>
            </a:extLst>
          </p:cNvPr>
          <p:cNvSpPr txBox="1">
            <a:spLocks/>
          </p:cNvSpPr>
          <p:nvPr/>
        </p:nvSpPr>
        <p:spPr>
          <a:xfrm>
            <a:off x="880310" y="828399"/>
            <a:ext cx="105156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ts val="0"/>
              </a:spcBef>
              <a:spcAft>
                <a:spcPts val="0"/>
              </a:spcAft>
              <a:buClrTx/>
              <a:buSzPts val="4400"/>
              <a:buFontTx/>
              <a:buNone/>
              <a:tabLst/>
              <a:defRPr/>
            </a:pPr>
            <a:r>
              <a:rPr kumimoji="0" lang="en-GB" sz="11500" b="1" i="0" u="none" strike="noStrike" kern="1200" cap="none" spc="0" normalizeH="0" baseline="0" noProof="0">
                <a:ln>
                  <a:noFill/>
                </a:ln>
                <a:solidFill>
                  <a:srgbClr val="1E4E79"/>
                </a:solidFill>
                <a:effectLst/>
                <a:uLnTx/>
                <a:uFillTx/>
                <a:latin typeface="Century Gothic" panose="020B0502020202020204" pitchFamily="34" charset="0"/>
                <a:ea typeface="+mj-ea"/>
                <a:cs typeface="+mj-cs"/>
              </a:rPr>
              <a:t>lleva</a:t>
            </a:r>
            <a:endParaRPr kumimoji="0" lang="en-GB" sz="115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3" name="Google Shape;109;p18">
            <a:extLst>
              <a:ext uri="{FF2B5EF4-FFF2-40B4-BE49-F238E27FC236}">
                <a16:creationId xmlns:a16="http://schemas.microsoft.com/office/drawing/2014/main" id="{C9B06248-62FF-4743-B4E9-CE4567A1A7F3}"/>
              </a:ext>
            </a:extLst>
          </p:cNvPr>
          <p:cNvSpPr txBox="1"/>
          <p:nvPr/>
        </p:nvSpPr>
        <p:spPr>
          <a:xfrm>
            <a:off x="3257723" y="2246297"/>
            <a:ext cx="5760773"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wears| it wears]</a:t>
            </a: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14" name="Google Shape;110;p18" descr="question mark action button">
            <a:extLst>
              <a:ext uri="{FF2B5EF4-FFF2-40B4-BE49-F238E27FC236}">
                <a16:creationId xmlns:a16="http://schemas.microsoft.com/office/drawing/2014/main" id="{0DB6EC95-08A1-4D1F-9E8C-7E6F69191254}"/>
              </a:ext>
            </a:extLst>
          </p:cNvPr>
          <p:cNvSpPr/>
          <p:nvPr/>
        </p:nvSpPr>
        <p:spPr>
          <a:xfrm>
            <a:off x="2495652" y="50530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D7D31"/>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5" name="Google Shape;111;p18">
            <a:extLst>
              <a:ext uri="{FF2B5EF4-FFF2-40B4-BE49-F238E27FC236}">
                <a16:creationId xmlns:a16="http://schemas.microsoft.com/office/drawing/2014/main" id="{416ECA7E-8BEC-4E4E-8465-8C09189D4044}"/>
              </a:ext>
            </a:extLst>
          </p:cNvPr>
          <p:cNvSpPr txBox="1"/>
          <p:nvPr/>
        </p:nvSpPr>
        <p:spPr>
          <a:xfrm>
            <a:off x="529389" y="4037383"/>
            <a:ext cx="11662612" cy="923330"/>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5400"/>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Sara ______ zapatos.</a:t>
            </a: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16" name="Google Shape;112;p18">
            <a:extLst>
              <a:ext uri="{FF2B5EF4-FFF2-40B4-BE49-F238E27FC236}">
                <a16:creationId xmlns:a16="http://schemas.microsoft.com/office/drawing/2014/main" id="{EF139774-E39D-495D-86AA-BBA0A368FFE9}"/>
              </a:ext>
            </a:extLst>
          </p:cNvPr>
          <p:cNvSpPr/>
          <p:nvPr/>
        </p:nvSpPr>
        <p:spPr>
          <a:xfrm>
            <a:off x="4687006" y="3981573"/>
            <a:ext cx="2566054" cy="1015663"/>
          </a:xfrm>
          <a:prstGeom prst="rect">
            <a:avLst/>
          </a:prstGeom>
          <a:noFill/>
          <a:ln>
            <a:noFill/>
          </a:ln>
        </p:spPr>
        <p:txBody>
          <a:bodyPr spcFirstLastPara="1" wrap="square" lIns="91425" tIns="45700" rIns="91425" bIns="45700" anchor="t" anchorCtr="0">
            <a:noAutofit/>
          </a:bodyPr>
          <a:lstStyle/>
          <a:p>
            <a:pPr>
              <a:buClr>
                <a:srgbClr val="C55A11"/>
              </a:buClr>
              <a:buSzPts val="6000"/>
              <a:buFont typeface="Arial"/>
              <a:buNone/>
              <a:defRPr/>
            </a:pPr>
            <a:r>
              <a:rPr lang="en-GB" sz="6000" b="1" kern="0" dirty="0">
                <a:solidFill>
                  <a:srgbClr val="C55A11"/>
                </a:solidFill>
                <a:latin typeface="Century Gothic"/>
                <a:ea typeface="Century Gothic"/>
                <a:cs typeface="Century Gothic"/>
                <a:sym typeface="Century Gothic"/>
              </a:rPr>
              <a:t>lleva</a:t>
            </a:r>
            <a:endParaRPr sz="6000" kern="0" dirty="0">
              <a:solidFill>
                <a:srgbClr val="C55A11"/>
              </a:solidFill>
              <a:latin typeface="Century Gothic"/>
              <a:ea typeface="Century Gothic"/>
              <a:cs typeface="Century Gothic"/>
              <a:sym typeface="Century Gothic"/>
            </a:endParaRPr>
          </a:p>
        </p:txBody>
      </p:sp>
      <p:sp>
        <p:nvSpPr>
          <p:cNvPr id="17" name="Google Shape;113;p18">
            <a:extLst>
              <a:ext uri="{FF2B5EF4-FFF2-40B4-BE49-F238E27FC236}">
                <a16:creationId xmlns:a16="http://schemas.microsoft.com/office/drawing/2014/main" id="{A82A6074-E3D1-429C-A376-49AC3A5B7DE8}"/>
              </a:ext>
            </a:extLst>
          </p:cNvPr>
          <p:cNvSpPr txBox="1"/>
          <p:nvPr/>
        </p:nvSpPr>
        <p:spPr>
          <a:xfrm>
            <a:off x="3295747" y="5033760"/>
            <a:ext cx="6129895"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[Sarah </a:t>
            </a:r>
            <a:r>
              <a:rPr kumimoji="0" lang="en-GB" sz="3200" b="0"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wears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trainers.]</a:t>
            </a: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4" name="Title 3">
            <a:extLst>
              <a:ext uri="{FF2B5EF4-FFF2-40B4-BE49-F238E27FC236}">
                <a16:creationId xmlns:a16="http://schemas.microsoft.com/office/drawing/2014/main" id="{C3C37C7B-54C7-4255-9084-027060DDF77F}"/>
              </a:ext>
            </a:extLst>
          </p:cNvPr>
          <p:cNvSpPr>
            <a:spLocks noGrp="1"/>
          </p:cNvSpPr>
          <p:nvPr>
            <p:ph type="title"/>
          </p:nvPr>
        </p:nvSpPr>
        <p:spPr>
          <a:xfrm>
            <a:off x="712233" y="-3976526"/>
            <a:ext cx="1783419" cy="923330"/>
          </a:xfrm>
        </p:spPr>
        <p:txBody>
          <a:bodyPr/>
          <a:lstStyle/>
          <a:p>
            <a:r>
              <a:rPr lang="en-GB" sz="100" dirty="0" err="1">
                <a:solidFill>
                  <a:schemeClr val="bg1"/>
                </a:solidFill>
              </a:rPr>
              <a:t>lleva</a:t>
            </a:r>
            <a:endParaRPr lang="en-GB" sz="1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242887-27B0-462E-A57A-7EBB7BEC2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sp>
        <p:nvSpPr>
          <p:cNvPr id="8" name="TextBox 7">
            <a:extLst>
              <a:ext uri="{FF2B5EF4-FFF2-40B4-BE49-F238E27FC236}">
                <a16:creationId xmlns:a16="http://schemas.microsoft.com/office/drawing/2014/main" id="{E7407D83-02ED-4B90-BC70-3620E7C72967}"/>
              </a:ext>
            </a:extLst>
          </p:cNvPr>
          <p:cNvSpPr txBox="1"/>
          <p:nvPr/>
        </p:nvSpPr>
        <p:spPr>
          <a:xfrm>
            <a:off x="700230" y="3986099"/>
            <a:ext cx="500118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Escuch</a:t>
            </a:r>
            <a:r>
              <a:rPr lang="en-GB" sz="2800" b="1" dirty="0">
                <a:solidFill>
                  <a:schemeClr val="accent2"/>
                </a:solidFill>
                <a:latin typeface="Century Gothic" panose="020B0502020202020204" pitchFamily="34" charset="0"/>
              </a:rPr>
              <a:t>o</a:t>
            </a:r>
            <a:r>
              <a:rPr lang="en-GB" sz="2800" dirty="0">
                <a:solidFill>
                  <a:schemeClr val="accent2"/>
                </a:solidFill>
                <a:latin typeface="Century Gothic" panose="020B0502020202020204" pitchFamily="34" charset="0"/>
              </a:rPr>
              <a:t> </a:t>
            </a:r>
            <a:r>
              <a:rPr lang="en-GB" sz="2800" dirty="0">
                <a:solidFill>
                  <a:srgbClr val="002060"/>
                </a:solidFill>
                <a:latin typeface="Century Gothic" panose="020B0502020202020204" pitchFamily="34" charset="0"/>
              </a:rPr>
              <a:t>música.</a:t>
            </a:r>
          </a:p>
        </p:txBody>
      </p:sp>
      <p:sp>
        <p:nvSpPr>
          <p:cNvPr id="9" name="TextBox 8">
            <a:extLst>
              <a:ext uri="{FF2B5EF4-FFF2-40B4-BE49-F238E27FC236}">
                <a16:creationId xmlns:a16="http://schemas.microsoft.com/office/drawing/2014/main" id="{1E3ED511-F774-43C1-9151-5B4F702E1DEA}"/>
              </a:ext>
            </a:extLst>
          </p:cNvPr>
          <p:cNvSpPr txBox="1"/>
          <p:nvPr/>
        </p:nvSpPr>
        <p:spPr>
          <a:xfrm>
            <a:off x="4912383" y="3995921"/>
            <a:ext cx="4296762" cy="523220"/>
          </a:xfrm>
          <a:prstGeom prst="rect">
            <a:avLst/>
          </a:prstGeom>
          <a:noFill/>
        </p:spPr>
        <p:txBody>
          <a:bodyPr wrap="square" rtlCol="0">
            <a:spAutoFit/>
          </a:bodyPr>
          <a:lstStyle/>
          <a:p>
            <a:r>
              <a:rPr lang="en-GB" sz="2800" b="1" dirty="0">
                <a:solidFill>
                  <a:schemeClr val="accent2"/>
                </a:solidFill>
                <a:latin typeface="Century Gothic" panose="020B0502020202020204" pitchFamily="34" charset="0"/>
              </a:rPr>
              <a:t>I</a:t>
            </a:r>
            <a:r>
              <a:rPr lang="en-GB" sz="2800" dirty="0">
                <a:solidFill>
                  <a:srgbClr val="002060"/>
                </a:solidFill>
                <a:latin typeface="Century Gothic" panose="020B0502020202020204" pitchFamily="34" charset="0"/>
              </a:rPr>
              <a:t> listen to music.</a:t>
            </a:r>
          </a:p>
        </p:txBody>
      </p:sp>
      <p:sp>
        <p:nvSpPr>
          <p:cNvPr id="10" name="TextBox 9">
            <a:extLst>
              <a:ext uri="{FF2B5EF4-FFF2-40B4-BE49-F238E27FC236}">
                <a16:creationId xmlns:a16="http://schemas.microsoft.com/office/drawing/2014/main" id="{6E232B77-7CFA-4812-B126-BB2400659249}"/>
              </a:ext>
            </a:extLst>
          </p:cNvPr>
          <p:cNvSpPr txBox="1"/>
          <p:nvPr/>
        </p:nvSpPr>
        <p:spPr>
          <a:xfrm>
            <a:off x="709187" y="2895584"/>
            <a:ext cx="3431922"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Compare:</a:t>
            </a:r>
          </a:p>
        </p:txBody>
      </p:sp>
      <p:sp>
        <p:nvSpPr>
          <p:cNvPr id="12" name="TextBox 11">
            <a:extLst>
              <a:ext uri="{FF2B5EF4-FFF2-40B4-BE49-F238E27FC236}">
                <a16:creationId xmlns:a16="http://schemas.microsoft.com/office/drawing/2014/main" id="{8CFE1183-1AFB-4E9B-9C5B-E55F2EB02DCC}"/>
              </a:ext>
            </a:extLst>
          </p:cNvPr>
          <p:cNvSpPr txBox="1"/>
          <p:nvPr/>
        </p:nvSpPr>
        <p:spPr>
          <a:xfrm>
            <a:off x="700230" y="2223846"/>
            <a:ext cx="1228364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The verb ending changes depending on who the verb refers to. </a:t>
            </a:r>
          </a:p>
        </p:txBody>
      </p:sp>
      <p:sp>
        <p:nvSpPr>
          <p:cNvPr id="13" name="TextBox 12">
            <a:extLst>
              <a:ext uri="{FF2B5EF4-FFF2-40B4-BE49-F238E27FC236}">
                <a16:creationId xmlns:a16="http://schemas.microsoft.com/office/drawing/2014/main" id="{E63CFFBE-3E79-4E58-AF42-B286F0862991}"/>
              </a:ext>
            </a:extLst>
          </p:cNvPr>
          <p:cNvSpPr txBox="1"/>
          <p:nvPr/>
        </p:nvSpPr>
        <p:spPr>
          <a:xfrm>
            <a:off x="709187" y="1325874"/>
            <a:ext cx="11862885" cy="83099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Many Spanish infinitives end in –</a:t>
            </a:r>
            <a:r>
              <a:rPr lang="en-GB" sz="2800" b="1" dirty="0">
                <a:solidFill>
                  <a:srgbClr val="002060"/>
                </a:solidFill>
                <a:latin typeface="Century Gothic" panose="020B0502020202020204" pitchFamily="34" charset="0"/>
              </a:rPr>
              <a:t>ar</a:t>
            </a:r>
            <a:r>
              <a:rPr lang="en-GB" sz="2800" dirty="0">
                <a:solidFill>
                  <a:srgbClr val="002060"/>
                </a:solidFill>
                <a:latin typeface="Century Gothic" panose="020B0502020202020204" pitchFamily="34" charset="0"/>
              </a:rPr>
              <a:t>.</a:t>
            </a:r>
          </a:p>
          <a:p>
            <a:endParaRPr lang="en-GB" sz="2000" dirty="0"/>
          </a:p>
        </p:txBody>
      </p:sp>
      <p:sp>
        <p:nvSpPr>
          <p:cNvPr id="14" name="TextBox 13">
            <a:extLst>
              <a:ext uri="{FF2B5EF4-FFF2-40B4-BE49-F238E27FC236}">
                <a16:creationId xmlns:a16="http://schemas.microsoft.com/office/drawing/2014/main" id="{AD9FDF61-3EC4-4E9E-8E03-512C28229CA3}"/>
              </a:ext>
            </a:extLst>
          </p:cNvPr>
          <p:cNvSpPr txBox="1"/>
          <p:nvPr/>
        </p:nvSpPr>
        <p:spPr>
          <a:xfrm>
            <a:off x="709187" y="3444853"/>
            <a:ext cx="3431922"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Escuch</a:t>
            </a:r>
            <a:r>
              <a:rPr lang="en-GB" sz="2800" b="1" dirty="0">
                <a:solidFill>
                  <a:schemeClr val="accent2"/>
                </a:solidFill>
                <a:latin typeface="Century Gothic" panose="020B0502020202020204" pitchFamily="34" charset="0"/>
              </a:rPr>
              <a:t>a</a:t>
            </a:r>
            <a:r>
              <a:rPr lang="en-GB" sz="2800" dirty="0">
                <a:solidFill>
                  <a:schemeClr val="accent2"/>
                </a:solidFill>
                <a:latin typeface="Century Gothic" panose="020B0502020202020204" pitchFamily="34" charset="0"/>
              </a:rPr>
              <a:t> </a:t>
            </a:r>
            <a:r>
              <a:rPr lang="en-GB" sz="2800" dirty="0">
                <a:solidFill>
                  <a:srgbClr val="002060"/>
                </a:solidFill>
                <a:latin typeface="Century Gothic" panose="020B0502020202020204" pitchFamily="34" charset="0"/>
              </a:rPr>
              <a:t>música.</a:t>
            </a:r>
          </a:p>
        </p:txBody>
      </p:sp>
      <p:sp>
        <p:nvSpPr>
          <p:cNvPr id="15" name="TextBox 14">
            <a:extLst>
              <a:ext uri="{FF2B5EF4-FFF2-40B4-BE49-F238E27FC236}">
                <a16:creationId xmlns:a16="http://schemas.microsoft.com/office/drawing/2014/main" id="{08459AE0-9E31-43AE-9204-0761F3B8480C}"/>
              </a:ext>
            </a:extLst>
          </p:cNvPr>
          <p:cNvSpPr txBox="1"/>
          <p:nvPr/>
        </p:nvSpPr>
        <p:spPr>
          <a:xfrm>
            <a:off x="4860708" y="3482522"/>
            <a:ext cx="4400112" cy="523220"/>
          </a:xfrm>
          <a:prstGeom prst="rect">
            <a:avLst/>
          </a:prstGeom>
          <a:noFill/>
        </p:spPr>
        <p:txBody>
          <a:bodyPr wrap="square" rtlCol="0">
            <a:spAutoFit/>
          </a:bodyPr>
          <a:lstStyle/>
          <a:p>
            <a:r>
              <a:rPr lang="en-GB" sz="2800" b="1" dirty="0">
                <a:solidFill>
                  <a:schemeClr val="accent2"/>
                </a:solidFill>
                <a:latin typeface="Century Gothic" panose="020B0502020202020204" pitchFamily="34" charset="0"/>
              </a:rPr>
              <a:t>S/he</a:t>
            </a:r>
            <a:r>
              <a:rPr lang="en-GB" sz="2800" dirty="0">
                <a:solidFill>
                  <a:srgbClr val="002060"/>
                </a:solidFill>
                <a:latin typeface="Century Gothic" panose="020B0502020202020204" pitchFamily="34" charset="0"/>
              </a:rPr>
              <a:t> listens to music.</a:t>
            </a:r>
          </a:p>
        </p:txBody>
      </p:sp>
      <p:sp>
        <p:nvSpPr>
          <p:cNvPr id="16" name="TextBox 15">
            <a:extLst>
              <a:ext uri="{FF2B5EF4-FFF2-40B4-BE49-F238E27FC236}">
                <a16:creationId xmlns:a16="http://schemas.microsoft.com/office/drawing/2014/main" id="{468D7DE3-5E78-4186-97A5-6D16B1C6DE39}"/>
              </a:ext>
            </a:extLst>
          </p:cNvPr>
          <p:cNvSpPr txBox="1"/>
          <p:nvPr/>
        </p:nvSpPr>
        <p:spPr>
          <a:xfrm>
            <a:off x="700230" y="4720184"/>
            <a:ext cx="10223061"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To mean ‘I’ with an –ar verb, remove –ar and add </a:t>
            </a:r>
            <a:r>
              <a:rPr lang="en-GB" sz="2800" b="1" dirty="0">
                <a:solidFill>
                  <a:schemeClr val="accent2"/>
                </a:solidFill>
                <a:latin typeface="Century Gothic" panose="020B0502020202020204" pitchFamily="34" charset="0"/>
              </a:rPr>
              <a:t>–o</a:t>
            </a:r>
            <a:r>
              <a:rPr lang="en-GB" sz="2800" dirty="0">
                <a:solidFill>
                  <a:srgbClr val="002060"/>
                </a:solidFill>
                <a:latin typeface="Century Gothic" panose="020B0502020202020204" pitchFamily="34" charset="0"/>
              </a:rPr>
              <a:t>.</a:t>
            </a:r>
          </a:p>
        </p:txBody>
      </p:sp>
      <p:sp>
        <p:nvSpPr>
          <p:cNvPr id="17" name="TextBox 16">
            <a:extLst>
              <a:ext uri="{FF2B5EF4-FFF2-40B4-BE49-F238E27FC236}">
                <a16:creationId xmlns:a16="http://schemas.microsoft.com/office/drawing/2014/main" id="{06F2DC80-E873-4CC6-BC00-C6ECA49C99F3}"/>
              </a:ext>
            </a:extLst>
          </p:cNvPr>
          <p:cNvSpPr txBox="1"/>
          <p:nvPr/>
        </p:nvSpPr>
        <p:spPr>
          <a:xfrm>
            <a:off x="700230" y="5380765"/>
            <a:ext cx="179511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Escuch</a:t>
            </a:r>
            <a:r>
              <a:rPr lang="en-GB" sz="2800" dirty="0">
                <a:solidFill>
                  <a:schemeClr val="accent2"/>
                </a:solidFill>
                <a:latin typeface="Century Gothic" panose="020B0502020202020204" pitchFamily="34" charset="0"/>
              </a:rPr>
              <a:t>ar</a:t>
            </a:r>
          </a:p>
        </p:txBody>
      </p:sp>
      <p:sp>
        <p:nvSpPr>
          <p:cNvPr id="18" name="TextBox 17">
            <a:extLst>
              <a:ext uri="{FF2B5EF4-FFF2-40B4-BE49-F238E27FC236}">
                <a16:creationId xmlns:a16="http://schemas.microsoft.com/office/drawing/2014/main" id="{CDD868E6-A92C-4F69-A91A-32B4FB40C611}"/>
              </a:ext>
            </a:extLst>
          </p:cNvPr>
          <p:cNvSpPr txBox="1"/>
          <p:nvPr/>
        </p:nvSpPr>
        <p:spPr>
          <a:xfrm>
            <a:off x="4912383" y="5418434"/>
            <a:ext cx="568172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Escuch</a:t>
            </a:r>
            <a:r>
              <a:rPr lang="en-GB" sz="2800" b="1" dirty="0">
                <a:solidFill>
                  <a:schemeClr val="accent2"/>
                </a:solidFill>
                <a:latin typeface="Century Gothic" panose="020B0502020202020204" pitchFamily="34" charset="0"/>
              </a:rPr>
              <a:t>o</a:t>
            </a:r>
            <a:endParaRPr lang="en-GB" sz="2800" b="1" dirty="0">
              <a:solidFill>
                <a:srgbClr val="002060"/>
              </a:solidFill>
              <a:latin typeface="Century Gothic" panose="020B0502020202020204" pitchFamily="34" charset="0"/>
            </a:endParaRPr>
          </a:p>
        </p:txBody>
      </p:sp>
      <p:cxnSp>
        <p:nvCxnSpPr>
          <p:cNvPr id="19" name="Straight Arrow Connector 18">
            <a:extLst>
              <a:ext uri="{FF2B5EF4-FFF2-40B4-BE49-F238E27FC236}">
                <a16:creationId xmlns:a16="http://schemas.microsoft.com/office/drawing/2014/main" id="{4A07E520-292E-4359-92A8-0EBD9B5875F9}"/>
              </a:ext>
            </a:extLst>
          </p:cNvPr>
          <p:cNvCxnSpPr/>
          <p:nvPr/>
        </p:nvCxnSpPr>
        <p:spPr>
          <a:xfrm>
            <a:off x="3085280" y="5703099"/>
            <a:ext cx="159282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EBAFBCC-5654-43F1-B43A-746B71EFEF36}"/>
              </a:ext>
            </a:extLst>
          </p:cNvPr>
          <p:cNvSpPr/>
          <p:nvPr/>
        </p:nvSpPr>
        <p:spPr>
          <a:xfrm>
            <a:off x="1988488" y="5380765"/>
            <a:ext cx="436660" cy="52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ular Callout 1">
            <a:extLst>
              <a:ext uri="{FF2B5EF4-FFF2-40B4-BE49-F238E27FC236}">
                <a16:creationId xmlns:a16="http://schemas.microsoft.com/office/drawing/2014/main" id="{8ECA2AE0-7738-488B-A392-4B4C386C9561}"/>
              </a:ext>
            </a:extLst>
          </p:cNvPr>
          <p:cNvSpPr/>
          <p:nvPr/>
        </p:nvSpPr>
        <p:spPr>
          <a:xfrm>
            <a:off x="567159" y="4005742"/>
            <a:ext cx="1539433" cy="1237662"/>
          </a:xfrm>
          <a:prstGeom prst="wedgeRoundRectCallout">
            <a:avLst/>
          </a:prstGeom>
          <a:solidFill>
            <a:schemeClr val="accent5">
              <a:lumMod val="50000"/>
            </a:schemeClr>
          </a:solid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This part of the verb is called the ‘stem’.</a:t>
            </a:r>
          </a:p>
        </p:txBody>
      </p:sp>
      <p:sp>
        <p:nvSpPr>
          <p:cNvPr id="4" name="Title 3">
            <a:extLst>
              <a:ext uri="{FF2B5EF4-FFF2-40B4-BE49-F238E27FC236}">
                <a16:creationId xmlns:a16="http://schemas.microsoft.com/office/drawing/2014/main" id="{4C1D2BFE-B0C5-4E1B-B988-209A6803770F}"/>
              </a:ext>
            </a:extLst>
          </p:cNvPr>
          <p:cNvSpPr>
            <a:spLocks noGrp="1"/>
          </p:cNvSpPr>
          <p:nvPr>
            <p:ph type="title"/>
          </p:nvPr>
        </p:nvSpPr>
        <p:spPr>
          <a:xfrm>
            <a:off x="0" y="-73948"/>
            <a:ext cx="10515600" cy="1325563"/>
          </a:xfrm>
        </p:spPr>
        <p:txBody>
          <a:bodyPr/>
          <a:lstStyle/>
          <a:p>
            <a:pPr rtl="0" eaLnBrk="1" latinLnBrk="0" hangingPunct="1"/>
            <a:r>
              <a:rPr lang="en-GB" sz="2400" b="1" kern="1200" dirty="0">
                <a:solidFill>
                  <a:srgbClr val="FFFFFF"/>
                </a:solidFill>
                <a:effectLst/>
                <a:latin typeface="Century Gothic" panose="020B0502020202020204" pitchFamily="34" charset="0"/>
                <a:ea typeface="+mn-ea"/>
                <a:cs typeface="+mn-cs"/>
              </a:rPr>
              <a:t>Saying what I do and s/he does</a:t>
            </a:r>
            <a:endParaRPr lang="en-GB" dirty="0">
              <a:effectLst/>
            </a:endParaRPr>
          </a:p>
          <a:p>
            <a:pPr rtl="0" eaLnBrk="1" latinLnBrk="0" hangingPunct="1"/>
            <a:r>
              <a:rPr lang="en-GB" sz="2400" kern="1200" dirty="0">
                <a:solidFill>
                  <a:srgbClr val="FFFFFF"/>
                </a:solidFill>
                <a:effectLst/>
                <a:latin typeface="Century Gothic" panose="020B0502020202020204" pitchFamily="34" charset="0"/>
                <a:ea typeface="+mn-ea"/>
                <a:cs typeface="+mn-cs"/>
              </a:rPr>
              <a:t>-ar verbs – 1</a:t>
            </a:r>
            <a:r>
              <a:rPr lang="en-GB" sz="2400" kern="1200" baseline="30000" dirty="0">
                <a:solidFill>
                  <a:srgbClr val="FFFFFF"/>
                </a:solidFill>
                <a:effectLst/>
                <a:latin typeface="Century Gothic" panose="020B0502020202020204" pitchFamily="34" charset="0"/>
                <a:ea typeface="+mn-ea"/>
                <a:cs typeface="+mn-cs"/>
              </a:rPr>
              <a:t>st</a:t>
            </a:r>
            <a:r>
              <a:rPr lang="en-GB" sz="2400" kern="1200" dirty="0">
                <a:solidFill>
                  <a:srgbClr val="FFFFFF"/>
                </a:solidFill>
                <a:effectLst/>
                <a:latin typeface="Century Gothic" panose="020B0502020202020204" pitchFamily="34" charset="0"/>
                <a:ea typeface="+mn-ea"/>
                <a:cs typeface="+mn-cs"/>
              </a:rPr>
              <a:t> and 3</a:t>
            </a:r>
            <a:r>
              <a:rPr lang="en-GB" sz="2400" kern="1200" baseline="30000" dirty="0">
                <a:solidFill>
                  <a:srgbClr val="FFFFFF"/>
                </a:solidFill>
                <a:effectLst/>
                <a:latin typeface="Century Gothic" panose="020B0502020202020204" pitchFamily="34" charset="0"/>
                <a:ea typeface="+mn-ea"/>
                <a:cs typeface="+mn-cs"/>
              </a:rPr>
              <a:t>rd</a:t>
            </a:r>
            <a:r>
              <a:rPr lang="en-GB" sz="2400" kern="1200" dirty="0">
                <a:solidFill>
                  <a:srgbClr val="FFFFFF"/>
                </a:solidFill>
                <a:effectLst/>
                <a:latin typeface="Century Gothic" panose="020B0502020202020204" pitchFamily="34" charset="0"/>
                <a:ea typeface="+mn-ea"/>
                <a:cs typeface="+mn-cs"/>
              </a:rPr>
              <a:t> person singular</a:t>
            </a:r>
            <a:endParaRPr lang="en-GB" dirty="0">
              <a:effectLst/>
            </a:endParaRPr>
          </a:p>
        </p:txBody>
      </p:sp>
    </p:spTree>
    <p:extLst>
      <p:ext uri="{BB962C8B-B14F-4D97-AF65-F5344CB8AC3E}">
        <p14:creationId xmlns:p14="http://schemas.microsoft.com/office/powerpoint/2010/main" val="418889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P spid="15" grpId="0"/>
      <p:bldP spid="16" grpId="0"/>
      <p:bldP spid="17" grpId="0"/>
      <p:bldP spid="18" grpId="0"/>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a:extLst>
              <a:ext uri="{FF2B5EF4-FFF2-40B4-BE49-F238E27FC236}">
                <a16:creationId xmlns:a16="http://schemas.microsoft.com/office/drawing/2014/main" id="{5A91BE2F-CE02-47AC-930D-76E23A7C0D6E}"/>
              </a:ext>
            </a:extLst>
          </p:cNvPr>
          <p:cNvGraphicFramePr>
            <a:graphicFrameLocks noGrp="1"/>
          </p:cNvGraphicFramePr>
          <p:nvPr>
            <p:extLst>
              <p:ext uri="{D42A27DB-BD31-4B8C-83A1-F6EECF244321}">
                <p14:modId xmlns:p14="http://schemas.microsoft.com/office/powerpoint/2010/main" val="1993650115"/>
              </p:ext>
            </p:extLst>
          </p:nvPr>
        </p:nvGraphicFramePr>
        <p:xfrm>
          <a:off x="95902" y="1268660"/>
          <a:ext cx="11916230" cy="5032141"/>
        </p:xfrm>
        <a:graphic>
          <a:graphicData uri="http://schemas.openxmlformats.org/drawingml/2006/table">
            <a:tbl>
              <a:tblPr firstRow="1" bandRow="1"/>
              <a:tblGrid>
                <a:gridCol w="452178">
                  <a:extLst>
                    <a:ext uri="{9D8B030D-6E8A-4147-A177-3AD203B41FA5}">
                      <a16:colId xmlns:a16="http://schemas.microsoft.com/office/drawing/2014/main" val="3587697735"/>
                    </a:ext>
                  </a:extLst>
                </a:gridCol>
                <a:gridCol w="4231567">
                  <a:extLst>
                    <a:ext uri="{9D8B030D-6E8A-4147-A177-3AD203B41FA5}">
                      <a16:colId xmlns:a16="http://schemas.microsoft.com/office/drawing/2014/main" val="4273422518"/>
                    </a:ext>
                  </a:extLst>
                </a:gridCol>
                <a:gridCol w="1586429">
                  <a:extLst>
                    <a:ext uri="{9D8B030D-6E8A-4147-A177-3AD203B41FA5}">
                      <a16:colId xmlns:a16="http://schemas.microsoft.com/office/drawing/2014/main" val="760513471"/>
                    </a:ext>
                  </a:extLst>
                </a:gridCol>
                <a:gridCol w="1758462">
                  <a:extLst>
                    <a:ext uri="{9D8B030D-6E8A-4147-A177-3AD203B41FA5}">
                      <a16:colId xmlns:a16="http://schemas.microsoft.com/office/drawing/2014/main" val="3831153074"/>
                    </a:ext>
                  </a:extLst>
                </a:gridCol>
                <a:gridCol w="3887594">
                  <a:extLst>
                    <a:ext uri="{9D8B030D-6E8A-4147-A177-3AD203B41FA5}">
                      <a16:colId xmlns:a16="http://schemas.microsoft.com/office/drawing/2014/main" val="2302350547"/>
                    </a:ext>
                  </a:extLst>
                </a:gridCol>
              </a:tblGrid>
              <a:tr h="486981">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endParaRPr lang="en-GB"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l"/>
                      <a:r>
                        <a:rPr lang="en-GB" sz="2400" b="1" dirty="0">
                          <a:solidFill>
                            <a:srgbClr val="002060"/>
                          </a:solidFill>
                          <a:latin typeface="Century Gothic" panose="020B0502020202020204" pitchFamily="34" charset="0"/>
                        </a:rPr>
                        <a:t>Maria says:</a:t>
                      </a: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r>
                        <a:rPr lang="en-GB" sz="2200" b="1" dirty="0">
                          <a:solidFill>
                            <a:srgbClr val="002060"/>
                          </a:solidFill>
                          <a:latin typeface="Century Gothic" panose="020B0502020202020204" pitchFamily="34" charset="0"/>
                        </a:rPr>
                        <a:t>Maria</a:t>
                      </a:r>
                      <a:r>
                        <a:rPr lang="en-GB" sz="2200" b="1" baseline="0" dirty="0">
                          <a:solidFill>
                            <a:srgbClr val="002060"/>
                          </a:solidFill>
                          <a:latin typeface="Century Gothic" panose="020B0502020202020204" pitchFamily="34" charset="0"/>
                        </a:rPr>
                        <a:t> (‘I’)</a:t>
                      </a:r>
                      <a:endParaRPr lang="en-GB" sz="2200" b="1"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r>
                        <a:rPr lang="en-GB" sz="2200" b="1" dirty="0">
                          <a:solidFill>
                            <a:srgbClr val="002060"/>
                          </a:solidFill>
                          <a:latin typeface="Century Gothic" panose="020B0502020202020204" pitchFamily="34" charset="0"/>
                        </a:rPr>
                        <a:t>Ana</a:t>
                      </a:r>
                      <a:r>
                        <a:rPr lang="en-GB" sz="2200" b="1" baseline="0" dirty="0">
                          <a:solidFill>
                            <a:srgbClr val="002060"/>
                          </a:solidFill>
                          <a:latin typeface="Century Gothic" panose="020B0502020202020204" pitchFamily="34" charset="0"/>
                        </a:rPr>
                        <a:t> (‘she’)</a:t>
                      </a:r>
                      <a:endParaRPr lang="en-GB" sz="2200" b="1"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r>
                        <a:rPr lang="en-GB" sz="2000" b="1" dirty="0">
                          <a:solidFill>
                            <a:srgbClr val="002060"/>
                          </a:solidFill>
                          <a:latin typeface="Century Gothic" panose="020B0502020202020204" pitchFamily="34" charset="0"/>
                        </a:rPr>
                        <a:t>What exactly does she say?</a:t>
                      </a: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097209514"/>
                  </a:ext>
                </a:extLst>
              </a:tr>
              <a:tr h="45451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200" dirty="0">
                          <a:solidFill>
                            <a:srgbClr val="002060"/>
                          </a:solidFill>
                          <a:latin typeface="Century Gothic" panose="020B0502020202020204" pitchFamily="34" charset="0"/>
                        </a:rPr>
                        <a:t>1</a:t>
                      </a: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42370797"/>
                  </a:ext>
                </a:extLst>
              </a:tr>
              <a:tr h="45451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200" dirty="0">
                          <a:solidFill>
                            <a:srgbClr val="002060"/>
                          </a:solidFill>
                          <a:latin typeface="Century Gothic" panose="020B0502020202020204" pitchFamily="34" charset="0"/>
                        </a:rPr>
                        <a:t>2</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890588510"/>
                  </a:ext>
                </a:extLst>
              </a:tr>
              <a:tr h="45451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200" dirty="0">
                          <a:solidFill>
                            <a:srgbClr val="002060"/>
                          </a:solidFill>
                          <a:latin typeface="Century Gothic" panose="020B0502020202020204" pitchFamily="34" charset="0"/>
                        </a:rPr>
                        <a:t>3</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4098199311"/>
                  </a:ext>
                </a:extLst>
              </a:tr>
              <a:tr h="45451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200" dirty="0">
                          <a:solidFill>
                            <a:srgbClr val="002060"/>
                          </a:solidFill>
                          <a:latin typeface="Century Gothic" panose="020B0502020202020204" pitchFamily="34" charset="0"/>
                        </a:rPr>
                        <a:t>4</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906487638"/>
                  </a:ext>
                </a:extLst>
              </a:tr>
              <a:tr h="45451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200" dirty="0">
                          <a:solidFill>
                            <a:srgbClr val="002060"/>
                          </a:solidFill>
                          <a:latin typeface="Century Gothic" panose="020B0502020202020204" pitchFamily="34" charset="0"/>
                        </a:rPr>
                        <a:t>5</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076436072"/>
                  </a:ext>
                </a:extLst>
              </a:tr>
              <a:tr h="45451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200" dirty="0">
                          <a:solidFill>
                            <a:srgbClr val="002060"/>
                          </a:solidFill>
                          <a:latin typeface="Century Gothic" panose="020B0502020202020204" pitchFamily="34" charset="0"/>
                        </a:rPr>
                        <a:t>6</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38271135"/>
                  </a:ext>
                </a:extLst>
              </a:tr>
              <a:tr h="45451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200" dirty="0">
                          <a:solidFill>
                            <a:srgbClr val="002060"/>
                          </a:solidFill>
                          <a:latin typeface="Century Gothic" panose="020B0502020202020204" pitchFamily="34" charset="0"/>
                        </a:rPr>
                        <a:t>7</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975175003"/>
                  </a:ext>
                </a:extLst>
              </a:tr>
              <a:tr h="45451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200" dirty="0">
                          <a:solidFill>
                            <a:srgbClr val="002060"/>
                          </a:solidFill>
                          <a:latin typeface="Century Gothic" panose="020B0502020202020204" pitchFamily="34" charset="0"/>
                        </a:rPr>
                        <a:t>8</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452697797"/>
                  </a:ext>
                </a:extLst>
              </a:tr>
              <a:tr h="45451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200" dirty="0">
                          <a:solidFill>
                            <a:srgbClr val="002060"/>
                          </a:solidFill>
                          <a:latin typeface="Century Gothic" panose="020B0502020202020204" pitchFamily="34" charset="0"/>
                        </a:rPr>
                        <a:t>9</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4015377861"/>
                  </a:ext>
                </a:extLst>
              </a:tr>
              <a:tr h="45451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1800" dirty="0">
                          <a:solidFill>
                            <a:srgbClr val="002060"/>
                          </a:solidFill>
                          <a:latin typeface="Century Gothic" panose="020B0502020202020204" pitchFamily="34" charset="0"/>
                        </a:rPr>
                        <a:t>10</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843185788"/>
                  </a:ext>
                </a:extLst>
              </a:tr>
            </a:tbl>
          </a:graphicData>
        </a:graphic>
      </p:graphicFrame>
      <p:sp>
        <p:nvSpPr>
          <p:cNvPr id="8" name="TextBox 7">
            <a:extLst>
              <a:ext uri="{FF2B5EF4-FFF2-40B4-BE49-F238E27FC236}">
                <a16:creationId xmlns:a16="http://schemas.microsoft.com/office/drawing/2014/main" id="{1C32814B-7AC0-4CE4-9ABB-44E73335FB47}"/>
              </a:ext>
            </a:extLst>
          </p:cNvPr>
          <p:cNvSpPr txBox="1"/>
          <p:nvPr/>
        </p:nvSpPr>
        <p:spPr>
          <a:xfrm>
            <a:off x="530205" y="1777227"/>
            <a:ext cx="692752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Compra unas cosas </a:t>
            </a:r>
            <a:r>
              <a:rPr kumimoji="0" lang="en-GB" sz="2000" b="0" i="0" u="none" strike="noStrike" kern="0" cap="none" spc="0" normalizeH="0" baseline="0" noProof="0" dirty="0" err="1">
                <a:ln>
                  <a:noFill/>
                </a:ln>
                <a:solidFill>
                  <a:srgbClr val="002060"/>
                </a:solidFill>
                <a:effectLst/>
                <a:uLnTx/>
                <a:uFillTx/>
              </a:rPr>
              <a:t>en</a:t>
            </a:r>
            <a:r>
              <a:rPr kumimoji="0" lang="en-GB" sz="2000" b="0" i="0" u="none" strike="noStrike" kern="0" cap="none" spc="0" normalizeH="0" baseline="0" noProof="0" dirty="0">
                <a:ln>
                  <a:noFill/>
                </a:ln>
                <a:solidFill>
                  <a:srgbClr val="002060"/>
                </a:solidFill>
                <a:effectLst/>
                <a:uLnTx/>
                <a:uFillTx/>
              </a:rPr>
              <a:t> Valencia. </a:t>
            </a:r>
            <a:endParaRPr kumimoji="0" lang="en-GB" sz="2000" b="0" i="0" u="none" strike="noStrike" kern="0" cap="none" spc="0" normalizeH="0" baseline="0" noProof="0" dirty="0">
              <a:ln>
                <a:noFill/>
              </a:ln>
              <a:solidFill>
                <a:srgbClr val="002060"/>
              </a:solidFill>
              <a:effectLst/>
              <a:uLnTx/>
              <a:uFillTx/>
              <a:latin typeface="Tw Cen MT" panose="020B0602020104020603"/>
            </a:endParaRPr>
          </a:p>
        </p:txBody>
      </p:sp>
      <p:sp>
        <p:nvSpPr>
          <p:cNvPr id="9" name="TextBox 8">
            <a:extLst>
              <a:ext uri="{FF2B5EF4-FFF2-40B4-BE49-F238E27FC236}">
                <a16:creationId xmlns:a16="http://schemas.microsoft.com/office/drawing/2014/main" id="{BBE52A7F-39FF-43E3-B89B-24ECBF4618A4}"/>
              </a:ext>
            </a:extLst>
          </p:cNvPr>
          <p:cNvSpPr txBox="1"/>
          <p:nvPr/>
        </p:nvSpPr>
        <p:spPr>
          <a:xfrm>
            <a:off x="596346" y="2210282"/>
            <a:ext cx="439310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rPr>
              <a:t>Bailo</a:t>
            </a:r>
            <a:r>
              <a:rPr kumimoji="0" lang="en-GB" sz="2000" b="0" i="0" u="none" strike="noStrike" kern="0" cap="none" spc="0" normalizeH="0" baseline="0" noProof="0" dirty="0">
                <a:ln>
                  <a:noFill/>
                </a:ln>
                <a:solidFill>
                  <a:srgbClr val="002060"/>
                </a:solidFill>
                <a:effectLst/>
                <a:uLnTx/>
                <a:uFillTx/>
              </a:rPr>
              <a:t> en el sur.</a:t>
            </a:r>
            <a:endParaRPr kumimoji="0" lang="en-GB" sz="2000" b="0" i="0" u="none" strike="noStrike" kern="0" cap="none" spc="0" normalizeH="0" baseline="0" noProof="0" dirty="0">
              <a:ln>
                <a:noFill/>
              </a:ln>
              <a:solidFill>
                <a:srgbClr val="002060"/>
              </a:solidFill>
              <a:effectLst/>
              <a:uLnTx/>
              <a:uFillTx/>
              <a:latin typeface="Tw Cen MT" panose="020B0602020104020603"/>
            </a:endParaRPr>
          </a:p>
        </p:txBody>
      </p:sp>
      <p:sp>
        <p:nvSpPr>
          <p:cNvPr id="10" name="TextBox 9">
            <a:extLst>
              <a:ext uri="{FF2B5EF4-FFF2-40B4-BE49-F238E27FC236}">
                <a16:creationId xmlns:a16="http://schemas.microsoft.com/office/drawing/2014/main" id="{3274D867-305F-4326-98A0-5B34EBA36735}"/>
              </a:ext>
            </a:extLst>
          </p:cNvPr>
          <p:cNvSpPr txBox="1"/>
          <p:nvPr/>
        </p:nvSpPr>
        <p:spPr>
          <a:xfrm>
            <a:off x="596347" y="2662709"/>
            <a:ext cx="417448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Lleva una camisa.</a:t>
            </a:r>
            <a:endParaRPr kumimoji="0" lang="en-GB" sz="2000" b="0" i="0" u="none" strike="noStrike" kern="0" cap="none" spc="0" normalizeH="0" baseline="0" noProof="0" dirty="0">
              <a:ln>
                <a:noFill/>
              </a:ln>
              <a:solidFill>
                <a:srgbClr val="002060"/>
              </a:solidFill>
              <a:effectLst/>
              <a:uLnTx/>
              <a:uFillTx/>
              <a:latin typeface="Tw Cen MT" panose="020B0602020104020603"/>
            </a:endParaRPr>
          </a:p>
        </p:txBody>
      </p:sp>
      <p:sp>
        <p:nvSpPr>
          <p:cNvPr id="11" name="TextBox 10">
            <a:extLst>
              <a:ext uri="{FF2B5EF4-FFF2-40B4-BE49-F238E27FC236}">
                <a16:creationId xmlns:a16="http://schemas.microsoft.com/office/drawing/2014/main" id="{0E66133B-63B4-4876-A9AC-7D04E27357BE}"/>
              </a:ext>
            </a:extLst>
          </p:cNvPr>
          <p:cNvSpPr txBox="1"/>
          <p:nvPr/>
        </p:nvSpPr>
        <p:spPr>
          <a:xfrm>
            <a:off x="619347" y="3109582"/>
            <a:ext cx="328488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rPr>
              <a:t>Baila</a:t>
            </a:r>
            <a:r>
              <a:rPr kumimoji="0" lang="en-GB" sz="2000" b="0" i="0" u="none" strike="noStrike" kern="0" cap="none" spc="0" normalizeH="0" baseline="0" noProof="0" dirty="0">
                <a:ln>
                  <a:noFill/>
                </a:ln>
                <a:solidFill>
                  <a:srgbClr val="002060"/>
                </a:solidFill>
                <a:effectLst/>
                <a:uLnTx/>
                <a:uFillTx/>
              </a:rPr>
              <a:t> en el norte.</a:t>
            </a:r>
          </a:p>
        </p:txBody>
      </p:sp>
      <p:sp>
        <p:nvSpPr>
          <p:cNvPr id="12" name="TextBox 11">
            <a:extLst>
              <a:ext uri="{FF2B5EF4-FFF2-40B4-BE49-F238E27FC236}">
                <a16:creationId xmlns:a16="http://schemas.microsoft.com/office/drawing/2014/main" id="{1F7C7695-EFEA-4FB0-B78C-4B132827ADF3}"/>
              </a:ext>
            </a:extLst>
          </p:cNvPr>
          <p:cNvSpPr txBox="1"/>
          <p:nvPr/>
        </p:nvSpPr>
        <p:spPr>
          <a:xfrm>
            <a:off x="610064" y="3580485"/>
            <a:ext cx="314901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rPr>
              <a:t>Necesito</a:t>
            </a:r>
            <a:r>
              <a:rPr kumimoji="0" lang="en-GB" sz="2000" b="0" i="0" u="none" strike="noStrike" kern="0" cap="none" spc="0" normalizeH="0" baseline="0" noProof="0" dirty="0">
                <a:ln>
                  <a:noFill/>
                </a:ln>
                <a:solidFill>
                  <a:srgbClr val="002060"/>
                </a:solidFill>
                <a:effectLst/>
                <a:uLnTx/>
                <a:uFillTx/>
              </a:rPr>
              <a:t> un amigo.</a:t>
            </a:r>
            <a:endParaRPr kumimoji="0" lang="en-GB" sz="2000" b="0" i="0" u="none" strike="noStrike" kern="0" cap="none" spc="0" normalizeH="0" baseline="0" noProof="0" dirty="0">
              <a:ln>
                <a:noFill/>
              </a:ln>
              <a:solidFill>
                <a:srgbClr val="002060"/>
              </a:solidFill>
              <a:effectLst/>
              <a:uLnTx/>
              <a:uFillTx/>
              <a:latin typeface="Tw Cen MT" panose="020B0602020104020603"/>
            </a:endParaRPr>
          </a:p>
        </p:txBody>
      </p:sp>
      <p:sp>
        <p:nvSpPr>
          <p:cNvPr id="13" name="TextBox 12">
            <a:extLst>
              <a:ext uri="{FF2B5EF4-FFF2-40B4-BE49-F238E27FC236}">
                <a16:creationId xmlns:a16="http://schemas.microsoft.com/office/drawing/2014/main" id="{E82FC259-9AAF-4FC2-81E3-A399BD8329F6}"/>
              </a:ext>
            </a:extLst>
          </p:cNvPr>
          <p:cNvSpPr txBox="1"/>
          <p:nvPr/>
        </p:nvSpPr>
        <p:spPr>
          <a:xfrm>
            <a:off x="610064" y="4023674"/>
            <a:ext cx="246281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rPr>
              <a:t>Usa</a:t>
            </a:r>
            <a:r>
              <a:rPr kumimoji="0" lang="en-GB" sz="2000" b="0" i="0" u="none" strike="noStrike" kern="0" cap="none" spc="0" normalizeH="0" baseline="0" noProof="0" dirty="0">
                <a:ln>
                  <a:noFill/>
                </a:ln>
                <a:solidFill>
                  <a:srgbClr val="002060"/>
                </a:solidFill>
                <a:effectLst/>
                <a:uLnTx/>
                <a:uFillTx/>
              </a:rPr>
              <a:t> </a:t>
            </a:r>
            <a:r>
              <a:rPr kumimoji="0" lang="en-GB" sz="2000" b="0" i="0" u="none" strike="noStrike" kern="0" cap="none" spc="0" normalizeH="0" baseline="0" noProof="0" dirty="0" err="1">
                <a:ln>
                  <a:noFill/>
                </a:ln>
                <a:solidFill>
                  <a:srgbClr val="002060"/>
                </a:solidFill>
                <a:effectLst/>
                <a:uLnTx/>
                <a:uFillTx/>
              </a:rPr>
              <a:t>una</a:t>
            </a:r>
            <a:r>
              <a:rPr kumimoji="0" lang="en-GB" sz="2000" b="0" i="0" u="none" strike="noStrike" kern="0" cap="none" spc="0" normalizeH="0" baseline="0" noProof="0" dirty="0">
                <a:ln>
                  <a:noFill/>
                </a:ln>
                <a:solidFill>
                  <a:srgbClr val="002060"/>
                </a:solidFill>
                <a:effectLst/>
                <a:uLnTx/>
                <a:uFillTx/>
              </a:rPr>
              <a:t> </a:t>
            </a:r>
            <a:r>
              <a:rPr kumimoji="0" lang="en-GB" sz="2000" b="0" i="0" u="none" strike="noStrike" kern="0" cap="none" spc="0" normalizeH="0" baseline="0" noProof="0" dirty="0" err="1">
                <a:ln>
                  <a:noFill/>
                </a:ln>
                <a:solidFill>
                  <a:srgbClr val="002060"/>
                </a:solidFill>
                <a:effectLst/>
                <a:uLnTx/>
                <a:uFillTx/>
              </a:rPr>
              <a:t>bicicleta</a:t>
            </a:r>
            <a:r>
              <a:rPr kumimoji="0" lang="en-GB" sz="2000" b="0" i="0" u="none" strike="noStrike" kern="0" cap="none" spc="0" normalizeH="0" baseline="0" noProof="0" dirty="0">
                <a:ln>
                  <a:noFill/>
                </a:ln>
                <a:solidFill>
                  <a:srgbClr val="002060"/>
                </a:solidFill>
                <a:effectLst/>
                <a:uLnTx/>
                <a:uFillTx/>
              </a:rPr>
              <a:t>.</a:t>
            </a:r>
          </a:p>
        </p:txBody>
      </p:sp>
      <p:sp>
        <p:nvSpPr>
          <p:cNvPr id="14" name="TextBox 13">
            <a:extLst>
              <a:ext uri="{FF2B5EF4-FFF2-40B4-BE49-F238E27FC236}">
                <a16:creationId xmlns:a16="http://schemas.microsoft.com/office/drawing/2014/main" id="{2B2D94FF-0108-419F-9ADF-685A3EF9A853}"/>
              </a:ext>
            </a:extLst>
          </p:cNvPr>
          <p:cNvSpPr txBox="1"/>
          <p:nvPr/>
        </p:nvSpPr>
        <p:spPr>
          <a:xfrm>
            <a:off x="619347" y="4471670"/>
            <a:ext cx="337461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Necesita una </a:t>
            </a:r>
            <a:r>
              <a:rPr kumimoji="0" lang="en-GB" sz="2000" b="0" i="0" u="none" strike="noStrike" kern="0" cap="none" spc="0" normalizeH="0" baseline="0" noProof="0" dirty="0" err="1">
                <a:ln>
                  <a:noFill/>
                </a:ln>
                <a:solidFill>
                  <a:srgbClr val="002060"/>
                </a:solidFill>
                <a:effectLst/>
                <a:uLnTx/>
                <a:uFillTx/>
              </a:rPr>
              <a:t>amiga</a:t>
            </a:r>
            <a:r>
              <a:rPr kumimoji="0" lang="en-GB" sz="2000" b="0" i="0" u="none" strike="noStrike" kern="0" cap="none" spc="0" normalizeH="0" baseline="0" noProof="0" dirty="0">
                <a:ln>
                  <a:noFill/>
                </a:ln>
                <a:solidFill>
                  <a:srgbClr val="002060"/>
                </a:solidFill>
                <a:effectLst/>
                <a:uLnTx/>
                <a:uFillTx/>
              </a:rPr>
              <a:t>.</a:t>
            </a:r>
          </a:p>
        </p:txBody>
      </p:sp>
      <p:sp>
        <p:nvSpPr>
          <p:cNvPr id="15" name="TextBox 14">
            <a:extLst>
              <a:ext uri="{FF2B5EF4-FFF2-40B4-BE49-F238E27FC236}">
                <a16:creationId xmlns:a16="http://schemas.microsoft.com/office/drawing/2014/main" id="{C6680E55-64B2-4455-8F84-B8F0E34B4D7F}"/>
              </a:ext>
            </a:extLst>
          </p:cNvPr>
          <p:cNvSpPr txBox="1"/>
          <p:nvPr/>
        </p:nvSpPr>
        <p:spPr>
          <a:xfrm>
            <a:off x="596346" y="4966824"/>
            <a:ext cx="448063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Uso un </a:t>
            </a:r>
            <a:r>
              <a:rPr kumimoji="0" lang="en-GB" sz="2000" b="0" i="0" u="none" strike="noStrike" kern="0" cap="none" spc="0" normalizeH="0" baseline="0" noProof="0" dirty="0" err="1">
                <a:ln>
                  <a:noFill/>
                </a:ln>
                <a:solidFill>
                  <a:srgbClr val="002060"/>
                </a:solidFill>
                <a:effectLst/>
                <a:uLnTx/>
                <a:uFillTx/>
              </a:rPr>
              <a:t>teléfono</a:t>
            </a:r>
            <a:r>
              <a:rPr kumimoji="0" lang="en-GB" sz="2000" b="0" i="0" u="none" strike="noStrike" kern="0" cap="none" spc="0" normalizeH="0" baseline="0" noProof="0" dirty="0">
                <a:ln>
                  <a:noFill/>
                </a:ln>
                <a:solidFill>
                  <a:srgbClr val="002060"/>
                </a:solidFill>
                <a:effectLst/>
                <a:uLnTx/>
                <a:uFillTx/>
              </a:rPr>
              <a:t>. Es muy </a:t>
            </a:r>
            <a:r>
              <a:rPr kumimoji="0" lang="en-GB" sz="2000" b="0" i="0" u="none" strike="noStrike" kern="0" cap="none" spc="0" normalizeH="0" baseline="0" noProof="0" dirty="0" err="1">
                <a:ln>
                  <a:noFill/>
                </a:ln>
                <a:solidFill>
                  <a:srgbClr val="002060"/>
                </a:solidFill>
                <a:effectLst/>
                <a:uLnTx/>
                <a:uFillTx/>
              </a:rPr>
              <a:t>nuevo</a:t>
            </a:r>
            <a:r>
              <a:rPr kumimoji="0" lang="en-GB" sz="2000" b="0" i="0" u="none" strike="noStrike" kern="0" cap="none" spc="0" normalizeH="0" baseline="0" noProof="0" dirty="0">
                <a:ln>
                  <a:noFill/>
                </a:ln>
                <a:solidFill>
                  <a:srgbClr val="002060"/>
                </a:solidFill>
                <a:effectLst/>
                <a:uLnTx/>
                <a:uFillTx/>
              </a:rPr>
              <a:t>. </a:t>
            </a:r>
            <a:endParaRPr kumimoji="0" lang="en-GB" sz="2000" b="0" i="0" u="none" strike="noStrike" kern="0" cap="none" spc="0" normalizeH="0" baseline="0" noProof="0" dirty="0">
              <a:ln>
                <a:noFill/>
              </a:ln>
              <a:solidFill>
                <a:srgbClr val="002060"/>
              </a:solidFill>
              <a:effectLst/>
              <a:uLnTx/>
              <a:uFillTx/>
              <a:latin typeface="Tw Cen MT" panose="020B0602020104020603"/>
            </a:endParaRPr>
          </a:p>
        </p:txBody>
      </p:sp>
      <p:sp>
        <p:nvSpPr>
          <p:cNvPr id="16" name="TextBox 15">
            <a:extLst>
              <a:ext uri="{FF2B5EF4-FFF2-40B4-BE49-F238E27FC236}">
                <a16:creationId xmlns:a16="http://schemas.microsoft.com/office/drawing/2014/main" id="{04CA284E-19D8-49F5-ACED-918AA0421EEA}"/>
              </a:ext>
            </a:extLst>
          </p:cNvPr>
          <p:cNvSpPr txBox="1"/>
          <p:nvPr/>
        </p:nvSpPr>
        <p:spPr>
          <a:xfrm>
            <a:off x="584066" y="5385762"/>
            <a:ext cx="233213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Lleva zapatos.</a:t>
            </a:r>
            <a:endParaRPr kumimoji="0" lang="en-GB" sz="2000" b="0" i="0" u="none" strike="noStrike" kern="0" cap="none" spc="0" normalizeH="0" baseline="0" noProof="0" dirty="0">
              <a:ln>
                <a:noFill/>
              </a:ln>
              <a:solidFill>
                <a:srgbClr val="002060"/>
              </a:solidFill>
              <a:effectLst/>
              <a:uLnTx/>
              <a:uFillTx/>
              <a:latin typeface="Tw Cen MT" panose="020B0602020104020603"/>
            </a:endParaRPr>
          </a:p>
        </p:txBody>
      </p:sp>
      <p:sp>
        <p:nvSpPr>
          <p:cNvPr id="17" name="TextBox 16">
            <a:extLst>
              <a:ext uri="{FF2B5EF4-FFF2-40B4-BE49-F238E27FC236}">
                <a16:creationId xmlns:a16="http://schemas.microsoft.com/office/drawing/2014/main" id="{11CAFB4E-52B9-4EDD-84A7-AE19C997650B}"/>
              </a:ext>
            </a:extLst>
          </p:cNvPr>
          <p:cNvSpPr txBox="1"/>
          <p:nvPr/>
        </p:nvSpPr>
        <p:spPr>
          <a:xfrm>
            <a:off x="564683" y="5859040"/>
            <a:ext cx="404941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rPr>
              <a:t>Compro</a:t>
            </a:r>
            <a:r>
              <a:rPr kumimoji="0" lang="en-GB" sz="2000" b="0" i="0" u="none" strike="noStrike" kern="0" cap="none" spc="0" normalizeH="0" baseline="0" noProof="0" dirty="0">
                <a:ln>
                  <a:noFill/>
                </a:ln>
                <a:solidFill>
                  <a:srgbClr val="002060"/>
                </a:solidFill>
                <a:effectLst/>
                <a:uLnTx/>
                <a:uFillTx/>
              </a:rPr>
              <a:t> </a:t>
            </a:r>
            <a:r>
              <a:rPr kumimoji="0" lang="en-GB" sz="2000" b="0" i="0" u="none" strike="noStrike" kern="0" cap="none" spc="0" normalizeH="0" baseline="0" noProof="0" dirty="0" err="1">
                <a:ln>
                  <a:noFill/>
                </a:ln>
                <a:solidFill>
                  <a:srgbClr val="002060"/>
                </a:solidFill>
                <a:effectLst/>
                <a:uLnTx/>
                <a:uFillTx/>
              </a:rPr>
              <a:t>productos</a:t>
            </a:r>
            <a:r>
              <a:rPr kumimoji="0" lang="en-GB" sz="2000" b="0" i="0" u="none" strike="noStrike" kern="0" cap="none" spc="0" normalizeH="0" baseline="0" noProof="0" dirty="0">
                <a:ln>
                  <a:noFill/>
                </a:ln>
                <a:solidFill>
                  <a:srgbClr val="002060"/>
                </a:solidFill>
                <a:effectLst/>
                <a:uLnTx/>
                <a:uFillTx/>
              </a:rPr>
              <a:t> </a:t>
            </a:r>
            <a:r>
              <a:rPr kumimoji="0" lang="en-GB" sz="2000" b="0" i="0" u="none" strike="noStrike" kern="0" cap="none" spc="0" normalizeH="0" baseline="0" noProof="0" dirty="0" err="1">
                <a:ln>
                  <a:noFill/>
                </a:ln>
                <a:solidFill>
                  <a:srgbClr val="002060"/>
                </a:solidFill>
                <a:effectLst/>
                <a:uLnTx/>
                <a:uFillTx/>
              </a:rPr>
              <a:t>en</a:t>
            </a:r>
            <a:r>
              <a:rPr kumimoji="0" lang="en-GB" sz="2000" b="0" i="0" u="none" strike="noStrike" kern="0" cap="none" spc="0" normalizeH="0" baseline="0" noProof="0" dirty="0">
                <a:ln>
                  <a:noFill/>
                </a:ln>
                <a:solidFill>
                  <a:srgbClr val="002060"/>
                </a:solidFill>
                <a:effectLst/>
                <a:uLnTx/>
                <a:uFillTx/>
              </a:rPr>
              <a:t> Madrid.</a:t>
            </a:r>
            <a:endParaRPr kumimoji="0" lang="en-GB" sz="2000" b="0" i="0" u="none" strike="noStrike" kern="0" cap="none" spc="0" normalizeH="0" baseline="0" noProof="0" dirty="0">
              <a:ln>
                <a:noFill/>
              </a:ln>
              <a:solidFill>
                <a:srgbClr val="002060"/>
              </a:solidFill>
              <a:effectLst/>
              <a:uLnTx/>
              <a:uFillTx/>
              <a:latin typeface="Tw Cen MT" panose="020B0602020104020603"/>
            </a:endParaRPr>
          </a:p>
        </p:txBody>
      </p:sp>
      <p:sp>
        <p:nvSpPr>
          <p:cNvPr id="18" name="TextBox 17">
            <a:extLst>
              <a:ext uri="{FF2B5EF4-FFF2-40B4-BE49-F238E27FC236}">
                <a16:creationId xmlns:a16="http://schemas.microsoft.com/office/drawing/2014/main" id="{8B9DA6EC-63B9-4294-94C6-5A79F5BDBA14}"/>
              </a:ext>
            </a:extLst>
          </p:cNvPr>
          <p:cNvSpPr txBox="1"/>
          <p:nvPr/>
        </p:nvSpPr>
        <p:spPr>
          <a:xfrm>
            <a:off x="7030887" y="1704070"/>
            <a:ext cx="58737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a:t>
            </a:r>
          </a:p>
        </p:txBody>
      </p:sp>
      <p:sp>
        <p:nvSpPr>
          <p:cNvPr id="19" name="TextBox 18">
            <a:extLst>
              <a:ext uri="{FF2B5EF4-FFF2-40B4-BE49-F238E27FC236}">
                <a16:creationId xmlns:a16="http://schemas.microsoft.com/office/drawing/2014/main" id="{AEDAEAB2-6AB1-438A-B822-E0497893C2CC}"/>
              </a:ext>
            </a:extLst>
          </p:cNvPr>
          <p:cNvSpPr txBox="1"/>
          <p:nvPr/>
        </p:nvSpPr>
        <p:spPr>
          <a:xfrm>
            <a:off x="5355867" y="2185663"/>
            <a:ext cx="58737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a:t>
            </a:r>
          </a:p>
        </p:txBody>
      </p:sp>
      <p:sp>
        <p:nvSpPr>
          <p:cNvPr id="20" name="TextBox 19">
            <a:extLst>
              <a:ext uri="{FF2B5EF4-FFF2-40B4-BE49-F238E27FC236}">
                <a16:creationId xmlns:a16="http://schemas.microsoft.com/office/drawing/2014/main" id="{A2D9F078-633D-401F-8BA8-3F6CE6E11342}"/>
              </a:ext>
            </a:extLst>
          </p:cNvPr>
          <p:cNvSpPr txBox="1"/>
          <p:nvPr/>
        </p:nvSpPr>
        <p:spPr>
          <a:xfrm>
            <a:off x="7039905" y="2580819"/>
            <a:ext cx="58737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a:t>
            </a:r>
          </a:p>
        </p:txBody>
      </p:sp>
      <p:sp>
        <p:nvSpPr>
          <p:cNvPr id="21" name="TextBox 20">
            <a:extLst>
              <a:ext uri="{FF2B5EF4-FFF2-40B4-BE49-F238E27FC236}">
                <a16:creationId xmlns:a16="http://schemas.microsoft.com/office/drawing/2014/main" id="{5E41050D-E2B5-412C-A3D0-FAFC55F72453}"/>
              </a:ext>
            </a:extLst>
          </p:cNvPr>
          <p:cNvSpPr txBox="1"/>
          <p:nvPr/>
        </p:nvSpPr>
        <p:spPr>
          <a:xfrm>
            <a:off x="7030887" y="3074615"/>
            <a:ext cx="58737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a:t>
            </a:r>
          </a:p>
        </p:txBody>
      </p:sp>
      <p:sp>
        <p:nvSpPr>
          <p:cNvPr id="22" name="TextBox 21">
            <a:extLst>
              <a:ext uri="{FF2B5EF4-FFF2-40B4-BE49-F238E27FC236}">
                <a16:creationId xmlns:a16="http://schemas.microsoft.com/office/drawing/2014/main" id="{F717B6EC-F4DB-41E3-9799-2CE0CEFE1724}"/>
              </a:ext>
            </a:extLst>
          </p:cNvPr>
          <p:cNvSpPr txBox="1"/>
          <p:nvPr/>
        </p:nvSpPr>
        <p:spPr>
          <a:xfrm>
            <a:off x="5355867" y="3555866"/>
            <a:ext cx="58737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a:t>
            </a:r>
          </a:p>
        </p:txBody>
      </p:sp>
      <p:sp>
        <p:nvSpPr>
          <p:cNvPr id="23" name="TextBox 22">
            <a:extLst>
              <a:ext uri="{FF2B5EF4-FFF2-40B4-BE49-F238E27FC236}">
                <a16:creationId xmlns:a16="http://schemas.microsoft.com/office/drawing/2014/main" id="{D4A7158A-0E9A-426D-817B-E4E63341D1B9}"/>
              </a:ext>
            </a:extLst>
          </p:cNvPr>
          <p:cNvSpPr txBox="1"/>
          <p:nvPr/>
        </p:nvSpPr>
        <p:spPr>
          <a:xfrm>
            <a:off x="7038446" y="3969186"/>
            <a:ext cx="58737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a:t>
            </a:r>
          </a:p>
        </p:txBody>
      </p:sp>
      <p:sp>
        <p:nvSpPr>
          <p:cNvPr id="24" name="TextBox 23">
            <a:extLst>
              <a:ext uri="{FF2B5EF4-FFF2-40B4-BE49-F238E27FC236}">
                <a16:creationId xmlns:a16="http://schemas.microsoft.com/office/drawing/2014/main" id="{E17022F3-9940-460C-980F-6A0C035A54A7}"/>
              </a:ext>
            </a:extLst>
          </p:cNvPr>
          <p:cNvSpPr txBox="1"/>
          <p:nvPr/>
        </p:nvSpPr>
        <p:spPr>
          <a:xfrm>
            <a:off x="7030887" y="4478274"/>
            <a:ext cx="58737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a:t>
            </a:r>
          </a:p>
        </p:txBody>
      </p:sp>
      <p:sp>
        <p:nvSpPr>
          <p:cNvPr id="25" name="TextBox 24">
            <a:extLst>
              <a:ext uri="{FF2B5EF4-FFF2-40B4-BE49-F238E27FC236}">
                <a16:creationId xmlns:a16="http://schemas.microsoft.com/office/drawing/2014/main" id="{B0D7E057-0EE4-447B-BF29-F6091EECB25D}"/>
              </a:ext>
            </a:extLst>
          </p:cNvPr>
          <p:cNvSpPr txBox="1"/>
          <p:nvPr/>
        </p:nvSpPr>
        <p:spPr>
          <a:xfrm>
            <a:off x="5355865" y="4875838"/>
            <a:ext cx="58737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a:t>
            </a:r>
          </a:p>
        </p:txBody>
      </p:sp>
      <p:sp>
        <p:nvSpPr>
          <p:cNvPr id="26" name="TextBox 25">
            <a:extLst>
              <a:ext uri="{FF2B5EF4-FFF2-40B4-BE49-F238E27FC236}">
                <a16:creationId xmlns:a16="http://schemas.microsoft.com/office/drawing/2014/main" id="{F4BD99E7-F408-461A-8739-192ABF9A14A2}"/>
              </a:ext>
            </a:extLst>
          </p:cNvPr>
          <p:cNvSpPr txBox="1"/>
          <p:nvPr/>
        </p:nvSpPr>
        <p:spPr>
          <a:xfrm>
            <a:off x="7030887" y="5364987"/>
            <a:ext cx="58737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a:t>
            </a:r>
          </a:p>
        </p:txBody>
      </p:sp>
      <p:sp>
        <p:nvSpPr>
          <p:cNvPr id="27" name="TextBox 26">
            <a:extLst>
              <a:ext uri="{FF2B5EF4-FFF2-40B4-BE49-F238E27FC236}">
                <a16:creationId xmlns:a16="http://schemas.microsoft.com/office/drawing/2014/main" id="{88E6CF6C-256B-45E8-BDA3-357AAFB0DE3E}"/>
              </a:ext>
            </a:extLst>
          </p:cNvPr>
          <p:cNvSpPr txBox="1"/>
          <p:nvPr/>
        </p:nvSpPr>
        <p:spPr>
          <a:xfrm>
            <a:off x="5355864" y="5820492"/>
            <a:ext cx="58737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a:t>
            </a:r>
          </a:p>
        </p:txBody>
      </p:sp>
      <p:sp>
        <p:nvSpPr>
          <p:cNvPr id="28" name="TextBox 27">
            <a:extLst>
              <a:ext uri="{FF2B5EF4-FFF2-40B4-BE49-F238E27FC236}">
                <a16:creationId xmlns:a16="http://schemas.microsoft.com/office/drawing/2014/main" id="{94A8C974-644C-4E0F-9729-DC6B979BC07D}"/>
              </a:ext>
            </a:extLst>
          </p:cNvPr>
          <p:cNvSpPr txBox="1"/>
          <p:nvPr/>
        </p:nvSpPr>
        <p:spPr>
          <a:xfrm>
            <a:off x="8119889" y="1800310"/>
            <a:ext cx="3982148" cy="3539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1" u="none" strike="noStrike" kern="0" cap="none" spc="0" normalizeH="0" baseline="0" noProof="0" dirty="0">
                <a:ln>
                  <a:noFill/>
                </a:ln>
                <a:solidFill>
                  <a:srgbClr val="002060"/>
                </a:solidFill>
                <a:effectLst/>
                <a:uLnTx/>
                <a:uFillTx/>
              </a:rPr>
              <a:t>“She buys some things in Valencia.”</a:t>
            </a:r>
            <a:endParaRPr kumimoji="0" lang="en-GB" sz="1700" b="0" i="1" u="none" strike="noStrike" kern="0" cap="none" spc="0" normalizeH="0" baseline="0" noProof="0" dirty="0">
              <a:ln>
                <a:noFill/>
              </a:ln>
              <a:solidFill>
                <a:srgbClr val="002060"/>
              </a:solidFill>
              <a:effectLst/>
              <a:uLnTx/>
              <a:uFillTx/>
              <a:latin typeface="Tw Cen MT" panose="020B0602020104020603"/>
            </a:endParaRPr>
          </a:p>
        </p:txBody>
      </p:sp>
      <p:sp>
        <p:nvSpPr>
          <p:cNvPr id="29" name="TextBox 28">
            <a:extLst>
              <a:ext uri="{FF2B5EF4-FFF2-40B4-BE49-F238E27FC236}">
                <a16:creationId xmlns:a16="http://schemas.microsoft.com/office/drawing/2014/main" id="{337EDD60-15B9-423F-B9C5-4B81E1497278}"/>
              </a:ext>
            </a:extLst>
          </p:cNvPr>
          <p:cNvSpPr txBox="1"/>
          <p:nvPr/>
        </p:nvSpPr>
        <p:spPr>
          <a:xfrm>
            <a:off x="8149634" y="2230868"/>
            <a:ext cx="334014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1" u="none" strike="noStrike" kern="0" cap="none" spc="0" normalizeH="0" baseline="0" noProof="0" dirty="0">
                <a:ln>
                  <a:noFill/>
                </a:ln>
                <a:solidFill>
                  <a:srgbClr val="002060"/>
                </a:solidFill>
                <a:effectLst/>
                <a:uLnTx/>
                <a:uFillTx/>
              </a:rPr>
              <a:t>“I dance in the south.”</a:t>
            </a:r>
            <a:endParaRPr kumimoji="0" lang="en-GB" sz="2200" b="0" i="1" u="none" strike="noStrike" kern="0" cap="none" spc="0" normalizeH="0" baseline="0" noProof="0" dirty="0">
              <a:ln>
                <a:noFill/>
              </a:ln>
              <a:solidFill>
                <a:srgbClr val="002060"/>
              </a:solidFill>
              <a:effectLst/>
              <a:uLnTx/>
              <a:uFillTx/>
              <a:latin typeface="Tw Cen MT" panose="020B0602020104020603"/>
            </a:endParaRPr>
          </a:p>
        </p:txBody>
      </p:sp>
      <p:sp>
        <p:nvSpPr>
          <p:cNvPr id="30" name="TextBox 29">
            <a:extLst>
              <a:ext uri="{FF2B5EF4-FFF2-40B4-BE49-F238E27FC236}">
                <a16:creationId xmlns:a16="http://schemas.microsoft.com/office/drawing/2014/main" id="{180DC25F-0AB0-471E-93AC-B6A4666A6EA1}"/>
              </a:ext>
            </a:extLst>
          </p:cNvPr>
          <p:cNvSpPr txBox="1"/>
          <p:nvPr/>
        </p:nvSpPr>
        <p:spPr>
          <a:xfrm>
            <a:off x="8116422" y="2692458"/>
            <a:ext cx="363935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1" u="none" strike="noStrike" kern="0" cap="none" spc="0" normalizeH="0" baseline="0" noProof="0" dirty="0">
                <a:ln>
                  <a:noFill/>
                </a:ln>
                <a:solidFill>
                  <a:srgbClr val="002060"/>
                </a:solidFill>
                <a:effectLst/>
                <a:uLnTx/>
                <a:uFillTx/>
              </a:rPr>
              <a:t>“She wears a shirt.”</a:t>
            </a:r>
            <a:endParaRPr kumimoji="0" lang="en-GB" sz="2200" b="0" i="1" u="none" strike="noStrike" kern="0" cap="none" spc="0" normalizeH="0" baseline="0" noProof="0" dirty="0">
              <a:ln>
                <a:noFill/>
              </a:ln>
              <a:solidFill>
                <a:srgbClr val="002060"/>
              </a:solidFill>
              <a:effectLst/>
              <a:uLnTx/>
              <a:uFillTx/>
              <a:latin typeface="Tw Cen MT" panose="020B0602020104020603"/>
            </a:endParaRPr>
          </a:p>
        </p:txBody>
      </p:sp>
      <p:sp>
        <p:nvSpPr>
          <p:cNvPr id="31" name="TextBox 30">
            <a:extLst>
              <a:ext uri="{FF2B5EF4-FFF2-40B4-BE49-F238E27FC236}">
                <a16:creationId xmlns:a16="http://schemas.microsoft.com/office/drawing/2014/main" id="{F60C7DE7-A996-44B0-8808-7A35DDA00DA9}"/>
              </a:ext>
            </a:extLst>
          </p:cNvPr>
          <p:cNvSpPr txBox="1"/>
          <p:nvPr/>
        </p:nvSpPr>
        <p:spPr>
          <a:xfrm>
            <a:off x="8116422" y="3161965"/>
            <a:ext cx="400302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1" u="none" strike="noStrike" kern="0" cap="none" spc="0" normalizeH="0" baseline="0" noProof="0" dirty="0">
                <a:ln>
                  <a:noFill/>
                </a:ln>
                <a:solidFill>
                  <a:srgbClr val="002060"/>
                </a:solidFill>
                <a:effectLst/>
                <a:uLnTx/>
                <a:uFillTx/>
              </a:rPr>
              <a:t>“She dances in the north.”</a:t>
            </a:r>
            <a:endParaRPr kumimoji="0" lang="en-GB" sz="2200" b="0" i="1" u="none" strike="noStrike" kern="0" cap="none" spc="0" normalizeH="0" baseline="0" noProof="0" dirty="0">
              <a:ln>
                <a:noFill/>
              </a:ln>
              <a:solidFill>
                <a:srgbClr val="002060"/>
              </a:solidFill>
              <a:effectLst/>
              <a:uLnTx/>
              <a:uFillTx/>
              <a:latin typeface="Tw Cen MT" panose="020B0602020104020603"/>
            </a:endParaRPr>
          </a:p>
        </p:txBody>
      </p:sp>
      <p:sp>
        <p:nvSpPr>
          <p:cNvPr id="32" name="TextBox 31">
            <a:extLst>
              <a:ext uri="{FF2B5EF4-FFF2-40B4-BE49-F238E27FC236}">
                <a16:creationId xmlns:a16="http://schemas.microsoft.com/office/drawing/2014/main" id="{0232826F-8CF8-43FC-9B88-0E294576BE79}"/>
              </a:ext>
            </a:extLst>
          </p:cNvPr>
          <p:cNvSpPr txBox="1"/>
          <p:nvPr/>
        </p:nvSpPr>
        <p:spPr>
          <a:xfrm>
            <a:off x="8123981" y="3610480"/>
            <a:ext cx="386136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1" u="none" strike="noStrike" kern="0" cap="none" spc="0" normalizeH="0" baseline="0" noProof="0" dirty="0">
                <a:ln>
                  <a:noFill/>
                </a:ln>
                <a:solidFill>
                  <a:srgbClr val="002060"/>
                </a:solidFill>
                <a:effectLst/>
                <a:uLnTx/>
                <a:uFillTx/>
              </a:rPr>
              <a:t>“I need a (male) friend.”</a:t>
            </a:r>
            <a:endParaRPr kumimoji="0" lang="en-GB" sz="2200" b="0" i="1" u="none" strike="noStrike" kern="0" cap="none" spc="0" normalizeH="0" baseline="0" noProof="0" dirty="0">
              <a:ln>
                <a:noFill/>
              </a:ln>
              <a:solidFill>
                <a:srgbClr val="002060"/>
              </a:solidFill>
              <a:effectLst/>
              <a:uLnTx/>
              <a:uFillTx/>
              <a:latin typeface="Tw Cen MT" panose="020B0602020104020603"/>
            </a:endParaRPr>
          </a:p>
        </p:txBody>
      </p:sp>
      <p:sp>
        <p:nvSpPr>
          <p:cNvPr id="33" name="TextBox 32">
            <a:extLst>
              <a:ext uri="{FF2B5EF4-FFF2-40B4-BE49-F238E27FC236}">
                <a16:creationId xmlns:a16="http://schemas.microsoft.com/office/drawing/2014/main" id="{01F0C4C2-4CFF-4BB5-B2E4-4B8EAFE07D19}"/>
              </a:ext>
            </a:extLst>
          </p:cNvPr>
          <p:cNvSpPr txBox="1"/>
          <p:nvPr/>
        </p:nvSpPr>
        <p:spPr>
          <a:xfrm>
            <a:off x="8166504" y="4037618"/>
            <a:ext cx="348462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1" u="none" strike="noStrike" kern="0" cap="none" spc="0" normalizeH="0" baseline="0" noProof="0" dirty="0">
                <a:ln>
                  <a:noFill/>
                </a:ln>
                <a:solidFill>
                  <a:srgbClr val="002060"/>
                </a:solidFill>
                <a:effectLst/>
                <a:uLnTx/>
                <a:uFillTx/>
              </a:rPr>
              <a:t>“She uses a bike.”</a:t>
            </a:r>
            <a:endParaRPr kumimoji="0" lang="en-GB" sz="2200" b="0" i="1" u="none" strike="noStrike" kern="0" cap="none" spc="0" normalizeH="0" baseline="0" noProof="0" dirty="0">
              <a:ln>
                <a:noFill/>
              </a:ln>
              <a:solidFill>
                <a:srgbClr val="002060"/>
              </a:solidFill>
              <a:effectLst/>
              <a:uLnTx/>
              <a:uFillTx/>
              <a:latin typeface="Tw Cen MT" panose="020B0602020104020603"/>
            </a:endParaRPr>
          </a:p>
        </p:txBody>
      </p:sp>
      <p:sp>
        <p:nvSpPr>
          <p:cNvPr id="34" name="TextBox 33">
            <a:extLst>
              <a:ext uri="{FF2B5EF4-FFF2-40B4-BE49-F238E27FC236}">
                <a16:creationId xmlns:a16="http://schemas.microsoft.com/office/drawing/2014/main" id="{8EC3E7AF-C8C4-4CAF-A8D1-57F8912BD311}"/>
              </a:ext>
            </a:extLst>
          </p:cNvPr>
          <p:cNvSpPr txBox="1"/>
          <p:nvPr/>
        </p:nvSpPr>
        <p:spPr>
          <a:xfrm>
            <a:off x="8149634" y="4496985"/>
            <a:ext cx="3830949" cy="3847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900" b="0" i="1" u="none" strike="noStrike" kern="0" cap="none" spc="0" normalizeH="0" baseline="0" noProof="0" dirty="0">
                <a:ln>
                  <a:noFill/>
                </a:ln>
                <a:solidFill>
                  <a:srgbClr val="002060"/>
                </a:solidFill>
                <a:effectLst/>
                <a:uLnTx/>
                <a:uFillTx/>
              </a:rPr>
              <a:t>“She needs a (female) friend.”</a:t>
            </a:r>
            <a:endParaRPr kumimoji="0" lang="en-GB" sz="1900" b="0" i="1" u="none" strike="noStrike" kern="0" cap="none" spc="0" normalizeH="0" baseline="0" noProof="0" dirty="0">
              <a:ln>
                <a:noFill/>
              </a:ln>
              <a:solidFill>
                <a:srgbClr val="002060"/>
              </a:solidFill>
              <a:effectLst/>
              <a:uLnTx/>
              <a:uFillTx/>
              <a:latin typeface="Tw Cen MT" panose="020B0602020104020603"/>
            </a:endParaRPr>
          </a:p>
        </p:txBody>
      </p:sp>
      <p:sp>
        <p:nvSpPr>
          <p:cNvPr id="35" name="TextBox 34">
            <a:extLst>
              <a:ext uri="{FF2B5EF4-FFF2-40B4-BE49-F238E27FC236}">
                <a16:creationId xmlns:a16="http://schemas.microsoft.com/office/drawing/2014/main" id="{8CDB5A6A-27AF-41D8-AE57-2E03128A19E5}"/>
              </a:ext>
            </a:extLst>
          </p:cNvPr>
          <p:cNvSpPr txBox="1"/>
          <p:nvPr/>
        </p:nvSpPr>
        <p:spPr>
          <a:xfrm>
            <a:off x="8088228" y="4954875"/>
            <a:ext cx="432237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100" b="0" i="1" u="none" strike="noStrike" kern="0" cap="none" spc="0" normalizeH="0" baseline="0" noProof="0" dirty="0">
                <a:ln>
                  <a:noFill/>
                </a:ln>
                <a:solidFill>
                  <a:srgbClr val="002060"/>
                </a:solidFill>
                <a:effectLst/>
                <a:uLnTx/>
                <a:uFillTx/>
              </a:rPr>
              <a:t>“I use a phone. It’s very new.”</a:t>
            </a:r>
            <a:endParaRPr kumimoji="0" lang="en-GB" sz="2100" b="0" i="1" u="none" strike="noStrike" kern="0" cap="none" spc="0" normalizeH="0" baseline="0" noProof="0" dirty="0">
              <a:ln>
                <a:noFill/>
              </a:ln>
              <a:solidFill>
                <a:srgbClr val="002060"/>
              </a:solidFill>
              <a:effectLst/>
              <a:uLnTx/>
              <a:uFillTx/>
              <a:latin typeface="Tw Cen MT" panose="020B0602020104020603"/>
            </a:endParaRPr>
          </a:p>
        </p:txBody>
      </p:sp>
      <p:sp>
        <p:nvSpPr>
          <p:cNvPr id="36" name="TextBox 35">
            <a:extLst>
              <a:ext uri="{FF2B5EF4-FFF2-40B4-BE49-F238E27FC236}">
                <a16:creationId xmlns:a16="http://schemas.microsoft.com/office/drawing/2014/main" id="{DF3898FF-3030-4FAA-A25D-6FE97D59CE74}"/>
              </a:ext>
            </a:extLst>
          </p:cNvPr>
          <p:cNvSpPr txBox="1"/>
          <p:nvPr/>
        </p:nvSpPr>
        <p:spPr>
          <a:xfrm>
            <a:off x="8123981" y="5428153"/>
            <a:ext cx="338077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1" u="none" strike="noStrike" kern="0" cap="none" spc="0" normalizeH="0" baseline="0" noProof="0" dirty="0">
                <a:ln>
                  <a:noFill/>
                </a:ln>
                <a:solidFill>
                  <a:srgbClr val="002060"/>
                </a:solidFill>
                <a:effectLst/>
                <a:uLnTx/>
                <a:uFillTx/>
              </a:rPr>
              <a:t>“She wears shoes.”</a:t>
            </a:r>
            <a:endParaRPr kumimoji="0" lang="en-GB" sz="2200" b="0" i="1" u="none" strike="noStrike" kern="0" cap="none" spc="0" normalizeH="0" baseline="0" noProof="0" dirty="0">
              <a:ln>
                <a:noFill/>
              </a:ln>
              <a:solidFill>
                <a:srgbClr val="002060"/>
              </a:solidFill>
              <a:effectLst/>
              <a:uLnTx/>
              <a:uFillTx/>
              <a:latin typeface="Tw Cen MT" panose="020B0602020104020603"/>
            </a:endParaRPr>
          </a:p>
        </p:txBody>
      </p:sp>
      <p:sp>
        <p:nvSpPr>
          <p:cNvPr id="37" name="TextBox 36">
            <a:extLst>
              <a:ext uri="{FF2B5EF4-FFF2-40B4-BE49-F238E27FC236}">
                <a16:creationId xmlns:a16="http://schemas.microsoft.com/office/drawing/2014/main" id="{E545EA4A-A434-49F5-921E-307869663CCC}"/>
              </a:ext>
            </a:extLst>
          </p:cNvPr>
          <p:cNvSpPr txBox="1"/>
          <p:nvPr/>
        </p:nvSpPr>
        <p:spPr>
          <a:xfrm>
            <a:off x="8166504" y="5855605"/>
            <a:ext cx="385918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1" u="none" strike="noStrike" kern="0" cap="none" spc="0" normalizeH="0" baseline="0" noProof="0" dirty="0">
                <a:ln>
                  <a:noFill/>
                </a:ln>
                <a:solidFill>
                  <a:srgbClr val="002060"/>
                </a:solidFill>
                <a:effectLst/>
                <a:uLnTx/>
                <a:uFillTx/>
              </a:rPr>
              <a:t>“I buy products in Madrid.”</a:t>
            </a:r>
            <a:endParaRPr kumimoji="0" lang="en-GB" sz="2200" b="0" i="1" u="none" strike="noStrike" kern="0" cap="none" spc="0" normalizeH="0" baseline="0" noProof="0" dirty="0">
              <a:ln>
                <a:noFill/>
              </a:ln>
              <a:solidFill>
                <a:srgbClr val="002060"/>
              </a:solidFill>
              <a:effectLst/>
              <a:uLnTx/>
              <a:uFillTx/>
              <a:latin typeface="Tw Cen MT" panose="020B0602020104020603"/>
            </a:endParaRPr>
          </a:p>
        </p:txBody>
      </p:sp>
      <p:sp>
        <p:nvSpPr>
          <p:cNvPr id="38" name="TextBox 37">
            <a:extLst>
              <a:ext uri="{FF2B5EF4-FFF2-40B4-BE49-F238E27FC236}">
                <a16:creationId xmlns:a16="http://schemas.microsoft.com/office/drawing/2014/main" id="{6E1E9894-D005-4D1F-9D83-E85D325A0AE5}"/>
              </a:ext>
            </a:extLst>
          </p:cNvPr>
          <p:cNvSpPr txBox="1"/>
          <p:nvPr/>
        </p:nvSpPr>
        <p:spPr>
          <a:xfrm>
            <a:off x="82349" y="161054"/>
            <a:ext cx="4596281"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Maria and Ana are twins. </a:t>
            </a:r>
            <a:br>
              <a:rPr kumimoji="0" lang="en-GB" sz="2000" b="0" i="0" u="none" strike="noStrike" kern="0" cap="none" spc="0" normalizeH="0" baseline="0" noProof="0" dirty="0">
                <a:ln>
                  <a:noFill/>
                </a:ln>
                <a:solidFill>
                  <a:srgbClr val="002060"/>
                </a:solidFill>
                <a:effectLst/>
                <a:uLnTx/>
                <a:uFillTx/>
              </a:rPr>
            </a:br>
            <a:r>
              <a:rPr kumimoji="0" lang="en-GB" sz="2000" b="0" i="0" u="none" strike="noStrike" kern="0" cap="none" spc="0" normalizeH="0" baseline="0" noProof="0" dirty="0" err="1">
                <a:ln>
                  <a:noFill/>
                </a:ln>
                <a:solidFill>
                  <a:srgbClr val="002060"/>
                </a:solidFill>
                <a:effectLst/>
                <a:uLnTx/>
                <a:uFillTx/>
              </a:rPr>
              <a:t>María</a:t>
            </a:r>
            <a:r>
              <a:rPr kumimoji="0" lang="en-GB" sz="2000" b="0" i="0" u="none" strike="noStrike" kern="0" cap="none" spc="0" normalizeH="0" baseline="0" noProof="0" dirty="0">
                <a:ln>
                  <a:noFill/>
                </a:ln>
                <a:solidFill>
                  <a:srgbClr val="002060"/>
                </a:solidFill>
                <a:effectLst/>
                <a:uLnTx/>
                <a:uFillTx/>
              </a:rPr>
              <a:t> talks about herself (I) </a:t>
            </a:r>
            <a:br>
              <a:rPr kumimoji="0" lang="en-GB" sz="2000" b="0" i="0" u="none" strike="noStrike" kern="0" cap="none" spc="0" normalizeH="0" baseline="0" noProof="0" dirty="0">
                <a:ln>
                  <a:noFill/>
                </a:ln>
                <a:solidFill>
                  <a:srgbClr val="002060"/>
                </a:solidFill>
                <a:effectLst/>
                <a:uLnTx/>
                <a:uFillTx/>
              </a:rPr>
            </a:br>
            <a:r>
              <a:rPr kumimoji="0" lang="en-GB" sz="2000" b="0" i="0" u="none" strike="noStrike" kern="0" cap="none" spc="0" normalizeH="0" baseline="0" noProof="0" dirty="0">
                <a:ln>
                  <a:noFill/>
                </a:ln>
                <a:solidFill>
                  <a:srgbClr val="002060"/>
                </a:solidFill>
                <a:effectLst/>
                <a:uLnTx/>
                <a:uFillTx/>
              </a:rPr>
              <a:t>and her sister (she). </a:t>
            </a:r>
            <a:br>
              <a:rPr kumimoji="0" lang="en-GB" sz="2000" b="0" i="0" u="none" strike="noStrike" kern="0" cap="none" spc="0" normalizeH="0" baseline="0" noProof="0" dirty="0">
                <a:ln>
                  <a:noFill/>
                </a:ln>
                <a:solidFill>
                  <a:srgbClr val="002060"/>
                </a:solidFill>
                <a:effectLst/>
                <a:uLnTx/>
                <a:uFillTx/>
              </a:rPr>
            </a:br>
            <a:endParaRPr kumimoji="0" lang="en-GB" sz="2000" b="0" i="0" u="none" strike="noStrike" kern="0" cap="none" spc="0" normalizeH="0" baseline="0" noProof="0" dirty="0">
              <a:ln>
                <a:noFill/>
              </a:ln>
              <a:solidFill>
                <a:srgbClr val="002060"/>
              </a:solidFill>
              <a:effectLst/>
              <a:uLnTx/>
              <a:uFillTx/>
              <a:latin typeface="Tw Cen MT" panose="020B0602020104020603"/>
            </a:endParaRPr>
          </a:p>
        </p:txBody>
      </p:sp>
      <p:pic>
        <p:nvPicPr>
          <p:cNvPr id="39" name="Picture 38">
            <a:extLst>
              <a:ext uri="{FF2B5EF4-FFF2-40B4-BE49-F238E27FC236}">
                <a16:creationId xmlns:a16="http://schemas.microsoft.com/office/drawing/2014/main" id="{78924A88-5AE5-45A5-8317-861A53B743A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88668" y="110883"/>
            <a:ext cx="752012" cy="1133169"/>
          </a:xfrm>
          <a:prstGeom prst="rect">
            <a:avLst/>
          </a:prstGeom>
        </p:spPr>
      </p:pic>
      <p:pic>
        <p:nvPicPr>
          <p:cNvPr id="40" name="Picture 39">
            <a:extLst>
              <a:ext uri="{FF2B5EF4-FFF2-40B4-BE49-F238E27FC236}">
                <a16:creationId xmlns:a16="http://schemas.microsoft.com/office/drawing/2014/main" id="{1B8FF50D-D81D-47E5-BD4C-0E643720AA3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199028" y="93213"/>
            <a:ext cx="766929" cy="1167121"/>
          </a:xfrm>
          <a:prstGeom prst="rect">
            <a:avLst/>
          </a:prstGeom>
        </p:spPr>
      </p:pic>
      <p:sp>
        <p:nvSpPr>
          <p:cNvPr id="41" name="Rectangle 40">
            <a:extLst>
              <a:ext uri="{FF2B5EF4-FFF2-40B4-BE49-F238E27FC236}">
                <a16:creationId xmlns:a16="http://schemas.microsoft.com/office/drawing/2014/main" id="{7647A17F-F6B5-40B5-8FC5-696BA2603218}"/>
              </a:ext>
            </a:extLst>
          </p:cNvPr>
          <p:cNvSpPr/>
          <p:nvPr/>
        </p:nvSpPr>
        <p:spPr>
          <a:xfrm>
            <a:off x="8341050" y="114692"/>
            <a:ext cx="2247731" cy="101566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Write 1-10 and </a:t>
            </a:r>
            <a:br>
              <a:rPr kumimoji="0" lang="en-GB" sz="2000" b="0" i="0" u="none" strike="noStrike" kern="0" cap="none" spc="0" normalizeH="0" baseline="0" noProof="0" dirty="0">
                <a:ln>
                  <a:noFill/>
                </a:ln>
                <a:solidFill>
                  <a:srgbClr val="002060"/>
                </a:solidFill>
                <a:effectLst/>
                <a:uLnTx/>
                <a:uFillTx/>
              </a:rPr>
            </a:br>
            <a:r>
              <a:rPr kumimoji="0" lang="en-GB" sz="2000" b="0" i="0" u="none" strike="noStrike" kern="0" cap="none" spc="0" normalizeH="0" baseline="0" noProof="0" dirty="0">
                <a:ln>
                  <a:noFill/>
                </a:ln>
                <a:solidFill>
                  <a:srgbClr val="002060"/>
                </a:solidFill>
                <a:effectLst/>
                <a:uLnTx/>
                <a:uFillTx/>
              </a:rPr>
              <a:t>who does what, </a:t>
            </a:r>
            <a:br>
              <a:rPr kumimoji="0" lang="en-GB" sz="2000" b="0" i="0" u="none" strike="noStrike" kern="0" cap="none" spc="0" normalizeH="0" baseline="0" noProof="0" dirty="0">
                <a:ln>
                  <a:noFill/>
                </a:ln>
                <a:solidFill>
                  <a:srgbClr val="002060"/>
                </a:solidFill>
                <a:effectLst/>
                <a:uLnTx/>
                <a:uFillTx/>
              </a:rPr>
            </a:br>
            <a:r>
              <a:rPr kumimoji="0" lang="en-GB" sz="2000" b="1" i="0" u="none" strike="noStrike" kern="0" cap="none" spc="0" normalizeH="0" baseline="0" noProof="0" dirty="0">
                <a:ln>
                  <a:noFill/>
                </a:ln>
                <a:solidFill>
                  <a:srgbClr val="002060"/>
                </a:solidFill>
                <a:effectLst/>
                <a:uLnTx/>
                <a:uFillTx/>
              </a:rPr>
              <a:t>I </a:t>
            </a:r>
            <a:r>
              <a:rPr kumimoji="0" lang="en-GB" sz="2000" b="0" i="0" u="none" strike="noStrike" kern="0" cap="none" spc="0" normalizeH="0" baseline="0" noProof="0" dirty="0">
                <a:ln>
                  <a:noFill/>
                </a:ln>
                <a:solidFill>
                  <a:srgbClr val="002060"/>
                </a:solidFill>
                <a:effectLst/>
                <a:uLnTx/>
                <a:uFillTx/>
              </a:rPr>
              <a:t>or </a:t>
            </a:r>
            <a:r>
              <a:rPr kumimoji="0" lang="en-GB" sz="2000" b="1" i="0" u="none" strike="noStrike" kern="0" cap="none" spc="0" normalizeH="0" baseline="0" noProof="0" dirty="0">
                <a:ln>
                  <a:noFill/>
                </a:ln>
                <a:solidFill>
                  <a:srgbClr val="002060"/>
                </a:solidFill>
                <a:effectLst/>
                <a:uLnTx/>
                <a:uFillTx/>
              </a:rPr>
              <a:t>she</a:t>
            </a:r>
            <a:r>
              <a:rPr kumimoji="0" lang="en-GB" sz="2000" b="0" i="0" u="none" strike="noStrike" kern="0" cap="none" spc="0" normalizeH="0" baseline="0" noProof="0" dirty="0">
                <a:ln>
                  <a:noFill/>
                </a:ln>
                <a:solidFill>
                  <a:srgbClr val="002060"/>
                </a:solidFill>
                <a:effectLst/>
                <a:uLnTx/>
                <a:uFillTx/>
              </a:rPr>
              <a:t>. </a:t>
            </a:r>
            <a:endParaRPr kumimoji="0" lang="en-GB" sz="2000" b="0" i="0" u="none" strike="noStrike" kern="0" cap="none" spc="0" normalizeH="0" baseline="0" noProof="0" dirty="0">
              <a:ln>
                <a:noFill/>
              </a:ln>
              <a:solidFill>
                <a:srgbClr val="002060"/>
              </a:solidFill>
              <a:effectLst/>
              <a:uLnTx/>
              <a:uFillTx/>
              <a:latin typeface="Tw Cen MT" panose="020B0602020104020603"/>
            </a:endParaRPr>
          </a:p>
        </p:txBody>
      </p:sp>
      <p:sp>
        <p:nvSpPr>
          <p:cNvPr id="43" name="Title 42">
            <a:extLst>
              <a:ext uri="{FF2B5EF4-FFF2-40B4-BE49-F238E27FC236}">
                <a16:creationId xmlns:a16="http://schemas.microsoft.com/office/drawing/2014/main" id="{5A04C876-93E8-4533-8173-9DF619139044}"/>
              </a:ext>
            </a:extLst>
          </p:cNvPr>
          <p:cNvSpPr>
            <a:spLocks noGrp="1"/>
          </p:cNvSpPr>
          <p:nvPr>
            <p:ph type="title"/>
          </p:nvPr>
        </p:nvSpPr>
        <p:spPr>
          <a:xfrm>
            <a:off x="11251569" y="-185297"/>
            <a:ext cx="1274088" cy="1325563"/>
          </a:xfrm>
        </p:spPr>
        <p:txBody>
          <a:bodyPr/>
          <a:lstStyle/>
          <a:p>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70713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27"/>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CF53BEFA-AF25-43E2-B849-2316E9A29CF2}"/>
              </a:ext>
            </a:extLst>
          </p:cNvPr>
          <p:cNvSpPr txBox="1"/>
          <p:nvPr/>
        </p:nvSpPr>
        <p:spPr>
          <a:xfrm>
            <a:off x="98944" y="39136"/>
            <a:ext cx="1166787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rPr>
              <a:t>María</a:t>
            </a:r>
            <a:r>
              <a:rPr kumimoji="0" lang="en-GB" sz="2400" b="0" i="0"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err="1">
                <a:ln>
                  <a:noFill/>
                </a:ln>
                <a:solidFill>
                  <a:srgbClr val="002060"/>
                </a:solidFill>
                <a:effectLst/>
                <a:uLnTx/>
                <a:uFillTx/>
              </a:rPr>
              <a:t>tiene</a:t>
            </a:r>
            <a:r>
              <a:rPr kumimoji="0" lang="en-GB" sz="2400" b="0" i="0"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err="1">
                <a:ln>
                  <a:noFill/>
                </a:ln>
                <a:solidFill>
                  <a:srgbClr val="002060"/>
                </a:solidFill>
                <a:effectLst/>
                <a:uLnTx/>
                <a:uFillTx/>
              </a:rPr>
              <a:t>una</a:t>
            </a:r>
            <a:r>
              <a:rPr kumimoji="0" lang="en-GB" sz="2400" b="0" i="0"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err="1">
                <a:ln>
                  <a:noFill/>
                </a:ln>
                <a:solidFill>
                  <a:srgbClr val="002060"/>
                </a:solidFill>
                <a:effectLst/>
                <a:uLnTx/>
                <a:uFillTx/>
              </a:rPr>
              <a:t>lista</a:t>
            </a:r>
            <a:r>
              <a:rPr kumimoji="0" lang="en-GB" sz="2400" b="0" i="0" u="none" strike="noStrike" kern="0" cap="none" spc="0" normalizeH="0" baseline="0" noProof="0" dirty="0">
                <a:ln>
                  <a:noFill/>
                </a:ln>
                <a:solidFill>
                  <a:srgbClr val="002060"/>
                </a:solidFill>
                <a:effectLst/>
                <a:uLnTx/>
                <a:uFillTx/>
              </a:rPr>
              <a:t> de </a:t>
            </a:r>
            <a:r>
              <a:rPr kumimoji="0" lang="en-GB" sz="2400" b="0" i="0" u="none" strike="noStrike" kern="0" cap="none" spc="0" normalizeH="0" baseline="0" noProof="0" dirty="0" err="1">
                <a:ln>
                  <a:noFill/>
                </a:ln>
                <a:solidFill>
                  <a:srgbClr val="002060"/>
                </a:solidFill>
                <a:effectLst/>
                <a:uLnTx/>
                <a:uFillTx/>
              </a:rPr>
              <a:t>cosas</a:t>
            </a:r>
            <a:r>
              <a:rPr kumimoji="0" lang="en-GB" sz="2400" b="0" i="0" u="none" strike="noStrike" kern="0" cap="none" spc="0" normalizeH="0" baseline="0" noProof="0" dirty="0">
                <a:ln>
                  <a:noFill/>
                </a:ln>
                <a:solidFill>
                  <a:srgbClr val="002060"/>
                </a:solidFill>
                <a:effectLst/>
                <a:uLnTx/>
                <a:uFillTx/>
              </a:rPr>
              <a:t>. </a:t>
            </a:r>
          </a:p>
        </p:txBody>
      </p:sp>
      <p:graphicFrame>
        <p:nvGraphicFramePr>
          <p:cNvPr id="47" name="Table 46">
            <a:extLst>
              <a:ext uri="{FF2B5EF4-FFF2-40B4-BE49-F238E27FC236}">
                <a16:creationId xmlns:a16="http://schemas.microsoft.com/office/drawing/2014/main" id="{2A30F391-ED76-4511-BB9F-6BF95EB5A176}"/>
              </a:ext>
            </a:extLst>
          </p:cNvPr>
          <p:cNvGraphicFramePr>
            <a:graphicFrameLocks noGrp="1"/>
          </p:cNvGraphicFramePr>
          <p:nvPr>
            <p:extLst>
              <p:ext uri="{D42A27DB-BD31-4B8C-83A1-F6EECF244321}">
                <p14:modId xmlns:p14="http://schemas.microsoft.com/office/powerpoint/2010/main" val="897052967"/>
              </p:ext>
            </p:extLst>
          </p:nvPr>
        </p:nvGraphicFramePr>
        <p:xfrm>
          <a:off x="1274164" y="854787"/>
          <a:ext cx="9017000" cy="5306172"/>
        </p:xfrm>
        <a:graphic>
          <a:graphicData uri="http://schemas.openxmlformats.org/drawingml/2006/table">
            <a:tbl>
              <a:tblPr firstRow="1" bandRow="1"/>
              <a:tblGrid>
                <a:gridCol w="1768039">
                  <a:extLst>
                    <a:ext uri="{9D8B030D-6E8A-4147-A177-3AD203B41FA5}">
                      <a16:colId xmlns:a16="http://schemas.microsoft.com/office/drawing/2014/main" val="2637824710"/>
                    </a:ext>
                  </a:extLst>
                </a:gridCol>
                <a:gridCol w="2069443">
                  <a:extLst>
                    <a:ext uri="{9D8B030D-6E8A-4147-A177-3AD203B41FA5}">
                      <a16:colId xmlns:a16="http://schemas.microsoft.com/office/drawing/2014/main" val="907253324"/>
                    </a:ext>
                  </a:extLst>
                </a:gridCol>
                <a:gridCol w="5179518">
                  <a:extLst>
                    <a:ext uri="{9D8B030D-6E8A-4147-A177-3AD203B41FA5}">
                      <a16:colId xmlns:a16="http://schemas.microsoft.com/office/drawing/2014/main" val="882952083"/>
                    </a:ext>
                  </a:extLst>
                </a:gridCol>
              </a:tblGrid>
              <a:tr h="884362">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0" dirty="0">
                          <a:solidFill>
                            <a:srgbClr val="002060"/>
                          </a:solidFill>
                          <a:latin typeface="Century Gothic" panose="020B0502020202020204" pitchFamily="34" charset="0"/>
                        </a:rPr>
                        <a:t>“I need”</a:t>
                      </a:r>
                      <a:endParaRPr lang="en-GB" sz="2400" b="0" dirty="0">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“she needs”</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833764784"/>
                  </a:ext>
                </a:extLst>
              </a:tr>
              <a:tr h="8843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726676820"/>
                  </a:ext>
                </a:extLst>
              </a:tr>
              <a:tr h="8843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847184719"/>
                  </a:ext>
                </a:extLst>
              </a:tr>
              <a:tr h="8843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779256440"/>
                  </a:ext>
                </a:extLst>
              </a:tr>
              <a:tr h="8843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976587370"/>
                  </a:ext>
                </a:extLst>
              </a:tr>
              <a:tr h="8843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4213933167"/>
                  </a:ext>
                </a:extLst>
              </a:tr>
            </a:tbl>
          </a:graphicData>
        </a:graphic>
      </p:graphicFrame>
      <p:pic>
        <p:nvPicPr>
          <p:cNvPr id="48" name="Picture 2" descr="http://www.clker.com/cliparts/j/p/l/D/8/K/green-tick-md.png">
            <a:extLst>
              <a:ext uri="{FF2B5EF4-FFF2-40B4-BE49-F238E27FC236}">
                <a16:creationId xmlns:a16="http://schemas.microsoft.com/office/drawing/2014/main" id="{C72A0B45-D409-4B3D-B2CE-F891F20794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8343" y="196515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www.clker.com/cliparts/j/p/l/D/8/K/green-tick-md.png">
            <a:extLst>
              <a:ext uri="{FF2B5EF4-FFF2-40B4-BE49-F238E27FC236}">
                <a16:creationId xmlns:a16="http://schemas.microsoft.com/office/drawing/2014/main" id="{CBAC0C84-9DBF-4CE0-AF89-5300F23586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7467" y="282311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www.clker.com/cliparts/j/p/l/D/8/K/green-tick-md.png">
            <a:extLst>
              <a:ext uri="{FF2B5EF4-FFF2-40B4-BE49-F238E27FC236}">
                <a16:creationId xmlns:a16="http://schemas.microsoft.com/office/drawing/2014/main" id="{D4BDABE2-E628-492B-9A7F-A8EF9C3170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777" y="373338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www.clker.com/cliparts/j/p/l/D/8/K/green-tick-md.png">
            <a:extLst>
              <a:ext uri="{FF2B5EF4-FFF2-40B4-BE49-F238E27FC236}">
                <a16:creationId xmlns:a16="http://schemas.microsoft.com/office/drawing/2014/main" id="{9872D008-024C-449A-B9DB-64BBDE476B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3265" y="458974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www.clker.com/cliparts/j/p/l/D/8/K/green-tick-md.png">
            <a:extLst>
              <a:ext uri="{FF2B5EF4-FFF2-40B4-BE49-F238E27FC236}">
                <a16:creationId xmlns:a16="http://schemas.microsoft.com/office/drawing/2014/main" id="{C834339D-06D7-41DF-9784-3F4FBE0222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7467" y="5445291"/>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53" name="Action Button: Custom 71">
            <a:hlinkClick r:id="" action="ppaction://noaction" highlightClick="1">
              <a:snd r:embed="rId4" name="necesito una botella.wav"/>
            </a:hlinkClick>
            <a:extLst>
              <a:ext uri="{FF2B5EF4-FFF2-40B4-BE49-F238E27FC236}">
                <a16:creationId xmlns:a16="http://schemas.microsoft.com/office/drawing/2014/main" id="{A051B88F-5DB9-4029-A85D-3803E17BC9F5}"/>
              </a:ext>
            </a:extLst>
          </p:cNvPr>
          <p:cNvSpPr/>
          <p:nvPr/>
        </p:nvSpPr>
        <p:spPr>
          <a:xfrm>
            <a:off x="832611" y="207062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54" name="Action Button: Custom 72">
            <a:hlinkClick r:id="" action="ppaction://noaction" highlightClick="1">
              <a:snd r:embed="rId5" name="necesita un caballo.wav"/>
            </a:hlinkClick>
            <a:extLst>
              <a:ext uri="{FF2B5EF4-FFF2-40B4-BE49-F238E27FC236}">
                <a16:creationId xmlns:a16="http://schemas.microsoft.com/office/drawing/2014/main" id="{CCE5FF57-B61E-4E95-AD3C-36988C34EE6A}"/>
              </a:ext>
            </a:extLst>
          </p:cNvPr>
          <p:cNvSpPr/>
          <p:nvPr/>
        </p:nvSpPr>
        <p:spPr>
          <a:xfrm>
            <a:off x="823520" y="289662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55" name="Action Button: Custom 73">
            <a:hlinkClick r:id="" action="ppaction://noaction" highlightClick="1">
              <a:snd r:embed="rId6" name="necesito unas revistas.wav"/>
            </a:hlinkClick>
            <a:extLst>
              <a:ext uri="{FF2B5EF4-FFF2-40B4-BE49-F238E27FC236}">
                <a16:creationId xmlns:a16="http://schemas.microsoft.com/office/drawing/2014/main" id="{42C90CD5-2ACD-4021-96DF-4F5511372A36}"/>
              </a:ext>
            </a:extLst>
          </p:cNvPr>
          <p:cNvSpPr/>
          <p:nvPr/>
        </p:nvSpPr>
        <p:spPr>
          <a:xfrm>
            <a:off x="832611" y="378726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56" name="Action Button: Custom 74">
            <a:hlinkClick r:id="" action="ppaction://noaction" highlightClick="1">
              <a:snd r:embed="rId7" name="necesita una cama.wav"/>
            </a:hlinkClick>
            <a:extLst>
              <a:ext uri="{FF2B5EF4-FFF2-40B4-BE49-F238E27FC236}">
                <a16:creationId xmlns:a16="http://schemas.microsoft.com/office/drawing/2014/main" id="{99AC30BF-F136-49A5-B3D4-42D5FC0F70E8}"/>
              </a:ext>
            </a:extLst>
          </p:cNvPr>
          <p:cNvSpPr/>
          <p:nvPr/>
        </p:nvSpPr>
        <p:spPr>
          <a:xfrm>
            <a:off x="813930" y="469634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57" name="Action Button: Custom 75">
            <a:hlinkClick r:id="" action="ppaction://noaction" highlightClick="1">
              <a:snd r:embed="rId8" name="necesita unas plantas.wav"/>
            </a:hlinkClick>
            <a:extLst>
              <a:ext uri="{FF2B5EF4-FFF2-40B4-BE49-F238E27FC236}">
                <a16:creationId xmlns:a16="http://schemas.microsoft.com/office/drawing/2014/main" id="{8ED6EB20-B7C2-4784-9E11-7AFD5ECB3C64}"/>
              </a:ext>
            </a:extLst>
          </p:cNvPr>
          <p:cNvSpPr/>
          <p:nvPr/>
        </p:nvSpPr>
        <p:spPr>
          <a:xfrm>
            <a:off x="813931" y="554207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pic>
        <p:nvPicPr>
          <p:cNvPr id="58" name="Picture 4" descr="http://www.clker.com/cliparts/8/9/8/4/11954286171112758684tomas_arad_bottles.svg.med.png">
            <a:extLst>
              <a:ext uri="{FF2B5EF4-FFF2-40B4-BE49-F238E27FC236}">
                <a16:creationId xmlns:a16="http://schemas.microsoft.com/office/drawing/2014/main" id="{D499B557-CEED-435E-B572-3F808E2550B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 r="48453"/>
          <a:stretch/>
        </p:blipFill>
        <p:spPr bwMode="auto">
          <a:xfrm rot="18531943">
            <a:off x="6247433" y="1755621"/>
            <a:ext cx="289884" cy="82149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http://www.clker.com/cliparts/8/9/8/4/11954286171112758684tomas_arad_bottles.svg.med.png">
            <a:extLst>
              <a:ext uri="{FF2B5EF4-FFF2-40B4-BE49-F238E27FC236}">
                <a16:creationId xmlns:a16="http://schemas.microsoft.com/office/drawing/2014/main" id="{339059AA-FB79-4E24-95D0-596EBBE8CDB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 r="48453"/>
          <a:stretch/>
        </p:blipFill>
        <p:spPr bwMode="auto">
          <a:xfrm rot="18531943">
            <a:off x="6587173" y="1755621"/>
            <a:ext cx="289884" cy="82149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http://www.clker.com/cliparts/8/9/8/4/11954286171112758684tomas_arad_bottles.svg.med.png">
            <a:extLst>
              <a:ext uri="{FF2B5EF4-FFF2-40B4-BE49-F238E27FC236}">
                <a16:creationId xmlns:a16="http://schemas.microsoft.com/office/drawing/2014/main" id="{BFF0A2AF-EACB-40B8-BDF3-A618B7E569BD}"/>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 r="48453"/>
          <a:stretch/>
        </p:blipFill>
        <p:spPr bwMode="auto">
          <a:xfrm rot="18531943">
            <a:off x="8375529" y="1780604"/>
            <a:ext cx="289884" cy="82149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http://www.clker.com/cliparts/9/3/7/f/1194989819794188981cavallo_architetto_franc_05.svg.med.png">
            <a:extLst>
              <a:ext uri="{FF2B5EF4-FFF2-40B4-BE49-F238E27FC236}">
                <a16:creationId xmlns:a16="http://schemas.microsoft.com/office/drawing/2014/main" id="{F95C92CD-CFF5-48E0-A908-849861B7D06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33549" y="2682575"/>
            <a:ext cx="677170" cy="77057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http://www.clker.com/cliparts/x/k/6/f/T/0/magazine-without-shadow-or-barcode-md.png">
            <a:extLst>
              <a:ext uri="{FF2B5EF4-FFF2-40B4-BE49-F238E27FC236}">
                <a16:creationId xmlns:a16="http://schemas.microsoft.com/office/drawing/2014/main" id="{6A88A4F1-83EA-4BCC-A7FC-DC6BDDD879B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90166" y="3548063"/>
            <a:ext cx="737629" cy="78209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http://www.clker.com/cliparts/x/k/6/f/T/0/magazine-without-shadow-or-barcode-md.png">
            <a:extLst>
              <a:ext uri="{FF2B5EF4-FFF2-40B4-BE49-F238E27FC236}">
                <a16:creationId xmlns:a16="http://schemas.microsoft.com/office/drawing/2014/main" id="{0D5902FC-A526-463A-9375-3859850F0AE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27795" y="3567640"/>
            <a:ext cx="700701" cy="74294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http://www.clker.com/cliparts/9/3/7/f/1194989819794188981cavallo_architetto_franc_05.svg.med.png">
            <a:extLst>
              <a:ext uri="{FF2B5EF4-FFF2-40B4-BE49-F238E27FC236}">
                <a16:creationId xmlns:a16="http://schemas.microsoft.com/office/drawing/2014/main" id="{F5169195-CCDB-4600-B776-F290867CE22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57612" y="2728934"/>
            <a:ext cx="677170" cy="77057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http://www.clker.com/cliparts/9/3/7/f/1194989819794188981cavallo_architetto_franc_05.svg.med.png">
            <a:extLst>
              <a:ext uri="{FF2B5EF4-FFF2-40B4-BE49-F238E27FC236}">
                <a16:creationId xmlns:a16="http://schemas.microsoft.com/office/drawing/2014/main" id="{B32FAACB-A09A-41DF-95C3-45A81717211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72372" y="2737299"/>
            <a:ext cx="677170" cy="77057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http://www.clker.com/cliparts/x/k/6/f/T/0/magazine-without-shadow-or-barcode-md.png">
            <a:extLst>
              <a:ext uri="{FF2B5EF4-FFF2-40B4-BE49-F238E27FC236}">
                <a16:creationId xmlns:a16="http://schemas.microsoft.com/office/drawing/2014/main" id="{EB77A777-1B0F-4126-AFEB-29994747DC3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99119" y="3637087"/>
            <a:ext cx="700701" cy="74294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6DF15F08-D11F-4FAD-8538-04431DD42D3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99081" y="4529785"/>
            <a:ext cx="1229415" cy="727821"/>
          </a:xfrm>
          <a:prstGeom prst="rect">
            <a:avLst/>
          </a:prstGeom>
        </p:spPr>
      </p:pic>
      <p:pic>
        <p:nvPicPr>
          <p:cNvPr id="68" name="Picture 67">
            <a:extLst>
              <a:ext uri="{FF2B5EF4-FFF2-40B4-BE49-F238E27FC236}">
                <a16:creationId xmlns:a16="http://schemas.microsoft.com/office/drawing/2014/main" id="{35BE5916-DADE-4574-A15B-99A05F32A36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109704" y="4513132"/>
            <a:ext cx="1229415" cy="727821"/>
          </a:xfrm>
          <a:prstGeom prst="rect">
            <a:avLst/>
          </a:prstGeom>
        </p:spPr>
      </p:pic>
      <p:pic>
        <p:nvPicPr>
          <p:cNvPr id="69" name="Picture 68">
            <a:extLst>
              <a:ext uri="{FF2B5EF4-FFF2-40B4-BE49-F238E27FC236}">
                <a16:creationId xmlns:a16="http://schemas.microsoft.com/office/drawing/2014/main" id="{4EF43276-407B-44CC-9D6C-05822A1312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19410" y="4450483"/>
            <a:ext cx="1229415" cy="727821"/>
          </a:xfrm>
          <a:prstGeom prst="rect">
            <a:avLst/>
          </a:prstGeom>
        </p:spPr>
      </p:pic>
      <p:pic>
        <p:nvPicPr>
          <p:cNvPr id="70" name="Picture 4" descr="http://www.clker.com/cliparts/p/y/U/Y/S/b/plantas-md.png">
            <a:extLst>
              <a:ext uri="{FF2B5EF4-FFF2-40B4-BE49-F238E27FC236}">
                <a16:creationId xmlns:a16="http://schemas.microsoft.com/office/drawing/2014/main" id="{30155A86-0FF8-42A5-93EC-25F760A0759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0484" t="31705" r="41116"/>
          <a:stretch/>
        </p:blipFill>
        <p:spPr bwMode="auto">
          <a:xfrm>
            <a:off x="6220450" y="5160125"/>
            <a:ext cx="678546" cy="98561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http://www.clker.com/cliparts/p/y/U/Y/S/b/plantas-md.png">
            <a:extLst>
              <a:ext uri="{FF2B5EF4-FFF2-40B4-BE49-F238E27FC236}">
                <a16:creationId xmlns:a16="http://schemas.microsoft.com/office/drawing/2014/main" id="{ED928879-4FAB-403C-9A08-23EDEB2E493E}"/>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0484" t="31705" r="41116"/>
          <a:stretch/>
        </p:blipFill>
        <p:spPr bwMode="auto">
          <a:xfrm>
            <a:off x="8291886" y="5188868"/>
            <a:ext cx="638970" cy="92813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http://www.clker.com/cliparts/p/y/U/Y/S/b/plantas-md.png">
            <a:extLst>
              <a:ext uri="{FF2B5EF4-FFF2-40B4-BE49-F238E27FC236}">
                <a16:creationId xmlns:a16="http://schemas.microsoft.com/office/drawing/2014/main" id="{5677FF20-9169-4B57-A306-368A42793F7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0484" t="31705" r="41116"/>
          <a:stretch/>
        </p:blipFill>
        <p:spPr bwMode="auto">
          <a:xfrm>
            <a:off x="8930856" y="5178004"/>
            <a:ext cx="666237" cy="967737"/>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BC5060B3-3067-4791-9DEA-C6DC58977C6E}"/>
              </a:ext>
            </a:extLst>
          </p:cNvPr>
          <p:cNvSpPr txBox="1"/>
          <p:nvPr/>
        </p:nvSpPr>
        <p:spPr>
          <a:xfrm>
            <a:off x="6271192" y="1078700"/>
            <a:ext cx="69198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A</a:t>
            </a:r>
          </a:p>
        </p:txBody>
      </p:sp>
      <p:sp>
        <p:nvSpPr>
          <p:cNvPr id="74" name="TextBox 73">
            <a:extLst>
              <a:ext uri="{FF2B5EF4-FFF2-40B4-BE49-F238E27FC236}">
                <a16:creationId xmlns:a16="http://schemas.microsoft.com/office/drawing/2014/main" id="{182A2FB2-EAD0-41AD-BD97-FC98A2F2551B}"/>
              </a:ext>
            </a:extLst>
          </p:cNvPr>
          <p:cNvSpPr txBox="1"/>
          <p:nvPr/>
        </p:nvSpPr>
        <p:spPr>
          <a:xfrm>
            <a:off x="8395926" y="1078700"/>
            <a:ext cx="69198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B</a:t>
            </a:r>
          </a:p>
        </p:txBody>
      </p:sp>
      <p:pic>
        <p:nvPicPr>
          <p:cNvPr id="75" name="Picture 2" descr="http://www.clker.com/cliparts/9/3/7/f/1194989819794188981cavallo_architetto_franc_05.svg.med.png">
            <a:extLst>
              <a:ext uri="{FF2B5EF4-FFF2-40B4-BE49-F238E27FC236}">
                <a16:creationId xmlns:a16="http://schemas.microsoft.com/office/drawing/2014/main" id="{1E942CE0-CA75-4657-851B-4E93DA3F67A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87132" y="2741208"/>
            <a:ext cx="677170" cy="770574"/>
          </a:xfrm>
          <a:prstGeom prst="rect">
            <a:avLst/>
          </a:prstGeom>
          <a:noFill/>
          <a:extLst>
            <a:ext uri="{909E8E84-426E-40DD-AFC4-6F175D3DCCD1}">
              <a14:hiddenFill xmlns:a14="http://schemas.microsoft.com/office/drawing/2010/main">
                <a:solidFill>
                  <a:srgbClr val="FFFFFF"/>
                </a:solidFill>
              </a14:hiddenFill>
            </a:ext>
          </a:extLst>
        </p:spPr>
      </p:pic>
      <p:sp>
        <p:nvSpPr>
          <p:cNvPr id="76" name="Oval 75">
            <a:extLst>
              <a:ext uri="{FF2B5EF4-FFF2-40B4-BE49-F238E27FC236}">
                <a16:creationId xmlns:a16="http://schemas.microsoft.com/office/drawing/2014/main" id="{8DEEB7D3-121D-43A9-8083-54B8C5DF15D8}"/>
              </a:ext>
            </a:extLst>
          </p:cNvPr>
          <p:cNvSpPr/>
          <p:nvPr/>
        </p:nvSpPr>
        <p:spPr>
          <a:xfrm>
            <a:off x="5788381" y="2410212"/>
            <a:ext cx="1625104" cy="1142210"/>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7" name="Oval 76">
            <a:extLst>
              <a:ext uri="{FF2B5EF4-FFF2-40B4-BE49-F238E27FC236}">
                <a16:creationId xmlns:a16="http://schemas.microsoft.com/office/drawing/2014/main" id="{C83BC506-5D39-495C-A21B-74D5B200B592}"/>
              </a:ext>
            </a:extLst>
          </p:cNvPr>
          <p:cNvSpPr/>
          <p:nvPr/>
        </p:nvSpPr>
        <p:spPr>
          <a:xfrm>
            <a:off x="7638870" y="1575873"/>
            <a:ext cx="1625104" cy="1142210"/>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8" name="Oval 77">
            <a:extLst>
              <a:ext uri="{FF2B5EF4-FFF2-40B4-BE49-F238E27FC236}">
                <a16:creationId xmlns:a16="http://schemas.microsoft.com/office/drawing/2014/main" id="{329F0244-05A9-4C7A-BA21-46A0FE61F793}"/>
              </a:ext>
            </a:extLst>
          </p:cNvPr>
          <p:cNvSpPr/>
          <p:nvPr/>
        </p:nvSpPr>
        <p:spPr>
          <a:xfrm>
            <a:off x="5892364" y="3367964"/>
            <a:ext cx="1625104" cy="1142210"/>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9" name="Oval 78">
            <a:extLst>
              <a:ext uri="{FF2B5EF4-FFF2-40B4-BE49-F238E27FC236}">
                <a16:creationId xmlns:a16="http://schemas.microsoft.com/office/drawing/2014/main" id="{0BCF120C-0E5E-4695-AB99-D29261CCE82C}"/>
              </a:ext>
            </a:extLst>
          </p:cNvPr>
          <p:cNvSpPr/>
          <p:nvPr/>
        </p:nvSpPr>
        <p:spPr>
          <a:xfrm>
            <a:off x="5932883" y="4273850"/>
            <a:ext cx="1625104" cy="1142210"/>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80" name="Oval 79">
            <a:extLst>
              <a:ext uri="{FF2B5EF4-FFF2-40B4-BE49-F238E27FC236}">
                <a16:creationId xmlns:a16="http://schemas.microsoft.com/office/drawing/2014/main" id="{98909061-D907-4674-A27A-494F8FE81DC3}"/>
              </a:ext>
            </a:extLst>
          </p:cNvPr>
          <p:cNvSpPr/>
          <p:nvPr/>
        </p:nvSpPr>
        <p:spPr>
          <a:xfrm>
            <a:off x="8133887" y="5184913"/>
            <a:ext cx="1625104" cy="1142210"/>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81" name="Rectangle 80">
            <a:extLst>
              <a:ext uri="{FF2B5EF4-FFF2-40B4-BE49-F238E27FC236}">
                <a16:creationId xmlns:a16="http://schemas.microsoft.com/office/drawing/2014/main" id="{7E3A663C-2F22-4C52-922D-C939EC7CB693}"/>
              </a:ext>
            </a:extLst>
          </p:cNvPr>
          <p:cNvSpPr/>
          <p:nvPr/>
        </p:nvSpPr>
        <p:spPr>
          <a:xfrm>
            <a:off x="4736420" y="16466"/>
            <a:ext cx="1622560"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Escucha. </a:t>
            </a:r>
          </a:p>
        </p:txBody>
      </p:sp>
      <p:sp>
        <p:nvSpPr>
          <p:cNvPr id="82" name="Rectangle 81">
            <a:extLst>
              <a:ext uri="{FF2B5EF4-FFF2-40B4-BE49-F238E27FC236}">
                <a16:creationId xmlns:a16="http://schemas.microsoft.com/office/drawing/2014/main" id="{C9E40EEC-486E-4021-98F4-0A9E70C49B41}"/>
              </a:ext>
            </a:extLst>
          </p:cNvPr>
          <p:cNvSpPr/>
          <p:nvPr/>
        </p:nvSpPr>
        <p:spPr>
          <a:xfrm>
            <a:off x="98944" y="453063"/>
            <a:ext cx="4701928"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rPr>
              <a:t>Marca</a:t>
            </a:r>
            <a:r>
              <a:rPr kumimoji="0" lang="en-GB" sz="2400" b="0" i="0" u="none" strike="noStrike" kern="0" cap="none" spc="0" normalizeH="0" baseline="0" noProof="0" dirty="0">
                <a:ln>
                  <a:noFill/>
                </a:ln>
                <a:solidFill>
                  <a:srgbClr val="002060"/>
                </a:solidFill>
                <a:effectLst/>
                <a:uLnTx/>
                <a:uFillTx/>
              </a:rPr>
              <a:t> ‘</a:t>
            </a:r>
            <a:r>
              <a:rPr kumimoji="0" lang="en-GB" sz="2400" b="1" i="0" u="none" strike="noStrike" kern="0" cap="none" spc="0" normalizeH="0" baseline="0" noProof="0" dirty="0">
                <a:ln>
                  <a:noFill/>
                </a:ln>
                <a:solidFill>
                  <a:srgbClr val="002060"/>
                </a:solidFill>
                <a:effectLst/>
                <a:uLnTx/>
                <a:uFillTx/>
              </a:rPr>
              <a:t>I need</a:t>
            </a:r>
            <a:r>
              <a:rPr kumimoji="0" lang="en-GB" sz="2400" b="0" i="0" u="none" strike="noStrike" kern="0" cap="none" spc="0" normalizeH="0" baseline="0" noProof="0" dirty="0">
                <a:ln>
                  <a:noFill/>
                </a:ln>
                <a:solidFill>
                  <a:srgbClr val="002060"/>
                </a:solidFill>
                <a:effectLst/>
                <a:uLnTx/>
                <a:uFillTx/>
              </a:rPr>
              <a:t>’ o ‘</a:t>
            </a:r>
            <a:r>
              <a:rPr kumimoji="0" lang="en-GB" sz="2400" b="1" i="0" u="none" strike="noStrike" kern="0" cap="none" spc="0" normalizeH="0" baseline="0" noProof="0" dirty="0">
                <a:ln>
                  <a:noFill/>
                </a:ln>
                <a:solidFill>
                  <a:srgbClr val="002060"/>
                </a:solidFill>
                <a:effectLst/>
                <a:uLnTx/>
                <a:uFillTx/>
              </a:rPr>
              <a:t>she needs</a:t>
            </a:r>
            <a:r>
              <a:rPr kumimoji="0" lang="en-GB" sz="2400" b="0" i="0" u="none" strike="noStrike" kern="0" cap="none" spc="0" normalizeH="0" baseline="0" noProof="0" dirty="0">
                <a:ln>
                  <a:noFill/>
                </a:ln>
                <a:solidFill>
                  <a:srgbClr val="002060"/>
                </a:solidFill>
                <a:effectLst/>
                <a:uLnTx/>
                <a:uFillTx/>
              </a:rPr>
              <a:t>’. </a:t>
            </a:r>
          </a:p>
        </p:txBody>
      </p:sp>
      <p:sp>
        <p:nvSpPr>
          <p:cNvPr id="83" name="Rectangle 82">
            <a:extLst>
              <a:ext uri="{FF2B5EF4-FFF2-40B4-BE49-F238E27FC236}">
                <a16:creationId xmlns:a16="http://schemas.microsoft.com/office/drawing/2014/main" id="{3DE88861-AE26-4D5F-9A93-1B6B7BEC668E}"/>
              </a:ext>
            </a:extLst>
          </p:cNvPr>
          <p:cNvSpPr/>
          <p:nvPr/>
        </p:nvSpPr>
        <p:spPr>
          <a:xfrm>
            <a:off x="5109680" y="424292"/>
            <a:ext cx="2178802"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Escribe </a:t>
            </a:r>
            <a:r>
              <a:rPr kumimoji="0" lang="en-GB" sz="2400" b="1" i="0" u="none" strike="noStrike" kern="0" cap="none" spc="0" normalizeH="0" baseline="0" noProof="0" dirty="0">
                <a:ln>
                  <a:noFill/>
                </a:ln>
                <a:solidFill>
                  <a:srgbClr val="002060"/>
                </a:solidFill>
                <a:effectLst/>
                <a:uLnTx/>
                <a:uFillTx/>
              </a:rPr>
              <a:t>A</a:t>
            </a:r>
            <a:r>
              <a:rPr kumimoji="0" lang="en-GB" sz="2400" b="0" i="0" u="none" strike="noStrike" kern="0" cap="none" spc="0" normalizeH="0" baseline="0" noProof="0" dirty="0">
                <a:ln>
                  <a:noFill/>
                </a:ln>
                <a:solidFill>
                  <a:srgbClr val="002060"/>
                </a:solidFill>
                <a:effectLst/>
                <a:uLnTx/>
                <a:uFillTx/>
              </a:rPr>
              <a:t> o </a:t>
            </a:r>
            <a:r>
              <a:rPr kumimoji="0" lang="en-GB" sz="2400" b="1" i="0" u="none" strike="noStrike" kern="0" cap="none" spc="0" normalizeH="0" baseline="0" noProof="0" dirty="0">
                <a:ln>
                  <a:noFill/>
                </a:ln>
                <a:solidFill>
                  <a:srgbClr val="002060"/>
                </a:solidFill>
                <a:effectLst/>
                <a:uLnTx/>
                <a:uFillTx/>
              </a:rPr>
              <a:t>B</a:t>
            </a:r>
            <a:r>
              <a:rPr kumimoji="0" lang="en-GB" sz="2400" b="0" i="0" u="none" strike="noStrike" kern="0" cap="none" spc="0" normalizeH="0" baseline="0" noProof="0" dirty="0">
                <a:ln>
                  <a:noFill/>
                </a:ln>
                <a:solidFill>
                  <a:srgbClr val="002060"/>
                </a:solidFill>
                <a:effectLst/>
                <a:uLnTx/>
                <a:uFillTx/>
              </a:rPr>
              <a:t>.</a:t>
            </a:r>
          </a:p>
        </p:txBody>
      </p:sp>
      <p:sp>
        <p:nvSpPr>
          <p:cNvPr id="84" name="Title 83">
            <a:extLst>
              <a:ext uri="{FF2B5EF4-FFF2-40B4-BE49-F238E27FC236}">
                <a16:creationId xmlns:a16="http://schemas.microsoft.com/office/drawing/2014/main" id="{8EDA527F-C354-43FA-A984-B04D18F4CA26}"/>
              </a:ext>
            </a:extLst>
          </p:cNvPr>
          <p:cNvSpPr>
            <a:spLocks noGrp="1"/>
          </p:cNvSpPr>
          <p:nvPr>
            <p:ph type="title"/>
          </p:nvPr>
        </p:nvSpPr>
        <p:spPr>
          <a:xfrm>
            <a:off x="10551148" y="-184651"/>
            <a:ext cx="1409054" cy="1325563"/>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314686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76" grpId="0" animBg="1"/>
      <p:bldP spid="77" grpId="0" animBg="1"/>
      <p:bldP spid="78" grpId="0" animBg="1"/>
      <p:bldP spid="79" grpId="0" animBg="1"/>
      <p:bldP spid="8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7">
            <a:extLst>
              <a:ext uri="{FF2B5EF4-FFF2-40B4-BE49-F238E27FC236}">
                <a16:creationId xmlns:a16="http://schemas.microsoft.com/office/drawing/2014/main" id="{FBF41995-D8C4-4B79-907A-06A252CF0339}"/>
              </a:ext>
            </a:extLst>
          </p:cNvPr>
          <p:cNvGraphicFramePr>
            <a:graphicFrameLocks noGrp="1"/>
          </p:cNvGraphicFramePr>
          <p:nvPr>
            <p:extLst>
              <p:ext uri="{D42A27DB-BD31-4B8C-83A1-F6EECF244321}">
                <p14:modId xmlns:p14="http://schemas.microsoft.com/office/powerpoint/2010/main" val="2515454878"/>
              </p:ext>
            </p:extLst>
          </p:nvPr>
        </p:nvGraphicFramePr>
        <p:xfrm>
          <a:off x="1274164" y="854787"/>
          <a:ext cx="9017000" cy="5306172"/>
        </p:xfrm>
        <a:graphic>
          <a:graphicData uri="http://schemas.openxmlformats.org/drawingml/2006/table">
            <a:tbl>
              <a:tblPr firstRow="1" bandRow="1"/>
              <a:tblGrid>
                <a:gridCol w="1768039">
                  <a:extLst>
                    <a:ext uri="{9D8B030D-6E8A-4147-A177-3AD203B41FA5}">
                      <a16:colId xmlns:a16="http://schemas.microsoft.com/office/drawing/2014/main" val="2637824710"/>
                    </a:ext>
                  </a:extLst>
                </a:gridCol>
                <a:gridCol w="2054453">
                  <a:extLst>
                    <a:ext uri="{9D8B030D-6E8A-4147-A177-3AD203B41FA5}">
                      <a16:colId xmlns:a16="http://schemas.microsoft.com/office/drawing/2014/main" val="907253324"/>
                    </a:ext>
                  </a:extLst>
                </a:gridCol>
                <a:gridCol w="5194508">
                  <a:extLst>
                    <a:ext uri="{9D8B030D-6E8A-4147-A177-3AD203B41FA5}">
                      <a16:colId xmlns:a16="http://schemas.microsoft.com/office/drawing/2014/main" val="882952083"/>
                    </a:ext>
                  </a:extLst>
                </a:gridCol>
              </a:tblGrid>
              <a:tr h="884362">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0" dirty="0">
                          <a:solidFill>
                            <a:srgbClr val="002060"/>
                          </a:solidFill>
                          <a:latin typeface="Century Gothic" panose="020B0502020202020204" pitchFamily="34" charset="0"/>
                        </a:rPr>
                        <a:t>“I need”</a:t>
                      </a:r>
                      <a:endParaRPr lang="en-GB" sz="2400" b="0" dirty="0">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“she needs”</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833764784"/>
                  </a:ext>
                </a:extLst>
              </a:tr>
              <a:tr h="8843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726676820"/>
                  </a:ext>
                </a:extLst>
              </a:tr>
              <a:tr h="8843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847184719"/>
                  </a:ext>
                </a:extLst>
              </a:tr>
              <a:tr h="8843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779256440"/>
                  </a:ext>
                </a:extLst>
              </a:tr>
              <a:tr h="8843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976587370"/>
                  </a:ext>
                </a:extLst>
              </a:tr>
              <a:tr h="8843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4213933167"/>
                  </a:ext>
                </a:extLst>
              </a:tr>
            </a:tbl>
          </a:graphicData>
        </a:graphic>
      </p:graphicFrame>
      <p:pic>
        <p:nvPicPr>
          <p:cNvPr id="9" name="Picture 2" descr="http://www.clker.com/cliparts/j/p/l/D/8/K/green-tick-md.png">
            <a:extLst>
              <a:ext uri="{FF2B5EF4-FFF2-40B4-BE49-F238E27FC236}">
                <a16:creationId xmlns:a16="http://schemas.microsoft.com/office/drawing/2014/main" id="{1771DBBF-C544-4272-94A4-09C2B7AAD0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777" y="201072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clker.com/cliparts/j/p/l/D/8/K/green-tick-md.png">
            <a:extLst>
              <a:ext uri="{FF2B5EF4-FFF2-40B4-BE49-F238E27FC236}">
                <a16:creationId xmlns:a16="http://schemas.microsoft.com/office/drawing/2014/main" id="{B8583678-22C3-4204-9598-4D02937986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7467" y="282311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ker.com/cliparts/j/p/l/D/8/K/green-tick-md.png">
            <a:extLst>
              <a:ext uri="{FF2B5EF4-FFF2-40B4-BE49-F238E27FC236}">
                <a16:creationId xmlns:a16="http://schemas.microsoft.com/office/drawing/2014/main" id="{A6AB34EA-9517-4A02-A43A-6C92D72D78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777" y="373338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clker.com/cliparts/j/p/l/D/8/K/green-tick-md.png">
            <a:extLst>
              <a:ext uri="{FF2B5EF4-FFF2-40B4-BE49-F238E27FC236}">
                <a16:creationId xmlns:a16="http://schemas.microsoft.com/office/drawing/2014/main" id="{DD339D94-C7AA-4CC2-B245-1B2D8DD89A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3265" y="458974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j/p/l/D/8/K/green-tick-md.png">
            <a:extLst>
              <a:ext uri="{FF2B5EF4-FFF2-40B4-BE49-F238E27FC236}">
                <a16:creationId xmlns:a16="http://schemas.microsoft.com/office/drawing/2014/main" id="{322DB8A6-3093-4A3D-89B1-CF185664BB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777" y="5445291"/>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14" name="Action Button: Custom 71">
            <a:hlinkClick r:id="" action="ppaction://noaction" highlightClick="1">
              <a:snd r:embed="rId4" name="necesito un zapato.wav"/>
            </a:hlinkClick>
            <a:extLst>
              <a:ext uri="{FF2B5EF4-FFF2-40B4-BE49-F238E27FC236}">
                <a16:creationId xmlns:a16="http://schemas.microsoft.com/office/drawing/2014/main" id="{5985EDDF-A98A-49EA-B4A0-8EE349B9D98F}"/>
              </a:ext>
            </a:extLst>
          </p:cNvPr>
          <p:cNvSpPr/>
          <p:nvPr/>
        </p:nvSpPr>
        <p:spPr>
          <a:xfrm>
            <a:off x="832611" y="207062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15" name="Action Button: Custom 72">
            <a:hlinkClick r:id="" action="ppaction://noaction" highlightClick="1">
              <a:snd r:embed="rId5" name="necesita unas bolsas.wav"/>
            </a:hlinkClick>
            <a:extLst>
              <a:ext uri="{FF2B5EF4-FFF2-40B4-BE49-F238E27FC236}">
                <a16:creationId xmlns:a16="http://schemas.microsoft.com/office/drawing/2014/main" id="{55E94635-8827-4EB8-BA54-CE3F558F0C2C}"/>
              </a:ext>
            </a:extLst>
          </p:cNvPr>
          <p:cNvSpPr/>
          <p:nvPr/>
        </p:nvSpPr>
        <p:spPr>
          <a:xfrm>
            <a:off x="823520" y="289662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16" name="Action Button: Custom 73">
            <a:hlinkClick r:id="" action="ppaction://noaction" highlightClick="1">
              <a:snd r:embed="rId6" name="necesito un gato.wav"/>
            </a:hlinkClick>
            <a:extLst>
              <a:ext uri="{FF2B5EF4-FFF2-40B4-BE49-F238E27FC236}">
                <a16:creationId xmlns:a16="http://schemas.microsoft.com/office/drawing/2014/main" id="{EA3C6C58-AFBF-4C24-B6CE-D2EBD9EC93D0}"/>
              </a:ext>
            </a:extLst>
          </p:cNvPr>
          <p:cNvSpPr/>
          <p:nvPr/>
        </p:nvSpPr>
        <p:spPr>
          <a:xfrm>
            <a:off x="832611" y="378726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17" name="Action Button: Custom 74">
            <a:hlinkClick r:id="" action="ppaction://noaction" highlightClick="1">
              <a:snd r:embed="rId7" name="necesita una camisa.wav"/>
            </a:hlinkClick>
            <a:extLst>
              <a:ext uri="{FF2B5EF4-FFF2-40B4-BE49-F238E27FC236}">
                <a16:creationId xmlns:a16="http://schemas.microsoft.com/office/drawing/2014/main" id="{B7DF418E-0F29-492E-A3B7-96FDDA48E384}"/>
              </a:ext>
            </a:extLst>
          </p:cNvPr>
          <p:cNvSpPr/>
          <p:nvPr/>
        </p:nvSpPr>
        <p:spPr>
          <a:xfrm>
            <a:off x="813930" y="469634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9</a:t>
            </a:r>
          </a:p>
        </p:txBody>
      </p:sp>
      <p:sp>
        <p:nvSpPr>
          <p:cNvPr id="18" name="Action Button: Custom 75">
            <a:hlinkClick r:id="" action="ppaction://noaction" highlightClick="1">
              <a:snd r:embed="rId8" name="necesito unos vasos.wav"/>
            </a:hlinkClick>
            <a:extLst>
              <a:ext uri="{FF2B5EF4-FFF2-40B4-BE49-F238E27FC236}">
                <a16:creationId xmlns:a16="http://schemas.microsoft.com/office/drawing/2014/main" id="{47145355-1C01-4CE7-AD01-F5509C686CF3}"/>
              </a:ext>
            </a:extLst>
          </p:cNvPr>
          <p:cNvSpPr/>
          <p:nvPr/>
        </p:nvSpPr>
        <p:spPr>
          <a:xfrm>
            <a:off x="813931" y="554207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Tw Cen MT" panose="020B0602020104020603"/>
                <a:ea typeface="+mn-ea"/>
                <a:cs typeface="+mn-cs"/>
              </a:rPr>
              <a:t>10</a:t>
            </a:r>
          </a:p>
        </p:txBody>
      </p:sp>
      <p:sp>
        <p:nvSpPr>
          <p:cNvPr id="19" name="TextBox 18">
            <a:extLst>
              <a:ext uri="{FF2B5EF4-FFF2-40B4-BE49-F238E27FC236}">
                <a16:creationId xmlns:a16="http://schemas.microsoft.com/office/drawing/2014/main" id="{4A9415DD-EF4D-421F-B9B5-E2A65526AAD6}"/>
              </a:ext>
            </a:extLst>
          </p:cNvPr>
          <p:cNvSpPr txBox="1"/>
          <p:nvPr/>
        </p:nvSpPr>
        <p:spPr>
          <a:xfrm>
            <a:off x="6271192" y="1078700"/>
            <a:ext cx="69198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A</a:t>
            </a:r>
          </a:p>
        </p:txBody>
      </p:sp>
      <p:sp>
        <p:nvSpPr>
          <p:cNvPr id="20" name="TextBox 19">
            <a:extLst>
              <a:ext uri="{FF2B5EF4-FFF2-40B4-BE49-F238E27FC236}">
                <a16:creationId xmlns:a16="http://schemas.microsoft.com/office/drawing/2014/main" id="{C68F4E9B-B88B-4610-8981-F27E134B3E07}"/>
              </a:ext>
            </a:extLst>
          </p:cNvPr>
          <p:cNvSpPr txBox="1"/>
          <p:nvPr/>
        </p:nvSpPr>
        <p:spPr>
          <a:xfrm>
            <a:off x="8395926" y="1078700"/>
            <a:ext cx="69198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B</a:t>
            </a:r>
          </a:p>
        </p:txBody>
      </p:sp>
      <p:pic>
        <p:nvPicPr>
          <p:cNvPr id="21" name="Picture 14" descr="http://www.clker.com/cliparts/7/3/c/4/1318962893696135763Cat%20and%20Water%20Bowl.svg.med.png">
            <a:extLst>
              <a:ext uri="{FF2B5EF4-FFF2-40B4-BE49-F238E27FC236}">
                <a16:creationId xmlns:a16="http://schemas.microsoft.com/office/drawing/2014/main" id="{2257E227-9E33-483A-85CB-3F9D84D94B3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31346" y="3515562"/>
            <a:ext cx="1035356" cy="8697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http://www.clker.com/cliparts/7/3/c/4/1318962893696135763Cat%20and%20Water%20Bowl.svg.med.png">
            <a:extLst>
              <a:ext uri="{FF2B5EF4-FFF2-40B4-BE49-F238E27FC236}">
                <a16:creationId xmlns:a16="http://schemas.microsoft.com/office/drawing/2014/main" id="{E1F28B69-4E4F-4ED7-9163-DE11440BFFB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04436" y="3525554"/>
            <a:ext cx="955278" cy="8024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http://www.clker.com/cliparts/7/3/c/4/1318962893696135763Cat%20and%20Water%20Bowl.svg.med.png">
            <a:extLst>
              <a:ext uri="{FF2B5EF4-FFF2-40B4-BE49-F238E27FC236}">
                <a16:creationId xmlns:a16="http://schemas.microsoft.com/office/drawing/2014/main" id="{14080317-33D7-440C-9906-374EE1360DF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73931" y="3515562"/>
            <a:ext cx="1023517" cy="85975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http://www.clker.com/cliparts/b/9/3/0/1195425920145591398johnny_automatic_crystal_goblet.svg.med.png">
            <a:extLst>
              <a:ext uri="{FF2B5EF4-FFF2-40B4-BE49-F238E27FC236}">
                <a16:creationId xmlns:a16="http://schemas.microsoft.com/office/drawing/2014/main" id="{2BF1B8C3-B1D6-42FF-81ED-2C776C0428A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75408" y="5299681"/>
            <a:ext cx="421244" cy="8510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http://www.clker.com/cliparts/b/9/3/0/1195425920145591398johnny_automatic_crystal_goblet.svg.med.png">
            <a:extLst>
              <a:ext uri="{FF2B5EF4-FFF2-40B4-BE49-F238E27FC236}">
                <a16:creationId xmlns:a16="http://schemas.microsoft.com/office/drawing/2014/main" id="{9E961263-03E1-48A4-93E0-AE07788D56D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15726" y="5304308"/>
            <a:ext cx="426289" cy="86127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ttp://www.clker.com/cliparts/b/9/3/0/1195425920145591398johnny_automatic_crystal_goblet.svg.med.png">
            <a:extLst>
              <a:ext uri="{FF2B5EF4-FFF2-40B4-BE49-F238E27FC236}">
                <a16:creationId xmlns:a16="http://schemas.microsoft.com/office/drawing/2014/main" id="{AA219603-0E70-4C83-8933-6CEFC978E74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65679" y="5299681"/>
            <a:ext cx="421244" cy="8510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http://www.clker.com/cliparts/3/2/0/4/1194986437730711718tennis_shoe_jarno_vasama_.svg.med.png">
            <a:extLst>
              <a:ext uri="{FF2B5EF4-FFF2-40B4-BE49-F238E27FC236}">
                <a16:creationId xmlns:a16="http://schemas.microsoft.com/office/drawing/2014/main" id="{4479EBB1-D3A6-4FFB-A7FA-FA7B0058A2F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44746" t="44285"/>
          <a:stretch/>
        </p:blipFill>
        <p:spPr bwMode="auto">
          <a:xfrm>
            <a:off x="6145966" y="1783829"/>
            <a:ext cx="1316969" cy="6905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http://www.clker.com/cliparts/3/2/0/4/1194986437730711718tennis_shoe_jarno_vasama_.svg.med.png">
            <a:extLst>
              <a:ext uri="{FF2B5EF4-FFF2-40B4-BE49-F238E27FC236}">
                <a16:creationId xmlns:a16="http://schemas.microsoft.com/office/drawing/2014/main" id="{948130FF-211D-4CA4-ACAA-FE662E9B21F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88992" y="1193972"/>
            <a:ext cx="2383488" cy="123941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http://www.clker.com/cliparts/3/2/0/4/1194986437730711718tennis_shoe_jarno_vasama_.svg.med.png">
            <a:extLst>
              <a:ext uri="{FF2B5EF4-FFF2-40B4-BE49-F238E27FC236}">
                <a16:creationId xmlns:a16="http://schemas.microsoft.com/office/drawing/2014/main" id="{1C6DDDA4-EA6B-4EA0-AF25-649DD4151509}"/>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5171" t="32887"/>
          <a:stretch/>
        </p:blipFill>
        <p:spPr bwMode="auto">
          <a:xfrm>
            <a:off x="7623331" y="1789621"/>
            <a:ext cx="1545190" cy="83180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http://www.clker.com/cliparts/5/k/H/i/t/R/folded-pink-shirt-md.png">
            <a:extLst>
              <a:ext uri="{FF2B5EF4-FFF2-40B4-BE49-F238E27FC236}">
                <a16:creationId xmlns:a16="http://schemas.microsoft.com/office/drawing/2014/main" id="{C0B7736F-008C-4F12-8774-61744207B97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71469" y="4368629"/>
            <a:ext cx="771368" cy="94069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http://www.clker.com/cliparts/5/k/H/i/t/R/folded-pink-shirt-md.png">
            <a:extLst>
              <a:ext uri="{FF2B5EF4-FFF2-40B4-BE49-F238E27FC236}">
                <a16:creationId xmlns:a16="http://schemas.microsoft.com/office/drawing/2014/main" id="{E18549DD-AB19-43DF-AAA6-A72FA87E57C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776659" y="4358435"/>
            <a:ext cx="771368" cy="94069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http://www.clker.com/cliparts/5/k/H/i/t/R/folded-pink-shirt-md.png">
            <a:extLst>
              <a:ext uri="{FF2B5EF4-FFF2-40B4-BE49-F238E27FC236}">
                <a16:creationId xmlns:a16="http://schemas.microsoft.com/office/drawing/2014/main" id="{44489323-5E7E-446A-B7D4-13F477D3171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399501" y="4375317"/>
            <a:ext cx="771368" cy="94069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http://www.clker.com/cliparts/e/8/1/a/11949853511374305291borsa_estiva_architetto__01.svg.med.png">
            <a:extLst>
              <a:ext uri="{FF2B5EF4-FFF2-40B4-BE49-F238E27FC236}">
                <a16:creationId xmlns:a16="http://schemas.microsoft.com/office/drawing/2014/main" id="{12BBC723-2AB6-4D0E-9D2E-F25A5FE9ECF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45966" y="2634435"/>
            <a:ext cx="672548" cy="87343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4" descr="http://www.clker.com/cliparts/e/8/1/a/11949853511374305291borsa_estiva_architetto__01.svg.med.png">
            <a:extLst>
              <a:ext uri="{FF2B5EF4-FFF2-40B4-BE49-F238E27FC236}">
                <a16:creationId xmlns:a16="http://schemas.microsoft.com/office/drawing/2014/main" id="{85A1054D-3812-43E5-877C-3AA801F6361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83336" y="2656209"/>
            <a:ext cx="672548" cy="8734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http://www.clker.com/cliparts/e/8/1/a/11949853511374305291borsa_estiva_architetto__01.svg.med.png">
            <a:extLst>
              <a:ext uri="{FF2B5EF4-FFF2-40B4-BE49-F238E27FC236}">
                <a16:creationId xmlns:a16="http://schemas.microsoft.com/office/drawing/2014/main" id="{9BCBCC9C-2F13-46C4-9A70-E87AFA49857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97712" y="2627513"/>
            <a:ext cx="672548" cy="873438"/>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a:extLst>
              <a:ext uri="{FF2B5EF4-FFF2-40B4-BE49-F238E27FC236}">
                <a16:creationId xmlns:a16="http://schemas.microsoft.com/office/drawing/2014/main" id="{260DBBD1-D228-40F0-8B82-4483D9111E7A}"/>
              </a:ext>
            </a:extLst>
          </p:cNvPr>
          <p:cNvSpPr/>
          <p:nvPr/>
        </p:nvSpPr>
        <p:spPr>
          <a:xfrm>
            <a:off x="5964107" y="1631290"/>
            <a:ext cx="1625104" cy="1142210"/>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7" name="Oval 36">
            <a:extLst>
              <a:ext uri="{FF2B5EF4-FFF2-40B4-BE49-F238E27FC236}">
                <a16:creationId xmlns:a16="http://schemas.microsoft.com/office/drawing/2014/main" id="{45B51F7A-BA80-43C4-A66C-8B3EC1A13D5D}"/>
              </a:ext>
            </a:extLst>
          </p:cNvPr>
          <p:cNvSpPr/>
          <p:nvPr/>
        </p:nvSpPr>
        <p:spPr>
          <a:xfrm>
            <a:off x="6064692" y="2493122"/>
            <a:ext cx="1625104" cy="1142210"/>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8" name="Oval 37">
            <a:extLst>
              <a:ext uri="{FF2B5EF4-FFF2-40B4-BE49-F238E27FC236}">
                <a16:creationId xmlns:a16="http://schemas.microsoft.com/office/drawing/2014/main" id="{99E3F6C4-C202-4439-9E8D-F2B1D9A525A9}"/>
              </a:ext>
            </a:extLst>
          </p:cNvPr>
          <p:cNvSpPr/>
          <p:nvPr/>
        </p:nvSpPr>
        <p:spPr>
          <a:xfrm>
            <a:off x="5693365" y="3355666"/>
            <a:ext cx="1625104" cy="1142210"/>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9" name="Oval 38">
            <a:extLst>
              <a:ext uri="{FF2B5EF4-FFF2-40B4-BE49-F238E27FC236}">
                <a16:creationId xmlns:a16="http://schemas.microsoft.com/office/drawing/2014/main" id="{CD689E4A-F170-45B2-933D-5621816FDD1F}"/>
              </a:ext>
            </a:extLst>
          </p:cNvPr>
          <p:cNvSpPr/>
          <p:nvPr/>
        </p:nvSpPr>
        <p:spPr>
          <a:xfrm>
            <a:off x="7919610" y="4248183"/>
            <a:ext cx="1625104" cy="1142210"/>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0" name="Oval 39">
            <a:extLst>
              <a:ext uri="{FF2B5EF4-FFF2-40B4-BE49-F238E27FC236}">
                <a16:creationId xmlns:a16="http://schemas.microsoft.com/office/drawing/2014/main" id="{E761A915-10A6-4F17-BB63-D39EA12D8E43}"/>
              </a:ext>
            </a:extLst>
          </p:cNvPr>
          <p:cNvSpPr/>
          <p:nvPr/>
        </p:nvSpPr>
        <p:spPr>
          <a:xfrm>
            <a:off x="7920177" y="5140313"/>
            <a:ext cx="1625104" cy="1142210"/>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1" name="TextBox 40">
            <a:extLst>
              <a:ext uri="{FF2B5EF4-FFF2-40B4-BE49-F238E27FC236}">
                <a16:creationId xmlns:a16="http://schemas.microsoft.com/office/drawing/2014/main" id="{90298195-CC74-4D64-A27D-2731276FFE59}"/>
              </a:ext>
            </a:extLst>
          </p:cNvPr>
          <p:cNvSpPr txBox="1"/>
          <p:nvPr/>
        </p:nvSpPr>
        <p:spPr>
          <a:xfrm>
            <a:off x="197407" y="74598"/>
            <a:ext cx="1009375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rPr>
              <a:t>6 - 10</a:t>
            </a:r>
          </a:p>
        </p:txBody>
      </p:sp>
      <p:sp>
        <p:nvSpPr>
          <p:cNvPr id="42" name="Title 41">
            <a:extLst>
              <a:ext uri="{FF2B5EF4-FFF2-40B4-BE49-F238E27FC236}">
                <a16:creationId xmlns:a16="http://schemas.microsoft.com/office/drawing/2014/main" id="{9F2DD4C7-D1C4-4FF3-B83F-99A9E880A233}"/>
              </a:ext>
            </a:extLst>
          </p:cNvPr>
          <p:cNvSpPr>
            <a:spLocks noGrp="1"/>
          </p:cNvSpPr>
          <p:nvPr>
            <p:ph type="title"/>
          </p:nvPr>
        </p:nvSpPr>
        <p:spPr>
          <a:xfrm>
            <a:off x="10561190" y="-198844"/>
            <a:ext cx="1486546" cy="1325563"/>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410667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D94C852-AD1F-43AF-B518-D35AAEA2B7F6}"/>
              </a:ext>
            </a:extLst>
          </p:cNvPr>
          <p:cNvSpPr>
            <a:spLocks noGrp="1"/>
          </p:cNvSpPr>
          <p:nvPr>
            <p:ph type="title"/>
          </p:nvPr>
        </p:nvSpPr>
        <p:spPr>
          <a:xfrm>
            <a:off x="838200" y="288837"/>
            <a:ext cx="10515600" cy="1325563"/>
          </a:xfrm>
        </p:spPr>
        <p:txBody>
          <a:bodyPr>
            <a:normAutofit/>
          </a:bodyPr>
          <a:lstStyle/>
          <a:p>
            <a:r>
              <a:rPr lang="en-GB" sz="4000" dirty="0">
                <a:latin typeface="Century Gothic" panose="020B0502020202020204" pitchFamily="34" charset="0"/>
              </a:rPr>
              <a:t>You have an identical twin! </a:t>
            </a:r>
          </a:p>
        </p:txBody>
      </p:sp>
      <p:sp>
        <p:nvSpPr>
          <p:cNvPr id="7" name="Title 1">
            <a:extLst>
              <a:ext uri="{FF2B5EF4-FFF2-40B4-BE49-F238E27FC236}">
                <a16:creationId xmlns:a16="http://schemas.microsoft.com/office/drawing/2014/main" id="{91B0808B-B762-44C4-93C5-4DD3604B9BA5}"/>
              </a:ext>
            </a:extLst>
          </p:cNvPr>
          <p:cNvSpPr txBox="1">
            <a:spLocks/>
          </p:cNvSpPr>
          <p:nvPr/>
        </p:nvSpPr>
        <p:spPr>
          <a:xfrm>
            <a:off x="838200" y="152273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dirty="0"/>
              <a:t>The two of you </a:t>
            </a:r>
            <a:r>
              <a:rPr lang="en-GB" sz="4000" dirty="0"/>
              <a:t>look</a:t>
            </a:r>
            <a:r>
              <a:rPr lang="en-GB" sz="3600" dirty="0"/>
              <a:t> the same, but how are you different? </a:t>
            </a:r>
          </a:p>
        </p:txBody>
      </p:sp>
      <p:sp>
        <p:nvSpPr>
          <p:cNvPr id="8" name="Title 1">
            <a:extLst>
              <a:ext uri="{FF2B5EF4-FFF2-40B4-BE49-F238E27FC236}">
                <a16:creationId xmlns:a16="http://schemas.microsoft.com/office/drawing/2014/main" id="{F03C11A4-9872-457D-AC0F-72FC145F70A5}"/>
              </a:ext>
            </a:extLst>
          </p:cNvPr>
          <p:cNvSpPr txBox="1">
            <a:spLocks/>
          </p:cNvSpPr>
          <p:nvPr/>
        </p:nvSpPr>
        <p:spPr>
          <a:xfrm>
            <a:off x="838200" y="31638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dirty="0"/>
              <a:t>Tell your partner </a:t>
            </a:r>
            <a:r>
              <a:rPr lang="en-GB" sz="3600" i="1" dirty="0"/>
              <a:t>what you do </a:t>
            </a:r>
            <a:r>
              <a:rPr lang="en-GB" sz="3600" dirty="0"/>
              <a:t>and </a:t>
            </a:r>
            <a:r>
              <a:rPr lang="en-GB" sz="3600" i="1" dirty="0"/>
              <a:t>what your twin does</a:t>
            </a:r>
            <a:r>
              <a:rPr lang="en-GB" sz="3600" dirty="0"/>
              <a:t>, using the speaking cards.</a:t>
            </a:r>
          </a:p>
        </p:txBody>
      </p:sp>
      <p:sp>
        <p:nvSpPr>
          <p:cNvPr id="9" name="Title 1">
            <a:extLst>
              <a:ext uri="{FF2B5EF4-FFF2-40B4-BE49-F238E27FC236}">
                <a16:creationId xmlns:a16="http://schemas.microsoft.com/office/drawing/2014/main" id="{98841E99-63C5-4933-B8FE-A1F79C07DCFD}"/>
              </a:ext>
            </a:extLst>
          </p:cNvPr>
          <p:cNvSpPr txBox="1">
            <a:spLocks/>
          </p:cNvSpPr>
          <p:nvPr/>
        </p:nvSpPr>
        <p:spPr>
          <a:xfrm>
            <a:off x="838199" y="4489394"/>
            <a:ext cx="110930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dirty="0"/>
              <a:t>Remember to use the right verb ending for ‘I’ and ‘s/he’.</a:t>
            </a:r>
          </a:p>
        </p:txBody>
      </p:sp>
    </p:spTree>
    <p:extLst>
      <p:ext uri="{BB962C8B-B14F-4D97-AF65-F5344CB8AC3E}">
        <p14:creationId xmlns:p14="http://schemas.microsoft.com/office/powerpoint/2010/main" val="66404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AC59601-3D0F-4AEB-B99B-293F3B0062CD}"/>
              </a:ext>
            </a:extLst>
          </p:cNvPr>
          <p:cNvGrpSpPr/>
          <p:nvPr/>
        </p:nvGrpSpPr>
        <p:grpSpPr>
          <a:xfrm>
            <a:off x="504496" y="246994"/>
            <a:ext cx="11461530" cy="5931408"/>
            <a:chOff x="504496" y="246994"/>
            <a:chExt cx="11461530" cy="5931408"/>
          </a:xfrm>
        </p:grpSpPr>
        <p:sp>
          <p:nvSpPr>
            <p:cNvPr id="3" name="Rectangle 2">
              <a:extLst>
                <a:ext uri="{FF2B5EF4-FFF2-40B4-BE49-F238E27FC236}">
                  <a16:creationId xmlns:a16="http://schemas.microsoft.com/office/drawing/2014/main" id="{DB7EEA2F-8DDE-4EE4-BAC8-894CA196FCD0}"/>
                </a:ext>
              </a:extLst>
            </p:cNvPr>
            <p:cNvSpPr/>
            <p:nvPr/>
          </p:nvSpPr>
          <p:spPr>
            <a:xfrm>
              <a:off x="504496" y="3342290"/>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28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8C17A5CB-58CB-4715-A643-DCECFDB59C6E}"/>
                </a:ext>
              </a:extLst>
            </p:cNvPr>
            <p:cNvSpPr/>
            <p:nvPr/>
          </p:nvSpPr>
          <p:spPr>
            <a:xfrm>
              <a:off x="504496" y="246994"/>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solidFill>
                  <a:srgbClr val="002060"/>
                </a:solidFill>
                <a:latin typeface="Century Gothic" panose="020B0502020202020204" pitchFamily="34" charset="0"/>
              </a:endParaRPr>
            </a:p>
          </p:txBody>
        </p:sp>
        <p:sp>
          <p:nvSpPr>
            <p:cNvPr id="5" name="Rectangle 4">
              <a:extLst>
                <a:ext uri="{FF2B5EF4-FFF2-40B4-BE49-F238E27FC236}">
                  <a16:creationId xmlns:a16="http://schemas.microsoft.com/office/drawing/2014/main" id="{21521D58-713D-452D-962D-528C39763285}"/>
                </a:ext>
              </a:extLst>
            </p:cNvPr>
            <p:cNvSpPr/>
            <p:nvPr/>
          </p:nvSpPr>
          <p:spPr>
            <a:xfrm>
              <a:off x="4472151" y="3342290"/>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28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p:txBody>
        </p:sp>
        <p:sp>
          <p:nvSpPr>
            <p:cNvPr id="6" name="Rectangle 5">
              <a:extLst>
                <a:ext uri="{FF2B5EF4-FFF2-40B4-BE49-F238E27FC236}">
                  <a16:creationId xmlns:a16="http://schemas.microsoft.com/office/drawing/2014/main" id="{01D63D9E-46AE-4529-89FA-5E34308F5202}"/>
                </a:ext>
              </a:extLst>
            </p:cNvPr>
            <p:cNvSpPr/>
            <p:nvPr/>
          </p:nvSpPr>
          <p:spPr>
            <a:xfrm>
              <a:off x="4472151" y="246994"/>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2800" b="1" dirty="0">
                <a:solidFill>
                  <a:srgbClr val="002060"/>
                </a:solidFill>
                <a:latin typeface="Century Gothic" panose="020B0502020202020204" pitchFamily="34" charset="0"/>
              </a:endParaRPr>
            </a:p>
            <a:p>
              <a:pPr algn="ctr"/>
              <a:endParaRPr lang="en-GB" sz="2800" b="1" dirty="0">
                <a:solidFill>
                  <a:srgbClr val="002060"/>
                </a:solidFill>
                <a:latin typeface="Century Gothic" panose="020B0502020202020204" pitchFamily="34" charset="0"/>
              </a:endParaRPr>
            </a:p>
            <a:p>
              <a:pPr algn="ctr"/>
              <a:r>
                <a:rPr lang="en-GB" sz="2800" b="1" dirty="0">
                  <a:solidFill>
                    <a:srgbClr val="002060"/>
                  </a:solidFill>
                  <a:latin typeface="Century Gothic" panose="020B0502020202020204" pitchFamily="34" charset="0"/>
                </a:rPr>
                <a:t>         </a:t>
              </a: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p:txBody>
        </p:sp>
        <p:sp>
          <p:nvSpPr>
            <p:cNvPr id="7" name="Rectangle 6">
              <a:extLst>
                <a:ext uri="{FF2B5EF4-FFF2-40B4-BE49-F238E27FC236}">
                  <a16:creationId xmlns:a16="http://schemas.microsoft.com/office/drawing/2014/main" id="{6F3FDCB5-7185-420B-AD07-ADE6B8BBF7F8}"/>
                </a:ext>
              </a:extLst>
            </p:cNvPr>
            <p:cNvSpPr/>
            <p:nvPr/>
          </p:nvSpPr>
          <p:spPr>
            <a:xfrm>
              <a:off x="8339957" y="3342290"/>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2800" b="1" dirty="0">
                <a:solidFill>
                  <a:srgbClr val="002060"/>
                </a:solidFill>
                <a:latin typeface="Century Gothic" panose="020B0502020202020204" pitchFamily="34" charset="0"/>
              </a:endParaRPr>
            </a:p>
            <a:p>
              <a:pPr algn="ctr"/>
              <a:r>
                <a:rPr lang="en-GB" sz="2800" b="1" dirty="0">
                  <a:solidFill>
                    <a:srgbClr val="002060"/>
                  </a:solidFill>
                  <a:latin typeface="Century Gothic" panose="020B0502020202020204" pitchFamily="34" charset="0"/>
                </a:rPr>
                <a:t>me</a:t>
              </a:r>
            </a:p>
            <a:p>
              <a:pPr algn="ctr"/>
              <a:r>
                <a:rPr lang="en-GB" sz="2800" dirty="0">
                  <a:solidFill>
                    <a:srgbClr val="002060"/>
                  </a:solidFill>
                  <a:latin typeface="Century Gothic" panose="020B0502020202020204" pitchFamily="34" charset="0"/>
                </a:rPr>
                <a:t>[need a shirt!]</a:t>
              </a: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87FF25D3-F34F-4AFF-96C6-8808849BB7DB}"/>
                </a:ext>
              </a:extLst>
            </p:cNvPr>
            <p:cNvSpPr/>
            <p:nvPr/>
          </p:nvSpPr>
          <p:spPr>
            <a:xfrm>
              <a:off x="8339957" y="246994"/>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2800" b="1" dirty="0">
                <a:solidFill>
                  <a:srgbClr val="002060"/>
                </a:solidFill>
                <a:latin typeface="Century Gothic" panose="020B0502020202020204" pitchFamily="34" charset="0"/>
              </a:endParaRPr>
            </a:p>
            <a:p>
              <a:pPr algn="ctr"/>
              <a:endParaRPr lang="en-GB" sz="28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p:txBody>
        </p:sp>
        <p:pic>
          <p:nvPicPr>
            <p:cNvPr id="9" name="Picture 8">
              <a:extLst>
                <a:ext uri="{FF2B5EF4-FFF2-40B4-BE49-F238E27FC236}">
                  <a16:creationId xmlns:a16="http://schemas.microsoft.com/office/drawing/2014/main" id="{7877282A-C650-406D-9BC7-F0A58702FC1E}"/>
                </a:ext>
              </a:extLst>
            </p:cNvPr>
            <p:cNvPicPr>
              <a:picLocks noChangeAspect="1"/>
            </p:cNvPicPr>
            <p:nvPr/>
          </p:nvPicPr>
          <p:blipFill rotWithShape="1">
            <a:blip r:embed="rId3" cstate="print">
              <a:clrChange>
                <a:clrFrom>
                  <a:srgbClr val="FBFBFB"/>
                </a:clrFrom>
                <a:clrTo>
                  <a:srgbClr val="FBFBFB">
                    <a:alpha val="0"/>
                  </a:srgbClr>
                </a:clrTo>
              </a:clrChange>
              <a:extLst>
                <a:ext uri="{28A0092B-C50C-407E-A947-70E740481C1C}">
                  <a14:useLocalDpi xmlns:a14="http://schemas.microsoft.com/office/drawing/2010/main" val="0"/>
                </a:ext>
              </a:extLst>
            </a:blip>
            <a:srcRect l="39449" r="20659"/>
            <a:stretch/>
          </p:blipFill>
          <p:spPr>
            <a:xfrm>
              <a:off x="4578774" y="712942"/>
              <a:ext cx="1618826" cy="2282676"/>
            </a:xfrm>
            <a:prstGeom prst="rect">
              <a:avLst/>
            </a:prstGeom>
          </p:spPr>
        </p:pic>
        <p:pic>
          <p:nvPicPr>
            <p:cNvPr id="10" name="Picture 9">
              <a:extLst>
                <a:ext uri="{FF2B5EF4-FFF2-40B4-BE49-F238E27FC236}">
                  <a16:creationId xmlns:a16="http://schemas.microsoft.com/office/drawing/2014/main" id="{168B3AB5-9380-4BB9-B929-42537128F8B3}"/>
                </a:ext>
              </a:extLst>
            </p:cNvPr>
            <p:cNvPicPr>
              <a:picLocks noChangeAspect="1"/>
            </p:cNvPicPr>
            <p:nvPr/>
          </p:nvPicPr>
          <p:blipFill rotWithShape="1">
            <a:blip r:embed="rId4" cstate="print">
              <a:clrChange>
                <a:clrFrom>
                  <a:srgbClr val="FBFBFB"/>
                </a:clrFrom>
                <a:clrTo>
                  <a:srgbClr val="FBFBFB">
                    <a:alpha val="0"/>
                  </a:srgbClr>
                </a:clrTo>
              </a:clrChange>
              <a:extLst>
                <a:ext uri="{28A0092B-C50C-407E-A947-70E740481C1C}">
                  <a14:useLocalDpi xmlns:a14="http://schemas.microsoft.com/office/drawing/2010/main" val="0"/>
                </a:ext>
              </a:extLst>
            </a:blip>
            <a:srcRect l="27304" t="4880" r="41207" b="33972"/>
            <a:stretch/>
          </p:blipFill>
          <p:spPr>
            <a:xfrm>
              <a:off x="10126756" y="1074057"/>
              <a:ext cx="1839270" cy="2009049"/>
            </a:xfrm>
            <a:prstGeom prst="rect">
              <a:avLst/>
            </a:prstGeom>
          </p:spPr>
        </p:pic>
        <p:sp>
          <p:nvSpPr>
            <p:cNvPr id="11" name="TextBox 10">
              <a:extLst>
                <a:ext uri="{FF2B5EF4-FFF2-40B4-BE49-F238E27FC236}">
                  <a16:creationId xmlns:a16="http://schemas.microsoft.com/office/drawing/2014/main" id="{A4BF12EA-F727-4469-9081-C69CE40D7729}"/>
                </a:ext>
              </a:extLst>
            </p:cNvPr>
            <p:cNvSpPr txBox="1"/>
            <p:nvPr/>
          </p:nvSpPr>
          <p:spPr>
            <a:xfrm>
              <a:off x="1917305" y="1187996"/>
              <a:ext cx="2213260" cy="1384995"/>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me</a:t>
              </a:r>
            </a:p>
            <a:p>
              <a:pPr algn="ctr"/>
              <a:r>
                <a:rPr lang="en-GB" sz="2800" dirty="0">
                  <a:solidFill>
                    <a:srgbClr val="002060"/>
                  </a:solidFill>
                  <a:latin typeface="Century Gothic" panose="020B0502020202020204" pitchFamily="34" charset="0"/>
                </a:rPr>
                <a:t>[buy some shoes]</a:t>
              </a:r>
            </a:p>
          </p:txBody>
        </p:sp>
        <p:sp>
          <p:nvSpPr>
            <p:cNvPr id="12" name="TextBox 11">
              <a:extLst>
                <a:ext uri="{FF2B5EF4-FFF2-40B4-BE49-F238E27FC236}">
                  <a16:creationId xmlns:a16="http://schemas.microsoft.com/office/drawing/2014/main" id="{1DB2F830-79D9-4755-A6B8-B004A8ADD1D8}"/>
                </a:ext>
              </a:extLst>
            </p:cNvPr>
            <p:cNvSpPr txBox="1"/>
            <p:nvPr/>
          </p:nvSpPr>
          <p:spPr>
            <a:xfrm>
              <a:off x="8339956" y="901338"/>
              <a:ext cx="2454166" cy="954107"/>
            </a:xfrm>
            <a:prstGeom prst="rect">
              <a:avLst/>
            </a:prstGeom>
            <a:noFill/>
          </p:spPr>
          <p:txBody>
            <a:bodyPr wrap="square" rtlCol="0">
              <a:spAutoFit/>
            </a:bodyPr>
            <a:lstStyle/>
            <a:p>
              <a:pPr algn="ctr"/>
              <a:r>
                <a:rPr lang="en-GB" sz="2800" b="1" dirty="0">
                  <a:solidFill>
                    <a:schemeClr val="accent2"/>
                  </a:solidFill>
                  <a:latin typeface="Century Gothic" panose="020B0502020202020204" pitchFamily="34" charset="0"/>
                </a:rPr>
                <a:t>brother</a:t>
              </a:r>
            </a:p>
            <a:p>
              <a:pPr algn="ctr"/>
              <a:r>
                <a:rPr lang="en-GB" sz="2800" dirty="0">
                  <a:solidFill>
                    <a:srgbClr val="002060"/>
                  </a:solidFill>
                  <a:latin typeface="Century Gothic" panose="020B0502020202020204" pitchFamily="34" charset="0"/>
                </a:rPr>
                <a:t>[uses a pen]</a:t>
              </a:r>
              <a:endParaRPr lang="en-GB" sz="2800" dirty="0"/>
            </a:p>
          </p:txBody>
        </p:sp>
        <p:sp>
          <p:nvSpPr>
            <p:cNvPr id="13" name="TextBox 12">
              <a:extLst>
                <a:ext uri="{FF2B5EF4-FFF2-40B4-BE49-F238E27FC236}">
                  <a16:creationId xmlns:a16="http://schemas.microsoft.com/office/drawing/2014/main" id="{22E756D6-9198-47ED-8ABD-556C85EE9313}"/>
                </a:ext>
              </a:extLst>
            </p:cNvPr>
            <p:cNvSpPr txBox="1"/>
            <p:nvPr/>
          </p:nvSpPr>
          <p:spPr>
            <a:xfrm>
              <a:off x="5123793" y="1481298"/>
              <a:ext cx="2974428" cy="1384995"/>
            </a:xfrm>
            <a:prstGeom prst="rect">
              <a:avLst/>
            </a:prstGeom>
            <a:noFill/>
          </p:spPr>
          <p:txBody>
            <a:bodyPr wrap="square" rtlCol="0">
              <a:spAutoFit/>
            </a:bodyPr>
            <a:lstStyle/>
            <a:p>
              <a:pPr algn="ctr"/>
              <a:r>
                <a:rPr lang="en-GB" sz="2800" b="1" dirty="0">
                  <a:solidFill>
                    <a:schemeClr val="accent2"/>
                  </a:solidFill>
                  <a:latin typeface="Century Gothic" panose="020B0502020202020204" pitchFamily="34" charset="0"/>
                </a:rPr>
                <a:t>brother</a:t>
              </a:r>
            </a:p>
            <a:p>
              <a:pPr algn="ctr"/>
              <a:r>
                <a:rPr lang="en-GB" sz="2800" dirty="0">
                  <a:solidFill>
                    <a:srgbClr val="002060"/>
                  </a:solidFill>
                  <a:latin typeface="Century Gothic" panose="020B0502020202020204" pitchFamily="34" charset="0"/>
                </a:rPr>
                <a:t>[listens to music]</a:t>
              </a:r>
            </a:p>
            <a:p>
              <a:endParaRPr lang="en-GB" sz="2800" dirty="0"/>
            </a:p>
          </p:txBody>
        </p:sp>
        <p:pic>
          <p:nvPicPr>
            <p:cNvPr id="14" name="Picture 13">
              <a:extLst>
                <a:ext uri="{FF2B5EF4-FFF2-40B4-BE49-F238E27FC236}">
                  <a16:creationId xmlns:a16="http://schemas.microsoft.com/office/drawing/2014/main" id="{3EF27EB6-5EC3-4121-AC31-759A201D90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313" t="5131" r="39972"/>
            <a:stretch/>
          </p:blipFill>
          <p:spPr>
            <a:xfrm>
              <a:off x="578672" y="3750555"/>
              <a:ext cx="1082471" cy="2011616"/>
            </a:xfrm>
            <a:prstGeom prst="rect">
              <a:avLst/>
            </a:prstGeom>
          </p:spPr>
        </p:pic>
        <p:sp>
          <p:nvSpPr>
            <p:cNvPr id="15" name="TextBox 14">
              <a:extLst>
                <a:ext uri="{FF2B5EF4-FFF2-40B4-BE49-F238E27FC236}">
                  <a16:creationId xmlns:a16="http://schemas.microsoft.com/office/drawing/2014/main" id="{36126C68-8572-4025-9CAD-9CA7ABD31974}"/>
                </a:ext>
              </a:extLst>
            </p:cNvPr>
            <p:cNvSpPr txBox="1"/>
            <p:nvPr/>
          </p:nvSpPr>
          <p:spPr>
            <a:xfrm>
              <a:off x="1205229" y="3967790"/>
              <a:ext cx="2925336" cy="1661993"/>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me</a:t>
              </a:r>
            </a:p>
            <a:p>
              <a:pPr algn="ctr"/>
              <a:r>
                <a:rPr lang="en-GB" sz="2800" dirty="0">
                  <a:solidFill>
                    <a:srgbClr val="002060"/>
                  </a:solidFill>
                  <a:latin typeface="Century Gothic" panose="020B0502020202020204" pitchFamily="34" charset="0"/>
                </a:rPr>
                <a:t>[dance in the north]</a:t>
              </a:r>
            </a:p>
            <a:p>
              <a:endParaRPr lang="en-GB" dirty="0"/>
            </a:p>
          </p:txBody>
        </p:sp>
        <p:sp>
          <p:nvSpPr>
            <p:cNvPr id="17" name="TextBox 16">
              <a:extLst>
                <a:ext uri="{FF2B5EF4-FFF2-40B4-BE49-F238E27FC236}">
                  <a16:creationId xmlns:a16="http://schemas.microsoft.com/office/drawing/2014/main" id="{B42118A9-B06E-4E1C-BFC0-54179F9D2C8B}"/>
                </a:ext>
              </a:extLst>
            </p:cNvPr>
            <p:cNvSpPr txBox="1"/>
            <p:nvPr/>
          </p:nvSpPr>
          <p:spPr>
            <a:xfrm>
              <a:off x="5791200" y="4100597"/>
              <a:ext cx="2307020" cy="1661993"/>
            </a:xfrm>
            <a:prstGeom prst="rect">
              <a:avLst/>
            </a:prstGeom>
            <a:noFill/>
          </p:spPr>
          <p:txBody>
            <a:bodyPr wrap="square" rtlCol="0">
              <a:spAutoFit/>
            </a:bodyPr>
            <a:lstStyle/>
            <a:p>
              <a:pPr algn="ctr"/>
              <a:r>
                <a:rPr lang="en-GB" sz="2800" b="1" dirty="0">
                  <a:solidFill>
                    <a:schemeClr val="accent2"/>
                  </a:solidFill>
                  <a:latin typeface="Century Gothic" panose="020B0502020202020204" pitchFamily="34" charset="0"/>
                </a:rPr>
                <a:t>brother</a:t>
              </a:r>
            </a:p>
            <a:p>
              <a:pPr algn="ctr"/>
              <a:r>
                <a:rPr lang="en-GB" sz="2800" dirty="0">
                  <a:solidFill>
                    <a:srgbClr val="002060"/>
                  </a:solidFill>
                  <a:latin typeface="Century Gothic" panose="020B0502020202020204" pitchFamily="34" charset="0"/>
                </a:rPr>
                <a:t>[wears some shoes]</a:t>
              </a:r>
            </a:p>
            <a:p>
              <a:endParaRPr lang="en-GB" dirty="0"/>
            </a:p>
          </p:txBody>
        </p:sp>
        <p:pic>
          <p:nvPicPr>
            <p:cNvPr id="18" name="Picture 12" descr="http://www.clker.com/cliparts/5/k/H/i/t/R/folded-pink-shirt-md.png">
              <a:extLst>
                <a:ext uri="{FF2B5EF4-FFF2-40B4-BE49-F238E27FC236}">
                  <a16:creationId xmlns:a16="http://schemas.microsoft.com/office/drawing/2014/main" id="{D1D666A5-5F2C-470C-99D2-AE01770B13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7094" y="3579787"/>
              <a:ext cx="1191794" cy="1453406"/>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0562020E-78DD-4888-A8A7-855CB37238D4}"/>
                </a:ext>
              </a:extLst>
            </p:cNvPr>
            <p:cNvGrpSpPr/>
            <p:nvPr/>
          </p:nvGrpSpPr>
          <p:grpSpPr>
            <a:xfrm>
              <a:off x="578673" y="303312"/>
              <a:ext cx="1855065" cy="2723476"/>
              <a:chOff x="578673" y="303312"/>
              <a:chExt cx="1855065" cy="2723476"/>
            </a:xfrm>
          </p:grpSpPr>
          <p:pic>
            <p:nvPicPr>
              <p:cNvPr id="21" name="Picture 20">
                <a:extLst>
                  <a:ext uri="{FF2B5EF4-FFF2-40B4-BE49-F238E27FC236}">
                    <a16:creationId xmlns:a16="http://schemas.microsoft.com/office/drawing/2014/main" id="{7F08204F-E143-4904-BB02-79D81105CE81}"/>
                  </a:ext>
                </a:extLst>
              </p:cNvPr>
              <p:cNvPicPr>
                <a:picLocks noChangeAspect="1"/>
              </p:cNvPicPr>
              <p:nvPr/>
            </p:nvPicPr>
            <p:blipFill rotWithShape="1">
              <a:blip r:embed="rId7" cstate="print">
                <a:clrChange>
                  <a:clrFrom>
                    <a:srgbClr val="FCFAFB"/>
                  </a:clrFrom>
                  <a:clrTo>
                    <a:srgbClr val="FCFAFB">
                      <a:alpha val="0"/>
                    </a:srgbClr>
                  </a:clrTo>
                </a:clrChange>
                <a:extLst>
                  <a:ext uri="{28A0092B-C50C-407E-A947-70E740481C1C}">
                    <a14:useLocalDpi xmlns:a14="http://schemas.microsoft.com/office/drawing/2010/main" val="0"/>
                  </a:ext>
                </a:extLst>
              </a:blip>
              <a:srcRect l="32915" t="3344" r="33699"/>
              <a:stretch/>
            </p:blipFill>
            <p:spPr>
              <a:xfrm>
                <a:off x="578673" y="303312"/>
                <a:ext cx="1672362" cy="2723476"/>
              </a:xfrm>
              <a:prstGeom prst="rect">
                <a:avLst/>
              </a:prstGeom>
            </p:spPr>
          </p:pic>
          <p:pic>
            <p:nvPicPr>
              <p:cNvPr id="22" name="Picture 10" descr="http://www.clker.com/cliparts/3/2/0/4/1194986437730711718tennis_shoe_jarno_vasama_.svg.med.png">
                <a:extLst>
                  <a:ext uri="{FF2B5EF4-FFF2-40B4-BE49-F238E27FC236}">
                    <a16:creationId xmlns:a16="http://schemas.microsoft.com/office/drawing/2014/main" id="{D3182DBD-9A45-4BC8-95FD-EDFF5E1A54B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5171" t="32887"/>
              <a:stretch/>
            </p:blipFill>
            <p:spPr bwMode="auto">
              <a:xfrm>
                <a:off x="883560" y="1806124"/>
                <a:ext cx="1545190" cy="83180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http://www.clker.com/cliparts/3/2/0/4/1194986437730711718tennis_shoe_jarno_vasama_.svg.med.png">
                <a:extLst>
                  <a:ext uri="{FF2B5EF4-FFF2-40B4-BE49-F238E27FC236}">
                    <a16:creationId xmlns:a16="http://schemas.microsoft.com/office/drawing/2014/main" id="{B7BD6F39-D81E-4353-B50B-AEADE795E4F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5171" t="32887"/>
              <a:stretch/>
            </p:blipFill>
            <p:spPr bwMode="auto">
              <a:xfrm>
                <a:off x="888548" y="2147386"/>
                <a:ext cx="1545190" cy="83180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itle 23">
            <a:extLst>
              <a:ext uri="{FF2B5EF4-FFF2-40B4-BE49-F238E27FC236}">
                <a16:creationId xmlns:a16="http://schemas.microsoft.com/office/drawing/2014/main" id="{9188D21C-2428-4E08-9C5F-A34DE658885D}"/>
              </a:ext>
            </a:extLst>
          </p:cNvPr>
          <p:cNvSpPr>
            <a:spLocks noGrp="1"/>
          </p:cNvSpPr>
          <p:nvPr>
            <p:ph type="title"/>
          </p:nvPr>
        </p:nvSpPr>
        <p:spPr>
          <a:xfrm>
            <a:off x="-64282" y="-516598"/>
            <a:ext cx="10515600" cy="1325563"/>
          </a:xfrm>
        </p:spPr>
        <p:txBody>
          <a:bodyPr/>
          <a:lstStyle/>
          <a:p>
            <a:pPr rtl="0" eaLnBrk="1" latinLnBrk="0" hangingPunct="1"/>
            <a:r>
              <a:rPr lang="en-GB" sz="1800" b="1" kern="1200" dirty="0">
                <a:solidFill>
                  <a:srgbClr val="002060"/>
                </a:solidFill>
                <a:effectLst/>
                <a:latin typeface="Century Gothic" panose="020B0502020202020204" pitchFamily="34" charset="0"/>
                <a:ea typeface="+mn-ea"/>
                <a:cs typeface="+mn-cs"/>
              </a:rPr>
              <a:t>Student A</a:t>
            </a:r>
            <a:endParaRPr lang="en-GB" dirty="0">
              <a:effectLst/>
            </a:endParaRPr>
          </a:p>
        </p:txBody>
      </p:sp>
      <p:pic>
        <p:nvPicPr>
          <p:cNvPr id="25" name="Picture 10" descr="http://www.clker.com/cliparts/3/2/0/4/1194986437730711718tennis_shoe_jarno_vasama_.svg.med.png">
            <a:extLst>
              <a:ext uri="{FF2B5EF4-FFF2-40B4-BE49-F238E27FC236}">
                <a16:creationId xmlns:a16="http://schemas.microsoft.com/office/drawing/2014/main" id="{B7BD6F39-D81E-4353-B50B-AEADE795E4F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5171" t="32887"/>
          <a:stretch/>
        </p:blipFill>
        <p:spPr bwMode="auto">
          <a:xfrm>
            <a:off x="4403861" y="4029597"/>
            <a:ext cx="1545190" cy="83180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http://www.clker.com/cliparts/3/2/0/4/1194986437730711718tennis_shoe_jarno_vasama_.svg.med.png">
            <a:extLst>
              <a:ext uri="{FF2B5EF4-FFF2-40B4-BE49-F238E27FC236}">
                <a16:creationId xmlns:a16="http://schemas.microsoft.com/office/drawing/2014/main" id="{B7BD6F39-D81E-4353-B50B-AEADE795E4F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5171" t="32887"/>
          <a:stretch/>
        </p:blipFill>
        <p:spPr bwMode="auto">
          <a:xfrm>
            <a:off x="4246010" y="4617290"/>
            <a:ext cx="1545190" cy="831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724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7D63BB-B050-47F3-A4EF-92091AFD7D83}"/>
              </a:ext>
            </a:extLst>
          </p:cNvPr>
          <p:cNvGrpSpPr/>
          <p:nvPr/>
        </p:nvGrpSpPr>
        <p:grpSpPr>
          <a:xfrm>
            <a:off x="504496" y="246994"/>
            <a:ext cx="11627715" cy="5931408"/>
            <a:chOff x="504496" y="246994"/>
            <a:chExt cx="11627715" cy="5931408"/>
          </a:xfrm>
        </p:grpSpPr>
        <p:sp>
          <p:nvSpPr>
            <p:cNvPr id="3" name="Rectangle 2">
              <a:extLst>
                <a:ext uri="{FF2B5EF4-FFF2-40B4-BE49-F238E27FC236}">
                  <a16:creationId xmlns:a16="http://schemas.microsoft.com/office/drawing/2014/main" id="{7EDA61F6-CEA1-40A5-9391-D110457ADB86}"/>
                </a:ext>
              </a:extLst>
            </p:cNvPr>
            <p:cNvSpPr/>
            <p:nvPr/>
          </p:nvSpPr>
          <p:spPr>
            <a:xfrm>
              <a:off x="504496" y="3342290"/>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28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6F772E08-1BB2-4AFE-919C-A96E19AB8958}"/>
                </a:ext>
              </a:extLst>
            </p:cNvPr>
            <p:cNvSpPr/>
            <p:nvPr/>
          </p:nvSpPr>
          <p:spPr>
            <a:xfrm>
              <a:off x="504496" y="246994"/>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solidFill>
                  <a:srgbClr val="002060"/>
                </a:solidFill>
                <a:latin typeface="Century Gothic" panose="020B0502020202020204" pitchFamily="34" charset="0"/>
              </a:endParaRPr>
            </a:p>
          </p:txBody>
        </p:sp>
        <p:sp>
          <p:nvSpPr>
            <p:cNvPr id="5" name="Rectangle 4">
              <a:extLst>
                <a:ext uri="{FF2B5EF4-FFF2-40B4-BE49-F238E27FC236}">
                  <a16:creationId xmlns:a16="http://schemas.microsoft.com/office/drawing/2014/main" id="{E70996AD-725C-4154-A823-7CC22D17F52A}"/>
                </a:ext>
              </a:extLst>
            </p:cNvPr>
            <p:cNvSpPr/>
            <p:nvPr/>
          </p:nvSpPr>
          <p:spPr>
            <a:xfrm>
              <a:off x="4472151" y="3342290"/>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28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p:txBody>
        </p:sp>
        <p:sp>
          <p:nvSpPr>
            <p:cNvPr id="6" name="Rectangle 5">
              <a:extLst>
                <a:ext uri="{FF2B5EF4-FFF2-40B4-BE49-F238E27FC236}">
                  <a16:creationId xmlns:a16="http://schemas.microsoft.com/office/drawing/2014/main" id="{880FE629-3E38-4552-B76C-9CDDB2837E9E}"/>
                </a:ext>
              </a:extLst>
            </p:cNvPr>
            <p:cNvSpPr/>
            <p:nvPr/>
          </p:nvSpPr>
          <p:spPr>
            <a:xfrm>
              <a:off x="4472151" y="246994"/>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2800" b="1" dirty="0">
                <a:solidFill>
                  <a:srgbClr val="002060"/>
                </a:solidFill>
                <a:latin typeface="Century Gothic" panose="020B0502020202020204" pitchFamily="34" charset="0"/>
              </a:endParaRPr>
            </a:p>
            <a:p>
              <a:pPr algn="ctr"/>
              <a:endParaRPr lang="en-GB" sz="2800" b="1" dirty="0">
                <a:solidFill>
                  <a:srgbClr val="002060"/>
                </a:solidFill>
                <a:latin typeface="Century Gothic" panose="020B0502020202020204" pitchFamily="34" charset="0"/>
              </a:endParaRPr>
            </a:p>
            <a:p>
              <a:pPr algn="ctr"/>
              <a:r>
                <a:rPr lang="en-GB" sz="2800" b="1" dirty="0">
                  <a:solidFill>
                    <a:srgbClr val="002060"/>
                  </a:solidFill>
                  <a:latin typeface="Century Gothic" panose="020B0502020202020204" pitchFamily="34" charset="0"/>
                </a:rPr>
                <a:t>         </a:t>
              </a: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p:txBody>
        </p:sp>
        <p:sp>
          <p:nvSpPr>
            <p:cNvPr id="7" name="Rectangle 6">
              <a:extLst>
                <a:ext uri="{FF2B5EF4-FFF2-40B4-BE49-F238E27FC236}">
                  <a16:creationId xmlns:a16="http://schemas.microsoft.com/office/drawing/2014/main" id="{D1E6B187-4EF2-49D1-9804-E1726AA79364}"/>
                </a:ext>
              </a:extLst>
            </p:cNvPr>
            <p:cNvSpPr/>
            <p:nvPr/>
          </p:nvSpPr>
          <p:spPr>
            <a:xfrm>
              <a:off x="8339957" y="3342290"/>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2800" b="1" dirty="0">
                <a:solidFill>
                  <a:srgbClr val="002060"/>
                </a:solidFill>
                <a:latin typeface="Century Gothic" panose="020B0502020202020204" pitchFamily="34" charset="0"/>
              </a:endParaRPr>
            </a:p>
            <a:p>
              <a:pPr algn="ctr"/>
              <a:r>
                <a:rPr lang="en-GB" sz="2800" b="1" dirty="0">
                  <a:solidFill>
                    <a:schemeClr val="accent2"/>
                  </a:solidFill>
                  <a:latin typeface="Century Gothic" panose="020B0502020202020204" pitchFamily="34" charset="0"/>
                </a:rPr>
                <a:t>sister</a:t>
              </a:r>
              <a:endParaRPr lang="en-GB" sz="2800" b="1" dirty="0">
                <a:solidFill>
                  <a:srgbClr val="002060"/>
                </a:solidFill>
                <a:latin typeface="Century Gothic" panose="020B0502020202020204" pitchFamily="34" charset="0"/>
              </a:endParaRPr>
            </a:p>
            <a:p>
              <a:pPr algn="ctr"/>
              <a:r>
                <a:rPr lang="en-GB" sz="2800" dirty="0">
                  <a:solidFill>
                    <a:srgbClr val="002060"/>
                  </a:solidFill>
                  <a:latin typeface="Century Gothic" panose="020B0502020202020204" pitchFamily="34" charset="0"/>
                </a:rPr>
                <a:t>[needs a shirt!]</a:t>
              </a: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2AB7871B-D6CB-4BF1-86FD-4A150B8C10D2}"/>
                </a:ext>
              </a:extLst>
            </p:cNvPr>
            <p:cNvSpPr/>
            <p:nvPr/>
          </p:nvSpPr>
          <p:spPr>
            <a:xfrm>
              <a:off x="8339957" y="246994"/>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2800" b="1" dirty="0">
                <a:solidFill>
                  <a:srgbClr val="002060"/>
                </a:solidFill>
                <a:latin typeface="Century Gothic" panose="020B0502020202020204" pitchFamily="34" charset="0"/>
              </a:endParaRPr>
            </a:p>
            <a:p>
              <a:pPr algn="ctr"/>
              <a:endParaRPr lang="en-GB" sz="28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a:p>
              <a:pPr algn="ctr"/>
              <a:endParaRPr lang="en-GB" sz="3200" b="1" dirty="0">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281AA234-8A4B-486E-80E2-B9264D2E3D11}"/>
                </a:ext>
              </a:extLst>
            </p:cNvPr>
            <p:cNvSpPr txBox="1"/>
            <p:nvPr/>
          </p:nvSpPr>
          <p:spPr>
            <a:xfrm>
              <a:off x="1838848" y="1187996"/>
              <a:ext cx="2291717" cy="1384995"/>
            </a:xfrm>
            <a:prstGeom prst="rect">
              <a:avLst/>
            </a:prstGeom>
            <a:noFill/>
          </p:spPr>
          <p:txBody>
            <a:bodyPr wrap="square" rtlCol="0">
              <a:spAutoFit/>
            </a:bodyPr>
            <a:lstStyle/>
            <a:p>
              <a:pPr algn="ctr"/>
              <a:r>
                <a:rPr lang="en-GB" sz="2800" b="1" dirty="0">
                  <a:solidFill>
                    <a:schemeClr val="accent2"/>
                  </a:solidFill>
                  <a:latin typeface="Century Gothic" panose="020B0502020202020204" pitchFamily="34" charset="0"/>
                </a:rPr>
                <a:t>sister</a:t>
              </a:r>
              <a:endParaRPr lang="en-GB" sz="2800" b="1" dirty="0">
                <a:solidFill>
                  <a:srgbClr val="002060"/>
                </a:solidFill>
                <a:latin typeface="Century Gothic" panose="020B0502020202020204" pitchFamily="34" charset="0"/>
              </a:endParaRPr>
            </a:p>
            <a:p>
              <a:pPr algn="ctr"/>
              <a:r>
                <a:rPr lang="en-GB" sz="2800" dirty="0">
                  <a:solidFill>
                    <a:srgbClr val="002060"/>
                  </a:solidFill>
                  <a:latin typeface="Century Gothic" panose="020B0502020202020204" pitchFamily="34" charset="0"/>
                </a:rPr>
                <a:t>[buys glasses]</a:t>
              </a:r>
            </a:p>
          </p:txBody>
        </p:sp>
        <p:sp>
          <p:nvSpPr>
            <p:cNvPr id="10" name="TextBox 9">
              <a:extLst>
                <a:ext uri="{FF2B5EF4-FFF2-40B4-BE49-F238E27FC236}">
                  <a16:creationId xmlns:a16="http://schemas.microsoft.com/office/drawing/2014/main" id="{4A5286F5-2550-4214-8A32-F65A95A37BCB}"/>
                </a:ext>
              </a:extLst>
            </p:cNvPr>
            <p:cNvSpPr txBox="1"/>
            <p:nvPr/>
          </p:nvSpPr>
          <p:spPr>
            <a:xfrm>
              <a:off x="9365565" y="1187996"/>
              <a:ext cx="2766646" cy="954107"/>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me</a:t>
              </a:r>
            </a:p>
            <a:p>
              <a:pPr algn="ctr"/>
              <a:r>
                <a:rPr lang="en-GB" sz="2800" dirty="0">
                  <a:solidFill>
                    <a:srgbClr val="002060"/>
                  </a:solidFill>
                  <a:latin typeface="Century Gothic" panose="020B0502020202020204" pitchFamily="34" charset="0"/>
                </a:rPr>
                <a:t>[use a phone]</a:t>
              </a:r>
              <a:endParaRPr lang="en-GB" sz="2800" dirty="0"/>
            </a:p>
          </p:txBody>
        </p:sp>
        <p:sp>
          <p:nvSpPr>
            <p:cNvPr id="11" name="TextBox 10">
              <a:extLst>
                <a:ext uri="{FF2B5EF4-FFF2-40B4-BE49-F238E27FC236}">
                  <a16:creationId xmlns:a16="http://schemas.microsoft.com/office/drawing/2014/main" id="{F26234E1-B817-4552-8926-F3283E30D01F}"/>
                </a:ext>
              </a:extLst>
            </p:cNvPr>
            <p:cNvSpPr txBox="1"/>
            <p:nvPr/>
          </p:nvSpPr>
          <p:spPr>
            <a:xfrm>
              <a:off x="5556739" y="1481298"/>
              <a:ext cx="2541482" cy="1815882"/>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me</a:t>
              </a:r>
            </a:p>
            <a:p>
              <a:pPr algn="ctr"/>
              <a:r>
                <a:rPr lang="en-GB" sz="2800" dirty="0">
                  <a:solidFill>
                    <a:srgbClr val="002060"/>
                  </a:solidFill>
                  <a:latin typeface="Century Gothic" panose="020B0502020202020204" pitchFamily="34" charset="0"/>
                </a:rPr>
                <a:t>[listen to music]</a:t>
              </a:r>
            </a:p>
            <a:p>
              <a:endParaRPr lang="en-GB" sz="2800" dirty="0"/>
            </a:p>
          </p:txBody>
        </p:sp>
        <p:sp>
          <p:nvSpPr>
            <p:cNvPr id="12" name="TextBox 11">
              <a:extLst>
                <a:ext uri="{FF2B5EF4-FFF2-40B4-BE49-F238E27FC236}">
                  <a16:creationId xmlns:a16="http://schemas.microsoft.com/office/drawing/2014/main" id="{29896F4F-D5B5-48DE-AC4A-6BBB920656B3}"/>
                </a:ext>
              </a:extLst>
            </p:cNvPr>
            <p:cNvSpPr txBox="1"/>
            <p:nvPr/>
          </p:nvSpPr>
          <p:spPr>
            <a:xfrm>
              <a:off x="1546815" y="3964151"/>
              <a:ext cx="2615138" cy="1661993"/>
            </a:xfrm>
            <a:prstGeom prst="rect">
              <a:avLst/>
            </a:prstGeom>
            <a:noFill/>
          </p:spPr>
          <p:txBody>
            <a:bodyPr wrap="square" rtlCol="0">
              <a:spAutoFit/>
            </a:bodyPr>
            <a:lstStyle/>
            <a:p>
              <a:pPr algn="ctr"/>
              <a:r>
                <a:rPr lang="en-GB" sz="2800" b="1" dirty="0">
                  <a:solidFill>
                    <a:schemeClr val="accent2"/>
                  </a:solidFill>
                  <a:latin typeface="Century Gothic" panose="020B0502020202020204" pitchFamily="34" charset="0"/>
                </a:rPr>
                <a:t>sister</a:t>
              </a:r>
            </a:p>
            <a:p>
              <a:pPr algn="ctr"/>
              <a:r>
                <a:rPr lang="en-GB" sz="2800" dirty="0">
                  <a:solidFill>
                    <a:srgbClr val="002060"/>
                  </a:solidFill>
                  <a:latin typeface="Century Gothic" panose="020B0502020202020204" pitchFamily="34" charset="0"/>
                </a:rPr>
                <a:t>[dances in the south]</a:t>
              </a:r>
            </a:p>
            <a:p>
              <a:endParaRPr lang="en-GB" dirty="0"/>
            </a:p>
          </p:txBody>
        </p:sp>
        <p:sp>
          <p:nvSpPr>
            <p:cNvPr id="13" name="TextBox 12">
              <a:extLst>
                <a:ext uri="{FF2B5EF4-FFF2-40B4-BE49-F238E27FC236}">
                  <a16:creationId xmlns:a16="http://schemas.microsoft.com/office/drawing/2014/main" id="{FE6BEE1C-0D7F-446D-8235-4460FDF680BB}"/>
                </a:ext>
              </a:extLst>
            </p:cNvPr>
            <p:cNvSpPr txBox="1"/>
            <p:nvPr/>
          </p:nvSpPr>
          <p:spPr>
            <a:xfrm>
              <a:off x="5791200" y="4046436"/>
              <a:ext cx="2307020" cy="1661993"/>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me</a:t>
              </a:r>
              <a:endParaRPr lang="en-GB" sz="2800" b="1" dirty="0">
                <a:solidFill>
                  <a:schemeClr val="accent2"/>
                </a:solidFill>
                <a:latin typeface="Century Gothic" panose="020B0502020202020204" pitchFamily="34" charset="0"/>
              </a:endParaRPr>
            </a:p>
            <a:p>
              <a:pPr algn="ctr"/>
              <a:r>
                <a:rPr lang="en-GB" sz="2800" dirty="0">
                  <a:solidFill>
                    <a:srgbClr val="002060"/>
                  </a:solidFill>
                  <a:latin typeface="Century Gothic" panose="020B0502020202020204" pitchFamily="34" charset="0"/>
                </a:rPr>
                <a:t>[wear a shirt]</a:t>
              </a:r>
            </a:p>
            <a:p>
              <a:endParaRPr lang="en-GB" dirty="0"/>
            </a:p>
          </p:txBody>
        </p:sp>
        <p:pic>
          <p:nvPicPr>
            <p:cNvPr id="14" name="Picture 12" descr="http://www.clker.com/cliparts/5/k/H/i/t/R/folded-pink-shirt-md.png">
              <a:extLst>
                <a:ext uri="{FF2B5EF4-FFF2-40B4-BE49-F238E27FC236}">
                  <a16:creationId xmlns:a16="http://schemas.microsoft.com/office/drawing/2014/main" id="{18CEC677-CC55-470F-AEC9-8D9BFC786A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7094" y="3579787"/>
              <a:ext cx="1191794" cy="14534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8BEEED6-704A-4ACE-8818-6A8E65D9B8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565" r="33466"/>
            <a:stretch/>
          </p:blipFill>
          <p:spPr>
            <a:xfrm>
              <a:off x="790102" y="377698"/>
              <a:ext cx="1414320" cy="2488595"/>
            </a:xfrm>
            <a:prstGeom prst="rect">
              <a:avLst/>
            </a:prstGeom>
          </p:spPr>
        </p:pic>
        <p:pic>
          <p:nvPicPr>
            <p:cNvPr id="17" name="Picture 8" descr="http://www.clker.com/cliparts/b/9/3/0/1195425920145591398johnny_automatic_crystal_goblet.svg.med.png">
              <a:extLst>
                <a:ext uri="{FF2B5EF4-FFF2-40B4-BE49-F238E27FC236}">
                  <a16:creationId xmlns:a16="http://schemas.microsoft.com/office/drawing/2014/main" id="{538556A2-AD76-4244-BAAE-C25EE27E68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3225" y="1918468"/>
              <a:ext cx="426289" cy="8612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www.clker.com/cliparts/b/9/3/0/1195425920145591398johnny_automatic_crystal_goblet.svg.med.png">
              <a:extLst>
                <a:ext uri="{FF2B5EF4-FFF2-40B4-BE49-F238E27FC236}">
                  <a16:creationId xmlns:a16="http://schemas.microsoft.com/office/drawing/2014/main" id="{21DB2818-9003-4726-AA8C-51A09E164E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41726" y="1971936"/>
              <a:ext cx="421244" cy="8510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9FB62BD1-1230-4608-92BC-B8D80D1A40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0160" r="28471"/>
            <a:stretch/>
          </p:blipFill>
          <p:spPr>
            <a:xfrm>
              <a:off x="4573688" y="377698"/>
              <a:ext cx="1448619" cy="2597653"/>
            </a:xfrm>
            <a:prstGeom prst="rect">
              <a:avLst/>
            </a:prstGeom>
          </p:spPr>
        </p:pic>
        <p:pic>
          <p:nvPicPr>
            <p:cNvPr id="20" name="Picture 19">
              <a:extLst>
                <a:ext uri="{FF2B5EF4-FFF2-40B4-BE49-F238E27FC236}">
                  <a16:creationId xmlns:a16="http://schemas.microsoft.com/office/drawing/2014/main" id="{465D35A0-DF72-48BC-BD83-EA18EF1600E2}"/>
                </a:ext>
              </a:extLst>
            </p:cNvPr>
            <p:cNvPicPr>
              <a:picLocks noChangeAspect="1"/>
            </p:cNvPicPr>
            <p:nvPr/>
          </p:nvPicPr>
          <p:blipFill rotWithShape="1">
            <a:blip r:embed="rId8">
              <a:extLst>
                <a:ext uri="{28A0092B-C50C-407E-A947-70E740481C1C}">
                  <a14:useLocalDpi xmlns:a14="http://schemas.microsoft.com/office/drawing/2010/main" val="0"/>
                </a:ext>
              </a:extLst>
            </a:blip>
            <a:srcRect t="9525" b="3669"/>
            <a:stretch/>
          </p:blipFill>
          <p:spPr>
            <a:xfrm>
              <a:off x="8382402" y="362308"/>
              <a:ext cx="1150481" cy="2628430"/>
            </a:xfrm>
            <a:prstGeom prst="rect">
              <a:avLst/>
            </a:prstGeom>
          </p:spPr>
        </p:pic>
        <p:pic>
          <p:nvPicPr>
            <p:cNvPr id="21" name="Picture 20">
              <a:extLst>
                <a:ext uri="{FF2B5EF4-FFF2-40B4-BE49-F238E27FC236}">
                  <a16:creationId xmlns:a16="http://schemas.microsoft.com/office/drawing/2014/main" id="{0E51C65D-9D54-48AB-8542-F5AC90B294C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872" r="39774"/>
            <a:stretch/>
          </p:blipFill>
          <p:spPr>
            <a:xfrm>
              <a:off x="535884" y="3867046"/>
              <a:ext cx="1242673" cy="2229361"/>
            </a:xfrm>
            <a:prstGeom prst="rect">
              <a:avLst/>
            </a:prstGeom>
          </p:spPr>
        </p:pic>
      </p:grpSp>
      <p:sp>
        <p:nvSpPr>
          <p:cNvPr id="24" name="Title 23">
            <a:extLst>
              <a:ext uri="{FF2B5EF4-FFF2-40B4-BE49-F238E27FC236}">
                <a16:creationId xmlns:a16="http://schemas.microsoft.com/office/drawing/2014/main" id="{76BBB26F-E76A-4F34-B324-A77BDA95C8F8}"/>
              </a:ext>
            </a:extLst>
          </p:cNvPr>
          <p:cNvSpPr>
            <a:spLocks noGrp="1"/>
          </p:cNvSpPr>
          <p:nvPr>
            <p:ph type="title"/>
          </p:nvPr>
        </p:nvSpPr>
        <p:spPr>
          <a:xfrm>
            <a:off x="-53134" y="-517861"/>
            <a:ext cx="10515600" cy="1325563"/>
          </a:xfrm>
        </p:spPr>
        <p:txBody>
          <a:bodyPr/>
          <a:lstStyle/>
          <a:p>
            <a:pPr rtl="0" eaLnBrk="1" latinLnBrk="0" hangingPunct="1"/>
            <a:r>
              <a:rPr lang="en-GB" sz="1800" b="1" kern="1200" dirty="0">
                <a:solidFill>
                  <a:srgbClr val="002060"/>
                </a:solidFill>
                <a:effectLst/>
                <a:latin typeface="Century Gothic" panose="020B0502020202020204" pitchFamily="34" charset="0"/>
                <a:ea typeface="+mn-ea"/>
                <a:cs typeface="+mn-cs"/>
              </a:rPr>
              <a:t>Student B</a:t>
            </a:r>
            <a:endParaRPr lang="en-GB" dirty="0">
              <a:effectLst/>
            </a:endParaRPr>
          </a:p>
        </p:txBody>
      </p:sp>
      <p:pic>
        <p:nvPicPr>
          <p:cNvPr id="25" name="Picture 12" descr="http://www.clker.com/cliparts/5/k/H/i/t/R/folded-pink-shirt-md.png">
            <a:extLst>
              <a:ext uri="{FF2B5EF4-FFF2-40B4-BE49-F238E27FC236}">
                <a16:creationId xmlns:a16="http://schemas.microsoft.com/office/drawing/2014/main" id="{18CEC677-CC55-470F-AEC9-8D9BFC786A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5382" y="4255023"/>
            <a:ext cx="1191794" cy="1453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512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22444A9-EA75-4CDE-9DC6-649B2A8009D2}"/>
              </a:ext>
            </a:extLst>
          </p:cNvPr>
          <p:cNvGraphicFramePr>
            <a:graphicFrameLocks noGrp="1"/>
          </p:cNvGraphicFramePr>
          <p:nvPr>
            <p:extLst>
              <p:ext uri="{D42A27DB-BD31-4B8C-83A1-F6EECF244321}">
                <p14:modId xmlns:p14="http://schemas.microsoft.com/office/powerpoint/2010/main" val="494888168"/>
              </p:ext>
            </p:extLst>
          </p:nvPr>
        </p:nvGraphicFramePr>
        <p:xfrm>
          <a:off x="1718266" y="1302471"/>
          <a:ext cx="9284678" cy="3380060"/>
        </p:xfrm>
        <a:graphic>
          <a:graphicData uri="http://schemas.openxmlformats.org/drawingml/2006/table">
            <a:tbl>
              <a:tblPr firstRow="1" bandRow="1">
                <a:tableStyleId>{8A107856-5554-42FB-B03E-39F5DBC370BA}</a:tableStyleId>
              </a:tblPr>
              <a:tblGrid>
                <a:gridCol w="4642339">
                  <a:extLst>
                    <a:ext uri="{9D8B030D-6E8A-4147-A177-3AD203B41FA5}">
                      <a16:colId xmlns:a16="http://schemas.microsoft.com/office/drawing/2014/main" val="1228732880"/>
                    </a:ext>
                  </a:extLst>
                </a:gridCol>
                <a:gridCol w="4642339">
                  <a:extLst>
                    <a:ext uri="{9D8B030D-6E8A-4147-A177-3AD203B41FA5}">
                      <a16:colId xmlns:a16="http://schemas.microsoft.com/office/drawing/2014/main" val="1725206688"/>
                    </a:ext>
                  </a:extLst>
                </a:gridCol>
              </a:tblGrid>
              <a:tr h="845015">
                <a:tc>
                  <a:txBody>
                    <a:bodyPr/>
                    <a:lstStyle/>
                    <a:p>
                      <a:pPr algn="ctr"/>
                      <a:r>
                        <a:rPr lang="en-GB" sz="2400" i="1" dirty="0">
                          <a:solidFill>
                            <a:srgbClr val="002060"/>
                          </a:solidFill>
                          <a:latin typeface="Century Gothic" panose="020B0502020202020204" pitchFamily="34" charset="0"/>
                        </a:rPr>
                        <a:t>My partner (‘I’)</a:t>
                      </a:r>
                    </a:p>
                  </a:txBody>
                  <a:tcPr anchor="ctr"/>
                </a:tc>
                <a:tc>
                  <a:txBody>
                    <a:bodyPr/>
                    <a:lstStyle/>
                    <a:p>
                      <a:pPr algn="ctr"/>
                      <a:r>
                        <a:rPr lang="en-GB" sz="2400" i="1" dirty="0">
                          <a:solidFill>
                            <a:srgbClr val="002060"/>
                          </a:solidFill>
                          <a:latin typeface="Century Gothic" panose="020B0502020202020204" pitchFamily="34" charset="0"/>
                        </a:rPr>
                        <a:t>My partner’s brother (‘he’)</a:t>
                      </a:r>
                    </a:p>
                  </a:txBody>
                  <a:tcPr anchor="ctr"/>
                </a:tc>
                <a:extLst>
                  <a:ext uri="{0D108BD9-81ED-4DB2-BD59-A6C34878D82A}">
                    <a16:rowId xmlns:a16="http://schemas.microsoft.com/office/drawing/2014/main" val="96494069"/>
                  </a:ext>
                </a:extLst>
              </a:tr>
              <a:tr h="845015">
                <a:tc>
                  <a:txBody>
                    <a:bodyPr/>
                    <a:lstStyle/>
                    <a:p>
                      <a:endParaRPr lang="en-GB"/>
                    </a:p>
                  </a:txBody>
                  <a:tcPr/>
                </a:tc>
                <a:tc>
                  <a:txBody>
                    <a:bodyPr/>
                    <a:lstStyle/>
                    <a:p>
                      <a:endParaRPr lang="en-GB" dirty="0"/>
                    </a:p>
                  </a:txBody>
                  <a:tcPr/>
                </a:tc>
                <a:extLst>
                  <a:ext uri="{0D108BD9-81ED-4DB2-BD59-A6C34878D82A}">
                    <a16:rowId xmlns:a16="http://schemas.microsoft.com/office/drawing/2014/main" val="3417304103"/>
                  </a:ext>
                </a:extLst>
              </a:tr>
              <a:tr h="845015">
                <a:tc>
                  <a:txBody>
                    <a:bodyPr/>
                    <a:lstStyle/>
                    <a:p>
                      <a:endParaRPr lang="en-GB"/>
                    </a:p>
                  </a:txBody>
                  <a:tcPr/>
                </a:tc>
                <a:tc>
                  <a:txBody>
                    <a:bodyPr/>
                    <a:lstStyle/>
                    <a:p>
                      <a:endParaRPr lang="en-GB"/>
                    </a:p>
                  </a:txBody>
                  <a:tcPr/>
                </a:tc>
                <a:extLst>
                  <a:ext uri="{0D108BD9-81ED-4DB2-BD59-A6C34878D82A}">
                    <a16:rowId xmlns:a16="http://schemas.microsoft.com/office/drawing/2014/main" val="1931774416"/>
                  </a:ext>
                </a:extLst>
              </a:tr>
              <a:tr h="845015">
                <a:tc>
                  <a:txBody>
                    <a:bodyPr/>
                    <a:lstStyle/>
                    <a:p>
                      <a:endParaRPr lang="en-GB"/>
                    </a:p>
                  </a:txBody>
                  <a:tcPr/>
                </a:tc>
                <a:tc>
                  <a:txBody>
                    <a:bodyPr/>
                    <a:lstStyle/>
                    <a:p>
                      <a:endParaRPr lang="en-GB" dirty="0"/>
                    </a:p>
                  </a:txBody>
                  <a:tcPr/>
                </a:tc>
                <a:extLst>
                  <a:ext uri="{0D108BD9-81ED-4DB2-BD59-A6C34878D82A}">
                    <a16:rowId xmlns:a16="http://schemas.microsoft.com/office/drawing/2014/main" val="2445646384"/>
                  </a:ext>
                </a:extLst>
              </a:tr>
            </a:tbl>
          </a:graphicData>
        </a:graphic>
      </p:graphicFrame>
      <p:sp>
        <p:nvSpPr>
          <p:cNvPr id="4" name="TextBox 3">
            <a:extLst>
              <a:ext uri="{FF2B5EF4-FFF2-40B4-BE49-F238E27FC236}">
                <a16:creationId xmlns:a16="http://schemas.microsoft.com/office/drawing/2014/main" id="{FDAA91D9-20C1-4AA3-B511-D803C5E20D56}"/>
              </a:ext>
            </a:extLst>
          </p:cNvPr>
          <p:cNvSpPr txBox="1"/>
          <p:nvPr/>
        </p:nvSpPr>
        <p:spPr>
          <a:xfrm>
            <a:off x="2793442" y="2280977"/>
            <a:ext cx="269295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buy some shoes</a:t>
            </a:r>
          </a:p>
        </p:txBody>
      </p:sp>
      <p:sp>
        <p:nvSpPr>
          <p:cNvPr id="5" name="TextBox 4">
            <a:extLst>
              <a:ext uri="{FF2B5EF4-FFF2-40B4-BE49-F238E27FC236}">
                <a16:creationId xmlns:a16="http://schemas.microsoft.com/office/drawing/2014/main" id="{580D5D6E-6033-48C1-B8A4-A71697F3258F}"/>
              </a:ext>
            </a:extLst>
          </p:cNvPr>
          <p:cNvSpPr txBox="1"/>
          <p:nvPr/>
        </p:nvSpPr>
        <p:spPr>
          <a:xfrm>
            <a:off x="7516167" y="2280977"/>
            <a:ext cx="246352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listens to music</a:t>
            </a:r>
          </a:p>
        </p:txBody>
      </p:sp>
      <p:sp>
        <p:nvSpPr>
          <p:cNvPr id="6" name="TextBox 5">
            <a:extLst>
              <a:ext uri="{FF2B5EF4-FFF2-40B4-BE49-F238E27FC236}">
                <a16:creationId xmlns:a16="http://schemas.microsoft.com/office/drawing/2014/main" id="{33C0CD31-F337-41C5-A33D-2867858806BA}"/>
              </a:ext>
            </a:extLst>
          </p:cNvPr>
          <p:cNvSpPr txBox="1"/>
          <p:nvPr/>
        </p:nvSpPr>
        <p:spPr>
          <a:xfrm>
            <a:off x="7516166" y="3106616"/>
            <a:ext cx="246352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uses a pen</a:t>
            </a:r>
          </a:p>
        </p:txBody>
      </p:sp>
      <p:sp>
        <p:nvSpPr>
          <p:cNvPr id="7" name="TextBox 6">
            <a:extLst>
              <a:ext uri="{FF2B5EF4-FFF2-40B4-BE49-F238E27FC236}">
                <a16:creationId xmlns:a16="http://schemas.microsoft.com/office/drawing/2014/main" id="{57D21B78-44C6-4337-9B7A-1FFB62C163D2}"/>
              </a:ext>
            </a:extLst>
          </p:cNvPr>
          <p:cNvSpPr txBox="1"/>
          <p:nvPr/>
        </p:nvSpPr>
        <p:spPr>
          <a:xfrm>
            <a:off x="2572379" y="3106616"/>
            <a:ext cx="310661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dance in the north</a:t>
            </a:r>
          </a:p>
        </p:txBody>
      </p:sp>
      <p:sp>
        <p:nvSpPr>
          <p:cNvPr id="8" name="TextBox 7">
            <a:extLst>
              <a:ext uri="{FF2B5EF4-FFF2-40B4-BE49-F238E27FC236}">
                <a16:creationId xmlns:a16="http://schemas.microsoft.com/office/drawing/2014/main" id="{9259BAC1-AB09-40C1-BEC6-60EC3444E2C8}"/>
              </a:ext>
            </a:extLst>
          </p:cNvPr>
          <p:cNvSpPr txBox="1"/>
          <p:nvPr/>
        </p:nvSpPr>
        <p:spPr>
          <a:xfrm>
            <a:off x="7224764" y="3932255"/>
            <a:ext cx="304632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wears some shoes </a:t>
            </a:r>
          </a:p>
        </p:txBody>
      </p:sp>
      <p:sp>
        <p:nvSpPr>
          <p:cNvPr id="9" name="TextBox 8">
            <a:extLst>
              <a:ext uri="{FF2B5EF4-FFF2-40B4-BE49-F238E27FC236}">
                <a16:creationId xmlns:a16="http://schemas.microsoft.com/office/drawing/2014/main" id="{1290A38B-EB15-4C30-953C-F3C65676BC3F}"/>
              </a:ext>
            </a:extLst>
          </p:cNvPr>
          <p:cNvSpPr txBox="1"/>
          <p:nvPr/>
        </p:nvSpPr>
        <p:spPr>
          <a:xfrm>
            <a:off x="3104941" y="3932255"/>
            <a:ext cx="310661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need a shirt</a:t>
            </a:r>
          </a:p>
        </p:txBody>
      </p:sp>
      <p:sp>
        <p:nvSpPr>
          <p:cNvPr id="10" name="Title 9">
            <a:extLst>
              <a:ext uri="{FF2B5EF4-FFF2-40B4-BE49-F238E27FC236}">
                <a16:creationId xmlns:a16="http://schemas.microsoft.com/office/drawing/2014/main" id="{4E3638C7-0FD7-4045-AAF0-DC464DC18574}"/>
              </a:ext>
            </a:extLst>
          </p:cNvPr>
          <p:cNvSpPr>
            <a:spLocks noGrp="1"/>
          </p:cNvSpPr>
          <p:nvPr>
            <p:ph type="title"/>
          </p:nvPr>
        </p:nvSpPr>
        <p:spPr>
          <a:xfrm>
            <a:off x="0" y="-478116"/>
            <a:ext cx="10515600" cy="1325563"/>
          </a:xfrm>
        </p:spPr>
        <p:txBody>
          <a:bodyPr/>
          <a:lstStyle/>
          <a:p>
            <a:pPr rtl="0" eaLnBrk="1" latinLnBrk="0" hangingPunct="1"/>
            <a:r>
              <a:rPr lang="en-GB" sz="1800" b="1" kern="1200" dirty="0">
                <a:solidFill>
                  <a:srgbClr val="002060"/>
                </a:solidFill>
                <a:effectLst/>
                <a:latin typeface="Century Gothic" panose="020B0502020202020204" pitchFamily="34" charset="0"/>
                <a:ea typeface="+mn-ea"/>
                <a:cs typeface="+mn-cs"/>
              </a:rPr>
              <a:t>Student B answer grid</a:t>
            </a:r>
            <a:endParaRPr lang="en-GB" dirty="0">
              <a:effectLst/>
            </a:endParaRPr>
          </a:p>
        </p:txBody>
      </p:sp>
    </p:spTree>
    <p:extLst>
      <p:ext uri="{BB962C8B-B14F-4D97-AF65-F5344CB8AC3E}">
        <p14:creationId xmlns:p14="http://schemas.microsoft.com/office/powerpoint/2010/main" val="37096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55C299-A579-40E9-BBEF-78BFE5F43BC1}"/>
              </a:ext>
            </a:extLst>
          </p:cNvPr>
          <p:cNvGraphicFramePr>
            <a:graphicFrameLocks noGrp="1"/>
          </p:cNvGraphicFramePr>
          <p:nvPr>
            <p:extLst>
              <p:ext uri="{D42A27DB-BD31-4B8C-83A1-F6EECF244321}">
                <p14:modId xmlns:p14="http://schemas.microsoft.com/office/powerpoint/2010/main" val="2019135106"/>
              </p:ext>
            </p:extLst>
          </p:nvPr>
        </p:nvGraphicFramePr>
        <p:xfrm>
          <a:off x="1718266" y="1302471"/>
          <a:ext cx="9284678" cy="3380060"/>
        </p:xfrm>
        <a:graphic>
          <a:graphicData uri="http://schemas.openxmlformats.org/drawingml/2006/table">
            <a:tbl>
              <a:tblPr firstRow="1" bandRow="1">
                <a:tableStyleId>{8A107856-5554-42FB-B03E-39F5DBC370BA}</a:tableStyleId>
              </a:tblPr>
              <a:tblGrid>
                <a:gridCol w="4642339">
                  <a:extLst>
                    <a:ext uri="{9D8B030D-6E8A-4147-A177-3AD203B41FA5}">
                      <a16:colId xmlns:a16="http://schemas.microsoft.com/office/drawing/2014/main" val="1228732880"/>
                    </a:ext>
                  </a:extLst>
                </a:gridCol>
                <a:gridCol w="4642339">
                  <a:extLst>
                    <a:ext uri="{9D8B030D-6E8A-4147-A177-3AD203B41FA5}">
                      <a16:colId xmlns:a16="http://schemas.microsoft.com/office/drawing/2014/main" val="1725206688"/>
                    </a:ext>
                  </a:extLst>
                </a:gridCol>
              </a:tblGrid>
              <a:tr h="845015">
                <a:tc>
                  <a:txBody>
                    <a:bodyPr/>
                    <a:lstStyle/>
                    <a:p>
                      <a:pPr algn="ctr"/>
                      <a:r>
                        <a:rPr lang="en-GB" sz="2400" i="1" dirty="0">
                          <a:solidFill>
                            <a:srgbClr val="002060"/>
                          </a:solidFill>
                          <a:latin typeface="Century Gothic" panose="020B0502020202020204" pitchFamily="34" charset="0"/>
                        </a:rPr>
                        <a:t>My partner (‘I’)</a:t>
                      </a:r>
                    </a:p>
                  </a:txBody>
                  <a:tcPr anchor="ctr"/>
                </a:tc>
                <a:tc>
                  <a:txBody>
                    <a:bodyPr/>
                    <a:lstStyle/>
                    <a:p>
                      <a:pPr algn="ctr"/>
                      <a:r>
                        <a:rPr lang="en-GB" sz="2400" i="1" dirty="0">
                          <a:solidFill>
                            <a:srgbClr val="002060"/>
                          </a:solidFill>
                          <a:latin typeface="Century Gothic" panose="020B0502020202020204" pitchFamily="34" charset="0"/>
                        </a:rPr>
                        <a:t>My partner’s sister (‘she’)</a:t>
                      </a:r>
                    </a:p>
                  </a:txBody>
                  <a:tcPr anchor="ctr"/>
                </a:tc>
                <a:extLst>
                  <a:ext uri="{0D108BD9-81ED-4DB2-BD59-A6C34878D82A}">
                    <a16:rowId xmlns:a16="http://schemas.microsoft.com/office/drawing/2014/main" val="96494069"/>
                  </a:ext>
                </a:extLst>
              </a:tr>
              <a:tr h="845015">
                <a:tc>
                  <a:txBody>
                    <a:bodyPr/>
                    <a:lstStyle/>
                    <a:p>
                      <a:endParaRPr lang="en-GB"/>
                    </a:p>
                  </a:txBody>
                  <a:tcPr/>
                </a:tc>
                <a:tc>
                  <a:txBody>
                    <a:bodyPr/>
                    <a:lstStyle/>
                    <a:p>
                      <a:endParaRPr lang="en-GB" dirty="0"/>
                    </a:p>
                  </a:txBody>
                  <a:tcPr/>
                </a:tc>
                <a:extLst>
                  <a:ext uri="{0D108BD9-81ED-4DB2-BD59-A6C34878D82A}">
                    <a16:rowId xmlns:a16="http://schemas.microsoft.com/office/drawing/2014/main" val="3417304103"/>
                  </a:ext>
                </a:extLst>
              </a:tr>
              <a:tr h="845015">
                <a:tc>
                  <a:txBody>
                    <a:bodyPr/>
                    <a:lstStyle/>
                    <a:p>
                      <a:endParaRPr lang="en-GB"/>
                    </a:p>
                  </a:txBody>
                  <a:tcPr/>
                </a:tc>
                <a:tc>
                  <a:txBody>
                    <a:bodyPr/>
                    <a:lstStyle/>
                    <a:p>
                      <a:endParaRPr lang="en-GB"/>
                    </a:p>
                  </a:txBody>
                  <a:tcPr/>
                </a:tc>
                <a:extLst>
                  <a:ext uri="{0D108BD9-81ED-4DB2-BD59-A6C34878D82A}">
                    <a16:rowId xmlns:a16="http://schemas.microsoft.com/office/drawing/2014/main" val="1931774416"/>
                  </a:ext>
                </a:extLst>
              </a:tr>
              <a:tr h="845015">
                <a:tc>
                  <a:txBody>
                    <a:bodyPr/>
                    <a:lstStyle/>
                    <a:p>
                      <a:endParaRPr lang="en-GB"/>
                    </a:p>
                  </a:txBody>
                  <a:tcPr/>
                </a:tc>
                <a:tc>
                  <a:txBody>
                    <a:bodyPr/>
                    <a:lstStyle/>
                    <a:p>
                      <a:endParaRPr lang="en-GB" dirty="0"/>
                    </a:p>
                  </a:txBody>
                  <a:tcPr/>
                </a:tc>
                <a:extLst>
                  <a:ext uri="{0D108BD9-81ED-4DB2-BD59-A6C34878D82A}">
                    <a16:rowId xmlns:a16="http://schemas.microsoft.com/office/drawing/2014/main" val="2445646384"/>
                  </a:ext>
                </a:extLst>
              </a:tr>
            </a:tbl>
          </a:graphicData>
        </a:graphic>
      </p:graphicFrame>
      <p:sp>
        <p:nvSpPr>
          <p:cNvPr id="4" name="TextBox 3">
            <a:extLst>
              <a:ext uri="{FF2B5EF4-FFF2-40B4-BE49-F238E27FC236}">
                <a16:creationId xmlns:a16="http://schemas.microsoft.com/office/drawing/2014/main" id="{2366F0F9-C541-4FF3-9BA8-D67ADED1E06A}"/>
              </a:ext>
            </a:extLst>
          </p:cNvPr>
          <p:cNvSpPr txBox="1"/>
          <p:nvPr/>
        </p:nvSpPr>
        <p:spPr>
          <a:xfrm>
            <a:off x="3034602" y="2292783"/>
            <a:ext cx="24819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listen to music</a:t>
            </a:r>
          </a:p>
        </p:txBody>
      </p:sp>
      <p:sp>
        <p:nvSpPr>
          <p:cNvPr id="5" name="TextBox 4">
            <a:extLst>
              <a:ext uri="{FF2B5EF4-FFF2-40B4-BE49-F238E27FC236}">
                <a16:creationId xmlns:a16="http://schemas.microsoft.com/office/drawing/2014/main" id="{5E3F9695-4AFF-41C4-A6D2-97C7433332EA}"/>
              </a:ext>
            </a:extLst>
          </p:cNvPr>
          <p:cNvSpPr txBox="1"/>
          <p:nvPr/>
        </p:nvSpPr>
        <p:spPr>
          <a:xfrm>
            <a:off x="7295101" y="2385692"/>
            <a:ext cx="310661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buys some glasses</a:t>
            </a:r>
          </a:p>
        </p:txBody>
      </p:sp>
      <p:sp>
        <p:nvSpPr>
          <p:cNvPr id="6" name="TextBox 5">
            <a:extLst>
              <a:ext uri="{FF2B5EF4-FFF2-40B4-BE49-F238E27FC236}">
                <a16:creationId xmlns:a16="http://schemas.microsoft.com/office/drawing/2014/main" id="{1BA624C9-EF9E-4A7D-B523-ED58F4F23857}"/>
              </a:ext>
            </a:extLst>
          </p:cNvPr>
          <p:cNvSpPr txBox="1"/>
          <p:nvPr/>
        </p:nvSpPr>
        <p:spPr>
          <a:xfrm>
            <a:off x="7190430" y="3120015"/>
            <a:ext cx="311498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dances in the south</a:t>
            </a:r>
          </a:p>
        </p:txBody>
      </p:sp>
      <p:sp>
        <p:nvSpPr>
          <p:cNvPr id="7" name="TextBox 6">
            <a:extLst>
              <a:ext uri="{FF2B5EF4-FFF2-40B4-BE49-F238E27FC236}">
                <a16:creationId xmlns:a16="http://schemas.microsoft.com/office/drawing/2014/main" id="{FB448A8C-5882-42CD-929D-55CC2ED913EB}"/>
              </a:ext>
            </a:extLst>
          </p:cNvPr>
          <p:cNvSpPr txBox="1"/>
          <p:nvPr/>
        </p:nvSpPr>
        <p:spPr>
          <a:xfrm>
            <a:off x="3034602" y="3163081"/>
            <a:ext cx="222068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use a phone</a:t>
            </a:r>
          </a:p>
        </p:txBody>
      </p:sp>
      <p:sp>
        <p:nvSpPr>
          <p:cNvPr id="8" name="TextBox 7">
            <a:extLst>
              <a:ext uri="{FF2B5EF4-FFF2-40B4-BE49-F238E27FC236}">
                <a16:creationId xmlns:a16="http://schemas.microsoft.com/office/drawing/2014/main" id="{5E4337CC-4D3A-4849-A201-0557B6D17C1C}"/>
              </a:ext>
            </a:extLst>
          </p:cNvPr>
          <p:cNvSpPr txBox="1"/>
          <p:nvPr/>
        </p:nvSpPr>
        <p:spPr>
          <a:xfrm>
            <a:off x="7666891" y="3930577"/>
            <a:ext cx="304632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needs a shirt</a:t>
            </a:r>
          </a:p>
        </p:txBody>
      </p:sp>
      <p:sp>
        <p:nvSpPr>
          <p:cNvPr id="9" name="TextBox 8">
            <a:extLst>
              <a:ext uri="{FF2B5EF4-FFF2-40B4-BE49-F238E27FC236}">
                <a16:creationId xmlns:a16="http://schemas.microsoft.com/office/drawing/2014/main" id="{A7667897-D661-4A0F-8D28-DEC42E562A8E}"/>
              </a:ext>
            </a:extLst>
          </p:cNvPr>
          <p:cNvSpPr txBox="1"/>
          <p:nvPr/>
        </p:nvSpPr>
        <p:spPr>
          <a:xfrm>
            <a:off x="3139271" y="3980347"/>
            <a:ext cx="310661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wear a shirt</a:t>
            </a:r>
          </a:p>
        </p:txBody>
      </p:sp>
      <p:sp>
        <p:nvSpPr>
          <p:cNvPr id="10" name="Title 9">
            <a:extLst>
              <a:ext uri="{FF2B5EF4-FFF2-40B4-BE49-F238E27FC236}">
                <a16:creationId xmlns:a16="http://schemas.microsoft.com/office/drawing/2014/main" id="{AB5E33CF-C783-4569-AD5E-1618C36694EA}"/>
              </a:ext>
            </a:extLst>
          </p:cNvPr>
          <p:cNvSpPr>
            <a:spLocks noGrp="1"/>
          </p:cNvSpPr>
          <p:nvPr>
            <p:ph type="title"/>
          </p:nvPr>
        </p:nvSpPr>
        <p:spPr>
          <a:xfrm>
            <a:off x="0" y="-443531"/>
            <a:ext cx="10515600" cy="1325563"/>
          </a:xfrm>
        </p:spPr>
        <p:txBody>
          <a:bodyPr/>
          <a:lstStyle/>
          <a:p>
            <a:pPr rtl="0" eaLnBrk="1" latinLnBrk="0" hangingPunct="1"/>
            <a:r>
              <a:rPr lang="en-GB" sz="1800" b="1" kern="1200" dirty="0">
                <a:solidFill>
                  <a:srgbClr val="002060"/>
                </a:solidFill>
                <a:effectLst/>
                <a:latin typeface="Century Gothic" panose="020B0502020202020204" pitchFamily="34" charset="0"/>
                <a:ea typeface="+mn-ea"/>
                <a:cs typeface="+mn-cs"/>
              </a:rPr>
              <a:t>Student A answer grid</a:t>
            </a:r>
            <a:endParaRPr lang="en-GB" dirty="0">
              <a:effectLst/>
            </a:endParaRPr>
          </a:p>
        </p:txBody>
      </p:sp>
    </p:spTree>
    <p:extLst>
      <p:ext uri="{BB962C8B-B14F-4D97-AF65-F5344CB8AC3E}">
        <p14:creationId xmlns:p14="http://schemas.microsoft.com/office/powerpoint/2010/main" val="6112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573" y="422412"/>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ce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3753992" y="1889865"/>
            <a:ext cx="4782207" cy="1938992"/>
          </a:xfrm>
          <a:prstGeom prst="rect">
            <a:avLst/>
          </a:prstGeom>
        </p:spPr>
        <p:txBody>
          <a:bodyPr wrap="square">
            <a:spAutoFit/>
          </a:bodyPr>
          <a:lstStyle/>
          <a:p>
            <a:r>
              <a:rPr lang="en-GB" sz="12000" dirty="0">
                <a:solidFill>
                  <a:srgbClr val="E56700"/>
                </a:solidFill>
                <a:latin typeface="Century Gothic" panose="020B0502020202020204" pitchFamily="34" charset="0"/>
                <a:cs typeface="Calibri" panose="020F0502020204030204" pitchFamily="34" charset="0"/>
              </a:rPr>
              <a:t>ce</a:t>
            </a:r>
            <a:r>
              <a:rPr lang="en-GB" sz="12000" dirty="0">
                <a:solidFill>
                  <a:srgbClr val="115076"/>
                </a:solidFill>
                <a:latin typeface="Century Gothic" panose="020B0502020202020204" pitchFamily="34" charset="0"/>
                <a:cs typeface="Calibri" panose="020F0502020204030204" pitchFamily="34" charset="0"/>
              </a:rPr>
              <a:t>rca</a:t>
            </a:r>
          </a:p>
        </p:txBody>
      </p:sp>
      <p:sp>
        <p:nvSpPr>
          <p:cNvPr id="9" name="TextBox 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51318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erc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536A47-5A77-4F85-841A-2547B795CF6D}"/>
              </a:ext>
            </a:extLst>
          </p:cNvPr>
          <p:cNvSpPr txBox="1"/>
          <p:nvPr/>
        </p:nvSpPr>
        <p:spPr>
          <a:xfrm>
            <a:off x="318376" y="303220"/>
            <a:ext cx="9983993" cy="1077218"/>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Persona A</a:t>
            </a:r>
          </a:p>
          <a:p>
            <a:r>
              <a:rPr lang="en-GB" sz="3200" dirty="0" err="1">
                <a:solidFill>
                  <a:schemeClr val="accent5">
                    <a:lumMod val="50000"/>
                  </a:schemeClr>
                </a:solidFill>
                <a:latin typeface="Century Gothic" panose="020B0502020202020204" pitchFamily="34" charset="0"/>
              </a:rPr>
              <a:t>Usa</a:t>
            </a:r>
            <a:r>
              <a:rPr lang="en-GB" sz="3200" dirty="0">
                <a:solidFill>
                  <a:schemeClr val="accent5">
                    <a:lumMod val="50000"/>
                  </a:schemeClr>
                </a:solidFill>
                <a:latin typeface="Century Gothic" panose="020B0502020202020204" pitchFamily="34" charset="0"/>
              </a:rPr>
              <a:t> las cartas. Escribe 6 </a:t>
            </a:r>
            <a:r>
              <a:rPr lang="en-GB" sz="3200" dirty="0" err="1">
                <a:solidFill>
                  <a:schemeClr val="accent5">
                    <a:lumMod val="50000"/>
                  </a:schemeClr>
                </a:solidFill>
                <a:latin typeface="Century Gothic" panose="020B0502020202020204" pitchFamily="34" charset="0"/>
              </a:rPr>
              <a:t>frases</a:t>
            </a:r>
            <a:r>
              <a:rPr lang="en-GB" sz="3200" dirty="0">
                <a:solidFill>
                  <a:schemeClr val="accent5">
                    <a:lumMod val="50000"/>
                  </a:schemeClr>
                </a:solidFill>
                <a:latin typeface="Century Gothic" panose="020B0502020202020204" pitchFamily="34" charset="0"/>
              </a:rPr>
              <a:t>. </a:t>
            </a:r>
          </a:p>
        </p:txBody>
      </p:sp>
      <p:sp>
        <p:nvSpPr>
          <p:cNvPr id="7" name="TextBox 6">
            <a:extLst>
              <a:ext uri="{FF2B5EF4-FFF2-40B4-BE49-F238E27FC236}">
                <a16:creationId xmlns:a16="http://schemas.microsoft.com/office/drawing/2014/main" id="{6A259FEF-914D-4796-8CD5-12DA3532FDFF}"/>
              </a:ext>
            </a:extLst>
          </p:cNvPr>
          <p:cNvSpPr txBox="1"/>
          <p:nvPr/>
        </p:nvSpPr>
        <p:spPr>
          <a:xfrm>
            <a:off x="612289" y="2675706"/>
            <a:ext cx="10108719"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1) _________ ______   _________.</a:t>
            </a:r>
          </a:p>
        </p:txBody>
      </p:sp>
      <p:sp>
        <p:nvSpPr>
          <p:cNvPr id="8" name="TextBox 7">
            <a:extLst>
              <a:ext uri="{FF2B5EF4-FFF2-40B4-BE49-F238E27FC236}">
                <a16:creationId xmlns:a16="http://schemas.microsoft.com/office/drawing/2014/main" id="{BB068961-05F2-4DBC-83A4-D80DCF1649EC}"/>
              </a:ext>
            </a:extLst>
          </p:cNvPr>
          <p:cNvSpPr txBox="1"/>
          <p:nvPr/>
        </p:nvSpPr>
        <p:spPr>
          <a:xfrm>
            <a:off x="612290" y="3302498"/>
            <a:ext cx="5416721"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2) _________  _________.</a:t>
            </a:r>
          </a:p>
        </p:txBody>
      </p:sp>
      <p:sp>
        <p:nvSpPr>
          <p:cNvPr id="9" name="TextBox 8">
            <a:extLst>
              <a:ext uri="{FF2B5EF4-FFF2-40B4-BE49-F238E27FC236}">
                <a16:creationId xmlns:a16="http://schemas.microsoft.com/office/drawing/2014/main" id="{6C545F58-C295-4E98-82A4-18966AD253F3}"/>
              </a:ext>
            </a:extLst>
          </p:cNvPr>
          <p:cNvSpPr txBox="1"/>
          <p:nvPr/>
        </p:nvSpPr>
        <p:spPr>
          <a:xfrm>
            <a:off x="612290" y="3921723"/>
            <a:ext cx="6300976"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3) _____ ____ ___________.</a:t>
            </a:r>
          </a:p>
        </p:txBody>
      </p:sp>
      <p:sp>
        <p:nvSpPr>
          <p:cNvPr id="10" name="TextBox 9">
            <a:extLst>
              <a:ext uri="{FF2B5EF4-FFF2-40B4-BE49-F238E27FC236}">
                <a16:creationId xmlns:a16="http://schemas.microsoft.com/office/drawing/2014/main" id="{B8C704E5-0F4C-402B-B875-C67943F5634C}"/>
              </a:ext>
            </a:extLst>
          </p:cNvPr>
          <p:cNvSpPr txBox="1"/>
          <p:nvPr/>
        </p:nvSpPr>
        <p:spPr>
          <a:xfrm>
            <a:off x="612289" y="4555749"/>
            <a:ext cx="8200114"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4) ______ ___ ___ ______. </a:t>
            </a:r>
          </a:p>
        </p:txBody>
      </p:sp>
      <p:sp>
        <p:nvSpPr>
          <p:cNvPr id="12" name="TextBox 11">
            <a:extLst>
              <a:ext uri="{FF2B5EF4-FFF2-40B4-BE49-F238E27FC236}">
                <a16:creationId xmlns:a16="http://schemas.microsoft.com/office/drawing/2014/main" id="{E23A3820-405C-4A01-9BEC-4F133C5FC6E7}"/>
              </a:ext>
            </a:extLst>
          </p:cNvPr>
          <p:cNvSpPr txBox="1"/>
          <p:nvPr/>
        </p:nvSpPr>
        <p:spPr>
          <a:xfrm>
            <a:off x="612289" y="5117193"/>
            <a:ext cx="5828704"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5) _______ _______ _________.</a:t>
            </a:r>
          </a:p>
        </p:txBody>
      </p:sp>
      <p:sp>
        <p:nvSpPr>
          <p:cNvPr id="13" name="TextBox 12">
            <a:extLst>
              <a:ext uri="{FF2B5EF4-FFF2-40B4-BE49-F238E27FC236}">
                <a16:creationId xmlns:a16="http://schemas.microsoft.com/office/drawing/2014/main" id="{5041FD31-0EA3-47AC-A809-52204700A94A}"/>
              </a:ext>
            </a:extLst>
          </p:cNvPr>
          <p:cNvSpPr txBox="1"/>
          <p:nvPr/>
        </p:nvSpPr>
        <p:spPr>
          <a:xfrm>
            <a:off x="1183227" y="2626455"/>
            <a:ext cx="1941810"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Compro</a:t>
            </a:r>
          </a:p>
        </p:txBody>
      </p:sp>
      <p:sp>
        <p:nvSpPr>
          <p:cNvPr id="14" name="TextBox 13">
            <a:extLst>
              <a:ext uri="{FF2B5EF4-FFF2-40B4-BE49-F238E27FC236}">
                <a16:creationId xmlns:a16="http://schemas.microsoft.com/office/drawing/2014/main" id="{D8750A32-7803-4509-868B-283C6625D799}"/>
              </a:ext>
            </a:extLst>
          </p:cNvPr>
          <p:cNvSpPr txBox="1"/>
          <p:nvPr/>
        </p:nvSpPr>
        <p:spPr>
          <a:xfrm>
            <a:off x="1216673" y="3885720"/>
            <a:ext cx="984936"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Usa</a:t>
            </a:r>
          </a:p>
        </p:txBody>
      </p:sp>
      <p:sp>
        <p:nvSpPr>
          <p:cNvPr id="15" name="TextBox 14">
            <a:extLst>
              <a:ext uri="{FF2B5EF4-FFF2-40B4-BE49-F238E27FC236}">
                <a16:creationId xmlns:a16="http://schemas.microsoft.com/office/drawing/2014/main" id="{3FBE1473-4327-41A1-896C-B792E0799361}"/>
              </a:ext>
            </a:extLst>
          </p:cNvPr>
          <p:cNvSpPr txBox="1"/>
          <p:nvPr/>
        </p:nvSpPr>
        <p:spPr>
          <a:xfrm>
            <a:off x="1216673" y="3274586"/>
            <a:ext cx="1908364"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Escucha</a:t>
            </a:r>
          </a:p>
        </p:txBody>
      </p:sp>
      <p:sp>
        <p:nvSpPr>
          <p:cNvPr id="16" name="TextBox 15">
            <a:extLst>
              <a:ext uri="{FF2B5EF4-FFF2-40B4-BE49-F238E27FC236}">
                <a16:creationId xmlns:a16="http://schemas.microsoft.com/office/drawing/2014/main" id="{ED084D1D-E896-43BE-8293-979FB3357E96}"/>
              </a:ext>
            </a:extLst>
          </p:cNvPr>
          <p:cNvSpPr txBox="1"/>
          <p:nvPr/>
        </p:nvSpPr>
        <p:spPr>
          <a:xfrm>
            <a:off x="1200517" y="4497466"/>
            <a:ext cx="1311003"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Bailo</a:t>
            </a:r>
          </a:p>
        </p:txBody>
      </p:sp>
      <p:sp>
        <p:nvSpPr>
          <p:cNvPr id="18" name="TextBox 17">
            <a:extLst>
              <a:ext uri="{FF2B5EF4-FFF2-40B4-BE49-F238E27FC236}">
                <a16:creationId xmlns:a16="http://schemas.microsoft.com/office/drawing/2014/main" id="{D84E0FD7-5131-47BD-A67A-15EB0105FC95}"/>
              </a:ext>
            </a:extLst>
          </p:cNvPr>
          <p:cNvSpPr txBox="1"/>
          <p:nvPr/>
        </p:nvSpPr>
        <p:spPr>
          <a:xfrm>
            <a:off x="4760872" y="2627228"/>
            <a:ext cx="2109213"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zapatos</a:t>
            </a:r>
          </a:p>
        </p:txBody>
      </p:sp>
      <p:sp>
        <p:nvSpPr>
          <p:cNvPr id="19" name="TextBox 18">
            <a:extLst>
              <a:ext uri="{FF2B5EF4-FFF2-40B4-BE49-F238E27FC236}">
                <a16:creationId xmlns:a16="http://schemas.microsoft.com/office/drawing/2014/main" id="{194B0D85-4AA1-4CBE-8137-5C538AAC2D73}"/>
              </a:ext>
            </a:extLst>
          </p:cNvPr>
          <p:cNvSpPr txBox="1"/>
          <p:nvPr/>
        </p:nvSpPr>
        <p:spPr>
          <a:xfrm>
            <a:off x="3336346" y="3284355"/>
            <a:ext cx="1661266"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música</a:t>
            </a:r>
          </a:p>
        </p:txBody>
      </p:sp>
      <p:sp>
        <p:nvSpPr>
          <p:cNvPr id="20" name="TextBox 19">
            <a:extLst>
              <a:ext uri="{FF2B5EF4-FFF2-40B4-BE49-F238E27FC236}">
                <a16:creationId xmlns:a16="http://schemas.microsoft.com/office/drawing/2014/main" id="{5C812C64-E345-4B8D-AC47-2D72093A4EB5}"/>
              </a:ext>
            </a:extLst>
          </p:cNvPr>
          <p:cNvSpPr txBox="1"/>
          <p:nvPr/>
        </p:nvSpPr>
        <p:spPr>
          <a:xfrm>
            <a:off x="2401138" y="3894324"/>
            <a:ext cx="723899"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un</a:t>
            </a:r>
          </a:p>
        </p:txBody>
      </p:sp>
      <p:sp>
        <p:nvSpPr>
          <p:cNvPr id="21" name="TextBox 20">
            <a:extLst>
              <a:ext uri="{FF2B5EF4-FFF2-40B4-BE49-F238E27FC236}">
                <a16:creationId xmlns:a16="http://schemas.microsoft.com/office/drawing/2014/main" id="{C487009D-0DDF-4E2A-8EF0-3546C6639316}"/>
              </a:ext>
            </a:extLst>
          </p:cNvPr>
          <p:cNvSpPr txBox="1"/>
          <p:nvPr/>
        </p:nvSpPr>
        <p:spPr>
          <a:xfrm>
            <a:off x="3417380" y="3859361"/>
            <a:ext cx="2109213"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bolígrafo</a:t>
            </a:r>
          </a:p>
        </p:txBody>
      </p:sp>
      <p:sp>
        <p:nvSpPr>
          <p:cNvPr id="22" name="TextBox 21">
            <a:extLst>
              <a:ext uri="{FF2B5EF4-FFF2-40B4-BE49-F238E27FC236}">
                <a16:creationId xmlns:a16="http://schemas.microsoft.com/office/drawing/2014/main" id="{E7F388F0-C5D9-4D67-ACD8-9F8744A9CFD9}"/>
              </a:ext>
            </a:extLst>
          </p:cNvPr>
          <p:cNvSpPr txBox="1"/>
          <p:nvPr/>
        </p:nvSpPr>
        <p:spPr>
          <a:xfrm>
            <a:off x="2456544" y="4528699"/>
            <a:ext cx="723899"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en</a:t>
            </a:r>
          </a:p>
        </p:txBody>
      </p:sp>
      <p:sp>
        <p:nvSpPr>
          <p:cNvPr id="23" name="TextBox 22">
            <a:extLst>
              <a:ext uri="{FF2B5EF4-FFF2-40B4-BE49-F238E27FC236}">
                <a16:creationId xmlns:a16="http://schemas.microsoft.com/office/drawing/2014/main" id="{10F5A565-5757-438C-A100-FB670B4EC395}"/>
              </a:ext>
            </a:extLst>
          </p:cNvPr>
          <p:cNvSpPr txBox="1"/>
          <p:nvPr/>
        </p:nvSpPr>
        <p:spPr>
          <a:xfrm>
            <a:off x="3301024" y="4528699"/>
            <a:ext cx="590156"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el</a:t>
            </a:r>
          </a:p>
        </p:txBody>
      </p:sp>
      <p:sp>
        <p:nvSpPr>
          <p:cNvPr id="24" name="TextBox 23">
            <a:extLst>
              <a:ext uri="{FF2B5EF4-FFF2-40B4-BE49-F238E27FC236}">
                <a16:creationId xmlns:a16="http://schemas.microsoft.com/office/drawing/2014/main" id="{B45D2271-A09B-4E2C-94CA-A6F6A43C3D88}"/>
              </a:ext>
            </a:extLst>
          </p:cNvPr>
          <p:cNvSpPr txBox="1"/>
          <p:nvPr/>
        </p:nvSpPr>
        <p:spPr>
          <a:xfrm>
            <a:off x="3894227" y="4528698"/>
            <a:ext cx="1287736"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norte</a:t>
            </a:r>
          </a:p>
        </p:txBody>
      </p:sp>
      <p:sp>
        <p:nvSpPr>
          <p:cNvPr id="25" name="TextBox 24">
            <a:extLst>
              <a:ext uri="{FF2B5EF4-FFF2-40B4-BE49-F238E27FC236}">
                <a16:creationId xmlns:a16="http://schemas.microsoft.com/office/drawing/2014/main" id="{AE011EF9-A813-48A1-8C0F-545D3F3BE74E}"/>
              </a:ext>
            </a:extLst>
          </p:cNvPr>
          <p:cNvSpPr txBox="1"/>
          <p:nvPr/>
        </p:nvSpPr>
        <p:spPr>
          <a:xfrm>
            <a:off x="3029248" y="2631146"/>
            <a:ext cx="1467059" cy="584775"/>
          </a:xfrm>
          <a:prstGeom prst="rect">
            <a:avLst/>
          </a:prstGeom>
          <a:noFill/>
        </p:spPr>
        <p:txBody>
          <a:bodyPr wrap="square" rtlCol="0">
            <a:spAutoFit/>
          </a:bodyPr>
          <a:lstStyle/>
          <a:p>
            <a:r>
              <a:rPr lang="en-GB" sz="3200">
                <a:solidFill>
                  <a:srgbClr val="E56700"/>
                </a:solidFill>
                <a:latin typeface="Century Gothic" panose="020B0502020202020204" pitchFamily="34" charset="0"/>
              </a:rPr>
              <a:t>(unos)</a:t>
            </a:r>
            <a:endParaRPr lang="en-GB" sz="3200" dirty="0">
              <a:solidFill>
                <a:srgbClr val="E56700"/>
              </a:solidFill>
              <a:latin typeface="Century Gothic" panose="020B0502020202020204" pitchFamily="34" charset="0"/>
            </a:endParaRPr>
          </a:p>
        </p:txBody>
      </p:sp>
      <p:sp>
        <p:nvSpPr>
          <p:cNvPr id="26" name="TextBox 25">
            <a:extLst>
              <a:ext uri="{FF2B5EF4-FFF2-40B4-BE49-F238E27FC236}">
                <a16:creationId xmlns:a16="http://schemas.microsoft.com/office/drawing/2014/main" id="{DBD3531F-6098-4FBD-A3FD-83CDD1418D41}"/>
              </a:ext>
            </a:extLst>
          </p:cNvPr>
          <p:cNvSpPr txBox="1"/>
          <p:nvPr/>
        </p:nvSpPr>
        <p:spPr>
          <a:xfrm>
            <a:off x="1238180" y="5114174"/>
            <a:ext cx="1311003"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Lleva</a:t>
            </a:r>
          </a:p>
        </p:txBody>
      </p:sp>
      <p:sp>
        <p:nvSpPr>
          <p:cNvPr id="27" name="TextBox 26">
            <a:extLst>
              <a:ext uri="{FF2B5EF4-FFF2-40B4-BE49-F238E27FC236}">
                <a16:creationId xmlns:a16="http://schemas.microsoft.com/office/drawing/2014/main" id="{19B313B5-CC79-4698-B3AC-7A789015A12A}"/>
              </a:ext>
            </a:extLst>
          </p:cNvPr>
          <p:cNvSpPr txBox="1"/>
          <p:nvPr/>
        </p:nvSpPr>
        <p:spPr>
          <a:xfrm>
            <a:off x="2686020" y="5082227"/>
            <a:ext cx="1438981"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a:t>
            </a:r>
            <a:r>
              <a:rPr lang="en-GB" sz="3200" dirty="0" err="1">
                <a:solidFill>
                  <a:srgbClr val="E56700"/>
                </a:solidFill>
                <a:latin typeface="Century Gothic" panose="020B0502020202020204" pitchFamily="34" charset="0"/>
              </a:rPr>
              <a:t>unos</a:t>
            </a:r>
            <a:r>
              <a:rPr lang="en-GB" sz="3200" dirty="0">
                <a:solidFill>
                  <a:srgbClr val="E56700"/>
                </a:solidFill>
                <a:latin typeface="Century Gothic" panose="020B0502020202020204" pitchFamily="34" charset="0"/>
              </a:rPr>
              <a:t>)</a:t>
            </a:r>
          </a:p>
        </p:txBody>
      </p:sp>
      <p:sp>
        <p:nvSpPr>
          <p:cNvPr id="28" name="TextBox 27">
            <a:extLst>
              <a:ext uri="{FF2B5EF4-FFF2-40B4-BE49-F238E27FC236}">
                <a16:creationId xmlns:a16="http://schemas.microsoft.com/office/drawing/2014/main" id="{ADEEBFE7-AEB7-4EA9-BF86-11C2C35AEC80}"/>
              </a:ext>
            </a:extLst>
          </p:cNvPr>
          <p:cNvSpPr txBox="1"/>
          <p:nvPr/>
        </p:nvSpPr>
        <p:spPr>
          <a:xfrm>
            <a:off x="4252421" y="5082226"/>
            <a:ext cx="2285042" cy="584775"/>
          </a:xfrm>
          <a:prstGeom prst="rect">
            <a:avLst/>
          </a:prstGeom>
          <a:noFill/>
        </p:spPr>
        <p:txBody>
          <a:bodyPr wrap="square" rtlCol="0">
            <a:spAutoFit/>
          </a:bodyPr>
          <a:lstStyle/>
          <a:p>
            <a:r>
              <a:rPr lang="en-GB" sz="3200" dirty="0" err="1">
                <a:solidFill>
                  <a:srgbClr val="E56700"/>
                </a:solidFill>
                <a:latin typeface="Century Gothic" panose="020B0502020202020204" pitchFamily="34" charset="0"/>
              </a:rPr>
              <a:t>zapatos</a:t>
            </a:r>
            <a:endParaRPr lang="en-GB" sz="3200" dirty="0">
              <a:solidFill>
                <a:srgbClr val="E56700"/>
              </a:solidFill>
              <a:latin typeface="Century Gothic" panose="020B0502020202020204" pitchFamily="34" charset="0"/>
            </a:endParaRPr>
          </a:p>
        </p:txBody>
      </p:sp>
      <p:sp>
        <p:nvSpPr>
          <p:cNvPr id="29" name="TextBox 28">
            <a:extLst>
              <a:ext uri="{FF2B5EF4-FFF2-40B4-BE49-F238E27FC236}">
                <a16:creationId xmlns:a16="http://schemas.microsoft.com/office/drawing/2014/main" id="{0DB02F92-77A3-47A9-AF13-2D0528405071}"/>
              </a:ext>
            </a:extLst>
          </p:cNvPr>
          <p:cNvSpPr txBox="1"/>
          <p:nvPr/>
        </p:nvSpPr>
        <p:spPr>
          <a:xfrm>
            <a:off x="612289" y="5709019"/>
            <a:ext cx="5597592"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6) __________ _____ _______.</a:t>
            </a:r>
          </a:p>
        </p:txBody>
      </p:sp>
      <p:sp>
        <p:nvSpPr>
          <p:cNvPr id="30" name="TextBox 29">
            <a:extLst>
              <a:ext uri="{FF2B5EF4-FFF2-40B4-BE49-F238E27FC236}">
                <a16:creationId xmlns:a16="http://schemas.microsoft.com/office/drawing/2014/main" id="{5BD6100A-E7D5-4910-87F7-6A5E8CA89815}"/>
              </a:ext>
            </a:extLst>
          </p:cNvPr>
          <p:cNvSpPr txBox="1"/>
          <p:nvPr/>
        </p:nvSpPr>
        <p:spPr>
          <a:xfrm>
            <a:off x="1229947" y="5690385"/>
            <a:ext cx="2059275"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Necesito</a:t>
            </a:r>
          </a:p>
        </p:txBody>
      </p:sp>
      <p:sp>
        <p:nvSpPr>
          <p:cNvPr id="31" name="TextBox 30">
            <a:extLst>
              <a:ext uri="{FF2B5EF4-FFF2-40B4-BE49-F238E27FC236}">
                <a16:creationId xmlns:a16="http://schemas.microsoft.com/office/drawing/2014/main" id="{66896C48-9591-488A-B227-76F0FCA8D6A2}"/>
              </a:ext>
            </a:extLst>
          </p:cNvPr>
          <p:cNvSpPr txBox="1"/>
          <p:nvPr/>
        </p:nvSpPr>
        <p:spPr>
          <a:xfrm>
            <a:off x="3315535" y="5678637"/>
            <a:ext cx="1008665"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una</a:t>
            </a:r>
          </a:p>
        </p:txBody>
      </p:sp>
      <p:sp>
        <p:nvSpPr>
          <p:cNvPr id="32" name="TextBox 31">
            <a:extLst>
              <a:ext uri="{FF2B5EF4-FFF2-40B4-BE49-F238E27FC236}">
                <a16:creationId xmlns:a16="http://schemas.microsoft.com/office/drawing/2014/main" id="{62503294-9023-4C7C-8364-089D556813EC}"/>
              </a:ext>
            </a:extLst>
          </p:cNvPr>
          <p:cNvSpPr txBox="1"/>
          <p:nvPr/>
        </p:nvSpPr>
        <p:spPr>
          <a:xfrm>
            <a:off x="4361749" y="5678637"/>
            <a:ext cx="1640427"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camisa</a:t>
            </a:r>
          </a:p>
        </p:txBody>
      </p:sp>
      <p:sp>
        <p:nvSpPr>
          <p:cNvPr id="33" name="Oval Callout 1">
            <a:extLst>
              <a:ext uri="{FF2B5EF4-FFF2-40B4-BE49-F238E27FC236}">
                <a16:creationId xmlns:a16="http://schemas.microsoft.com/office/drawing/2014/main" id="{48658450-F4C4-44F3-9F1B-6F3E0805CD9E}"/>
              </a:ext>
            </a:extLst>
          </p:cNvPr>
          <p:cNvSpPr/>
          <p:nvPr/>
        </p:nvSpPr>
        <p:spPr>
          <a:xfrm>
            <a:off x="6293576" y="2675706"/>
            <a:ext cx="5896779" cy="2809282"/>
          </a:xfrm>
          <a:prstGeom prst="wedgeEllipseCallout">
            <a:avLst>
              <a:gd name="adj1" fmla="val -82528"/>
              <a:gd name="adj2" fmla="val -31501"/>
            </a:avLst>
          </a:prstGeom>
          <a:solidFill>
            <a:schemeClr val="accent4">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This sentence is also correct without ‘unos’. </a:t>
            </a:r>
          </a:p>
          <a:p>
            <a:pPr algn="ctr"/>
            <a:endParaRPr lang="en-GB" sz="2400" dirty="0">
              <a:solidFill>
                <a:srgbClr val="002060"/>
              </a:solidFill>
              <a:latin typeface="Century Gothic" panose="020B0502020202020204" pitchFamily="34" charset="0"/>
            </a:endParaRPr>
          </a:p>
          <a:p>
            <a:pPr algn="ctr"/>
            <a:r>
              <a:rPr lang="en-GB" sz="2400" dirty="0">
                <a:solidFill>
                  <a:srgbClr val="002060"/>
                </a:solidFill>
                <a:latin typeface="Century Gothic" panose="020B0502020202020204" pitchFamily="34" charset="0"/>
              </a:rPr>
              <a:t>It means ‘I buy shoes’ (not ‘I buy </a:t>
            </a:r>
            <a:r>
              <a:rPr lang="en-GB" sz="2400" i="1" dirty="0">
                <a:solidFill>
                  <a:srgbClr val="002060"/>
                </a:solidFill>
                <a:latin typeface="Century Gothic" panose="020B0502020202020204" pitchFamily="34" charset="0"/>
              </a:rPr>
              <a:t>some </a:t>
            </a:r>
            <a:r>
              <a:rPr lang="en-GB" sz="2400" dirty="0">
                <a:solidFill>
                  <a:srgbClr val="002060"/>
                </a:solidFill>
                <a:latin typeface="Century Gothic" panose="020B0502020202020204" pitchFamily="34" charset="0"/>
              </a:rPr>
              <a:t>shoes).</a:t>
            </a:r>
          </a:p>
        </p:txBody>
      </p:sp>
      <p:sp>
        <p:nvSpPr>
          <p:cNvPr id="4" name="Title 3">
            <a:extLst>
              <a:ext uri="{FF2B5EF4-FFF2-40B4-BE49-F238E27FC236}">
                <a16:creationId xmlns:a16="http://schemas.microsoft.com/office/drawing/2014/main" id="{B0AF4988-2C0A-4BC3-8D93-3D747CADF759}"/>
              </a:ext>
            </a:extLst>
          </p:cNvPr>
          <p:cNvSpPr>
            <a:spLocks noGrp="1"/>
          </p:cNvSpPr>
          <p:nvPr>
            <p:ph type="title"/>
          </p:nvPr>
        </p:nvSpPr>
        <p:spPr>
          <a:xfrm>
            <a:off x="10436284" y="718972"/>
            <a:ext cx="1754071" cy="932999"/>
          </a:xfrm>
        </p:spPr>
        <p:txBody>
          <a:bodyPr/>
          <a:lstStyle/>
          <a:p>
            <a:r>
              <a:rPr lang="en-GB" sz="2000" b="1" kern="1200" dirty="0">
                <a:solidFill>
                  <a:srgbClr val="002060"/>
                </a:solidFill>
                <a:effectLst/>
                <a:latin typeface="Century Gothic" panose="020B0502020202020204" pitchFamily="34" charset="0"/>
                <a:ea typeface="+mn-ea"/>
                <a:cs typeface="+mn-cs"/>
              </a:rPr>
              <a:t>Respuestas</a:t>
            </a:r>
            <a:endParaRPr lang="en-GB" dirty="0"/>
          </a:p>
        </p:txBody>
      </p:sp>
      <p:sp>
        <p:nvSpPr>
          <p:cNvPr id="36"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Title 83">
            <a:extLst>
              <a:ext uri="{FF2B5EF4-FFF2-40B4-BE49-F238E27FC236}">
                <a16:creationId xmlns:a16="http://schemas.microsoft.com/office/drawing/2014/main" id="{8EDA527F-C354-43FA-A984-B04D18F4CA26}"/>
              </a:ext>
            </a:extLst>
          </p:cNvPr>
          <p:cNvSpPr txBox="1">
            <a:spLocks/>
          </p:cNvSpPr>
          <p:nvPr/>
        </p:nvSpPr>
        <p:spPr>
          <a:xfrm>
            <a:off x="10551148" y="-184651"/>
            <a:ext cx="140905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a:solidFill>
                  <a:srgbClr val="FFFFFF"/>
                </a:solidFill>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316651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8" grpId="0"/>
      <p:bldP spid="19" grpId="0"/>
      <p:bldP spid="20" grpId="0"/>
      <p:bldP spid="21" grpId="0"/>
      <p:bldP spid="22" grpId="0"/>
      <p:bldP spid="23" grpId="0"/>
      <p:bldP spid="24" grpId="0"/>
      <p:bldP spid="25" grpId="0"/>
      <p:bldP spid="26" grpId="0"/>
      <p:bldP spid="27" grpId="0"/>
      <p:bldP spid="28" grpId="0"/>
      <p:bldP spid="30" grpId="0"/>
      <p:bldP spid="31" grpId="0"/>
      <p:bldP spid="32" grpId="0"/>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560240-07CE-43F5-A5EC-6B9A4E810023}"/>
              </a:ext>
            </a:extLst>
          </p:cNvPr>
          <p:cNvSpPr txBox="1"/>
          <p:nvPr/>
        </p:nvSpPr>
        <p:spPr>
          <a:xfrm>
            <a:off x="612289" y="2675706"/>
            <a:ext cx="10108719"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1) _________ ______   _______.</a:t>
            </a:r>
          </a:p>
        </p:txBody>
      </p:sp>
      <p:sp>
        <p:nvSpPr>
          <p:cNvPr id="3" name="TextBox 2">
            <a:extLst>
              <a:ext uri="{FF2B5EF4-FFF2-40B4-BE49-F238E27FC236}">
                <a16:creationId xmlns:a16="http://schemas.microsoft.com/office/drawing/2014/main" id="{CAF45C77-27EE-4E80-8B1B-B0CF444B7CA2}"/>
              </a:ext>
            </a:extLst>
          </p:cNvPr>
          <p:cNvSpPr txBox="1"/>
          <p:nvPr/>
        </p:nvSpPr>
        <p:spPr>
          <a:xfrm>
            <a:off x="612290" y="3302498"/>
            <a:ext cx="5416721"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2) _________  _________.</a:t>
            </a:r>
          </a:p>
        </p:txBody>
      </p:sp>
      <p:sp>
        <p:nvSpPr>
          <p:cNvPr id="4" name="TextBox 3">
            <a:extLst>
              <a:ext uri="{FF2B5EF4-FFF2-40B4-BE49-F238E27FC236}">
                <a16:creationId xmlns:a16="http://schemas.microsoft.com/office/drawing/2014/main" id="{DCBE185E-1931-471A-92E1-A6C2D7E98BA4}"/>
              </a:ext>
            </a:extLst>
          </p:cNvPr>
          <p:cNvSpPr txBox="1"/>
          <p:nvPr/>
        </p:nvSpPr>
        <p:spPr>
          <a:xfrm>
            <a:off x="612290" y="3921723"/>
            <a:ext cx="6300976"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3) _____ ____ ___________.</a:t>
            </a:r>
          </a:p>
        </p:txBody>
      </p:sp>
      <p:sp>
        <p:nvSpPr>
          <p:cNvPr id="5" name="TextBox 4">
            <a:extLst>
              <a:ext uri="{FF2B5EF4-FFF2-40B4-BE49-F238E27FC236}">
                <a16:creationId xmlns:a16="http://schemas.microsoft.com/office/drawing/2014/main" id="{0E208516-669C-4EF8-AC28-FFBA8C1BD764}"/>
              </a:ext>
            </a:extLst>
          </p:cNvPr>
          <p:cNvSpPr txBox="1"/>
          <p:nvPr/>
        </p:nvSpPr>
        <p:spPr>
          <a:xfrm>
            <a:off x="612289" y="4626087"/>
            <a:ext cx="8200114"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4) ______ ___ ___ ______. </a:t>
            </a:r>
          </a:p>
        </p:txBody>
      </p:sp>
      <p:sp>
        <p:nvSpPr>
          <p:cNvPr id="6" name="TextBox 5">
            <a:extLst>
              <a:ext uri="{FF2B5EF4-FFF2-40B4-BE49-F238E27FC236}">
                <a16:creationId xmlns:a16="http://schemas.microsoft.com/office/drawing/2014/main" id="{E2891744-C415-477A-A91D-4210FB3D666F}"/>
              </a:ext>
            </a:extLst>
          </p:cNvPr>
          <p:cNvSpPr txBox="1"/>
          <p:nvPr/>
        </p:nvSpPr>
        <p:spPr>
          <a:xfrm>
            <a:off x="612289" y="5117193"/>
            <a:ext cx="5828704"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5) _______ _______ _______.</a:t>
            </a:r>
          </a:p>
        </p:txBody>
      </p:sp>
      <p:sp>
        <p:nvSpPr>
          <p:cNvPr id="7" name="TextBox 6">
            <a:extLst>
              <a:ext uri="{FF2B5EF4-FFF2-40B4-BE49-F238E27FC236}">
                <a16:creationId xmlns:a16="http://schemas.microsoft.com/office/drawing/2014/main" id="{BACB0F57-0FEE-4E31-97D6-9D310DE48874}"/>
              </a:ext>
            </a:extLst>
          </p:cNvPr>
          <p:cNvSpPr txBox="1"/>
          <p:nvPr/>
        </p:nvSpPr>
        <p:spPr>
          <a:xfrm>
            <a:off x="1183227" y="2626455"/>
            <a:ext cx="1941810"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Compra</a:t>
            </a:r>
          </a:p>
        </p:txBody>
      </p:sp>
      <p:sp>
        <p:nvSpPr>
          <p:cNvPr id="8" name="TextBox 7">
            <a:extLst>
              <a:ext uri="{FF2B5EF4-FFF2-40B4-BE49-F238E27FC236}">
                <a16:creationId xmlns:a16="http://schemas.microsoft.com/office/drawing/2014/main" id="{1FB108F0-1EC1-4A49-9153-01F46177E739}"/>
              </a:ext>
            </a:extLst>
          </p:cNvPr>
          <p:cNvSpPr txBox="1"/>
          <p:nvPr/>
        </p:nvSpPr>
        <p:spPr>
          <a:xfrm>
            <a:off x="1216673" y="3885720"/>
            <a:ext cx="984936"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Uso</a:t>
            </a:r>
          </a:p>
        </p:txBody>
      </p:sp>
      <p:sp>
        <p:nvSpPr>
          <p:cNvPr id="9" name="TextBox 8">
            <a:extLst>
              <a:ext uri="{FF2B5EF4-FFF2-40B4-BE49-F238E27FC236}">
                <a16:creationId xmlns:a16="http://schemas.microsoft.com/office/drawing/2014/main" id="{BB42077C-7FDC-4A5E-BC07-32ACE77CFCEF}"/>
              </a:ext>
            </a:extLst>
          </p:cNvPr>
          <p:cNvSpPr txBox="1"/>
          <p:nvPr/>
        </p:nvSpPr>
        <p:spPr>
          <a:xfrm>
            <a:off x="1216673" y="3274586"/>
            <a:ext cx="1908364"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Escucho</a:t>
            </a:r>
          </a:p>
        </p:txBody>
      </p:sp>
      <p:sp>
        <p:nvSpPr>
          <p:cNvPr id="10" name="TextBox 9">
            <a:extLst>
              <a:ext uri="{FF2B5EF4-FFF2-40B4-BE49-F238E27FC236}">
                <a16:creationId xmlns:a16="http://schemas.microsoft.com/office/drawing/2014/main" id="{1949181F-C2DE-416C-AFA5-379A3B53EBC2}"/>
              </a:ext>
            </a:extLst>
          </p:cNvPr>
          <p:cNvSpPr txBox="1"/>
          <p:nvPr/>
        </p:nvSpPr>
        <p:spPr>
          <a:xfrm>
            <a:off x="1204575" y="4565812"/>
            <a:ext cx="1311003"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Baila</a:t>
            </a:r>
          </a:p>
        </p:txBody>
      </p:sp>
      <p:sp>
        <p:nvSpPr>
          <p:cNvPr id="12" name="TextBox 11">
            <a:extLst>
              <a:ext uri="{FF2B5EF4-FFF2-40B4-BE49-F238E27FC236}">
                <a16:creationId xmlns:a16="http://schemas.microsoft.com/office/drawing/2014/main" id="{44D3A54D-4C02-4C26-BF5F-B7E3DF25A1D3}"/>
              </a:ext>
            </a:extLst>
          </p:cNvPr>
          <p:cNvSpPr txBox="1"/>
          <p:nvPr/>
        </p:nvSpPr>
        <p:spPr>
          <a:xfrm>
            <a:off x="4760872" y="2627228"/>
            <a:ext cx="1338477"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vasos</a:t>
            </a:r>
          </a:p>
        </p:txBody>
      </p:sp>
      <p:sp>
        <p:nvSpPr>
          <p:cNvPr id="13" name="TextBox 12">
            <a:extLst>
              <a:ext uri="{FF2B5EF4-FFF2-40B4-BE49-F238E27FC236}">
                <a16:creationId xmlns:a16="http://schemas.microsoft.com/office/drawing/2014/main" id="{DCB215FE-0D6B-4EDB-B050-344BD1554043}"/>
              </a:ext>
            </a:extLst>
          </p:cNvPr>
          <p:cNvSpPr txBox="1"/>
          <p:nvPr/>
        </p:nvSpPr>
        <p:spPr>
          <a:xfrm>
            <a:off x="3336346" y="3284355"/>
            <a:ext cx="1661266"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música</a:t>
            </a:r>
          </a:p>
        </p:txBody>
      </p:sp>
      <p:sp>
        <p:nvSpPr>
          <p:cNvPr id="14" name="TextBox 13">
            <a:extLst>
              <a:ext uri="{FF2B5EF4-FFF2-40B4-BE49-F238E27FC236}">
                <a16:creationId xmlns:a16="http://schemas.microsoft.com/office/drawing/2014/main" id="{D287C91D-E423-411D-91F6-56634EA5529B}"/>
              </a:ext>
            </a:extLst>
          </p:cNvPr>
          <p:cNvSpPr txBox="1"/>
          <p:nvPr/>
        </p:nvSpPr>
        <p:spPr>
          <a:xfrm>
            <a:off x="2401138" y="3894324"/>
            <a:ext cx="723899"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un</a:t>
            </a:r>
          </a:p>
        </p:txBody>
      </p:sp>
      <p:sp>
        <p:nvSpPr>
          <p:cNvPr id="15" name="TextBox 14">
            <a:extLst>
              <a:ext uri="{FF2B5EF4-FFF2-40B4-BE49-F238E27FC236}">
                <a16:creationId xmlns:a16="http://schemas.microsoft.com/office/drawing/2014/main" id="{1B9790A0-6AF3-4433-AFB1-45D7D2826392}"/>
              </a:ext>
            </a:extLst>
          </p:cNvPr>
          <p:cNvSpPr txBox="1"/>
          <p:nvPr/>
        </p:nvSpPr>
        <p:spPr>
          <a:xfrm>
            <a:off x="3415963" y="3904021"/>
            <a:ext cx="2109213" cy="584775"/>
          </a:xfrm>
          <a:prstGeom prst="rect">
            <a:avLst/>
          </a:prstGeom>
          <a:noFill/>
        </p:spPr>
        <p:txBody>
          <a:bodyPr wrap="square" rtlCol="0">
            <a:spAutoFit/>
          </a:bodyPr>
          <a:lstStyle/>
          <a:p>
            <a:r>
              <a:rPr lang="en-GB" sz="3200" dirty="0" err="1">
                <a:solidFill>
                  <a:srgbClr val="E56700"/>
                </a:solidFill>
                <a:latin typeface="Century Gothic" panose="020B0502020202020204" pitchFamily="34" charset="0"/>
              </a:rPr>
              <a:t>teléfono</a:t>
            </a:r>
            <a:endParaRPr lang="en-GB" sz="3200" dirty="0">
              <a:solidFill>
                <a:srgbClr val="E56700"/>
              </a:solidFill>
              <a:latin typeface="Century Gothic" panose="020B0502020202020204" pitchFamily="34" charset="0"/>
            </a:endParaRPr>
          </a:p>
        </p:txBody>
      </p:sp>
      <p:sp>
        <p:nvSpPr>
          <p:cNvPr id="16" name="TextBox 15">
            <a:extLst>
              <a:ext uri="{FF2B5EF4-FFF2-40B4-BE49-F238E27FC236}">
                <a16:creationId xmlns:a16="http://schemas.microsoft.com/office/drawing/2014/main" id="{93DE342D-6A07-4C64-982A-C58115A3FF9E}"/>
              </a:ext>
            </a:extLst>
          </p:cNvPr>
          <p:cNvSpPr txBox="1"/>
          <p:nvPr/>
        </p:nvSpPr>
        <p:spPr>
          <a:xfrm>
            <a:off x="2492636" y="4588377"/>
            <a:ext cx="723899"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en</a:t>
            </a:r>
          </a:p>
        </p:txBody>
      </p:sp>
      <p:sp>
        <p:nvSpPr>
          <p:cNvPr id="17" name="TextBox 16">
            <a:extLst>
              <a:ext uri="{FF2B5EF4-FFF2-40B4-BE49-F238E27FC236}">
                <a16:creationId xmlns:a16="http://schemas.microsoft.com/office/drawing/2014/main" id="{BD41A0B7-33D2-462E-B1BF-C3916BBD2337}"/>
              </a:ext>
            </a:extLst>
          </p:cNvPr>
          <p:cNvSpPr txBox="1"/>
          <p:nvPr/>
        </p:nvSpPr>
        <p:spPr>
          <a:xfrm>
            <a:off x="3301275" y="4588376"/>
            <a:ext cx="590156"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el</a:t>
            </a:r>
          </a:p>
        </p:txBody>
      </p:sp>
      <p:sp>
        <p:nvSpPr>
          <p:cNvPr id="18" name="TextBox 17">
            <a:extLst>
              <a:ext uri="{FF2B5EF4-FFF2-40B4-BE49-F238E27FC236}">
                <a16:creationId xmlns:a16="http://schemas.microsoft.com/office/drawing/2014/main" id="{2C421F09-77D6-4B7C-98A8-7EC9AFA3B426}"/>
              </a:ext>
            </a:extLst>
          </p:cNvPr>
          <p:cNvSpPr txBox="1"/>
          <p:nvPr/>
        </p:nvSpPr>
        <p:spPr>
          <a:xfrm>
            <a:off x="3893396" y="4587990"/>
            <a:ext cx="1287736"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norte</a:t>
            </a:r>
          </a:p>
        </p:txBody>
      </p:sp>
      <p:sp>
        <p:nvSpPr>
          <p:cNvPr id="19" name="TextBox 18">
            <a:extLst>
              <a:ext uri="{FF2B5EF4-FFF2-40B4-BE49-F238E27FC236}">
                <a16:creationId xmlns:a16="http://schemas.microsoft.com/office/drawing/2014/main" id="{D9279114-69A1-4DA0-88C1-8D1C06FCD519}"/>
              </a:ext>
            </a:extLst>
          </p:cNvPr>
          <p:cNvSpPr txBox="1"/>
          <p:nvPr/>
        </p:nvSpPr>
        <p:spPr>
          <a:xfrm>
            <a:off x="3054986" y="2599056"/>
            <a:ext cx="1415584"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(unos)</a:t>
            </a:r>
          </a:p>
        </p:txBody>
      </p:sp>
      <p:sp>
        <p:nvSpPr>
          <p:cNvPr id="20" name="TextBox 19">
            <a:extLst>
              <a:ext uri="{FF2B5EF4-FFF2-40B4-BE49-F238E27FC236}">
                <a16:creationId xmlns:a16="http://schemas.microsoft.com/office/drawing/2014/main" id="{534F6032-6C47-4FD3-9AF3-7DE61969FB07}"/>
              </a:ext>
            </a:extLst>
          </p:cNvPr>
          <p:cNvSpPr txBox="1"/>
          <p:nvPr/>
        </p:nvSpPr>
        <p:spPr>
          <a:xfrm>
            <a:off x="1218127" y="5101914"/>
            <a:ext cx="1311003"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Llevo</a:t>
            </a:r>
          </a:p>
        </p:txBody>
      </p:sp>
      <p:sp>
        <p:nvSpPr>
          <p:cNvPr id="21" name="TextBox 20">
            <a:extLst>
              <a:ext uri="{FF2B5EF4-FFF2-40B4-BE49-F238E27FC236}">
                <a16:creationId xmlns:a16="http://schemas.microsoft.com/office/drawing/2014/main" id="{609CAE68-F711-419A-A249-60F613E7D41C}"/>
              </a:ext>
            </a:extLst>
          </p:cNvPr>
          <p:cNvSpPr txBox="1"/>
          <p:nvPr/>
        </p:nvSpPr>
        <p:spPr>
          <a:xfrm>
            <a:off x="2710484" y="5082227"/>
            <a:ext cx="1557738"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(una)</a:t>
            </a:r>
          </a:p>
        </p:txBody>
      </p:sp>
      <p:sp>
        <p:nvSpPr>
          <p:cNvPr id="22" name="TextBox 21">
            <a:extLst>
              <a:ext uri="{FF2B5EF4-FFF2-40B4-BE49-F238E27FC236}">
                <a16:creationId xmlns:a16="http://schemas.microsoft.com/office/drawing/2014/main" id="{C590FCC3-6D3B-4FF9-B92F-DFBA5AE140F2}"/>
              </a:ext>
            </a:extLst>
          </p:cNvPr>
          <p:cNvSpPr txBox="1"/>
          <p:nvPr/>
        </p:nvSpPr>
        <p:spPr>
          <a:xfrm>
            <a:off x="4123622" y="5112691"/>
            <a:ext cx="1686477"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camisa</a:t>
            </a:r>
          </a:p>
        </p:txBody>
      </p:sp>
      <p:sp>
        <p:nvSpPr>
          <p:cNvPr id="23" name="TextBox 22">
            <a:extLst>
              <a:ext uri="{FF2B5EF4-FFF2-40B4-BE49-F238E27FC236}">
                <a16:creationId xmlns:a16="http://schemas.microsoft.com/office/drawing/2014/main" id="{59080B48-886C-4D3F-ACB0-1E0D5E56F5C3}"/>
              </a:ext>
            </a:extLst>
          </p:cNvPr>
          <p:cNvSpPr txBox="1"/>
          <p:nvPr/>
        </p:nvSpPr>
        <p:spPr>
          <a:xfrm>
            <a:off x="612288" y="5709019"/>
            <a:ext cx="6411509"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6) __________ _____ ________.</a:t>
            </a:r>
          </a:p>
        </p:txBody>
      </p:sp>
      <p:sp>
        <p:nvSpPr>
          <p:cNvPr id="24" name="TextBox 23">
            <a:extLst>
              <a:ext uri="{FF2B5EF4-FFF2-40B4-BE49-F238E27FC236}">
                <a16:creationId xmlns:a16="http://schemas.microsoft.com/office/drawing/2014/main" id="{AE2006EC-B449-4AE7-91CA-C57BCAB5EB3A}"/>
              </a:ext>
            </a:extLst>
          </p:cNvPr>
          <p:cNvSpPr txBox="1"/>
          <p:nvPr/>
        </p:nvSpPr>
        <p:spPr>
          <a:xfrm>
            <a:off x="1216673" y="5691802"/>
            <a:ext cx="2059275"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Necesita</a:t>
            </a:r>
          </a:p>
        </p:txBody>
      </p:sp>
      <p:sp>
        <p:nvSpPr>
          <p:cNvPr id="25" name="TextBox 24">
            <a:extLst>
              <a:ext uri="{FF2B5EF4-FFF2-40B4-BE49-F238E27FC236}">
                <a16:creationId xmlns:a16="http://schemas.microsoft.com/office/drawing/2014/main" id="{AB8F9D04-CC2D-40A7-A995-B0093F0C2A28}"/>
              </a:ext>
            </a:extLst>
          </p:cNvPr>
          <p:cNvSpPr txBox="1"/>
          <p:nvPr/>
        </p:nvSpPr>
        <p:spPr>
          <a:xfrm>
            <a:off x="3315535" y="5678637"/>
            <a:ext cx="1008665"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una</a:t>
            </a:r>
          </a:p>
        </p:txBody>
      </p:sp>
      <p:sp>
        <p:nvSpPr>
          <p:cNvPr id="26" name="TextBox 25">
            <a:extLst>
              <a:ext uri="{FF2B5EF4-FFF2-40B4-BE49-F238E27FC236}">
                <a16:creationId xmlns:a16="http://schemas.microsoft.com/office/drawing/2014/main" id="{8D75C8E0-13B8-4888-8F14-3A7A93F6F190}"/>
              </a:ext>
            </a:extLst>
          </p:cNvPr>
          <p:cNvSpPr txBox="1"/>
          <p:nvPr/>
        </p:nvSpPr>
        <p:spPr>
          <a:xfrm>
            <a:off x="4458922" y="5686689"/>
            <a:ext cx="1640427"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camisa</a:t>
            </a:r>
          </a:p>
        </p:txBody>
      </p:sp>
      <p:sp>
        <p:nvSpPr>
          <p:cNvPr id="27" name="Oval Callout 37">
            <a:extLst>
              <a:ext uri="{FF2B5EF4-FFF2-40B4-BE49-F238E27FC236}">
                <a16:creationId xmlns:a16="http://schemas.microsoft.com/office/drawing/2014/main" id="{E49B76A1-633E-495F-BD7D-36E475EFB326}"/>
              </a:ext>
            </a:extLst>
          </p:cNvPr>
          <p:cNvSpPr/>
          <p:nvPr/>
        </p:nvSpPr>
        <p:spPr>
          <a:xfrm>
            <a:off x="5757367" y="2675706"/>
            <a:ext cx="6346349" cy="2809282"/>
          </a:xfrm>
          <a:prstGeom prst="wedgeEllipseCallout">
            <a:avLst>
              <a:gd name="adj1" fmla="val -72597"/>
              <a:gd name="adj2" fmla="val -33050"/>
            </a:avLst>
          </a:prstGeom>
          <a:solidFill>
            <a:schemeClr val="accent4">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This sentence is also correct without ‘unos’. </a:t>
            </a:r>
          </a:p>
          <a:p>
            <a:pPr algn="ctr"/>
            <a:endParaRPr lang="en-GB" sz="2400" dirty="0">
              <a:solidFill>
                <a:srgbClr val="002060"/>
              </a:solidFill>
              <a:latin typeface="Century Gothic" panose="020B0502020202020204" pitchFamily="34" charset="0"/>
            </a:endParaRPr>
          </a:p>
          <a:p>
            <a:pPr algn="ctr"/>
            <a:r>
              <a:rPr lang="en-GB" sz="2400" dirty="0">
                <a:solidFill>
                  <a:srgbClr val="002060"/>
                </a:solidFill>
                <a:latin typeface="Century Gothic" panose="020B0502020202020204" pitchFamily="34" charset="0"/>
              </a:rPr>
              <a:t>It means ‘She buys glasses’ (not ‘She buys </a:t>
            </a:r>
            <a:r>
              <a:rPr lang="en-GB" sz="2400" i="1" dirty="0">
                <a:solidFill>
                  <a:srgbClr val="002060"/>
                </a:solidFill>
                <a:latin typeface="Century Gothic" panose="020B0502020202020204" pitchFamily="34" charset="0"/>
              </a:rPr>
              <a:t>some </a:t>
            </a:r>
            <a:r>
              <a:rPr lang="en-GB" sz="2400" dirty="0">
                <a:solidFill>
                  <a:srgbClr val="002060"/>
                </a:solidFill>
                <a:latin typeface="Century Gothic" panose="020B0502020202020204" pitchFamily="34" charset="0"/>
              </a:rPr>
              <a:t>glasses).</a:t>
            </a:r>
          </a:p>
        </p:txBody>
      </p:sp>
      <p:sp>
        <p:nvSpPr>
          <p:cNvPr id="28" name="TextBox 27">
            <a:extLst>
              <a:ext uri="{FF2B5EF4-FFF2-40B4-BE49-F238E27FC236}">
                <a16:creationId xmlns:a16="http://schemas.microsoft.com/office/drawing/2014/main" id="{69FF3D88-F48E-4188-BBE8-088A86B5BB14}"/>
              </a:ext>
            </a:extLst>
          </p:cNvPr>
          <p:cNvSpPr txBox="1"/>
          <p:nvPr/>
        </p:nvSpPr>
        <p:spPr>
          <a:xfrm>
            <a:off x="189135" y="164326"/>
            <a:ext cx="9983993" cy="1077218"/>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Persona B</a:t>
            </a:r>
          </a:p>
          <a:p>
            <a:r>
              <a:rPr lang="en-GB" sz="3200" dirty="0" err="1">
                <a:solidFill>
                  <a:schemeClr val="accent5">
                    <a:lumMod val="50000"/>
                  </a:schemeClr>
                </a:solidFill>
                <a:latin typeface="Century Gothic" panose="020B0502020202020204" pitchFamily="34" charset="0"/>
              </a:rPr>
              <a:t>Usa</a:t>
            </a:r>
            <a:r>
              <a:rPr lang="en-GB" sz="3200" dirty="0">
                <a:solidFill>
                  <a:schemeClr val="accent5">
                    <a:lumMod val="50000"/>
                  </a:schemeClr>
                </a:solidFill>
                <a:latin typeface="Century Gothic" panose="020B0502020202020204" pitchFamily="34" charset="0"/>
              </a:rPr>
              <a:t> las cartas. Escribe 6 </a:t>
            </a:r>
            <a:r>
              <a:rPr lang="en-GB" sz="3200" dirty="0" err="1">
                <a:solidFill>
                  <a:schemeClr val="accent5">
                    <a:lumMod val="50000"/>
                  </a:schemeClr>
                </a:solidFill>
                <a:latin typeface="Century Gothic" panose="020B0502020202020204" pitchFamily="34" charset="0"/>
              </a:rPr>
              <a:t>frases</a:t>
            </a:r>
            <a:r>
              <a:rPr lang="en-GB" sz="3200" dirty="0">
                <a:solidFill>
                  <a:schemeClr val="accent5">
                    <a:lumMod val="50000"/>
                  </a:schemeClr>
                </a:solidFill>
                <a:latin typeface="Century Gothic" panose="020B0502020202020204" pitchFamily="34" charset="0"/>
              </a:rPr>
              <a:t>. </a:t>
            </a:r>
          </a:p>
        </p:txBody>
      </p:sp>
      <p:sp>
        <p:nvSpPr>
          <p:cNvPr id="29" name="Title 28">
            <a:extLst>
              <a:ext uri="{FF2B5EF4-FFF2-40B4-BE49-F238E27FC236}">
                <a16:creationId xmlns:a16="http://schemas.microsoft.com/office/drawing/2014/main" id="{45CBED13-4E84-44B6-A8C3-711AF1A1CA2F}"/>
              </a:ext>
            </a:extLst>
          </p:cNvPr>
          <p:cNvSpPr>
            <a:spLocks noGrp="1"/>
          </p:cNvSpPr>
          <p:nvPr>
            <p:ph type="title"/>
          </p:nvPr>
        </p:nvSpPr>
        <p:spPr>
          <a:xfrm>
            <a:off x="10437930" y="526608"/>
            <a:ext cx="1754070" cy="1325563"/>
          </a:xfrm>
        </p:spPr>
        <p:txBody>
          <a:bodyPr/>
          <a:lstStyle/>
          <a:p>
            <a:r>
              <a:rPr lang="en-GB" sz="2000" b="1" kern="1200" dirty="0">
                <a:solidFill>
                  <a:srgbClr val="002060"/>
                </a:solidFill>
                <a:effectLst/>
                <a:latin typeface="Century Gothic" panose="020B0502020202020204" pitchFamily="34" charset="0"/>
                <a:ea typeface="+mn-ea"/>
                <a:cs typeface="+mn-cs"/>
              </a:rPr>
              <a:t>Respuestas</a:t>
            </a:r>
            <a:endParaRPr lang="en-GB" dirty="0"/>
          </a:p>
        </p:txBody>
      </p:sp>
      <p:sp>
        <p:nvSpPr>
          <p:cNvPr id="30"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Title 83">
            <a:extLst>
              <a:ext uri="{FF2B5EF4-FFF2-40B4-BE49-F238E27FC236}">
                <a16:creationId xmlns:a16="http://schemas.microsoft.com/office/drawing/2014/main" id="{8EDA527F-C354-43FA-A984-B04D18F4CA26}"/>
              </a:ext>
            </a:extLst>
          </p:cNvPr>
          <p:cNvSpPr txBox="1">
            <a:spLocks/>
          </p:cNvSpPr>
          <p:nvPr/>
        </p:nvSpPr>
        <p:spPr>
          <a:xfrm>
            <a:off x="10551148" y="-184651"/>
            <a:ext cx="140905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a:solidFill>
                  <a:srgbClr val="FFFFFF"/>
                </a:solidFill>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412433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P spid="14" grpId="0"/>
      <p:bldP spid="15" grpId="0"/>
      <p:bldP spid="16" grpId="0"/>
      <p:bldP spid="17" grpId="0"/>
      <p:bldP spid="18" grpId="0"/>
      <p:bldP spid="19" grpId="0"/>
      <p:bldP spid="20" grpId="0"/>
      <p:bldP spid="21" grpId="0"/>
      <p:bldP spid="22" grpId="0"/>
      <p:bldP spid="24" grpId="0"/>
      <p:bldP spid="25" grpId="0"/>
      <p:bldP spid="26" grpId="0"/>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214817" y="2141015"/>
            <a:ext cx="5379089" cy="879475"/>
          </a:xfrm>
        </p:spPr>
        <p:txBody>
          <a:bodyPr>
            <a:normAutofit fontScale="90000"/>
          </a:bodyPr>
          <a:lstStyle/>
          <a:p>
            <a:pPr algn="l"/>
            <a:r>
              <a:rPr lang="en-GB" sz="4000" b="1" dirty="0">
                <a:solidFill>
                  <a:prstClr val="white"/>
                </a:solidFill>
              </a:rPr>
              <a:t>Saying what people do</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29378" y="3020490"/>
            <a:ext cx="9523514" cy="3313257"/>
          </a:xfrm>
        </p:spPr>
        <p:txBody>
          <a:bodyPr>
            <a:normAutofit/>
          </a:bodyPr>
          <a:lstStyle/>
          <a:p>
            <a:pPr algn="l"/>
            <a:r>
              <a:rPr lang="en-GB" sz="2600" dirty="0">
                <a:solidFill>
                  <a:prstClr val="white"/>
                </a:solidFill>
              </a:rPr>
              <a:t>Present tense -ar verbs</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7" y="3527836"/>
            <a:ext cx="6464952"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SSCs [ce], [ci]</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14817" y="4934421"/>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1.1</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7 - Lesson 14</a:t>
            </a:r>
          </a:p>
        </p:txBody>
      </p:sp>
      <p:sp>
        <p:nvSpPr>
          <p:cNvPr id="16" name="Title 3">
            <a:extLst>
              <a:ext uri="{FF2B5EF4-FFF2-40B4-BE49-F238E27FC236}">
                <a16:creationId xmlns:a16="http://schemas.microsoft.com/office/drawing/2014/main" id="{0CE3410D-ACFA-3647-856D-BF2E84254AD9}"/>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Nick Avery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11/10/20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2139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Fonética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5" name="Action Button: Custom 6">
            <a:hlinkClick r:id="" action="ppaction://noaction" highlightClick="1">
              <a:snd r:embed="rId4" name="ciudad (seseo).wav"/>
            </a:hlinkClick>
            <a:extLst>
              <a:ext uri="{FF2B5EF4-FFF2-40B4-BE49-F238E27FC236}">
                <a16:creationId xmlns:a16="http://schemas.microsoft.com/office/drawing/2014/main" id="{FE41AEDE-8E95-4B2A-8FDC-F2A6C485F6DC}"/>
              </a:ext>
            </a:extLst>
          </p:cNvPr>
          <p:cNvSpPr/>
          <p:nvPr/>
        </p:nvSpPr>
        <p:spPr>
          <a:xfrm>
            <a:off x="698780" y="202794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116" name="Action Button: Custom 7">
            <a:hlinkClick r:id="" action="ppaction://noaction" highlightClick="1">
              <a:snd r:embed="rId5" name="centro (seseo).wav"/>
            </a:hlinkClick>
            <a:extLst>
              <a:ext uri="{FF2B5EF4-FFF2-40B4-BE49-F238E27FC236}">
                <a16:creationId xmlns:a16="http://schemas.microsoft.com/office/drawing/2014/main" id="{87E8102C-78D1-43C3-9DD1-C62615A2C1F7}"/>
              </a:ext>
            </a:extLst>
          </p:cNvPr>
          <p:cNvSpPr/>
          <p:nvPr/>
        </p:nvSpPr>
        <p:spPr>
          <a:xfrm>
            <a:off x="695067" y="295676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117" name="Action Button: Custom 8">
            <a:hlinkClick r:id="" action="ppaction://noaction" highlightClick="1">
              <a:snd r:embed="rId6" name="decir (seseo).wav"/>
            </a:hlinkClick>
            <a:extLst>
              <a:ext uri="{FF2B5EF4-FFF2-40B4-BE49-F238E27FC236}">
                <a16:creationId xmlns:a16="http://schemas.microsoft.com/office/drawing/2014/main" id="{39237B1D-A0FD-4F72-B120-15B0115C3891}"/>
              </a:ext>
            </a:extLst>
          </p:cNvPr>
          <p:cNvSpPr/>
          <p:nvPr/>
        </p:nvSpPr>
        <p:spPr>
          <a:xfrm>
            <a:off x="695067" y="388557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118" name="Action Button: Custom 9">
            <a:hlinkClick r:id="" action="ppaction://noaction" highlightClick="1">
              <a:snd r:embed="rId7" name="necesitar.wav"/>
            </a:hlinkClick>
            <a:extLst>
              <a:ext uri="{FF2B5EF4-FFF2-40B4-BE49-F238E27FC236}">
                <a16:creationId xmlns:a16="http://schemas.microsoft.com/office/drawing/2014/main" id="{1513B5EB-849A-4B48-96E3-D2829A81B7C3}"/>
              </a:ext>
            </a:extLst>
          </p:cNvPr>
          <p:cNvSpPr/>
          <p:nvPr/>
        </p:nvSpPr>
        <p:spPr>
          <a:xfrm>
            <a:off x="695067" y="481439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119" name="Action Button: Custom 10">
            <a:hlinkClick r:id="" action="ppaction://noaction" highlightClick="1">
              <a:snd r:embed="rId8" name="ciencias (seseo).wav"/>
            </a:hlinkClick>
            <a:extLst>
              <a:ext uri="{FF2B5EF4-FFF2-40B4-BE49-F238E27FC236}">
                <a16:creationId xmlns:a16="http://schemas.microsoft.com/office/drawing/2014/main" id="{33B68E86-9A3A-4DE5-9A6F-B095B1546ADD}"/>
              </a:ext>
            </a:extLst>
          </p:cNvPr>
          <p:cNvSpPr/>
          <p:nvPr/>
        </p:nvSpPr>
        <p:spPr>
          <a:xfrm>
            <a:off x="713792" y="574321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120" name="Action Button: Custom 11">
            <a:hlinkClick r:id="" action="ppaction://noaction" highlightClick="1">
              <a:snd r:embed="rId9" name="doce (seseo).wav"/>
            </a:hlinkClick>
            <a:extLst>
              <a:ext uri="{FF2B5EF4-FFF2-40B4-BE49-F238E27FC236}">
                <a16:creationId xmlns:a16="http://schemas.microsoft.com/office/drawing/2014/main" id="{DDE097A2-8560-494D-8EDF-80B77ACCF7AB}"/>
              </a:ext>
            </a:extLst>
          </p:cNvPr>
          <p:cNvSpPr/>
          <p:nvPr/>
        </p:nvSpPr>
        <p:spPr>
          <a:xfrm>
            <a:off x="7188735" y="2103908"/>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121" name="Action Button: Custom 13">
            <a:hlinkClick r:id="" action="ppaction://noaction" highlightClick="1">
              <a:snd r:embed="rId10" name="necesario (seseo).wav"/>
            </a:hlinkClick>
            <a:extLst>
              <a:ext uri="{FF2B5EF4-FFF2-40B4-BE49-F238E27FC236}">
                <a16:creationId xmlns:a16="http://schemas.microsoft.com/office/drawing/2014/main" id="{FA2E0703-F8A7-4B9A-8D14-2C9AC4FA5C7B}"/>
              </a:ext>
            </a:extLst>
          </p:cNvPr>
          <p:cNvSpPr/>
          <p:nvPr/>
        </p:nvSpPr>
        <p:spPr>
          <a:xfrm>
            <a:off x="7189217" y="304890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122" name="Action Button: Custom 15">
            <a:hlinkClick r:id="" action="ppaction://noaction" highlightClick="1">
              <a:snd r:embed="rId11" name="diciembre.wav"/>
            </a:hlinkClick>
            <a:extLst>
              <a:ext uri="{FF2B5EF4-FFF2-40B4-BE49-F238E27FC236}">
                <a16:creationId xmlns:a16="http://schemas.microsoft.com/office/drawing/2014/main" id="{61C4E3F5-77FA-498F-A163-1C085924A4C3}"/>
              </a:ext>
            </a:extLst>
          </p:cNvPr>
          <p:cNvSpPr/>
          <p:nvPr/>
        </p:nvSpPr>
        <p:spPr>
          <a:xfrm>
            <a:off x="7188735" y="393159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123" name="Title 1">
            <a:extLst>
              <a:ext uri="{FF2B5EF4-FFF2-40B4-BE49-F238E27FC236}">
                <a16:creationId xmlns:a16="http://schemas.microsoft.com/office/drawing/2014/main" id="{48D13BBD-7526-4B0D-9525-41F6382C1295}"/>
              </a:ext>
            </a:extLst>
          </p:cNvPr>
          <p:cNvSpPr txBox="1">
            <a:spLocks/>
          </p:cNvSpPr>
          <p:nvPr/>
        </p:nvSpPr>
        <p:spPr>
          <a:xfrm>
            <a:off x="2965465" y="814121"/>
            <a:ext cx="8906565" cy="1282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 y escribe las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letras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t>
            </a:r>
          </a:p>
        </p:txBody>
      </p:sp>
      <p:sp>
        <p:nvSpPr>
          <p:cNvPr id="124" name="TextBox 123">
            <a:extLst>
              <a:ext uri="{FF2B5EF4-FFF2-40B4-BE49-F238E27FC236}">
                <a16:creationId xmlns:a16="http://schemas.microsoft.com/office/drawing/2014/main" id="{1FA4C194-351C-4D36-AE2A-9063F03863BB}"/>
              </a:ext>
            </a:extLst>
          </p:cNvPr>
          <p:cNvSpPr txBox="1"/>
          <p:nvPr/>
        </p:nvSpPr>
        <p:spPr>
          <a:xfrm>
            <a:off x="1532926" y="1760054"/>
            <a:ext cx="3043005"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002060"/>
                </a:solidFill>
                <a:effectLst/>
                <a:uLnTx/>
                <a:uFillTx/>
              </a:rPr>
              <a:t>__udad</a:t>
            </a:r>
          </a:p>
        </p:txBody>
      </p:sp>
      <p:sp>
        <p:nvSpPr>
          <p:cNvPr id="125" name="TextBox 124">
            <a:extLst>
              <a:ext uri="{FF2B5EF4-FFF2-40B4-BE49-F238E27FC236}">
                <a16:creationId xmlns:a16="http://schemas.microsoft.com/office/drawing/2014/main" id="{A13CCFC0-C64F-468E-810B-79C4C54B1D87}"/>
              </a:ext>
            </a:extLst>
          </p:cNvPr>
          <p:cNvSpPr txBox="1"/>
          <p:nvPr/>
        </p:nvSpPr>
        <p:spPr>
          <a:xfrm>
            <a:off x="1486669" y="2768378"/>
            <a:ext cx="2443397"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002060"/>
                </a:solidFill>
                <a:effectLst/>
                <a:uLnTx/>
                <a:uFillTx/>
              </a:rPr>
              <a:t>___ntro</a:t>
            </a:r>
          </a:p>
        </p:txBody>
      </p:sp>
      <p:sp>
        <p:nvSpPr>
          <p:cNvPr id="126" name="TextBox 125">
            <a:extLst>
              <a:ext uri="{FF2B5EF4-FFF2-40B4-BE49-F238E27FC236}">
                <a16:creationId xmlns:a16="http://schemas.microsoft.com/office/drawing/2014/main" id="{E460D91E-3726-48C9-90E1-6BEE0D019051}"/>
              </a:ext>
            </a:extLst>
          </p:cNvPr>
          <p:cNvSpPr txBox="1"/>
          <p:nvPr/>
        </p:nvSpPr>
        <p:spPr>
          <a:xfrm>
            <a:off x="1443973" y="3739137"/>
            <a:ext cx="2443397"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002060"/>
                </a:solidFill>
                <a:effectLst/>
                <a:uLnTx/>
                <a:uFillTx/>
              </a:rPr>
              <a:t>de__r</a:t>
            </a:r>
          </a:p>
        </p:txBody>
      </p:sp>
      <p:sp>
        <p:nvSpPr>
          <p:cNvPr id="127" name="TextBox 126">
            <a:extLst>
              <a:ext uri="{FF2B5EF4-FFF2-40B4-BE49-F238E27FC236}">
                <a16:creationId xmlns:a16="http://schemas.microsoft.com/office/drawing/2014/main" id="{EC033E43-F8E4-46E0-8DD5-4EDCBD8B2DC1}"/>
              </a:ext>
            </a:extLst>
          </p:cNvPr>
          <p:cNvSpPr txBox="1"/>
          <p:nvPr/>
        </p:nvSpPr>
        <p:spPr>
          <a:xfrm>
            <a:off x="1444731" y="4622761"/>
            <a:ext cx="3147937"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002060"/>
                </a:solidFill>
                <a:effectLst/>
                <a:uLnTx/>
                <a:uFillTx/>
              </a:rPr>
              <a:t>ne___sitar</a:t>
            </a:r>
          </a:p>
        </p:txBody>
      </p:sp>
      <p:sp>
        <p:nvSpPr>
          <p:cNvPr id="128" name="TextBox 127">
            <a:extLst>
              <a:ext uri="{FF2B5EF4-FFF2-40B4-BE49-F238E27FC236}">
                <a16:creationId xmlns:a16="http://schemas.microsoft.com/office/drawing/2014/main" id="{799B7CAA-5754-4EAE-AE0E-F8CA4952E561}"/>
              </a:ext>
            </a:extLst>
          </p:cNvPr>
          <p:cNvSpPr txBox="1"/>
          <p:nvPr/>
        </p:nvSpPr>
        <p:spPr>
          <a:xfrm>
            <a:off x="1374436" y="5573908"/>
            <a:ext cx="3147937"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002060"/>
                </a:solidFill>
                <a:effectLst/>
                <a:uLnTx/>
                <a:uFillTx/>
              </a:rPr>
              <a:t>__</a:t>
            </a:r>
            <a:r>
              <a:rPr kumimoji="0" lang="en-GB" sz="4400" b="0" i="0" u="none" strike="noStrike" kern="0" cap="none" spc="0" normalizeH="0" baseline="0" noProof="0" dirty="0" err="1">
                <a:ln>
                  <a:noFill/>
                </a:ln>
                <a:solidFill>
                  <a:srgbClr val="002060"/>
                </a:solidFill>
                <a:effectLst/>
                <a:uLnTx/>
                <a:uFillTx/>
              </a:rPr>
              <a:t>en__as</a:t>
            </a:r>
            <a:endParaRPr kumimoji="0" lang="en-GB" sz="4400" b="0" i="0" u="none" strike="noStrike" kern="0" cap="none" spc="0" normalizeH="0" baseline="0" noProof="0" dirty="0">
              <a:ln>
                <a:noFill/>
              </a:ln>
              <a:solidFill>
                <a:srgbClr val="002060"/>
              </a:solidFill>
              <a:effectLst/>
              <a:uLnTx/>
              <a:uFillTx/>
            </a:endParaRPr>
          </a:p>
        </p:txBody>
      </p:sp>
      <p:sp>
        <p:nvSpPr>
          <p:cNvPr id="129" name="TextBox 128">
            <a:extLst>
              <a:ext uri="{FF2B5EF4-FFF2-40B4-BE49-F238E27FC236}">
                <a16:creationId xmlns:a16="http://schemas.microsoft.com/office/drawing/2014/main" id="{C3F3270A-3880-4AA4-ADB7-1D8A0496A8D3}"/>
              </a:ext>
            </a:extLst>
          </p:cNvPr>
          <p:cNvSpPr txBox="1"/>
          <p:nvPr/>
        </p:nvSpPr>
        <p:spPr>
          <a:xfrm>
            <a:off x="7880513" y="1879312"/>
            <a:ext cx="3147937"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002060"/>
                </a:solidFill>
                <a:effectLst/>
                <a:uLnTx/>
                <a:uFillTx/>
              </a:rPr>
              <a:t>do__</a:t>
            </a:r>
          </a:p>
        </p:txBody>
      </p:sp>
      <p:sp>
        <p:nvSpPr>
          <p:cNvPr id="130" name="TextBox 129">
            <a:extLst>
              <a:ext uri="{FF2B5EF4-FFF2-40B4-BE49-F238E27FC236}">
                <a16:creationId xmlns:a16="http://schemas.microsoft.com/office/drawing/2014/main" id="{38A3F585-36C6-4C17-A959-B7FCE6A84699}"/>
              </a:ext>
            </a:extLst>
          </p:cNvPr>
          <p:cNvSpPr txBox="1"/>
          <p:nvPr/>
        </p:nvSpPr>
        <p:spPr>
          <a:xfrm>
            <a:off x="1486669" y="1158806"/>
            <a:ext cx="2803161"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srgbClr val="ED7D31"/>
                </a:solidFill>
                <a:effectLst/>
                <a:uLnTx/>
                <a:uFillTx/>
              </a:rPr>
              <a:t>¿CE o CI?</a:t>
            </a:r>
          </a:p>
        </p:txBody>
      </p:sp>
      <p:sp>
        <p:nvSpPr>
          <p:cNvPr id="131" name="TextBox 130">
            <a:extLst>
              <a:ext uri="{FF2B5EF4-FFF2-40B4-BE49-F238E27FC236}">
                <a16:creationId xmlns:a16="http://schemas.microsoft.com/office/drawing/2014/main" id="{DC74F2AD-BA29-4533-8E47-332D102967CE}"/>
              </a:ext>
            </a:extLst>
          </p:cNvPr>
          <p:cNvSpPr txBox="1"/>
          <p:nvPr/>
        </p:nvSpPr>
        <p:spPr>
          <a:xfrm>
            <a:off x="7880513" y="2777267"/>
            <a:ext cx="3966713"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002060"/>
                </a:solidFill>
                <a:effectLst/>
                <a:uLnTx/>
                <a:uFillTx/>
              </a:rPr>
              <a:t>ne___sario</a:t>
            </a:r>
          </a:p>
        </p:txBody>
      </p:sp>
      <p:sp>
        <p:nvSpPr>
          <p:cNvPr id="132" name="TextBox 131">
            <a:extLst>
              <a:ext uri="{FF2B5EF4-FFF2-40B4-BE49-F238E27FC236}">
                <a16:creationId xmlns:a16="http://schemas.microsoft.com/office/drawing/2014/main" id="{7FABF161-2810-43C5-AA59-838869B0F277}"/>
              </a:ext>
            </a:extLst>
          </p:cNvPr>
          <p:cNvSpPr txBox="1"/>
          <p:nvPr/>
        </p:nvSpPr>
        <p:spPr>
          <a:xfrm>
            <a:off x="7880513" y="3745065"/>
            <a:ext cx="3966713"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002060"/>
                </a:solidFill>
                <a:effectLst/>
                <a:uLnTx/>
                <a:uFillTx/>
              </a:rPr>
              <a:t>di__embre</a:t>
            </a:r>
          </a:p>
        </p:txBody>
      </p:sp>
      <p:sp>
        <p:nvSpPr>
          <p:cNvPr id="133" name="TextBox 132">
            <a:extLst>
              <a:ext uri="{FF2B5EF4-FFF2-40B4-BE49-F238E27FC236}">
                <a16:creationId xmlns:a16="http://schemas.microsoft.com/office/drawing/2014/main" id="{91CF9BDB-3915-49A2-8836-8EE70E66EB91}"/>
              </a:ext>
            </a:extLst>
          </p:cNvPr>
          <p:cNvSpPr txBox="1"/>
          <p:nvPr/>
        </p:nvSpPr>
        <p:spPr>
          <a:xfrm>
            <a:off x="1574864" y="1744706"/>
            <a:ext cx="1179003"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ED7D31"/>
                </a:solidFill>
                <a:effectLst/>
                <a:uLnTx/>
                <a:uFillTx/>
              </a:rPr>
              <a:t>ci</a:t>
            </a:r>
          </a:p>
        </p:txBody>
      </p:sp>
      <p:sp>
        <p:nvSpPr>
          <p:cNvPr id="134" name="TextBox 133">
            <a:extLst>
              <a:ext uri="{FF2B5EF4-FFF2-40B4-BE49-F238E27FC236}">
                <a16:creationId xmlns:a16="http://schemas.microsoft.com/office/drawing/2014/main" id="{22C6E719-8F14-4F51-988D-AAE73E13B138}"/>
              </a:ext>
            </a:extLst>
          </p:cNvPr>
          <p:cNvSpPr txBox="1"/>
          <p:nvPr/>
        </p:nvSpPr>
        <p:spPr>
          <a:xfrm>
            <a:off x="1532926" y="2768378"/>
            <a:ext cx="1179003"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ED7D31"/>
                </a:solidFill>
                <a:effectLst/>
                <a:uLnTx/>
                <a:uFillTx/>
              </a:rPr>
              <a:t>ce</a:t>
            </a:r>
          </a:p>
        </p:txBody>
      </p:sp>
      <p:sp>
        <p:nvSpPr>
          <p:cNvPr id="135" name="TextBox 134">
            <a:extLst>
              <a:ext uri="{FF2B5EF4-FFF2-40B4-BE49-F238E27FC236}">
                <a16:creationId xmlns:a16="http://schemas.microsoft.com/office/drawing/2014/main" id="{FE8D348B-AFD1-4A92-845B-2E89DED1B531}"/>
              </a:ext>
            </a:extLst>
          </p:cNvPr>
          <p:cNvSpPr txBox="1"/>
          <p:nvPr/>
        </p:nvSpPr>
        <p:spPr>
          <a:xfrm>
            <a:off x="2211353" y="3726170"/>
            <a:ext cx="861830"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ED7D31"/>
                </a:solidFill>
                <a:effectLst/>
                <a:uLnTx/>
                <a:uFillTx/>
              </a:rPr>
              <a:t>ci</a:t>
            </a:r>
          </a:p>
        </p:txBody>
      </p:sp>
      <p:sp>
        <p:nvSpPr>
          <p:cNvPr id="136" name="TextBox 135">
            <a:extLst>
              <a:ext uri="{FF2B5EF4-FFF2-40B4-BE49-F238E27FC236}">
                <a16:creationId xmlns:a16="http://schemas.microsoft.com/office/drawing/2014/main" id="{40F731F4-A8D8-4AAC-A10A-E8CEEF2EA763}"/>
              </a:ext>
            </a:extLst>
          </p:cNvPr>
          <p:cNvSpPr txBox="1"/>
          <p:nvPr/>
        </p:nvSpPr>
        <p:spPr>
          <a:xfrm>
            <a:off x="2212111" y="4620384"/>
            <a:ext cx="1183231"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ED7D31"/>
                </a:solidFill>
                <a:effectLst/>
                <a:uLnTx/>
                <a:uFillTx/>
              </a:rPr>
              <a:t>ce</a:t>
            </a:r>
          </a:p>
        </p:txBody>
      </p:sp>
      <p:sp>
        <p:nvSpPr>
          <p:cNvPr id="137" name="TextBox 136">
            <a:extLst>
              <a:ext uri="{FF2B5EF4-FFF2-40B4-BE49-F238E27FC236}">
                <a16:creationId xmlns:a16="http://schemas.microsoft.com/office/drawing/2014/main" id="{2D427B83-8ADA-4275-84B4-996628DB4524}"/>
              </a:ext>
            </a:extLst>
          </p:cNvPr>
          <p:cNvSpPr txBox="1"/>
          <p:nvPr/>
        </p:nvSpPr>
        <p:spPr>
          <a:xfrm>
            <a:off x="1444731" y="5576777"/>
            <a:ext cx="861830"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ED7D31"/>
                </a:solidFill>
                <a:effectLst/>
                <a:uLnTx/>
                <a:uFillTx/>
              </a:rPr>
              <a:t>ci</a:t>
            </a:r>
          </a:p>
        </p:txBody>
      </p:sp>
      <p:sp>
        <p:nvSpPr>
          <p:cNvPr id="138" name="TextBox 137">
            <a:extLst>
              <a:ext uri="{FF2B5EF4-FFF2-40B4-BE49-F238E27FC236}">
                <a16:creationId xmlns:a16="http://schemas.microsoft.com/office/drawing/2014/main" id="{A05D6624-BC4A-4995-951E-9FDC43F08417}"/>
              </a:ext>
            </a:extLst>
          </p:cNvPr>
          <p:cNvSpPr txBox="1"/>
          <p:nvPr/>
        </p:nvSpPr>
        <p:spPr>
          <a:xfrm>
            <a:off x="2682497" y="5573908"/>
            <a:ext cx="861830"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ED7D31"/>
                </a:solidFill>
                <a:effectLst/>
                <a:uLnTx/>
                <a:uFillTx/>
              </a:rPr>
              <a:t>ci</a:t>
            </a:r>
          </a:p>
        </p:txBody>
      </p:sp>
      <p:sp>
        <p:nvSpPr>
          <p:cNvPr id="139" name="TextBox 138">
            <a:extLst>
              <a:ext uri="{FF2B5EF4-FFF2-40B4-BE49-F238E27FC236}">
                <a16:creationId xmlns:a16="http://schemas.microsoft.com/office/drawing/2014/main" id="{2953A8B1-BD31-42B1-AFAA-9867D922F37F}"/>
              </a:ext>
            </a:extLst>
          </p:cNvPr>
          <p:cNvSpPr txBox="1"/>
          <p:nvPr/>
        </p:nvSpPr>
        <p:spPr>
          <a:xfrm>
            <a:off x="8595966" y="1866154"/>
            <a:ext cx="1179003"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ED7D31"/>
                </a:solidFill>
                <a:effectLst/>
                <a:uLnTx/>
                <a:uFillTx/>
              </a:rPr>
              <a:t>ce</a:t>
            </a:r>
          </a:p>
        </p:txBody>
      </p:sp>
      <p:sp>
        <p:nvSpPr>
          <p:cNvPr id="140" name="TextBox 139">
            <a:extLst>
              <a:ext uri="{FF2B5EF4-FFF2-40B4-BE49-F238E27FC236}">
                <a16:creationId xmlns:a16="http://schemas.microsoft.com/office/drawing/2014/main" id="{FB2F7770-F8AF-4E80-A008-78F19DBB43C3}"/>
              </a:ext>
            </a:extLst>
          </p:cNvPr>
          <p:cNvSpPr txBox="1"/>
          <p:nvPr/>
        </p:nvSpPr>
        <p:spPr>
          <a:xfrm>
            <a:off x="8596424" y="2790151"/>
            <a:ext cx="962829"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ED7D31"/>
                </a:solidFill>
                <a:effectLst/>
                <a:uLnTx/>
                <a:uFillTx/>
              </a:rPr>
              <a:t>ce</a:t>
            </a:r>
          </a:p>
        </p:txBody>
      </p:sp>
      <p:sp>
        <p:nvSpPr>
          <p:cNvPr id="141" name="TextBox 140">
            <a:extLst>
              <a:ext uri="{FF2B5EF4-FFF2-40B4-BE49-F238E27FC236}">
                <a16:creationId xmlns:a16="http://schemas.microsoft.com/office/drawing/2014/main" id="{9B4583EB-0508-42C1-BCBD-E19B693DFF0B}"/>
              </a:ext>
            </a:extLst>
          </p:cNvPr>
          <p:cNvSpPr txBox="1"/>
          <p:nvPr/>
        </p:nvSpPr>
        <p:spPr>
          <a:xfrm>
            <a:off x="8380250" y="3735918"/>
            <a:ext cx="1179003"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ED7D31"/>
                </a:solidFill>
                <a:effectLst/>
                <a:uLnTx/>
                <a:uFillTx/>
              </a:rPr>
              <a:t>ci</a:t>
            </a:r>
          </a:p>
        </p:txBody>
      </p:sp>
      <p:sp>
        <p:nvSpPr>
          <p:cNvPr id="3" name="TextBox 2"/>
          <p:cNvSpPr txBox="1"/>
          <p:nvPr/>
        </p:nvSpPr>
        <p:spPr>
          <a:xfrm>
            <a:off x="4587201" y="4536791"/>
            <a:ext cx="7896980" cy="1815882"/>
          </a:xfrm>
          <a:prstGeom prst="rect">
            <a:avLst/>
          </a:prstGeom>
          <a:noFill/>
        </p:spPr>
        <p:txBody>
          <a:bodyPr wrap="square" rtlCol="0">
            <a:spAutoFit/>
          </a:bodyPr>
          <a:lstStyle/>
          <a:p>
            <a:pPr algn="l"/>
            <a:r>
              <a:rPr lang="en-GB" sz="2800" dirty="0">
                <a:solidFill>
                  <a:schemeClr val="accent5">
                    <a:lumMod val="50000"/>
                  </a:schemeClr>
                </a:solidFill>
              </a:rPr>
              <a:t>Escucha la pronunciación.</a:t>
            </a:r>
          </a:p>
          <a:p>
            <a:pPr algn="l"/>
            <a:r>
              <a:rPr lang="en-GB" sz="2800" dirty="0">
                <a:solidFill>
                  <a:schemeClr val="accent5">
                    <a:lumMod val="50000"/>
                  </a:schemeClr>
                </a:solidFill>
              </a:rPr>
              <a:t>Where is the person more likely to be from? </a:t>
            </a:r>
          </a:p>
          <a:p>
            <a:pPr marL="342900" indent="-342900" algn="l">
              <a:buFontTx/>
              <a:buChar char="-"/>
            </a:pPr>
            <a:r>
              <a:rPr lang="en-GB" sz="2800" dirty="0">
                <a:solidFill>
                  <a:schemeClr val="accent5">
                    <a:lumMod val="50000"/>
                  </a:schemeClr>
                </a:solidFill>
              </a:rPr>
              <a:t>mainland Spain</a:t>
            </a:r>
          </a:p>
          <a:p>
            <a:pPr marL="342900" indent="-342900" algn="l">
              <a:buFontTx/>
              <a:buChar char="-"/>
            </a:pPr>
            <a:r>
              <a:rPr lang="en-GB" sz="2800" dirty="0">
                <a:solidFill>
                  <a:schemeClr val="accent5">
                    <a:lumMod val="50000"/>
                  </a:schemeClr>
                </a:solidFill>
              </a:rPr>
              <a:t>Latin America / Canaries</a:t>
            </a:r>
          </a:p>
        </p:txBody>
      </p:sp>
      <p:pic>
        <p:nvPicPr>
          <p:cNvPr id="33" name="Picture 2" descr="http://www.clker.com/cliparts/j/p/l/D/8/K/green-tick-md.png">
            <a:extLst>
              <a:ext uri="{FF2B5EF4-FFF2-40B4-BE49-F238E27FC236}">
                <a16:creationId xmlns:a16="http://schemas.microsoft.com/office/drawing/2014/main" id="{7C978192-9D33-4FE4-805D-A1C808E1A17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54481" y="5843444"/>
            <a:ext cx="422268" cy="440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6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34" grpId="0"/>
      <p:bldP spid="135" grpId="0"/>
      <p:bldP spid="136" grpId="0"/>
      <p:bldP spid="137" grpId="0"/>
      <p:bldP spid="138" grpId="0"/>
      <p:bldP spid="139" grpId="0"/>
      <p:bldP spid="140" grpId="0"/>
      <p:bldP spid="141"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Fonética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1">
            <a:extLst>
              <a:ext uri="{FF2B5EF4-FFF2-40B4-BE49-F238E27FC236}">
                <a16:creationId xmlns:a16="http://schemas.microsoft.com/office/drawing/2014/main" id="{5C84E5FC-C14C-4102-867E-80F73CCD8273}"/>
              </a:ext>
            </a:extLst>
          </p:cNvPr>
          <p:cNvSpPr txBox="1">
            <a:spLocks/>
          </p:cNvSpPr>
          <p:nvPr/>
        </p:nvSpPr>
        <p:spPr>
          <a:xfrm>
            <a:off x="2994266" y="778028"/>
            <a:ext cx="8906565" cy="1282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 y escribe la palabra.</a:t>
            </a:r>
          </a:p>
        </p:txBody>
      </p:sp>
      <p:sp>
        <p:nvSpPr>
          <p:cNvPr id="8" name="TextBox 7">
            <a:extLst>
              <a:ext uri="{FF2B5EF4-FFF2-40B4-BE49-F238E27FC236}">
                <a16:creationId xmlns:a16="http://schemas.microsoft.com/office/drawing/2014/main" id="{600EF5D2-22CA-46AC-ABAF-30E5F32CE288}"/>
              </a:ext>
            </a:extLst>
          </p:cNvPr>
          <p:cNvSpPr txBox="1"/>
          <p:nvPr/>
        </p:nvSpPr>
        <p:spPr>
          <a:xfrm>
            <a:off x="1443973" y="3739137"/>
            <a:ext cx="2443397"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err="1">
                <a:ln>
                  <a:noFill/>
                </a:ln>
                <a:solidFill>
                  <a:srgbClr val="002060"/>
                </a:solidFill>
                <a:effectLst/>
                <a:uLnTx/>
                <a:uFillTx/>
              </a:rPr>
              <a:t>de</a:t>
            </a:r>
            <a:r>
              <a:rPr kumimoji="0" lang="en-GB" sz="4400" b="0" i="0" u="none" strike="noStrike" kern="0" cap="none" spc="0" normalizeH="0" baseline="0" noProof="0" dirty="0" err="1">
                <a:ln>
                  <a:noFill/>
                </a:ln>
                <a:solidFill>
                  <a:srgbClr val="ED7D31"/>
                </a:solidFill>
                <a:effectLst/>
                <a:uLnTx/>
                <a:uFillTx/>
              </a:rPr>
              <a:t>ci</a:t>
            </a:r>
            <a:r>
              <a:rPr kumimoji="0" lang="en-GB" sz="4400" b="0" i="0" u="none" strike="noStrike" kern="0" cap="none" spc="0" normalizeH="0" baseline="0" noProof="0" dirty="0" err="1">
                <a:ln>
                  <a:noFill/>
                </a:ln>
                <a:solidFill>
                  <a:srgbClr val="002060"/>
                </a:solidFill>
                <a:effectLst/>
                <a:uLnTx/>
                <a:uFillTx/>
              </a:rPr>
              <a:t>r</a:t>
            </a:r>
            <a:endParaRPr kumimoji="0" lang="en-GB" sz="4400" b="0" i="0" u="none" strike="noStrike" kern="0" cap="none" spc="0" normalizeH="0" baseline="0" noProof="0" dirty="0">
              <a:ln>
                <a:noFill/>
              </a:ln>
              <a:solidFill>
                <a:srgbClr val="002060"/>
              </a:solidFill>
              <a:effectLst/>
              <a:uLnTx/>
              <a:uFillTx/>
            </a:endParaRPr>
          </a:p>
        </p:txBody>
      </p:sp>
      <p:sp>
        <p:nvSpPr>
          <p:cNvPr id="9" name="TextBox 8">
            <a:extLst>
              <a:ext uri="{FF2B5EF4-FFF2-40B4-BE49-F238E27FC236}">
                <a16:creationId xmlns:a16="http://schemas.microsoft.com/office/drawing/2014/main" id="{324B980D-2304-4E96-96C2-691BBF28219B}"/>
              </a:ext>
            </a:extLst>
          </p:cNvPr>
          <p:cNvSpPr txBox="1"/>
          <p:nvPr/>
        </p:nvSpPr>
        <p:spPr>
          <a:xfrm>
            <a:off x="1444731" y="4622761"/>
            <a:ext cx="3147937"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err="1">
                <a:ln>
                  <a:noFill/>
                </a:ln>
                <a:solidFill>
                  <a:srgbClr val="002060"/>
                </a:solidFill>
                <a:effectLst/>
                <a:uLnTx/>
                <a:uFillTx/>
              </a:rPr>
              <a:t>ne</a:t>
            </a:r>
            <a:r>
              <a:rPr kumimoji="0" lang="en-GB" sz="4400" b="0" i="0" u="none" strike="noStrike" kern="0" cap="none" spc="0" normalizeH="0" baseline="0" noProof="0" dirty="0" err="1">
                <a:ln>
                  <a:noFill/>
                </a:ln>
                <a:solidFill>
                  <a:srgbClr val="ED7D31"/>
                </a:solidFill>
                <a:effectLst/>
                <a:uLnTx/>
                <a:uFillTx/>
              </a:rPr>
              <a:t>ce</a:t>
            </a:r>
            <a:r>
              <a:rPr kumimoji="0" lang="en-GB" sz="4400" b="0" i="0" u="none" strike="noStrike" kern="0" cap="none" spc="0" normalizeH="0" baseline="0" noProof="0" dirty="0" err="1">
                <a:ln>
                  <a:noFill/>
                </a:ln>
                <a:solidFill>
                  <a:srgbClr val="002060"/>
                </a:solidFill>
                <a:effectLst/>
                <a:uLnTx/>
                <a:uFillTx/>
              </a:rPr>
              <a:t>sitar</a:t>
            </a:r>
            <a:endParaRPr kumimoji="0" lang="en-GB" sz="4400" b="0" i="0" u="none" strike="noStrike" kern="0" cap="none" spc="0" normalizeH="0" baseline="0" noProof="0" dirty="0">
              <a:ln>
                <a:noFill/>
              </a:ln>
              <a:solidFill>
                <a:srgbClr val="002060"/>
              </a:solidFill>
              <a:effectLst/>
              <a:uLnTx/>
              <a:uFillTx/>
            </a:endParaRPr>
          </a:p>
        </p:txBody>
      </p:sp>
      <p:sp>
        <p:nvSpPr>
          <p:cNvPr id="10" name="TextBox 9">
            <a:extLst>
              <a:ext uri="{FF2B5EF4-FFF2-40B4-BE49-F238E27FC236}">
                <a16:creationId xmlns:a16="http://schemas.microsoft.com/office/drawing/2014/main" id="{7AA1F861-9DA6-4B67-977C-2F0619950FC3}"/>
              </a:ext>
            </a:extLst>
          </p:cNvPr>
          <p:cNvSpPr txBox="1"/>
          <p:nvPr/>
        </p:nvSpPr>
        <p:spPr>
          <a:xfrm>
            <a:off x="1374436" y="5573908"/>
            <a:ext cx="3147937"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err="1">
                <a:ln>
                  <a:noFill/>
                </a:ln>
                <a:solidFill>
                  <a:srgbClr val="ED7D31"/>
                </a:solidFill>
                <a:effectLst/>
                <a:uLnTx/>
                <a:uFillTx/>
              </a:rPr>
              <a:t>ci</a:t>
            </a:r>
            <a:r>
              <a:rPr kumimoji="0" lang="en-GB" sz="4400" b="0" i="0" u="none" strike="noStrike" kern="0" cap="none" spc="0" normalizeH="0" baseline="0" noProof="0" dirty="0" err="1">
                <a:ln>
                  <a:noFill/>
                </a:ln>
                <a:solidFill>
                  <a:srgbClr val="002060"/>
                </a:solidFill>
                <a:effectLst/>
                <a:uLnTx/>
                <a:uFillTx/>
              </a:rPr>
              <a:t>en</a:t>
            </a:r>
            <a:r>
              <a:rPr kumimoji="0" lang="en-GB" sz="4400" b="0" i="0" u="none" strike="noStrike" kern="0" cap="none" spc="0" normalizeH="0" baseline="0" noProof="0" dirty="0" err="1">
                <a:ln>
                  <a:noFill/>
                </a:ln>
                <a:solidFill>
                  <a:srgbClr val="ED7D31"/>
                </a:solidFill>
                <a:effectLst/>
                <a:uLnTx/>
                <a:uFillTx/>
              </a:rPr>
              <a:t>ci</a:t>
            </a:r>
            <a:r>
              <a:rPr kumimoji="0" lang="en-GB" sz="4400" b="0" i="0" u="none" strike="noStrike" kern="0" cap="none" spc="0" normalizeH="0" baseline="0" noProof="0" dirty="0" err="1">
                <a:ln>
                  <a:noFill/>
                </a:ln>
                <a:solidFill>
                  <a:srgbClr val="002060"/>
                </a:solidFill>
                <a:effectLst/>
                <a:uLnTx/>
                <a:uFillTx/>
              </a:rPr>
              <a:t>as</a:t>
            </a:r>
            <a:endParaRPr kumimoji="0" lang="en-GB" sz="4400" b="0" i="0" u="none" strike="noStrike" kern="0" cap="none" spc="0" normalizeH="0" baseline="0" noProof="0" dirty="0">
              <a:ln>
                <a:noFill/>
              </a:ln>
              <a:solidFill>
                <a:srgbClr val="002060"/>
              </a:solidFill>
              <a:effectLst/>
              <a:uLnTx/>
              <a:uFillTx/>
            </a:endParaRPr>
          </a:p>
        </p:txBody>
      </p:sp>
      <p:sp>
        <p:nvSpPr>
          <p:cNvPr id="11" name="TextBox 10">
            <a:extLst>
              <a:ext uri="{FF2B5EF4-FFF2-40B4-BE49-F238E27FC236}">
                <a16:creationId xmlns:a16="http://schemas.microsoft.com/office/drawing/2014/main" id="{3A6D9BCC-2DEA-492B-986D-BB90641ECC19}"/>
              </a:ext>
            </a:extLst>
          </p:cNvPr>
          <p:cNvSpPr txBox="1"/>
          <p:nvPr/>
        </p:nvSpPr>
        <p:spPr>
          <a:xfrm>
            <a:off x="7880513" y="1879312"/>
            <a:ext cx="3147937"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err="1">
                <a:ln>
                  <a:noFill/>
                </a:ln>
                <a:solidFill>
                  <a:srgbClr val="002060"/>
                </a:solidFill>
                <a:effectLst/>
                <a:uLnTx/>
                <a:uFillTx/>
              </a:rPr>
              <a:t>do</a:t>
            </a:r>
            <a:r>
              <a:rPr kumimoji="0" lang="en-GB" sz="4400" b="0" i="0" u="none" strike="noStrike" kern="0" cap="none" spc="0" normalizeH="0" baseline="0" noProof="0" dirty="0" err="1">
                <a:ln>
                  <a:noFill/>
                </a:ln>
                <a:solidFill>
                  <a:srgbClr val="ED7D31"/>
                </a:solidFill>
                <a:effectLst/>
                <a:uLnTx/>
                <a:uFillTx/>
              </a:rPr>
              <a:t>ce</a:t>
            </a:r>
            <a:endParaRPr kumimoji="0" lang="en-GB" sz="4400" b="0" i="0" u="none" strike="noStrike" kern="0" cap="none" spc="0" normalizeH="0" baseline="0" noProof="0" dirty="0">
              <a:ln>
                <a:noFill/>
              </a:ln>
              <a:solidFill>
                <a:srgbClr val="ED7D31"/>
              </a:solidFill>
              <a:effectLst/>
              <a:uLnTx/>
              <a:uFillTx/>
            </a:endParaRPr>
          </a:p>
        </p:txBody>
      </p:sp>
      <p:sp>
        <p:nvSpPr>
          <p:cNvPr id="12" name="TextBox 11">
            <a:extLst>
              <a:ext uri="{FF2B5EF4-FFF2-40B4-BE49-F238E27FC236}">
                <a16:creationId xmlns:a16="http://schemas.microsoft.com/office/drawing/2014/main" id="{4C439695-1076-4258-8929-C68C60AC6ADB}"/>
              </a:ext>
            </a:extLst>
          </p:cNvPr>
          <p:cNvSpPr txBox="1"/>
          <p:nvPr/>
        </p:nvSpPr>
        <p:spPr>
          <a:xfrm>
            <a:off x="1315196" y="1096359"/>
            <a:ext cx="3358140"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srgbClr val="ED7D31"/>
                </a:solidFill>
                <a:effectLst/>
                <a:uLnTx/>
                <a:uFillTx/>
              </a:rPr>
              <a:t>¿CE o CI?</a:t>
            </a:r>
          </a:p>
        </p:txBody>
      </p:sp>
      <p:sp>
        <p:nvSpPr>
          <p:cNvPr id="13" name="TextBox 12">
            <a:extLst>
              <a:ext uri="{FF2B5EF4-FFF2-40B4-BE49-F238E27FC236}">
                <a16:creationId xmlns:a16="http://schemas.microsoft.com/office/drawing/2014/main" id="{D61A25C3-0C59-42E5-B528-45030EFEA049}"/>
              </a:ext>
            </a:extLst>
          </p:cNvPr>
          <p:cNvSpPr txBox="1"/>
          <p:nvPr/>
        </p:nvSpPr>
        <p:spPr>
          <a:xfrm>
            <a:off x="7880513" y="2831016"/>
            <a:ext cx="3966713"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err="1">
                <a:ln>
                  <a:noFill/>
                </a:ln>
                <a:solidFill>
                  <a:srgbClr val="002060"/>
                </a:solidFill>
                <a:effectLst/>
                <a:uLnTx/>
                <a:uFillTx/>
              </a:rPr>
              <a:t>ne</a:t>
            </a:r>
            <a:r>
              <a:rPr kumimoji="0" lang="en-GB" sz="4400" b="0" i="0" u="none" strike="noStrike" kern="0" cap="none" spc="0" normalizeH="0" baseline="0" noProof="0" dirty="0" err="1">
                <a:ln>
                  <a:noFill/>
                </a:ln>
                <a:solidFill>
                  <a:srgbClr val="ED7D31"/>
                </a:solidFill>
                <a:effectLst/>
                <a:uLnTx/>
                <a:uFillTx/>
              </a:rPr>
              <a:t>ce</a:t>
            </a:r>
            <a:r>
              <a:rPr kumimoji="0" lang="en-GB" sz="4400" b="0" i="0" u="none" strike="noStrike" kern="0" cap="none" spc="0" normalizeH="0" baseline="0" noProof="0" dirty="0" err="1">
                <a:ln>
                  <a:noFill/>
                </a:ln>
                <a:solidFill>
                  <a:srgbClr val="002060"/>
                </a:solidFill>
                <a:effectLst/>
                <a:uLnTx/>
                <a:uFillTx/>
              </a:rPr>
              <a:t>sario</a:t>
            </a:r>
            <a:endParaRPr kumimoji="0" lang="en-GB" sz="4400" b="0" i="0" u="none" strike="noStrike" kern="0" cap="none" spc="0" normalizeH="0" baseline="0" noProof="0" dirty="0">
              <a:ln>
                <a:noFill/>
              </a:ln>
              <a:solidFill>
                <a:srgbClr val="002060"/>
              </a:solidFill>
              <a:effectLst/>
              <a:uLnTx/>
              <a:uFillTx/>
            </a:endParaRPr>
          </a:p>
        </p:txBody>
      </p:sp>
      <p:sp>
        <p:nvSpPr>
          <p:cNvPr id="14" name="TextBox 13">
            <a:extLst>
              <a:ext uri="{FF2B5EF4-FFF2-40B4-BE49-F238E27FC236}">
                <a16:creationId xmlns:a16="http://schemas.microsoft.com/office/drawing/2014/main" id="{53E422CF-F81F-4B3E-8A10-EDDFE991E032}"/>
              </a:ext>
            </a:extLst>
          </p:cNvPr>
          <p:cNvSpPr txBox="1"/>
          <p:nvPr/>
        </p:nvSpPr>
        <p:spPr>
          <a:xfrm>
            <a:off x="7880513" y="3782720"/>
            <a:ext cx="3966713"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err="1">
                <a:ln>
                  <a:noFill/>
                </a:ln>
                <a:solidFill>
                  <a:srgbClr val="002060"/>
                </a:solidFill>
                <a:effectLst/>
                <a:uLnTx/>
                <a:uFillTx/>
              </a:rPr>
              <a:t>di</a:t>
            </a:r>
            <a:r>
              <a:rPr kumimoji="0" lang="en-GB" sz="4400" b="0" i="0" u="none" strike="noStrike" kern="0" cap="none" spc="0" normalizeH="0" baseline="0" noProof="0" dirty="0" err="1">
                <a:ln>
                  <a:noFill/>
                </a:ln>
                <a:solidFill>
                  <a:srgbClr val="ED7D31"/>
                </a:solidFill>
                <a:effectLst/>
                <a:uLnTx/>
                <a:uFillTx/>
              </a:rPr>
              <a:t>ci</a:t>
            </a:r>
            <a:r>
              <a:rPr kumimoji="0" lang="en-GB" sz="4400" b="0" i="0" u="none" strike="noStrike" kern="0" cap="none" spc="0" normalizeH="0" baseline="0" noProof="0" dirty="0" err="1">
                <a:ln>
                  <a:noFill/>
                </a:ln>
                <a:solidFill>
                  <a:srgbClr val="002060"/>
                </a:solidFill>
                <a:effectLst/>
                <a:uLnTx/>
                <a:uFillTx/>
              </a:rPr>
              <a:t>embre</a:t>
            </a:r>
            <a:endParaRPr kumimoji="0" lang="en-GB" sz="4400" b="0" i="0" u="none" strike="noStrike" kern="0" cap="none" spc="0" normalizeH="0" baseline="0" noProof="0" dirty="0">
              <a:ln>
                <a:noFill/>
              </a:ln>
              <a:solidFill>
                <a:srgbClr val="002060"/>
              </a:solidFill>
              <a:effectLst/>
              <a:uLnTx/>
              <a:uFillTx/>
            </a:endParaRPr>
          </a:p>
        </p:txBody>
      </p:sp>
      <p:sp>
        <p:nvSpPr>
          <p:cNvPr id="15" name="TextBox 14">
            <a:extLst>
              <a:ext uri="{FF2B5EF4-FFF2-40B4-BE49-F238E27FC236}">
                <a16:creationId xmlns:a16="http://schemas.microsoft.com/office/drawing/2014/main" id="{C70DD199-5402-48DB-BE99-92363CFA6362}"/>
              </a:ext>
            </a:extLst>
          </p:cNvPr>
          <p:cNvSpPr txBox="1"/>
          <p:nvPr/>
        </p:nvSpPr>
        <p:spPr>
          <a:xfrm>
            <a:off x="1443973" y="1747482"/>
            <a:ext cx="2719471"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ED7D31"/>
                </a:solidFill>
                <a:effectLst/>
                <a:uLnTx/>
                <a:uFillTx/>
              </a:rPr>
              <a:t>ci</a:t>
            </a:r>
            <a:r>
              <a:rPr kumimoji="0" lang="en-GB" sz="4400" b="0" i="0" u="none" strike="noStrike" kern="0" cap="none" spc="0" normalizeH="0" baseline="0" noProof="0" dirty="0">
                <a:ln>
                  <a:noFill/>
                </a:ln>
                <a:solidFill>
                  <a:srgbClr val="002060"/>
                </a:solidFill>
                <a:effectLst/>
                <a:uLnTx/>
                <a:uFillTx/>
              </a:rPr>
              <a:t>udad</a:t>
            </a:r>
          </a:p>
        </p:txBody>
      </p:sp>
      <p:sp>
        <p:nvSpPr>
          <p:cNvPr id="16" name="TextBox 15">
            <a:extLst>
              <a:ext uri="{FF2B5EF4-FFF2-40B4-BE49-F238E27FC236}">
                <a16:creationId xmlns:a16="http://schemas.microsoft.com/office/drawing/2014/main" id="{7EAC8BCC-3AD9-4842-AD53-8F0BFA3DE927}"/>
              </a:ext>
            </a:extLst>
          </p:cNvPr>
          <p:cNvSpPr txBox="1"/>
          <p:nvPr/>
        </p:nvSpPr>
        <p:spPr>
          <a:xfrm>
            <a:off x="1443973" y="2705908"/>
            <a:ext cx="3385841"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err="1">
                <a:ln>
                  <a:noFill/>
                </a:ln>
                <a:solidFill>
                  <a:srgbClr val="ED7D31"/>
                </a:solidFill>
                <a:effectLst/>
                <a:uLnTx/>
                <a:uFillTx/>
              </a:rPr>
              <a:t>ce</a:t>
            </a:r>
            <a:r>
              <a:rPr kumimoji="0" lang="en-GB" sz="4400" b="0" i="0" u="none" strike="noStrike" kern="0" cap="none" spc="0" normalizeH="0" baseline="0" noProof="0" dirty="0" err="1">
                <a:ln>
                  <a:noFill/>
                </a:ln>
                <a:solidFill>
                  <a:srgbClr val="002060"/>
                </a:solidFill>
                <a:effectLst/>
                <a:uLnTx/>
                <a:uFillTx/>
              </a:rPr>
              <a:t>ntro</a:t>
            </a:r>
            <a:endParaRPr kumimoji="0" lang="en-GB" sz="4400" b="0" i="0" u="none" strike="noStrike" kern="0" cap="none" spc="0" normalizeH="0" baseline="0" noProof="0" dirty="0">
              <a:ln>
                <a:noFill/>
              </a:ln>
              <a:solidFill>
                <a:srgbClr val="002060"/>
              </a:solidFill>
              <a:effectLst/>
              <a:uLnTx/>
              <a:uFillTx/>
            </a:endParaRPr>
          </a:p>
        </p:txBody>
      </p:sp>
      <p:sp>
        <p:nvSpPr>
          <p:cNvPr id="17" name="Action Button: Custom 19">
            <a:hlinkClick r:id="" action="ppaction://noaction" highlightClick="1">
              <a:snd r:embed="rId4" name="ciudad (seseo).wav"/>
            </a:hlinkClick>
            <a:extLst>
              <a:ext uri="{FF2B5EF4-FFF2-40B4-BE49-F238E27FC236}">
                <a16:creationId xmlns:a16="http://schemas.microsoft.com/office/drawing/2014/main" id="{3CBAB4AC-048A-4CDA-BBA5-650F3D01CCAE}"/>
              </a:ext>
            </a:extLst>
          </p:cNvPr>
          <p:cNvSpPr/>
          <p:nvPr/>
        </p:nvSpPr>
        <p:spPr>
          <a:xfrm>
            <a:off x="698780" y="202794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18" name="Action Button: Custom 20">
            <a:hlinkClick r:id="" action="ppaction://noaction" highlightClick="1">
              <a:snd r:embed="rId5" name="centro (seseo).wav"/>
            </a:hlinkClick>
            <a:extLst>
              <a:ext uri="{FF2B5EF4-FFF2-40B4-BE49-F238E27FC236}">
                <a16:creationId xmlns:a16="http://schemas.microsoft.com/office/drawing/2014/main" id="{F2A7A11D-F557-4568-ACB4-A3C416A90C3A}"/>
              </a:ext>
            </a:extLst>
          </p:cNvPr>
          <p:cNvSpPr/>
          <p:nvPr/>
        </p:nvSpPr>
        <p:spPr>
          <a:xfrm>
            <a:off x="695067" y="295676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19" name="Action Button: Custom 21">
            <a:hlinkClick r:id="" action="ppaction://noaction" highlightClick="1">
              <a:snd r:embed="rId6" name="decir (seseo).wav"/>
            </a:hlinkClick>
            <a:extLst>
              <a:ext uri="{FF2B5EF4-FFF2-40B4-BE49-F238E27FC236}">
                <a16:creationId xmlns:a16="http://schemas.microsoft.com/office/drawing/2014/main" id="{58EB65DA-BFB7-450E-989E-D3E416993644}"/>
              </a:ext>
            </a:extLst>
          </p:cNvPr>
          <p:cNvSpPr/>
          <p:nvPr/>
        </p:nvSpPr>
        <p:spPr>
          <a:xfrm>
            <a:off x="695067" y="388557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20" name="Action Button: Custom 22">
            <a:hlinkClick r:id="" action="ppaction://noaction" highlightClick="1">
              <a:snd r:embed="rId7" name="necesitar.wav"/>
            </a:hlinkClick>
            <a:extLst>
              <a:ext uri="{FF2B5EF4-FFF2-40B4-BE49-F238E27FC236}">
                <a16:creationId xmlns:a16="http://schemas.microsoft.com/office/drawing/2014/main" id="{F7B9A79F-E96C-433A-9CA4-F82A6C302582}"/>
              </a:ext>
            </a:extLst>
          </p:cNvPr>
          <p:cNvSpPr/>
          <p:nvPr/>
        </p:nvSpPr>
        <p:spPr>
          <a:xfrm>
            <a:off x="695067" y="481439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21" name="Action Button: Custom 23">
            <a:hlinkClick r:id="" action="ppaction://noaction" highlightClick="1">
              <a:snd r:embed="rId8" name="ciencias (seseo).wav"/>
            </a:hlinkClick>
            <a:extLst>
              <a:ext uri="{FF2B5EF4-FFF2-40B4-BE49-F238E27FC236}">
                <a16:creationId xmlns:a16="http://schemas.microsoft.com/office/drawing/2014/main" id="{42DF3C5B-963B-499F-9B8D-FAE9CA9EA99B}"/>
              </a:ext>
            </a:extLst>
          </p:cNvPr>
          <p:cNvSpPr/>
          <p:nvPr/>
        </p:nvSpPr>
        <p:spPr>
          <a:xfrm>
            <a:off x="713792" y="574321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22" name="Action Button: Custom 25">
            <a:hlinkClick r:id="" action="ppaction://noaction" highlightClick="1">
              <a:snd r:embed="rId9" name="doce (seseo).wav"/>
            </a:hlinkClick>
            <a:extLst>
              <a:ext uri="{FF2B5EF4-FFF2-40B4-BE49-F238E27FC236}">
                <a16:creationId xmlns:a16="http://schemas.microsoft.com/office/drawing/2014/main" id="{9DB88CE7-695B-4FE9-88E3-F067E6899AE3}"/>
              </a:ext>
            </a:extLst>
          </p:cNvPr>
          <p:cNvSpPr/>
          <p:nvPr/>
        </p:nvSpPr>
        <p:spPr>
          <a:xfrm>
            <a:off x="7188735" y="2103908"/>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23" name="Action Button: Custom 26">
            <a:hlinkClick r:id="" action="ppaction://noaction" highlightClick="1">
              <a:snd r:embed="rId10" name="necesario (seseo).wav"/>
            </a:hlinkClick>
            <a:extLst>
              <a:ext uri="{FF2B5EF4-FFF2-40B4-BE49-F238E27FC236}">
                <a16:creationId xmlns:a16="http://schemas.microsoft.com/office/drawing/2014/main" id="{ECBDE80B-78D1-400E-BC15-45E173950197}"/>
              </a:ext>
            </a:extLst>
          </p:cNvPr>
          <p:cNvSpPr/>
          <p:nvPr/>
        </p:nvSpPr>
        <p:spPr>
          <a:xfrm>
            <a:off x="7189217" y="304890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24" name="Action Button: Custom 27">
            <a:hlinkClick r:id="" action="ppaction://noaction" highlightClick="1">
              <a:snd r:embed="rId11" name="diciembre.wav"/>
            </a:hlinkClick>
            <a:extLst>
              <a:ext uri="{FF2B5EF4-FFF2-40B4-BE49-F238E27FC236}">
                <a16:creationId xmlns:a16="http://schemas.microsoft.com/office/drawing/2014/main" id="{1B64822D-67C0-40E4-9151-A899C41BA329}"/>
              </a:ext>
            </a:extLst>
          </p:cNvPr>
          <p:cNvSpPr/>
          <p:nvPr/>
        </p:nvSpPr>
        <p:spPr>
          <a:xfrm>
            <a:off x="7188735" y="393159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25" name="TextBox 24"/>
          <p:cNvSpPr txBox="1"/>
          <p:nvPr/>
        </p:nvSpPr>
        <p:spPr>
          <a:xfrm>
            <a:off x="4587201" y="4536791"/>
            <a:ext cx="7896980" cy="1815882"/>
          </a:xfrm>
          <a:prstGeom prst="rect">
            <a:avLst/>
          </a:prstGeom>
          <a:noFill/>
        </p:spPr>
        <p:txBody>
          <a:bodyPr wrap="square" rtlCol="0">
            <a:spAutoFit/>
          </a:bodyPr>
          <a:lstStyle/>
          <a:p>
            <a:pPr algn="l"/>
            <a:r>
              <a:rPr lang="en-GB" sz="2800" dirty="0">
                <a:solidFill>
                  <a:schemeClr val="accent5">
                    <a:lumMod val="50000"/>
                  </a:schemeClr>
                </a:solidFill>
              </a:rPr>
              <a:t>Escucha la pronunciación.</a:t>
            </a:r>
          </a:p>
          <a:p>
            <a:pPr algn="l"/>
            <a:r>
              <a:rPr lang="en-GB" sz="2800" dirty="0">
                <a:solidFill>
                  <a:schemeClr val="accent5">
                    <a:lumMod val="50000"/>
                  </a:schemeClr>
                </a:solidFill>
              </a:rPr>
              <a:t>Where is the person more likely to be from? </a:t>
            </a:r>
          </a:p>
          <a:p>
            <a:pPr marL="342900" indent="-342900" algn="l">
              <a:buFontTx/>
              <a:buChar char="-"/>
            </a:pPr>
            <a:r>
              <a:rPr lang="en-GB" sz="2800" dirty="0">
                <a:solidFill>
                  <a:schemeClr val="accent5">
                    <a:lumMod val="50000"/>
                  </a:schemeClr>
                </a:solidFill>
              </a:rPr>
              <a:t>mainland Spain</a:t>
            </a:r>
          </a:p>
          <a:p>
            <a:pPr marL="342900" indent="-342900" algn="l">
              <a:buFontTx/>
              <a:buChar char="-"/>
            </a:pPr>
            <a:r>
              <a:rPr lang="en-GB" sz="2800" dirty="0">
                <a:solidFill>
                  <a:schemeClr val="accent5">
                    <a:lumMod val="50000"/>
                  </a:schemeClr>
                </a:solidFill>
              </a:rPr>
              <a:t>Latin America / Canaries</a:t>
            </a:r>
          </a:p>
        </p:txBody>
      </p:sp>
      <p:pic>
        <p:nvPicPr>
          <p:cNvPr id="26" name="Picture 2" descr="http://www.clker.com/cliparts/j/p/l/D/8/K/green-tick-md.png">
            <a:extLst>
              <a:ext uri="{FF2B5EF4-FFF2-40B4-BE49-F238E27FC236}">
                <a16:creationId xmlns:a16="http://schemas.microsoft.com/office/drawing/2014/main" id="{7C978192-9D33-4FE4-805D-A1C808E1A17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54481" y="5843444"/>
            <a:ext cx="422268" cy="440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50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P spid="14" grpId="0"/>
      <p:bldP spid="15" grpId="0"/>
      <p:bldP spid="16"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F1D3D4-3B73-4F82-8166-A5F1C121E501}"/>
              </a:ext>
            </a:extLst>
          </p:cNvPr>
          <p:cNvPicPr>
            <a:picLocks noChangeAspect="1"/>
          </p:cNvPicPr>
          <p:nvPr/>
        </p:nvPicPr>
        <p:blipFill rotWithShape="1">
          <a:blip r:embed="rId3"/>
          <a:srcRect l="31084" t="22756" r="60266" b="43269"/>
          <a:stretch/>
        </p:blipFill>
        <p:spPr>
          <a:xfrm>
            <a:off x="1342571" y="1634865"/>
            <a:ext cx="1455517" cy="3214267"/>
          </a:xfrm>
          <a:prstGeom prst="rect">
            <a:avLst/>
          </a:prstGeom>
        </p:spPr>
      </p:pic>
      <p:sp>
        <p:nvSpPr>
          <p:cNvPr id="7" name="Title 1">
            <a:extLst>
              <a:ext uri="{FF2B5EF4-FFF2-40B4-BE49-F238E27FC236}">
                <a16:creationId xmlns:a16="http://schemas.microsoft.com/office/drawing/2014/main" id="{DE0227A9-DC21-478E-AF58-2874125622C3}"/>
              </a:ext>
            </a:extLst>
          </p:cNvPr>
          <p:cNvSpPr>
            <a:spLocks noGrp="1"/>
          </p:cNvSpPr>
          <p:nvPr>
            <p:ph type="title"/>
          </p:nvPr>
        </p:nvSpPr>
        <p:spPr>
          <a:xfrm>
            <a:off x="4009571" y="1634865"/>
            <a:ext cx="6382657" cy="1461927"/>
          </a:xfrm>
        </p:spPr>
        <p:txBody>
          <a:bodyPr/>
          <a:lstStyle/>
          <a:p>
            <a:r>
              <a:rPr lang="en-GB" dirty="0">
                <a:latin typeface="Century Gothic" panose="020B0502020202020204" pitchFamily="34" charset="0"/>
              </a:rPr>
              <a:t>Juan </a:t>
            </a:r>
            <a:r>
              <a:rPr lang="en-GB" dirty="0" err="1">
                <a:latin typeface="Century Gothic" panose="020B0502020202020204" pitchFamily="34" charset="0"/>
              </a:rPr>
              <a:t>tiene</a:t>
            </a:r>
            <a:r>
              <a:rPr lang="en-GB" dirty="0">
                <a:latin typeface="Century Gothic" panose="020B0502020202020204" pitchFamily="34" charset="0"/>
              </a:rPr>
              <a:t> </a:t>
            </a:r>
            <a:r>
              <a:rPr lang="en-GB" dirty="0" err="1">
                <a:latin typeface="Century Gothic" panose="020B0502020202020204" pitchFamily="34" charset="0"/>
              </a:rPr>
              <a:t>unas</a:t>
            </a:r>
            <a:r>
              <a:rPr lang="en-GB" dirty="0">
                <a:latin typeface="Century Gothic" panose="020B0502020202020204" pitchFamily="34" charset="0"/>
              </a:rPr>
              <a:t> </a:t>
            </a:r>
            <a:r>
              <a:rPr lang="en-GB" dirty="0" err="1">
                <a:latin typeface="Century Gothic" panose="020B0502020202020204" pitchFamily="34" charset="0"/>
              </a:rPr>
              <a:t>cosas</a:t>
            </a:r>
            <a:r>
              <a:rPr lang="en-GB" dirty="0">
                <a:latin typeface="Century Gothic" panose="020B0502020202020204" pitchFamily="34" charset="0"/>
              </a:rPr>
              <a:t>. </a:t>
            </a:r>
          </a:p>
        </p:txBody>
      </p:sp>
      <p:sp>
        <p:nvSpPr>
          <p:cNvPr id="8" name="Title 1">
            <a:extLst>
              <a:ext uri="{FF2B5EF4-FFF2-40B4-BE49-F238E27FC236}">
                <a16:creationId xmlns:a16="http://schemas.microsoft.com/office/drawing/2014/main" id="{9A1DF19C-B194-47B3-AB60-863A46D4848F}"/>
              </a:ext>
            </a:extLst>
          </p:cNvPr>
          <p:cNvSpPr txBox="1">
            <a:spLocks/>
          </p:cNvSpPr>
          <p:nvPr/>
        </p:nvSpPr>
        <p:spPr>
          <a:xfrm>
            <a:off x="4009570" y="3096792"/>
            <a:ext cx="6382657" cy="1461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dirty="0"/>
              <a:t>Juan ________________ </a:t>
            </a:r>
          </a:p>
        </p:txBody>
      </p:sp>
      <p:sp>
        <p:nvSpPr>
          <p:cNvPr id="9" name="TextBox 8">
            <a:extLst>
              <a:ext uri="{FF2B5EF4-FFF2-40B4-BE49-F238E27FC236}">
                <a16:creationId xmlns:a16="http://schemas.microsoft.com/office/drawing/2014/main" id="{214F6BCE-9B7A-4D5D-911F-27685E8181B4}"/>
              </a:ext>
            </a:extLst>
          </p:cNvPr>
          <p:cNvSpPr txBox="1"/>
          <p:nvPr/>
        </p:nvSpPr>
        <p:spPr>
          <a:xfrm>
            <a:off x="5689600" y="3359446"/>
            <a:ext cx="4847770" cy="707886"/>
          </a:xfrm>
          <a:prstGeom prst="rect">
            <a:avLst/>
          </a:prstGeom>
          <a:noFill/>
        </p:spPr>
        <p:txBody>
          <a:bodyPr wrap="square" rtlCol="0">
            <a:spAutoFit/>
          </a:bodyPr>
          <a:lstStyle/>
          <a:p>
            <a:r>
              <a:rPr lang="en-GB" sz="4000" dirty="0">
                <a:solidFill>
                  <a:schemeClr val="accent2"/>
                </a:solidFill>
                <a:latin typeface="Century Gothic" panose="020B0502020202020204" pitchFamily="34" charset="0"/>
              </a:rPr>
              <a:t>has some things.</a:t>
            </a:r>
          </a:p>
        </p:txBody>
      </p:sp>
      <p:sp>
        <p:nvSpPr>
          <p:cNvPr id="10" name="Title 1">
            <a:extLst>
              <a:ext uri="{FF2B5EF4-FFF2-40B4-BE49-F238E27FC236}">
                <a16:creationId xmlns:a16="http://schemas.microsoft.com/office/drawing/2014/main" id="{A42D591B-7E8E-471D-A706-9D502BFD3D86}"/>
              </a:ext>
            </a:extLst>
          </p:cNvPr>
          <p:cNvSpPr txBox="1">
            <a:spLocks/>
          </p:cNvSpPr>
          <p:nvPr/>
        </p:nvSpPr>
        <p:spPr>
          <a:xfrm>
            <a:off x="2917372" y="4849132"/>
            <a:ext cx="7196112" cy="1461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dirty="0"/>
              <a:t>Pero, ¿</a:t>
            </a:r>
            <a:r>
              <a:rPr lang="en-GB" dirty="0" err="1"/>
              <a:t>qué</a:t>
            </a:r>
            <a:r>
              <a:rPr lang="en-GB" dirty="0"/>
              <a:t> </a:t>
            </a:r>
            <a:r>
              <a:rPr lang="en-GB" dirty="0" err="1"/>
              <a:t>tiene</a:t>
            </a:r>
            <a:r>
              <a:rPr lang="en-GB" dirty="0"/>
              <a:t>?</a:t>
            </a:r>
          </a:p>
        </p:txBody>
      </p:sp>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4"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Vocabulario</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51336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DBF-69DF-4B53-8E63-159F9FE58213}"/>
              </a:ext>
            </a:extLst>
          </p:cNvPr>
          <p:cNvSpPr>
            <a:spLocks noGrp="1"/>
          </p:cNvSpPr>
          <p:nvPr>
            <p:ph type="title"/>
          </p:nvPr>
        </p:nvSpPr>
        <p:spPr>
          <a:xfrm>
            <a:off x="838200" y="443073"/>
            <a:ext cx="4031255" cy="1461927"/>
          </a:xfrm>
        </p:spPr>
        <p:txBody>
          <a:bodyPr/>
          <a:lstStyle/>
          <a:p>
            <a:r>
              <a:rPr lang="en-GB" dirty="0">
                <a:latin typeface="Century Gothic" panose="020B0502020202020204" pitchFamily="34" charset="0"/>
              </a:rPr>
              <a:t>¿</a:t>
            </a:r>
            <a:r>
              <a:rPr lang="en-GB" dirty="0" err="1">
                <a:latin typeface="Century Gothic" panose="020B0502020202020204" pitchFamily="34" charset="0"/>
              </a:rPr>
              <a:t>Qué</a:t>
            </a:r>
            <a:r>
              <a:rPr lang="en-GB" dirty="0">
                <a:latin typeface="Century Gothic" panose="020B0502020202020204" pitchFamily="34" charset="0"/>
              </a:rPr>
              <a:t> tiene?</a:t>
            </a:r>
          </a:p>
        </p:txBody>
      </p:sp>
      <p:sp>
        <p:nvSpPr>
          <p:cNvPr id="3" name="Title 1">
            <a:extLst>
              <a:ext uri="{FF2B5EF4-FFF2-40B4-BE49-F238E27FC236}">
                <a16:creationId xmlns:a16="http://schemas.microsoft.com/office/drawing/2014/main" id="{A625E654-7BE9-44C1-955D-8BCC89052D20}"/>
              </a:ext>
            </a:extLst>
          </p:cNvPr>
          <p:cNvSpPr txBox="1">
            <a:spLocks/>
          </p:cNvSpPr>
          <p:nvPr/>
        </p:nvSpPr>
        <p:spPr>
          <a:xfrm>
            <a:off x="2266950" y="3004668"/>
            <a:ext cx="22669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dirty="0"/>
              <a:t>Tiene…</a:t>
            </a:r>
          </a:p>
        </p:txBody>
      </p:sp>
      <p:pic>
        <p:nvPicPr>
          <p:cNvPr id="4" name="Picture 3">
            <a:extLst>
              <a:ext uri="{FF2B5EF4-FFF2-40B4-BE49-F238E27FC236}">
                <a16:creationId xmlns:a16="http://schemas.microsoft.com/office/drawing/2014/main" id="{3F7D3640-5996-4740-85FA-9E17770C26AB}"/>
              </a:ext>
            </a:extLst>
          </p:cNvPr>
          <p:cNvPicPr>
            <a:picLocks noChangeAspect="1"/>
          </p:cNvPicPr>
          <p:nvPr/>
        </p:nvPicPr>
        <p:blipFill rotWithShape="1">
          <a:blip r:embed="rId3"/>
          <a:srcRect l="31084" t="22756" r="60266" b="43269"/>
          <a:stretch/>
        </p:blipFill>
        <p:spPr>
          <a:xfrm>
            <a:off x="152400" y="1905000"/>
            <a:ext cx="1905000" cy="4206875"/>
          </a:xfrm>
          <a:prstGeom prst="rect">
            <a:avLst/>
          </a:prstGeom>
        </p:spPr>
      </p:pic>
      <p:pic>
        <p:nvPicPr>
          <p:cNvPr id="5" name="Picture 2" descr="clear drinking glass on white table">
            <a:extLst>
              <a:ext uri="{FF2B5EF4-FFF2-40B4-BE49-F238E27FC236}">
                <a16:creationId xmlns:a16="http://schemas.microsoft.com/office/drawing/2014/main" id="{BB077089-F154-4618-8D2D-83A200F1216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7819" b="10381"/>
          <a:stretch/>
        </p:blipFill>
        <p:spPr bwMode="auto">
          <a:xfrm>
            <a:off x="5718176" y="1905000"/>
            <a:ext cx="3133502" cy="2904801"/>
          </a:xfrm>
          <a:prstGeom prst="rect">
            <a:avLst/>
          </a:prstGeom>
          <a:noFill/>
          <a:ln w="31750">
            <a:solidFill>
              <a:schemeClr val="accent2"/>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03ABBDB-8FB7-44A7-91DD-AAE8CA68A14D}"/>
              </a:ext>
            </a:extLst>
          </p:cNvPr>
          <p:cNvSpPr txBox="1"/>
          <p:nvPr/>
        </p:nvSpPr>
        <p:spPr>
          <a:xfrm>
            <a:off x="6213253" y="5221854"/>
            <a:ext cx="263842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un vaso</a:t>
            </a:r>
          </a:p>
        </p:txBody>
      </p:sp>
    </p:spTree>
    <p:extLst>
      <p:ext uri="{BB962C8B-B14F-4D97-AF65-F5344CB8AC3E}">
        <p14:creationId xmlns:p14="http://schemas.microsoft.com/office/powerpoint/2010/main" val="135618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CD056-FB72-4C8B-A1D1-1CB830D2688A}"/>
              </a:ext>
            </a:extLst>
          </p:cNvPr>
          <p:cNvSpPr txBox="1">
            <a:spLocks/>
          </p:cNvSpPr>
          <p:nvPr/>
        </p:nvSpPr>
        <p:spPr>
          <a:xfrm>
            <a:off x="2266950" y="3004668"/>
            <a:ext cx="276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dirty="0"/>
              <a:t>______…</a:t>
            </a:r>
          </a:p>
        </p:txBody>
      </p:sp>
      <p:pic>
        <p:nvPicPr>
          <p:cNvPr id="3" name="Picture 2">
            <a:extLst>
              <a:ext uri="{FF2B5EF4-FFF2-40B4-BE49-F238E27FC236}">
                <a16:creationId xmlns:a16="http://schemas.microsoft.com/office/drawing/2014/main" id="{F4679F3F-1D32-417B-AE51-1F1173E6818D}"/>
              </a:ext>
            </a:extLst>
          </p:cNvPr>
          <p:cNvPicPr>
            <a:picLocks noChangeAspect="1"/>
          </p:cNvPicPr>
          <p:nvPr/>
        </p:nvPicPr>
        <p:blipFill rotWithShape="1">
          <a:blip r:embed="rId3"/>
          <a:srcRect l="31084" t="22756" r="60266" b="43269"/>
          <a:stretch/>
        </p:blipFill>
        <p:spPr>
          <a:xfrm>
            <a:off x="152400" y="1905000"/>
            <a:ext cx="1905000" cy="4206875"/>
          </a:xfrm>
          <a:prstGeom prst="rect">
            <a:avLst/>
          </a:prstGeom>
        </p:spPr>
      </p:pic>
      <p:pic>
        <p:nvPicPr>
          <p:cNvPr id="4" name="Picture 2" descr="beige eco bag">
            <a:extLst>
              <a:ext uri="{FF2B5EF4-FFF2-40B4-BE49-F238E27FC236}">
                <a16:creationId xmlns:a16="http://schemas.microsoft.com/office/drawing/2014/main" id="{256E5FD5-8D3E-4315-97F7-9D5FDF1C5D7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807" t="18159" r="9111" b="11589"/>
          <a:stretch/>
        </p:blipFill>
        <p:spPr bwMode="auto">
          <a:xfrm>
            <a:off x="6213253" y="1524000"/>
            <a:ext cx="2592467" cy="3638550"/>
          </a:xfrm>
          <a:prstGeom prst="rect">
            <a:avLst/>
          </a:prstGeom>
          <a:noFill/>
          <a:ln w="31750">
            <a:solidFill>
              <a:schemeClr val="accent2"/>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B501B3-B715-4ED3-A03F-F13594440FCE}"/>
              </a:ext>
            </a:extLst>
          </p:cNvPr>
          <p:cNvSpPr txBox="1"/>
          <p:nvPr/>
        </p:nvSpPr>
        <p:spPr>
          <a:xfrm>
            <a:off x="6213253" y="5342434"/>
            <a:ext cx="359749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una bolsa</a:t>
            </a:r>
          </a:p>
        </p:txBody>
      </p:sp>
      <p:sp>
        <p:nvSpPr>
          <p:cNvPr id="8" name="Title 7">
            <a:extLst>
              <a:ext uri="{FF2B5EF4-FFF2-40B4-BE49-F238E27FC236}">
                <a16:creationId xmlns:a16="http://schemas.microsoft.com/office/drawing/2014/main" id="{2CE7858F-4818-40C2-A88A-CF71AAFEC630}"/>
              </a:ext>
            </a:extLst>
          </p:cNvPr>
          <p:cNvSpPr>
            <a:spLocks noGrp="1"/>
          </p:cNvSpPr>
          <p:nvPr>
            <p:ph type="title"/>
          </p:nvPr>
        </p:nvSpPr>
        <p:spPr>
          <a:xfrm>
            <a:off x="838200" y="511254"/>
            <a:ext cx="6797298" cy="1325563"/>
          </a:xfrm>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4400" kern="1200" dirty="0">
                <a:solidFill>
                  <a:schemeClr val="accent5">
                    <a:lumMod val="50000"/>
                  </a:schemeClr>
                </a:solidFill>
                <a:effectLst/>
                <a:latin typeface="Century Gothic" panose="020B0502020202020204" pitchFamily="34" charset="0"/>
              </a:rPr>
              <a:t>¿___ ______?</a:t>
            </a:r>
            <a:endParaRPr lang="en-GB" dirty="0">
              <a:effectLst/>
              <a:latin typeface="Century Gothic" panose="020B0502020202020204" pitchFamily="34" charset="0"/>
            </a:endParaRPr>
          </a:p>
        </p:txBody>
      </p:sp>
    </p:spTree>
    <p:extLst>
      <p:ext uri="{BB962C8B-B14F-4D97-AF65-F5344CB8AC3E}">
        <p14:creationId xmlns:p14="http://schemas.microsoft.com/office/powerpoint/2010/main" val="74795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BF864-2CA1-4494-9D54-3C46EE3E7AD7}"/>
              </a:ext>
            </a:extLst>
          </p:cNvPr>
          <p:cNvSpPr txBox="1">
            <a:spLocks/>
          </p:cNvSpPr>
          <p:nvPr/>
        </p:nvSpPr>
        <p:spPr>
          <a:xfrm>
            <a:off x="2266950" y="3004668"/>
            <a:ext cx="22669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dirty="0"/>
              <a:t>_____…</a:t>
            </a:r>
          </a:p>
        </p:txBody>
      </p:sp>
      <p:pic>
        <p:nvPicPr>
          <p:cNvPr id="3" name="Picture 2">
            <a:extLst>
              <a:ext uri="{FF2B5EF4-FFF2-40B4-BE49-F238E27FC236}">
                <a16:creationId xmlns:a16="http://schemas.microsoft.com/office/drawing/2014/main" id="{2F646676-9E38-4F5D-ACAF-87A4C07B0616}"/>
              </a:ext>
            </a:extLst>
          </p:cNvPr>
          <p:cNvPicPr>
            <a:picLocks noChangeAspect="1"/>
          </p:cNvPicPr>
          <p:nvPr/>
        </p:nvPicPr>
        <p:blipFill rotWithShape="1">
          <a:blip r:embed="rId3"/>
          <a:srcRect l="31084" t="22756" r="60266" b="43269"/>
          <a:stretch/>
        </p:blipFill>
        <p:spPr>
          <a:xfrm>
            <a:off x="152400" y="1905000"/>
            <a:ext cx="1905000" cy="4206875"/>
          </a:xfrm>
          <a:prstGeom prst="rect">
            <a:avLst/>
          </a:prstGeom>
        </p:spPr>
      </p:pic>
      <p:sp>
        <p:nvSpPr>
          <p:cNvPr id="4" name="TextBox 3">
            <a:extLst>
              <a:ext uri="{FF2B5EF4-FFF2-40B4-BE49-F238E27FC236}">
                <a16:creationId xmlns:a16="http://schemas.microsoft.com/office/drawing/2014/main" id="{5038E101-A121-45D4-BDA0-807252F4812D}"/>
              </a:ext>
            </a:extLst>
          </p:cNvPr>
          <p:cNvSpPr txBox="1"/>
          <p:nvPr/>
        </p:nvSpPr>
        <p:spPr>
          <a:xfrm>
            <a:off x="6213251" y="4642945"/>
            <a:ext cx="359749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un zapato</a:t>
            </a:r>
          </a:p>
        </p:txBody>
      </p:sp>
      <p:pic>
        <p:nvPicPr>
          <p:cNvPr id="5" name="Picture 2" descr="unpaired gray Nike running shoe">
            <a:extLst>
              <a:ext uri="{FF2B5EF4-FFF2-40B4-BE49-F238E27FC236}">
                <a16:creationId xmlns:a16="http://schemas.microsoft.com/office/drawing/2014/main" id="{F9573310-BB86-4B9C-8E6C-8ADBADC6A4ED}"/>
              </a:ext>
            </a:extLst>
          </p:cNvPr>
          <p:cNvPicPr>
            <a:picLocks noChangeAspect="1" noChangeArrowheads="1"/>
          </p:cNvPicPr>
          <p:nvPr/>
        </p:nvPicPr>
        <p:blipFill rotWithShape="1">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l="15207" t="19713" r="20054" b="26844"/>
          <a:stretch/>
        </p:blipFill>
        <p:spPr bwMode="auto">
          <a:xfrm>
            <a:off x="6213251" y="1978001"/>
            <a:ext cx="3228265" cy="2664944"/>
          </a:xfrm>
          <a:prstGeom prst="rect">
            <a:avLst/>
          </a:prstGeom>
          <a:noFill/>
          <a:ln w="31750">
            <a:solidFill>
              <a:schemeClr val="accent2"/>
            </a:solidFill>
          </a:ln>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FDC240D-59B2-4A81-8EA0-158F6721EEA3}"/>
              </a:ext>
            </a:extLst>
          </p:cNvPr>
          <p:cNvSpPr>
            <a:spLocks noGrp="1"/>
          </p:cNvSpPr>
          <p:nvPr>
            <p:ph type="title"/>
          </p:nvPr>
        </p:nvSpPr>
        <p:spPr>
          <a:xfrm>
            <a:off x="838200" y="443073"/>
            <a:ext cx="4031255" cy="1461927"/>
          </a:xfrm>
        </p:spPr>
        <p:txBody>
          <a:bodyPr/>
          <a:lstStyle/>
          <a:p>
            <a:r>
              <a:rPr lang="en-GB" dirty="0">
                <a:latin typeface="Century Gothic" panose="020B0502020202020204" pitchFamily="34" charset="0"/>
              </a:rPr>
              <a:t>¿___ _____?</a:t>
            </a:r>
          </a:p>
        </p:txBody>
      </p:sp>
    </p:spTree>
    <p:extLst>
      <p:ext uri="{BB962C8B-B14F-4D97-AF65-F5344CB8AC3E}">
        <p14:creationId xmlns:p14="http://schemas.microsoft.com/office/powerpoint/2010/main" val="262363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FCE05-CCC1-465C-84DC-94DB700864C1}"/>
              </a:ext>
            </a:extLst>
          </p:cNvPr>
          <p:cNvSpPr txBox="1">
            <a:spLocks/>
          </p:cNvSpPr>
          <p:nvPr/>
        </p:nvSpPr>
        <p:spPr>
          <a:xfrm>
            <a:off x="2266950" y="3004668"/>
            <a:ext cx="22669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dirty="0"/>
              <a:t>_____…</a:t>
            </a:r>
          </a:p>
        </p:txBody>
      </p:sp>
      <p:pic>
        <p:nvPicPr>
          <p:cNvPr id="3" name="Picture 2">
            <a:extLst>
              <a:ext uri="{FF2B5EF4-FFF2-40B4-BE49-F238E27FC236}">
                <a16:creationId xmlns:a16="http://schemas.microsoft.com/office/drawing/2014/main" id="{D22D74EB-463D-4E09-98AF-39CAD05D9CD4}"/>
              </a:ext>
            </a:extLst>
          </p:cNvPr>
          <p:cNvPicPr>
            <a:picLocks noChangeAspect="1"/>
          </p:cNvPicPr>
          <p:nvPr/>
        </p:nvPicPr>
        <p:blipFill rotWithShape="1">
          <a:blip r:embed="rId3"/>
          <a:srcRect l="31084" t="22756" r="60266" b="43269"/>
          <a:stretch/>
        </p:blipFill>
        <p:spPr>
          <a:xfrm>
            <a:off x="152400" y="1905000"/>
            <a:ext cx="1905000" cy="4206875"/>
          </a:xfrm>
          <a:prstGeom prst="rect">
            <a:avLst/>
          </a:prstGeom>
        </p:spPr>
      </p:pic>
      <p:sp>
        <p:nvSpPr>
          <p:cNvPr id="4" name="TextBox 3">
            <a:extLst>
              <a:ext uri="{FF2B5EF4-FFF2-40B4-BE49-F238E27FC236}">
                <a16:creationId xmlns:a16="http://schemas.microsoft.com/office/drawing/2014/main" id="{3E539C3D-C7DC-41D6-9A14-D7B33EECA870}"/>
              </a:ext>
            </a:extLst>
          </p:cNvPr>
          <p:cNvSpPr txBox="1"/>
          <p:nvPr/>
        </p:nvSpPr>
        <p:spPr>
          <a:xfrm>
            <a:off x="6213251" y="4642945"/>
            <a:ext cx="359749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una camisa</a:t>
            </a:r>
          </a:p>
        </p:txBody>
      </p:sp>
      <p:pic>
        <p:nvPicPr>
          <p:cNvPr id="5" name="Picture 2" descr="blue dress shirt ong chair">
            <a:extLst>
              <a:ext uri="{FF2B5EF4-FFF2-40B4-BE49-F238E27FC236}">
                <a16:creationId xmlns:a16="http://schemas.microsoft.com/office/drawing/2014/main" id="{C67E0CD6-0FA3-4C08-978B-E6EB1E9796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99" t="17691" r="11801"/>
          <a:stretch/>
        </p:blipFill>
        <p:spPr bwMode="auto">
          <a:xfrm>
            <a:off x="6498065" y="1614785"/>
            <a:ext cx="3027868" cy="2779765"/>
          </a:xfrm>
          <a:prstGeom prst="rect">
            <a:avLst/>
          </a:prstGeom>
          <a:noFill/>
          <a:ln w="31750">
            <a:solidFill>
              <a:schemeClr val="accent2"/>
            </a:solidFill>
          </a:ln>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F3643C1E-8708-45CF-AD03-924C7D6C21F3}"/>
              </a:ext>
            </a:extLst>
          </p:cNvPr>
          <p:cNvSpPr>
            <a:spLocks noGrp="1"/>
          </p:cNvSpPr>
          <p:nvPr>
            <p:ph type="title"/>
          </p:nvPr>
        </p:nvSpPr>
        <p:spPr>
          <a:xfrm>
            <a:off x="838200" y="443073"/>
            <a:ext cx="4031255" cy="1461927"/>
          </a:xfrm>
        </p:spPr>
        <p:txBody>
          <a:bodyPr/>
          <a:lstStyle/>
          <a:p>
            <a:r>
              <a:rPr lang="en-GB" dirty="0">
                <a:latin typeface="Century Gothic" panose="020B0502020202020204" pitchFamily="34" charset="0"/>
              </a:rPr>
              <a:t>¿___ _____?</a:t>
            </a:r>
          </a:p>
        </p:txBody>
      </p:sp>
    </p:spTree>
    <p:extLst>
      <p:ext uri="{BB962C8B-B14F-4D97-AF65-F5344CB8AC3E}">
        <p14:creationId xmlns:p14="http://schemas.microsoft.com/office/powerpoint/2010/main" val="228547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ce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6642" y="1833769"/>
            <a:ext cx="3196166" cy="250912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7" name="Picture 4" descr="Madrid 1 km signpos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8633" y="2169771"/>
            <a:ext cx="2734734" cy="10346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16055" y="3230194"/>
            <a:ext cx="335989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rca</a:t>
            </a:r>
          </a:p>
        </p:txBody>
      </p:sp>
      <p:sp>
        <p:nvSpPr>
          <p:cNvPr id="14" name="TextBox 13"/>
          <p:cNvSpPr txBox="1"/>
          <p:nvPr/>
        </p:nvSpPr>
        <p:spPr>
          <a:xfrm>
            <a:off x="844203" y="171534"/>
            <a:ext cx="283421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do</a:t>
            </a:r>
            <a:r>
              <a:rPr lang="es-CO" sz="6000" dirty="0">
                <a:solidFill>
                  <a:srgbClr val="E87D1E"/>
                </a:solidFill>
                <a:latin typeface="Century Gothic" panose="020B0502020202020204" pitchFamily="34" charset="0"/>
                <a:cs typeface="Calibri" panose="020F0502020204030204" pitchFamily="34" charset="0"/>
              </a:rPr>
              <a:t>ce</a:t>
            </a:r>
          </a:p>
        </p:txBody>
      </p:sp>
      <p:pic>
        <p:nvPicPr>
          <p:cNvPr id="11268" name="Picture 4" descr="the number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44019" y="1209954"/>
            <a:ext cx="1547485" cy="155118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24176" y="3374698"/>
            <a:ext cx="4024835"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ne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sario</a:t>
            </a:r>
          </a:p>
        </p:txBody>
      </p:sp>
      <p:sp>
        <p:nvSpPr>
          <p:cNvPr id="22" name="TextBox 21"/>
          <p:cNvSpPr txBox="1"/>
          <p:nvPr/>
        </p:nvSpPr>
        <p:spPr>
          <a:xfrm>
            <a:off x="674324" y="4182587"/>
            <a:ext cx="3167381"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[necessary]</a:t>
            </a:r>
          </a:p>
        </p:txBody>
      </p:sp>
      <p:sp>
        <p:nvSpPr>
          <p:cNvPr id="15" name="TextBox 14"/>
          <p:cNvSpPr txBox="1"/>
          <p:nvPr/>
        </p:nvSpPr>
        <p:spPr>
          <a:xfrm>
            <a:off x="4267200" y="4505752"/>
            <a:ext cx="365760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pare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r</a:t>
            </a:r>
          </a:p>
        </p:txBody>
      </p:sp>
      <p:sp>
        <p:nvSpPr>
          <p:cNvPr id="20" name="TextBox 19"/>
          <p:cNvSpPr txBox="1"/>
          <p:nvPr/>
        </p:nvSpPr>
        <p:spPr>
          <a:xfrm>
            <a:off x="3678420" y="5363594"/>
            <a:ext cx="4611757"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seem; appear]</a:t>
            </a:r>
          </a:p>
        </p:txBody>
      </p:sp>
      <p:sp>
        <p:nvSpPr>
          <p:cNvPr id="8" name="TextBox 7"/>
          <p:cNvSpPr txBox="1"/>
          <p:nvPr/>
        </p:nvSpPr>
        <p:spPr>
          <a:xfrm>
            <a:off x="5253839" y="2543334"/>
            <a:ext cx="1684323" cy="400110"/>
          </a:xfrm>
          <a:prstGeom prst="rect">
            <a:avLst/>
          </a:prstGeom>
          <a:noFill/>
        </p:spPr>
        <p:txBody>
          <a:bodyPr wrap="square" rtlCol="0">
            <a:spAutoFit/>
          </a:bodyPr>
          <a:lstStyle/>
          <a:p>
            <a:r>
              <a:rPr lang="en-GB" sz="2000" dirty="0">
                <a:latin typeface="Algerian" panose="04020705040A02060702" pitchFamily="82" charset="0"/>
              </a:rPr>
              <a:t>MADRID 1KM</a:t>
            </a:r>
            <a:endParaRPr lang="en-GB" dirty="0">
              <a:latin typeface="Algerian" panose="04020705040A02060702" pitchFamily="82" charset="0"/>
            </a:endParaRPr>
          </a:p>
        </p:txBody>
      </p:sp>
      <p:sp>
        <p:nvSpPr>
          <p:cNvPr id="10" name="TextBox 9"/>
          <p:cNvSpPr txBox="1"/>
          <p:nvPr/>
        </p:nvSpPr>
        <p:spPr>
          <a:xfrm>
            <a:off x="8682883" y="174886"/>
            <a:ext cx="28342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ntro</a:t>
            </a:r>
          </a:p>
        </p:txBody>
      </p:sp>
      <p:grpSp>
        <p:nvGrpSpPr>
          <p:cNvPr id="2" name="Group 1" descr="arrow pointing to the centre of a target"/>
          <p:cNvGrpSpPr/>
          <p:nvPr/>
        </p:nvGrpSpPr>
        <p:grpSpPr>
          <a:xfrm>
            <a:off x="9177946" y="1094457"/>
            <a:ext cx="1844092" cy="1807210"/>
            <a:chOff x="8515345" y="423154"/>
            <a:chExt cx="2051056" cy="2010035"/>
          </a:xfrm>
        </p:grpSpPr>
        <p:pic>
          <p:nvPicPr>
            <p:cNvPr id="11266" name="Picture 2" descr="arrow pointing to the centre of a targe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15345" y="423154"/>
              <a:ext cx="2051056" cy="201003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V="1">
              <a:off x="8949267" y="1611349"/>
              <a:ext cx="406400" cy="742385"/>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7626486" y="3349730"/>
            <a:ext cx="476830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ne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sitar</a:t>
            </a:r>
          </a:p>
        </p:txBody>
      </p:sp>
      <p:sp>
        <p:nvSpPr>
          <p:cNvPr id="18" name="TextBox 17"/>
          <p:cNvSpPr txBox="1"/>
          <p:nvPr/>
        </p:nvSpPr>
        <p:spPr>
          <a:xfrm>
            <a:off x="8890761" y="4245857"/>
            <a:ext cx="2296075"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need]</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00724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e_cerca.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subTnLst>
                                    <p:audio>
                                      <p:cMediaNode>
                                        <p:cTn display="0" masterRel="sameClick">
                                          <p:stCondLst>
                                            <p:cond evt="begin" delay="0">
                                              <p:tn val="24"/>
                                            </p:cond>
                                          </p:stCondLst>
                                          <p:endCondLst>
                                            <p:cond evt="onStopAudio" delay="0">
                                              <p:tgtEl>
                                                <p:sldTgt/>
                                              </p:tgtEl>
                                            </p:cond>
                                          </p:endCondLst>
                                        </p:cTn>
                                        <p:tgtEl>
                                          <p:sndTgt r:embed="rId5" name="ce_doc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268"/>
                                        </p:tgtEl>
                                        <p:attrNameLst>
                                          <p:attrName>style.visibility</p:attrName>
                                        </p:attrNameLst>
                                      </p:cBhvr>
                                      <p:to>
                                        <p:strVal val="visible"/>
                                      </p:to>
                                    </p:set>
                                    <p:animEffect transition="in" filter="fade">
                                      <p:cBhvr>
                                        <p:cTn id="31" dur="500"/>
                                        <p:tgtEl>
                                          <p:spTgt spid="11268"/>
                                        </p:tgtEl>
                                      </p:cBhvr>
                                    </p:animEffect>
                                  </p:childTnLst>
                                  <p:subTnLst>
                                    <p:audio>
                                      <p:cMediaNode>
                                        <p:cTn display="0" masterRel="sameClick">
                                          <p:stCondLst>
                                            <p:cond evt="begin" delay="0">
                                              <p:tn val="29"/>
                                            </p:cond>
                                          </p:stCondLst>
                                          <p:endCondLst>
                                            <p:cond evt="onStopAudio" delay="0">
                                              <p:tgtEl>
                                                <p:sldTgt/>
                                              </p:tgtEl>
                                            </p:cond>
                                          </p:endCondLst>
                                        </p:cTn>
                                        <p:tgtEl>
                                          <p:sndTgt r:embed="rId5" name="ce_doc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6" name="ce_centro.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subTnLst>
                                    <p:audio>
                                      <p:cMediaNode>
                                        <p:cTn display="0" masterRel="sameClick">
                                          <p:stCondLst>
                                            <p:cond evt="begin" delay="0">
                                              <p:tn val="39"/>
                                            </p:cond>
                                          </p:stCondLst>
                                          <p:endCondLst>
                                            <p:cond evt="onStopAudio" delay="0">
                                              <p:tgtEl>
                                                <p:sldTgt/>
                                              </p:tgtEl>
                                            </p:cond>
                                          </p:endCondLst>
                                        </p:cTn>
                                        <p:tgtEl>
                                          <p:sndTgt r:embed="rId6" name="ce_centro.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subTnLst>
                                    <p:audio>
                                      <p:cMediaNode>
                                        <p:cTn display="0" masterRel="sameClick">
                                          <p:stCondLst>
                                            <p:cond evt="begin" delay="0">
                                              <p:tn val="44"/>
                                            </p:cond>
                                          </p:stCondLst>
                                          <p:endCondLst>
                                            <p:cond evt="onStopAudio" delay="0">
                                              <p:tgtEl>
                                                <p:sldTgt/>
                                              </p:tgtEl>
                                            </p:cond>
                                          </p:endCondLst>
                                        </p:cTn>
                                        <p:tgtEl>
                                          <p:sndTgt r:embed="rId7" name="ce_necesario.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subTnLst>
                                    <p:audio>
                                      <p:cMediaNode>
                                        <p:cTn display="0" masterRel="sameClick">
                                          <p:stCondLst>
                                            <p:cond evt="begin" delay="0">
                                              <p:tn val="49"/>
                                            </p:cond>
                                          </p:stCondLst>
                                          <p:endCondLst>
                                            <p:cond evt="onStopAudio" delay="0">
                                              <p:tgtEl>
                                                <p:sldTgt/>
                                              </p:tgtEl>
                                            </p:cond>
                                          </p:endCondLst>
                                        </p:cTn>
                                        <p:tgtEl>
                                          <p:sndTgt r:embed="rId7" name="ce_necesario.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8" name="ce_parec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ce_parec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subTnLst>
                                    <p:audio>
                                      <p:cMediaNode>
                                        <p:cTn display="0" masterRel="sameClick">
                                          <p:stCondLst>
                                            <p:cond evt="begin" delay="0">
                                              <p:tn val="64"/>
                                            </p:cond>
                                          </p:stCondLst>
                                          <p:endCondLst>
                                            <p:cond evt="onStopAudio" delay="0">
                                              <p:tgtEl>
                                                <p:sldTgt/>
                                              </p:tgtEl>
                                            </p:cond>
                                          </p:endCondLst>
                                        </p:cTn>
                                        <p:tgtEl>
                                          <p:sndTgt r:embed="rId9" name="ce_necesitar.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subTnLst>
                                    <p:audio>
                                      <p:cMediaNode>
                                        <p:cTn display="0" masterRel="sameClick">
                                          <p:stCondLst>
                                            <p:cond evt="begin" delay="0">
                                              <p:tn val="69"/>
                                            </p:cond>
                                          </p:stCondLst>
                                          <p:endCondLst>
                                            <p:cond evt="onStopAudio" delay="0">
                                              <p:tgtEl>
                                                <p:sldTgt/>
                                              </p:tgtEl>
                                            </p:cond>
                                          </p:endCondLst>
                                        </p:cTn>
                                        <p:tgtEl>
                                          <p:sndTgt r:embed="rId9" name="ce_necesi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4" grpId="0"/>
      <p:bldP spid="17" grpId="0"/>
      <p:bldP spid="22" grpId="0"/>
      <p:bldP spid="15" grpId="0"/>
      <p:bldP spid="20" grpId="0"/>
      <p:bldP spid="8" grpId="0"/>
      <p:bldP spid="10" grpId="0"/>
      <p:bldP spid="13"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70F86-5CF2-41FB-822A-6A3957D839A2}"/>
              </a:ext>
            </a:extLst>
          </p:cNvPr>
          <p:cNvSpPr txBox="1">
            <a:spLocks/>
          </p:cNvSpPr>
          <p:nvPr/>
        </p:nvSpPr>
        <p:spPr>
          <a:xfrm>
            <a:off x="2266950" y="3004668"/>
            <a:ext cx="22669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dirty="0"/>
              <a:t>_____…</a:t>
            </a:r>
          </a:p>
        </p:txBody>
      </p:sp>
      <p:pic>
        <p:nvPicPr>
          <p:cNvPr id="3" name="Picture 2">
            <a:extLst>
              <a:ext uri="{FF2B5EF4-FFF2-40B4-BE49-F238E27FC236}">
                <a16:creationId xmlns:a16="http://schemas.microsoft.com/office/drawing/2014/main" id="{E069EBFA-6B8F-460B-966D-6F3857677AFF}"/>
              </a:ext>
            </a:extLst>
          </p:cNvPr>
          <p:cNvPicPr>
            <a:picLocks noChangeAspect="1"/>
          </p:cNvPicPr>
          <p:nvPr/>
        </p:nvPicPr>
        <p:blipFill rotWithShape="1">
          <a:blip r:embed="rId3"/>
          <a:srcRect l="31084" t="22756" r="60266" b="43269"/>
          <a:stretch/>
        </p:blipFill>
        <p:spPr>
          <a:xfrm>
            <a:off x="152400" y="1905000"/>
            <a:ext cx="1905000" cy="4206875"/>
          </a:xfrm>
          <a:prstGeom prst="rect">
            <a:avLst/>
          </a:prstGeom>
        </p:spPr>
      </p:pic>
      <p:sp>
        <p:nvSpPr>
          <p:cNvPr id="4" name="TextBox 3">
            <a:extLst>
              <a:ext uri="{FF2B5EF4-FFF2-40B4-BE49-F238E27FC236}">
                <a16:creationId xmlns:a16="http://schemas.microsoft.com/office/drawing/2014/main" id="{18EB8F85-935C-46EF-98EA-3C507CE9F838}"/>
              </a:ext>
            </a:extLst>
          </p:cNvPr>
          <p:cNvSpPr txBox="1"/>
          <p:nvPr/>
        </p:nvSpPr>
        <p:spPr>
          <a:xfrm>
            <a:off x="6213251" y="4642945"/>
            <a:ext cx="359749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un producto</a:t>
            </a:r>
          </a:p>
        </p:txBody>
      </p:sp>
      <p:sp>
        <p:nvSpPr>
          <p:cNvPr id="5" name="TextBox 4">
            <a:extLst>
              <a:ext uri="{FF2B5EF4-FFF2-40B4-BE49-F238E27FC236}">
                <a16:creationId xmlns:a16="http://schemas.microsoft.com/office/drawing/2014/main" id="{DDAAAB42-E239-407D-9691-1AEDB64615B8}"/>
              </a:ext>
            </a:extLst>
          </p:cNvPr>
          <p:cNvSpPr txBox="1"/>
          <p:nvPr/>
        </p:nvSpPr>
        <p:spPr>
          <a:xfrm>
            <a:off x="6003702" y="3004668"/>
            <a:ext cx="4530186" cy="1015663"/>
          </a:xfrm>
          <a:prstGeom prst="rect">
            <a:avLst/>
          </a:prstGeom>
          <a:noFill/>
        </p:spPr>
        <p:txBody>
          <a:bodyPr wrap="square" rtlCol="0">
            <a:spAutoFit/>
          </a:bodyPr>
          <a:lstStyle/>
          <a:p>
            <a:r>
              <a:rPr lang="en-GB" sz="6000" dirty="0">
                <a:solidFill>
                  <a:srgbClr val="002060"/>
                </a:solidFill>
                <a:latin typeface="Century Gothic" panose="020B0502020202020204" pitchFamily="34" charset="0"/>
              </a:rPr>
              <a:t>[a product]</a:t>
            </a:r>
          </a:p>
        </p:txBody>
      </p:sp>
      <p:sp>
        <p:nvSpPr>
          <p:cNvPr id="6" name="Title 1">
            <a:extLst>
              <a:ext uri="{FF2B5EF4-FFF2-40B4-BE49-F238E27FC236}">
                <a16:creationId xmlns:a16="http://schemas.microsoft.com/office/drawing/2014/main" id="{CC6D3C78-670F-497B-9B5D-DA5449F00DDF}"/>
              </a:ext>
            </a:extLst>
          </p:cNvPr>
          <p:cNvSpPr>
            <a:spLocks noGrp="1"/>
          </p:cNvSpPr>
          <p:nvPr>
            <p:ph type="title"/>
          </p:nvPr>
        </p:nvSpPr>
        <p:spPr>
          <a:xfrm>
            <a:off x="838200" y="443073"/>
            <a:ext cx="4031255" cy="1461927"/>
          </a:xfrm>
        </p:spPr>
        <p:txBody>
          <a:bodyPr/>
          <a:lstStyle/>
          <a:p>
            <a:r>
              <a:rPr lang="en-GB" dirty="0">
                <a:latin typeface="Century Gothic" panose="020B0502020202020204" pitchFamily="34" charset="0"/>
              </a:rPr>
              <a:t>¿___ _____?</a:t>
            </a:r>
          </a:p>
        </p:txBody>
      </p:sp>
    </p:spTree>
    <p:extLst>
      <p:ext uri="{BB962C8B-B14F-4D97-AF65-F5344CB8AC3E}">
        <p14:creationId xmlns:p14="http://schemas.microsoft.com/office/powerpoint/2010/main" val="275058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40" name="TextBox 39">
            <a:extLst>
              <a:ext uri="{FF2B5EF4-FFF2-40B4-BE49-F238E27FC236}">
                <a16:creationId xmlns:a16="http://schemas.microsoft.com/office/drawing/2014/main" id="{53F26695-4619-42DF-9C0D-993114ECDEBB}"/>
              </a:ext>
            </a:extLst>
          </p:cNvPr>
          <p:cNvSpPr txBox="1"/>
          <p:nvPr/>
        </p:nvSpPr>
        <p:spPr>
          <a:xfrm>
            <a:off x="462721" y="1031092"/>
            <a:ext cx="1656306"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D7D31"/>
                </a:solidFill>
                <a:effectLst/>
                <a:uLnTx/>
                <a:uFillTx/>
                <a:latin typeface="+mj-lt"/>
              </a:rPr>
              <a:t>to use</a:t>
            </a:r>
          </a:p>
        </p:txBody>
      </p:sp>
      <p:sp>
        <p:nvSpPr>
          <p:cNvPr id="41" name="TextBox 40">
            <a:extLst>
              <a:ext uri="{FF2B5EF4-FFF2-40B4-BE49-F238E27FC236}">
                <a16:creationId xmlns:a16="http://schemas.microsoft.com/office/drawing/2014/main" id="{8BC5517E-2D0F-4B6E-996A-15DD67DC8659}"/>
              </a:ext>
            </a:extLst>
          </p:cNvPr>
          <p:cNvSpPr txBox="1"/>
          <p:nvPr/>
        </p:nvSpPr>
        <p:spPr>
          <a:xfrm>
            <a:off x="5855818" y="3210290"/>
            <a:ext cx="218133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D7D31"/>
                </a:solidFill>
                <a:effectLst/>
                <a:uLnTx/>
                <a:uFillTx/>
                <a:latin typeface="+mj-lt"/>
              </a:rPr>
              <a:t>to buy</a:t>
            </a:r>
          </a:p>
        </p:txBody>
      </p:sp>
      <p:sp>
        <p:nvSpPr>
          <p:cNvPr id="42" name="TextBox 41">
            <a:extLst>
              <a:ext uri="{FF2B5EF4-FFF2-40B4-BE49-F238E27FC236}">
                <a16:creationId xmlns:a16="http://schemas.microsoft.com/office/drawing/2014/main" id="{478B3C9A-3BC1-487D-BB9A-1E85282FCD28}"/>
              </a:ext>
            </a:extLst>
          </p:cNvPr>
          <p:cNvSpPr txBox="1"/>
          <p:nvPr/>
        </p:nvSpPr>
        <p:spPr>
          <a:xfrm>
            <a:off x="7075434" y="1848767"/>
            <a:ext cx="3953665"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D7D31"/>
                </a:solidFill>
                <a:effectLst/>
                <a:uLnTx/>
                <a:uFillTx/>
                <a:latin typeface="+mj-lt"/>
              </a:rPr>
              <a:t>to carry, to wear</a:t>
            </a:r>
          </a:p>
        </p:txBody>
      </p:sp>
      <p:sp>
        <p:nvSpPr>
          <p:cNvPr id="43" name="TextBox 42">
            <a:extLst>
              <a:ext uri="{FF2B5EF4-FFF2-40B4-BE49-F238E27FC236}">
                <a16:creationId xmlns:a16="http://schemas.microsoft.com/office/drawing/2014/main" id="{8C3422D5-7CA8-43D0-9FFB-E18AAC53CFB0}"/>
              </a:ext>
            </a:extLst>
          </p:cNvPr>
          <p:cNvSpPr txBox="1"/>
          <p:nvPr/>
        </p:nvSpPr>
        <p:spPr>
          <a:xfrm>
            <a:off x="10123434" y="663560"/>
            <a:ext cx="218133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D7D31"/>
                </a:solidFill>
                <a:effectLst/>
                <a:uLnTx/>
                <a:uFillTx/>
                <a:latin typeface="+mj-lt"/>
              </a:rPr>
              <a:t>to arrive</a:t>
            </a:r>
          </a:p>
        </p:txBody>
      </p:sp>
      <p:sp>
        <p:nvSpPr>
          <p:cNvPr id="44" name="TextBox 43">
            <a:extLst>
              <a:ext uri="{FF2B5EF4-FFF2-40B4-BE49-F238E27FC236}">
                <a16:creationId xmlns:a16="http://schemas.microsoft.com/office/drawing/2014/main" id="{87B50F3C-0370-4712-9718-49DB778BBA77}"/>
              </a:ext>
            </a:extLst>
          </p:cNvPr>
          <p:cNvSpPr txBox="1"/>
          <p:nvPr/>
        </p:nvSpPr>
        <p:spPr>
          <a:xfrm>
            <a:off x="2788140" y="1397476"/>
            <a:ext cx="218133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D7D31"/>
                </a:solidFill>
                <a:effectLst/>
                <a:uLnTx/>
                <a:uFillTx/>
                <a:latin typeface="+mj-lt"/>
              </a:rPr>
              <a:t>to speak</a:t>
            </a:r>
          </a:p>
        </p:txBody>
      </p:sp>
      <p:sp>
        <p:nvSpPr>
          <p:cNvPr id="45" name="TextBox 44">
            <a:extLst>
              <a:ext uri="{FF2B5EF4-FFF2-40B4-BE49-F238E27FC236}">
                <a16:creationId xmlns:a16="http://schemas.microsoft.com/office/drawing/2014/main" id="{D28CBA2F-7A75-4BBA-AE1D-FF428ABA9925}"/>
              </a:ext>
            </a:extLst>
          </p:cNvPr>
          <p:cNvSpPr txBox="1"/>
          <p:nvPr/>
        </p:nvSpPr>
        <p:spPr>
          <a:xfrm>
            <a:off x="7762766" y="4969032"/>
            <a:ext cx="23606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D7D31"/>
                </a:solidFill>
                <a:effectLst/>
                <a:uLnTx/>
                <a:uFillTx/>
                <a:latin typeface="+mj-lt"/>
              </a:rPr>
              <a:t>to dance</a:t>
            </a:r>
          </a:p>
        </p:txBody>
      </p:sp>
      <p:sp>
        <p:nvSpPr>
          <p:cNvPr id="46" name="TextBox 45">
            <a:extLst>
              <a:ext uri="{FF2B5EF4-FFF2-40B4-BE49-F238E27FC236}">
                <a16:creationId xmlns:a16="http://schemas.microsoft.com/office/drawing/2014/main" id="{E6E9140E-4BEA-42A8-987D-FC807368AF37}"/>
              </a:ext>
            </a:extLst>
          </p:cNvPr>
          <p:cNvSpPr txBox="1"/>
          <p:nvPr/>
        </p:nvSpPr>
        <p:spPr>
          <a:xfrm>
            <a:off x="783490" y="3716579"/>
            <a:ext cx="23606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D7D31"/>
                </a:solidFill>
                <a:effectLst/>
                <a:uLnTx/>
                <a:uFillTx/>
                <a:latin typeface="+mj-lt"/>
              </a:rPr>
              <a:t>to listen</a:t>
            </a:r>
          </a:p>
        </p:txBody>
      </p:sp>
      <p:sp>
        <p:nvSpPr>
          <p:cNvPr id="47" name="TextBox 46">
            <a:extLst>
              <a:ext uri="{FF2B5EF4-FFF2-40B4-BE49-F238E27FC236}">
                <a16:creationId xmlns:a16="http://schemas.microsoft.com/office/drawing/2014/main" id="{2CD74F74-2A39-4844-86D1-8C9C0055F383}"/>
              </a:ext>
            </a:extLst>
          </p:cNvPr>
          <p:cNvSpPr txBox="1"/>
          <p:nvPr/>
        </p:nvSpPr>
        <p:spPr>
          <a:xfrm>
            <a:off x="3892200" y="4692630"/>
            <a:ext cx="23606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D7D31"/>
                </a:solidFill>
                <a:effectLst/>
                <a:uLnTx/>
                <a:uFillTx/>
                <a:latin typeface="+mj-lt"/>
              </a:rPr>
              <a:t>to need</a:t>
            </a:r>
          </a:p>
        </p:txBody>
      </p:sp>
      <p:sp>
        <p:nvSpPr>
          <p:cNvPr id="48" name="TextBox 47">
            <a:extLst>
              <a:ext uri="{FF2B5EF4-FFF2-40B4-BE49-F238E27FC236}">
                <a16:creationId xmlns:a16="http://schemas.microsoft.com/office/drawing/2014/main" id="{6E1409DC-6835-43F1-87BF-2A817AD9BDCB}"/>
              </a:ext>
            </a:extLst>
          </p:cNvPr>
          <p:cNvSpPr txBox="1"/>
          <p:nvPr/>
        </p:nvSpPr>
        <p:spPr>
          <a:xfrm>
            <a:off x="6255649" y="5830209"/>
            <a:ext cx="23606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mj-lt"/>
              </a:rPr>
              <a:t>hablar</a:t>
            </a:r>
          </a:p>
        </p:txBody>
      </p:sp>
      <p:sp>
        <p:nvSpPr>
          <p:cNvPr id="49" name="TextBox 48">
            <a:extLst>
              <a:ext uri="{FF2B5EF4-FFF2-40B4-BE49-F238E27FC236}">
                <a16:creationId xmlns:a16="http://schemas.microsoft.com/office/drawing/2014/main" id="{432955C3-6DB4-4954-A455-B67A9806B735}"/>
              </a:ext>
            </a:extLst>
          </p:cNvPr>
          <p:cNvSpPr txBox="1"/>
          <p:nvPr/>
        </p:nvSpPr>
        <p:spPr>
          <a:xfrm>
            <a:off x="5855818" y="853274"/>
            <a:ext cx="23606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mj-lt"/>
              </a:rPr>
              <a:t>necesitar</a:t>
            </a:r>
          </a:p>
        </p:txBody>
      </p:sp>
      <p:sp>
        <p:nvSpPr>
          <p:cNvPr id="50" name="TextBox 49">
            <a:extLst>
              <a:ext uri="{FF2B5EF4-FFF2-40B4-BE49-F238E27FC236}">
                <a16:creationId xmlns:a16="http://schemas.microsoft.com/office/drawing/2014/main" id="{54F072CF-257D-4892-BFAF-1A9451E63B06}"/>
              </a:ext>
            </a:extLst>
          </p:cNvPr>
          <p:cNvSpPr txBox="1"/>
          <p:nvPr/>
        </p:nvSpPr>
        <p:spPr>
          <a:xfrm>
            <a:off x="4238026" y="2746332"/>
            <a:ext cx="23606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mj-lt"/>
              </a:rPr>
              <a:t>llevar</a:t>
            </a:r>
            <a:endParaRPr kumimoji="0" lang="en-GB" sz="3200" b="1" i="0" u="none" strike="noStrike" kern="0" cap="none" spc="0" normalizeH="0" baseline="0" noProof="0" dirty="0">
              <a:ln>
                <a:noFill/>
              </a:ln>
              <a:solidFill>
                <a:srgbClr val="002060"/>
              </a:solidFill>
              <a:effectLst/>
              <a:uLnTx/>
              <a:uFillTx/>
              <a:latin typeface="+mj-lt"/>
            </a:endParaRPr>
          </a:p>
        </p:txBody>
      </p:sp>
      <p:sp>
        <p:nvSpPr>
          <p:cNvPr id="51" name="TextBox 50">
            <a:extLst>
              <a:ext uri="{FF2B5EF4-FFF2-40B4-BE49-F238E27FC236}">
                <a16:creationId xmlns:a16="http://schemas.microsoft.com/office/drawing/2014/main" id="{3BF0CCEA-3C6C-4306-A17E-D17A141E4158}"/>
              </a:ext>
            </a:extLst>
          </p:cNvPr>
          <p:cNvSpPr txBox="1"/>
          <p:nvPr/>
        </p:nvSpPr>
        <p:spPr>
          <a:xfrm>
            <a:off x="9529322" y="3676460"/>
            <a:ext cx="23606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mj-lt"/>
              </a:rPr>
              <a:t>llegar</a:t>
            </a:r>
          </a:p>
        </p:txBody>
      </p:sp>
      <p:sp>
        <p:nvSpPr>
          <p:cNvPr id="52" name="TextBox 51">
            <a:extLst>
              <a:ext uri="{FF2B5EF4-FFF2-40B4-BE49-F238E27FC236}">
                <a16:creationId xmlns:a16="http://schemas.microsoft.com/office/drawing/2014/main" id="{71CF5AE6-E0AC-4BBA-A520-50FD16BCE565}"/>
              </a:ext>
            </a:extLst>
          </p:cNvPr>
          <p:cNvSpPr txBox="1"/>
          <p:nvPr/>
        </p:nvSpPr>
        <p:spPr>
          <a:xfrm>
            <a:off x="10602405" y="2507896"/>
            <a:ext cx="188490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mj-lt"/>
              </a:rPr>
              <a:t>bailar</a:t>
            </a:r>
            <a:endParaRPr kumimoji="0" lang="en-GB" sz="3200" b="1" i="0" u="none" strike="noStrike" kern="0" cap="none" spc="0" normalizeH="0" baseline="0" noProof="0" dirty="0">
              <a:ln>
                <a:noFill/>
              </a:ln>
              <a:solidFill>
                <a:srgbClr val="002060"/>
              </a:solidFill>
              <a:effectLst/>
              <a:uLnTx/>
              <a:uFillTx/>
              <a:latin typeface="+mj-lt"/>
            </a:endParaRPr>
          </a:p>
        </p:txBody>
      </p:sp>
      <p:sp>
        <p:nvSpPr>
          <p:cNvPr id="53" name="TextBox 52">
            <a:extLst>
              <a:ext uri="{FF2B5EF4-FFF2-40B4-BE49-F238E27FC236}">
                <a16:creationId xmlns:a16="http://schemas.microsoft.com/office/drawing/2014/main" id="{F92023DD-F585-4BF8-877C-76EB9559FFEA}"/>
              </a:ext>
            </a:extLst>
          </p:cNvPr>
          <p:cNvSpPr txBox="1"/>
          <p:nvPr/>
        </p:nvSpPr>
        <p:spPr>
          <a:xfrm>
            <a:off x="1217239" y="2746332"/>
            <a:ext cx="23606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mj-lt"/>
              </a:rPr>
              <a:t>escuchar</a:t>
            </a:r>
            <a:endParaRPr kumimoji="0" lang="en-GB" sz="3200" b="1" i="0" u="none" strike="noStrike" kern="0" cap="none" spc="0" normalizeH="0" baseline="0" noProof="0" dirty="0">
              <a:ln>
                <a:noFill/>
              </a:ln>
              <a:solidFill>
                <a:srgbClr val="002060"/>
              </a:solidFill>
              <a:effectLst/>
              <a:uLnTx/>
              <a:uFillTx/>
              <a:latin typeface="+mj-lt"/>
            </a:endParaRPr>
          </a:p>
        </p:txBody>
      </p:sp>
      <p:sp>
        <p:nvSpPr>
          <p:cNvPr id="54" name="TextBox 53">
            <a:extLst>
              <a:ext uri="{FF2B5EF4-FFF2-40B4-BE49-F238E27FC236}">
                <a16:creationId xmlns:a16="http://schemas.microsoft.com/office/drawing/2014/main" id="{A408050F-9ABA-45F3-B222-4DC272D20D6B}"/>
              </a:ext>
            </a:extLst>
          </p:cNvPr>
          <p:cNvSpPr txBox="1"/>
          <p:nvPr/>
        </p:nvSpPr>
        <p:spPr>
          <a:xfrm>
            <a:off x="9980241" y="5863122"/>
            <a:ext cx="104885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mj-lt"/>
              </a:rPr>
              <a:t>usar</a:t>
            </a:r>
            <a:endParaRPr kumimoji="0" lang="en-GB" sz="3200" b="1" i="0" u="none" strike="noStrike" kern="0" cap="none" spc="0" normalizeH="0" baseline="0" noProof="0" dirty="0">
              <a:ln>
                <a:noFill/>
              </a:ln>
              <a:solidFill>
                <a:srgbClr val="002060"/>
              </a:solidFill>
              <a:effectLst/>
              <a:uLnTx/>
              <a:uFillTx/>
              <a:latin typeface="+mj-lt"/>
            </a:endParaRPr>
          </a:p>
        </p:txBody>
      </p:sp>
      <p:sp>
        <p:nvSpPr>
          <p:cNvPr id="55" name="TextBox 54">
            <a:extLst>
              <a:ext uri="{FF2B5EF4-FFF2-40B4-BE49-F238E27FC236}">
                <a16:creationId xmlns:a16="http://schemas.microsoft.com/office/drawing/2014/main" id="{D1C35F19-DDC1-4AE9-8BC6-E8F5B9639A43}"/>
              </a:ext>
            </a:extLst>
          </p:cNvPr>
          <p:cNvSpPr txBox="1"/>
          <p:nvPr/>
        </p:nvSpPr>
        <p:spPr>
          <a:xfrm>
            <a:off x="1293025" y="5650210"/>
            <a:ext cx="23606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mj-lt"/>
              </a:rPr>
              <a:t>comprar</a:t>
            </a:r>
            <a:endParaRPr kumimoji="0" lang="en-GB" sz="3200" b="1" i="0" u="none" strike="noStrike" kern="0" cap="none" spc="0" normalizeH="0" baseline="0" noProof="0" dirty="0">
              <a:ln>
                <a:noFill/>
              </a:ln>
              <a:solidFill>
                <a:srgbClr val="002060"/>
              </a:solidFill>
              <a:effectLst/>
              <a:uLnTx/>
              <a:uFillTx/>
              <a:latin typeface="+mj-lt"/>
            </a:endParaRPr>
          </a:p>
        </p:txBody>
      </p:sp>
    </p:spTree>
    <p:extLst>
      <p:ext uri="{BB962C8B-B14F-4D97-AF65-F5344CB8AC3E}">
        <p14:creationId xmlns:p14="http://schemas.microsoft.com/office/powerpoint/2010/main" val="35762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75E-6 -1.48148E-6 L -0.77539 -0.66805 " pathEditMode="relative" rAng="0" ptsTypes="AA">
                                      <p:cBhvr>
                                        <p:cTn id="14" dur="2000" fill="hold"/>
                                        <p:tgtEl>
                                          <p:spTgt spid="54"/>
                                        </p:tgtEl>
                                        <p:attrNameLst>
                                          <p:attrName>ppt_x</p:attrName>
                                          <p:attrName>ppt_y</p:attrName>
                                        </p:attrNameLst>
                                      </p:cBhvr>
                                      <p:rCtr x="-38776" y="-33403"/>
                                    </p:animMotion>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1000" fill="hold"/>
                                        <p:tgtEl>
                                          <p:spTgt spid="45"/>
                                        </p:tgtEl>
                                        <p:attrNameLst>
                                          <p:attrName>ppt_w</p:attrName>
                                        </p:attrNameLst>
                                      </p:cBhvr>
                                      <p:tavLst>
                                        <p:tav tm="0">
                                          <p:val>
                                            <p:fltVal val="0"/>
                                          </p:val>
                                        </p:tav>
                                        <p:tav tm="100000">
                                          <p:val>
                                            <p:strVal val="#ppt_w"/>
                                          </p:val>
                                        </p:tav>
                                      </p:tavLst>
                                    </p:anim>
                                    <p:anim calcmode="lin" valueType="num">
                                      <p:cBhvr>
                                        <p:cTn id="20" dur="1000" fill="hold"/>
                                        <p:tgtEl>
                                          <p:spTgt spid="45"/>
                                        </p:tgtEl>
                                        <p:attrNameLst>
                                          <p:attrName>ppt_h</p:attrName>
                                        </p:attrNameLst>
                                      </p:cBhvr>
                                      <p:tavLst>
                                        <p:tav tm="0">
                                          <p:val>
                                            <p:fltVal val="0"/>
                                          </p:val>
                                        </p:tav>
                                        <p:tav tm="100000">
                                          <p:val>
                                            <p:strVal val="#ppt_h"/>
                                          </p:val>
                                        </p:tav>
                                      </p:tavLst>
                                    </p:anim>
                                    <p:anim calcmode="lin" valueType="num">
                                      <p:cBhvr>
                                        <p:cTn id="21" dur="1000" fill="hold"/>
                                        <p:tgtEl>
                                          <p:spTgt spid="45"/>
                                        </p:tgtEl>
                                        <p:attrNameLst>
                                          <p:attrName>style.rotation</p:attrName>
                                        </p:attrNameLst>
                                      </p:cBhvr>
                                      <p:tavLst>
                                        <p:tav tm="0">
                                          <p:val>
                                            <p:fltVal val="90"/>
                                          </p:val>
                                        </p:tav>
                                        <p:tav tm="100000">
                                          <p:val>
                                            <p:fltVal val="0"/>
                                          </p:val>
                                        </p:tav>
                                      </p:tavLst>
                                    </p:anim>
                                    <p:animEffect transition="in" filter="fade">
                                      <p:cBhvr>
                                        <p:cTn id="22" dur="10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91667E-6 4.44444E-6 L -0.23125 0.4155 " pathEditMode="relative" rAng="0" ptsTypes="AA">
                                      <p:cBhvr>
                                        <p:cTn id="26" dur="2000" fill="hold"/>
                                        <p:tgtEl>
                                          <p:spTgt spid="52"/>
                                        </p:tgtEl>
                                        <p:attrNameLst>
                                          <p:attrName>ppt_x</p:attrName>
                                          <p:attrName>ppt_y</p:attrName>
                                        </p:attrNameLst>
                                      </p:cBhvr>
                                      <p:rCtr x="-11563" y="20764"/>
                                    </p:animMotion>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1000" fill="hold"/>
                                        <p:tgtEl>
                                          <p:spTgt spid="43"/>
                                        </p:tgtEl>
                                        <p:attrNameLst>
                                          <p:attrName>ppt_w</p:attrName>
                                        </p:attrNameLst>
                                      </p:cBhvr>
                                      <p:tavLst>
                                        <p:tav tm="0">
                                          <p:val>
                                            <p:fltVal val="0"/>
                                          </p:val>
                                        </p:tav>
                                        <p:tav tm="100000">
                                          <p:val>
                                            <p:strVal val="#ppt_w"/>
                                          </p:val>
                                        </p:tav>
                                      </p:tavLst>
                                    </p:anim>
                                    <p:anim calcmode="lin" valueType="num">
                                      <p:cBhvr>
                                        <p:cTn id="32" dur="1000" fill="hold"/>
                                        <p:tgtEl>
                                          <p:spTgt spid="43"/>
                                        </p:tgtEl>
                                        <p:attrNameLst>
                                          <p:attrName>ppt_h</p:attrName>
                                        </p:attrNameLst>
                                      </p:cBhvr>
                                      <p:tavLst>
                                        <p:tav tm="0">
                                          <p:val>
                                            <p:fltVal val="0"/>
                                          </p:val>
                                        </p:tav>
                                        <p:tav tm="100000">
                                          <p:val>
                                            <p:strVal val="#ppt_h"/>
                                          </p:val>
                                        </p:tav>
                                      </p:tavLst>
                                    </p:anim>
                                    <p:anim calcmode="lin" valueType="num">
                                      <p:cBhvr>
                                        <p:cTn id="33" dur="1000" fill="hold"/>
                                        <p:tgtEl>
                                          <p:spTgt spid="43"/>
                                        </p:tgtEl>
                                        <p:attrNameLst>
                                          <p:attrName>style.rotation</p:attrName>
                                        </p:attrNameLst>
                                      </p:cBhvr>
                                      <p:tavLst>
                                        <p:tav tm="0">
                                          <p:val>
                                            <p:fltVal val="90"/>
                                          </p:val>
                                        </p:tav>
                                        <p:tav tm="100000">
                                          <p:val>
                                            <p:fltVal val="0"/>
                                          </p:val>
                                        </p:tav>
                                      </p:tavLst>
                                    </p:anim>
                                    <p:animEffect transition="in" filter="fade">
                                      <p:cBhvr>
                                        <p:cTn id="34" dur="10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3.125E-6 4.07407E-6 L 0.04896 -0.375 " pathEditMode="relative" rAng="0" ptsTypes="AA">
                                      <p:cBhvr>
                                        <p:cTn id="38" dur="2000" fill="hold"/>
                                        <p:tgtEl>
                                          <p:spTgt spid="51"/>
                                        </p:tgtEl>
                                        <p:attrNameLst>
                                          <p:attrName>ppt_x</p:attrName>
                                          <p:attrName>ppt_y</p:attrName>
                                        </p:attrNameLst>
                                      </p:cBhvr>
                                      <p:rCtr x="2448" y="-18750"/>
                                    </p:animMotion>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p:cTn id="43" dur="1000" fill="hold"/>
                                        <p:tgtEl>
                                          <p:spTgt spid="47"/>
                                        </p:tgtEl>
                                        <p:attrNameLst>
                                          <p:attrName>ppt_w</p:attrName>
                                        </p:attrNameLst>
                                      </p:cBhvr>
                                      <p:tavLst>
                                        <p:tav tm="0">
                                          <p:val>
                                            <p:fltVal val="0"/>
                                          </p:val>
                                        </p:tav>
                                        <p:tav tm="100000">
                                          <p:val>
                                            <p:strVal val="#ppt_w"/>
                                          </p:val>
                                        </p:tav>
                                      </p:tavLst>
                                    </p:anim>
                                    <p:anim calcmode="lin" valueType="num">
                                      <p:cBhvr>
                                        <p:cTn id="44" dur="1000" fill="hold"/>
                                        <p:tgtEl>
                                          <p:spTgt spid="47"/>
                                        </p:tgtEl>
                                        <p:attrNameLst>
                                          <p:attrName>ppt_h</p:attrName>
                                        </p:attrNameLst>
                                      </p:cBhvr>
                                      <p:tavLst>
                                        <p:tav tm="0">
                                          <p:val>
                                            <p:fltVal val="0"/>
                                          </p:val>
                                        </p:tav>
                                        <p:tav tm="100000">
                                          <p:val>
                                            <p:strVal val="#ppt_h"/>
                                          </p:val>
                                        </p:tav>
                                      </p:tavLst>
                                    </p:anim>
                                    <p:anim calcmode="lin" valueType="num">
                                      <p:cBhvr>
                                        <p:cTn id="45" dur="1000" fill="hold"/>
                                        <p:tgtEl>
                                          <p:spTgt spid="47"/>
                                        </p:tgtEl>
                                        <p:attrNameLst>
                                          <p:attrName>style.rotation</p:attrName>
                                        </p:attrNameLst>
                                      </p:cBhvr>
                                      <p:tavLst>
                                        <p:tav tm="0">
                                          <p:val>
                                            <p:fltVal val="90"/>
                                          </p:val>
                                        </p:tav>
                                        <p:tav tm="100000">
                                          <p:val>
                                            <p:fltVal val="0"/>
                                          </p:val>
                                        </p:tav>
                                      </p:tavLst>
                                    </p:anim>
                                    <p:animEffect transition="in" filter="fade">
                                      <p:cBhvr>
                                        <p:cTn id="46" dur="10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1.04167E-6 -3.7037E-7 L -0.16224 0.61921 " pathEditMode="relative" rAng="0" ptsTypes="AA">
                                      <p:cBhvr>
                                        <p:cTn id="50" dur="2000" fill="hold"/>
                                        <p:tgtEl>
                                          <p:spTgt spid="49"/>
                                        </p:tgtEl>
                                        <p:attrNameLst>
                                          <p:attrName>ppt_x</p:attrName>
                                          <p:attrName>ppt_y</p:attrName>
                                        </p:attrNameLst>
                                      </p:cBhvr>
                                      <p:rCtr x="-8112" y="30949"/>
                                    </p:animMotion>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p:cTn id="55" dur="1000" fill="hold"/>
                                        <p:tgtEl>
                                          <p:spTgt spid="42"/>
                                        </p:tgtEl>
                                        <p:attrNameLst>
                                          <p:attrName>ppt_w</p:attrName>
                                        </p:attrNameLst>
                                      </p:cBhvr>
                                      <p:tavLst>
                                        <p:tav tm="0">
                                          <p:val>
                                            <p:fltVal val="0"/>
                                          </p:val>
                                        </p:tav>
                                        <p:tav tm="100000">
                                          <p:val>
                                            <p:strVal val="#ppt_w"/>
                                          </p:val>
                                        </p:tav>
                                      </p:tavLst>
                                    </p:anim>
                                    <p:anim calcmode="lin" valueType="num">
                                      <p:cBhvr>
                                        <p:cTn id="56" dur="1000" fill="hold"/>
                                        <p:tgtEl>
                                          <p:spTgt spid="42"/>
                                        </p:tgtEl>
                                        <p:attrNameLst>
                                          <p:attrName>ppt_h</p:attrName>
                                        </p:attrNameLst>
                                      </p:cBhvr>
                                      <p:tavLst>
                                        <p:tav tm="0">
                                          <p:val>
                                            <p:fltVal val="0"/>
                                          </p:val>
                                        </p:tav>
                                        <p:tav tm="100000">
                                          <p:val>
                                            <p:strVal val="#ppt_h"/>
                                          </p:val>
                                        </p:tav>
                                      </p:tavLst>
                                    </p:anim>
                                    <p:anim calcmode="lin" valueType="num">
                                      <p:cBhvr>
                                        <p:cTn id="57" dur="1000" fill="hold"/>
                                        <p:tgtEl>
                                          <p:spTgt spid="42"/>
                                        </p:tgtEl>
                                        <p:attrNameLst>
                                          <p:attrName>style.rotation</p:attrName>
                                        </p:attrNameLst>
                                      </p:cBhvr>
                                      <p:tavLst>
                                        <p:tav tm="0">
                                          <p:val>
                                            <p:fltVal val="90"/>
                                          </p:val>
                                        </p:tav>
                                        <p:tav tm="100000">
                                          <p:val>
                                            <p:fltVal val="0"/>
                                          </p:val>
                                        </p:tav>
                                      </p:tavLst>
                                    </p:anim>
                                    <p:animEffect transition="in" filter="fade">
                                      <p:cBhvr>
                                        <p:cTn id="58" dur="1000"/>
                                        <p:tgtEl>
                                          <p:spTgt spid="42"/>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0" nodeType="clickEffect">
                                  <p:stCondLst>
                                    <p:cond delay="0"/>
                                  </p:stCondLst>
                                  <p:childTnLst>
                                    <p:animMotion origin="layout" path="M 1.25E-6 2.22222E-6 L 0.23646 -0.05533 " pathEditMode="relative" rAng="0" ptsTypes="AA">
                                      <p:cBhvr>
                                        <p:cTn id="62" dur="2000" fill="hold"/>
                                        <p:tgtEl>
                                          <p:spTgt spid="50"/>
                                        </p:tgtEl>
                                        <p:attrNameLst>
                                          <p:attrName>ppt_x</p:attrName>
                                          <p:attrName>ppt_y</p:attrName>
                                        </p:attrNameLst>
                                      </p:cBhvr>
                                      <p:rCtr x="11823" y="-2778"/>
                                    </p:animMotion>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p:cTn id="67" dur="1000" fill="hold"/>
                                        <p:tgtEl>
                                          <p:spTgt spid="44"/>
                                        </p:tgtEl>
                                        <p:attrNameLst>
                                          <p:attrName>ppt_w</p:attrName>
                                        </p:attrNameLst>
                                      </p:cBhvr>
                                      <p:tavLst>
                                        <p:tav tm="0">
                                          <p:val>
                                            <p:fltVal val="0"/>
                                          </p:val>
                                        </p:tav>
                                        <p:tav tm="100000">
                                          <p:val>
                                            <p:strVal val="#ppt_w"/>
                                          </p:val>
                                        </p:tav>
                                      </p:tavLst>
                                    </p:anim>
                                    <p:anim calcmode="lin" valueType="num">
                                      <p:cBhvr>
                                        <p:cTn id="68" dur="1000" fill="hold"/>
                                        <p:tgtEl>
                                          <p:spTgt spid="44"/>
                                        </p:tgtEl>
                                        <p:attrNameLst>
                                          <p:attrName>ppt_h</p:attrName>
                                        </p:attrNameLst>
                                      </p:cBhvr>
                                      <p:tavLst>
                                        <p:tav tm="0">
                                          <p:val>
                                            <p:fltVal val="0"/>
                                          </p:val>
                                        </p:tav>
                                        <p:tav tm="100000">
                                          <p:val>
                                            <p:strVal val="#ppt_h"/>
                                          </p:val>
                                        </p:tav>
                                      </p:tavLst>
                                    </p:anim>
                                    <p:anim calcmode="lin" valueType="num">
                                      <p:cBhvr>
                                        <p:cTn id="69" dur="1000" fill="hold"/>
                                        <p:tgtEl>
                                          <p:spTgt spid="44"/>
                                        </p:tgtEl>
                                        <p:attrNameLst>
                                          <p:attrName>style.rotation</p:attrName>
                                        </p:attrNameLst>
                                      </p:cBhvr>
                                      <p:tavLst>
                                        <p:tav tm="0">
                                          <p:val>
                                            <p:fltVal val="90"/>
                                          </p:val>
                                        </p:tav>
                                        <p:tav tm="100000">
                                          <p:val>
                                            <p:fltVal val="0"/>
                                          </p:val>
                                        </p:tav>
                                      </p:tavLst>
                                    </p:anim>
                                    <p:animEffect transition="in" filter="fade">
                                      <p:cBhvr>
                                        <p:cTn id="70" dur="1000"/>
                                        <p:tgtEl>
                                          <p:spTgt spid="44"/>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0" nodeType="clickEffect">
                                  <p:stCondLst>
                                    <p:cond delay="0"/>
                                  </p:stCondLst>
                                  <p:childTnLst>
                                    <p:animMotion origin="layout" path="M -3.54167E-6 3.7037E-6 L -0.28359 -0.59561 " pathEditMode="relative" rAng="0" ptsTypes="AA">
                                      <p:cBhvr>
                                        <p:cTn id="74" dur="2000" fill="hold"/>
                                        <p:tgtEl>
                                          <p:spTgt spid="48"/>
                                        </p:tgtEl>
                                        <p:attrNameLst>
                                          <p:attrName>ppt_x</p:attrName>
                                          <p:attrName>ppt_y</p:attrName>
                                        </p:attrNameLst>
                                      </p:cBhvr>
                                      <p:rCtr x="-14180" y="-29792"/>
                                    </p:animMotion>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p:cTn id="79" dur="1000" fill="hold"/>
                                        <p:tgtEl>
                                          <p:spTgt spid="46"/>
                                        </p:tgtEl>
                                        <p:attrNameLst>
                                          <p:attrName>ppt_w</p:attrName>
                                        </p:attrNameLst>
                                      </p:cBhvr>
                                      <p:tavLst>
                                        <p:tav tm="0">
                                          <p:val>
                                            <p:fltVal val="0"/>
                                          </p:val>
                                        </p:tav>
                                        <p:tav tm="100000">
                                          <p:val>
                                            <p:strVal val="#ppt_w"/>
                                          </p:val>
                                        </p:tav>
                                      </p:tavLst>
                                    </p:anim>
                                    <p:anim calcmode="lin" valueType="num">
                                      <p:cBhvr>
                                        <p:cTn id="80" dur="1000" fill="hold"/>
                                        <p:tgtEl>
                                          <p:spTgt spid="46"/>
                                        </p:tgtEl>
                                        <p:attrNameLst>
                                          <p:attrName>ppt_h</p:attrName>
                                        </p:attrNameLst>
                                      </p:cBhvr>
                                      <p:tavLst>
                                        <p:tav tm="0">
                                          <p:val>
                                            <p:fltVal val="0"/>
                                          </p:val>
                                        </p:tav>
                                        <p:tav tm="100000">
                                          <p:val>
                                            <p:strVal val="#ppt_h"/>
                                          </p:val>
                                        </p:tav>
                                      </p:tavLst>
                                    </p:anim>
                                    <p:anim calcmode="lin" valueType="num">
                                      <p:cBhvr>
                                        <p:cTn id="81" dur="1000" fill="hold"/>
                                        <p:tgtEl>
                                          <p:spTgt spid="46"/>
                                        </p:tgtEl>
                                        <p:attrNameLst>
                                          <p:attrName>style.rotation</p:attrName>
                                        </p:attrNameLst>
                                      </p:cBhvr>
                                      <p:tavLst>
                                        <p:tav tm="0">
                                          <p:val>
                                            <p:fltVal val="90"/>
                                          </p:val>
                                        </p:tav>
                                        <p:tav tm="100000">
                                          <p:val>
                                            <p:fltVal val="0"/>
                                          </p:val>
                                        </p:tav>
                                      </p:tavLst>
                                    </p:anim>
                                    <p:animEffect transition="in" filter="fade">
                                      <p:cBhvr>
                                        <p:cTn id="82" dur="1000"/>
                                        <p:tgtEl>
                                          <p:spTgt spid="46"/>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0" nodeType="clickEffect">
                                  <p:stCondLst>
                                    <p:cond delay="0"/>
                                  </p:stCondLst>
                                  <p:childTnLst>
                                    <p:animMotion origin="layout" path="M -2.29167E-6 2.22222E-6 L -0.03541 0.19861 " pathEditMode="relative" rAng="0" ptsTypes="AA">
                                      <p:cBhvr>
                                        <p:cTn id="86" dur="2000" fill="hold"/>
                                        <p:tgtEl>
                                          <p:spTgt spid="53"/>
                                        </p:tgtEl>
                                        <p:attrNameLst>
                                          <p:attrName>ppt_x</p:attrName>
                                          <p:attrName>ppt_y</p:attrName>
                                        </p:attrNameLst>
                                      </p:cBhvr>
                                      <p:rCtr x="-1771" y="9931"/>
                                    </p:animMotion>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anim calcmode="lin" valueType="num">
                                      <p:cBhvr>
                                        <p:cTn id="91" dur="1000" fill="hold"/>
                                        <p:tgtEl>
                                          <p:spTgt spid="41"/>
                                        </p:tgtEl>
                                        <p:attrNameLst>
                                          <p:attrName>ppt_w</p:attrName>
                                        </p:attrNameLst>
                                      </p:cBhvr>
                                      <p:tavLst>
                                        <p:tav tm="0">
                                          <p:val>
                                            <p:fltVal val="0"/>
                                          </p:val>
                                        </p:tav>
                                        <p:tav tm="100000">
                                          <p:val>
                                            <p:strVal val="#ppt_w"/>
                                          </p:val>
                                        </p:tav>
                                      </p:tavLst>
                                    </p:anim>
                                    <p:anim calcmode="lin" valueType="num">
                                      <p:cBhvr>
                                        <p:cTn id="92" dur="1000" fill="hold"/>
                                        <p:tgtEl>
                                          <p:spTgt spid="41"/>
                                        </p:tgtEl>
                                        <p:attrNameLst>
                                          <p:attrName>ppt_h</p:attrName>
                                        </p:attrNameLst>
                                      </p:cBhvr>
                                      <p:tavLst>
                                        <p:tav tm="0">
                                          <p:val>
                                            <p:fltVal val="0"/>
                                          </p:val>
                                        </p:tav>
                                        <p:tav tm="100000">
                                          <p:val>
                                            <p:strVal val="#ppt_h"/>
                                          </p:val>
                                        </p:tav>
                                      </p:tavLst>
                                    </p:anim>
                                    <p:anim calcmode="lin" valueType="num">
                                      <p:cBhvr>
                                        <p:cTn id="93" dur="1000" fill="hold"/>
                                        <p:tgtEl>
                                          <p:spTgt spid="41"/>
                                        </p:tgtEl>
                                        <p:attrNameLst>
                                          <p:attrName>style.rotation</p:attrName>
                                        </p:attrNameLst>
                                      </p:cBhvr>
                                      <p:tavLst>
                                        <p:tav tm="0">
                                          <p:val>
                                            <p:fltVal val="90"/>
                                          </p:val>
                                        </p:tav>
                                        <p:tav tm="100000">
                                          <p:val>
                                            <p:fltVal val="0"/>
                                          </p:val>
                                        </p:tav>
                                      </p:tavLst>
                                    </p:anim>
                                    <p:animEffect transition="in" filter="fade">
                                      <p:cBhvr>
                                        <p:cTn id="94" dur="1000"/>
                                        <p:tgtEl>
                                          <p:spTgt spid="41"/>
                                        </p:tgtEl>
                                      </p:cBhvr>
                                    </p:animEffect>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grpId="0" nodeType="clickEffect">
                                  <p:stCondLst>
                                    <p:cond delay="0"/>
                                  </p:stCondLst>
                                  <p:childTnLst>
                                    <p:animMotion origin="layout" path="M -2.29167E-6 2.59259E-6 L 0.37761 -0.3 " pathEditMode="relative" rAng="0" ptsTypes="AA">
                                      <p:cBhvr>
                                        <p:cTn id="98" dur="2000" fill="hold"/>
                                        <p:tgtEl>
                                          <p:spTgt spid="55"/>
                                        </p:tgtEl>
                                        <p:attrNameLst>
                                          <p:attrName>ppt_x</p:attrName>
                                          <p:attrName>ppt_y</p:attrName>
                                        </p:attrNameLst>
                                      </p:cBhvr>
                                      <p:rCtr x="18880" y="-15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635C94-85ED-4D19-8FE4-1AEB13ED9167}"/>
              </a:ext>
            </a:extLst>
          </p:cNvPr>
          <p:cNvSpPr txBox="1"/>
          <p:nvPr/>
        </p:nvSpPr>
        <p:spPr>
          <a:xfrm>
            <a:off x="145143" y="4209386"/>
            <a:ext cx="1204685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To mean ‘you’ (singular), remove –ar from the infinitive and add </a:t>
            </a:r>
            <a:r>
              <a:rPr lang="en-GB" sz="2800" b="1" dirty="0">
                <a:solidFill>
                  <a:schemeClr val="accent2"/>
                </a:solidFill>
                <a:latin typeface="Century Gothic" panose="020B0502020202020204" pitchFamily="34" charset="0"/>
              </a:rPr>
              <a:t>–as</a:t>
            </a:r>
            <a:r>
              <a:rPr lang="en-GB" sz="2800" dirty="0">
                <a:solidFill>
                  <a:srgbClr val="002060"/>
                </a:solidFill>
                <a:latin typeface="Century Gothic" panose="020B0502020202020204" pitchFamily="34" charset="0"/>
              </a:rPr>
              <a:t>. </a:t>
            </a:r>
          </a:p>
        </p:txBody>
      </p:sp>
      <p:sp>
        <p:nvSpPr>
          <p:cNvPr id="7" name="TextBox 6">
            <a:extLst>
              <a:ext uri="{FF2B5EF4-FFF2-40B4-BE49-F238E27FC236}">
                <a16:creationId xmlns:a16="http://schemas.microsoft.com/office/drawing/2014/main" id="{F297AB00-C962-4E97-9E75-56C09678E13E}"/>
              </a:ext>
            </a:extLst>
          </p:cNvPr>
          <p:cNvSpPr txBox="1"/>
          <p:nvPr/>
        </p:nvSpPr>
        <p:spPr>
          <a:xfrm>
            <a:off x="883300" y="1835098"/>
            <a:ext cx="1187142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Compare:</a:t>
            </a:r>
          </a:p>
        </p:txBody>
      </p:sp>
      <p:sp>
        <p:nvSpPr>
          <p:cNvPr id="8" name="TextBox 7">
            <a:extLst>
              <a:ext uri="{FF2B5EF4-FFF2-40B4-BE49-F238E27FC236}">
                <a16:creationId xmlns:a16="http://schemas.microsoft.com/office/drawing/2014/main" id="{53C96C4A-70F3-4376-A930-871F3B7CA307}"/>
              </a:ext>
            </a:extLst>
          </p:cNvPr>
          <p:cNvSpPr txBox="1"/>
          <p:nvPr/>
        </p:nvSpPr>
        <p:spPr>
          <a:xfrm>
            <a:off x="892256" y="3077332"/>
            <a:ext cx="500118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Lleg</a:t>
            </a:r>
            <a:r>
              <a:rPr lang="en-GB" sz="2800" b="1" dirty="0">
                <a:solidFill>
                  <a:schemeClr val="accent2"/>
                </a:solidFill>
                <a:latin typeface="Century Gothic" panose="020B0502020202020204" pitchFamily="34" charset="0"/>
              </a:rPr>
              <a:t>as</a:t>
            </a:r>
            <a:r>
              <a:rPr lang="en-GB" sz="2800" dirty="0">
                <a:solidFill>
                  <a:srgbClr val="002060"/>
                </a:solidFill>
                <a:latin typeface="Century Gothic" panose="020B0502020202020204" pitchFamily="34" charset="0"/>
              </a:rPr>
              <a:t> temprano.</a:t>
            </a:r>
          </a:p>
        </p:txBody>
      </p:sp>
      <p:sp>
        <p:nvSpPr>
          <p:cNvPr id="9" name="TextBox 8">
            <a:extLst>
              <a:ext uri="{FF2B5EF4-FFF2-40B4-BE49-F238E27FC236}">
                <a16:creationId xmlns:a16="http://schemas.microsoft.com/office/drawing/2014/main" id="{D6C3E776-7578-4D36-8E4F-72DE8E867328}"/>
              </a:ext>
            </a:extLst>
          </p:cNvPr>
          <p:cNvSpPr txBox="1"/>
          <p:nvPr/>
        </p:nvSpPr>
        <p:spPr>
          <a:xfrm>
            <a:off x="5104410" y="3074112"/>
            <a:ext cx="5681724" cy="523220"/>
          </a:xfrm>
          <a:prstGeom prst="rect">
            <a:avLst/>
          </a:prstGeom>
          <a:noFill/>
        </p:spPr>
        <p:txBody>
          <a:bodyPr wrap="square" rtlCol="0">
            <a:spAutoFit/>
          </a:bodyPr>
          <a:lstStyle/>
          <a:p>
            <a:r>
              <a:rPr lang="en-GB" sz="2800" b="1" dirty="0">
                <a:solidFill>
                  <a:schemeClr val="accent2"/>
                </a:solidFill>
                <a:latin typeface="Century Gothic" panose="020B0502020202020204" pitchFamily="34" charset="0"/>
              </a:rPr>
              <a:t>You</a:t>
            </a:r>
            <a:r>
              <a:rPr lang="en-GB" sz="2800" dirty="0">
                <a:solidFill>
                  <a:srgbClr val="002060"/>
                </a:solidFill>
                <a:latin typeface="Century Gothic" panose="020B0502020202020204" pitchFamily="34" charset="0"/>
              </a:rPr>
              <a:t> arrive early.</a:t>
            </a:r>
          </a:p>
        </p:txBody>
      </p:sp>
      <p:sp>
        <p:nvSpPr>
          <p:cNvPr id="10" name="TextBox 9">
            <a:extLst>
              <a:ext uri="{FF2B5EF4-FFF2-40B4-BE49-F238E27FC236}">
                <a16:creationId xmlns:a16="http://schemas.microsoft.com/office/drawing/2014/main" id="{A7A5E18B-C68F-4FA0-90B2-4ACAAD037F67}"/>
              </a:ext>
            </a:extLst>
          </p:cNvPr>
          <p:cNvSpPr txBox="1"/>
          <p:nvPr/>
        </p:nvSpPr>
        <p:spPr>
          <a:xfrm>
            <a:off x="892256" y="2404188"/>
            <a:ext cx="3851735"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Lleg</a:t>
            </a:r>
            <a:r>
              <a:rPr lang="en-GB" sz="2800" b="1" dirty="0" err="1">
                <a:solidFill>
                  <a:schemeClr val="accent2"/>
                </a:solidFill>
                <a:latin typeface="Century Gothic" panose="020B0502020202020204" pitchFamily="34" charset="0"/>
              </a:rPr>
              <a:t>a</a:t>
            </a:r>
            <a:r>
              <a:rPr lang="en-GB" sz="2800" dirty="0">
                <a:solidFill>
                  <a:srgbClr val="002060"/>
                </a:solidFill>
                <a:latin typeface="Century Gothic" panose="020B0502020202020204" pitchFamily="34" charset="0"/>
              </a:rPr>
              <a:t> temprano.</a:t>
            </a:r>
          </a:p>
        </p:txBody>
      </p:sp>
      <p:sp>
        <p:nvSpPr>
          <p:cNvPr id="12" name="TextBox 11">
            <a:extLst>
              <a:ext uri="{FF2B5EF4-FFF2-40B4-BE49-F238E27FC236}">
                <a16:creationId xmlns:a16="http://schemas.microsoft.com/office/drawing/2014/main" id="{1BBA0452-4F6B-4FB5-94B2-F23137605727}"/>
              </a:ext>
            </a:extLst>
          </p:cNvPr>
          <p:cNvSpPr txBox="1"/>
          <p:nvPr/>
        </p:nvSpPr>
        <p:spPr>
          <a:xfrm>
            <a:off x="5095454" y="2407811"/>
            <a:ext cx="4400112" cy="523220"/>
          </a:xfrm>
          <a:prstGeom prst="rect">
            <a:avLst/>
          </a:prstGeom>
          <a:noFill/>
        </p:spPr>
        <p:txBody>
          <a:bodyPr wrap="square" rtlCol="0">
            <a:spAutoFit/>
          </a:bodyPr>
          <a:lstStyle/>
          <a:p>
            <a:r>
              <a:rPr lang="en-GB" sz="2800" b="1" dirty="0">
                <a:solidFill>
                  <a:schemeClr val="accent2"/>
                </a:solidFill>
                <a:latin typeface="Century Gothic" panose="020B0502020202020204" pitchFamily="34" charset="0"/>
              </a:rPr>
              <a:t>S/he</a:t>
            </a:r>
            <a:r>
              <a:rPr lang="en-GB" sz="2800" dirty="0">
                <a:solidFill>
                  <a:srgbClr val="002060"/>
                </a:solidFill>
                <a:latin typeface="Century Gothic" panose="020B0502020202020204" pitchFamily="34" charset="0"/>
              </a:rPr>
              <a:t> arrives early.</a:t>
            </a:r>
          </a:p>
        </p:txBody>
      </p:sp>
      <p:sp>
        <p:nvSpPr>
          <p:cNvPr id="13" name="TextBox 12">
            <a:extLst>
              <a:ext uri="{FF2B5EF4-FFF2-40B4-BE49-F238E27FC236}">
                <a16:creationId xmlns:a16="http://schemas.microsoft.com/office/drawing/2014/main" id="{BEF0FE69-C1DB-4D7A-BC53-1E49C8326C4D}"/>
              </a:ext>
            </a:extLst>
          </p:cNvPr>
          <p:cNvSpPr txBox="1"/>
          <p:nvPr/>
        </p:nvSpPr>
        <p:spPr>
          <a:xfrm>
            <a:off x="883300" y="4882530"/>
            <a:ext cx="202043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escuchar</a:t>
            </a:r>
          </a:p>
        </p:txBody>
      </p:sp>
      <p:sp>
        <p:nvSpPr>
          <p:cNvPr id="14" name="TextBox 13">
            <a:extLst>
              <a:ext uri="{FF2B5EF4-FFF2-40B4-BE49-F238E27FC236}">
                <a16:creationId xmlns:a16="http://schemas.microsoft.com/office/drawing/2014/main" id="{AE850ECE-1408-4283-80D8-4622F7BD48CE}"/>
              </a:ext>
            </a:extLst>
          </p:cNvPr>
          <p:cNvSpPr txBox="1"/>
          <p:nvPr/>
        </p:nvSpPr>
        <p:spPr>
          <a:xfrm>
            <a:off x="5095454" y="4920199"/>
            <a:ext cx="568172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escuch</a:t>
            </a:r>
            <a:r>
              <a:rPr lang="en-GB" sz="2800" b="1" dirty="0">
                <a:solidFill>
                  <a:schemeClr val="accent2"/>
                </a:solidFill>
                <a:latin typeface="Century Gothic" panose="020B0502020202020204" pitchFamily="34" charset="0"/>
              </a:rPr>
              <a:t>as</a:t>
            </a:r>
          </a:p>
        </p:txBody>
      </p:sp>
      <p:cxnSp>
        <p:nvCxnSpPr>
          <p:cNvPr id="15" name="Straight Arrow Connector 14">
            <a:extLst>
              <a:ext uri="{FF2B5EF4-FFF2-40B4-BE49-F238E27FC236}">
                <a16:creationId xmlns:a16="http://schemas.microsoft.com/office/drawing/2014/main" id="{C1C4CD8B-A0EA-4754-A0D5-A8B5162A712A}"/>
              </a:ext>
            </a:extLst>
          </p:cNvPr>
          <p:cNvCxnSpPr/>
          <p:nvPr/>
        </p:nvCxnSpPr>
        <p:spPr>
          <a:xfrm>
            <a:off x="3268351" y="5204864"/>
            <a:ext cx="159282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AF967A8-847D-4FA0-A8BF-9B79B546661D}"/>
              </a:ext>
            </a:extLst>
          </p:cNvPr>
          <p:cNvSpPr txBox="1"/>
          <p:nvPr/>
        </p:nvSpPr>
        <p:spPr>
          <a:xfrm>
            <a:off x="892257" y="5497491"/>
            <a:ext cx="179511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hablar</a:t>
            </a:r>
          </a:p>
        </p:txBody>
      </p:sp>
      <p:sp>
        <p:nvSpPr>
          <p:cNvPr id="17" name="TextBox 16">
            <a:extLst>
              <a:ext uri="{FF2B5EF4-FFF2-40B4-BE49-F238E27FC236}">
                <a16:creationId xmlns:a16="http://schemas.microsoft.com/office/drawing/2014/main" id="{52EE4C3F-6745-484C-AB19-6324D7B86DF1}"/>
              </a:ext>
            </a:extLst>
          </p:cNvPr>
          <p:cNvSpPr txBox="1"/>
          <p:nvPr/>
        </p:nvSpPr>
        <p:spPr>
          <a:xfrm>
            <a:off x="5104410" y="5535160"/>
            <a:ext cx="568172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habl</a:t>
            </a:r>
            <a:r>
              <a:rPr lang="en-GB" sz="2800" b="1" dirty="0">
                <a:solidFill>
                  <a:schemeClr val="accent2"/>
                </a:solidFill>
                <a:latin typeface="Century Gothic" panose="020B0502020202020204" pitchFamily="34" charset="0"/>
              </a:rPr>
              <a:t>as</a:t>
            </a:r>
          </a:p>
        </p:txBody>
      </p:sp>
      <p:cxnSp>
        <p:nvCxnSpPr>
          <p:cNvPr id="18" name="Straight Arrow Connector 17">
            <a:extLst>
              <a:ext uri="{FF2B5EF4-FFF2-40B4-BE49-F238E27FC236}">
                <a16:creationId xmlns:a16="http://schemas.microsoft.com/office/drawing/2014/main" id="{EEB16C55-DACD-44BC-9971-72CF1C9CC066}"/>
              </a:ext>
            </a:extLst>
          </p:cNvPr>
          <p:cNvCxnSpPr/>
          <p:nvPr/>
        </p:nvCxnSpPr>
        <p:spPr>
          <a:xfrm>
            <a:off x="3277307" y="5819825"/>
            <a:ext cx="159282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A3E6F62-356B-45BA-945D-79726156DA85}"/>
              </a:ext>
            </a:extLst>
          </p:cNvPr>
          <p:cNvSpPr/>
          <p:nvPr/>
        </p:nvSpPr>
        <p:spPr>
          <a:xfrm>
            <a:off x="2248668" y="4943254"/>
            <a:ext cx="436660" cy="52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0" name="Rectangle 19">
            <a:extLst>
              <a:ext uri="{FF2B5EF4-FFF2-40B4-BE49-F238E27FC236}">
                <a16:creationId xmlns:a16="http://schemas.microsoft.com/office/drawing/2014/main" id="{A9D10B19-6C3A-4CE4-A2BF-50AB6AF17D5B}"/>
              </a:ext>
            </a:extLst>
          </p:cNvPr>
          <p:cNvSpPr/>
          <p:nvPr/>
        </p:nvSpPr>
        <p:spPr>
          <a:xfrm>
            <a:off x="1754593" y="5471354"/>
            <a:ext cx="436660" cy="52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1" name="TextBox 20">
            <a:extLst>
              <a:ext uri="{FF2B5EF4-FFF2-40B4-BE49-F238E27FC236}">
                <a16:creationId xmlns:a16="http://schemas.microsoft.com/office/drawing/2014/main" id="{4BF69089-E088-41CE-9E5C-83491C661F37}"/>
              </a:ext>
            </a:extLst>
          </p:cNvPr>
          <p:cNvSpPr txBox="1"/>
          <p:nvPr/>
        </p:nvSpPr>
        <p:spPr>
          <a:xfrm>
            <a:off x="145143" y="1279076"/>
            <a:ext cx="12167499"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Verb endings change depending on who the verb refers to.</a:t>
            </a:r>
          </a:p>
        </p:txBody>
      </p:sp>
      <p:pic>
        <p:nvPicPr>
          <p:cNvPr id="22" name="Picture 21">
            <a:extLst>
              <a:ext uri="{FF2B5EF4-FFF2-40B4-BE49-F238E27FC236}">
                <a16:creationId xmlns:a16="http://schemas.microsoft.com/office/drawing/2014/main" id="{48CFDF1A-04D0-4572-8E49-D2E6E12A36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sp>
        <p:nvSpPr>
          <p:cNvPr id="24" name="Rounded Rectangular Callout 28">
            <a:extLst>
              <a:ext uri="{FF2B5EF4-FFF2-40B4-BE49-F238E27FC236}">
                <a16:creationId xmlns:a16="http://schemas.microsoft.com/office/drawing/2014/main" id="{F2D71208-D811-4C3D-8BDA-FDD526B46343}"/>
              </a:ext>
            </a:extLst>
          </p:cNvPr>
          <p:cNvSpPr/>
          <p:nvPr/>
        </p:nvSpPr>
        <p:spPr>
          <a:xfrm>
            <a:off x="250381" y="3746853"/>
            <a:ext cx="1539433" cy="1237662"/>
          </a:xfrm>
          <a:prstGeom prst="wedgeRoundRectCallout">
            <a:avLst/>
          </a:prstGeom>
          <a:solidFill>
            <a:schemeClr val="accent5">
              <a:lumMod val="50000"/>
            </a:schemeClr>
          </a:solid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What is this verb part called?</a:t>
            </a:r>
          </a:p>
        </p:txBody>
      </p:sp>
      <p:sp>
        <p:nvSpPr>
          <p:cNvPr id="4" name="Title 3">
            <a:extLst>
              <a:ext uri="{FF2B5EF4-FFF2-40B4-BE49-F238E27FC236}">
                <a16:creationId xmlns:a16="http://schemas.microsoft.com/office/drawing/2014/main" id="{77728B72-3C58-4709-8469-C8C773C40FBB}"/>
              </a:ext>
            </a:extLst>
          </p:cNvPr>
          <p:cNvSpPr>
            <a:spLocks noGrp="1"/>
          </p:cNvSpPr>
          <p:nvPr>
            <p:ph type="title"/>
          </p:nvPr>
        </p:nvSpPr>
        <p:spPr>
          <a:xfrm>
            <a:off x="0" y="-67030"/>
            <a:ext cx="10515600" cy="1325563"/>
          </a:xfrm>
        </p:spPr>
        <p:txBody>
          <a:bodyPr/>
          <a:lstStyle/>
          <a:p>
            <a:pPr rtl="0" eaLnBrk="1" latinLnBrk="0" hangingPunct="1"/>
            <a:r>
              <a:rPr lang="en-GB" sz="2400" b="1" kern="1200" dirty="0">
                <a:solidFill>
                  <a:srgbClr val="FFFFFF"/>
                </a:solidFill>
                <a:effectLst/>
                <a:latin typeface="Century Gothic" panose="020B0502020202020204" pitchFamily="34" charset="0"/>
                <a:ea typeface="+mn-ea"/>
                <a:cs typeface="+mn-cs"/>
              </a:rPr>
              <a:t>Saying what you do and s/he does</a:t>
            </a:r>
            <a:endParaRPr lang="en-GB" dirty="0">
              <a:effectLst/>
            </a:endParaRPr>
          </a:p>
          <a:p>
            <a:pPr rtl="0" eaLnBrk="1" latinLnBrk="0" hangingPunct="1"/>
            <a:r>
              <a:rPr lang="en-GB" sz="2400" kern="1200" dirty="0">
                <a:solidFill>
                  <a:srgbClr val="FFFFFF"/>
                </a:solidFill>
                <a:effectLst/>
                <a:latin typeface="Century Gothic" panose="020B0502020202020204" pitchFamily="34" charset="0"/>
                <a:ea typeface="+mn-ea"/>
                <a:cs typeface="+mn-cs"/>
              </a:rPr>
              <a:t>-ar verbs –2</a:t>
            </a:r>
            <a:r>
              <a:rPr lang="en-GB" sz="2400" kern="1200" baseline="30000" dirty="0">
                <a:solidFill>
                  <a:srgbClr val="FFFFFF"/>
                </a:solidFill>
                <a:effectLst/>
                <a:latin typeface="Century Gothic" panose="020B0502020202020204" pitchFamily="34" charset="0"/>
                <a:ea typeface="+mn-ea"/>
                <a:cs typeface="+mn-cs"/>
              </a:rPr>
              <a:t>nd</a:t>
            </a:r>
            <a:r>
              <a:rPr lang="en-GB" sz="2400" kern="1200" dirty="0">
                <a:solidFill>
                  <a:srgbClr val="FFFFFF"/>
                </a:solidFill>
                <a:effectLst/>
                <a:latin typeface="Century Gothic" panose="020B0502020202020204" pitchFamily="34" charset="0"/>
                <a:ea typeface="+mn-ea"/>
                <a:cs typeface="+mn-cs"/>
              </a:rPr>
              <a:t> and 3</a:t>
            </a:r>
            <a:r>
              <a:rPr lang="en-GB" sz="2400" kern="1200" baseline="30000" dirty="0">
                <a:solidFill>
                  <a:srgbClr val="FFFFFF"/>
                </a:solidFill>
                <a:effectLst/>
                <a:latin typeface="Century Gothic" panose="020B0502020202020204" pitchFamily="34" charset="0"/>
                <a:ea typeface="+mn-ea"/>
                <a:cs typeface="+mn-cs"/>
              </a:rPr>
              <a:t>rd</a:t>
            </a:r>
            <a:r>
              <a:rPr lang="en-GB" sz="2400" kern="1200" dirty="0">
                <a:solidFill>
                  <a:srgbClr val="FFFFFF"/>
                </a:solidFill>
                <a:effectLst/>
                <a:latin typeface="Century Gothic" panose="020B0502020202020204" pitchFamily="34" charset="0"/>
                <a:ea typeface="+mn-ea"/>
                <a:cs typeface="+mn-cs"/>
              </a:rPr>
              <a:t> person singular</a:t>
            </a:r>
            <a:endParaRPr lang="en-GB" dirty="0">
              <a:effectLst/>
            </a:endParaRPr>
          </a:p>
        </p:txBody>
      </p:sp>
    </p:spTree>
    <p:extLst>
      <p:ext uri="{BB962C8B-B14F-4D97-AF65-F5344CB8AC3E}">
        <p14:creationId xmlns:p14="http://schemas.microsoft.com/office/powerpoint/2010/main" val="376468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p:bldP spid="13" grpId="0"/>
      <p:bldP spid="14" grpId="0"/>
      <p:bldP spid="16" grpId="0"/>
      <p:bldP spid="17" grpId="0"/>
      <p:bldP spid="19" grpId="0" animBg="1"/>
      <p:bldP spid="20" grpId="0" animBg="1"/>
      <p:bldP spid="21" grpId="0"/>
      <p:bldP spid="2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862BE045-4437-4D9B-A86B-A80E2EEEE729}"/>
              </a:ext>
            </a:extLst>
          </p:cNvPr>
          <p:cNvSpPr txBox="1"/>
          <p:nvPr/>
        </p:nvSpPr>
        <p:spPr>
          <a:xfrm>
            <a:off x="344876" y="29214"/>
            <a:ext cx="1103085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Your class is doing a Spanish play.</a:t>
            </a:r>
          </a:p>
        </p:txBody>
      </p:sp>
      <p:sp>
        <p:nvSpPr>
          <p:cNvPr id="38" name="TextBox 37">
            <a:extLst>
              <a:ext uri="{FF2B5EF4-FFF2-40B4-BE49-F238E27FC236}">
                <a16:creationId xmlns:a16="http://schemas.microsoft.com/office/drawing/2014/main" id="{7B7FD2CB-72A1-468E-91D0-FEDF67301065}"/>
              </a:ext>
            </a:extLst>
          </p:cNvPr>
          <p:cNvSpPr txBox="1"/>
          <p:nvPr/>
        </p:nvSpPr>
        <p:spPr>
          <a:xfrm>
            <a:off x="316549" y="501360"/>
            <a:ext cx="1118602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Your teacher gives you and a friend stage directions.</a:t>
            </a:r>
          </a:p>
        </p:txBody>
      </p:sp>
      <p:sp>
        <p:nvSpPr>
          <p:cNvPr id="39" name="TextBox 38">
            <a:extLst>
              <a:ext uri="{FF2B5EF4-FFF2-40B4-BE49-F238E27FC236}">
                <a16:creationId xmlns:a16="http://schemas.microsoft.com/office/drawing/2014/main" id="{550866D3-6F59-424F-A54E-F134A22D7ACA}"/>
              </a:ext>
            </a:extLst>
          </p:cNvPr>
          <p:cNvSpPr txBox="1"/>
          <p:nvPr/>
        </p:nvSpPr>
        <p:spPr>
          <a:xfrm>
            <a:off x="344875" y="1530039"/>
            <a:ext cx="677417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1. “</a:t>
            </a:r>
            <a:r>
              <a:rPr kumimoji="0" lang="en-GB" sz="2400" b="0" i="1" u="none" strike="noStrike" kern="0" cap="none" spc="0" normalizeH="0" baseline="0" noProof="0" dirty="0">
                <a:ln>
                  <a:noFill/>
                </a:ln>
                <a:solidFill>
                  <a:srgbClr val="002060"/>
                </a:solidFill>
                <a:effectLst/>
                <a:uLnTx/>
                <a:uFillTx/>
              </a:rPr>
              <a:t>Llevas unos vasos en una </a:t>
            </a:r>
            <a:r>
              <a:rPr kumimoji="0" lang="en-GB" sz="2400" b="0" i="1" u="none" strike="noStrike" kern="0" cap="none" spc="0" normalizeH="0" baseline="0" noProof="0" dirty="0" err="1">
                <a:ln>
                  <a:noFill/>
                </a:ln>
                <a:solidFill>
                  <a:srgbClr val="002060"/>
                </a:solidFill>
                <a:effectLst/>
                <a:uLnTx/>
                <a:uFillTx/>
              </a:rPr>
              <a:t>bolsa</a:t>
            </a:r>
            <a:r>
              <a:rPr kumimoji="0" lang="en-GB" sz="2400" b="0" i="0" u="none" strike="noStrike" kern="0" cap="none" spc="0" normalizeH="0" baseline="0" noProof="0" dirty="0">
                <a:ln>
                  <a:noFill/>
                </a:ln>
                <a:solidFill>
                  <a:srgbClr val="002060"/>
                </a:solidFill>
                <a:effectLst/>
                <a:uLnTx/>
                <a:uFillTx/>
              </a:rPr>
              <a:t>.”</a:t>
            </a:r>
          </a:p>
        </p:txBody>
      </p:sp>
      <p:sp>
        <p:nvSpPr>
          <p:cNvPr id="40" name="Rounded Rectangle 10">
            <a:extLst>
              <a:ext uri="{FF2B5EF4-FFF2-40B4-BE49-F238E27FC236}">
                <a16:creationId xmlns:a16="http://schemas.microsoft.com/office/drawing/2014/main" id="{19F7038C-6097-4B5A-AC62-FD3B6A028447}"/>
              </a:ext>
            </a:extLst>
          </p:cNvPr>
          <p:cNvSpPr/>
          <p:nvPr/>
        </p:nvSpPr>
        <p:spPr>
          <a:xfrm>
            <a:off x="6141139" y="1420585"/>
            <a:ext cx="2907364" cy="42515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Tw Cen MT" panose="020B0602020104020603"/>
                <a:ea typeface="+mn-ea"/>
                <a:cs typeface="+mn-cs"/>
              </a:rPr>
              <a:t>You carry…</a:t>
            </a:r>
          </a:p>
        </p:txBody>
      </p:sp>
      <p:sp>
        <p:nvSpPr>
          <p:cNvPr id="41" name="Rounded Rectangle 11">
            <a:extLst>
              <a:ext uri="{FF2B5EF4-FFF2-40B4-BE49-F238E27FC236}">
                <a16:creationId xmlns:a16="http://schemas.microsoft.com/office/drawing/2014/main" id="{F7D9C500-1C00-4D8F-A9B0-E78F4411D94F}"/>
              </a:ext>
            </a:extLst>
          </p:cNvPr>
          <p:cNvSpPr/>
          <p:nvPr/>
        </p:nvSpPr>
        <p:spPr>
          <a:xfrm>
            <a:off x="6137117" y="1860059"/>
            <a:ext cx="2907364" cy="419882"/>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Tw Cen MT" panose="020B0602020104020603"/>
                <a:ea typeface="+mn-ea"/>
                <a:cs typeface="+mn-cs"/>
              </a:rPr>
              <a:t>S/he carries…</a:t>
            </a:r>
          </a:p>
        </p:txBody>
      </p:sp>
      <p:sp>
        <p:nvSpPr>
          <p:cNvPr id="42" name="TextBox 41">
            <a:extLst>
              <a:ext uri="{FF2B5EF4-FFF2-40B4-BE49-F238E27FC236}">
                <a16:creationId xmlns:a16="http://schemas.microsoft.com/office/drawing/2014/main" id="{86EAC0E2-9164-427C-9F8F-C44D42A4EB9F}"/>
              </a:ext>
            </a:extLst>
          </p:cNvPr>
          <p:cNvSpPr txBox="1"/>
          <p:nvPr/>
        </p:nvSpPr>
        <p:spPr>
          <a:xfrm>
            <a:off x="316549" y="993111"/>
            <a:ext cx="1103085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Choose the correct sentence starter and translate the rest.</a:t>
            </a:r>
          </a:p>
        </p:txBody>
      </p:sp>
      <p:pic>
        <p:nvPicPr>
          <p:cNvPr id="43" name="Picture 2" descr="http://www.clker.com/cliparts/8/5/2/6/1195426054171862660movie_genre_musical_patr_01.svg.med.png">
            <a:extLst>
              <a:ext uri="{FF2B5EF4-FFF2-40B4-BE49-F238E27FC236}">
                <a16:creationId xmlns:a16="http://schemas.microsoft.com/office/drawing/2014/main" id="{B6C9627C-9CC3-4058-AACF-E9560DA85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873" y="1527202"/>
            <a:ext cx="1660926" cy="124015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897B0A8F-61BD-4AF2-A044-68520C6DDAEA}"/>
              </a:ext>
            </a:extLst>
          </p:cNvPr>
          <p:cNvSpPr txBox="1"/>
          <p:nvPr/>
        </p:nvSpPr>
        <p:spPr>
          <a:xfrm>
            <a:off x="344875" y="2409588"/>
            <a:ext cx="523746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2. “</a:t>
            </a:r>
            <a:r>
              <a:rPr kumimoji="0" lang="en-GB" sz="2400" b="0" i="1" u="none" strike="noStrike" kern="0" cap="none" spc="0" normalizeH="0" baseline="0" noProof="0" dirty="0">
                <a:ln>
                  <a:noFill/>
                </a:ln>
                <a:solidFill>
                  <a:srgbClr val="002060"/>
                </a:solidFill>
                <a:effectLst/>
                <a:uLnTx/>
                <a:uFillTx/>
              </a:rPr>
              <a:t>Escuchas una </a:t>
            </a:r>
            <a:r>
              <a:rPr kumimoji="0" lang="en-GB" sz="2400" b="0" i="1" u="none" strike="noStrike" kern="0" cap="none" spc="0" normalizeH="0" baseline="0" noProof="0" dirty="0" err="1">
                <a:ln>
                  <a:noFill/>
                </a:ln>
                <a:solidFill>
                  <a:srgbClr val="002060"/>
                </a:solidFill>
                <a:effectLst/>
                <a:uLnTx/>
                <a:uFillTx/>
              </a:rPr>
              <a:t>conversación</a:t>
            </a:r>
            <a:r>
              <a:rPr kumimoji="0" lang="en-GB" sz="2400" b="0" i="0" u="none" strike="noStrike" kern="0" cap="none" spc="0" normalizeH="0" baseline="0" noProof="0" dirty="0">
                <a:ln>
                  <a:noFill/>
                </a:ln>
                <a:solidFill>
                  <a:srgbClr val="002060"/>
                </a:solidFill>
                <a:effectLst/>
                <a:uLnTx/>
                <a:uFillTx/>
              </a:rPr>
              <a:t>.”</a:t>
            </a:r>
          </a:p>
        </p:txBody>
      </p:sp>
      <p:sp>
        <p:nvSpPr>
          <p:cNvPr id="45" name="TextBox 44">
            <a:extLst>
              <a:ext uri="{FF2B5EF4-FFF2-40B4-BE49-F238E27FC236}">
                <a16:creationId xmlns:a16="http://schemas.microsoft.com/office/drawing/2014/main" id="{EA230878-21F0-461B-9871-2CB57DD28F03}"/>
              </a:ext>
            </a:extLst>
          </p:cNvPr>
          <p:cNvSpPr txBox="1"/>
          <p:nvPr/>
        </p:nvSpPr>
        <p:spPr>
          <a:xfrm>
            <a:off x="344875" y="3321489"/>
            <a:ext cx="841378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3. “</a:t>
            </a:r>
            <a:r>
              <a:rPr kumimoji="0" lang="en-GB" sz="2400" b="0" i="1" u="none" strike="noStrike" kern="0" cap="none" spc="0" normalizeH="0" baseline="0" noProof="0" dirty="0" err="1">
                <a:ln>
                  <a:noFill/>
                </a:ln>
                <a:solidFill>
                  <a:srgbClr val="002060"/>
                </a:solidFill>
                <a:effectLst/>
                <a:uLnTx/>
                <a:uFillTx/>
              </a:rPr>
              <a:t>Usa</a:t>
            </a:r>
            <a:r>
              <a:rPr kumimoji="0" lang="en-GB" sz="2400" b="0" i="1" u="none" strike="noStrike" kern="0" cap="none" spc="0" normalizeH="0" baseline="0" noProof="0" dirty="0">
                <a:ln>
                  <a:noFill/>
                </a:ln>
                <a:solidFill>
                  <a:srgbClr val="002060"/>
                </a:solidFill>
                <a:effectLst/>
                <a:uLnTx/>
                <a:uFillTx/>
              </a:rPr>
              <a:t> un </a:t>
            </a:r>
            <a:r>
              <a:rPr kumimoji="0" lang="en-GB" sz="2400" b="0" i="1" u="none" strike="noStrike" kern="0" cap="none" spc="0" normalizeH="0" baseline="0" noProof="0" dirty="0" err="1">
                <a:ln>
                  <a:noFill/>
                </a:ln>
                <a:solidFill>
                  <a:srgbClr val="002060"/>
                </a:solidFill>
                <a:effectLst/>
                <a:uLnTx/>
                <a:uFillTx/>
              </a:rPr>
              <a:t>bolígrafo</a:t>
            </a:r>
            <a:r>
              <a:rPr kumimoji="0" lang="en-GB" sz="2400" b="0" i="1" u="none" strike="noStrike" kern="0" cap="none" spc="0" normalizeH="0" baseline="0" noProof="0" dirty="0">
                <a:ln>
                  <a:noFill/>
                </a:ln>
                <a:solidFill>
                  <a:srgbClr val="002060"/>
                </a:solidFill>
                <a:effectLst/>
                <a:uLnTx/>
                <a:uFillTx/>
              </a:rPr>
              <a:t>. </a:t>
            </a:r>
            <a:r>
              <a:rPr kumimoji="0" lang="en-GB" sz="2400" b="0" i="1" u="none" strike="noStrike" kern="0" cap="none" spc="0" normalizeH="0" baseline="0" noProof="0" dirty="0" err="1">
                <a:ln>
                  <a:noFill/>
                </a:ln>
                <a:solidFill>
                  <a:srgbClr val="002060"/>
                </a:solidFill>
                <a:effectLst/>
                <a:uLnTx/>
                <a:uFillTx/>
              </a:rPr>
              <a:t>Es</a:t>
            </a:r>
            <a:r>
              <a:rPr kumimoji="0" lang="en-GB" sz="2400" b="0" i="1" u="none" strike="noStrike" kern="0" cap="none" spc="0" normalizeH="0" baseline="0" noProof="0" dirty="0">
                <a:ln>
                  <a:noFill/>
                </a:ln>
                <a:solidFill>
                  <a:srgbClr val="002060"/>
                </a:solidFill>
                <a:effectLst/>
                <a:uLnTx/>
                <a:uFillTx/>
              </a:rPr>
              <a:t> </a:t>
            </a:r>
            <a:r>
              <a:rPr kumimoji="0" lang="en-GB" sz="2400" b="0" i="1" u="none" strike="noStrike" kern="0" cap="none" spc="0" normalizeH="0" baseline="0" noProof="0" dirty="0" err="1">
                <a:ln>
                  <a:noFill/>
                </a:ln>
                <a:solidFill>
                  <a:srgbClr val="002060"/>
                </a:solidFill>
                <a:effectLst/>
                <a:uLnTx/>
                <a:uFillTx/>
              </a:rPr>
              <a:t>blanco</a:t>
            </a:r>
            <a:r>
              <a:rPr kumimoji="0" lang="en-GB" sz="2400" b="0" i="0" u="none" strike="noStrike" kern="0" cap="none" spc="0" normalizeH="0" baseline="0" noProof="0" dirty="0">
                <a:ln>
                  <a:noFill/>
                </a:ln>
                <a:solidFill>
                  <a:srgbClr val="002060"/>
                </a:solidFill>
                <a:effectLst/>
                <a:uLnTx/>
                <a:uFillTx/>
              </a:rPr>
              <a:t>.”</a:t>
            </a:r>
          </a:p>
        </p:txBody>
      </p:sp>
      <p:pic>
        <p:nvPicPr>
          <p:cNvPr id="46" name="Picture 2" descr="http://www.clker.com/cliparts/j/p/l/D/8/K/green-tick-md.png">
            <a:extLst>
              <a:ext uri="{FF2B5EF4-FFF2-40B4-BE49-F238E27FC236}">
                <a16:creationId xmlns:a16="http://schemas.microsoft.com/office/drawing/2014/main" id="{742E18ED-AA9A-4B8D-AC5E-4A779DBDD3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5462" y="140626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www.clker.com/cliparts/j/p/l/D/8/K/green-tick-md.png">
            <a:extLst>
              <a:ext uri="{FF2B5EF4-FFF2-40B4-BE49-F238E27FC236}">
                <a16:creationId xmlns:a16="http://schemas.microsoft.com/office/drawing/2014/main" id="{F751A268-DD98-40C9-A713-F42E39E298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5462" y="3802919"/>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A67F3578-12A1-420B-BAAE-CF44CC90E92A}"/>
              </a:ext>
            </a:extLst>
          </p:cNvPr>
          <p:cNvSpPr txBox="1"/>
          <p:nvPr/>
        </p:nvSpPr>
        <p:spPr>
          <a:xfrm>
            <a:off x="691061" y="2811840"/>
            <a:ext cx="58445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solidFill>
                <a:effectLst/>
                <a:uLnTx/>
                <a:uFillTx/>
              </a:rPr>
              <a:t>You listen to a conversation.  </a:t>
            </a:r>
          </a:p>
        </p:txBody>
      </p:sp>
      <p:sp>
        <p:nvSpPr>
          <p:cNvPr id="49" name="TextBox 48">
            <a:extLst>
              <a:ext uri="{FF2B5EF4-FFF2-40B4-BE49-F238E27FC236}">
                <a16:creationId xmlns:a16="http://schemas.microsoft.com/office/drawing/2014/main" id="{8729CBA0-D0FB-4AA7-9AA1-33045AB97D4C}"/>
              </a:ext>
            </a:extLst>
          </p:cNvPr>
          <p:cNvSpPr txBox="1"/>
          <p:nvPr/>
        </p:nvSpPr>
        <p:spPr>
          <a:xfrm>
            <a:off x="691061" y="3711458"/>
            <a:ext cx="58445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solidFill>
                <a:effectLst/>
                <a:uLnTx/>
                <a:uFillTx/>
              </a:rPr>
              <a:t>S/he uses a pen. It’s white.  </a:t>
            </a:r>
          </a:p>
        </p:txBody>
      </p:sp>
      <p:sp>
        <p:nvSpPr>
          <p:cNvPr id="50" name="TextBox 49">
            <a:extLst>
              <a:ext uri="{FF2B5EF4-FFF2-40B4-BE49-F238E27FC236}">
                <a16:creationId xmlns:a16="http://schemas.microsoft.com/office/drawing/2014/main" id="{DA753AD2-0324-4872-9C06-27E027C7F2E4}"/>
              </a:ext>
            </a:extLst>
          </p:cNvPr>
          <p:cNvSpPr txBox="1"/>
          <p:nvPr/>
        </p:nvSpPr>
        <p:spPr>
          <a:xfrm>
            <a:off x="344875" y="4273686"/>
            <a:ext cx="677416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4. “</a:t>
            </a:r>
            <a:r>
              <a:rPr kumimoji="0" lang="en-GB" sz="2400" b="0" i="1" u="none" strike="noStrike" kern="0" cap="none" spc="0" normalizeH="0" baseline="0" noProof="0" dirty="0" err="1">
                <a:ln>
                  <a:noFill/>
                </a:ln>
                <a:solidFill>
                  <a:srgbClr val="002060"/>
                </a:solidFill>
                <a:effectLst/>
                <a:uLnTx/>
                <a:uFillTx/>
              </a:rPr>
              <a:t>Compra</a:t>
            </a:r>
            <a:r>
              <a:rPr kumimoji="0" lang="en-GB" sz="2400" b="0" i="1" u="none" strike="noStrike" kern="0" cap="none" spc="0" normalizeH="0" baseline="0" noProof="0" dirty="0">
                <a:ln>
                  <a:noFill/>
                </a:ln>
                <a:solidFill>
                  <a:srgbClr val="002060"/>
                </a:solidFill>
                <a:effectLst/>
                <a:uLnTx/>
                <a:uFillTx/>
              </a:rPr>
              <a:t> una </a:t>
            </a:r>
            <a:r>
              <a:rPr kumimoji="0" lang="en-GB" sz="2400" b="0" i="1" u="none" strike="noStrike" kern="0" cap="none" spc="0" normalizeH="0" baseline="0" noProof="0" dirty="0" err="1">
                <a:ln>
                  <a:noFill/>
                </a:ln>
                <a:solidFill>
                  <a:srgbClr val="002060"/>
                </a:solidFill>
                <a:effectLst/>
                <a:uLnTx/>
                <a:uFillTx/>
              </a:rPr>
              <a:t>botella</a:t>
            </a:r>
            <a:r>
              <a:rPr kumimoji="0" lang="en-GB" sz="2400" b="0" i="1" u="none" strike="noStrike" kern="0" cap="none" spc="0" normalizeH="0" baseline="0" noProof="0" dirty="0">
                <a:ln>
                  <a:noFill/>
                </a:ln>
                <a:solidFill>
                  <a:srgbClr val="002060"/>
                </a:solidFill>
                <a:effectLst/>
                <a:uLnTx/>
                <a:uFillTx/>
              </a:rPr>
              <a:t> de Pepsi.</a:t>
            </a:r>
            <a:r>
              <a:rPr kumimoji="0" lang="en-GB" sz="2400" b="0" i="0" u="none" strike="noStrike" kern="0" cap="none" spc="0" normalizeH="0" baseline="0" noProof="0" dirty="0">
                <a:ln>
                  <a:noFill/>
                </a:ln>
                <a:solidFill>
                  <a:srgbClr val="002060"/>
                </a:solidFill>
                <a:effectLst/>
                <a:uLnTx/>
                <a:uFillTx/>
              </a:rPr>
              <a:t>”</a:t>
            </a:r>
          </a:p>
        </p:txBody>
      </p:sp>
      <p:sp>
        <p:nvSpPr>
          <p:cNvPr id="51" name="TextBox 50">
            <a:extLst>
              <a:ext uri="{FF2B5EF4-FFF2-40B4-BE49-F238E27FC236}">
                <a16:creationId xmlns:a16="http://schemas.microsoft.com/office/drawing/2014/main" id="{9CC67163-46FE-42BC-93C0-85D1609F9DD8}"/>
              </a:ext>
            </a:extLst>
          </p:cNvPr>
          <p:cNvSpPr txBox="1"/>
          <p:nvPr/>
        </p:nvSpPr>
        <p:spPr>
          <a:xfrm>
            <a:off x="691061" y="4649184"/>
            <a:ext cx="58445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solidFill>
                <a:effectLst/>
                <a:uLnTx/>
                <a:uFillTx/>
              </a:rPr>
              <a:t>S/he buys a bottle of Coca-Cola. </a:t>
            </a:r>
          </a:p>
        </p:txBody>
      </p:sp>
      <p:sp>
        <p:nvSpPr>
          <p:cNvPr id="52" name="Rounded Rectangle 29">
            <a:extLst>
              <a:ext uri="{FF2B5EF4-FFF2-40B4-BE49-F238E27FC236}">
                <a16:creationId xmlns:a16="http://schemas.microsoft.com/office/drawing/2014/main" id="{AB591CFC-5B39-4E72-913B-761F62A3DC60}"/>
              </a:ext>
            </a:extLst>
          </p:cNvPr>
          <p:cNvSpPr/>
          <p:nvPr/>
        </p:nvSpPr>
        <p:spPr>
          <a:xfrm>
            <a:off x="6141139" y="2398955"/>
            <a:ext cx="2907364" cy="42515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Tw Cen MT" panose="020B0602020104020603"/>
                <a:ea typeface="+mn-ea"/>
                <a:cs typeface="+mn-cs"/>
              </a:rPr>
              <a:t>S/he listens…</a:t>
            </a:r>
          </a:p>
        </p:txBody>
      </p:sp>
      <p:sp>
        <p:nvSpPr>
          <p:cNvPr id="53" name="Rounded Rectangle 30">
            <a:extLst>
              <a:ext uri="{FF2B5EF4-FFF2-40B4-BE49-F238E27FC236}">
                <a16:creationId xmlns:a16="http://schemas.microsoft.com/office/drawing/2014/main" id="{8992A136-C5FE-48A3-94EB-0E5DCF786B07}"/>
              </a:ext>
            </a:extLst>
          </p:cNvPr>
          <p:cNvSpPr/>
          <p:nvPr/>
        </p:nvSpPr>
        <p:spPr>
          <a:xfrm>
            <a:off x="6137117" y="2818274"/>
            <a:ext cx="2907364" cy="419882"/>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Tw Cen MT" panose="020B0602020104020603"/>
                <a:ea typeface="+mn-ea"/>
                <a:cs typeface="+mn-cs"/>
              </a:rPr>
              <a:t>You listen…</a:t>
            </a:r>
          </a:p>
        </p:txBody>
      </p:sp>
      <p:sp>
        <p:nvSpPr>
          <p:cNvPr id="54" name="Rounded Rectangle 31">
            <a:extLst>
              <a:ext uri="{FF2B5EF4-FFF2-40B4-BE49-F238E27FC236}">
                <a16:creationId xmlns:a16="http://schemas.microsoft.com/office/drawing/2014/main" id="{50ABF6A7-11C0-4F67-A0FC-8D6F2B98DDB0}"/>
              </a:ext>
            </a:extLst>
          </p:cNvPr>
          <p:cNvSpPr/>
          <p:nvPr/>
        </p:nvSpPr>
        <p:spPr>
          <a:xfrm>
            <a:off x="6137117" y="3353949"/>
            <a:ext cx="2907364" cy="42515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Tw Cen MT" panose="020B0602020104020603"/>
                <a:ea typeface="+mn-ea"/>
                <a:cs typeface="+mn-cs"/>
              </a:rPr>
              <a:t>You use…</a:t>
            </a:r>
          </a:p>
        </p:txBody>
      </p:sp>
      <p:sp>
        <p:nvSpPr>
          <p:cNvPr id="55" name="Rounded Rectangle 32">
            <a:extLst>
              <a:ext uri="{FF2B5EF4-FFF2-40B4-BE49-F238E27FC236}">
                <a16:creationId xmlns:a16="http://schemas.microsoft.com/office/drawing/2014/main" id="{CE89E684-B129-4462-BB7F-5423309F73BC}"/>
              </a:ext>
            </a:extLst>
          </p:cNvPr>
          <p:cNvSpPr/>
          <p:nvPr/>
        </p:nvSpPr>
        <p:spPr>
          <a:xfrm>
            <a:off x="6137117" y="3792123"/>
            <a:ext cx="2907364" cy="419882"/>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Tw Cen MT" panose="020B0602020104020603"/>
                <a:ea typeface="+mn-ea"/>
                <a:cs typeface="+mn-cs"/>
              </a:rPr>
              <a:t>S/he uses…</a:t>
            </a:r>
          </a:p>
        </p:txBody>
      </p:sp>
      <p:sp>
        <p:nvSpPr>
          <p:cNvPr id="56" name="Rounded Rectangle 33">
            <a:extLst>
              <a:ext uri="{FF2B5EF4-FFF2-40B4-BE49-F238E27FC236}">
                <a16:creationId xmlns:a16="http://schemas.microsoft.com/office/drawing/2014/main" id="{0009527E-9C1F-4B84-B0BE-9F6AD15D440F}"/>
              </a:ext>
            </a:extLst>
          </p:cNvPr>
          <p:cNvSpPr/>
          <p:nvPr/>
        </p:nvSpPr>
        <p:spPr>
          <a:xfrm>
            <a:off x="6137117" y="4312568"/>
            <a:ext cx="2907364" cy="42515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Tw Cen MT" panose="020B0602020104020603"/>
                <a:ea typeface="+mn-ea"/>
                <a:cs typeface="+mn-cs"/>
              </a:rPr>
              <a:t>S/he buys…</a:t>
            </a:r>
          </a:p>
        </p:txBody>
      </p:sp>
      <p:sp>
        <p:nvSpPr>
          <p:cNvPr id="57" name="Rounded Rectangle 34">
            <a:extLst>
              <a:ext uri="{FF2B5EF4-FFF2-40B4-BE49-F238E27FC236}">
                <a16:creationId xmlns:a16="http://schemas.microsoft.com/office/drawing/2014/main" id="{93855BE4-2AC1-4FCE-B496-688210745C77}"/>
              </a:ext>
            </a:extLst>
          </p:cNvPr>
          <p:cNvSpPr/>
          <p:nvPr/>
        </p:nvSpPr>
        <p:spPr>
          <a:xfrm>
            <a:off x="6137117" y="4741215"/>
            <a:ext cx="2907364" cy="419882"/>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Tw Cen MT" panose="020B0602020104020603"/>
                <a:ea typeface="+mn-ea"/>
                <a:cs typeface="+mn-cs"/>
              </a:rPr>
              <a:t>You buy…</a:t>
            </a:r>
          </a:p>
        </p:txBody>
      </p:sp>
      <p:pic>
        <p:nvPicPr>
          <p:cNvPr id="58" name="Picture 2" descr="http://www.clker.com/cliparts/j/p/l/D/8/K/green-tick-md.png">
            <a:extLst>
              <a:ext uri="{FF2B5EF4-FFF2-40B4-BE49-F238E27FC236}">
                <a16:creationId xmlns:a16="http://schemas.microsoft.com/office/drawing/2014/main" id="{87ADA5E2-861C-46B7-AD93-6A4F7B7CD4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5462" y="2833458"/>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92F2DC06-49CF-447C-9CFC-2B8459621E5F}"/>
              </a:ext>
            </a:extLst>
          </p:cNvPr>
          <p:cNvSpPr txBox="1"/>
          <p:nvPr/>
        </p:nvSpPr>
        <p:spPr>
          <a:xfrm>
            <a:off x="670943" y="1907385"/>
            <a:ext cx="58445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solidFill>
                <a:effectLst/>
                <a:uLnTx/>
                <a:uFillTx/>
              </a:rPr>
              <a:t>You carry some glasses in a bag.  </a:t>
            </a:r>
          </a:p>
        </p:txBody>
      </p:sp>
      <p:pic>
        <p:nvPicPr>
          <p:cNvPr id="60" name="Picture 2" descr="http://www.clker.com/cliparts/j/p/l/D/8/K/green-tick-md.png">
            <a:extLst>
              <a:ext uri="{FF2B5EF4-FFF2-40B4-BE49-F238E27FC236}">
                <a16:creationId xmlns:a16="http://schemas.microsoft.com/office/drawing/2014/main" id="{571FF5AB-640C-414B-A6CA-829CD4DE5D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5462" y="4297679"/>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5A118506-A817-4839-BB16-300FB0906A7C}"/>
              </a:ext>
            </a:extLst>
          </p:cNvPr>
          <p:cNvSpPr txBox="1"/>
          <p:nvPr/>
        </p:nvSpPr>
        <p:spPr>
          <a:xfrm>
            <a:off x="344875" y="5211344"/>
            <a:ext cx="677416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5. “</a:t>
            </a:r>
            <a:r>
              <a:rPr kumimoji="0" lang="en-GB" sz="2400" b="0" i="1" u="none" strike="noStrike" kern="0" cap="none" spc="0" normalizeH="0" baseline="0" noProof="0" dirty="0">
                <a:ln>
                  <a:noFill/>
                </a:ln>
                <a:solidFill>
                  <a:srgbClr val="002060"/>
                </a:solidFill>
                <a:effectLst/>
                <a:uLnTx/>
                <a:uFillTx/>
              </a:rPr>
              <a:t>Necesitas un </a:t>
            </a:r>
            <a:r>
              <a:rPr kumimoji="0" lang="en-GB" sz="2400" b="0" i="1" u="none" strike="noStrike" kern="0" cap="none" spc="0" normalizeH="0" baseline="0" noProof="0" dirty="0" err="1">
                <a:ln>
                  <a:noFill/>
                </a:ln>
                <a:solidFill>
                  <a:srgbClr val="002060"/>
                </a:solidFill>
                <a:effectLst/>
                <a:uLnTx/>
                <a:uFillTx/>
              </a:rPr>
              <a:t>periódico</a:t>
            </a:r>
            <a:r>
              <a:rPr kumimoji="0" lang="en-GB" sz="2400" b="0" i="1" u="none" strike="noStrike" kern="0" cap="none" spc="0" normalizeH="0" baseline="0" noProof="0" dirty="0">
                <a:ln>
                  <a:noFill/>
                </a:ln>
                <a:solidFill>
                  <a:srgbClr val="002060"/>
                </a:solidFill>
                <a:effectLst/>
                <a:uLnTx/>
                <a:uFillTx/>
              </a:rPr>
              <a:t>.</a:t>
            </a:r>
            <a:r>
              <a:rPr kumimoji="0" lang="en-GB" sz="2400" b="0" i="0" u="none" strike="noStrike" kern="0" cap="none" spc="0" normalizeH="0" baseline="0" noProof="0" dirty="0">
                <a:ln>
                  <a:noFill/>
                </a:ln>
                <a:solidFill>
                  <a:srgbClr val="002060"/>
                </a:solidFill>
                <a:effectLst/>
                <a:uLnTx/>
                <a:uFillTx/>
              </a:rPr>
              <a:t>”</a:t>
            </a:r>
          </a:p>
        </p:txBody>
      </p:sp>
      <p:sp>
        <p:nvSpPr>
          <p:cNvPr id="62" name="TextBox 61">
            <a:extLst>
              <a:ext uri="{FF2B5EF4-FFF2-40B4-BE49-F238E27FC236}">
                <a16:creationId xmlns:a16="http://schemas.microsoft.com/office/drawing/2014/main" id="{E402F37E-57B2-4DD4-9856-FE2DEEFE4C58}"/>
              </a:ext>
            </a:extLst>
          </p:cNvPr>
          <p:cNvSpPr txBox="1"/>
          <p:nvPr/>
        </p:nvSpPr>
        <p:spPr>
          <a:xfrm>
            <a:off x="691061" y="5586842"/>
            <a:ext cx="58445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solidFill>
                <a:effectLst/>
                <a:uLnTx/>
                <a:uFillTx/>
              </a:rPr>
              <a:t>You need a newspaper. </a:t>
            </a:r>
          </a:p>
        </p:txBody>
      </p:sp>
      <p:sp>
        <p:nvSpPr>
          <p:cNvPr id="63" name="Rounded Rectangle 41">
            <a:extLst>
              <a:ext uri="{FF2B5EF4-FFF2-40B4-BE49-F238E27FC236}">
                <a16:creationId xmlns:a16="http://schemas.microsoft.com/office/drawing/2014/main" id="{43EBAE95-555E-4CFA-9174-474E2810343C}"/>
              </a:ext>
            </a:extLst>
          </p:cNvPr>
          <p:cNvSpPr/>
          <p:nvPr/>
        </p:nvSpPr>
        <p:spPr>
          <a:xfrm>
            <a:off x="6137117" y="5273768"/>
            <a:ext cx="2907364" cy="42515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Tw Cen MT" panose="020B0602020104020603"/>
                <a:ea typeface="+mn-ea"/>
                <a:cs typeface="+mn-cs"/>
              </a:rPr>
              <a:t>S/he needs…</a:t>
            </a:r>
          </a:p>
        </p:txBody>
      </p:sp>
      <p:sp>
        <p:nvSpPr>
          <p:cNvPr id="64" name="Rounded Rectangle 42">
            <a:extLst>
              <a:ext uri="{FF2B5EF4-FFF2-40B4-BE49-F238E27FC236}">
                <a16:creationId xmlns:a16="http://schemas.microsoft.com/office/drawing/2014/main" id="{E28998DB-D92C-4154-81B4-EE1DB077A376}"/>
              </a:ext>
            </a:extLst>
          </p:cNvPr>
          <p:cNvSpPr/>
          <p:nvPr/>
        </p:nvSpPr>
        <p:spPr>
          <a:xfrm>
            <a:off x="6137117" y="5716064"/>
            <a:ext cx="2907364" cy="419882"/>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Tw Cen MT" panose="020B0602020104020603"/>
                <a:ea typeface="+mn-ea"/>
                <a:cs typeface="+mn-cs"/>
              </a:rPr>
              <a:t>You need…</a:t>
            </a:r>
          </a:p>
        </p:txBody>
      </p:sp>
      <p:pic>
        <p:nvPicPr>
          <p:cNvPr id="65" name="Picture 2" descr="http://www.clker.com/cliparts/j/p/l/D/8/K/green-tick-md.png">
            <a:extLst>
              <a:ext uri="{FF2B5EF4-FFF2-40B4-BE49-F238E27FC236}">
                <a16:creationId xmlns:a16="http://schemas.microsoft.com/office/drawing/2014/main" id="{A0D866FE-B790-4FED-9E58-972D8356C3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5462" y="5708955"/>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66" name="Title 65">
            <a:extLst>
              <a:ext uri="{FF2B5EF4-FFF2-40B4-BE49-F238E27FC236}">
                <a16:creationId xmlns:a16="http://schemas.microsoft.com/office/drawing/2014/main" id="{092455F6-C9E6-4AD2-84BC-82AA764F90DA}"/>
              </a:ext>
            </a:extLst>
          </p:cNvPr>
          <p:cNvSpPr>
            <a:spLocks noGrp="1"/>
          </p:cNvSpPr>
          <p:nvPr>
            <p:ph type="title"/>
          </p:nvPr>
        </p:nvSpPr>
        <p:spPr>
          <a:xfrm>
            <a:off x="11235586" y="-171903"/>
            <a:ext cx="1223075" cy="1325563"/>
          </a:xfrm>
        </p:spPr>
        <p:txBody>
          <a:bodyPr/>
          <a:lstStyle/>
          <a:p>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179431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animBg="1"/>
      <p:bldP spid="41" grpId="0" animBg="1"/>
      <p:bldP spid="42" grpId="0"/>
      <p:bldP spid="44" grpId="0"/>
      <p:bldP spid="45" grpId="0"/>
      <p:bldP spid="48" grpId="0"/>
      <p:bldP spid="49" grpId="0"/>
      <p:bldP spid="50" grpId="0"/>
      <p:bldP spid="51" grpId="0"/>
      <p:bldP spid="52" grpId="0" animBg="1"/>
      <p:bldP spid="53" grpId="0" animBg="1"/>
      <p:bldP spid="54" grpId="0" animBg="1"/>
      <p:bldP spid="55" grpId="0" animBg="1"/>
      <p:bldP spid="56" grpId="0" animBg="1"/>
      <p:bldP spid="57" grpId="0" animBg="1"/>
      <p:bldP spid="59" grpId="0"/>
      <p:bldP spid="61" grpId="0"/>
      <p:bldP spid="62" grpId="0"/>
      <p:bldP spid="63" grpId="0" animBg="1"/>
      <p:bldP spid="6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E5D595A0-0ECC-4D5F-9D27-C5244A9EC389}"/>
              </a:ext>
            </a:extLst>
          </p:cNvPr>
          <p:cNvSpPr txBox="1"/>
          <p:nvPr/>
        </p:nvSpPr>
        <p:spPr>
          <a:xfrm>
            <a:off x="175171" y="235472"/>
            <a:ext cx="1017463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It’s the day of the play, but the teacher has forgotten everything!</a:t>
            </a:r>
          </a:p>
        </p:txBody>
      </p:sp>
      <p:sp>
        <p:nvSpPr>
          <p:cNvPr id="9" name="TextBox 8">
            <a:extLst>
              <a:ext uri="{FF2B5EF4-FFF2-40B4-BE49-F238E27FC236}">
                <a16:creationId xmlns:a16="http://schemas.microsoft.com/office/drawing/2014/main" id="{DE63CAD6-FD2F-49E0-8898-0F219CD8DD15}"/>
              </a:ext>
            </a:extLst>
          </p:cNvPr>
          <p:cNvSpPr txBox="1"/>
          <p:nvPr/>
        </p:nvSpPr>
        <p:spPr>
          <a:xfrm>
            <a:off x="160775" y="682960"/>
            <a:ext cx="1103085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She needs help. Translate her questions.</a:t>
            </a:r>
          </a:p>
        </p:txBody>
      </p:sp>
      <p:sp>
        <p:nvSpPr>
          <p:cNvPr id="10" name="TextBox 9">
            <a:extLst>
              <a:ext uri="{FF2B5EF4-FFF2-40B4-BE49-F238E27FC236}">
                <a16:creationId xmlns:a16="http://schemas.microsoft.com/office/drawing/2014/main" id="{6D12F60A-56C2-4747-BC51-E87B09DCCDF4}"/>
              </a:ext>
            </a:extLst>
          </p:cNvPr>
          <p:cNvSpPr txBox="1"/>
          <p:nvPr/>
        </p:nvSpPr>
        <p:spPr>
          <a:xfrm>
            <a:off x="160775" y="1686628"/>
            <a:ext cx="308484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1. “¿Qué </a:t>
            </a:r>
            <a:r>
              <a:rPr kumimoji="0" lang="en-GB" sz="2400" b="0" i="0" u="none" strike="noStrike" kern="0" cap="none" spc="0" normalizeH="0" baseline="0" noProof="0" dirty="0" err="1">
                <a:ln>
                  <a:noFill/>
                </a:ln>
                <a:solidFill>
                  <a:srgbClr val="002060"/>
                </a:solidFill>
                <a:effectLst/>
                <a:uLnTx/>
                <a:uFillTx/>
              </a:rPr>
              <a:t>llevas</a:t>
            </a:r>
            <a:r>
              <a:rPr kumimoji="0" lang="en-GB" sz="2400" b="0" i="0" u="none" strike="noStrike" kern="0" cap="none" spc="0" normalizeH="0" baseline="0" noProof="0" dirty="0">
                <a:ln>
                  <a:noFill/>
                </a:ln>
                <a:solidFill>
                  <a:srgbClr val="002060"/>
                </a:solidFill>
                <a:effectLst/>
                <a:uLnTx/>
                <a:uFillTx/>
              </a:rPr>
              <a:t>?.”</a:t>
            </a:r>
          </a:p>
        </p:txBody>
      </p:sp>
      <p:sp>
        <p:nvSpPr>
          <p:cNvPr id="11" name="TextBox 10">
            <a:extLst>
              <a:ext uri="{FF2B5EF4-FFF2-40B4-BE49-F238E27FC236}">
                <a16:creationId xmlns:a16="http://schemas.microsoft.com/office/drawing/2014/main" id="{663F8DA5-BBA4-4F23-B6AF-6195DF73D3E2}"/>
              </a:ext>
            </a:extLst>
          </p:cNvPr>
          <p:cNvSpPr txBox="1"/>
          <p:nvPr/>
        </p:nvSpPr>
        <p:spPr>
          <a:xfrm>
            <a:off x="160775" y="2715241"/>
            <a:ext cx="327576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2. “¿Cómo baila?”</a:t>
            </a:r>
          </a:p>
        </p:txBody>
      </p:sp>
      <p:sp>
        <p:nvSpPr>
          <p:cNvPr id="12" name="TextBox 11">
            <a:extLst>
              <a:ext uri="{FF2B5EF4-FFF2-40B4-BE49-F238E27FC236}">
                <a16:creationId xmlns:a16="http://schemas.microsoft.com/office/drawing/2014/main" id="{EB1B8E7F-6506-4BA8-B07B-F22104FC7364}"/>
              </a:ext>
            </a:extLst>
          </p:cNvPr>
          <p:cNvSpPr txBox="1"/>
          <p:nvPr/>
        </p:nvSpPr>
        <p:spPr>
          <a:xfrm>
            <a:off x="160775" y="3749368"/>
            <a:ext cx="651133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3. “¿Quién </a:t>
            </a:r>
            <a:r>
              <a:rPr kumimoji="0" lang="en-GB" sz="2400" b="0" i="0" u="none" strike="noStrike" kern="0" cap="none" spc="0" normalizeH="0" baseline="0" noProof="0" dirty="0" err="1">
                <a:ln>
                  <a:noFill/>
                </a:ln>
                <a:solidFill>
                  <a:srgbClr val="002060"/>
                </a:solidFill>
                <a:effectLst/>
                <a:uLnTx/>
                <a:uFillTx/>
              </a:rPr>
              <a:t>compra</a:t>
            </a:r>
            <a:r>
              <a:rPr kumimoji="0" lang="en-GB" sz="2400" b="0" i="0" u="none" strike="noStrike" kern="0" cap="none" spc="0" normalizeH="0" baseline="0" noProof="0" dirty="0">
                <a:ln>
                  <a:noFill/>
                </a:ln>
                <a:solidFill>
                  <a:srgbClr val="002060"/>
                </a:solidFill>
                <a:effectLst/>
                <a:uLnTx/>
                <a:uFillTx/>
              </a:rPr>
              <a:t> un </a:t>
            </a:r>
            <a:r>
              <a:rPr kumimoji="0" lang="en-GB" sz="2400" b="0" i="0" u="none" strike="noStrike" kern="0" cap="none" spc="0" normalizeH="0" baseline="0" noProof="0" dirty="0" err="1">
                <a:ln>
                  <a:noFill/>
                </a:ln>
                <a:solidFill>
                  <a:srgbClr val="002060"/>
                </a:solidFill>
                <a:effectLst/>
                <a:uLnTx/>
                <a:uFillTx/>
              </a:rPr>
              <a:t>producto</a:t>
            </a:r>
            <a:r>
              <a:rPr kumimoji="0" lang="en-GB" sz="2400" b="0" i="0" u="none" strike="noStrike" kern="0" cap="none" spc="0" normalizeH="0" baseline="0" noProof="0" dirty="0">
                <a:ln>
                  <a:noFill/>
                </a:ln>
                <a:solidFill>
                  <a:srgbClr val="002060"/>
                </a:solidFill>
                <a:effectLst/>
                <a:uLnTx/>
                <a:uFillTx/>
              </a:rPr>
              <a:t>?”</a:t>
            </a:r>
          </a:p>
        </p:txBody>
      </p:sp>
      <p:sp>
        <p:nvSpPr>
          <p:cNvPr id="13" name="TextBox 12">
            <a:extLst>
              <a:ext uri="{FF2B5EF4-FFF2-40B4-BE49-F238E27FC236}">
                <a16:creationId xmlns:a16="http://schemas.microsoft.com/office/drawing/2014/main" id="{EC3100BF-8D4C-489A-8288-ADEF9908B9DB}"/>
              </a:ext>
            </a:extLst>
          </p:cNvPr>
          <p:cNvSpPr txBox="1"/>
          <p:nvPr/>
        </p:nvSpPr>
        <p:spPr>
          <a:xfrm>
            <a:off x="506961" y="2139972"/>
            <a:ext cx="58445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ED7D31"/>
                </a:solidFill>
                <a:effectLst/>
                <a:uLnTx/>
                <a:uFillTx/>
              </a:rPr>
              <a:t>What do you wear/carry? </a:t>
            </a:r>
          </a:p>
        </p:txBody>
      </p:sp>
      <p:sp>
        <p:nvSpPr>
          <p:cNvPr id="14" name="TextBox 13">
            <a:extLst>
              <a:ext uri="{FF2B5EF4-FFF2-40B4-BE49-F238E27FC236}">
                <a16:creationId xmlns:a16="http://schemas.microsoft.com/office/drawing/2014/main" id="{3F4A81BF-67EB-40A3-82E0-F0FC7870F8FC}"/>
              </a:ext>
            </a:extLst>
          </p:cNvPr>
          <p:cNvSpPr txBox="1"/>
          <p:nvPr/>
        </p:nvSpPr>
        <p:spPr>
          <a:xfrm>
            <a:off x="506961" y="3059677"/>
            <a:ext cx="58445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ED7D31"/>
                </a:solidFill>
                <a:effectLst/>
                <a:uLnTx/>
                <a:uFillTx/>
              </a:rPr>
              <a:t>How does s/he dance?  </a:t>
            </a:r>
          </a:p>
        </p:txBody>
      </p:sp>
      <p:sp>
        <p:nvSpPr>
          <p:cNvPr id="15" name="TextBox 14">
            <a:extLst>
              <a:ext uri="{FF2B5EF4-FFF2-40B4-BE49-F238E27FC236}">
                <a16:creationId xmlns:a16="http://schemas.microsoft.com/office/drawing/2014/main" id="{A10A6906-6F09-49AB-81DA-15A2A4B04CFF}"/>
              </a:ext>
            </a:extLst>
          </p:cNvPr>
          <p:cNvSpPr txBox="1"/>
          <p:nvPr/>
        </p:nvSpPr>
        <p:spPr>
          <a:xfrm>
            <a:off x="506961" y="4104378"/>
            <a:ext cx="58445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ED7D31"/>
                </a:solidFill>
                <a:effectLst/>
                <a:uLnTx/>
                <a:uFillTx/>
              </a:rPr>
              <a:t>Who buys a product?  </a:t>
            </a:r>
          </a:p>
        </p:txBody>
      </p:sp>
      <p:sp>
        <p:nvSpPr>
          <p:cNvPr id="16" name="TextBox 15">
            <a:extLst>
              <a:ext uri="{FF2B5EF4-FFF2-40B4-BE49-F238E27FC236}">
                <a16:creationId xmlns:a16="http://schemas.microsoft.com/office/drawing/2014/main" id="{44553C30-6EE8-41A3-B6BD-DFA6A1443C07}"/>
              </a:ext>
            </a:extLst>
          </p:cNvPr>
          <p:cNvSpPr txBox="1"/>
          <p:nvPr/>
        </p:nvSpPr>
        <p:spPr>
          <a:xfrm>
            <a:off x="160777" y="4773657"/>
            <a:ext cx="365759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4. “¿Dónde bailas?”</a:t>
            </a:r>
          </a:p>
        </p:txBody>
      </p:sp>
      <p:sp>
        <p:nvSpPr>
          <p:cNvPr id="17" name="TextBox 16">
            <a:extLst>
              <a:ext uri="{FF2B5EF4-FFF2-40B4-BE49-F238E27FC236}">
                <a16:creationId xmlns:a16="http://schemas.microsoft.com/office/drawing/2014/main" id="{C45D03F6-91D6-4FC4-80A5-9184B1892BD8}"/>
              </a:ext>
            </a:extLst>
          </p:cNvPr>
          <p:cNvSpPr txBox="1"/>
          <p:nvPr/>
        </p:nvSpPr>
        <p:spPr>
          <a:xfrm>
            <a:off x="506961" y="5265631"/>
            <a:ext cx="58445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ED7D31"/>
                </a:solidFill>
                <a:effectLst/>
                <a:uLnTx/>
                <a:uFillTx/>
              </a:rPr>
              <a:t>Where do you dance?</a:t>
            </a:r>
          </a:p>
        </p:txBody>
      </p:sp>
      <p:sp>
        <p:nvSpPr>
          <p:cNvPr id="18" name="TextBox 17">
            <a:extLst>
              <a:ext uri="{FF2B5EF4-FFF2-40B4-BE49-F238E27FC236}">
                <a16:creationId xmlns:a16="http://schemas.microsoft.com/office/drawing/2014/main" id="{7AB43B94-67A9-45C9-9145-79FF1EBD6DD8}"/>
              </a:ext>
            </a:extLst>
          </p:cNvPr>
          <p:cNvSpPr txBox="1"/>
          <p:nvPr/>
        </p:nvSpPr>
        <p:spPr>
          <a:xfrm>
            <a:off x="6774265" y="1619239"/>
            <a:ext cx="378560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5. “¿</a:t>
            </a:r>
            <a:r>
              <a:rPr kumimoji="0" lang="en-GB" sz="2400" b="0" i="0" u="none" strike="noStrike" kern="0" cap="none" spc="0" normalizeH="0" baseline="0" noProof="0" dirty="0" err="1">
                <a:ln>
                  <a:noFill/>
                </a:ln>
                <a:solidFill>
                  <a:srgbClr val="002060"/>
                </a:solidFill>
                <a:effectLst/>
                <a:uLnTx/>
                <a:uFillTx/>
              </a:rPr>
              <a:t>Hablas</a:t>
            </a:r>
            <a:r>
              <a:rPr kumimoji="0" lang="en-GB" sz="2400" b="0" i="0" u="none" strike="noStrike" kern="0" cap="none" spc="0" normalizeH="0" baseline="0" noProof="0" dirty="0">
                <a:ln>
                  <a:noFill/>
                </a:ln>
                <a:solidFill>
                  <a:srgbClr val="002060"/>
                </a:solidFill>
                <a:effectLst/>
                <a:uLnTx/>
                <a:uFillTx/>
              </a:rPr>
              <a:t> con Sara?.”</a:t>
            </a:r>
          </a:p>
        </p:txBody>
      </p:sp>
      <p:sp>
        <p:nvSpPr>
          <p:cNvPr id="19" name="TextBox 18">
            <a:extLst>
              <a:ext uri="{FF2B5EF4-FFF2-40B4-BE49-F238E27FC236}">
                <a16:creationId xmlns:a16="http://schemas.microsoft.com/office/drawing/2014/main" id="{54FCFB80-96BF-481B-9559-DEB262B87608}"/>
              </a:ext>
            </a:extLst>
          </p:cNvPr>
          <p:cNvSpPr txBox="1"/>
          <p:nvPr/>
        </p:nvSpPr>
        <p:spPr>
          <a:xfrm>
            <a:off x="7120451" y="2072583"/>
            <a:ext cx="58445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ED7D31"/>
                </a:solidFill>
                <a:effectLst/>
                <a:uLnTx/>
                <a:uFillTx/>
              </a:rPr>
              <a:t>Do you speak with Sarah? </a:t>
            </a:r>
          </a:p>
        </p:txBody>
      </p:sp>
      <p:sp>
        <p:nvSpPr>
          <p:cNvPr id="20" name="TextBox 19">
            <a:extLst>
              <a:ext uri="{FF2B5EF4-FFF2-40B4-BE49-F238E27FC236}">
                <a16:creationId xmlns:a16="http://schemas.microsoft.com/office/drawing/2014/main" id="{2397AEBD-CAE7-4196-B48A-A02EF5D90F8C}"/>
              </a:ext>
            </a:extLst>
          </p:cNvPr>
          <p:cNvSpPr txBox="1"/>
          <p:nvPr/>
        </p:nvSpPr>
        <p:spPr>
          <a:xfrm>
            <a:off x="6774265" y="2634081"/>
            <a:ext cx="378560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6. “¿Usa un </a:t>
            </a:r>
            <a:r>
              <a:rPr kumimoji="0" lang="en-GB" sz="2400" b="0" i="0" u="none" strike="noStrike" kern="0" cap="none" spc="0" normalizeH="0" baseline="0" noProof="0" dirty="0" err="1">
                <a:ln>
                  <a:noFill/>
                </a:ln>
                <a:solidFill>
                  <a:srgbClr val="002060"/>
                </a:solidFill>
                <a:effectLst/>
                <a:uLnTx/>
                <a:uFillTx/>
              </a:rPr>
              <a:t>teléfono</a:t>
            </a:r>
            <a:r>
              <a:rPr kumimoji="0" lang="en-GB" sz="2400" b="0" i="0" u="none" strike="noStrike" kern="0" cap="none" spc="0" normalizeH="0" baseline="0" noProof="0" dirty="0">
                <a:ln>
                  <a:noFill/>
                </a:ln>
                <a:solidFill>
                  <a:srgbClr val="002060"/>
                </a:solidFill>
                <a:effectLst/>
                <a:uLnTx/>
                <a:uFillTx/>
              </a:rPr>
              <a:t>?.”</a:t>
            </a:r>
          </a:p>
        </p:txBody>
      </p:sp>
      <p:sp>
        <p:nvSpPr>
          <p:cNvPr id="21" name="TextBox 20">
            <a:extLst>
              <a:ext uri="{FF2B5EF4-FFF2-40B4-BE49-F238E27FC236}">
                <a16:creationId xmlns:a16="http://schemas.microsoft.com/office/drawing/2014/main" id="{96EA5D34-DF51-4871-9952-0320899EC1F0}"/>
              </a:ext>
            </a:extLst>
          </p:cNvPr>
          <p:cNvSpPr txBox="1"/>
          <p:nvPr/>
        </p:nvSpPr>
        <p:spPr>
          <a:xfrm>
            <a:off x="7120451" y="3087425"/>
            <a:ext cx="58445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ED7D31"/>
                </a:solidFill>
                <a:effectLst/>
                <a:uLnTx/>
                <a:uFillTx/>
              </a:rPr>
              <a:t>Does s/he use a phone? </a:t>
            </a:r>
          </a:p>
        </p:txBody>
      </p:sp>
      <p:sp>
        <p:nvSpPr>
          <p:cNvPr id="22" name="TextBox 21">
            <a:extLst>
              <a:ext uri="{FF2B5EF4-FFF2-40B4-BE49-F238E27FC236}">
                <a16:creationId xmlns:a16="http://schemas.microsoft.com/office/drawing/2014/main" id="{67FA7839-1433-4E8D-8083-20EB13744DE0}"/>
              </a:ext>
            </a:extLst>
          </p:cNvPr>
          <p:cNvSpPr txBox="1"/>
          <p:nvPr/>
        </p:nvSpPr>
        <p:spPr>
          <a:xfrm>
            <a:off x="6774265" y="3750537"/>
            <a:ext cx="357553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7. “¿Qué necesitas?.”</a:t>
            </a:r>
          </a:p>
        </p:txBody>
      </p:sp>
      <p:sp>
        <p:nvSpPr>
          <p:cNvPr id="23" name="TextBox 22">
            <a:extLst>
              <a:ext uri="{FF2B5EF4-FFF2-40B4-BE49-F238E27FC236}">
                <a16:creationId xmlns:a16="http://schemas.microsoft.com/office/drawing/2014/main" id="{CBC7DB1C-C9A7-42CB-A5FE-176EB5B4D9CA}"/>
              </a:ext>
            </a:extLst>
          </p:cNvPr>
          <p:cNvSpPr txBox="1"/>
          <p:nvPr/>
        </p:nvSpPr>
        <p:spPr>
          <a:xfrm>
            <a:off x="7120451" y="4203881"/>
            <a:ext cx="58445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ED7D31"/>
                </a:solidFill>
                <a:effectLst/>
                <a:uLnTx/>
                <a:uFillTx/>
              </a:rPr>
              <a:t>What do you need?</a:t>
            </a:r>
          </a:p>
        </p:txBody>
      </p:sp>
      <p:sp>
        <p:nvSpPr>
          <p:cNvPr id="24" name="TextBox 23">
            <a:extLst>
              <a:ext uri="{FF2B5EF4-FFF2-40B4-BE49-F238E27FC236}">
                <a16:creationId xmlns:a16="http://schemas.microsoft.com/office/drawing/2014/main" id="{0A8048A6-57AB-481C-9E34-FB9995AD4A59}"/>
              </a:ext>
            </a:extLst>
          </p:cNvPr>
          <p:cNvSpPr txBox="1"/>
          <p:nvPr/>
        </p:nvSpPr>
        <p:spPr>
          <a:xfrm>
            <a:off x="6774265" y="4781978"/>
            <a:ext cx="446806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8. “¿Quién usa una </a:t>
            </a:r>
            <a:r>
              <a:rPr kumimoji="0" lang="en-GB" sz="2400" b="0" i="0" u="none" strike="noStrike" kern="0" cap="none" spc="0" normalizeH="0" baseline="0" noProof="0" dirty="0" err="1">
                <a:ln>
                  <a:noFill/>
                </a:ln>
                <a:solidFill>
                  <a:srgbClr val="002060"/>
                </a:solidFill>
                <a:effectLst/>
                <a:uLnTx/>
                <a:uFillTx/>
              </a:rPr>
              <a:t>bolsa</a:t>
            </a:r>
            <a:r>
              <a:rPr kumimoji="0" lang="en-GB" sz="2400" b="0" i="0" u="none" strike="noStrike" kern="0" cap="none" spc="0" normalizeH="0" baseline="0" noProof="0" dirty="0">
                <a:ln>
                  <a:noFill/>
                </a:ln>
                <a:solidFill>
                  <a:srgbClr val="002060"/>
                </a:solidFill>
                <a:effectLst/>
                <a:uLnTx/>
                <a:uFillTx/>
              </a:rPr>
              <a:t>?.”</a:t>
            </a:r>
          </a:p>
        </p:txBody>
      </p:sp>
      <p:sp>
        <p:nvSpPr>
          <p:cNvPr id="25" name="TextBox 24">
            <a:extLst>
              <a:ext uri="{FF2B5EF4-FFF2-40B4-BE49-F238E27FC236}">
                <a16:creationId xmlns:a16="http://schemas.microsoft.com/office/drawing/2014/main" id="{EEBE83AB-68AA-4E6A-87A9-BC6213C9BADD}"/>
              </a:ext>
            </a:extLst>
          </p:cNvPr>
          <p:cNvSpPr txBox="1"/>
          <p:nvPr/>
        </p:nvSpPr>
        <p:spPr>
          <a:xfrm>
            <a:off x="7120451" y="5235322"/>
            <a:ext cx="58445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ED7D31"/>
                </a:solidFill>
                <a:effectLst/>
                <a:uLnTx/>
                <a:uFillTx/>
              </a:rPr>
              <a:t>Who uses a bag?</a:t>
            </a:r>
          </a:p>
        </p:txBody>
      </p:sp>
      <p:pic>
        <p:nvPicPr>
          <p:cNvPr id="26" name="Picture 2" descr="http://www.clker.com/cliparts/8/5/2/6/1195426054171862660movie_genre_musical_patr_01.svg.med.png">
            <a:extLst>
              <a:ext uri="{FF2B5EF4-FFF2-40B4-BE49-F238E27FC236}">
                <a16:creationId xmlns:a16="http://schemas.microsoft.com/office/drawing/2014/main" id="{DD2FDE1A-6BB9-4A9E-BA09-85EA63F79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858" y="1661688"/>
            <a:ext cx="1660926" cy="1240159"/>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26">
            <a:extLst>
              <a:ext uri="{FF2B5EF4-FFF2-40B4-BE49-F238E27FC236}">
                <a16:creationId xmlns:a16="http://schemas.microsoft.com/office/drawing/2014/main" id="{B2E0DD60-4ED6-40B2-A8CE-00EAC7F8E1B6}"/>
              </a:ext>
            </a:extLst>
          </p:cNvPr>
          <p:cNvSpPr>
            <a:spLocks noGrp="1"/>
          </p:cNvSpPr>
          <p:nvPr>
            <p:ph type="title"/>
          </p:nvPr>
        </p:nvSpPr>
        <p:spPr>
          <a:xfrm>
            <a:off x="11242325" y="-192350"/>
            <a:ext cx="1660926" cy="1325563"/>
          </a:xfrm>
        </p:spPr>
        <p:txBody>
          <a:bodyPr/>
          <a:lstStyle/>
          <a:p>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253589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9" grpId="0"/>
      <p:bldP spid="21" grpId="0"/>
      <p:bldP spid="23" grpId="0"/>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584DB379-906D-4110-BCE1-36B3D21439FA}"/>
              </a:ext>
            </a:extLst>
          </p:cNvPr>
          <p:cNvSpPr txBox="1"/>
          <p:nvPr/>
        </p:nvSpPr>
        <p:spPr>
          <a:xfrm>
            <a:off x="175171" y="235472"/>
            <a:ext cx="1017463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a:t>
            </a:r>
            <a:r>
              <a:rPr kumimoji="0" lang="en-GB" sz="2400" b="1" i="0" u="none" strike="noStrike" kern="0" cap="none" spc="0" normalizeH="0" baseline="0" noProof="0" dirty="0" err="1">
                <a:ln>
                  <a:noFill/>
                </a:ln>
                <a:solidFill>
                  <a:srgbClr val="002060"/>
                </a:solidFill>
                <a:effectLst/>
                <a:uLnTx/>
                <a:uFillTx/>
              </a:rPr>
              <a:t>Cómo</a:t>
            </a:r>
            <a:r>
              <a:rPr kumimoji="0" lang="en-GB" sz="2400" b="1" i="0" u="none" strike="noStrike" kern="0" cap="none" spc="0" normalizeH="0" baseline="0" noProof="0" dirty="0">
                <a:ln>
                  <a:noFill/>
                </a:ln>
                <a:solidFill>
                  <a:srgbClr val="002060"/>
                </a:solidFill>
                <a:effectLst/>
                <a:uLnTx/>
                <a:uFillTx/>
              </a:rPr>
              <a:t> se dice </a:t>
            </a:r>
            <a:r>
              <a:rPr kumimoji="0" lang="en-GB" sz="2400" b="1" i="0" u="none" strike="noStrike" kern="0" cap="none" spc="0" normalizeH="0" baseline="0" noProof="0" dirty="0" err="1">
                <a:ln>
                  <a:noFill/>
                </a:ln>
                <a:solidFill>
                  <a:srgbClr val="002060"/>
                </a:solidFill>
                <a:effectLst/>
                <a:uLnTx/>
                <a:uFillTx/>
              </a:rPr>
              <a:t>en</a:t>
            </a:r>
            <a:r>
              <a:rPr kumimoji="0" lang="en-GB" sz="2400" b="1" i="0" u="none" strike="noStrike" kern="0" cap="none" spc="0" normalizeH="0" baseline="0" noProof="0" dirty="0">
                <a:ln>
                  <a:noFill/>
                </a:ln>
                <a:solidFill>
                  <a:srgbClr val="002060"/>
                </a:solidFill>
                <a:effectLst/>
                <a:uLnTx/>
                <a:uFillTx/>
              </a:rPr>
              <a:t> </a:t>
            </a:r>
            <a:r>
              <a:rPr kumimoji="0" lang="en-GB" sz="2400" b="1" i="0" u="none" strike="noStrike" kern="0" cap="none" spc="0" normalizeH="0" baseline="0" noProof="0" dirty="0" err="1">
                <a:ln>
                  <a:noFill/>
                </a:ln>
                <a:solidFill>
                  <a:srgbClr val="002060"/>
                </a:solidFill>
                <a:effectLst/>
                <a:uLnTx/>
                <a:uFillTx/>
              </a:rPr>
              <a:t>español</a:t>
            </a:r>
            <a:r>
              <a:rPr kumimoji="0" lang="en-GB" sz="2400" b="1" i="0" u="none" strike="noStrike" kern="0" cap="none" spc="0" normalizeH="0" baseline="0" noProof="0" dirty="0">
                <a:ln>
                  <a:noFill/>
                </a:ln>
                <a:solidFill>
                  <a:srgbClr val="002060"/>
                </a:solidFill>
                <a:effectLst/>
                <a:uLnTx/>
                <a:uFillTx/>
              </a:rPr>
              <a:t>?</a:t>
            </a:r>
          </a:p>
        </p:txBody>
      </p:sp>
      <p:sp>
        <p:nvSpPr>
          <p:cNvPr id="9" name="TextBox 8">
            <a:extLst>
              <a:ext uri="{FF2B5EF4-FFF2-40B4-BE49-F238E27FC236}">
                <a16:creationId xmlns:a16="http://schemas.microsoft.com/office/drawing/2014/main" id="{2EFC27A6-E7CA-4C7D-8604-2271D68BA7D8}"/>
              </a:ext>
            </a:extLst>
          </p:cNvPr>
          <p:cNvSpPr txBox="1"/>
          <p:nvPr/>
        </p:nvSpPr>
        <p:spPr>
          <a:xfrm>
            <a:off x="160775" y="1686628"/>
            <a:ext cx="308484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1. “¿Qué </a:t>
            </a:r>
            <a:r>
              <a:rPr kumimoji="0" lang="en-GB" sz="2400" b="0" i="0" u="none" strike="noStrike" kern="0" cap="none" spc="0" normalizeH="0" baseline="0" noProof="0" dirty="0" err="1">
                <a:ln>
                  <a:noFill/>
                </a:ln>
                <a:solidFill>
                  <a:srgbClr val="002060"/>
                </a:solidFill>
                <a:effectLst/>
                <a:uLnTx/>
                <a:uFillTx/>
              </a:rPr>
              <a:t>llevas</a:t>
            </a:r>
            <a:r>
              <a:rPr kumimoji="0" lang="en-GB" sz="2400" b="0" i="0" u="none" strike="noStrike" kern="0" cap="none" spc="0" normalizeH="0" baseline="0" noProof="0" dirty="0">
                <a:ln>
                  <a:noFill/>
                </a:ln>
                <a:solidFill>
                  <a:srgbClr val="002060"/>
                </a:solidFill>
                <a:effectLst/>
                <a:uLnTx/>
                <a:uFillTx/>
              </a:rPr>
              <a:t>?.”</a:t>
            </a:r>
          </a:p>
        </p:txBody>
      </p:sp>
      <p:sp>
        <p:nvSpPr>
          <p:cNvPr id="10" name="TextBox 9">
            <a:extLst>
              <a:ext uri="{FF2B5EF4-FFF2-40B4-BE49-F238E27FC236}">
                <a16:creationId xmlns:a16="http://schemas.microsoft.com/office/drawing/2014/main" id="{1B0F5457-8F88-4FE5-A723-B8C2945995CA}"/>
              </a:ext>
            </a:extLst>
          </p:cNvPr>
          <p:cNvSpPr txBox="1"/>
          <p:nvPr/>
        </p:nvSpPr>
        <p:spPr>
          <a:xfrm>
            <a:off x="160775" y="2715241"/>
            <a:ext cx="327576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2. “¿Cómo baila?”</a:t>
            </a:r>
          </a:p>
        </p:txBody>
      </p:sp>
      <p:sp>
        <p:nvSpPr>
          <p:cNvPr id="11" name="TextBox 10">
            <a:extLst>
              <a:ext uri="{FF2B5EF4-FFF2-40B4-BE49-F238E27FC236}">
                <a16:creationId xmlns:a16="http://schemas.microsoft.com/office/drawing/2014/main" id="{F3807300-9D6A-4FE7-9AFC-3D40E446E86C}"/>
              </a:ext>
            </a:extLst>
          </p:cNvPr>
          <p:cNvSpPr txBox="1"/>
          <p:nvPr/>
        </p:nvSpPr>
        <p:spPr>
          <a:xfrm>
            <a:off x="160775" y="3749368"/>
            <a:ext cx="651133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3. “¿Quién </a:t>
            </a:r>
            <a:r>
              <a:rPr kumimoji="0" lang="en-GB" sz="2400" b="0" i="0" u="none" strike="noStrike" kern="0" cap="none" spc="0" normalizeH="0" baseline="0" noProof="0" dirty="0" err="1">
                <a:ln>
                  <a:noFill/>
                </a:ln>
                <a:solidFill>
                  <a:srgbClr val="002060"/>
                </a:solidFill>
                <a:effectLst/>
                <a:uLnTx/>
                <a:uFillTx/>
              </a:rPr>
              <a:t>compra</a:t>
            </a:r>
            <a:r>
              <a:rPr kumimoji="0" lang="en-GB" sz="2400" b="0" i="0" u="none" strike="noStrike" kern="0" cap="none" spc="0" normalizeH="0" baseline="0" noProof="0" dirty="0">
                <a:ln>
                  <a:noFill/>
                </a:ln>
                <a:solidFill>
                  <a:srgbClr val="002060"/>
                </a:solidFill>
                <a:effectLst/>
                <a:uLnTx/>
                <a:uFillTx/>
              </a:rPr>
              <a:t> un </a:t>
            </a:r>
            <a:r>
              <a:rPr kumimoji="0" lang="en-GB" sz="2400" b="0" i="0" u="none" strike="noStrike" kern="0" cap="none" spc="0" normalizeH="0" baseline="0" noProof="0" dirty="0" err="1">
                <a:ln>
                  <a:noFill/>
                </a:ln>
                <a:solidFill>
                  <a:srgbClr val="002060"/>
                </a:solidFill>
                <a:effectLst/>
                <a:uLnTx/>
                <a:uFillTx/>
              </a:rPr>
              <a:t>producto</a:t>
            </a:r>
            <a:r>
              <a:rPr kumimoji="0" lang="en-GB" sz="2400" b="0" i="0" u="none" strike="noStrike" kern="0" cap="none" spc="0" normalizeH="0" baseline="0" noProof="0" dirty="0">
                <a:ln>
                  <a:noFill/>
                </a:ln>
                <a:solidFill>
                  <a:srgbClr val="002060"/>
                </a:solidFill>
                <a:effectLst/>
                <a:uLnTx/>
                <a:uFillTx/>
              </a:rPr>
              <a:t>?”</a:t>
            </a:r>
          </a:p>
        </p:txBody>
      </p:sp>
      <p:sp>
        <p:nvSpPr>
          <p:cNvPr id="12" name="TextBox 11">
            <a:extLst>
              <a:ext uri="{FF2B5EF4-FFF2-40B4-BE49-F238E27FC236}">
                <a16:creationId xmlns:a16="http://schemas.microsoft.com/office/drawing/2014/main" id="{D9D6B56A-ED78-489E-A147-536F541F0E16}"/>
              </a:ext>
            </a:extLst>
          </p:cNvPr>
          <p:cNvSpPr txBox="1"/>
          <p:nvPr/>
        </p:nvSpPr>
        <p:spPr>
          <a:xfrm>
            <a:off x="506961" y="2139972"/>
            <a:ext cx="58445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ED7D31"/>
                </a:solidFill>
                <a:effectLst/>
                <a:uLnTx/>
                <a:uFillTx/>
              </a:rPr>
              <a:t>What do you wear/carry? </a:t>
            </a:r>
          </a:p>
        </p:txBody>
      </p:sp>
      <p:sp>
        <p:nvSpPr>
          <p:cNvPr id="13" name="TextBox 12">
            <a:extLst>
              <a:ext uri="{FF2B5EF4-FFF2-40B4-BE49-F238E27FC236}">
                <a16:creationId xmlns:a16="http://schemas.microsoft.com/office/drawing/2014/main" id="{551A4A59-9CEA-4EFF-9E95-4BFAC796A0BF}"/>
              </a:ext>
            </a:extLst>
          </p:cNvPr>
          <p:cNvSpPr txBox="1"/>
          <p:nvPr/>
        </p:nvSpPr>
        <p:spPr>
          <a:xfrm>
            <a:off x="506961" y="3059677"/>
            <a:ext cx="58445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ED7D31"/>
                </a:solidFill>
                <a:effectLst/>
                <a:uLnTx/>
                <a:uFillTx/>
              </a:rPr>
              <a:t>How does s/he dance?  </a:t>
            </a:r>
          </a:p>
        </p:txBody>
      </p:sp>
      <p:sp>
        <p:nvSpPr>
          <p:cNvPr id="14" name="TextBox 13">
            <a:extLst>
              <a:ext uri="{FF2B5EF4-FFF2-40B4-BE49-F238E27FC236}">
                <a16:creationId xmlns:a16="http://schemas.microsoft.com/office/drawing/2014/main" id="{0B4BC4E9-6EE6-4ED6-A925-5026C9CA1BF6}"/>
              </a:ext>
            </a:extLst>
          </p:cNvPr>
          <p:cNvSpPr txBox="1"/>
          <p:nvPr/>
        </p:nvSpPr>
        <p:spPr>
          <a:xfrm>
            <a:off x="506961" y="4104378"/>
            <a:ext cx="58445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ED7D31"/>
                </a:solidFill>
                <a:effectLst/>
                <a:uLnTx/>
                <a:uFillTx/>
              </a:rPr>
              <a:t>Who buys a product?  </a:t>
            </a:r>
          </a:p>
        </p:txBody>
      </p:sp>
      <p:sp>
        <p:nvSpPr>
          <p:cNvPr id="15" name="TextBox 14">
            <a:extLst>
              <a:ext uri="{FF2B5EF4-FFF2-40B4-BE49-F238E27FC236}">
                <a16:creationId xmlns:a16="http://schemas.microsoft.com/office/drawing/2014/main" id="{8451F9B4-A3AF-4A91-92FD-0508FF4A6EE8}"/>
              </a:ext>
            </a:extLst>
          </p:cNvPr>
          <p:cNvSpPr txBox="1"/>
          <p:nvPr/>
        </p:nvSpPr>
        <p:spPr>
          <a:xfrm>
            <a:off x="160777" y="4773657"/>
            <a:ext cx="365759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4. “¿Dónde bailas?”</a:t>
            </a:r>
          </a:p>
        </p:txBody>
      </p:sp>
      <p:sp>
        <p:nvSpPr>
          <p:cNvPr id="16" name="TextBox 15">
            <a:extLst>
              <a:ext uri="{FF2B5EF4-FFF2-40B4-BE49-F238E27FC236}">
                <a16:creationId xmlns:a16="http://schemas.microsoft.com/office/drawing/2014/main" id="{A341AF98-F44D-48A6-80F8-5F43888FAEF0}"/>
              </a:ext>
            </a:extLst>
          </p:cNvPr>
          <p:cNvSpPr txBox="1"/>
          <p:nvPr/>
        </p:nvSpPr>
        <p:spPr>
          <a:xfrm>
            <a:off x="506961" y="5265631"/>
            <a:ext cx="58445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ED7D31"/>
                </a:solidFill>
                <a:effectLst/>
                <a:uLnTx/>
                <a:uFillTx/>
              </a:rPr>
              <a:t>Where do you dance?</a:t>
            </a:r>
          </a:p>
        </p:txBody>
      </p:sp>
      <p:sp>
        <p:nvSpPr>
          <p:cNvPr id="17" name="TextBox 16">
            <a:extLst>
              <a:ext uri="{FF2B5EF4-FFF2-40B4-BE49-F238E27FC236}">
                <a16:creationId xmlns:a16="http://schemas.microsoft.com/office/drawing/2014/main" id="{2FA98940-FF40-4D38-810F-79992A0C7438}"/>
              </a:ext>
            </a:extLst>
          </p:cNvPr>
          <p:cNvSpPr txBox="1"/>
          <p:nvPr/>
        </p:nvSpPr>
        <p:spPr>
          <a:xfrm>
            <a:off x="6774265" y="1619239"/>
            <a:ext cx="378560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5. “¿</a:t>
            </a:r>
            <a:r>
              <a:rPr kumimoji="0" lang="en-GB" sz="2400" b="0" i="0" u="none" strike="noStrike" kern="0" cap="none" spc="0" normalizeH="0" baseline="0" noProof="0" dirty="0" err="1">
                <a:ln>
                  <a:noFill/>
                </a:ln>
                <a:solidFill>
                  <a:srgbClr val="002060"/>
                </a:solidFill>
                <a:effectLst/>
                <a:uLnTx/>
                <a:uFillTx/>
              </a:rPr>
              <a:t>Hablas</a:t>
            </a:r>
            <a:r>
              <a:rPr kumimoji="0" lang="en-GB" sz="2400" b="0" i="0" u="none" strike="noStrike" kern="0" cap="none" spc="0" normalizeH="0" baseline="0" noProof="0" dirty="0">
                <a:ln>
                  <a:noFill/>
                </a:ln>
                <a:solidFill>
                  <a:srgbClr val="002060"/>
                </a:solidFill>
                <a:effectLst/>
                <a:uLnTx/>
                <a:uFillTx/>
              </a:rPr>
              <a:t> con Sara?.”</a:t>
            </a:r>
          </a:p>
        </p:txBody>
      </p:sp>
      <p:sp>
        <p:nvSpPr>
          <p:cNvPr id="18" name="TextBox 17">
            <a:extLst>
              <a:ext uri="{FF2B5EF4-FFF2-40B4-BE49-F238E27FC236}">
                <a16:creationId xmlns:a16="http://schemas.microsoft.com/office/drawing/2014/main" id="{4C137035-498F-4EF1-9996-CBC56D6F2AEB}"/>
              </a:ext>
            </a:extLst>
          </p:cNvPr>
          <p:cNvSpPr txBox="1"/>
          <p:nvPr/>
        </p:nvSpPr>
        <p:spPr>
          <a:xfrm>
            <a:off x="7120451" y="2072583"/>
            <a:ext cx="58445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ED7D31"/>
                </a:solidFill>
                <a:effectLst/>
                <a:uLnTx/>
                <a:uFillTx/>
              </a:rPr>
              <a:t>Do you speak with Sarah? </a:t>
            </a:r>
          </a:p>
        </p:txBody>
      </p:sp>
      <p:sp>
        <p:nvSpPr>
          <p:cNvPr id="19" name="TextBox 18">
            <a:extLst>
              <a:ext uri="{FF2B5EF4-FFF2-40B4-BE49-F238E27FC236}">
                <a16:creationId xmlns:a16="http://schemas.microsoft.com/office/drawing/2014/main" id="{120BD2DD-54B1-4967-B42C-7A845D161C0A}"/>
              </a:ext>
            </a:extLst>
          </p:cNvPr>
          <p:cNvSpPr txBox="1"/>
          <p:nvPr/>
        </p:nvSpPr>
        <p:spPr>
          <a:xfrm>
            <a:off x="6774265" y="2634081"/>
            <a:ext cx="378560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6. “¿Usa un </a:t>
            </a:r>
            <a:r>
              <a:rPr kumimoji="0" lang="en-GB" sz="2400" b="0" i="0" u="none" strike="noStrike" kern="0" cap="none" spc="0" normalizeH="0" baseline="0" noProof="0" dirty="0" err="1">
                <a:ln>
                  <a:noFill/>
                </a:ln>
                <a:solidFill>
                  <a:srgbClr val="002060"/>
                </a:solidFill>
                <a:effectLst/>
                <a:uLnTx/>
                <a:uFillTx/>
              </a:rPr>
              <a:t>télefono</a:t>
            </a:r>
            <a:r>
              <a:rPr kumimoji="0" lang="en-GB" sz="2400" b="0" i="0" u="none" strike="noStrike" kern="0" cap="none" spc="0" normalizeH="0" baseline="0" noProof="0" dirty="0">
                <a:ln>
                  <a:noFill/>
                </a:ln>
                <a:solidFill>
                  <a:srgbClr val="002060"/>
                </a:solidFill>
                <a:effectLst/>
                <a:uLnTx/>
                <a:uFillTx/>
              </a:rPr>
              <a:t>?.”</a:t>
            </a:r>
          </a:p>
        </p:txBody>
      </p:sp>
      <p:sp>
        <p:nvSpPr>
          <p:cNvPr id="20" name="TextBox 19">
            <a:extLst>
              <a:ext uri="{FF2B5EF4-FFF2-40B4-BE49-F238E27FC236}">
                <a16:creationId xmlns:a16="http://schemas.microsoft.com/office/drawing/2014/main" id="{1F9133DC-84CF-4941-AF6C-BE4BEE4A3205}"/>
              </a:ext>
            </a:extLst>
          </p:cNvPr>
          <p:cNvSpPr txBox="1"/>
          <p:nvPr/>
        </p:nvSpPr>
        <p:spPr>
          <a:xfrm>
            <a:off x="7120451" y="3087425"/>
            <a:ext cx="58445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ED7D31"/>
                </a:solidFill>
                <a:effectLst/>
                <a:uLnTx/>
                <a:uFillTx/>
              </a:rPr>
              <a:t>Does s/he use a phone? </a:t>
            </a:r>
          </a:p>
        </p:txBody>
      </p:sp>
      <p:sp>
        <p:nvSpPr>
          <p:cNvPr id="21" name="TextBox 20">
            <a:extLst>
              <a:ext uri="{FF2B5EF4-FFF2-40B4-BE49-F238E27FC236}">
                <a16:creationId xmlns:a16="http://schemas.microsoft.com/office/drawing/2014/main" id="{2CD1D88E-A9E7-46AA-8F82-2E37396343C8}"/>
              </a:ext>
            </a:extLst>
          </p:cNvPr>
          <p:cNvSpPr txBox="1"/>
          <p:nvPr/>
        </p:nvSpPr>
        <p:spPr>
          <a:xfrm>
            <a:off x="6774265" y="3750537"/>
            <a:ext cx="357553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7. “¿Qué necesitas?.”</a:t>
            </a:r>
          </a:p>
        </p:txBody>
      </p:sp>
      <p:sp>
        <p:nvSpPr>
          <p:cNvPr id="22" name="TextBox 21">
            <a:extLst>
              <a:ext uri="{FF2B5EF4-FFF2-40B4-BE49-F238E27FC236}">
                <a16:creationId xmlns:a16="http://schemas.microsoft.com/office/drawing/2014/main" id="{FCB80ADB-782D-43BA-BE85-7E2A5D2E93EC}"/>
              </a:ext>
            </a:extLst>
          </p:cNvPr>
          <p:cNvSpPr txBox="1"/>
          <p:nvPr/>
        </p:nvSpPr>
        <p:spPr>
          <a:xfrm>
            <a:off x="7120451" y="4203881"/>
            <a:ext cx="58445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ED7D31"/>
                </a:solidFill>
                <a:effectLst/>
                <a:uLnTx/>
                <a:uFillTx/>
              </a:rPr>
              <a:t>What do you need?</a:t>
            </a:r>
          </a:p>
        </p:txBody>
      </p:sp>
      <p:sp>
        <p:nvSpPr>
          <p:cNvPr id="23" name="TextBox 22">
            <a:extLst>
              <a:ext uri="{FF2B5EF4-FFF2-40B4-BE49-F238E27FC236}">
                <a16:creationId xmlns:a16="http://schemas.microsoft.com/office/drawing/2014/main" id="{B0D99ACC-B1FC-4869-9E17-7A52CB7346D2}"/>
              </a:ext>
            </a:extLst>
          </p:cNvPr>
          <p:cNvSpPr txBox="1"/>
          <p:nvPr/>
        </p:nvSpPr>
        <p:spPr>
          <a:xfrm>
            <a:off x="6774265" y="4781978"/>
            <a:ext cx="446806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8. “¿Quién usa una </a:t>
            </a:r>
            <a:r>
              <a:rPr kumimoji="0" lang="en-GB" sz="2400" b="0" i="0" u="none" strike="noStrike" kern="0" cap="none" spc="0" normalizeH="0" baseline="0" noProof="0" dirty="0" err="1">
                <a:ln>
                  <a:noFill/>
                </a:ln>
                <a:solidFill>
                  <a:srgbClr val="002060"/>
                </a:solidFill>
                <a:effectLst/>
                <a:uLnTx/>
                <a:uFillTx/>
              </a:rPr>
              <a:t>bolsa</a:t>
            </a:r>
            <a:r>
              <a:rPr kumimoji="0" lang="en-GB" sz="2400" b="0" i="0" u="none" strike="noStrike" kern="0" cap="none" spc="0" normalizeH="0" baseline="0" noProof="0" dirty="0">
                <a:ln>
                  <a:noFill/>
                </a:ln>
                <a:solidFill>
                  <a:srgbClr val="002060"/>
                </a:solidFill>
                <a:effectLst/>
                <a:uLnTx/>
                <a:uFillTx/>
              </a:rPr>
              <a:t>?.”</a:t>
            </a:r>
          </a:p>
        </p:txBody>
      </p:sp>
      <p:sp>
        <p:nvSpPr>
          <p:cNvPr id="24" name="TextBox 23">
            <a:extLst>
              <a:ext uri="{FF2B5EF4-FFF2-40B4-BE49-F238E27FC236}">
                <a16:creationId xmlns:a16="http://schemas.microsoft.com/office/drawing/2014/main" id="{5595BB55-3E15-45DA-90EF-1EA5A3EABD22}"/>
              </a:ext>
            </a:extLst>
          </p:cNvPr>
          <p:cNvSpPr txBox="1"/>
          <p:nvPr/>
        </p:nvSpPr>
        <p:spPr>
          <a:xfrm>
            <a:off x="7120451" y="5235322"/>
            <a:ext cx="58445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ED7D31"/>
                </a:solidFill>
                <a:effectLst/>
                <a:uLnTx/>
                <a:uFillTx/>
              </a:rPr>
              <a:t>Who uses a bag?</a:t>
            </a:r>
          </a:p>
        </p:txBody>
      </p:sp>
      <p:pic>
        <p:nvPicPr>
          <p:cNvPr id="25" name="Picture 2" descr="http://www.clker.com/cliparts/8/5/2/6/1195426054171862660movie_genre_musical_patr_01.svg.med.png">
            <a:extLst>
              <a:ext uri="{FF2B5EF4-FFF2-40B4-BE49-F238E27FC236}">
                <a16:creationId xmlns:a16="http://schemas.microsoft.com/office/drawing/2014/main" id="{04468E8C-10F5-4E5C-A01E-FD8E682FC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858" y="1661688"/>
            <a:ext cx="1660926" cy="1240159"/>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1">
            <a:extLst>
              <a:ext uri="{FF2B5EF4-FFF2-40B4-BE49-F238E27FC236}">
                <a16:creationId xmlns:a16="http://schemas.microsoft.com/office/drawing/2014/main" id="{5B06E5A1-79DF-47C7-8E50-B64574AEEF9F}"/>
              </a:ext>
            </a:extLst>
          </p:cNvPr>
          <p:cNvSpPr/>
          <p:nvPr/>
        </p:nvSpPr>
        <p:spPr>
          <a:xfrm>
            <a:off x="598053" y="1651579"/>
            <a:ext cx="3771125" cy="520733"/>
          </a:xfrm>
          <a:prstGeom prst="roundRect">
            <a:avLst/>
          </a:prstGeom>
          <a:solidFill>
            <a:srgbClr val="4472C4">
              <a:lumMod val="5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7" name="Rounded Rectangle 26">
            <a:extLst>
              <a:ext uri="{FF2B5EF4-FFF2-40B4-BE49-F238E27FC236}">
                <a16:creationId xmlns:a16="http://schemas.microsoft.com/office/drawing/2014/main" id="{45658BF2-BA53-4D83-9D98-A53B558A8F48}"/>
              </a:ext>
            </a:extLst>
          </p:cNvPr>
          <p:cNvSpPr/>
          <p:nvPr/>
        </p:nvSpPr>
        <p:spPr>
          <a:xfrm>
            <a:off x="614437" y="2604546"/>
            <a:ext cx="3771125" cy="520733"/>
          </a:xfrm>
          <a:prstGeom prst="roundRect">
            <a:avLst/>
          </a:prstGeom>
          <a:solidFill>
            <a:srgbClr val="4472C4">
              <a:lumMod val="5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8" name="Rounded Rectangle 27">
            <a:extLst>
              <a:ext uri="{FF2B5EF4-FFF2-40B4-BE49-F238E27FC236}">
                <a16:creationId xmlns:a16="http://schemas.microsoft.com/office/drawing/2014/main" id="{ECF05BE7-7FBC-4305-91B2-66DE03096F99}"/>
              </a:ext>
            </a:extLst>
          </p:cNvPr>
          <p:cNvSpPr/>
          <p:nvPr/>
        </p:nvSpPr>
        <p:spPr>
          <a:xfrm>
            <a:off x="598052" y="3632037"/>
            <a:ext cx="4872019" cy="520733"/>
          </a:xfrm>
          <a:prstGeom prst="roundRect">
            <a:avLst/>
          </a:prstGeom>
          <a:solidFill>
            <a:srgbClr val="4472C4">
              <a:lumMod val="5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9" name="Rounded Rectangle 30">
            <a:extLst>
              <a:ext uri="{FF2B5EF4-FFF2-40B4-BE49-F238E27FC236}">
                <a16:creationId xmlns:a16="http://schemas.microsoft.com/office/drawing/2014/main" id="{AA965D39-4DD7-4283-84F0-30D94DE127A0}"/>
              </a:ext>
            </a:extLst>
          </p:cNvPr>
          <p:cNvSpPr/>
          <p:nvPr/>
        </p:nvSpPr>
        <p:spPr>
          <a:xfrm>
            <a:off x="614437" y="4714589"/>
            <a:ext cx="3771125" cy="520733"/>
          </a:xfrm>
          <a:prstGeom prst="roundRect">
            <a:avLst/>
          </a:prstGeom>
          <a:solidFill>
            <a:srgbClr val="4472C4">
              <a:lumMod val="5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0" name="Rounded Rectangle 31">
            <a:extLst>
              <a:ext uri="{FF2B5EF4-FFF2-40B4-BE49-F238E27FC236}">
                <a16:creationId xmlns:a16="http://schemas.microsoft.com/office/drawing/2014/main" id="{522799A1-8AD1-4113-B43B-0BF6A996C571}"/>
              </a:ext>
            </a:extLst>
          </p:cNvPr>
          <p:cNvSpPr/>
          <p:nvPr/>
        </p:nvSpPr>
        <p:spPr>
          <a:xfrm>
            <a:off x="7151591" y="1610769"/>
            <a:ext cx="3771125" cy="520733"/>
          </a:xfrm>
          <a:prstGeom prst="roundRect">
            <a:avLst/>
          </a:prstGeom>
          <a:solidFill>
            <a:srgbClr val="4472C4">
              <a:lumMod val="5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1" name="Rounded Rectangle 32">
            <a:extLst>
              <a:ext uri="{FF2B5EF4-FFF2-40B4-BE49-F238E27FC236}">
                <a16:creationId xmlns:a16="http://schemas.microsoft.com/office/drawing/2014/main" id="{97E25F01-A3F9-4406-82D1-F8FB684A7A10}"/>
              </a:ext>
            </a:extLst>
          </p:cNvPr>
          <p:cNvSpPr/>
          <p:nvPr/>
        </p:nvSpPr>
        <p:spPr>
          <a:xfrm>
            <a:off x="7151591" y="2587146"/>
            <a:ext cx="3771125" cy="520733"/>
          </a:xfrm>
          <a:prstGeom prst="roundRect">
            <a:avLst/>
          </a:prstGeom>
          <a:solidFill>
            <a:srgbClr val="4472C4">
              <a:lumMod val="5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2" name="Rounded Rectangle 38">
            <a:extLst>
              <a:ext uri="{FF2B5EF4-FFF2-40B4-BE49-F238E27FC236}">
                <a16:creationId xmlns:a16="http://schemas.microsoft.com/office/drawing/2014/main" id="{7BDF60F0-3F09-46C1-9D98-611B3E1D9F41}"/>
              </a:ext>
            </a:extLst>
          </p:cNvPr>
          <p:cNvSpPr/>
          <p:nvPr/>
        </p:nvSpPr>
        <p:spPr>
          <a:xfrm>
            <a:off x="7151591" y="3665522"/>
            <a:ext cx="3771125" cy="520733"/>
          </a:xfrm>
          <a:prstGeom prst="roundRect">
            <a:avLst/>
          </a:prstGeom>
          <a:solidFill>
            <a:srgbClr val="4472C4">
              <a:lumMod val="5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3" name="Rounded Rectangle 39">
            <a:extLst>
              <a:ext uri="{FF2B5EF4-FFF2-40B4-BE49-F238E27FC236}">
                <a16:creationId xmlns:a16="http://schemas.microsoft.com/office/drawing/2014/main" id="{75028045-3405-48FD-BD27-BED032A39358}"/>
              </a:ext>
            </a:extLst>
          </p:cNvPr>
          <p:cNvSpPr/>
          <p:nvPr/>
        </p:nvSpPr>
        <p:spPr>
          <a:xfrm>
            <a:off x="7196809" y="4724126"/>
            <a:ext cx="3771125" cy="520733"/>
          </a:xfrm>
          <a:prstGeom prst="roundRect">
            <a:avLst/>
          </a:prstGeom>
          <a:solidFill>
            <a:srgbClr val="4472C4">
              <a:lumMod val="5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4" name="Title 33">
            <a:extLst>
              <a:ext uri="{FF2B5EF4-FFF2-40B4-BE49-F238E27FC236}">
                <a16:creationId xmlns:a16="http://schemas.microsoft.com/office/drawing/2014/main" id="{2F74AFC7-1210-45D2-9A36-03FED729EFCB}"/>
              </a:ext>
            </a:extLst>
          </p:cNvPr>
          <p:cNvSpPr>
            <a:spLocks noGrp="1"/>
          </p:cNvSpPr>
          <p:nvPr>
            <p:ph type="title"/>
          </p:nvPr>
        </p:nvSpPr>
        <p:spPr>
          <a:xfrm>
            <a:off x="10891398" y="99802"/>
            <a:ext cx="1036745" cy="733003"/>
          </a:xfrm>
        </p:spPr>
        <p:txBody>
          <a:bodyPr/>
          <a:lstStyle/>
          <a:p>
            <a:r>
              <a:rPr lang="en-GB" sz="2000" b="1" i="0" kern="1200" spc="0" baseline="0" dirty="0">
                <a:ln>
                  <a:noFill/>
                </a:ln>
                <a:solidFill>
                  <a:srgbClr val="FFFFFF"/>
                </a:solidFill>
                <a:effectLst/>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36150036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3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4" restart="whenNotActive" fill="hold" evtFilter="cancelBubble" nodeType="interactiveSeq">
                <p:stCondLst>
                  <p:cond evt="onClick" delay="0">
                    <p:tgtEl>
                      <p:spTgt spid="3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33"/>
                                        </p:tgtEl>
                                      </p:cBhvr>
                                    </p:animEffect>
                                    <p:set>
                                      <p:cBhvr>
                                        <p:cTn id="49"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032EE665-0D4F-47E2-A73B-CDB30A93CFC6}"/>
              </a:ext>
            </a:extLst>
          </p:cNvPr>
          <p:cNvSpPr txBox="1"/>
          <p:nvPr/>
        </p:nvSpPr>
        <p:spPr>
          <a:xfrm>
            <a:off x="1" y="36500"/>
            <a:ext cx="1051560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Your friend describes what your character and another character does.</a:t>
            </a:r>
          </a:p>
        </p:txBody>
      </p:sp>
      <p:graphicFrame>
        <p:nvGraphicFramePr>
          <p:cNvPr id="55" name="Table 54">
            <a:extLst>
              <a:ext uri="{FF2B5EF4-FFF2-40B4-BE49-F238E27FC236}">
                <a16:creationId xmlns:a16="http://schemas.microsoft.com/office/drawing/2014/main" id="{41F4BABE-535D-45A5-B89E-987F63A7B906}"/>
              </a:ext>
            </a:extLst>
          </p:cNvPr>
          <p:cNvGraphicFramePr>
            <a:graphicFrameLocks noGrp="1"/>
          </p:cNvGraphicFramePr>
          <p:nvPr>
            <p:extLst>
              <p:ext uri="{D42A27DB-BD31-4B8C-83A1-F6EECF244321}">
                <p14:modId xmlns:p14="http://schemas.microsoft.com/office/powerpoint/2010/main" val="2017826343"/>
              </p:ext>
            </p:extLst>
          </p:nvPr>
        </p:nvGraphicFramePr>
        <p:xfrm>
          <a:off x="2781176" y="840378"/>
          <a:ext cx="6489003" cy="5267174"/>
        </p:xfrm>
        <a:graphic>
          <a:graphicData uri="http://schemas.openxmlformats.org/drawingml/2006/table">
            <a:tbl>
              <a:tblPr firstRow="1" bandRow="1"/>
              <a:tblGrid>
                <a:gridCol w="3504642">
                  <a:extLst>
                    <a:ext uri="{9D8B030D-6E8A-4147-A177-3AD203B41FA5}">
                      <a16:colId xmlns:a16="http://schemas.microsoft.com/office/drawing/2014/main" val="1101989826"/>
                    </a:ext>
                  </a:extLst>
                </a:gridCol>
                <a:gridCol w="2984361">
                  <a:extLst>
                    <a:ext uri="{9D8B030D-6E8A-4147-A177-3AD203B41FA5}">
                      <a16:colId xmlns:a16="http://schemas.microsoft.com/office/drawing/2014/main" val="801459853"/>
                    </a:ext>
                  </a:extLst>
                </a:gridCol>
              </a:tblGrid>
              <a:tr h="478834">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dirty="0">
                          <a:solidFill>
                            <a:srgbClr val="002060"/>
                          </a:solidFill>
                          <a:latin typeface="Century Gothic" panose="020B0502020202020204" pitchFamily="34" charset="0"/>
                        </a:rPr>
                        <a:t>Talking about ‘you’ </a:t>
                      </a:r>
                      <a:r>
                        <a:rPr lang="en-GB" b="0" dirty="0">
                          <a:solidFill>
                            <a:srgbClr val="002060"/>
                          </a:solidFill>
                          <a:latin typeface="Century Gothic" panose="020B0502020202020204" pitchFamily="34" charset="0"/>
                        </a:rPr>
                        <a:t>(singular)</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dirty="0">
                          <a:solidFill>
                            <a:srgbClr val="002060"/>
                          </a:solidFill>
                          <a:latin typeface="Century Gothic" panose="020B0502020202020204" pitchFamily="34" charset="0"/>
                        </a:rPr>
                        <a:t>Talking about ‘s/he’</a:t>
                      </a:r>
                      <a:r>
                        <a:rPr lang="en-GB" baseline="0" dirty="0">
                          <a:solidFill>
                            <a:srgbClr val="002060"/>
                          </a:solidFill>
                          <a:latin typeface="Century Gothic" panose="020B0502020202020204" pitchFamily="34" charset="0"/>
                        </a:rPr>
                        <a:t> </a:t>
                      </a:r>
                      <a:endParaRPr lang="en-GB"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375028076"/>
                  </a:ext>
                </a:extLst>
              </a:tr>
              <a:tr h="47883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749363407"/>
                  </a:ext>
                </a:extLst>
              </a:tr>
              <a:tr h="47883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153152368"/>
                  </a:ext>
                </a:extLst>
              </a:tr>
              <a:tr h="47883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127733416"/>
                  </a:ext>
                </a:extLst>
              </a:tr>
              <a:tr h="47883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905698667"/>
                  </a:ext>
                </a:extLst>
              </a:tr>
              <a:tr h="47883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720325404"/>
                  </a:ext>
                </a:extLst>
              </a:tr>
              <a:tr h="47883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86328246"/>
                  </a:ext>
                </a:extLst>
              </a:tr>
              <a:tr h="47883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45927428"/>
                  </a:ext>
                </a:extLst>
              </a:tr>
              <a:tr h="47883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133076751"/>
                  </a:ext>
                </a:extLst>
              </a:tr>
              <a:tr h="47883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76558145"/>
                  </a:ext>
                </a:extLst>
              </a:tr>
              <a:tr h="47883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63001839"/>
                  </a:ext>
                </a:extLst>
              </a:tr>
            </a:tbl>
          </a:graphicData>
        </a:graphic>
      </p:graphicFrame>
      <p:sp>
        <p:nvSpPr>
          <p:cNvPr id="56" name="TextBox 55">
            <a:extLst>
              <a:ext uri="{FF2B5EF4-FFF2-40B4-BE49-F238E27FC236}">
                <a16:creationId xmlns:a16="http://schemas.microsoft.com/office/drawing/2014/main" id="{ACB13683-1A68-4B0D-AE69-2F750886D536}"/>
              </a:ext>
            </a:extLst>
          </p:cNvPr>
          <p:cNvSpPr txBox="1"/>
          <p:nvPr/>
        </p:nvSpPr>
        <p:spPr>
          <a:xfrm>
            <a:off x="914400" y="387887"/>
            <a:ext cx="942848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Listen. Is it ‘</a:t>
            </a:r>
            <a:r>
              <a:rPr kumimoji="0" lang="en-GB" sz="2400" b="1" i="0" u="none" strike="noStrike" kern="0" cap="none" spc="0" normalizeH="0" baseline="0" noProof="0" dirty="0">
                <a:ln>
                  <a:noFill/>
                </a:ln>
                <a:solidFill>
                  <a:srgbClr val="002060"/>
                </a:solidFill>
                <a:effectLst/>
                <a:uLnTx/>
                <a:uFillTx/>
              </a:rPr>
              <a:t>you</a:t>
            </a:r>
            <a:r>
              <a:rPr kumimoji="0" lang="en-GB" sz="2400" b="0" i="0" u="none" strike="noStrike" kern="0" cap="none" spc="0" normalizeH="0" baseline="0" noProof="0" dirty="0">
                <a:ln>
                  <a:noFill/>
                </a:ln>
                <a:solidFill>
                  <a:srgbClr val="002060"/>
                </a:solidFill>
                <a:effectLst/>
                <a:uLnTx/>
                <a:uFillTx/>
              </a:rPr>
              <a:t>’ or ‘</a:t>
            </a:r>
            <a:r>
              <a:rPr kumimoji="0" lang="en-GB" sz="2400" b="1" i="0" u="none" strike="noStrike" kern="0" cap="none" spc="0" normalizeH="0" baseline="0" noProof="0" dirty="0">
                <a:ln>
                  <a:noFill/>
                </a:ln>
                <a:solidFill>
                  <a:srgbClr val="002060"/>
                </a:solidFill>
                <a:effectLst/>
                <a:uLnTx/>
                <a:uFillTx/>
              </a:rPr>
              <a:t>s/he</a:t>
            </a:r>
            <a:r>
              <a:rPr kumimoji="0" lang="en-GB" sz="2400" b="0" i="0" u="none" strike="noStrike" kern="0" cap="none" spc="0" normalizeH="0" baseline="0" noProof="0" dirty="0">
                <a:ln>
                  <a:noFill/>
                </a:ln>
                <a:solidFill>
                  <a:srgbClr val="002060"/>
                </a:solidFill>
                <a:effectLst/>
                <a:uLnTx/>
                <a:uFillTx/>
              </a:rPr>
              <a:t>’?</a:t>
            </a:r>
          </a:p>
        </p:txBody>
      </p:sp>
      <p:sp>
        <p:nvSpPr>
          <p:cNvPr id="57" name="Action Button: Custom 17">
            <a:hlinkClick r:id="" action="ppaction://noaction" highlightClick="1">
              <a:snd r:embed="rId3" name="llevas una camisa.wav"/>
            </a:hlinkClick>
            <a:extLst>
              <a:ext uri="{FF2B5EF4-FFF2-40B4-BE49-F238E27FC236}">
                <a16:creationId xmlns:a16="http://schemas.microsoft.com/office/drawing/2014/main" id="{A72E6DD8-E065-41B9-AEC0-69418FF3E198}"/>
              </a:ext>
            </a:extLst>
          </p:cNvPr>
          <p:cNvSpPr/>
          <p:nvPr/>
        </p:nvSpPr>
        <p:spPr>
          <a:xfrm>
            <a:off x="2321232" y="137317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58" name="Action Button: Custom 18">
            <a:hlinkClick r:id="" action="ppaction://noaction" highlightClick="1">
              <a:snd r:embed="rId4" name="necesita unas camaras.wav"/>
            </a:hlinkClick>
            <a:extLst>
              <a:ext uri="{FF2B5EF4-FFF2-40B4-BE49-F238E27FC236}">
                <a16:creationId xmlns:a16="http://schemas.microsoft.com/office/drawing/2014/main" id="{3433425E-59D4-49E4-86B9-EBB3603E7D8F}"/>
              </a:ext>
            </a:extLst>
          </p:cNvPr>
          <p:cNvSpPr/>
          <p:nvPr/>
        </p:nvSpPr>
        <p:spPr>
          <a:xfrm>
            <a:off x="2321233" y="184774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59" name="Action Button: Custom 19">
            <a:hlinkClick r:id="" action="ppaction://noaction" highlightClick="1">
              <a:snd r:embed="rId5" name="usas unos telefonos.wav"/>
            </a:hlinkClick>
            <a:extLst>
              <a:ext uri="{FF2B5EF4-FFF2-40B4-BE49-F238E27FC236}">
                <a16:creationId xmlns:a16="http://schemas.microsoft.com/office/drawing/2014/main" id="{2BF7E305-8145-4F68-9CD4-7873F7239B99}"/>
              </a:ext>
            </a:extLst>
          </p:cNvPr>
          <p:cNvSpPr/>
          <p:nvPr/>
        </p:nvSpPr>
        <p:spPr>
          <a:xfrm>
            <a:off x="2327596" y="234010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60" name="Action Button: Custom 20">
            <a:hlinkClick r:id="" action="ppaction://noaction" highlightClick="1">
              <a:snd r:embed="rId6" name="compras un bolígrafo.wav"/>
            </a:hlinkClick>
            <a:extLst>
              <a:ext uri="{FF2B5EF4-FFF2-40B4-BE49-F238E27FC236}">
                <a16:creationId xmlns:a16="http://schemas.microsoft.com/office/drawing/2014/main" id="{74FD38A7-53C9-4DF3-B280-6DB6F93C6F77}"/>
              </a:ext>
            </a:extLst>
          </p:cNvPr>
          <p:cNvSpPr/>
          <p:nvPr/>
        </p:nvSpPr>
        <p:spPr>
          <a:xfrm>
            <a:off x="2321234" y="281588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61" name="Action Button: Custom 21">
            <a:hlinkClick r:id="" action="ppaction://noaction" highlightClick="1">
              <a:snd r:embed="rId7" name="usa un telefono.wav"/>
            </a:hlinkClick>
            <a:extLst>
              <a:ext uri="{FF2B5EF4-FFF2-40B4-BE49-F238E27FC236}">
                <a16:creationId xmlns:a16="http://schemas.microsoft.com/office/drawing/2014/main" id="{45526CD3-7766-41A4-9815-0F1F5C4F869F}"/>
              </a:ext>
            </a:extLst>
          </p:cNvPr>
          <p:cNvSpPr/>
          <p:nvPr/>
        </p:nvSpPr>
        <p:spPr>
          <a:xfrm>
            <a:off x="2321235" y="328510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62" name="Action Button: Custom 22">
            <a:hlinkClick r:id="" action="ppaction://noaction" highlightClick="1">
              <a:snd r:embed="rId8" name="llega con unos amigos.wav"/>
            </a:hlinkClick>
            <a:extLst>
              <a:ext uri="{FF2B5EF4-FFF2-40B4-BE49-F238E27FC236}">
                <a16:creationId xmlns:a16="http://schemas.microsoft.com/office/drawing/2014/main" id="{18A63F86-E6A3-4D1B-B8B9-A7F5C31B344A}"/>
              </a:ext>
            </a:extLst>
          </p:cNvPr>
          <p:cNvSpPr/>
          <p:nvPr/>
        </p:nvSpPr>
        <p:spPr>
          <a:xfrm>
            <a:off x="2321235" y="3767438"/>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63" name="Action Button: Custom 23">
            <a:hlinkClick r:id="" action="ppaction://noaction" highlightClick="1">
              <a:snd r:embed="rId9" name="necesitas una camara.wav"/>
            </a:hlinkClick>
            <a:extLst>
              <a:ext uri="{FF2B5EF4-FFF2-40B4-BE49-F238E27FC236}">
                <a16:creationId xmlns:a16="http://schemas.microsoft.com/office/drawing/2014/main" id="{B5CD621B-0C01-468B-8BB0-0A84B942081E}"/>
              </a:ext>
            </a:extLst>
          </p:cNvPr>
          <p:cNvSpPr/>
          <p:nvPr/>
        </p:nvSpPr>
        <p:spPr>
          <a:xfrm>
            <a:off x="2327172" y="425979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64" name="Action Button: Custom 24">
            <a:hlinkClick r:id="" action="ppaction://noaction" highlightClick="1">
              <a:snd r:embed="rId10" name="lleva unas camisas.wav"/>
            </a:hlinkClick>
            <a:extLst>
              <a:ext uri="{FF2B5EF4-FFF2-40B4-BE49-F238E27FC236}">
                <a16:creationId xmlns:a16="http://schemas.microsoft.com/office/drawing/2014/main" id="{CA10A988-B301-494D-A05A-35B31E35869F}"/>
              </a:ext>
            </a:extLst>
          </p:cNvPr>
          <p:cNvSpPr/>
          <p:nvPr/>
        </p:nvSpPr>
        <p:spPr>
          <a:xfrm>
            <a:off x="2327596" y="471720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65" name="Action Button: Custom 25">
            <a:hlinkClick r:id="" action="ppaction://noaction" highlightClick="1">
              <a:snd r:embed="rId11" name="compra unos bolígrafos.wav"/>
            </a:hlinkClick>
            <a:extLst>
              <a:ext uri="{FF2B5EF4-FFF2-40B4-BE49-F238E27FC236}">
                <a16:creationId xmlns:a16="http://schemas.microsoft.com/office/drawing/2014/main" id="{ACFC5B0C-B633-4F98-8629-0132C680050C}"/>
              </a:ext>
            </a:extLst>
          </p:cNvPr>
          <p:cNvSpPr/>
          <p:nvPr/>
        </p:nvSpPr>
        <p:spPr>
          <a:xfrm>
            <a:off x="2327596" y="519548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9</a:t>
            </a:r>
          </a:p>
        </p:txBody>
      </p:sp>
      <p:sp>
        <p:nvSpPr>
          <p:cNvPr id="66" name="Action Button: Custom 26">
            <a:hlinkClick r:id="" action="ppaction://noaction" highlightClick="1">
              <a:snd r:embed="rId12" name="llegas con un amigo.wav"/>
            </a:hlinkClick>
            <a:extLst>
              <a:ext uri="{FF2B5EF4-FFF2-40B4-BE49-F238E27FC236}">
                <a16:creationId xmlns:a16="http://schemas.microsoft.com/office/drawing/2014/main" id="{6F89AF99-B67E-4B91-B7D8-E5A45EF4E04C}"/>
              </a:ext>
            </a:extLst>
          </p:cNvPr>
          <p:cNvSpPr/>
          <p:nvPr/>
        </p:nvSpPr>
        <p:spPr>
          <a:xfrm>
            <a:off x="2327596" y="567757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Tw Cen MT" panose="020B0602020104020603"/>
                <a:ea typeface="+mn-ea"/>
                <a:cs typeface="+mn-cs"/>
              </a:rPr>
              <a:t>10</a:t>
            </a:r>
          </a:p>
        </p:txBody>
      </p:sp>
      <p:pic>
        <p:nvPicPr>
          <p:cNvPr id="67" name="Picture 2" descr="http://www.clker.com/cliparts/j/p/l/D/8/K/green-tick-md.png">
            <a:extLst>
              <a:ext uri="{FF2B5EF4-FFF2-40B4-BE49-F238E27FC236}">
                <a16:creationId xmlns:a16="http://schemas.microsoft.com/office/drawing/2014/main" id="{7C978192-9D33-4FE4-805D-A1C808E1A17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17610" y="136485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http://www.clker.com/cliparts/j/p/l/D/8/K/green-tick-md.png">
            <a:extLst>
              <a:ext uri="{FF2B5EF4-FFF2-40B4-BE49-F238E27FC236}">
                <a16:creationId xmlns:a16="http://schemas.microsoft.com/office/drawing/2014/main" id="{F016D995-48B8-46A2-A5A1-2E508D3E6C6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35724" y="180490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http://www.clker.com/cliparts/j/p/l/D/8/K/green-tick-md.png">
            <a:extLst>
              <a:ext uri="{FF2B5EF4-FFF2-40B4-BE49-F238E27FC236}">
                <a16:creationId xmlns:a16="http://schemas.microsoft.com/office/drawing/2014/main" id="{0AF24979-5354-467E-B108-7294842E0F5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17610" y="230760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http://www.clker.com/cliparts/j/p/l/D/8/K/green-tick-md.png">
            <a:extLst>
              <a:ext uri="{FF2B5EF4-FFF2-40B4-BE49-F238E27FC236}">
                <a16:creationId xmlns:a16="http://schemas.microsoft.com/office/drawing/2014/main" id="{1FC5AE4D-891D-4AE4-9862-9DE4CB70A5C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17610" y="279254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http://www.clker.com/cliparts/j/p/l/D/8/K/green-tick-md.png">
            <a:extLst>
              <a:ext uri="{FF2B5EF4-FFF2-40B4-BE49-F238E27FC236}">
                <a16:creationId xmlns:a16="http://schemas.microsoft.com/office/drawing/2014/main" id="{F4AC4B93-1ED0-4F36-B706-E87E65478B3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35724" y="325394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http://www.clker.com/cliparts/j/p/l/D/8/K/green-tick-md.png">
            <a:extLst>
              <a:ext uri="{FF2B5EF4-FFF2-40B4-BE49-F238E27FC236}">
                <a16:creationId xmlns:a16="http://schemas.microsoft.com/office/drawing/2014/main" id="{EF4802B0-615A-427D-9065-5F963A325B1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35724" y="369398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http://www.clker.com/cliparts/j/p/l/D/8/K/green-tick-md.png">
            <a:extLst>
              <a:ext uri="{FF2B5EF4-FFF2-40B4-BE49-F238E27FC236}">
                <a16:creationId xmlns:a16="http://schemas.microsoft.com/office/drawing/2014/main" id="{19E7ACFC-5266-446D-9CA2-8BBED488EE1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17610" y="419989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http://www.clker.com/cliparts/j/p/l/D/8/K/green-tick-md.png">
            <a:extLst>
              <a:ext uri="{FF2B5EF4-FFF2-40B4-BE49-F238E27FC236}">
                <a16:creationId xmlns:a16="http://schemas.microsoft.com/office/drawing/2014/main" id="{D90BB370-ADC2-4339-86A5-A9B68FF2C33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35724" y="470297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http://www.clker.com/cliparts/j/p/l/D/8/K/green-tick-md.png">
            <a:extLst>
              <a:ext uri="{FF2B5EF4-FFF2-40B4-BE49-F238E27FC236}">
                <a16:creationId xmlns:a16="http://schemas.microsoft.com/office/drawing/2014/main" id="{FED48A7C-84F4-4D6C-B8E1-5693BE1CD30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35724" y="515391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http://www.clker.com/cliparts/j/p/l/D/8/K/green-tick-md.png">
            <a:extLst>
              <a:ext uri="{FF2B5EF4-FFF2-40B4-BE49-F238E27FC236}">
                <a16:creationId xmlns:a16="http://schemas.microsoft.com/office/drawing/2014/main" id="{24693313-FD0C-4468-AF7A-F3636426C68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17610" y="5667505"/>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77" name="Title 76">
            <a:extLst>
              <a:ext uri="{FF2B5EF4-FFF2-40B4-BE49-F238E27FC236}">
                <a16:creationId xmlns:a16="http://schemas.microsoft.com/office/drawing/2014/main" id="{189333E3-A1BE-415C-A3E5-11B7A3E9BFA1}"/>
              </a:ext>
            </a:extLst>
          </p:cNvPr>
          <p:cNvSpPr>
            <a:spLocks noGrp="1"/>
          </p:cNvSpPr>
          <p:nvPr>
            <p:ph type="title"/>
          </p:nvPr>
        </p:nvSpPr>
        <p:spPr>
          <a:xfrm>
            <a:off x="10571328" y="-204157"/>
            <a:ext cx="1412543" cy="1325563"/>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233687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8B970A73-9AB8-4FDD-A96B-24C3E6ACB283}"/>
              </a:ext>
            </a:extLst>
          </p:cNvPr>
          <p:cNvSpPr txBox="1"/>
          <p:nvPr/>
        </p:nvSpPr>
        <p:spPr>
          <a:xfrm>
            <a:off x="3346126" y="2719983"/>
            <a:ext cx="6641961"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Listen again.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Match the sentence to the card. </a:t>
            </a:r>
          </a:p>
        </p:txBody>
      </p:sp>
      <p:sp>
        <p:nvSpPr>
          <p:cNvPr id="76" name="Rectangle 75">
            <a:extLst>
              <a:ext uri="{FF2B5EF4-FFF2-40B4-BE49-F238E27FC236}">
                <a16:creationId xmlns:a16="http://schemas.microsoft.com/office/drawing/2014/main" id="{36053863-58E5-426A-BE3B-8EFA8509EF5A}"/>
              </a:ext>
            </a:extLst>
          </p:cNvPr>
          <p:cNvSpPr/>
          <p:nvPr/>
        </p:nvSpPr>
        <p:spPr>
          <a:xfrm>
            <a:off x="1316359" y="477555"/>
            <a:ext cx="1909187" cy="1778557"/>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7" name="Rectangle 76">
            <a:extLst>
              <a:ext uri="{FF2B5EF4-FFF2-40B4-BE49-F238E27FC236}">
                <a16:creationId xmlns:a16="http://schemas.microsoft.com/office/drawing/2014/main" id="{36EB2304-C02D-48F4-ABF5-0EE7C9538336}"/>
              </a:ext>
            </a:extLst>
          </p:cNvPr>
          <p:cNvSpPr/>
          <p:nvPr/>
        </p:nvSpPr>
        <p:spPr>
          <a:xfrm>
            <a:off x="3796697" y="276984"/>
            <a:ext cx="1909187" cy="1778557"/>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8" name="Rectangle 77">
            <a:extLst>
              <a:ext uri="{FF2B5EF4-FFF2-40B4-BE49-F238E27FC236}">
                <a16:creationId xmlns:a16="http://schemas.microsoft.com/office/drawing/2014/main" id="{C312AFD3-86D6-4CDA-B899-2B71E90F1BCF}"/>
              </a:ext>
            </a:extLst>
          </p:cNvPr>
          <p:cNvSpPr/>
          <p:nvPr/>
        </p:nvSpPr>
        <p:spPr>
          <a:xfrm>
            <a:off x="6108760" y="1089968"/>
            <a:ext cx="1909187" cy="1778557"/>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9" name="Rectangle 78">
            <a:extLst>
              <a:ext uri="{FF2B5EF4-FFF2-40B4-BE49-F238E27FC236}">
                <a16:creationId xmlns:a16="http://schemas.microsoft.com/office/drawing/2014/main" id="{FE7A5377-89F5-472D-B2DC-808F54E8A092}"/>
              </a:ext>
            </a:extLst>
          </p:cNvPr>
          <p:cNvSpPr/>
          <p:nvPr/>
        </p:nvSpPr>
        <p:spPr>
          <a:xfrm>
            <a:off x="8345789" y="258166"/>
            <a:ext cx="1909187" cy="1778557"/>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80" name="Rectangle 79">
            <a:extLst>
              <a:ext uri="{FF2B5EF4-FFF2-40B4-BE49-F238E27FC236}">
                <a16:creationId xmlns:a16="http://schemas.microsoft.com/office/drawing/2014/main" id="{3684AFB8-8DE9-4592-995F-EA9732CE8139}"/>
              </a:ext>
            </a:extLst>
          </p:cNvPr>
          <p:cNvSpPr/>
          <p:nvPr/>
        </p:nvSpPr>
        <p:spPr>
          <a:xfrm>
            <a:off x="10018956" y="2256112"/>
            <a:ext cx="1909187" cy="1778557"/>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81" name="Rectangle 80">
            <a:extLst>
              <a:ext uri="{FF2B5EF4-FFF2-40B4-BE49-F238E27FC236}">
                <a16:creationId xmlns:a16="http://schemas.microsoft.com/office/drawing/2014/main" id="{C624833C-5289-4A87-87CF-10CF3300A09B}"/>
              </a:ext>
            </a:extLst>
          </p:cNvPr>
          <p:cNvSpPr/>
          <p:nvPr/>
        </p:nvSpPr>
        <p:spPr>
          <a:xfrm>
            <a:off x="9375651" y="4182952"/>
            <a:ext cx="1909187" cy="1778557"/>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82" name="Rectangle 81">
            <a:extLst>
              <a:ext uri="{FF2B5EF4-FFF2-40B4-BE49-F238E27FC236}">
                <a16:creationId xmlns:a16="http://schemas.microsoft.com/office/drawing/2014/main" id="{241B1EB6-263B-473E-A21E-B11A33BD3D25}"/>
              </a:ext>
            </a:extLst>
          </p:cNvPr>
          <p:cNvSpPr/>
          <p:nvPr/>
        </p:nvSpPr>
        <p:spPr>
          <a:xfrm>
            <a:off x="6714542" y="3609261"/>
            <a:ext cx="1909187" cy="1778557"/>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83" name="Rectangle 82">
            <a:extLst>
              <a:ext uri="{FF2B5EF4-FFF2-40B4-BE49-F238E27FC236}">
                <a16:creationId xmlns:a16="http://schemas.microsoft.com/office/drawing/2014/main" id="{085698CD-7C4A-4413-8CC1-B24A4A3C70F1}"/>
              </a:ext>
            </a:extLst>
          </p:cNvPr>
          <p:cNvSpPr/>
          <p:nvPr/>
        </p:nvSpPr>
        <p:spPr>
          <a:xfrm>
            <a:off x="4433475" y="4498539"/>
            <a:ext cx="1909187" cy="1778557"/>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84" name="Rectangle 83">
            <a:extLst>
              <a:ext uri="{FF2B5EF4-FFF2-40B4-BE49-F238E27FC236}">
                <a16:creationId xmlns:a16="http://schemas.microsoft.com/office/drawing/2014/main" id="{CFFBD907-00AF-4942-835E-303B6EDA2022}"/>
              </a:ext>
            </a:extLst>
          </p:cNvPr>
          <p:cNvSpPr/>
          <p:nvPr/>
        </p:nvSpPr>
        <p:spPr>
          <a:xfrm>
            <a:off x="1923425" y="4498539"/>
            <a:ext cx="1909187" cy="1778557"/>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85" name="Rectangle 84">
            <a:extLst>
              <a:ext uri="{FF2B5EF4-FFF2-40B4-BE49-F238E27FC236}">
                <a16:creationId xmlns:a16="http://schemas.microsoft.com/office/drawing/2014/main" id="{B7C6B6D7-7027-4E6B-A79B-6506B87E1838}"/>
              </a:ext>
            </a:extLst>
          </p:cNvPr>
          <p:cNvSpPr/>
          <p:nvPr/>
        </p:nvSpPr>
        <p:spPr>
          <a:xfrm>
            <a:off x="1038672" y="2514325"/>
            <a:ext cx="1909187" cy="1778557"/>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86" name="TextBox 85">
            <a:extLst>
              <a:ext uri="{FF2B5EF4-FFF2-40B4-BE49-F238E27FC236}">
                <a16:creationId xmlns:a16="http://schemas.microsoft.com/office/drawing/2014/main" id="{36B14E0D-A6AB-49C5-8C71-9905D4BF4B67}"/>
              </a:ext>
            </a:extLst>
          </p:cNvPr>
          <p:cNvSpPr txBox="1"/>
          <p:nvPr/>
        </p:nvSpPr>
        <p:spPr>
          <a:xfrm>
            <a:off x="1449955" y="3804841"/>
            <a:ext cx="12703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[wear]</a:t>
            </a:r>
          </a:p>
        </p:txBody>
      </p:sp>
      <p:sp>
        <p:nvSpPr>
          <p:cNvPr id="87" name="TextBox 86">
            <a:extLst>
              <a:ext uri="{FF2B5EF4-FFF2-40B4-BE49-F238E27FC236}">
                <a16:creationId xmlns:a16="http://schemas.microsoft.com/office/drawing/2014/main" id="{D7AFFE46-5D79-422F-9C20-8DA1F041C41F}"/>
              </a:ext>
            </a:extLst>
          </p:cNvPr>
          <p:cNvSpPr txBox="1"/>
          <p:nvPr/>
        </p:nvSpPr>
        <p:spPr>
          <a:xfrm>
            <a:off x="6524748" y="2300111"/>
            <a:ext cx="12703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[wear]</a:t>
            </a:r>
          </a:p>
        </p:txBody>
      </p:sp>
      <p:pic>
        <p:nvPicPr>
          <p:cNvPr id="88" name="Picture 12" descr="http://www.clker.com/cliparts/5/k/H/i/t/R/folded-pink-shirt-md.png">
            <a:extLst>
              <a:ext uri="{FF2B5EF4-FFF2-40B4-BE49-F238E27FC236}">
                <a16:creationId xmlns:a16="http://schemas.microsoft.com/office/drawing/2014/main" id="{668F67A3-71AD-4130-9A16-0C4282403A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4385" y="2689489"/>
            <a:ext cx="945519" cy="115307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2" descr="http://www.clker.com/cliparts/5/k/H/i/t/R/folded-pink-shirt-md.png">
            <a:extLst>
              <a:ext uri="{FF2B5EF4-FFF2-40B4-BE49-F238E27FC236}">
                <a16:creationId xmlns:a16="http://schemas.microsoft.com/office/drawing/2014/main" id="{3322743F-5F76-45DF-B73A-FA843A940A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1051" y="1360676"/>
            <a:ext cx="845522" cy="1031124"/>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2" descr="http://www.clker.com/cliparts/5/k/H/i/t/R/folded-pink-shirt-md.png">
            <a:extLst>
              <a:ext uri="{FF2B5EF4-FFF2-40B4-BE49-F238E27FC236}">
                <a16:creationId xmlns:a16="http://schemas.microsoft.com/office/drawing/2014/main" id="{936A28C0-B9CC-4677-87FA-28705ECAFA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1728" y="1276736"/>
            <a:ext cx="845522" cy="1031124"/>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577CB72F-98C2-474E-AE3E-A1AA8D6C40C3}"/>
              </a:ext>
            </a:extLst>
          </p:cNvPr>
          <p:cNvSpPr txBox="1"/>
          <p:nvPr/>
        </p:nvSpPr>
        <p:spPr>
          <a:xfrm>
            <a:off x="7086421" y="4892656"/>
            <a:ext cx="12703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[need]</a:t>
            </a:r>
          </a:p>
        </p:txBody>
      </p:sp>
      <p:sp>
        <p:nvSpPr>
          <p:cNvPr id="92" name="TextBox 91">
            <a:extLst>
              <a:ext uri="{FF2B5EF4-FFF2-40B4-BE49-F238E27FC236}">
                <a16:creationId xmlns:a16="http://schemas.microsoft.com/office/drawing/2014/main" id="{4ACEA40D-399F-497A-8234-B2447142D844}"/>
              </a:ext>
            </a:extLst>
          </p:cNvPr>
          <p:cNvSpPr txBox="1"/>
          <p:nvPr/>
        </p:nvSpPr>
        <p:spPr>
          <a:xfrm>
            <a:off x="4207886" y="1572524"/>
            <a:ext cx="12703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[need]</a:t>
            </a:r>
          </a:p>
        </p:txBody>
      </p:sp>
      <p:pic>
        <p:nvPicPr>
          <p:cNvPr id="93" name="Picture 2" descr="http://www.clker.com/cliparts/f/a/6/9/1196043195110202219838094-canon.svg.med.png">
            <a:extLst>
              <a:ext uri="{FF2B5EF4-FFF2-40B4-BE49-F238E27FC236}">
                <a16:creationId xmlns:a16="http://schemas.microsoft.com/office/drawing/2014/main" id="{4848F5AB-9006-4FD0-A97E-A1D71B6332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8473" y="559211"/>
            <a:ext cx="1161406" cy="116140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http://www.clker.com/cliparts/f/a/6/9/1196043195110202219838094-canon.svg.med.png">
            <a:extLst>
              <a:ext uri="{FF2B5EF4-FFF2-40B4-BE49-F238E27FC236}">
                <a16:creationId xmlns:a16="http://schemas.microsoft.com/office/drawing/2014/main" id="{30870242-3A7E-4CA1-B641-17125305C6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9291" y="3668826"/>
            <a:ext cx="931856" cy="931856"/>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http://www.clker.com/cliparts/f/a/6/9/1196043195110202219838094-canon.svg.med.png">
            <a:extLst>
              <a:ext uri="{FF2B5EF4-FFF2-40B4-BE49-F238E27FC236}">
                <a16:creationId xmlns:a16="http://schemas.microsoft.com/office/drawing/2014/main" id="{9D7004A9-5E76-4015-A5EB-295C75334A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2500" y="4292882"/>
            <a:ext cx="931856" cy="931856"/>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0557625F-9C72-4A86-9DA5-7BE433BFC7A1}"/>
              </a:ext>
            </a:extLst>
          </p:cNvPr>
          <p:cNvSpPr txBox="1"/>
          <p:nvPr/>
        </p:nvSpPr>
        <p:spPr>
          <a:xfrm>
            <a:off x="4902261" y="5815431"/>
            <a:ext cx="12703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[use]</a:t>
            </a:r>
          </a:p>
        </p:txBody>
      </p:sp>
      <p:pic>
        <p:nvPicPr>
          <p:cNvPr id="97" name="Picture 4" descr="Mobile Phone, Transparent Cartoons">
            <a:extLst>
              <a:ext uri="{FF2B5EF4-FFF2-40B4-BE49-F238E27FC236}">
                <a16:creationId xmlns:a16="http://schemas.microsoft.com/office/drawing/2014/main" id="{3E4E7E05-4D26-4CAF-879D-F51EC6D76A5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4928481" y="4809021"/>
            <a:ext cx="892001" cy="1006410"/>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04EB07B5-D2DD-4D40-82C0-AC2D32A374D1}"/>
              </a:ext>
            </a:extLst>
          </p:cNvPr>
          <p:cNvSpPr txBox="1"/>
          <p:nvPr/>
        </p:nvSpPr>
        <p:spPr>
          <a:xfrm>
            <a:off x="10587438" y="3520735"/>
            <a:ext cx="12703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[use]</a:t>
            </a:r>
          </a:p>
        </p:txBody>
      </p:sp>
      <p:pic>
        <p:nvPicPr>
          <p:cNvPr id="99" name="Picture 4" descr="Mobile Phone, Transparent Cartoons">
            <a:extLst>
              <a:ext uri="{FF2B5EF4-FFF2-40B4-BE49-F238E27FC236}">
                <a16:creationId xmlns:a16="http://schemas.microsoft.com/office/drawing/2014/main" id="{F2F28BC7-C458-454D-AA91-A55F2CAE1DE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0270411" y="2504809"/>
            <a:ext cx="892001" cy="100641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Mobile Phone, Transparent Cartoons">
            <a:extLst>
              <a:ext uri="{FF2B5EF4-FFF2-40B4-BE49-F238E27FC236}">
                <a16:creationId xmlns:a16="http://schemas.microsoft.com/office/drawing/2014/main" id="{1B2C8550-A3FC-49F7-B61E-0A8928DF225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0915562" y="2530944"/>
            <a:ext cx="892001" cy="1006410"/>
          </a:xfrm>
          <a:prstGeom prst="rect">
            <a:avLst/>
          </a:prstGeom>
          <a:noFill/>
          <a:extLst>
            <a:ext uri="{909E8E84-426E-40DD-AFC4-6F175D3DCCD1}">
              <a14:hiddenFill xmlns:a14="http://schemas.microsoft.com/office/drawing/2010/main">
                <a:solidFill>
                  <a:srgbClr val="FFFFFF"/>
                </a:solidFill>
              </a14:hiddenFill>
            </a:ext>
          </a:extLst>
        </p:spPr>
      </p:pic>
      <p:sp>
        <p:nvSpPr>
          <p:cNvPr id="101" name="Rectangle 100">
            <a:extLst>
              <a:ext uri="{FF2B5EF4-FFF2-40B4-BE49-F238E27FC236}">
                <a16:creationId xmlns:a16="http://schemas.microsoft.com/office/drawing/2014/main" id="{ECCA028C-0EAE-48B7-B85A-7637B380FD0E}"/>
              </a:ext>
            </a:extLst>
          </p:cNvPr>
          <p:cNvSpPr/>
          <p:nvPr/>
        </p:nvSpPr>
        <p:spPr>
          <a:xfrm>
            <a:off x="1316359" y="477555"/>
            <a:ext cx="281354" cy="261256"/>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Tw Cen MT" panose="020B0602020104020603"/>
                <a:ea typeface="+mn-ea"/>
                <a:cs typeface="+mn-cs"/>
              </a:rPr>
              <a:t>A</a:t>
            </a:r>
          </a:p>
        </p:txBody>
      </p:sp>
      <p:sp>
        <p:nvSpPr>
          <p:cNvPr id="102" name="Rectangle 101">
            <a:extLst>
              <a:ext uri="{FF2B5EF4-FFF2-40B4-BE49-F238E27FC236}">
                <a16:creationId xmlns:a16="http://schemas.microsoft.com/office/drawing/2014/main" id="{4E0D4A0A-7CE6-4B89-8B59-7217A40D4325}"/>
              </a:ext>
            </a:extLst>
          </p:cNvPr>
          <p:cNvSpPr/>
          <p:nvPr/>
        </p:nvSpPr>
        <p:spPr>
          <a:xfrm>
            <a:off x="3796697" y="285359"/>
            <a:ext cx="281354" cy="261256"/>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Tw Cen MT" panose="020B0602020104020603"/>
                <a:ea typeface="+mn-ea"/>
                <a:cs typeface="+mn-cs"/>
              </a:rPr>
              <a:t>B</a:t>
            </a:r>
          </a:p>
        </p:txBody>
      </p:sp>
      <p:sp>
        <p:nvSpPr>
          <p:cNvPr id="103" name="Rectangle 102">
            <a:extLst>
              <a:ext uri="{FF2B5EF4-FFF2-40B4-BE49-F238E27FC236}">
                <a16:creationId xmlns:a16="http://schemas.microsoft.com/office/drawing/2014/main" id="{DDFBCED5-1EE3-44EA-9BE5-EABC53D2C14E}"/>
              </a:ext>
            </a:extLst>
          </p:cNvPr>
          <p:cNvSpPr/>
          <p:nvPr/>
        </p:nvSpPr>
        <p:spPr>
          <a:xfrm>
            <a:off x="6115835" y="1096428"/>
            <a:ext cx="281354" cy="261256"/>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Tw Cen MT" panose="020B0602020104020603"/>
                <a:ea typeface="+mn-ea"/>
                <a:cs typeface="+mn-cs"/>
              </a:rPr>
              <a:t>C</a:t>
            </a:r>
          </a:p>
        </p:txBody>
      </p:sp>
      <p:sp>
        <p:nvSpPr>
          <p:cNvPr id="104" name="Rectangle 103">
            <a:extLst>
              <a:ext uri="{FF2B5EF4-FFF2-40B4-BE49-F238E27FC236}">
                <a16:creationId xmlns:a16="http://schemas.microsoft.com/office/drawing/2014/main" id="{2B663FCF-9673-4A91-9F56-FFEA8C1445E3}"/>
              </a:ext>
            </a:extLst>
          </p:cNvPr>
          <p:cNvSpPr/>
          <p:nvPr/>
        </p:nvSpPr>
        <p:spPr>
          <a:xfrm>
            <a:off x="8350157" y="258166"/>
            <a:ext cx="281354" cy="261256"/>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Tw Cen MT" panose="020B0602020104020603"/>
                <a:ea typeface="+mn-ea"/>
                <a:cs typeface="+mn-cs"/>
              </a:rPr>
              <a:t>D</a:t>
            </a:r>
          </a:p>
        </p:txBody>
      </p:sp>
      <p:sp>
        <p:nvSpPr>
          <p:cNvPr id="105" name="Rectangle 104">
            <a:extLst>
              <a:ext uri="{FF2B5EF4-FFF2-40B4-BE49-F238E27FC236}">
                <a16:creationId xmlns:a16="http://schemas.microsoft.com/office/drawing/2014/main" id="{D1BC7E97-2E1E-43F9-A512-AC8B314EF9F4}"/>
              </a:ext>
            </a:extLst>
          </p:cNvPr>
          <p:cNvSpPr/>
          <p:nvPr/>
        </p:nvSpPr>
        <p:spPr>
          <a:xfrm>
            <a:off x="9865887" y="2251206"/>
            <a:ext cx="281354" cy="261256"/>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Tw Cen MT" panose="020B0602020104020603"/>
                <a:ea typeface="+mn-ea"/>
                <a:cs typeface="+mn-cs"/>
              </a:rPr>
              <a:t>E</a:t>
            </a:r>
          </a:p>
        </p:txBody>
      </p:sp>
      <p:sp>
        <p:nvSpPr>
          <p:cNvPr id="106" name="Rectangle 105">
            <a:extLst>
              <a:ext uri="{FF2B5EF4-FFF2-40B4-BE49-F238E27FC236}">
                <a16:creationId xmlns:a16="http://schemas.microsoft.com/office/drawing/2014/main" id="{6AF4C260-D12B-45B6-96E6-272F56E511E0}"/>
              </a:ext>
            </a:extLst>
          </p:cNvPr>
          <p:cNvSpPr/>
          <p:nvPr/>
        </p:nvSpPr>
        <p:spPr>
          <a:xfrm>
            <a:off x="9375651" y="4182952"/>
            <a:ext cx="281354" cy="261256"/>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Tw Cen MT" panose="020B0602020104020603"/>
                <a:ea typeface="+mn-ea"/>
                <a:cs typeface="+mn-cs"/>
              </a:rPr>
              <a:t>F</a:t>
            </a:r>
          </a:p>
        </p:txBody>
      </p:sp>
      <p:sp>
        <p:nvSpPr>
          <p:cNvPr id="107" name="Rectangle 106">
            <a:extLst>
              <a:ext uri="{FF2B5EF4-FFF2-40B4-BE49-F238E27FC236}">
                <a16:creationId xmlns:a16="http://schemas.microsoft.com/office/drawing/2014/main" id="{170CD232-2F25-4A59-82D2-3F89DA518CE3}"/>
              </a:ext>
            </a:extLst>
          </p:cNvPr>
          <p:cNvSpPr/>
          <p:nvPr/>
        </p:nvSpPr>
        <p:spPr>
          <a:xfrm>
            <a:off x="6714542" y="3620939"/>
            <a:ext cx="281354" cy="261256"/>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Tw Cen MT" panose="020B0602020104020603"/>
                <a:ea typeface="+mn-ea"/>
                <a:cs typeface="+mn-cs"/>
              </a:rPr>
              <a:t>G</a:t>
            </a:r>
          </a:p>
        </p:txBody>
      </p:sp>
      <p:sp>
        <p:nvSpPr>
          <p:cNvPr id="108" name="Rectangle 107">
            <a:extLst>
              <a:ext uri="{FF2B5EF4-FFF2-40B4-BE49-F238E27FC236}">
                <a16:creationId xmlns:a16="http://schemas.microsoft.com/office/drawing/2014/main" id="{2989BEAA-CF28-453E-96FE-4977C67723EF}"/>
              </a:ext>
            </a:extLst>
          </p:cNvPr>
          <p:cNvSpPr/>
          <p:nvPr/>
        </p:nvSpPr>
        <p:spPr>
          <a:xfrm>
            <a:off x="4419329" y="4498539"/>
            <a:ext cx="281354" cy="261256"/>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Tw Cen MT" panose="020B0602020104020603"/>
                <a:ea typeface="+mn-ea"/>
                <a:cs typeface="+mn-cs"/>
              </a:rPr>
              <a:t>I</a:t>
            </a:r>
          </a:p>
        </p:txBody>
      </p:sp>
      <p:sp>
        <p:nvSpPr>
          <p:cNvPr id="109" name="Rectangle 108">
            <a:extLst>
              <a:ext uri="{FF2B5EF4-FFF2-40B4-BE49-F238E27FC236}">
                <a16:creationId xmlns:a16="http://schemas.microsoft.com/office/drawing/2014/main" id="{E07285D2-9F1D-4D51-97C4-9294C6E76288}"/>
              </a:ext>
            </a:extLst>
          </p:cNvPr>
          <p:cNvSpPr/>
          <p:nvPr/>
        </p:nvSpPr>
        <p:spPr>
          <a:xfrm>
            <a:off x="1923425" y="4498539"/>
            <a:ext cx="281354" cy="261256"/>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Tw Cen MT" panose="020B0602020104020603"/>
                <a:ea typeface="+mn-ea"/>
                <a:cs typeface="+mn-cs"/>
              </a:rPr>
              <a:t>J</a:t>
            </a:r>
          </a:p>
        </p:txBody>
      </p:sp>
      <p:sp>
        <p:nvSpPr>
          <p:cNvPr id="110" name="Rectangle 109">
            <a:extLst>
              <a:ext uri="{FF2B5EF4-FFF2-40B4-BE49-F238E27FC236}">
                <a16:creationId xmlns:a16="http://schemas.microsoft.com/office/drawing/2014/main" id="{AA96DD2D-9664-41FE-B908-F2A7AC3C812A}"/>
              </a:ext>
            </a:extLst>
          </p:cNvPr>
          <p:cNvSpPr/>
          <p:nvPr/>
        </p:nvSpPr>
        <p:spPr>
          <a:xfrm>
            <a:off x="1038672" y="2514615"/>
            <a:ext cx="281354" cy="261256"/>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Tw Cen MT" panose="020B0602020104020603"/>
                <a:ea typeface="+mn-ea"/>
                <a:cs typeface="+mn-cs"/>
              </a:rPr>
              <a:t>K</a:t>
            </a:r>
          </a:p>
        </p:txBody>
      </p:sp>
      <p:sp>
        <p:nvSpPr>
          <p:cNvPr id="111" name="TextBox 110">
            <a:extLst>
              <a:ext uri="{FF2B5EF4-FFF2-40B4-BE49-F238E27FC236}">
                <a16:creationId xmlns:a16="http://schemas.microsoft.com/office/drawing/2014/main" id="{9A7C2817-C020-460D-A610-8A096D6BB8A3}"/>
              </a:ext>
            </a:extLst>
          </p:cNvPr>
          <p:cNvSpPr txBox="1"/>
          <p:nvPr/>
        </p:nvSpPr>
        <p:spPr>
          <a:xfrm>
            <a:off x="9960449" y="5509492"/>
            <a:ext cx="12703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[buy]</a:t>
            </a:r>
          </a:p>
        </p:txBody>
      </p:sp>
      <p:sp>
        <p:nvSpPr>
          <p:cNvPr id="112" name="TextBox 111">
            <a:extLst>
              <a:ext uri="{FF2B5EF4-FFF2-40B4-BE49-F238E27FC236}">
                <a16:creationId xmlns:a16="http://schemas.microsoft.com/office/drawing/2014/main" id="{E5ADE44C-28C9-4A7F-8062-934FEFA7A2C7}"/>
              </a:ext>
            </a:extLst>
          </p:cNvPr>
          <p:cNvSpPr txBox="1"/>
          <p:nvPr/>
        </p:nvSpPr>
        <p:spPr>
          <a:xfrm>
            <a:off x="8868463" y="1590356"/>
            <a:ext cx="12703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[buy]</a:t>
            </a:r>
          </a:p>
        </p:txBody>
      </p:sp>
      <p:pic>
        <p:nvPicPr>
          <p:cNvPr id="113" name="Picture 6" descr="Pen Clipart Classroom Object - Best Uni Ball Pen, Transparent Cartoons">
            <a:extLst>
              <a:ext uri="{FF2B5EF4-FFF2-40B4-BE49-F238E27FC236}">
                <a16:creationId xmlns:a16="http://schemas.microsoft.com/office/drawing/2014/main" id="{05DE769C-90A8-49E6-9527-6D675D1F79D5}"/>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colorTemperature colorTemp="112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b="34301"/>
          <a:stretch/>
        </p:blipFill>
        <p:spPr bwMode="auto">
          <a:xfrm>
            <a:off x="9418926" y="615565"/>
            <a:ext cx="710032" cy="957805"/>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Pen Clipart Classroom Object - Best Uni Ball Pen, Transparent Cartoons">
            <a:extLst>
              <a:ext uri="{FF2B5EF4-FFF2-40B4-BE49-F238E27FC236}">
                <a16:creationId xmlns:a16="http://schemas.microsoft.com/office/drawing/2014/main" id="{191DD6B5-7936-4370-8ECE-7B71D65146A3}"/>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colorTemperature colorTemp="112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b="34301"/>
          <a:stretch/>
        </p:blipFill>
        <p:spPr bwMode="auto">
          <a:xfrm>
            <a:off x="8485021" y="615565"/>
            <a:ext cx="710032" cy="957805"/>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Pen Clipart Classroom Object - Best Uni Ball Pen, Transparent Cartoons">
            <a:extLst>
              <a:ext uri="{FF2B5EF4-FFF2-40B4-BE49-F238E27FC236}">
                <a16:creationId xmlns:a16="http://schemas.microsoft.com/office/drawing/2014/main" id="{242499DA-5190-47ED-9DCE-B235C76A5202}"/>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colorTemperature colorTemp="112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b="34301"/>
          <a:stretch/>
        </p:blipFill>
        <p:spPr bwMode="auto">
          <a:xfrm>
            <a:off x="10006058" y="4500575"/>
            <a:ext cx="710032" cy="957805"/>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extLst>
              <a:ext uri="{FF2B5EF4-FFF2-40B4-BE49-F238E27FC236}">
                <a16:creationId xmlns:a16="http://schemas.microsoft.com/office/drawing/2014/main" id="{BCBB6EF7-792B-42E5-A1C9-42724AEC2B5F}"/>
              </a:ext>
            </a:extLst>
          </p:cNvPr>
          <p:cNvSpPr txBox="1"/>
          <p:nvPr/>
        </p:nvSpPr>
        <p:spPr>
          <a:xfrm>
            <a:off x="1924919" y="5837563"/>
            <a:ext cx="204588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[arrive with]</a:t>
            </a:r>
          </a:p>
        </p:txBody>
      </p:sp>
      <p:pic>
        <p:nvPicPr>
          <p:cNvPr id="117" name="Picture 10" descr=" Generic Big Image Png - Generic Person , Transparent Cartoons">
            <a:extLst>
              <a:ext uri="{FF2B5EF4-FFF2-40B4-BE49-F238E27FC236}">
                <a16:creationId xmlns:a16="http://schemas.microsoft.com/office/drawing/2014/main" id="{27379CE9-D49C-43C1-A06B-29789DAB951C}"/>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2614234" y="4809021"/>
            <a:ext cx="653912" cy="1058966"/>
          </a:xfrm>
          <a:prstGeom prst="rect">
            <a:avLst/>
          </a:prstGeom>
          <a:noFill/>
          <a:extLst>
            <a:ext uri="{909E8E84-426E-40DD-AFC4-6F175D3DCCD1}">
              <a14:hiddenFill xmlns:a14="http://schemas.microsoft.com/office/drawing/2010/main">
                <a:solidFill>
                  <a:srgbClr val="FFFFFF"/>
                </a:solidFill>
              </a14:hiddenFill>
            </a:ext>
          </a:extLst>
        </p:spPr>
      </p:pic>
      <p:grpSp>
        <p:nvGrpSpPr>
          <p:cNvPr id="118" name="Group 117">
            <a:extLst>
              <a:ext uri="{FF2B5EF4-FFF2-40B4-BE49-F238E27FC236}">
                <a16:creationId xmlns:a16="http://schemas.microsoft.com/office/drawing/2014/main" id="{3CDB6376-08F6-4EA3-AB84-6FC7E78A065E}"/>
              </a:ext>
            </a:extLst>
          </p:cNvPr>
          <p:cNvGrpSpPr/>
          <p:nvPr/>
        </p:nvGrpSpPr>
        <p:grpSpPr>
          <a:xfrm>
            <a:off x="1294034" y="746547"/>
            <a:ext cx="2045880" cy="1520631"/>
            <a:chOff x="234779" y="2666486"/>
            <a:chExt cx="2045880" cy="1520631"/>
          </a:xfrm>
        </p:grpSpPr>
        <p:sp>
          <p:nvSpPr>
            <p:cNvPr id="119" name="TextBox 118">
              <a:extLst>
                <a:ext uri="{FF2B5EF4-FFF2-40B4-BE49-F238E27FC236}">
                  <a16:creationId xmlns:a16="http://schemas.microsoft.com/office/drawing/2014/main" id="{41417DAA-B37F-4949-86AD-EFF2F8452864}"/>
                </a:ext>
              </a:extLst>
            </p:cNvPr>
            <p:cNvSpPr txBox="1"/>
            <p:nvPr/>
          </p:nvSpPr>
          <p:spPr>
            <a:xfrm>
              <a:off x="234779" y="3725452"/>
              <a:ext cx="204588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[arrive with]</a:t>
              </a:r>
            </a:p>
          </p:txBody>
        </p:sp>
        <p:pic>
          <p:nvPicPr>
            <p:cNvPr id="120" name="Picture 10" descr=" Generic Big Image Png - Generic Person , Transparent Cartoons">
              <a:extLst>
                <a:ext uri="{FF2B5EF4-FFF2-40B4-BE49-F238E27FC236}">
                  <a16:creationId xmlns:a16="http://schemas.microsoft.com/office/drawing/2014/main" id="{5B37EAB7-5BC0-4FD5-9308-BB40F4E174BF}"/>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589528" y="2666486"/>
              <a:ext cx="653912" cy="1058966"/>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0" descr=" Generic Big Image Png - Generic Person , Transparent Cartoons">
              <a:extLst>
                <a:ext uri="{FF2B5EF4-FFF2-40B4-BE49-F238E27FC236}">
                  <a16:creationId xmlns:a16="http://schemas.microsoft.com/office/drawing/2014/main" id="{5FD54A3F-C657-4D9E-A230-1E88DAADC97D}"/>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1295062" y="2698632"/>
              <a:ext cx="653912" cy="1058966"/>
            </a:xfrm>
            <a:prstGeom prst="rect">
              <a:avLst/>
            </a:prstGeom>
            <a:noFill/>
            <a:extLst>
              <a:ext uri="{909E8E84-426E-40DD-AFC4-6F175D3DCCD1}">
                <a14:hiddenFill xmlns:a14="http://schemas.microsoft.com/office/drawing/2010/main">
                  <a:solidFill>
                    <a:srgbClr val="FFFFFF"/>
                  </a:solidFill>
                </a14:hiddenFill>
              </a:ext>
            </a:extLst>
          </p:spPr>
        </p:pic>
      </p:grpSp>
      <p:sp>
        <p:nvSpPr>
          <p:cNvPr id="122" name="Action Button: Custom 70">
            <a:hlinkClick r:id="" action="ppaction://noaction" highlightClick="1"/>
            <a:extLst>
              <a:ext uri="{FF2B5EF4-FFF2-40B4-BE49-F238E27FC236}">
                <a16:creationId xmlns:a16="http://schemas.microsoft.com/office/drawing/2014/main" id="{5A97BFB0-6507-4C68-903F-CB31644E8505}"/>
              </a:ext>
            </a:extLst>
          </p:cNvPr>
          <p:cNvSpPr/>
          <p:nvPr/>
        </p:nvSpPr>
        <p:spPr>
          <a:xfrm>
            <a:off x="509690" y="1036780"/>
            <a:ext cx="355003" cy="320251"/>
          </a:xfrm>
          <a:prstGeom prst="actionButtonBlank">
            <a:avLst/>
          </a:prstGeom>
          <a:solidFill>
            <a:srgbClr val="4472C4">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K</a:t>
            </a:r>
          </a:p>
        </p:txBody>
      </p:sp>
      <p:sp>
        <p:nvSpPr>
          <p:cNvPr id="123" name="Action Button: Custom 71">
            <a:hlinkClick r:id="" action="ppaction://noaction" highlightClick="1"/>
            <a:extLst>
              <a:ext uri="{FF2B5EF4-FFF2-40B4-BE49-F238E27FC236}">
                <a16:creationId xmlns:a16="http://schemas.microsoft.com/office/drawing/2014/main" id="{4E1DCE9B-716E-4BE7-A4B6-15253B1DE355}"/>
              </a:ext>
            </a:extLst>
          </p:cNvPr>
          <p:cNvSpPr/>
          <p:nvPr/>
        </p:nvSpPr>
        <p:spPr>
          <a:xfrm>
            <a:off x="529824" y="1517408"/>
            <a:ext cx="355003" cy="320251"/>
          </a:xfrm>
          <a:prstGeom prst="actionButtonBlank">
            <a:avLst/>
          </a:prstGeom>
          <a:solidFill>
            <a:srgbClr val="4472C4">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G</a:t>
            </a:r>
          </a:p>
        </p:txBody>
      </p:sp>
      <p:sp>
        <p:nvSpPr>
          <p:cNvPr id="124" name="Action Button: Custom 72">
            <a:hlinkClick r:id="" action="ppaction://noaction" highlightClick="1"/>
            <a:extLst>
              <a:ext uri="{FF2B5EF4-FFF2-40B4-BE49-F238E27FC236}">
                <a16:creationId xmlns:a16="http://schemas.microsoft.com/office/drawing/2014/main" id="{96C96962-3DC6-4E0E-B84C-093CB89F9DAB}"/>
              </a:ext>
            </a:extLst>
          </p:cNvPr>
          <p:cNvSpPr/>
          <p:nvPr/>
        </p:nvSpPr>
        <p:spPr>
          <a:xfrm>
            <a:off x="514185" y="2005921"/>
            <a:ext cx="355003" cy="320251"/>
          </a:xfrm>
          <a:prstGeom prst="actionButtonBlank">
            <a:avLst/>
          </a:prstGeom>
          <a:solidFill>
            <a:srgbClr val="4472C4">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E</a:t>
            </a:r>
          </a:p>
        </p:txBody>
      </p:sp>
      <p:sp>
        <p:nvSpPr>
          <p:cNvPr id="125" name="Action Button: Custom 73">
            <a:hlinkClick r:id="" action="ppaction://noaction" highlightClick="1"/>
            <a:extLst>
              <a:ext uri="{FF2B5EF4-FFF2-40B4-BE49-F238E27FC236}">
                <a16:creationId xmlns:a16="http://schemas.microsoft.com/office/drawing/2014/main" id="{7CD3ABDC-4C15-40F3-9A6E-D9642BF43F33}"/>
              </a:ext>
            </a:extLst>
          </p:cNvPr>
          <p:cNvSpPr/>
          <p:nvPr/>
        </p:nvSpPr>
        <p:spPr>
          <a:xfrm>
            <a:off x="514185" y="2479522"/>
            <a:ext cx="355003" cy="320251"/>
          </a:xfrm>
          <a:prstGeom prst="actionButtonBlank">
            <a:avLst/>
          </a:prstGeom>
          <a:solidFill>
            <a:srgbClr val="4472C4">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F</a:t>
            </a:r>
          </a:p>
        </p:txBody>
      </p:sp>
      <p:sp>
        <p:nvSpPr>
          <p:cNvPr id="126" name="Action Button: Custom 74">
            <a:hlinkClick r:id="" action="ppaction://noaction" highlightClick="1"/>
            <a:extLst>
              <a:ext uri="{FF2B5EF4-FFF2-40B4-BE49-F238E27FC236}">
                <a16:creationId xmlns:a16="http://schemas.microsoft.com/office/drawing/2014/main" id="{50EBCD01-0F6C-42A6-8526-D70402CAD4FD}"/>
              </a:ext>
            </a:extLst>
          </p:cNvPr>
          <p:cNvSpPr/>
          <p:nvPr/>
        </p:nvSpPr>
        <p:spPr>
          <a:xfrm>
            <a:off x="496200" y="2953123"/>
            <a:ext cx="355003" cy="320251"/>
          </a:xfrm>
          <a:prstGeom prst="actionButtonBlank">
            <a:avLst/>
          </a:prstGeom>
          <a:solidFill>
            <a:srgbClr val="4472C4">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I</a:t>
            </a:r>
          </a:p>
        </p:txBody>
      </p:sp>
      <p:sp>
        <p:nvSpPr>
          <p:cNvPr id="127" name="Action Button: Custom 75">
            <a:hlinkClick r:id="" action="ppaction://noaction" highlightClick="1"/>
            <a:extLst>
              <a:ext uri="{FF2B5EF4-FFF2-40B4-BE49-F238E27FC236}">
                <a16:creationId xmlns:a16="http://schemas.microsoft.com/office/drawing/2014/main" id="{8407B0B6-C532-4721-AF41-97FE03BB6AE2}"/>
              </a:ext>
            </a:extLst>
          </p:cNvPr>
          <p:cNvSpPr/>
          <p:nvPr/>
        </p:nvSpPr>
        <p:spPr>
          <a:xfrm>
            <a:off x="517434" y="3423506"/>
            <a:ext cx="355003" cy="320251"/>
          </a:xfrm>
          <a:prstGeom prst="actionButtonBlank">
            <a:avLst/>
          </a:prstGeom>
          <a:solidFill>
            <a:srgbClr val="4472C4">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A</a:t>
            </a:r>
          </a:p>
        </p:txBody>
      </p:sp>
      <p:sp>
        <p:nvSpPr>
          <p:cNvPr id="128" name="Action Button: Custom 76">
            <a:hlinkClick r:id="" action="ppaction://noaction" highlightClick="1"/>
            <a:extLst>
              <a:ext uri="{FF2B5EF4-FFF2-40B4-BE49-F238E27FC236}">
                <a16:creationId xmlns:a16="http://schemas.microsoft.com/office/drawing/2014/main" id="{26B5F8A8-E426-4323-B109-73DBB9C991FC}"/>
              </a:ext>
            </a:extLst>
          </p:cNvPr>
          <p:cNvSpPr/>
          <p:nvPr/>
        </p:nvSpPr>
        <p:spPr>
          <a:xfrm>
            <a:off x="515559" y="3922264"/>
            <a:ext cx="355003" cy="320251"/>
          </a:xfrm>
          <a:prstGeom prst="actionButtonBlank">
            <a:avLst/>
          </a:prstGeom>
          <a:solidFill>
            <a:srgbClr val="4472C4">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B</a:t>
            </a:r>
          </a:p>
        </p:txBody>
      </p:sp>
      <p:sp>
        <p:nvSpPr>
          <p:cNvPr id="129" name="Action Button: Custom 77">
            <a:hlinkClick r:id="" action="ppaction://noaction" highlightClick="1"/>
            <a:extLst>
              <a:ext uri="{FF2B5EF4-FFF2-40B4-BE49-F238E27FC236}">
                <a16:creationId xmlns:a16="http://schemas.microsoft.com/office/drawing/2014/main" id="{8170E5BF-3211-4352-A2DF-84F00FD5BE09}"/>
              </a:ext>
            </a:extLst>
          </p:cNvPr>
          <p:cNvSpPr/>
          <p:nvPr/>
        </p:nvSpPr>
        <p:spPr>
          <a:xfrm>
            <a:off x="512154" y="4373272"/>
            <a:ext cx="355003" cy="320251"/>
          </a:xfrm>
          <a:prstGeom prst="actionButtonBlank">
            <a:avLst/>
          </a:prstGeom>
          <a:solidFill>
            <a:srgbClr val="4472C4">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C</a:t>
            </a:r>
          </a:p>
        </p:txBody>
      </p:sp>
      <p:sp>
        <p:nvSpPr>
          <p:cNvPr id="130" name="Action Button: Custom 78">
            <a:hlinkClick r:id="" action="ppaction://noaction" highlightClick="1"/>
            <a:extLst>
              <a:ext uri="{FF2B5EF4-FFF2-40B4-BE49-F238E27FC236}">
                <a16:creationId xmlns:a16="http://schemas.microsoft.com/office/drawing/2014/main" id="{64179AA2-F4D5-4E62-AAC5-A59A477A12B0}"/>
              </a:ext>
            </a:extLst>
          </p:cNvPr>
          <p:cNvSpPr/>
          <p:nvPr/>
        </p:nvSpPr>
        <p:spPr>
          <a:xfrm>
            <a:off x="515923" y="4859221"/>
            <a:ext cx="355003" cy="320251"/>
          </a:xfrm>
          <a:prstGeom prst="actionButtonBlank">
            <a:avLst/>
          </a:prstGeom>
          <a:solidFill>
            <a:srgbClr val="4472C4">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D</a:t>
            </a:r>
          </a:p>
        </p:txBody>
      </p:sp>
      <p:sp>
        <p:nvSpPr>
          <p:cNvPr id="131" name="Action Button: Custom 79">
            <a:hlinkClick r:id="" action="ppaction://noaction" highlightClick="1"/>
            <a:extLst>
              <a:ext uri="{FF2B5EF4-FFF2-40B4-BE49-F238E27FC236}">
                <a16:creationId xmlns:a16="http://schemas.microsoft.com/office/drawing/2014/main" id="{C735B0DC-3048-44AD-A028-240D4EF1295A}"/>
              </a:ext>
            </a:extLst>
          </p:cNvPr>
          <p:cNvSpPr/>
          <p:nvPr/>
        </p:nvSpPr>
        <p:spPr>
          <a:xfrm>
            <a:off x="517621" y="5352186"/>
            <a:ext cx="355003" cy="320251"/>
          </a:xfrm>
          <a:prstGeom prst="actionButtonBlank">
            <a:avLst/>
          </a:prstGeom>
          <a:solidFill>
            <a:srgbClr val="4472C4">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J</a:t>
            </a:r>
          </a:p>
        </p:txBody>
      </p:sp>
      <p:sp>
        <p:nvSpPr>
          <p:cNvPr id="132" name="Action Button: Custom 80">
            <a:hlinkClick r:id="" action="ppaction://noaction" highlightClick="1">
              <a:snd r:embed="rId14" name="llevas una camisa.wav"/>
            </a:hlinkClick>
            <a:extLst>
              <a:ext uri="{FF2B5EF4-FFF2-40B4-BE49-F238E27FC236}">
                <a16:creationId xmlns:a16="http://schemas.microsoft.com/office/drawing/2014/main" id="{B177B886-AFFC-4304-A4BD-4297994C019A}"/>
              </a:ext>
            </a:extLst>
          </p:cNvPr>
          <p:cNvSpPr/>
          <p:nvPr/>
        </p:nvSpPr>
        <p:spPr>
          <a:xfrm>
            <a:off x="82859" y="103158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133" name="Action Button: Custom 81">
            <a:hlinkClick r:id="" action="ppaction://noaction" highlightClick="1">
              <a:snd r:embed="rId15" name="necesita unas camaras.wav"/>
            </a:hlinkClick>
            <a:extLst>
              <a:ext uri="{FF2B5EF4-FFF2-40B4-BE49-F238E27FC236}">
                <a16:creationId xmlns:a16="http://schemas.microsoft.com/office/drawing/2014/main" id="{D0B70F51-F6AF-4ECB-8C02-66E5CAEE694B}"/>
              </a:ext>
            </a:extLst>
          </p:cNvPr>
          <p:cNvSpPr/>
          <p:nvPr/>
        </p:nvSpPr>
        <p:spPr>
          <a:xfrm>
            <a:off x="82860" y="150615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134" name="Action Button: Custom 82">
            <a:hlinkClick r:id="" action="ppaction://noaction" highlightClick="1">
              <a:snd r:embed="rId16" name="usas unos telefonos.wav"/>
            </a:hlinkClick>
            <a:extLst>
              <a:ext uri="{FF2B5EF4-FFF2-40B4-BE49-F238E27FC236}">
                <a16:creationId xmlns:a16="http://schemas.microsoft.com/office/drawing/2014/main" id="{45FCF50C-5A3E-44FE-9541-3DACA6E377DE}"/>
              </a:ext>
            </a:extLst>
          </p:cNvPr>
          <p:cNvSpPr/>
          <p:nvPr/>
        </p:nvSpPr>
        <p:spPr>
          <a:xfrm>
            <a:off x="89223" y="199851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135" name="Action Button: Custom 83">
            <a:hlinkClick r:id="" action="ppaction://noaction" highlightClick="1">
              <a:snd r:embed="rId17" name="compras un bolígrafo.wav"/>
            </a:hlinkClick>
            <a:extLst>
              <a:ext uri="{FF2B5EF4-FFF2-40B4-BE49-F238E27FC236}">
                <a16:creationId xmlns:a16="http://schemas.microsoft.com/office/drawing/2014/main" id="{1E645762-FF8D-4003-9E12-540CD8315435}"/>
              </a:ext>
            </a:extLst>
          </p:cNvPr>
          <p:cNvSpPr/>
          <p:nvPr/>
        </p:nvSpPr>
        <p:spPr>
          <a:xfrm>
            <a:off x="82861" y="247429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136" name="Action Button: Custom 84">
            <a:hlinkClick r:id="" action="ppaction://noaction" highlightClick="1">
              <a:snd r:embed="rId18" name="usa un telefono.wav"/>
            </a:hlinkClick>
            <a:extLst>
              <a:ext uri="{FF2B5EF4-FFF2-40B4-BE49-F238E27FC236}">
                <a16:creationId xmlns:a16="http://schemas.microsoft.com/office/drawing/2014/main" id="{35CF9522-1678-412E-A608-226AFE68FD60}"/>
              </a:ext>
            </a:extLst>
          </p:cNvPr>
          <p:cNvSpPr/>
          <p:nvPr/>
        </p:nvSpPr>
        <p:spPr>
          <a:xfrm>
            <a:off x="82862" y="294351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137" name="Action Button: Custom 85">
            <a:hlinkClick r:id="" action="ppaction://noaction" highlightClick="1">
              <a:snd r:embed="rId19" name="llega con unos amigos.wav"/>
            </a:hlinkClick>
            <a:extLst>
              <a:ext uri="{FF2B5EF4-FFF2-40B4-BE49-F238E27FC236}">
                <a16:creationId xmlns:a16="http://schemas.microsoft.com/office/drawing/2014/main" id="{B8990BE3-3FE0-4986-AE30-086A884DA5BF}"/>
              </a:ext>
            </a:extLst>
          </p:cNvPr>
          <p:cNvSpPr/>
          <p:nvPr/>
        </p:nvSpPr>
        <p:spPr>
          <a:xfrm>
            <a:off x="82862" y="3425850"/>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138" name="Action Button: Custom 86">
            <a:hlinkClick r:id="" action="ppaction://noaction" highlightClick="1">
              <a:snd r:embed="rId20" name="necesitas una camara.wav"/>
            </a:hlinkClick>
            <a:extLst>
              <a:ext uri="{FF2B5EF4-FFF2-40B4-BE49-F238E27FC236}">
                <a16:creationId xmlns:a16="http://schemas.microsoft.com/office/drawing/2014/main" id="{E241C814-06F9-433B-9EDC-5BC308FB0AF2}"/>
              </a:ext>
            </a:extLst>
          </p:cNvPr>
          <p:cNvSpPr/>
          <p:nvPr/>
        </p:nvSpPr>
        <p:spPr>
          <a:xfrm>
            <a:off x="88799" y="391820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139" name="Action Button: Custom 87">
            <a:hlinkClick r:id="" action="ppaction://noaction" highlightClick="1">
              <a:snd r:embed="rId21" name="lleva unas camisas.wav"/>
            </a:hlinkClick>
            <a:extLst>
              <a:ext uri="{FF2B5EF4-FFF2-40B4-BE49-F238E27FC236}">
                <a16:creationId xmlns:a16="http://schemas.microsoft.com/office/drawing/2014/main" id="{45B586AD-53D8-4B0C-9A17-93FA8C21B137}"/>
              </a:ext>
            </a:extLst>
          </p:cNvPr>
          <p:cNvSpPr/>
          <p:nvPr/>
        </p:nvSpPr>
        <p:spPr>
          <a:xfrm>
            <a:off x="89223" y="437561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140" name="Action Button: Custom 88">
            <a:hlinkClick r:id="" action="ppaction://noaction" highlightClick="1">
              <a:snd r:embed="rId22" name="compra unos bolígrafos.wav"/>
            </a:hlinkClick>
            <a:extLst>
              <a:ext uri="{FF2B5EF4-FFF2-40B4-BE49-F238E27FC236}">
                <a16:creationId xmlns:a16="http://schemas.microsoft.com/office/drawing/2014/main" id="{A8AAF63D-D2CE-4A9F-9049-E95FC9E29F40}"/>
              </a:ext>
            </a:extLst>
          </p:cNvPr>
          <p:cNvSpPr/>
          <p:nvPr/>
        </p:nvSpPr>
        <p:spPr>
          <a:xfrm>
            <a:off x="89223" y="485389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9</a:t>
            </a:r>
          </a:p>
        </p:txBody>
      </p:sp>
      <p:sp>
        <p:nvSpPr>
          <p:cNvPr id="141" name="Action Button: Custom 89">
            <a:hlinkClick r:id="" action="ppaction://noaction" highlightClick="1">
              <a:snd r:embed="rId23" name="llegas con un amigo.wav"/>
            </a:hlinkClick>
            <a:extLst>
              <a:ext uri="{FF2B5EF4-FFF2-40B4-BE49-F238E27FC236}">
                <a16:creationId xmlns:a16="http://schemas.microsoft.com/office/drawing/2014/main" id="{2E8C31E4-3735-422B-B753-DE84A6ADA38C}"/>
              </a:ext>
            </a:extLst>
          </p:cNvPr>
          <p:cNvSpPr/>
          <p:nvPr/>
        </p:nvSpPr>
        <p:spPr>
          <a:xfrm>
            <a:off x="89223" y="533598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Tw Cen MT" panose="020B0602020104020603"/>
                <a:ea typeface="+mn-ea"/>
                <a:cs typeface="+mn-cs"/>
              </a:rPr>
              <a:t>10</a:t>
            </a:r>
          </a:p>
        </p:txBody>
      </p:sp>
      <p:sp>
        <p:nvSpPr>
          <p:cNvPr id="142" name="Title 141">
            <a:extLst>
              <a:ext uri="{FF2B5EF4-FFF2-40B4-BE49-F238E27FC236}">
                <a16:creationId xmlns:a16="http://schemas.microsoft.com/office/drawing/2014/main" id="{19D34094-469A-4784-A476-F7A0C05F4F24}"/>
              </a:ext>
            </a:extLst>
          </p:cNvPr>
          <p:cNvSpPr>
            <a:spLocks noGrp="1"/>
          </p:cNvSpPr>
          <p:nvPr>
            <p:ph type="title"/>
          </p:nvPr>
        </p:nvSpPr>
        <p:spPr>
          <a:xfrm>
            <a:off x="10539490" y="-185649"/>
            <a:ext cx="1691704" cy="1325563"/>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237419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fade">
                                      <p:cBhvr>
                                        <p:cTn id="12" dur="500"/>
                                        <p:tgtEl>
                                          <p:spTgt spid="1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4"/>
                                        </p:tgtEl>
                                        <p:attrNameLst>
                                          <p:attrName>style.visibility</p:attrName>
                                        </p:attrNameLst>
                                      </p:cBhvr>
                                      <p:to>
                                        <p:strVal val="visible"/>
                                      </p:to>
                                    </p:set>
                                    <p:animEffect transition="in" filter="fade">
                                      <p:cBhvr>
                                        <p:cTn id="17" dur="500"/>
                                        <p:tgtEl>
                                          <p:spTgt spid="1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5"/>
                                        </p:tgtEl>
                                        <p:attrNameLst>
                                          <p:attrName>style.visibility</p:attrName>
                                        </p:attrNameLst>
                                      </p:cBhvr>
                                      <p:to>
                                        <p:strVal val="visible"/>
                                      </p:to>
                                    </p:set>
                                    <p:animEffect transition="in" filter="fade">
                                      <p:cBhvr>
                                        <p:cTn id="22" dur="500"/>
                                        <p:tgtEl>
                                          <p:spTgt spid="1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6"/>
                                        </p:tgtEl>
                                        <p:attrNameLst>
                                          <p:attrName>style.visibility</p:attrName>
                                        </p:attrNameLst>
                                      </p:cBhvr>
                                      <p:to>
                                        <p:strVal val="visible"/>
                                      </p:to>
                                    </p:set>
                                    <p:animEffect transition="in" filter="fade">
                                      <p:cBhvr>
                                        <p:cTn id="27" dur="500"/>
                                        <p:tgtEl>
                                          <p:spTgt spid="1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7"/>
                                        </p:tgtEl>
                                        <p:attrNameLst>
                                          <p:attrName>style.visibility</p:attrName>
                                        </p:attrNameLst>
                                      </p:cBhvr>
                                      <p:to>
                                        <p:strVal val="visible"/>
                                      </p:to>
                                    </p:set>
                                    <p:animEffect transition="in" filter="fade">
                                      <p:cBhvr>
                                        <p:cTn id="32" dur="500"/>
                                        <p:tgtEl>
                                          <p:spTgt spid="1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8"/>
                                        </p:tgtEl>
                                        <p:attrNameLst>
                                          <p:attrName>style.visibility</p:attrName>
                                        </p:attrNameLst>
                                      </p:cBhvr>
                                      <p:to>
                                        <p:strVal val="visible"/>
                                      </p:to>
                                    </p:set>
                                    <p:animEffect transition="in" filter="fade">
                                      <p:cBhvr>
                                        <p:cTn id="37" dur="500"/>
                                        <p:tgtEl>
                                          <p:spTgt spid="1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9"/>
                                        </p:tgtEl>
                                        <p:attrNameLst>
                                          <p:attrName>style.visibility</p:attrName>
                                        </p:attrNameLst>
                                      </p:cBhvr>
                                      <p:to>
                                        <p:strVal val="visible"/>
                                      </p:to>
                                    </p:set>
                                    <p:animEffect transition="in" filter="fade">
                                      <p:cBhvr>
                                        <p:cTn id="42" dur="500"/>
                                        <p:tgtEl>
                                          <p:spTgt spid="1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0"/>
                                        </p:tgtEl>
                                        <p:attrNameLst>
                                          <p:attrName>style.visibility</p:attrName>
                                        </p:attrNameLst>
                                      </p:cBhvr>
                                      <p:to>
                                        <p:strVal val="visible"/>
                                      </p:to>
                                    </p:set>
                                    <p:animEffect transition="in" filter="fade">
                                      <p:cBhvr>
                                        <p:cTn id="47" dur="500"/>
                                        <p:tgtEl>
                                          <p:spTgt spid="1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1"/>
                                        </p:tgtEl>
                                        <p:attrNameLst>
                                          <p:attrName>style.visibility</p:attrName>
                                        </p:attrNameLst>
                                      </p:cBhvr>
                                      <p:to>
                                        <p:strVal val="visible"/>
                                      </p:to>
                                    </p:set>
                                    <p:animEffect transition="in" filter="fade">
                                      <p:cBhvr>
                                        <p:cTn id="52"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B1DD5D36-14DD-425F-BCB7-D01085A58A5B}"/>
              </a:ext>
            </a:extLst>
          </p:cNvPr>
          <p:cNvSpPr txBox="1"/>
          <p:nvPr/>
        </p:nvSpPr>
        <p:spPr>
          <a:xfrm>
            <a:off x="96259" y="929916"/>
            <a:ext cx="413409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mj-lt"/>
              </a:rPr>
              <a:t>1. “You use some books.”</a:t>
            </a:r>
          </a:p>
        </p:txBody>
      </p:sp>
      <p:sp>
        <p:nvSpPr>
          <p:cNvPr id="41" name="Rounded Rectangle 3">
            <a:extLst>
              <a:ext uri="{FF2B5EF4-FFF2-40B4-BE49-F238E27FC236}">
                <a16:creationId xmlns:a16="http://schemas.microsoft.com/office/drawing/2014/main" id="{1122EF29-49DB-4D4C-B9C6-B802A434E8E6}"/>
              </a:ext>
            </a:extLst>
          </p:cNvPr>
          <p:cNvSpPr/>
          <p:nvPr/>
        </p:nvSpPr>
        <p:spPr>
          <a:xfrm>
            <a:off x="4662438" y="929916"/>
            <a:ext cx="5862415" cy="42515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ea typeface="+mn-ea"/>
                <a:cs typeface="+mn-cs"/>
              </a:rPr>
              <a:t>Uso / usas / usa unos libros.</a:t>
            </a:r>
          </a:p>
        </p:txBody>
      </p:sp>
      <p:sp>
        <p:nvSpPr>
          <p:cNvPr id="42" name="TextBox 41">
            <a:extLst>
              <a:ext uri="{FF2B5EF4-FFF2-40B4-BE49-F238E27FC236}">
                <a16:creationId xmlns:a16="http://schemas.microsoft.com/office/drawing/2014/main" id="{64D21BB4-FE94-44A1-9101-37B47F95AEAA}"/>
              </a:ext>
            </a:extLst>
          </p:cNvPr>
          <p:cNvSpPr txBox="1"/>
          <p:nvPr/>
        </p:nvSpPr>
        <p:spPr>
          <a:xfrm>
            <a:off x="96259" y="1464049"/>
            <a:ext cx="350364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mj-lt"/>
              </a:rPr>
              <a:t>2. “I arrive with José.”</a:t>
            </a:r>
          </a:p>
        </p:txBody>
      </p:sp>
      <p:sp>
        <p:nvSpPr>
          <p:cNvPr id="43" name="TextBox 42">
            <a:extLst>
              <a:ext uri="{FF2B5EF4-FFF2-40B4-BE49-F238E27FC236}">
                <a16:creationId xmlns:a16="http://schemas.microsoft.com/office/drawing/2014/main" id="{231A6165-DCE6-4194-9A8A-D89448E3BDF6}"/>
              </a:ext>
            </a:extLst>
          </p:cNvPr>
          <p:cNvSpPr txBox="1"/>
          <p:nvPr/>
        </p:nvSpPr>
        <p:spPr>
          <a:xfrm>
            <a:off x="96260" y="2020135"/>
            <a:ext cx="372470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mj-lt"/>
              </a:rPr>
              <a:t>3. “He arrives by car.”</a:t>
            </a:r>
          </a:p>
        </p:txBody>
      </p:sp>
      <p:sp>
        <p:nvSpPr>
          <p:cNvPr id="44" name="Rounded Rectangle 16">
            <a:extLst>
              <a:ext uri="{FF2B5EF4-FFF2-40B4-BE49-F238E27FC236}">
                <a16:creationId xmlns:a16="http://schemas.microsoft.com/office/drawing/2014/main" id="{A3F28B63-511B-432E-88FD-7FD864D9A501}"/>
              </a:ext>
            </a:extLst>
          </p:cNvPr>
          <p:cNvSpPr/>
          <p:nvPr/>
        </p:nvSpPr>
        <p:spPr>
          <a:xfrm>
            <a:off x="4662436" y="2063716"/>
            <a:ext cx="5856591" cy="419882"/>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ea typeface="+mn-ea"/>
                <a:cs typeface="+mn-cs"/>
              </a:rPr>
              <a:t>Llego / llega / llegas en coche.</a:t>
            </a:r>
          </a:p>
        </p:txBody>
      </p:sp>
      <p:sp>
        <p:nvSpPr>
          <p:cNvPr id="45" name="TextBox 44">
            <a:extLst>
              <a:ext uri="{FF2B5EF4-FFF2-40B4-BE49-F238E27FC236}">
                <a16:creationId xmlns:a16="http://schemas.microsoft.com/office/drawing/2014/main" id="{41FC2005-F2F5-487F-84F7-A47EC1F1116A}"/>
              </a:ext>
            </a:extLst>
          </p:cNvPr>
          <p:cNvSpPr txBox="1"/>
          <p:nvPr/>
        </p:nvSpPr>
        <p:spPr>
          <a:xfrm>
            <a:off x="96259" y="2591927"/>
            <a:ext cx="399434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mj-lt"/>
              </a:rPr>
              <a:t>4. “You buy some things.”</a:t>
            </a:r>
          </a:p>
        </p:txBody>
      </p:sp>
      <p:sp>
        <p:nvSpPr>
          <p:cNvPr id="46" name="Rounded Rectangle 19">
            <a:extLst>
              <a:ext uri="{FF2B5EF4-FFF2-40B4-BE49-F238E27FC236}">
                <a16:creationId xmlns:a16="http://schemas.microsoft.com/office/drawing/2014/main" id="{05DE1F45-AEE2-45A4-AB24-EE1ACDCE259F}"/>
              </a:ext>
            </a:extLst>
          </p:cNvPr>
          <p:cNvSpPr/>
          <p:nvPr/>
        </p:nvSpPr>
        <p:spPr>
          <a:xfrm>
            <a:off x="4662436" y="2601357"/>
            <a:ext cx="7429080" cy="42515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ea typeface="+mn-ea"/>
                <a:cs typeface="+mn-cs"/>
              </a:rPr>
              <a:t>Compra / compras / compro unas cosas.</a:t>
            </a:r>
          </a:p>
        </p:txBody>
      </p:sp>
      <p:sp>
        <p:nvSpPr>
          <p:cNvPr id="47" name="TextBox 46">
            <a:extLst>
              <a:ext uri="{FF2B5EF4-FFF2-40B4-BE49-F238E27FC236}">
                <a16:creationId xmlns:a16="http://schemas.microsoft.com/office/drawing/2014/main" id="{62DA2051-F290-40FA-83E6-2F4503C80AB0}"/>
              </a:ext>
            </a:extLst>
          </p:cNvPr>
          <p:cNvSpPr txBox="1"/>
          <p:nvPr/>
        </p:nvSpPr>
        <p:spPr>
          <a:xfrm>
            <a:off x="105847" y="3153375"/>
            <a:ext cx="372470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mj-lt"/>
              </a:rPr>
              <a:t>5. “He needs a task.”</a:t>
            </a:r>
          </a:p>
        </p:txBody>
      </p:sp>
      <p:sp>
        <p:nvSpPr>
          <p:cNvPr id="48" name="Rounded Rectangle 23">
            <a:extLst>
              <a:ext uri="{FF2B5EF4-FFF2-40B4-BE49-F238E27FC236}">
                <a16:creationId xmlns:a16="http://schemas.microsoft.com/office/drawing/2014/main" id="{BBA8B50E-FC9D-4969-BE07-9A98299DF9F4}"/>
              </a:ext>
            </a:extLst>
          </p:cNvPr>
          <p:cNvSpPr/>
          <p:nvPr/>
        </p:nvSpPr>
        <p:spPr>
          <a:xfrm>
            <a:off x="4662436" y="3144274"/>
            <a:ext cx="7429080" cy="42515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ea typeface="+mn-ea"/>
                <a:cs typeface="+mn-cs"/>
              </a:rPr>
              <a:t>Necesitas / </a:t>
            </a:r>
            <a:r>
              <a:rPr kumimoji="0" lang="en-GB" sz="2400" b="0" i="0" u="none" strike="noStrike" kern="0" cap="none" spc="0" normalizeH="0" baseline="0" noProof="0" dirty="0" err="1">
                <a:ln>
                  <a:noFill/>
                </a:ln>
                <a:solidFill>
                  <a:srgbClr val="002060"/>
                </a:solidFill>
                <a:effectLst/>
                <a:uLnTx/>
                <a:uFillTx/>
                <a:latin typeface="+mj-lt"/>
                <a:ea typeface="+mn-ea"/>
                <a:cs typeface="+mn-cs"/>
              </a:rPr>
              <a:t>necesito</a:t>
            </a:r>
            <a:r>
              <a:rPr kumimoji="0" lang="en-GB" sz="2400" b="0" i="0" u="none" strike="noStrike" kern="0" cap="none" spc="0" normalizeH="0" baseline="0" noProof="0" dirty="0">
                <a:ln>
                  <a:noFill/>
                </a:ln>
                <a:solidFill>
                  <a:srgbClr val="002060"/>
                </a:solidFill>
                <a:effectLst/>
                <a:uLnTx/>
                <a:uFillTx/>
                <a:latin typeface="+mj-lt"/>
                <a:ea typeface="+mn-ea"/>
                <a:cs typeface="+mn-cs"/>
              </a:rPr>
              <a:t> / necesita una tarea.</a:t>
            </a:r>
          </a:p>
        </p:txBody>
      </p:sp>
      <p:sp>
        <p:nvSpPr>
          <p:cNvPr id="49" name="Rounded Rectangle 27">
            <a:extLst>
              <a:ext uri="{FF2B5EF4-FFF2-40B4-BE49-F238E27FC236}">
                <a16:creationId xmlns:a16="http://schemas.microsoft.com/office/drawing/2014/main" id="{398FBA21-5C24-4912-A9A4-656A2D5A0B54}"/>
              </a:ext>
            </a:extLst>
          </p:cNvPr>
          <p:cNvSpPr/>
          <p:nvPr/>
        </p:nvSpPr>
        <p:spPr>
          <a:xfrm>
            <a:off x="4662436" y="1500556"/>
            <a:ext cx="5862415" cy="42515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ea typeface="+mn-ea"/>
                <a:cs typeface="+mn-cs"/>
              </a:rPr>
              <a:t>Llegas / llega / llego con José.</a:t>
            </a:r>
          </a:p>
        </p:txBody>
      </p:sp>
      <p:sp>
        <p:nvSpPr>
          <p:cNvPr id="50" name="TextBox 49">
            <a:extLst>
              <a:ext uri="{FF2B5EF4-FFF2-40B4-BE49-F238E27FC236}">
                <a16:creationId xmlns:a16="http://schemas.microsoft.com/office/drawing/2014/main" id="{D5B3FF7B-38B1-4D5E-8FAD-C6A3A38B526A}"/>
              </a:ext>
            </a:extLst>
          </p:cNvPr>
          <p:cNvSpPr txBox="1"/>
          <p:nvPr/>
        </p:nvSpPr>
        <p:spPr>
          <a:xfrm>
            <a:off x="105847" y="3654697"/>
            <a:ext cx="395414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mj-lt"/>
              </a:rPr>
              <a:t>6. “I forget some words.”</a:t>
            </a:r>
          </a:p>
        </p:txBody>
      </p:sp>
      <p:sp>
        <p:nvSpPr>
          <p:cNvPr id="51" name="Rounded Rectangle 29">
            <a:extLst>
              <a:ext uri="{FF2B5EF4-FFF2-40B4-BE49-F238E27FC236}">
                <a16:creationId xmlns:a16="http://schemas.microsoft.com/office/drawing/2014/main" id="{16FEED33-2566-487C-9EAE-AB1697161B16}"/>
              </a:ext>
            </a:extLst>
          </p:cNvPr>
          <p:cNvSpPr/>
          <p:nvPr/>
        </p:nvSpPr>
        <p:spPr>
          <a:xfrm>
            <a:off x="4662436" y="3675926"/>
            <a:ext cx="7429080" cy="42515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ea typeface="+mn-ea"/>
                <a:cs typeface="+mn-cs"/>
              </a:rPr>
              <a:t>Olvido / olvidas / olvida unas palabras.</a:t>
            </a:r>
          </a:p>
        </p:txBody>
      </p:sp>
      <p:sp>
        <p:nvSpPr>
          <p:cNvPr id="52" name="TextBox 51">
            <a:extLst>
              <a:ext uri="{FF2B5EF4-FFF2-40B4-BE49-F238E27FC236}">
                <a16:creationId xmlns:a16="http://schemas.microsoft.com/office/drawing/2014/main" id="{53A47AEB-262C-403A-B1C1-128EC38ECA24}"/>
              </a:ext>
            </a:extLst>
          </p:cNvPr>
          <p:cNvSpPr txBox="1"/>
          <p:nvPr/>
        </p:nvSpPr>
        <p:spPr>
          <a:xfrm>
            <a:off x="96259" y="4216145"/>
            <a:ext cx="432501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mj-lt"/>
              </a:rPr>
              <a:t>7. “You listen to a question.”</a:t>
            </a:r>
          </a:p>
        </p:txBody>
      </p:sp>
      <p:sp>
        <p:nvSpPr>
          <p:cNvPr id="53" name="Rounded Rectangle 31">
            <a:extLst>
              <a:ext uri="{FF2B5EF4-FFF2-40B4-BE49-F238E27FC236}">
                <a16:creationId xmlns:a16="http://schemas.microsoft.com/office/drawing/2014/main" id="{D97C9A6F-FD6B-48EF-89D0-2ECECAA1438A}"/>
              </a:ext>
            </a:extLst>
          </p:cNvPr>
          <p:cNvSpPr/>
          <p:nvPr/>
        </p:nvSpPr>
        <p:spPr>
          <a:xfrm>
            <a:off x="4662436" y="4216145"/>
            <a:ext cx="7429080" cy="42515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ea typeface="+mn-ea"/>
                <a:cs typeface="+mn-cs"/>
              </a:rPr>
              <a:t>Escucha / </a:t>
            </a:r>
            <a:r>
              <a:rPr kumimoji="0" lang="en-GB" sz="2400" b="0" i="0" u="none" strike="noStrike" kern="0" cap="none" spc="0" normalizeH="0" baseline="0" noProof="0" dirty="0" err="1">
                <a:ln>
                  <a:noFill/>
                </a:ln>
                <a:solidFill>
                  <a:srgbClr val="002060"/>
                </a:solidFill>
                <a:effectLst/>
                <a:uLnTx/>
                <a:uFillTx/>
                <a:latin typeface="+mj-lt"/>
                <a:ea typeface="+mn-ea"/>
                <a:cs typeface="+mn-cs"/>
              </a:rPr>
              <a:t>escucho</a:t>
            </a:r>
            <a:r>
              <a:rPr kumimoji="0" lang="en-GB" sz="2400" b="0" i="0" u="none" strike="noStrike" kern="0" cap="none" spc="0" normalizeH="0" baseline="0" noProof="0" dirty="0">
                <a:ln>
                  <a:noFill/>
                </a:ln>
                <a:solidFill>
                  <a:srgbClr val="002060"/>
                </a:solidFill>
                <a:effectLst/>
                <a:uLnTx/>
                <a:uFillTx/>
                <a:latin typeface="+mj-lt"/>
                <a:ea typeface="+mn-ea"/>
                <a:cs typeface="+mn-cs"/>
              </a:rPr>
              <a:t> / escuchas una pregunta.</a:t>
            </a:r>
          </a:p>
        </p:txBody>
      </p:sp>
      <p:sp>
        <p:nvSpPr>
          <p:cNvPr id="54" name="TextBox 53">
            <a:extLst>
              <a:ext uri="{FF2B5EF4-FFF2-40B4-BE49-F238E27FC236}">
                <a16:creationId xmlns:a16="http://schemas.microsoft.com/office/drawing/2014/main" id="{89FCCEFC-6949-49B8-AD31-B85B724C91FD}"/>
              </a:ext>
            </a:extLst>
          </p:cNvPr>
          <p:cNvSpPr txBox="1"/>
          <p:nvPr/>
        </p:nvSpPr>
        <p:spPr>
          <a:xfrm>
            <a:off x="96259" y="4771642"/>
            <a:ext cx="456617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mj-lt"/>
              </a:rPr>
              <a:t>8. “She needs to arrive early.”</a:t>
            </a:r>
          </a:p>
        </p:txBody>
      </p:sp>
      <p:sp>
        <p:nvSpPr>
          <p:cNvPr id="55" name="Rounded Rectangle 33">
            <a:extLst>
              <a:ext uri="{FF2B5EF4-FFF2-40B4-BE49-F238E27FC236}">
                <a16:creationId xmlns:a16="http://schemas.microsoft.com/office/drawing/2014/main" id="{2244CA86-3749-4B29-BAD3-AF049ABB0FC4}"/>
              </a:ext>
            </a:extLst>
          </p:cNvPr>
          <p:cNvSpPr/>
          <p:nvPr/>
        </p:nvSpPr>
        <p:spPr>
          <a:xfrm>
            <a:off x="4662436" y="4756364"/>
            <a:ext cx="7429081" cy="42515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mj-lt"/>
                <a:ea typeface="+mn-ea"/>
                <a:cs typeface="+mn-cs"/>
              </a:rPr>
              <a:t>Necesitas</a:t>
            </a:r>
            <a:r>
              <a:rPr kumimoji="0" lang="en-GB" sz="2400" b="0" i="0" u="none" strike="noStrike" kern="0" cap="none" spc="0" normalizeH="0" baseline="0" noProof="0" dirty="0">
                <a:ln>
                  <a:noFill/>
                </a:ln>
                <a:solidFill>
                  <a:srgbClr val="002060"/>
                </a:solidFill>
                <a:effectLst/>
                <a:uLnTx/>
                <a:uFillTx/>
                <a:latin typeface="+mj-lt"/>
                <a:ea typeface="+mn-ea"/>
                <a:cs typeface="+mn-cs"/>
              </a:rPr>
              <a:t> / </a:t>
            </a:r>
            <a:r>
              <a:rPr kumimoji="0" lang="en-GB" sz="2400" b="0" i="0" u="none" strike="noStrike" kern="0" cap="none" spc="0" normalizeH="0" baseline="0" noProof="0" dirty="0" err="1">
                <a:ln>
                  <a:noFill/>
                </a:ln>
                <a:solidFill>
                  <a:srgbClr val="002060"/>
                </a:solidFill>
                <a:effectLst/>
                <a:uLnTx/>
                <a:uFillTx/>
                <a:latin typeface="+mj-lt"/>
                <a:ea typeface="+mn-ea"/>
                <a:cs typeface="+mn-cs"/>
              </a:rPr>
              <a:t>necesita</a:t>
            </a:r>
            <a:r>
              <a:rPr kumimoji="0" lang="en-GB" sz="2400" b="0" i="0" u="none" strike="noStrike" kern="0" cap="none" spc="0" normalizeH="0" baseline="0" noProof="0" dirty="0">
                <a:ln>
                  <a:noFill/>
                </a:ln>
                <a:solidFill>
                  <a:srgbClr val="002060"/>
                </a:solidFill>
                <a:effectLst/>
                <a:uLnTx/>
                <a:uFillTx/>
                <a:latin typeface="+mj-lt"/>
                <a:ea typeface="+mn-ea"/>
                <a:cs typeface="+mn-cs"/>
              </a:rPr>
              <a:t> / </a:t>
            </a:r>
            <a:r>
              <a:rPr kumimoji="0" lang="en-GB" sz="2400" b="0" i="0" u="none" strike="noStrike" kern="0" cap="none" spc="0" normalizeH="0" baseline="0" noProof="0" dirty="0" err="1">
                <a:ln>
                  <a:noFill/>
                </a:ln>
                <a:solidFill>
                  <a:srgbClr val="002060"/>
                </a:solidFill>
                <a:effectLst/>
                <a:uLnTx/>
                <a:uFillTx/>
                <a:latin typeface="+mj-lt"/>
                <a:ea typeface="+mn-ea"/>
                <a:cs typeface="+mn-cs"/>
              </a:rPr>
              <a:t>necesito</a:t>
            </a:r>
            <a:r>
              <a:rPr kumimoji="0" lang="en-GB" sz="2400" b="0" i="0" u="none" strike="noStrike" kern="0" cap="none" spc="0" normalizeH="0" baseline="0" noProof="0" dirty="0">
                <a:ln>
                  <a:noFill/>
                </a:ln>
                <a:solidFill>
                  <a:srgbClr val="002060"/>
                </a:solidFill>
                <a:effectLst/>
                <a:uLnTx/>
                <a:uFillTx/>
                <a:latin typeface="+mj-lt"/>
                <a:ea typeface="+mn-ea"/>
                <a:cs typeface="+mn-cs"/>
              </a:rPr>
              <a:t> llegar temprano.</a:t>
            </a:r>
          </a:p>
        </p:txBody>
      </p:sp>
      <p:sp>
        <p:nvSpPr>
          <p:cNvPr id="56" name="TextBox 55">
            <a:extLst>
              <a:ext uri="{FF2B5EF4-FFF2-40B4-BE49-F238E27FC236}">
                <a16:creationId xmlns:a16="http://schemas.microsoft.com/office/drawing/2014/main" id="{DF282AFB-3721-4E6C-9297-C90CA1196677}"/>
              </a:ext>
            </a:extLst>
          </p:cNvPr>
          <p:cNvSpPr txBox="1"/>
          <p:nvPr/>
        </p:nvSpPr>
        <p:spPr>
          <a:xfrm>
            <a:off x="96259" y="5288016"/>
            <a:ext cx="343071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mj-lt"/>
              </a:rPr>
              <a:t>9. “I buy magazines.”</a:t>
            </a:r>
          </a:p>
        </p:txBody>
      </p:sp>
      <p:sp>
        <p:nvSpPr>
          <p:cNvPr id="57" name="Rounded Rectangle 35">
            <a:extLst>
              <a:ext uri="{FF2B5EF4-FFF2-40B4-BE49-F238E27FC236}">
                <a16:creationId xmlns:a16="http://schemas.microsoft.com/office/drawing/2014/main" id="{ACFB29D5-CBF9-45D2-818E-1349DA111EFB}"/>
              </a:ext>
            </a:extLst>
          </p:cNvPr>
          <p:cNvSpPr/>
          <p:nvPr/>
        </p:nvSpPr>
        <p:spPr>
          <a:xfrm>
            <a:off x="4662435" y="5303294"/>
            <a:ext cx="7429081" cy="42515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ea typeface="+mn-ea"/>
                <a:cs typeface="+mn-cs"/>
              </a:rPr>
              <a:t>Compro / compra / compras revistas.</a:t>
            </a:r>
          </a:p>
        </p:txBody>
      </p:sp>
      <p:sp>
        <p:nvSpPr>
          <p:cNvPr id="58" name="TextBox 57">
            <a:extLst>
              <a:ext uri="{FF2B5EF4-FFF2-40B4-BE49-F238E27FC236}">
                <a16:creationId xmlns:a16="http://schemas.microsoft.com/office/drawing/2014/main" id="{3AE6A0EC-9951-450D-A83F-9B954DF1217A}"/>
              </a:ext>
            </a:extLst>
          </p:cNvPr>
          <p:cNvSpPr txBox="1"/>
          <p:nvPr/>
        </p:nvSpPr>
        <p:spPr>
          <a:xfrm>
            <a:off x="96259" y="5804390"/>
            <a:ext cx="432501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mj-lt"/>
              </a:rPr>
              <a:t>10. “You listen very well!”</a:t>
            </a:r>
          </a:p>
        </p:txBody>
      </p:sp>
      <p:sp>
        <p:nvSpPr>
          <p:cNvPr id="59" name="Rounded Rectangle 37">
            <a:extLst>
              <a:ext uri="{FF2B5EF4-FFF2-40B4-BE49-F238E27FC236}">
                <a16:creationId xmlns:a16="http://schemas.microsoft.com/office/drawing/2014/main" id="{59F10180-9C01-45B8-9BC0-78BA34C2730D}"/>
              </a:ext>
            </a:extLst>
          </p:cNvPr>
          <p:cNvSpPr/>
          <p:nvPr/>
        </p:nvSpPr>
        <p:spPr>
          <a:xfrm>
            <a:off x="4662435" y="5819668"/>
            <a:ext cx="6561573" cy="42515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ea typeface="+mn-ea"/>
                <a:cs typeface="+mn-cs"/>
              </a:rPr>
              <a:t>¡Escucha / </a:t>
            </a:r>
            <a:r>
              <a:rPr kumimoji="0" lang="en-GB" sz="2400" b="0" i="0" u="none" strike="noStrike" kern="0" cap="none" spc="0" normalizeH="0" baseline="0" noProof="0" dirty="0" err="1">
                <a:ln>
                  <a:noFill/>
                </a:ln>
                <a:solidFill>
                  <a:srgbClr val="002060"/>
                </a:solidFill>
                <a:effectLst/>
                <a:uLnTx/>
                <a:uFillTx/>
                <a:latin typeface="+mj-lt"/>
                <a:ea typeface="+mn-ea"/>
                <a:cs typeface="+mn-cs"/>
              </a:rPr>
              <a:t>escucho</a:t>
            </a:r>
            <a:r>
              <a:rPr kumimoji="0" lang="en-GB" sz="2400" b="0" i="0" u="none" strike="noStrike" kern="0" cap="none" spc="0" normalizeH="0" baseline="0" noProof="0" dirty="0">
                <a:ln>
                  <a:noFill/>
                </a:ln>
                <a:solidFill>
                  <a:srgbClr val="002060"/>
                </a:solidFill>
                <a:effectLst/>
                <a:uLnTx/>
                <a:uFillTx/>
                <a:latin typeface="+mj-lt"/>
                <a:ea typeface="+mn-ea"/>
                <a:cs typeface="+mn-cs"/>
              </a:rPr>
              <a:t> / escuchas muy bien!</a:t>
            </a:r>
          </a:p>
        </p:txBody>
      </p:sp>
      <p:sp>
        <p:nvSpPr>
          <p:cNvPr id="60" name="TextBox 59">
            <a:extLst>
              <a:ext uri="{FF2B5EF4-FFF2-40B4-BE49-F238E27FC236}">
                <a16:creationId xmlns:a16="http://schemas.microsoft.com/office/drawing/2014/main" id="{8ACED802-B39A-4B97-B56F-9D417BAE64B1}"/>
              </a:ext>
            </a:extLst>
          </p:cNvPr>
          <p:cNvSpPr txBox="1"/>
          <p:nvPr/>
        </p:nvSpPr>
        <p:spPr>
          <a:xfrm>
            <a:off x="122117" y="32870"/>
            <a:ext cx="1259058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You overhear the head of languages talking to a new teacher.</a:t>
            </a:r>
          </a:p>
        </p:txBody>
      </p:sp>
      <p:sp>
        <p:nvSpPr>
          <p:cNvPr id="61" name="TextBox 60">
            <a:extLst>
              <a:ext uri="{FF2B5EF4-FFF2-40B4-BE49-F238E27FC236}">
                <a16:creationId xmlns:a16="http://schemas.microsoft.com/office/drawing/2014/main" id="{007230DF-EC89-4D7D-9830-8EFF3D56633C}"/>
              </a:ext>
            </a:extLst>
          </p:cNvPr>
          <p:cNvSpPr txBox="1"/>
          <p:nvPr/>
        </p:nvSpPr>
        <p:spPr>
          <a:xfrm>
            <a:off x="105847" y="391242"/>
            <a:ext cx="1109555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You challenge yourself to translate into Spanish. Choose the correct verb.</a:t>
            </a:r>
          </a:p>
        </p:txBody>
      </p:sp>
      <p:sp>
        <p:nvSpPr>
          <p:cNvPr id="62" name="Oval 61">
            <a:extLst>
              <a:ext uri="{FF2B5EF4-FFF2-40B4-BE49-F238E27FC236}">
                <a16:creationId xmlns:a16="http://schemas.microsoft.com/office/drawing/2014/main" id="{CE5E802B-773F-45A6-BE2A-37C7F7414A4B}"/>
              </a:ext>
            </a:extLst>
          </p:cNvPr>
          <p:cNvSpPr/>
          <p:nvPr/>
        </p:nvSpPr>
        <p:spPr>
          <a:xfrm>
            <a:off x="5519057" y="896188"/>
            <a:ext cx="791308" cy="534133"/>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63" name="Oval 62">
            <a:extLst>
              <a:ext uri="{FF2B5EF4-FFF2-40B4-BE49-F238E27FC236}">
                <a16:creationId xmlns:a16="http://schemas.microsoft.com/office/drawing/2014/main" id="{C2FFE53D-31B5-4249-BEDF-A1463A21B560}"/>
              </a:ext>
            </a:extLst>
          </p:cNvPr>
          <p:cNvSpPr/>
          <p:nvPr/>
        </p:nvSpPr>
        <p:spPr>
          <a:xfrm>
            <a:off x="6856725" y="1467654"/>
            <a:ext cx="991037" cy="534133"/>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64" name="Oval 63">
            <a:extLst>
              <a:ext uri="{FF2B5EF4-FFF2-40B4-BE49-F238E27FC236}">
                <a16:creationId xmlns:a16="http://schemas.microsoft.com/office/drawing/2014/main" id="{DBE5004B-7F15-466A-83D0-FFD957A1D1F9}"/>
              </a:ext>
            </a:extLst>
          </p:cNvPr>
          <p:cNvSpPr/>
          <p:nvPr/>
        </p:nvSpPr>
        <p:spPr>
          <a:xfrm>
            <a:off x="5736971" y="2011590"/>
            <a:ext cx="991037" cy="534133"/>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65" name="Oval 64">
            <a:extLst>
              <a:ext uri="{FF2B5EF4-FFF2-40B4-BE49-F238E27FC236}">
                <a16:creationId xmlns:a16="http://schemas.microsoft.com/office/drawing/2014/main" id="{E629093E-C48C-43AA-91B5-BED68AB3E837}"/>
              </a:ext>
            </a:extLst>
          </p:cNvPr>
          <p:cNvSpPr/>
          <p:nvPr/>
        </p:nvSpPr>
        <p:spPr>
          <a:xfrm>
            <a:off x="6162907" y="2575147"/>
            <a:ext cx="1629307" cy="534133"/>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66" name="Oval 65">
            <a:extLst>
              <a:ext uri="{FF2B5EF4-FFF2-40B4-BE49-F238E27FC236}">
                <a16:creationId xmlns:a16="http://schemas.microsoft.com/office/drawing/2014/main" id="{EFF02CEA-D281-4CF0-9382-3A1432F32918}"/>
              </a:ext>
            </a:extLst>
          </p:cNvPr>
          <p:cNvSpPr/>
          <p:nvPr/>
        </p:nvSpPr>
        <p:spPr>
          <a:xfrm>
            <a:off x="7809442" y="3109280"/>
            <a:ext cx="1629307" cy="534133"/>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67" name="Oval 66">
            <a:extLst>
              <a:ext uri="{FF2B5EF4-FFF2-40B4-BE49-F238E27FC236}">
                <a16:creationId xmlns:a16="http://schemas.microsoft.com/office/drawing/2014/main" id="{1BD6E887-C520-4C56-B9CB-77785C05E532}"/>
              </a:ext>
            </a:extLst>
          </p:cNvPr>
          <p:cNvSpPr/>
          <p:nvPr/>
        </p:nvSpPr>
        <p:spPr>
          <a:xfrm>
            <a:off x="4582048" y="3632120"/>
            <a:ext cx="1277615" cy="534133"/>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68" name="Oval 67">
            <a:extLst>
              <a:ext uri="{FF2B5EF4-FFF2-40B4-BE49-F238E27FC236}">
                <a16:creationId xmlns:a16="http://schemas.microsoft.com/office/drawing/2014/main" id="{8C99EC1A-5BF3-4EAA-92D6-0EE0E714D921}"/>
              </a:ext>
            </a:extLst>
          </p:cNvPr>
          <p:cNvSpPr/>
          <p:nvPr/>
        </p:nvSpPr>
        <p:spPr>
          <a:xfrm>
            <a:off x="7738168" y="4165321"/>
            <a:ext cx="1700581" cy="534133"/>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69" name="Oval 68">
            <a:extLst>
              <a:ext uri="{FF2B5EF4-FFF2-40B4-BE49-F238E27FC236}">
                <a16:creationId xmlns:a16="http://schemas.microsoft.com/office/drawing/2014/main" id="{6132F787-D47D-474D-9C84-B459610471EF}"/>
              </a:ext>
            </a:extLst>
          </p:cNvPr>
          <p:cNvSpPr/>
          <p:nvPr/>
        </p:nvSpPr>
        <p:spPr>
          <a:xfrm>
            <a:off x="6417410" y="4718645"/>
            <a:ext cx="1525811" cy="534133"/>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70" name="Oval 69">
            <a:extLst>
              <a:ext uri="{FF2B5EF4-FFF2-40B4-BE49-F238E27FC236}">
                <a16:creationId xmlns:a16="http://schemas.microsoft.com/office/drawing/2014/main" id="{ADEFE6DB-B49B-4421-9383-239604FD49A6}"/>
              </a:ext>
            </a:extLst>
          </p:cNvPr>
          <p:cNvSpPr/>
          <p:nvPr/>
        </p:nvSpPr>
        <p:spPr>
          <a:xfrm>
            <a:off x="4582048" y="5252778"/>
            <a:ext cx="1525811" cy="534133"/>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71" name="Oval 70">
            <a:extLst>
              <a:ext uri="{FF2B5EF4-FFF2-40B4-BE49-F238E27FC236}">
                <a16:creationId xmlns:a16="http://schemas.microsoft.com/office/drawing/2014/main" id="{C80B5FF1-4916-4EC0-86EC-96A41FFB6ECA}"/>
              </a:ext>
            </a:extLst>
          </p:cNvPr>
          <p:cNvSpPr/>
          <p:nvPr/>
        </p:nvSpPr>
        <p:spPr>
          <a:xfrm>
            <a:off x="7943221" y="5804764"/>
            <a:ext cx="1525811" cy="534133"/>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72" name="Title 71">
            <a:extLst>
              <a:ext uri="{FF2B5EF4-FFF2-40B4-BE49-F238E27FC236}">
                <a16:creationId xmlns:a16="http://schemas.microsoft.com/office/drawing/2014/main" id="{19096931-FBAC-4781-AD20-A8E1AA82933E}"/>
              </a:ext>
            </a:extLst>
          </p:cNvPr>
          <p:cNvSpPr>
            <a:spLocks noGrp="1"/>
          </p:cNvSpPr>
          <p:nvPr>
            <p:ph type="title"/>
          </p:nvPr>
        </p:nvSpPr>
        <p:spPr>
          <a:xfrm>
            <a:off x="11230308" y="-192339"/>
            <a:ext cx="726743" cy="1325563"/>
          </a:xfrm>
        </p:spPr>
        <p:txBody>
          <a:bodyPr/>
          <a:lstStyle/>
          <a:p>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43988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4EBFC077-333F-4E32-AACB-A62D3F8CACDC}"/>
              </a:ext>
            </a:extLst>
          </p:cNvPr>
          <p:cNvSpPr>
            <a:spLocks noGrp="1"/>
          </p:cNvSpPr>
          <p:nvPr>
            <p:ph type="title"/>
          </p:nvPr>
        </p:nvSpPr>
        <p:spPr>
          <a:xfrm>
            <a:off x="451018" y="-60798"/>
            <a:ext cx="2357705" cy="1325563"/>
          </a:xfrm>
        </p:spPr>
        <p:txBody>
          <a:bodyPr/>
          <a:lstStyle/>
          <a:p>
            <a:r>
              <a:rPr lang="en-GB" sz="2900" kern="1200" dirty="0" err="1">
                <a:solidFill>
                  <a:srgbClr val="002060"/>
                </a:solidFill>
                <a:effectLst/>
                <a:latin typeface="Century Gothic" panose="020B0502020202020204" pitchFamily="34" charset="0"/>
                <a:ea typeface="+mn-ea"/>
                <a:cs typeface="+mn-cs"/>
              </a:rPr>
              <a:t>Qué</a:t>
            </a:r>
            <a:endParaRPr lang="en-GB" dirty="0">
              <a:solidFill>
                <a:srgbClr val="002060"/>
              </a:solidFill>
            </a:endParaRPr>
          </a:p>
        </p:txBody>
      </p:sp>
      <p:sp>
        <p:nvSpPr>
          <p:cNvPr id="6" name="Content Placeholder 4">
            <a:extLst>
              <a:ext uri="{FF2B5EF4-FFF2-40B4-BE49-F238E27FC236}">
                <a16:creationId xmlns:a16="http://schemas.microsoft.com/office/drawing/2014/main" id="{150FD534-26CF-4539-B44B-5DC8607BBCE6}"/>
              </a:ext>
            </a:extLst>
          </p:cNvPr>
          <p:cNvSpPr txBox="1">
            <a:spLocks/>
          </p:cNvSpPr>
          <p:nvPr/>
        </p:nvSpPr>
        <p:spPr>
          <a:xfrm>
            <a:off x="243115" y="214315"/>
            <a:ext cx="11566071" cy="5844260"/>
          </a:xfrm>
          <a:prstGeom prst="rect">
            <a:avLst/>
          </a:prstGeom>
          <a:noFill/>
        </p:spPr>
        <p:txBody>
          <a:bodyPr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4200" dirty="0">
                <a:latin typeface="Century Gothic" panose="020B0502020202020204" pitchFamily="34" charset="0"/>
              </a:rPr>
              <a:t>¿         ________?</a:t>
            </a:r>
          </a:p>
          <a:p>
            <a:pPr marL="0" indent="0">
              <a:lnSpc>
                <a:spcPct val="120000"/>
              </a:lnSpc>
              <a:buFont typeface="Arial" panose="020B0604020202020204" pitchFamily="34" charset="0"/>
              <a:buNone/>
            </a:pPr>
            <a:r>
              <a:rPr lang="en-GB" sz="4200" dirty="0">
                <a:latin typeface="Century Gothic" panose="020B0502020202020204" pitchFamily="34" charset="0"/>
              </a:rPr>
              <a:t>_______ swing.</a:t>
            </a:r>
          </a:p>
          <a:p>
            <a:pPr marL="0" indent="0">
              <a:lnSpc>
                <a:spcPct val="120000"/>
              </a:lnSpc>
              <a:buFont typeface="Arial" panose="020B0604020202020204" pitchFamily="34" charset="0"/>
              <a:buNone/>
            </a:pPr>
            <a:r>
              <a:rPr lang="en-GB" sz="4200" dirty="0">
                <a:latin typeface="Century Gothic" panose="020B0502020202020204" pitchFamily="34" charset="0"/>
              </a:rPr>
              <a:t>¿_________?</a:t>
            </a:r>
          </a:p>
          <a:p>
            <a:pPr marL="0" indent="0">
              <a:lnSpc>
                <a:spcPct val="120000"/>
              </a:lnSpc>
              <a:buFont typeface="Arial" panose="020B0604020202020204" pitchFamily="34" charset="0"/>
              <a:buNone/>
            </a:pPr>
            <a:r>
              <a:rPr lang="en-GB" sz="4200" dirty="0" err="1">
                <a:latin typeface="Century Gothic" panose="020B0502020202020204" pitchFamily="34" charset="0"/>
              </a:rPr>
              <a:t>En</a:t>
            </a:r>
            <a:r>
              <a:rPr lang="en-GB" sz="4200" dirty="0">
                <a:latin typeface="Century Gothic" panose="020B0502020202020204" pitchFamily="34" charset="0"/>
              </a:rPr>
              <a:t> un bar </a:t>
            </a:r>
            <a:r>
              <a:rPr lang="en-GB" sz="4200" dirty="0" err="1">
                <a:latin typeface="Century Gothic" panose="020B0502020202020204" pitchFamily="34" charset="0"/>
              </a:rPr>
              <a:t>en</a:t>
            </a:r>
            <a:r>
              <a:rPr lang="en-GB" sz="4200" dirty="0">
                <a:latin typeface="Century Gothic" panose="020B0502020202020204" pitchFamily="34" charset="0"/>
              </a:rPr>
              <a:t> Salamanca.</a:t>
            </a:r>
          </a:p>
          <a:p>
            <a:pPr marL="0" indent="0">
              <a:lnSpc>
                <a:spcPct val="120000"/>
              </a:lnSpc>
              <a:buFont typeface="Arial" panose="020B0604020202020204" pitchFamily="34" charset="0"/>
              <a:buNone/>
            </a:pPr>
            <a:r>
              <a:rPr lang="en-GB" sz="4200" dirty="0">
                <a:latin typeface="Century Gothic" panose="020B0502020202020204" pitchFamily="34" charset="0"/>
              </a:rPr>
              <a:t>¿______ </a:t>
            </a:r>
            <a:r>
              <a:rPr lang="en-GB" sz="4200" dirty="0" err="1">
                <a:latin typeface="Century Gothic" panose="020B0502020202020204" pitchFamily="34" charset="0"/>
              </a:rPr>
              <a:t>en</a:t>
            </a:r>
            <a:r>
              <a:rPr lang="en-GB" sz="4200" dirty="0">
                <a:latin typeface="Century Gothic" panose="020B0502020202020204" pitchFamily="34" charset="0"/>
              </a:rPr>
              <a:t> el </a:t>
            </a:r>
            <a:r>
              <a:rPr lang="en-GB" sz="4200" dirty="0" err="1">
                <a:latin typeface="Century Gothic" panose="020B0502020202020204" pitchFamily="34" charset="0"/>
              </a:rPr>
              <a:t>centro</a:t>
            </a:r>
            <a:r>
              <a:rPr lang="en-GB" sz="4200" dirty="0">
                <a:latin typeface="Century Gothic" panose="020B0502020202020204" pitchFamily="34" charset="0"/>
              </a:rPr>
              <a:t>?</a:t>
            </a:r>
          </a:p>
          <a:p>
            <a:pPr marL="0" indent="0">
              <a:lnSpc>
                <a:spcPct val="120000"/>
              </a:lnSpc>
              <a:buFont typeface="Arial" panose="020B0604020202020204" pitchFamily="34" charset="0"/>
              <a:buNone/>
            </a:pPr>
            <a:r>
              <a:rPr lang="en-GB" sz="4200" dirty="0" err="1">
                <a:latin typeface="Century Gothic" panose="020B0502020202020204" pitchFamily="34" charset="0"/>
              </a:rPr>
              <a:t>Sí</a:t>
            </a:r>
            <a:r>
              <a:rPr lang="en-GB" sz="4200" dirty="0">
                <a:latin typeface="Century Gothic" panose="020B0502020202020204" pitchFamily="34" charset="0"/>
              </a:rPr>
              <a:t>, </a:t>
            </a:r>
            <a:r>
              <a:rPr lang="en-GB" sz="4200" dirty="0" err="1">
                <a:latin typeface="Century Gothic" panose="020B0502020202020204" pitchFamily="34" charset="0"/>
              </a:rPr>
              <a:t>en</a:t>
            </a:r>
            <a:r>
              <a:rPr lang="en-GB" sz="4200" dirty="0">
                <a:latin typeface="Century Gothic" panose="020B0502020202020204" pitchFamily="34" charset="0"/>
              </a:rPr>
              <a:t> el </a:t>
            </a:r>
            <a:r>
              <a:rPr lang="en-GB" sz="4200" dirty="0" err="1">
                <a:latin typeface="Century Gothic" panose="020B0502020202020204" pitchFamily="34" charset="0"/>
              </a:rPr>
              <a:t>centro</a:t>
            </a:r>
            <a:r>
              <a:rPr lang="en-GB" sz="4200" dirty="0">
                <a:latin typeface="Century Gothic" panose="020B0502020202020204" pitchFamily="34" charset="0"/>
              </a:rPr>
              <a:t>.</a:t>
            </a:r>
          </a:p>
          <a:p>
            <a:pPr marL="0" indent="0">
              <a:lnSpc>
                <a:spcPct val="120000"/>
              </a:lnSpc>
              <a:buFont typeface="Arial" panose="020B0604020202020204" pitchFamily="34" charset="0"/>
              <a:buNone/>
            </a:pPr>
            <a:r>
              <a:rPr lang="en-GB" sz="4200" dirty="0">
                <a:latin typeface="Century Gothic" panose="020B0502020202020204" pitchFamily="34" charset="0"/>
              </a:rPr>
              <a:t>¿Con ________?</a:t>
            </a:r>
          </a:p>
          <a:p>
            <a:pPr marL="0" indent="0">
              <a:lnSpc>
                <a:spcPct val="120000"/>
              </a:lnSpc>
              <a:buFont typeface="Arial" panose="020B0604020202020204" pitchFamily="34" charset="0"/>
              <a:buNone/>
            </a:pPr>
            <a:r>
              <a:rPr lang="en-GB" sz="4200" dirty="0">
                <a:latin typeface="Century Gothic" panose="020B0502020202020204" pitchFamily="34" charset="0"/>
              </a:rPr>
              <a:t>Un amigo.</a:t>
            </a:r>
          </a:p>
          <a:p>
            <a:pPr marL="0" indent="0">
              <a:lnSpc>
                <a:spcPct val="120000"/>
              </a:lnSpc>
              <a:buFont typeface="Arial" panose="020B0604020202020204" pitchFamily="34" charset="0"/>
              <a:buNone/>
            </a:pPr>
            <a:r>
              <a:rPr lang="en-GB" sz="4200" dirty="0">
                <a:latin typeface="Century Gothic" panose="020B0502020202020204" pitchFamily="34" charset="0"/>
              </a:rPr>
              <a:t>¿________ </a:t>
            </a:r>
            <a:r>
              <a:rPr lang="en-GB" sz="4200" dirty="0" err="1">
                <a:latin typeface="Century Gothic" panose="020B0502020202020204" pitchFamily="34" charset="0"/>
              </a:rPr>
              <a:t>bailas</a:t>
            </a:r>
            <a:r>
              <a:rPr lang="en-GB" sz="4200" dirty="0">
                <a:latin typeface="Century Gothic" panose="020B0502020202020204" pitchFamily="34" charset="0"/>
              </a:rPr>
              <a:t>?</a:t>
            </a:r>
          </a:p>
          <a:p>
            <a:pPr marL="0" indent="0">
              <a:lnSpc>
                <a:spcPct val="120000"/>
              </a:lnSpc>
              <a:buFont typeface="Arial" panose="020B0604020202020204" pitchFamily="34" charset="0"/>
              <a:buNone/>
            </a:pPr>
            <a:r>
              <a:rPr lang="en-GB" sz="4200" dirty="0">
                <a:latin typeface="Century Gothic" panose="020B0502020202020204" pitchFamily="34" charset="0"/>
              </a:rPr>
              <a:t>¡Con </a:t>
            </a:r>
            <a:r>
              <a:rPr lang="en-GB" sz="4200" dirty="0" err="1">
                <a:latin typeface="Century Gothic" panose="020B0502020202020204" pitchFamily="34" charset="0"/>
              </a:rPr>
              <a:t>energía</a:t>
            </a:r>
            <a:r>
              <a:rPr lang="en-GB" sz="4200" dirty="0">
                <a:latin typeface="Century Gothic" panose="020B0502020202020204" pitchFamily="34" charset="0"/>
              </a:rPr>
              <a:t>!</a:t>
            </a:r>
            <a:endParaRPr lang="en-GB" sz="3100" dirty="0">
              <a:latin typeface="Century Gothic" panose="020B0502020202020204" pitchFamily="34" charset="0"/>
            </a:endParaRPr>
          </a:p>
        </p:txBody>
      </p:sp>
      <p:sp>
        <p:nvSpPr>
          <p:cNvPr id="7" name="TextBox 6">
            <a:extLst>
              <a:ext uri="{FF2B5EF4-FFF2-40B4-BE49-F238E27FC236}">
                <a16:creationId xmlns:a16="http://schemas.microsoft.com/office/drawing/2014/main" id="{98028DD6-7292-44BC-A824-B0D13173CFB7}"/>
              </a:ext>
            </a:extLst>
          </p:cNvPr>
          <p:cNvSpPr txBox="1"/>
          <p:nvPr/>
        </p:nvSpPr>
        <p:spPr>
          <a:xfrm>
            <a:off x="1516468" y="225613"/>
            <a:ext cx="1679437" cy="569387"/>
          </a:xfrm>
          <a:prstGeom prst="rect">
            <a:avLst/>
          </a:prstGeom>
          <a:noFill/>
        </p:spPr>
        <p:txBody>
          <a:bodyPr wrap="square" rtlCol="0">
            <a:spAutoFit/>
          </a:bodyPr>
          <a:lstStyle/>
          <a:p>
            <a:r>
              <a:rPr lang="en-GB" sz="3100" dirty="0">
                <a:solidFill>
                  <a:schemeClr val="accent2"/>
                </a:solidFill>
                <a:latin typeface="Century Gothic" panose="020B0502020202020204" pitchFamily="34" charset="0"/>
              </a:rPr>
              <a:t>bailas</a:t>
            </a:r>
          </a:p>
        </p:txBody>
      </p:sp>
      <p:sp>
        <p:nvSpPr>
          <p:cNvPr id="8" name="TextBox 7">
            <a:extLst>
              <a:ext uri="{FF2B5EF4-FFF2-40B4-BE49-F238E27FC236}">
                <a16:creationId xmlns:a16="http://schemas.microsoft.com/office/drawing/2014/main" id="{99497526-45E1-4725-8451-595A273905AD}"/>
              </a:ext>
            </a:extLst>
          </p:cNvPr>
          <p:cNvSpPr txBox="1"/>
          <p:nvPr/>
        </p:nvSpPr>
        <p:spPr>
          <a:xfrm>
            <a:off x="386363" y="812299"/>
            <a:ext cx="1679437" cy="584775"/>
          </a:xfrm>
          <a:prstGeom prst="rect">
            <a:avLst/>
          </a:prstGeom>
          <a:noFill/>
        </p:spPr>
        <p:txBody>
          <a:bodyPr wrap="square" rtlCol="0">
            <a:spAutoFit/>
          </a:bodyPr>
          <a:lstStyle/>
          <a:p>
            <a:r>
              <a:rPr lang="en-GB" sz="3100" dirty="0">
                <a:solidFill>
                  <a:schemeClr val="accent2"/>
                </a:solidFill>
                <a:latin typeface="Century Gothic" panose="020B0502020202020204" pitchFamily="34" charset="0"/>
              </a:rPr>
              <a:t>Bailo</a:t>
            </a:r>
          </a:p>
        </p:txBody>
      </p:sp>
      <p:sp>
        <p:nvSpPr>
          <p:cNvPr id="9" name="TextBox 8">
            <a:extLst>
              <a:ext uri="{FF2B5EF4-FFF2-40B4-BE49-F238E27FC236}">
                <a16:creationId xmlns:a16="http://schemas.microsoft.com/office/drawing/2014/main" id="{5C002535-7D63-4E71-8FB1-A3F449C381C5}"/>
              </a:ext>
            </a:extLst>
          </p:cNvPr>
          <p:cNvSpPr txBox="1"/>
          <p:nvPr/>
        </p:nvSpPr>
        <p:spPr>
          <a:xfrm>
            <a:off x="604717" y="1339117"/>
            <a:ext cx="1679437" cy="584775"/>
          </a:xfrm>
          <a:prstGeom prst="rect">
            <a:avLst/>
          </a:prstGeom>
          <a:noFill/>
        </p:spPr>
        <p:txBody>
          <a:bodyPr wrap="square" rtlCol="0">
            <a:spAutoFit/>
          </a:bodyPr>
          <a:lstStyle/>
          <a:p>
            <a:r>
              <a:rPr lang="en-GB" sz="3100" dirty="0">
                <a:solidFill>
                  <a:schemeClr val="accent2"/>
                </a:solidFill>
                <a:latin typeface="Century Gothic" panose="020B0502020202020204" pitchFamily="34" charset="0"/>
              </a:rPr>
              <a:t>Dónde</a:t>
            </a:r>
          </a:p>
        </p:txBody>
      </p:sp>
      <p:sp>
        <p:nvSpPr>
          <p:cNvPr id="10" name="TextBox 9">
            <a:extLst>
              <a:ext uri="{FF2B5EF4-FFF2-40B4-BE49-F238E27FC236}">
                <a16:creationId xmlns:a16="http://schemas.microsoft.com/office/drawing/2014/main" id="{BD5024DC-1DB0-4322-91E6-79887A88E2FE}"/>
              </a:ext>
            </a:extLst>
          </p:cNvPr>
          <p:cNvSpPr txBox="1"/>
          <p:nvPr/>
        </p:nvSpPr>
        <p:spPr>
          <a:xfrm>
            <a:off x="579953" y="2509658"/>
            <a:ext cx="1071799" cy="584775"/>
          </a:xfrm>
          <a:prstGeom prst="rect">
            <a:avLst/>
          </a:prstGeom>
          <a:noFill/>
        </p:spPr>
        <p:txBody>
          <a:bodyPr wrap="square" rtlCol="0">
            <a:spAutoFit/>
          </a:bodyPr>
          <a:lstStyle/>
          <a:p>
            <a:r>
              <a:rPr lang="en-GB" sz="3100" dirty="0">
                <a:solidFill>
                  <a:schemeClr val="accent2"/>
                </a:solidFill>
                <a:latin typeface="Century Gothic" panose="020B0502020202020204" pitchFamily="34" charset="0"/>
              </a:rPr>
              <a:t>Está</a:t>
            </a:r>
          </a:p>
        </p:txBody>
      </p:sp>
      <p:sp>
        <p:nvSpPr>
          <p:cNvPr id="12" name="TextBox 11">
            <a:extLst>
              <a:ext uri="{FF2B5EF4-FFF2-40B4-BE49-F238E27FC236}">
                <a16:creationId xmlns:a16="http://schemas.microsoft.com/office/drawing/2014/main" id="{8DF41888-A0B2-4476-9B7F-65CBB83BCD49}"/>
              </a:ext>
            </a:extLst>
          </p:cNvPr>
          <p:cNvSpPr txBox="1"/>
          <p:nvPr/>
        </p:nvSpPr>
        <p:spPr>
          <a:xfrm>
            <a:off x="1516468" y="3610280"/>
            <a:ext cx="1292255" cy="569387"/>
          </a:xfrm>
          <a:prstGeom prst="rect">
            <a:avLst/>
          </a:prstGeom>
          <a:noFill/>
        </p:spPr>
        <p:txBody>
          <a:bodyPr wrap="square" rtlCol="0">
            <a:spAutoFit/>
          </a:bodyPr>
          <a:lstStyle/>
          <a:p>
            <a:r>
              <a:rPr lang="en-GB" sz="3100" dirty="0">
                <a:solidFill>
                  <a:schemeClr val="accent2"/>
                </a:solidFill>
                <a:latin typeface="Century Gothic" panose="020B0502020202020204" pitchFamily="34" charset="0"/>
              </a:rPr>
              <a:t>quién</a:t>
            </a:r>
          </a:p>
        </p:txBody>
      </p:sp>
      <p:sp>
        <p:nvSpPr>
          <p:cNvPr id="13" name="TextBox 12">
            <a:extLst>
              <a:ext uri="{FF2B5EF4-FFF2-40B4-BE49-F238E27FC236}">
                <a16:creationId xmlns:a16="http://schemas.microsoft.com/office/drawing/2014/main" id="{7ADD0300-03CD-4F17-8E86-7C72DEBFFC12}"/>
              </a:ext>
            </a:extLst>
          </p:cNvPr>
          <p:cNvSpPr txBox="1"/>
          <p:nvPr/>
        </p:nvSpPr>
        <p:spPr>
          <a:xfrm>
            <a:off x="579953" y="4752055"/>
            <a:ext cx="1485847" cy="569387"/>
          </a:xfrm>
          <a:prstGeom prst="rect">
            <a:avLst/>
          </a:prstGeom>
          <a:noFill/>
        </p:spPr>
        <p:txBody>
          <a:bodyPr wrap="square" rtlCol="0">
            <a:spAutoFit/>
          </a:bodyPr>
          <a:lstStyle/>
          <a:p>
            <a:r>
              <a:rPr lang="en-GB" sz="3100" dirty="0">
                <a:solidFill>
                  <a:schemeClr val="accent2"/>
                </a:solidFill>
                <a:latin typeface="Century Gothic" panose="020B0502020202020204" pitchFamily="34" charset="0"/>
              </a:rPr>
              <a:t>Cómo</a:t>
            </a:r>
          </a:p>
        </p:txBody>
      </p:sp>
      <p:grpSp>
        <p:nvGrpSpPr>
          <p:cNvPr id="14" name="Group 13">
            <a:extLst>
              <a:ext uri="{FF2B5EF4-FFF2-40B4-BE49-F238E27FC236}">
                <a16:creationId xmlns:a16="http://schemas.microsoft.com/office/drawing/2014/main" id="{CE55E1C1-A9F2-4FC2-9C08-43C634AFE89C}"/>
              </a:ext>
            </a:extLst>
          </p:cNvPr>
          <p:cNvGrpSpPr/>
          <p:nvPr/>
        </p:nvGrpSpPr>
        <p:grpSpPr>
          <a:xfrm>
            <a:off x="7686627" y="1396519"/>
            <a:ext cx="3546930" cy="2887858"/>
            <a:chOff x="7839112" y="918945"/>
            <a:chExt cx="3546930" cy="2887858"/>
          </a:xfrm>
        </p:grpSpPr>
        <p:sp>
          <p:nvSpPr>
            <p:cNvPr id="15" name="Rectangle 14">
              <a:extLst>
                <a:ext uri="{FF2B5EF4-FFF2-40B4-BE49-F238E27FC236}">
                  <a16:creationId xmlns:a16="http://schemas.microsoft.com/office/drawing/2014/main" id="{44F1787F-BCF8-4D76-BEFD-1AA30F3CCBD8}"/>
                </a:ext>
              </a:extLst>
            </p:cNvPr>
            <p:cNvSpPr/>
            <p:nvPr/>
          </p:nvSpPr>
          <p:spPr>
            <a:xfrm>
              <a:off x="9673357" y="2950459"/>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accent2"/>
                  </a:solidFill>
                  <a:latin typeface="Century Gothic" panose="020B0502020202020204" pitchFamily="34" charset="0"/>
                </a:rPr>
                <a:t>bailas</a:t>
              </a:r>
            </a:p>
          </p:txBody>
        </p:sp>
        <p:sp>
          <p:nvSpPr>
            <p:cNvPr id="16" name="Rectangle 15">
              <a:extLst>
                <a:ext uri="{FF2B5EF4-FFF2-40B4-BE49-F238E27FC236}">
                  <a16:creationId xmlns:a16="http://schemas.microsoft.com/office/drawing/2014/main" id="{58C0B516-6CAC-433B-BBBC-626BBF69BB12}"/>
                </a:ext>
              </a:extLst>
            </p:cNvPr>
            <p:cNvSpPr/>
            <p:nvPr/>
          </p:nvSpPr>
          <p:spPr>
            <a:xfrm>
              <a:off x="7839112" y="920688"/>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Century Gothic" panose="020B0502020202020204" pitchFamily="34" charset="0"/>
                </a:rPr>
                <a:t>bailo</a:t>
              </a:r>
              <a:endParaRPr lang="en-GB" sz="3600" dirty="0">
                <a:solidFill>
                  <a:schemeClr val="accent2"/>
                </a:solidFill>
                <a:latin typeface="Century Gothic" panose="020B0502020202020204" pitchFamily="34" charset="0"/>
              </a:endParaRPr>
            </a:p>
          </p:txBody>
        </p:sp>
        <p:sp>
          <p:nvSpPr>
            <p:cNvPr id="17" name="Rectangle 16">
              <a:extLst>
                <a:ext uri="{FF2B5EF4-FFF2-40B4-BE49-F238E27FC236}">
                  <a16:creationId xmlns:a16="http://schemas.microsoft.com/office/drawing/2014/main" id="{FA1FB478-D822-4875-93CD-50FD4AA9DE44}"/>
                </a:ext>
              </a:extLst>
            </p:cNvPr>
            <p:cNvSpPr/>
            <p:nvPr/>
          </p:nvSpPr>
          <p:spPr>
            <a:xfrm>
              <a:off x="9673356" y="1933301"/>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Century Gothic" panose="020B0502020202020204" pitchFamily="34" charset="0"/>
                </a:rPr>
                <a:t>dónde</a:t>
              </a:r>
              <a:endParaRPr lang="en-GB" sz="3600" dirty="0">
                <a:solidFill>
                  <a:schemeClr val="accent2"/>
                </a:solidFill>
                <a:latin typeface="Century Gothic" panose="020B0502020202020204" pitchFamily="34" charset="0"/>
              </a:endParaRPr>
            </a:p>
          </p:txBody>
        </p:sp>
        <p:sp>
          <p:nvSpPr>
            <p:cNvPr id="18" name="Rectangle 17">
              <a:extLst>
                <a:ext uri="{FF2B5EF4-FFF2-40B4-BE49-F238E27FC236}">
                  <a16:creationId xmlns:a16="http://schemas.microsoft.com/office/drawing/2014/main" id="{2B9B727E-F314-439A-800C-0FE2B94D1806}"/>
                </a:ext>
              </a:extLst>
            </p:cNvPr>
            <p:cNvSpPr/>
            <p:nvPr/>
          </p:nvSpPr>
          <p:spPr>
            <a:xfrm>
              <a:off x="7839113" y="2950460"/>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accent2"/>
                  </a:solidFill>
                  <a:latin typeface="Century Gothic" panose="020B0502020202020204" pitchFamily="34" charset="0"/>
                </a:rPr>
                <a:t>quién</a:t>
              </a:r>
            </a:p>
          </p:txBody>
        </p:sp>
        <p:sp>
          <p:nvSpPr>
            <p:cNvPr id="19" name="Rectangle 18">
              <a:extLst>
                <a:ext uri="{FF2B5EF4-FFF2-40B4-BE49-F238E27FC236}">
                  <a16:creationId xmlns:a16="http://schemas.microsoft.com/office/drawing/2014/main" id="{B2B493D0-CE31-4076-99A8-A90EB5FC2288}"/>
                </a:ext>
              </a:extLst>
            </p:cNvPr>
            <p:cNvSpPr/>
            <p:nvPr/>
          </p:nvSpPr>
          <p:spPr>
            <a:xfrm>
              <a:off x="9661797" y="918945"/>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Century Gothic" panose="020B0502020202020204" pitchFamily="34" charset="0"/>
                </a:rPr>
                <a:t>cómo</a:t>
              </a:r>
              <a:endParaRPr lang="en-GB" sz="3600" dirty="0">
                <a:solidFill>
                  <a:schemeClr val="accent2"/>
                </a:solidFill>
                <a:latin typeface="Century Gothic" panose="020B0502020202020204" pitchFamily="34" charset="0"/>
              </a:endParaRPr>
            </a:p>
          </p:txBody>
        </p:sp>
        <p:sp>
          <p:nvSpPr>
            <p:cNvPr id="20" name="Rectangle 19">
              <a:extLst>
                <a:ext uri="{FF2B5EF4-FFF2-40B4-BE49-F238E27FC236}">
                  <a16:creationId xmlns:a16="http://schemas.microsoft.com/office/drawing/2014/main" id="{153E5243-9A8C-4E6D-ADA6-3551EB17ED04}"/>
                </a:ext>
              </a:extLst>
            </p:cNvPr>
            <p:cNvSpPr/>
            <p:nvPr/>
          </p:nvSpPr>
          <p:spPr>
            <a:xfrm>
              <a:off x="7839113" y="1927989"/>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Century Gothic" panose="020B0502020202020204" pitchFamily="34" charset="0"/>
                </a:rPr>
                <a:t>está</a:t>
              </a:r>
              <a:endParaRPr lang="en-GB" sz="3600" dirty="0">
                <a:solidFill>
                  <a:schemeClr val="accent2"/>
                </a:solidFill>
                <a:latin typeface="Century Gothic" panose="020B0502020202020204" pitchFamily="34" charset="0"/>
              </a:endParaRPr>
            </a:p>
          </p:txBody>
        </p:sp>
      </p:grpSp>
      <p:pic>
        <p:nvPicPr>
          <p:cNvPr id="21" name="Picture 20">
            <a:extLst>
              <a:ext uri="{FF2B5EF4-FFF2-40B4-BE49-F238E27FC236}">
                <a16:creationId xmlns:a16="http://schemas.microsoft.com/office/drawing/2014/main" id="{77784A67-26C3-4653-9B00-02C045370BC3}"/>
              </a:ext>
            </a:extLst>
          </p:cNvPr>
          <p:cNvPicPr>
            <a:picLocks noChangeAspect="1"/>
          </p:cNvPicPr>
          <p:nvPr/>
        </p:nvPicPr>
        <p:blipFill>
          <a:blip r:embed="rId3" cstate="hqprint">
            <a:clrChange>
              <a:clrFrom>
                <a:srgbClr val="FFF8D8"/>
              </a:clrFrom>
              <a:clrTo>
                <a:srgbClr val="FFF8D8">
                  <a:alpha val="0"/>
                </a:srgbClr>
              </a:clrTo>
            </a:clrChang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918723" y="3177336"/>
            <a:ext cx="5081853" cy="2858543"/>
          </a:xfrm>
          <a:prstGeom prst="rect">
            <a:avLst/>
          </a:prstGeom>
        </p:spPr>
      </p:pic>
      <p:sp>
        <p:nvSpPr>
          <p:cNvPr id="23" name="Rounded Rectangle 11">
            <a:extLst>
              <a:ext uri="{FF2B5EF4-FFF2-40B4-BE49-F238E27FC236}">
                <a16:creationId xmlns:a16="http://schemas.microsoft.com/office/drawing/2014/main" id="{A316DD52-7894-4A75-969C-CA0645DA2978}"/>
              </a:ext>
            </a:extLst>
          </p:cNvPr>
          <p:cNvSpPr/>
          <p:nvPr/>
        </p:nvSpPr>
        <p:spPr>
          <a:xfrm>
            <a:off x="10045148" y="258166"/>
            <a:ext cx="188299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itle 141">
            <a:extLst>
              <a:ext uri="{FF2B5EF4-FFF2-40B4-BE49-F238E27FC236}">
                <a16:creationId xmlns:a16="http://schemas.microsoft.com/office/drawing/2014/main" id="{19D34094-469A-4784-A476-F7A0C05F4F24}"/>
              </a:ext>
            </a:extLst>
          </p:cNvPr>
          <p:cNvSpPr txBox="1">
            <a:spLocks/>
          </p:cNvSpPr>
          <p:nvPr/>
        </p:nvSpPr>
        <p:spPr>
          <a:xfrm>
            <a:off x="10161338" y="-204157"/>
            <a:ext cx="24282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dirty="0">
                <a:solidFill>
                  <a:srgbClr val="FFFFFF"/>
                </a:solidFill>
                <a:latin typeface="Century Gothic" panose="020B0502020202020204" pitchFamily="34" charset="0"/>
                <a:ea typeface="+mn-ea"/>
                <a:cs typeface="+mn-cs"/>
              </a:rPr>
              <a:t>leer / hablar</a:t>
            </a:r>
            <a:endParaRPr lang="en-GB" dirty="0"/>
          </a:p>
        </p:txBody>
      </p:sp>
      <p:sp>
        <p:nvSpPr>
          <p:cNvPr id="2" name="TextBox 1"/>
          <p:cNvSpPr txBox="1"/>
          <p:nvPr/>
        </p:nvSpPr>
        <p:spPr>
          <a:xfrm>
            <a:off x="11233557" y="677079"/>
            <a:ext cx="1538440" cy="400110"/>
          </a:xfrm>
          <a:prstGeom prst="rect">
            <a:avLst/>
          </a:prstGeom>
          <a:noFill/>
        </p:spPr>
        <p:txBody>
          <a:bodyPr wrap="square" rtlCol="0">
            <a:spAutoFit/>
          </a:bodyPr>
          <a:lstStyle/>
          <a:p>
            <a:r>
              <a:rPr lang="en-GB" sz="2000" b="1" dirty="0">
                <a:latin typeface="Century Gothic" panose="020B0502020202020204" pitchFamily="34" charset="0"/>
              </a:rPr>
              <a:t>[1/2]</a:t>
            </a:r>
          </a:p>
        </p:txBody>
      </p:sp>
    </p:spTree>
    <p:extLst>
      <p:ext uri="{BB962C8B-B14F-4D97-AF65-F5344CB8AC3E}">
        <p14:creationId xmlns:p14="http://schemas.microsoft.com/office/powerpoint/2010/main" val="110942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ce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6642" y="1827828"/>
            <a:ext cx="3196166" cy="250912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416055" y="3230194"/>
            <a:ext cx="335989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rca</a:t>
            </a:r>
          </a:p>
        </p:txBody>
      </p:sp>
      <p:sp>
        <p:nvSpPr>
          <p:cNvPr id="14" name="TextBox 13"/>
          <p:cNvSpPr txBox="1"/>
          <p:nvPr/>
        </p:nvSpPr>
        <p:spPr>
          <a:xfrm>
            <a:off x="844203" y="171534"/>
            <a:ext cx="283421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do</a:t>
            </a:r>
            <a:r>
              <a:rPr lang="es-CO" sz="6000" dirty="0">
                <a:solidFill>
                  <a:srgbClr val="E87D1E"/>
                </a:solidFill>
                <a:latin typeface="Century Gothic" panose="020B0502020202020204" pitchFamily="34" charset="0"/>
                <a:cs typeface="Calibri" panose="020F0502020204030204" pitchFamily="34" charset="0"/>
              </a:rPr>
              <a:t>ce</a:t>
            </a:r>
          </a:p>
        </p:txBody>
      </p:sp>
      <p:sp>
        <p:nvSpPr>
          <p:cNvPr id="17" name="TextBox 16"/>
          <p:cNvSpPr txBox="1"/>
          <p:nvPr/>
        </p:nvSpPr>
        <p:spPr>
          <a:xfrm>
            <a:off x="324176" y="3374698"/>
            <a:ext cx="4024835"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ne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sario</a:t>
            </a:r>
          </a:p>
        </p:txBody>
      </p:sp>
      <p:sp>
        <p:nvSpPr>
          <p:cNvPr id="15" name="TextBox 14"/>
          <p:cNvSpPr txBox="1"/>
          <p:nvPr/>
        </p:nvSpPr>
        <p:spPr>
          <a:xfrm>
            <a:off x="4267200" y="4505752"/>
            <a:ext cx="365760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pare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8682883" y="174886"/>
            <a:ext cx="28342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ntro</a:t>
            </a:r>
          </a:p>
        </p:txBody>
      </p:sp>
      <p:sp>
        <p:nvSpPr>
          <p:cNvPr id="13" name="TextBox 12"/>
          <p:cNvSpPr txBox="1"/>
          <p:nvPr/>
        </p:nvSpPr>
        <p:spPr>
          <a:xfrm>
            <a:off x="7626486" y="3349730"/>
            <a:ext cx="476830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ne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sitar</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38621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e_cerca.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5" name="ce_doc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ce_centr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subTnLst>
                                    <p:audio>
                                      <p:cMediaNode>
                                        <p:cTn display="0" masterRel="sameClick">
                                          <p:stCondLst>
                                            <p:cond evt="begin" delay="0">
                                              <p:tn val="28"/>
                                            </p:cond>
                                          </p:stCondLst>
                                          <p:endCondLst>
                                            <p:cond evt="onStopAudio" delay="0">
                                              <p:tgtEl>
                                                <p:sldTgt/>
                                              </p:tgtEl>
                                            </p:cond>
                                          </p:endCondLst>
                                        </p:cTn>
                                        <p:tgtEl>
                                          <p:sndTgt r:embed="rId7" name="ce_necesari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8" name="ce_parece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subTnLst>
                                    <p:audio>
                                      <p:cMediaNode>
                                        <p:cTn display="0" masterRel="sameClick">
                                          <p:stCondLst>
                                            <p:cond evt="begin" delay="0">
                                              <p:tn val="38"/>
                                            </p:cond>
                                          </p:stCondLst>
                                          <p:endCondLst>
                                            <p:cond evt="onStopAudio" delay="0">
                                              <p:tgtEl>
                                                <p:sldTgt/>
                                              </p:tgtEl>
                                            </p:cond>
                                          </p:endCondLst>
                                        </p:cTn>
                                        <p:tgtEl>
                                          <p:sndTgt r:embed="rId9" name="ce_necesi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4" grpId="0"/>
      <p:bldP spid="17" grpId="0"/>
      <p:bldP spid="15" grpId="0"/>
      <p:bldP spid="10" grpId="0"/>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DF85CAC0-3346-4026-B76B-5CD88F665C08}"/>
              </a:ext>
            </a:extLst>
          </p:cNvPr>
          <p:cNvSpPr txBox="1">
            <a:spLocks/>
          </p:cNvSpPr>
          <p:nvPr/>
        </p:nvSpPr>
        <p:spPr>
          <a:xfrm>
            <a:off x="243115" y="444094"/>
            <a:ext cx="11566071" cy="5844260"/>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endParaRPr lang="en-GB" sz="3200" dirty="0">
              <a:latin typeface="Century Gothic" panose="020B0502020202020204" pitchFamily="34" charset="0"/>
            </a:endParaRPr>
          </a:p>
          <a:p>
            <a:pPr marL="0" indent="0">
              <a:lnSpc>
                <a:spcPct val="120000"/>
              </a:lnSpc>
              <a:buFont typeface="Arial" panose="020B0604020202020204" pitchFamily="34" charset="0"/>
              <a:buNone/>
            </a:pPr>
            <a:endParaRPr lang="en-GB" sz="3200" dirty="0">
              <a:latin typeface="Century Gothic" panose="020B0502020202020204" pitchFamily="34" charset="0"/>
            </a:endParaRPr>
          </a:p>
          <a:p>
            <a:pPr marL="0" indent="0">
              <a:lnSpc>
                <a:spcPct val="120000"/>
              </a:lnSpc>
              <a:buFont typeface="Arial" panose="020B0604020202020204" pitchFamily="34" charset="0"/>
              <a:buNone/>
            </a:pPr>
            <a:r>
              <a:rPr lang="en-GB" sz="3200" dirty="0">
                <a:latin typeface="Century Gothic" panose="020B0502020202020204" pitchFamily="34" charset="0"/>
              </a:rPr>
              <a:t>___________ hip-hop.</a:t>
            </a:r>
          </a:p>
          <a:p>
            <a:pPr marL="0" indent="0">
              <a:lnSpc>
                <a:spcPct val="120000"/>
              </a:lnSpc>
              <a:buFont typeface="Arial" panose="020B0604020202020204" pitchFamily="34" charset="0"/>
              <a:buNone/>
            </a:pPr>
            <a:r>
              <a:rPr lang="en-GB" sz="3200" dirty="0">
                <a:latin typeface="Century Gothic" panose="020B0502020202020204" pitchFamily="34" charset="0"/>
              </a:rPr>
              <a:t>¿_________?</a:t>
            </a:r>
          </a:p>
          <a:p>
            <a:pPr marL="0" indent="0">
              <a:lnSpc>
                <a:spcPct val="120000"/>
              </a:lnSpc>
              <a:buFont typeface="Arial" panose="020B0604020202020204" pitchFamily="34" charset="0"/>
              <a:buNone/>
            </a:pPr>
            <a:r>
              <a:rPr lang="en-GB" sz="3200" dirty="0" err="1">
                <a:latin typeface="Century Gothic" panose="020B0502020202020204" pitchFamily="34" charset="0"/>
              </a:rPr>
              <a:t>En</a:t>
            </a:r>
            <a:r>
              <a:rPr lang="en-GB" sz="3200" dirty="0">
                <a:latin typeface="Century Gothic" panose="020B0502020202020204" pitchFamily="34" charset="0"/>
              </a:rPr>
              <a:t> una casa </a:t>
            </a:r>
            <a:r>
              <a:rPr lang="en-GB" sz="3200" dirty="0" err="1">
                <a:latin typeface="Century Gothic" panose="020B0502020202020204" pitchFamily="34" charset="0"/>
              </a:rPr>
              <a:t>en</a:t>
            </a:r>
            <a:r>
              <a:rPr lang="en-GB" sz="3200" dirty="0">
                <a:latin typeface="Century Gothic" panose="020B0502020202020204" pitchFamily="34" charset="0"/>
              </a:rPr>
              <a:t> San Sebastián.</a:t>
            </a:r>
          </a:p>
          <a:p>
            <a:pPr marL="0" indent="0">
              <a:lnSpc>
                <a:spcPct val="120000"/>
              </a:lnSpc>
              <a:buFont typeface="Arial" panose="020B0604020202020204" pitchFamily="34" charset="0"/>
              <a:buNone/>
            </a:pPr>
            <a:r>
              <a:rPr lang="en-GB" sz="3200" dirty="0">
                <a:latin typeface="Century Gothic" panose="020B0502020202020204" pitchFamily="34" charset="0"/>
              </a:rPr>
              <a:t>¿Con ________?</a:t>
            </a:r>
          </a:p>
          <a:p>
            <a:pPr marL="0" indent="0">
              <a:lnSpc>
                <a:spcPct val="120000"/>
              </a:lnSpc>
              <a:buFont typeface="Arial" panose="020B0604020202020204" pitchFamily="34" charset="0"/>
              <a:buNone/>
            </a:pPr>
            <a:r>
              <a:rPr lang="en-GB" sz="3200" dirty="0">
                <a:latin typeface="Century Gothic" panose="020B0502020202020204" pitchFamily="34" charset="0"/>
              </a:rPr>
              <a:t>Con una amiga, Sara.</a:t>
            </a:r>
          </a:p>
          <a:p>
            <a:pPr marL="0" indent="0">
              <a:lnSpc>
                <a:spcPct val="120000"/>
              </a:lnSpc>
              <a:buFont typeface="Arial" panose="020B0604020202020204" pitchFamily="34" charset="0"/>
              <a:buNone/>
            </a:pPr>
            <a:r>
              <a:rPr lang="en-GB" sz="3200" dirty="0">
                <a:latin typeface="Century Gothic" panose="020B0502020202020204" pitchFamily="34" charset="0"/>
              </a:rPr>
              <a:t>¿ _______ </a:t>
            </a:r>
            <a:r>
              <a:rPr lang="en-GB" sz="3200" dirty="0" err="1">
                <a:latin typeface="Century Gothic" panose="020B0502020202020204" pitchFamily="34" charset="0"/>
              </a:rPr>
              <a:t>también</a:t>
            </a:r>
            <a:r>
              <a:rPr lang="en-GB" sz="3200" dirty="0">
                <a:latin typeface="Century Gothic" panose="020B0502020202020204" pitchFamily="34" charset="0"/>
              </a:rPr>
              <a:t>?</a:t>
            </a:r>
          </a:p>
          <a:p>
            <a:pPr marL="0" indent="0">
              <a:lnSpc>
                <a:spcPct val="120000"/>
              </a:lnSpc>
              <a:buFont typeface="Arial" panose="020B0604020202020204" pitchFamily="34" charset="0"/>
              <a:buNone/>
            </a:pPr>
            <a:r>
              <a:rPr lang="en-GB" sz="3200" dirty="0" err="1">
                <a:latin typeface="Century Gothic" panose="020B0502020202020204" pitchFamily="34" charset="0"/>
              </a:rPr>
              <a:t>Sí</a:t>
            </a:r>
            <a:r>
              <a:rPr lang="en-GB" sz="3200" dirty="0">
                <a:latin typeface="Century Gothic" panose="020B0502020202020204" pitchFamily="34" charset="0"/>
              </a:rPr>
              <a:t>, ¡es </a:t>
            </a:r>
            <a:r>
              <a:rPr lang="en-GB" sz="3200" dirty="0" err="1">
                <a:latin typeface="Century Gothic" panose="020B0502020202020204" pitchFamily="34" charset="0"/>
              </a:rPr>
              <a:t>fantástico</a:t>
            </a:r>
            <a:r>
              <a:rPr lang="en-GB" sz="3200" dirty="0">
                <a:latin typeface="Century Gothic" panose="020B0502020202020204" pitchFamily="34" charset="0"/>
              </a:rPr>
              <a:t>!</a:t>
            </a:r>
          </a:p>
          <a:p>
            <a:pPr marL="0" indent="0">
              <a:lnSpc>
                <a:spcPct val="120000"/>
              </a:lnSpc>
              <a:buFont typeface="Arial" panose="020B0604020202020204" pitchFamily="34" charset="0"/>
              <a:buNone/>
            </a:pPr>
            <a:endParaRPr lang="en-GB" sz="3200" dirty="0">
              <a:latin typeface="Century Gothic" panose="020B0502020202020204" pitchFamily="34" charset="0"/>
            </a:endParaRPr>
          </a:p>
        </p:txBody>
      </p:sp>
      <p:sp>
        <p:nvSpPr>
          <p:cNvPr id="7" name="TextBox 6">
            <a:extLst>
              <a:ext uri="{FF2B5EF4-FFF2-40B4-BE49-F238E27FC236}">
                <a16:creationId xmlns:a16="http://schemas.microsoft.com/office/drawing/2014/main" id="{EB35C85A-EBE4-4D6A-B363-9B3F2CD91779}"/>
              </a:ext>
            </a:extLst>
          </p:cNvPr>
          <p:cNvSpPr txBox="1"/>
          <p:nvPr/>
        </p:nvSpPr>
        <p:spPr>
          <a:xfrm>
            <a:off x="3631524" y="516682"/>
            <a:ext cx="2041990" cy="569387"/>
          </a:xfrm>
          <a:prstGeom prst="rect">
            <a:avLst/>
          </a:prstGeom>
          <a:noFill/>
        </p:spPr>
        <p:txBody>
          <a:bodyPr wrap="square" rtlCol="0">
            <a:spAutoFit/>
          </a:bodyPr>
          <a:lstStyle/>
          <a:p>
            <a:r>
              <a:rPr lang="en-GB" sz="3100" dirty="0">
                <a:solidFill>
                  <a:schemeClr val="accent2"/>
                </a:solidFill>
                <a:latin typeface="Century Gothic" panose="020B0502020202020204" pitchFamily="34" charset="0"/>
              </a:rPr>
              <a:t>escuchas</a:t>
            </a:r>
          </a:p>
        </p:txBody>
      </p:sp>
      <p:sp>
        <p:nvSpPr>
          <p:cNvPr id="8" name="TextBox 7">
            <a:extLst>
              <a:ext uri="{FF2B5EF4-FFF2-40B4-BE49-F238E27FC236}">
                <a16:creationId xmlns:a16="http://schemas.microsoft.com/office/drawing/2014/main" id="{6773B746-75AF-4012-BE9F-B891AE90BF29}"/>
              </a:ext>
            </a:extLst>
          </p:cNvPr>
          <p:cNvSpPr txBox="1"/>
          <p:nvPr/>
        </p:nvSpPr>
        <p:spPr>
          <a:xfrm>
            <a:off x="638646" y="554488"/>
            <a:ext cx="1082460" cy="584775"/>
          </a:xfrm>
          <a:prstGeom prst="rect">
            <a:avLst/>
          </a:prstGeom>
          <a:noFill/>
        </p:spPr>
        <p:txBody>
          <a:bodyPr wrap="square" rtlCol="0">
            <a:spAutoFit/>
          </a:bodyPr>
          <a:lstStyle/>
          <a:p>
            <a:r>
              <a:rPr lang="en-GB" sz="3100" dirty="0">
                <a:solidFill>
                  <a:schemeClr val="accent2"/>
                </a:solidFill>
                <a:latin typeface="Century Gothic" panose="020B0502020202020204" pitchFamily="34" charset="0"/>
              </a:rPr>
              <a:t>Qué</a:t>
            </a:r>
          </a:p>
        </p:txBody>
      </p:sp>
      <p:sp>
        <p:nvSpPr>
          <p:cNvPr id="9" name="TextBox 8">
            <a:extLst>
              <a:ext uri="{FF2B5EF4-FFF2-40B4-BE49-F238E27FC236}">
                <a16:creationId xmlns:a16="http://schemas.microsoft.com/office/drawing/2014/main" id="{236D62EE-4192-4003-9B5F-7B9A5227D76C}"/>
              </a:ext>
            </a:extLst>
          </p:cNvPr>
          <p:cNvSpPr txBox="1"/>
          <p:nvPr/>
        </p:nvSpPr>
        <p:spPr>
          <a:xfrm>
            <a:off x="1678590" y="3368330"/>
            <a:ext cx="1292255" cy="569387"/>
          </a:xfrm>
          <a:prstGeom prst="rect">
            <a:avLst/>
          </a:prstGeom>
          <a:noFill/>
        </p:spPr>
        <p:txBody>
          <a:bodyPr wrap="square" rtlCol="0">
            <a:spAutoFit/>
          </a:bodyPr>
          <a:lstStyle/>
          <a:p>
            <a:r>
              <a:rPr lang="en-GB" sz="3100" dirty="0">
                <a:solidFill>
                  <a:schemeClr val="accent2"/>
                </a:solidFill>
                <a:latin typeface="Century Gothic" panose="020B0502020202020204" pitchFamily="34" charset="0"/>
              </a:rPr>
              <a:t>quién</a:t>
            </a:r>
          </a:p>
        </p:txBody>
      </p:sp>
      <p:grpSp>
        <p:nvGrpSpPr>
          <p:cNvPr id="10" name="Group 9">
            <a:extLst>
              <a:ext uri="{FF2B5EF4-FFF2-40B4-BE49-F238E27FC236}">
                <a16:creationId xmlns:a16="http://schemas.microsoft.com/office/drawing/2014/main" id="{C52839AA-82D3-45F0-926C-6B516577A684}"/>
              </a:ext>
            </a:extLst>
          </p:cNvPr>
          <p:cNvGrpSpPr/>
          <p:nvPr/>
        </p:nvGrpSpPr>
        <p:grpSpPr>
          <a:xfrm>
            <a:off x="7095295" y="1581928"/>
            <a:ext cx="4662070" cy="2773898"/>
            <a:chOff x="7190508" y="2936854"/>
            <a:chExt cx="4662070" cy="2773898"/>
          </a:xfrm>
        </p:grpSpPr>
        <p:sp>
          <p:nvSpPr>
            <p:cNvPr id="12" name="Rectangle 11">
              <a:extLst>
                <a:ext uri="{FF2B5EF4-FFF2-40B4-BE49-F238E27FC236}">
                  <a16:creationId xmlns:a16="http://schemas.microsoft.com/office/drawing/2014/main" id="{6CB0AD8E-7D2F-4B31-9A37-F3190228D658}"/>
                </a:ext>
              </a:extLst>
            </p:cNvPr>
            <p:cNvSpPr/>
            <p:nvPr/>
          </p:nvSpPr>
          <p:spPr>
            <a:xfrm>
              <a:off x="7190508" y="4854409"/>
              <a:ext cx="2361290"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accent2"/>
                  </a:solidFill>
                  <a:latin typeface="Century Gothic" panose="020B0502020202020204" pitchFamily="34" charset="0"/>
                </a:rPr>
                <a:t>escuchas</a:t>
              </a:r>
            </a:p>
          </p:txBody>
        </p:sp>
        <p:sp>
          <p:nvSpPr>
            <p:cNvPr id="13" name="Rectangle 12">
              <a:extLst>
                <a:ext uri="{FF2B5EF4-FFF2-40B4-BE49-F238E27FC236}">
                  <a16:creationId xmlns:a16="http://schemas.microsoft.com/office/drawing/2014/main" id="{08BD4D15-3B0E-4CFC-A401-F5C6692E92A4}"/>
                </a:ext>
              </a:extLst>
            </p:cNvPr>
            <p:cNvSpPr/>
            <p:nvPr/>
          </p:nvSpPr>
          <p:spPr>
            <a:xfrm>
              <a:off x="7839112" y="2936854"/>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Century Gothic" panose="020B0502020202020204" pitchFamily="34" charset="0"/>
                </a:rPr>
                <a:t>qué</a:t>
              </a:r>
              <a:endParaRPr lang="en-GB" sz="3600" dirty="0">
                <a:solidFill>
                  <a:schemeClr val="accent2"/>
                </a:solidFill>
                <a:latin typeface="Century Gothic" panose="020B0502020202020204" pitchFamily="34" charset="0"/>
              </a:endParaRPr>
            </a:p>
          </p:txBody>
        </p:sp>
        <p:sp>
          <p:nvSpPr>
            <p:cNvPr id="14" name="Rectangle 13">
              <a:extLst>
                <a:ext uri="{FF2B5EF4-FFF2-40B4-BE49-F238E27FC236}">
                  <a16:creationId xmlns:a16="http://schemas.microsoft.com/office/drawing/2014/main" id="{FF211030-5252-46DF-9538-0A262A89C67E}"/>
                </a:ext>
              </a:extLst>
            </p:cNvPr>
            <p:cNvSpPr/>
            <p:nvPr/>
          </p:nvSpPr>
          <p:spPr>
            <a:xfrm>
              <a:off x="9674854" y="3882104"/>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accent2"/>
                  </a:solidFill>
                  <a:latin typeface="Century Gothic" panose="020B0502020202020204" pitchFamily="34" charset="0"/>
                </a:rPr>
                <a:t>quién</a:t>
              </a:r>
            </a:p>
          </p:txBody>
        </p:sp>
        <p:sp>
          <p:nvSpPr>
            <p:cNvPr id="15" name="Rectangle 14">
              <a:extLst>
                <a:ext uri="{FF2B5EF4-FFF2-40B4-BE49-F238E27FC236}">
                  <a16:creationId xmlns:a16="http://schemas.microsoft.com/office/drawing/2014/main" id="{21BF4ED0-5C34-487A-8250-23379DE11E1F}"/>
                </a:ext>
              </a:extLst>
            </p:cNvPr>
            <p:cNvSpPr/>
            <p:nvPr/>
          </p:nvSpPr>
          <p:spPr>
            <a:xfrm>
              <a:off x="7839112" y="3882104"/>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Century Gothic" panose="020B0502020202020204" pitchFamily="34" charset="0"/>
                </a:rPr>
                <a:t>dónde</a:t>
              </a:r>
              <a:endParaRPr lang="en-GB" sz="3600" dirty="0">
                <a:solidFill>
                  <a:schemeClr val="accent2"/>
                </a:solidFill>
                <a:latin typeface="Century Gothic" panose="020B0502020202020204" pitchFamily="34" charset="0"/>
              </a:endParaRPr>
            </a:p>
          </p:txBody>
        </p:sp>
        <p:sp>
          <p:nvSpPr>
            <p:cNvPr id="16" name="Rectangle 15">
              <a:extLst>
                <a:ext uri="{FF2B5EF4-FFF2-40B4-BE49-F238E27FC236}">
                  <a16:creationId xmlns:a16="http://schemas.microsoft.com/office/drawing/2014/main" id="{3EFFA902-EDD6-441A-816C-2DFB392ED7F9}"/>
                </a:ext>
              </a:extLst>
            </p:cNvPr>
            <p:cNvSpPr/>
            <p:nvPr/>
          </p:nvSpPr>
          <p:spPr>
            <a:xfrm>
              <a:off x="9677495" y="2945789"/>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Century Gothic" panose="020B0502020202020204" pitchFamily="34" charset="0"/>
                </a:rPr>
                <a:t>bailas</a:t>
              </a:r>
              <a:endParaRPr lang="en-GB" sz="3600" dirty="0">
                <a:solidFill>
                  <a:schemeClr val="accent2"/>
                </a:solidFill>
                <a:latin typeface="Century Gothic" panose="020B0502020202020204" pitchFamily="34" charset="0"/>
              </a:endParaRPr>
            </a:p>
          </p:txBody>
        </p:sp>
        <p:sp>
          <p:nvSpPr>
            <p:cNvPr id="17" name="Rectangle 16">
              <a:extLst>
                <a:ext uri="{FF2B5EF4-FFF2-40B4-BE49-F238E27FC236}">
                  <a16:creationId xmlns:a16="http://schemas.microsoft.com/office/drawing/2014/main" id="{65F05740-55D3-435C-84D0-81D91A52DDB2}"/>
                </a:ext>
              </a:extLst>
            </p:cNvPr>
            <p:cNvSpPr/>
            <p:nvPr/>
          </p:nvSpPr>
          <p:spPr>
            <a:xfrm>
              <a:off x="9674854" y="4854409"/>
              <a:ext cx="2177724"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Century Gothic" panose="020B0502020202020204" pitchFamily="34" charset="0"/>
                </a:rPr>
                <a:t>escucho</a:t>
              </a:r>
              <a:endParaRPr lang="en-GB" sz="3600" dirty="0">
                <a:solidFill>
                  <a:schemeClr val="accent2"/>
                </a:solidFill>
                <a:latin typeface="Century Gothic" panose="020B0502020202020204" pitchFamily="34" charset="0"/>
              </a:endParaRPr>
            </a:p>
          </p:txBody>
        </p:sp>
      </p:grpSp>
      <p:sp>
        <p:nvSpPr>
          <p:cNvPr id="18" name="TextBox 17">
            <a:extLst>
              <a:ext uri="{FF2B5EF4-FFF2-40B4-BE49-F238E27FC236}">
                <a16:creationId xmlns:a16="http://schemas.microsoft.com/office/drawing/2014/main" id="{EB78A391-14E7-460C-896D-DB27E0221EFE}"/>
              </a:ext>
            </a:extLst>
          </p:cNvPr>
          <p:cNvSpPr txBox="1"/>
          <p:nvPr/>
        </p:nvSpPr>
        <p:spPr>
          <a:xfrm>
            <a:off x="568849" y="1256362"/>
            <a:ext cx="2219481" cy="569387"/>
          </a:xfrm>
          <a:prstGeom prst="rect">
            <a:avLst/>
          </a:prstGeom>
          <a:noFill/>
        </p:spPr>
        <p:txBody>
          <a:bodyPr wrap="square" rtlCol="0">
            <a:spAutoFit/>
          </a:bodyPr>
          <a:lstStyle/>
          <a:p>
            <a:r>
              <a:rPr lang="en-GB" sz="3100" dirty="0">
                <a:solidFill>
                  <a:schemeClr val="accent2"/>
                </a:solidFill>
                <a:latin typeface="Century Gothic" panose="020B0502020202020204" pitchFamily="34" charset="0"/>
              </a:rPr>
              <a:t>Escucho</a:t>
            </a:r>
          </a:p>
        </p:txBody>
      </p:sp>
      <p:sp>
        <p:nvSpPr>
          <p:cNvPr id="19" name="TextBox 18">
            <a:extLst>
              <a:ext uri="{FF2B5EF4-FFF2-40B4-BE49-F238E27FC236}">
                <a16:creationId xmlns:a16="http://schemas.microsoft.com/office/drawing/2014/main" id="{5752A002-1BE7-4F10-81B6-6DF3DD9AC41F}"/>
              </a:ext>
            </a:extLst>
          </p:cNvPr>
          <p:cNvSpPr txBox="1"/>
          <p:nvPr/>
        </p:nvSpPr>
        <p:spPr>
          <a:xfrm>
            <a:off x="673342" y="1995606"/>
            <a:ext cx="1651376" cy="569387"/>
          </a:xfrm>
          <a:prstGeom prst="rect">
            <a:avLst/>
          </a:prstGeom>
          <a:noFill/>
        </p:spPr>
        <p:txBody>
          <a:bodyPr wrap="square" rtlCol="0">
            <a:spAutoFit/>
          </a:bodyPr>
          <a:lstStyle/>
          <a:p>
            <a:r>
              <a:rPr lang="en-GB" sz="3100" dirty="0">
                <a:solidFill>
                  <a:schemeClr val="accent2"/>
                </a:solidFill>
                <a:latin typeface="Century Gothic" panose="020B0502020202020204" pitchFamily="34" charset="0"/>
              </a:rPr>
              <a:t>Dónde</a:t>
            </a:r>
          </a:p>
        </p:txBody>
      </p:sp>
      <p:pic>
        <p:nvPicPr>
          <p:cNvPr id="20" name="Picture 19">
            <a:extLst>
              <a:ext uri="{FF2B5EF4-FFF2-40B4-BE49-F238E27FC236}">
                <a16:creationId xmlns:a16="http://schemas.microsoft.com/office/drawing/2014/main" id="{6F4D1658-667D-4850-973A-6775ED60D0B7}"/>
              </a:ext>
            </a:extLst>
          </p:cNvPr>
          <p:cNvPicPr>
            <a:picLocks noChangeAspect="1"/>
          </p:cNvPicPr>
          <p:nvPr/>
        </p:nvPicPr>
        <p:blipFill>
          <a:blip r:embed="rId3" cstate="hqprint">
            <a:clrChange>
              <a:clrFrom>
                <a:srgbClr val="FFF8D8"/>
              </a:clrFrom>
              <a:clrTo>
                <a:srgbClr val="FFF8D8">
                  <a:alpha val="0"/>
                </a:srgbClr>
              </a:clrTo>
            </a:clrChang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4057624" y="4239055"/>
            <a:ext cx="3616581" cy="2034326"/>
          </a:xfrm>
          <a:prstGeom prst="rect">
            <a:avLst/>
          </a:prstGeom>
        </p:spPr>
      </p:pic>
      <p:sp>
        <p:nvSpPr>
          <p:cNvPr id="21" name="TextBox 20">
            <a:extLst>
              <a:ext uri="{FF2B5EF4-FFF2-40B4-BE49-F238E27FC236}">
                <a16:creationId xmlns:a16="http://schemas.microsoft.com/office/drawing/2014/main" id="{786B2D25-8D70-43B5-9D84-6B4A6FD26696}"/>
              </a:ext>
            </a:extLst>
          </p:cNvPr>
          <p:cNvSpPr txBox="1"/>
          <p:nvPr/>
        </p:nvSpPr>
        <p:spPr>
          <a:xfrm>
            <a:off x="673342" y="4823427"/>
            <a:ext cx="1292255" cy="569387"/>
          </a:xfrm>
          <a:prstGeom prst="rect">
            <a:avLst/>
          </a:prstGeom>
          <a:noFill/>
        </p:spPr>
        <p:txBody>
          <a:bodyPr wrap="square" rtlCol="0">
            <a:spAutoFit/>
          </a:bodyPr>
          <a:lstStyle/>
          <a:p>
            <a:r>
              <a:rPr lang="en-GB" sz="3100" dirty="0" err="1">
                <a:solidFill>
                  <a:schemeClr val="accent2"/>
                </a:solidFill>
                <a:latin typeface="Century Gothic" panose="020B0502020202020204" pitchFamily="34" charset="0"/>
              </a:rPr>
              <a:t>Bailas</a:t>
            </a:r>
            <a:endParaRPr lang="en-GB" sz="3100" dirty="0">
              <a:solidFill>
                <a:schemeClr val="accent2"/>
              </a:solidFill>
              <a:latin typeface="Century Gothic" panose="020B0502020202020204" pitchFamily="34" charset="0"/>
            </a:endParaRPr>
          </a:p>
        </p:txBody>
      </p:sp>
      <p:sp>
        <p:nvSpPr>
          <p:cNvPr id="4" name="Title 3">
            <a:extLst>
              <a:ext uri="{FF2B5EF4-FFF2-40B4-BE49-F238E27FC236}">
                <a16:creationId xmlns:a16="http://schemas.microsoft.com/office/drawing/2014/main" id="{82B2CB78-C3AD-41C8-9FBE-E9655D8D37B9}"/>
              </a:ext>
            </a:extLst>
          </p:cNvPr>
          <p:cNvSpPr>
            <a:spLocks noGrp="1"/>
          </p:cNvSpPr>
          <p:nvPr>
            <p:ph type="title"/>
          </p:nvPr>
        </p:nvSpPr>
        <p:spPr>
          <a:xfrm>
            <a:off x="243115" y="256365"/>
            <a:ext cx="10515600" cy="1325563"/>
          </a:xfrm>
        </p:spPr>
        <p:txBody>
          <a:bodyPr/>
          <a:lstStyle/>
          <a:p>
            <a:pPr rtl="0" eaLnBrk="1" latinLnBrk="0" hangingPunct="1"/>
            <a:r>
              <a:rPr lang="en-GB" sz="3200" kern="1200" dirty="0">
                <a:solidFill>
                  <a:srgbClr val="002060"/>
                </a:solidFill>
                <a:effectLst/>
                <a:latin typeface="Century Gothic" panose="020B0502020202020204" pitchFamily="34" charset="0"/>
                <a:ea typeface="+mn-ea"/>
                <a:cs typeface="+mn-cs"/>
              </a:rPr>
              <a:t>¿______ </a:t>
            </a:r>
            <a:r>
              <a:rPr lang="en-GB" sz="3200" kern="1200" dirty="0" err="1">
                <a:solidFill>
                  <a:srgbClr val="002060"/>
                </a:solidFill>
                <a:effectLst/>
                <a:latin typeface="Century Gothic" panose="020B0502020202020204" pitchFamily="34" charset="0"/>
                <a:ea typeface="+mn-ea"/>
                <a:cs typeface="+mn-cs"/>
              </a:rPr>
              <a:t>música</a:t>
            </a:r>
            <a:r>
              <a:rPr lang="en-GB" sz="3200" kern="1200" dirty="0">
                <a:solidFill>
                  <a:srgbClr val="002060"/>
                </a:solidFill>
                <a:effectLst/>
                <a:latin typeface="Century Gothic" panose="020B0502020202020204" pitchFamily="34" charset="0"/>
                <a:ea typeface="+mn-ea"/>
                <a:cs typeface="+mn-cs"/>
              </a:rPr>
              <a:t> ____________?</a:t>
            </a:r>
            <a:endParaRPr lang="en-GB" dirty="0">
              <a:solidFill>
                <a:srgbClr val="002060"/>
              </a:solidFill>
              <a:effectLst/>
            </a:endParaRPr>
          </a:p>
        </p:txBody>
      </p:sp>
      <p:sp>
        <p:nvSpPr>
          <p:cNvPr id="22" name="Rounded Rectangle 11">
            <a:extLst>
              <a:ext uri="{FF2B5EF4-FFF2-40B4-BE49-F238E27FC236}">
                <a16:creationId xmlns:a16="http://schemas.microsoft.com/office/drawing/2014/main" id="{A316DD52-7894-4A75-969C-CA0645DA2978}"/>
              </a:ext>
            </a:extLst>
          </p:cNvPr>
          <p:cNvSpPr/>
          <p:nvPr/>
        </p:nvSpPr>
        <p:spPr>
          <a:xfrm>
            <a:off x="10045148" y="258166"/>
            <a:ext cx="188299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itle 141">
            <a:extLst>
              <a:ext uri="{FF2B5EF4-FFF2-40B4-BE49-F238E27FC236}">
                <a16:creationId xmlns:a16="http://schemas.microsoft.com/office/drawing/2014/main" id="{19D34094-469A-4784-A476-F7A0C05F4F24}"/>
              </a:ext>
            </a:extLst>
          </p:cNvPr>
          <p:cNvSpPr txBox="1">
            <a:spLocks/>
          </p:cNvSpPr>
          <p:nvPr/>
        </p:nvSpPr>
        <p:spPr>
          <a:xfrm>
            <a:off x="10161338" y="-204157"/>
            <a:ext cx="24282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dirty="0">
                <a:solidFill>
                  <a:srgbClr val="FFFFFF"/>
                </a:solidFill>
                <a:latin typeface="Century Gothic" panose="020B0502020202020204" pitchFamily="34" charset="0"/>
                <a:ea typeface="+mn-ea"/>
                <a:cs typeface="+mn-cs"/>
              </a:rPr>
              <a:t>leer / hablar</a:t>
            </a:r>
            <a:endParaRPr lang="en-GB" dirty="0"/>
          </a:p>
        </p:txBody>
      </p:sp>
      <p:sp>
        <p:nvSpPr>
          <p:cNvPr id="2" name="Rectangle 1"/>
          <p:cNvSpPr/>
          <p:nvPr/>
        </p:nvSpPr>
        <p:spPr>
          <a:xfrm>
            <a:off x="11111559" y="734480"/>
            <a:ext cx="697627" cy="369332"/>
          </a:xfrm>
          <a:prstGeom prst="rect">
            <a:avLst/>
          </a:prstGeom>
        </p:spPr>
        <p:txBody>
          <a:bodyPr wrap="none">
            <a:spAutoFit/>
          </a:bodyPr>
          <a:lstStyle/>
          <a:p>
            <a:r>
              <a:rPr lang="en-GB" b="1" dirty="0">
                <a:latin typeface="Century Gothic" panose="020B0502020202020204" pitchFamily="34" charset="0"/>
              </a:rPr>
              <a:t>[2/2]</a:t>
            </a:r>
          </a:p>
        </p:txBody>
      </p:sp>
    </p:spTree>
    <p:extLst>
      <p:ext uri="{BB962C8B-B14F-4D97-AF65-F5344CB8AC3E}">
        <p14:creationId xmlns:p14="http://schemas.microsoft.com/office/powerpoint/2010/main" val="180058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8" grpId="0"/>
      <p:bldP spid="19" grpId="0"/>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3E4A0B-E08E-4545-9B30-5EFB02F8A3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58" y="92821"/>
            <a:ext cx="4349732" cy="6177350"/>
          </a:xfrm>
          <a:prstGeom prst="rect">
            <a:avLst/>
          </a:prstGeom>
          <a:ln w="34925">
            <a:solidFill>
              <a:schemeClr val="accent2"/>
            </a:solidFill>
          </a:ln>
        </p:spPr>
      </p:pic>
      <p:sp>
        <p:nvSpPr>
          <p:cNvPr id="3" name="Rectangle 2">
            <a:extLst>
              <a:ext uri="{FF2B5EF4-FFF2-40B4-BE49-F238E27FC236}">
                <a16:creationId xmlns:a16="http://schemas.microsoft.com/office/drawing/2014/main" id="{410B5926-506D-49A6-BD78-1E977FE10C06}"/>
              </a:ext>
            </a:extLst>
          </p:cNvPr>
          <p:cNvSpPr/>
          <p:nvPr/>
        </p:nvSpPr>
        <p:spPr>
          <a:xfrm>
            <a:off x="4961859" y="1010392"/>
            <a:ext cx="6585099" cy="3242041"/>
          </a:xfrm>
          <a:prstGeom prst="rect">
            <a:avLst/>
          </a:prstGeom>
        </p:spPr>
        <p:txBody>
          <a:bodyPr wrap="square">
            <a:spAutoFit/>
          </a:bodyPr>
          <a:lstStyle/>
          <a:p>
            <a:pPr lvl="0">
              <a:lnSpc>
                <a:spcPct val="150000"/>
              </a:lnSpc>
            </a:pPr>
            <a:r>
              <a:rPr lang="en-GB" sz="2800" dirty="0">
                <a:solidFill>
                  <a:srgbClr val="1F4E79"/>
                </a:solidFill>
                <a:latin typeface="Century Gothic" panose="020B0502020202020204" pitchFamily="34" charset="0"/>
              </a:rPr>
              <a:t>1. I have seen this word before.</a:t>
            </a:r>
          </a:p>
          <a:p>
            <a:pPr lvl="0">
              <a:lnSpc>
                <a:spcPct val="150000"/>
              </a:lnSpc>
            </a:pPr>
            <a:r>
              <a:rPr lang="en-GB" sz="2800" dirty="0">
                <a:solidFill>
                  <a:srgbClr val="1F4E79"/>
                </a:solidFill>
                <a:latin typeface="Century Gothic" panose="020B0502020202020204" pitchFamily="34" charset="0"/>
              </a:rPr>
              <a:t>2. I know what the word means.</a:t>
            </a:r>
          </a:p>
          <a:p>
            <a:pPr lvl="0">
              <a:lnSpc>
                <a:spcPct val="150000"/>
              </a:lnSpc>
            </a:pPr>
            <a:r>
              <a:rPr lang="en-GB" sz="2800" dirty="0">
                <a:solidFill>
                  <a:srgbClr val="1F4E79"/>
                </a:solidFill>
                <a:latin typeface="Century Gothic" panose="020B0502020202020204" pitchFamily="34" charset="0"/>
              </a:rPr>
              <a:t>3. I can read the word aloud.</a:t>
            </a:r>
          </a:p>
          <a:p>
            <a:pPr lvl="0">
              <a:lnSpc>
                <a:spcPct val="150000"/>
              </a:lnSpc>
            </a:pPr>
            <a:r>
              <a:rPr lang="en-GB" sz="2800" dirty="0">
                <a:solidFill>
                  <a:srgbClr val="1F4E79"/>
                </a:solidFill>
                <a:latin typeface="Century Gothic" panose="020B0502020202020204" pitchFamily="34" charset="0"/>
              </a:rPr>
              <a:t>4. I can spell the word correctly.</a:t>
            </a:r>
          </a:p>
          <a:p>
            <a:pPr lvl="0">
              <a:lnSpc>
                <a:spcPct val="150000"/>
              </a:lnSpc>
            </a:pPr>
            <a:r>
              <a:rPr lang="en-GB" sz="2800" dirty="0">
                <a:solidFill>
                  <a:srgbClr val="1F4E79"/>
                </a:solidFill>
                <a:latin typeface="Century Gothic" panose="020B0502020202020204" pitchFamily="34" charset="0"/>
              </a:rPr>
              <a:t>5. I can use the word in a sentence.</a:t>
            </a:r>
          </a:p>
        </p:txBody>
      </p:sp>
      <p:pic>
        <p:nvPicPr>
          <p:cNvPr id="5" name="Picture 4">
            <a:extLst>
              <a:ext uri="{FF2B5EF4-FFF2-40B4-BE49-F238E27FC236}">
                <a16:creationId xmlns:a16="http://schemas.microsoft.com/office/drawing/2014/main" id="{72072EDE-895D-4222-B635-0BE94EDA9AE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75491" y="92821"/>
            <a:ext cx="1142934" cy="1180397"/>
          </a:xfrm>
          <a:prstGeom prst="rect">
            <a:avLst/>
          </a:prstGeom>
        </p:spPr>
      </p:pic>
      <p:sp>
        <p:nvSpPr>
          <p:cNvPr id="6" name="Rounded Rectangular Callout 1">
            <a:extLst>
              <a:ext uri="{FF2B5EF4-FFF2-40B4-BE49-F238E27FC236}">
                <a16:creationId xmlns:a16="http://schemas.microsoft.com/office/drawing/2014/main" id="{EDFA2731-473C-457A-9667-403A9F72A492}"/>
              </a:ext>
            </a:extLst>
          </p:cNvPr>
          <p:cNvSpPr/>
          <p:nvPr/>
        </p:nvSpPr>
        <p:spPr>
          <a:xfrm>
            <a:off x="4976625" y="4252433"/>
            <a:ext cx="6585099" cy="1669774"/>
          </a:xfrm>
          <a:prstGeom prst="wedgeRoundRectCallout">
            <a:avLst/>
          </a:prstGeom>
          <a:solidFill>
            <a:srgbClr val="FBF0D5"/>
          </a:solidFill>
          <a:ln w="571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1F4E79"/>
                </a:solidFill>
                <a:latin typeface="Century Gothic" panose="020B0502020202020204" pitchFamily="34" charset="0"/>
              </a:rPr>
              <a:t>6. For nouns, I know the gender and the correct word for ‘the’</a:t>
            </a:r>
          </a:p>
        </p:txBody>
      </p:sp>
      <p:sp>
        <p:nvSpPr>
          <p:cNvPr id="7" name="Title 6">
            <a:extLst>
              <a:ext uri="{FF2B5EF4-FFF2-40B4-BE49-F238E27FC236}">
                <a16:creationId xmlns:a16="http://schemas.microsoft.com/office/drawing/2014/main" id="{745A2235-C6A7-415B-9784-29897F0391F7}"/>
              </a:ext>
            </a:extLst>
          </p:cNvPr>
          <p:cNvSpPr>
            <a:spLocks noGrp="1"/>
          </p:cNvSpPr>
          <p:nvPr>
            <p:ph type="title"/>
          </p:nvPr>
        </p:nvSpPr>
        <p:spPr>
          <a:xfrm>
            <a:off x="4961859" y="92821"/>
            <a:ext cx="4709083" cy="1180397"/>
          </a:xfrm>
        </p:spPr>
        <p:txBody>
          <a:bodyPr/>
          <a:lstStyle/>
          <a:p>
            <a:pPr rtl="0" eaLnBrk="1" latinLnBrk="0" hangingPunct="1"/>
            <a:r>
              <a:rPr lang="en-GB" sz="3200" b="1" kern="1200" dirty="0">
                <a:solidFill>
                  <a:srgbClr val="1F4E79"/>
                </a:solidFill>
                <a:effectLst/>
                <a:latin typeface="Century Gothic" panose="020B0502020202020204" pitchFamily="34" charset="0"/>
                <a:ea typeface="+mn-ea"/>
                <a:cs typeface="+mn-cs"/>
              </a:rPr>
              <a:t>Vocabulary checklist</a:t>
            </a:r>
            <a:endParaRPr lang="en-GB" dirty="0">
              <a:effectLst/>
            </a:endParaRPr>
          </a:p>
        </p:txBody>
      </p:sp>
    </p:spTree>
    <p:extLst>
      <p:ext uri="{BB962C8B-B14F-4D97-AF65-F5344CB8AC3E}">
        <p14:creationId xmlns:p14="http://schemas.microsoft.com/office/powerpoint/2010/main" val="302954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9D3DB3D-063A-44FB-9C93-A65627A6E32C}"/>
              </a:ext>
            </a:extLst>
          </p:cNvPr>
          <p:cNvSpPr txBox="1"/>
          <p:nvPr/>
        </p:nvSpPr>
        <p:spPr>
          <a:xfrm>
            <a:off x="175149" y="453688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6"/>
              </a:rPr>
              <a:t>Term 1.1 Week 5</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7"/>
          <a:stretch>
            <a:fillRect/>
          </a:stretch>
        </p:blipFill>
        <p:spPr>
          <a:xfrm>
            <a:off x="10641925" y="4800601"/>
            <a:ext cx="1300638" cy="1300638"/>
          </a:xfrm>
          <a:prstGeom prst="rect">
            <a:avLst/>
          </a:prstGeom>
        </p:spPr>
      </p:pic>
      <p:sp>
        <p:nvSpPr>
          <p:cNvPr id="11" name="TextBox 10"/>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1.2, Week 1)</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8"/>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4" name="TextBox 13"/>
          <p:cNvSpPr txBox="1"/>
          <p:nvPr/>
        </p:nvSpPr>
        <p:spPr>
          <a:xfrm>
            <a:off x="175149" y="3736878"/>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9"/>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24578" y="2387923"/>
            <a:ext cx="1569999" cy="1569999"/>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0424"/>
            <a:ext cx="10515600" cy="1325563"/>
          </a:xfrm>
        </p:spPr>
        <p:txBody>
          <a:bodyPr>
            <a:noAutofit/>
          </a:bodyPr>
          <a:lstStyle/>
          <a:p>
            <a:pPr algn="ctr"/>
            <a:r>
              <a:rPr lang="en-GB" sz="12000" b="1" dirty="0" err="1">
                <a:solidFill>
                  <a:srgbClr val="115076"/>
                </a:solidFill>
                <a:latin typeface="Century Gothic" panose="020B0502020202020204" pitchFamily="34" charset="0"/>
                <a:cs typeface="Calibri" panose="020F0502020204030204" pitchFamily="34" charset="0"/>
              </a:rPr>
              <a:t>ce</a:t>
            </a:r>
            <a:endParaRPr lang="en-GB" sz="12000" b="1" dirty="0">
              <a:solidFill>
                <a:srgbClr val="115076"/>
              </a:solidFill>
              <a:latin typeface="Century Gothic" panose="020B0502020202020204" pitchFamily="34" charset="0"/>
              <a:cs typeface="Calibri" panose="020F0502020204030204" pitchFamily="34" charset="0"/>
            </a:endParaRPr>
          </a:p>
        </p:txBody>
      </p:sp>
      <p:sp>
        <p:nvSpPr>
          <p:cNvPr id="4" name="Rounded Rectangle 3" descr="rectangle"/>
          <p:cNvSpPr/>
          <p:nvPr/>
        </p:nvSpPr>
        <p:spPr>
          <a:xfrm>
            <a:off x="4486642" y="1833769"/>
            <a:ext cx="3196166" cy="250912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416055" y="3230194"/>
            <a:ext cx="335989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rca</a:t>
            </a:r>
          </a:p>
        </p:txBody>
      </p:sp>
      <p:sp>
        <p:nvSpPr>
          <p:cNvPr id="14" name="TextBox 13"/>
          <p:cNvSpPr txBox="1"/>
          <p:nvPr/>
        </p:nvSpPr>
        <p:spPr>
          <a:xfrm>
            <a:off x="844203" y="171534"/>
            <a:ext cx="283421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do</a:t>
            </a:r>
            <a:r>
              <a:rPr lang="es-CO" sz="6000" dirty="0">
                <a:solidFill>
                  <a:srgbClr val="E87D1E"/>
                </a:solidFill>
                <a:latin typeface="Century Gothic" panose="020B0502020202020204" pitchFamily="34" charset="0"/>
                <a:cs typeface="Calibri" panose="020F0502020204030204" pitchFamily="34" charset="0"/>
              </a:rPr>
              <a:t>ce</a:t>
            </a:r>
          </a:p>
        </p:txBody>
      </p:sp>
      <p:sp>
        <p:nvSpPr>
          <p:cNvPr id="17" name="TextBox 16"/>
          <p:cNvSpPr txBox="1"/>
          <p:nvPr/>
        </p:nvSpPr>
        <p:spPr>
          <a:xfrm>
            <a:off x="324176" y="3374698"/>
            <a:ext cx="4024835"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ne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sario</a:t>
            </a:r>
          </a:p>
        </p:txBody>
      </p:sp>
      <p:sp>
        <p:nvSpPr>
          <p:cNvPr id="15" name="TextBox 14"/>
          <p:cNvSpPr txBox="1"/>
          <p:nvPr/>
        </p:nvSpPr>
        <p:spPr>
          <a:xfrm>
            <a:off x="4267200" y="4505752"/>
            <a:ext cx="365760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pare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8682883" y="174886"/>
            <a:ext cx="28342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ntro</a:t>
            </a:r>
          </a:p>
        </p:txBody>
      </p:sp>
      <p:sp>
        <p:nvSpPr>
          <p:cNvPr id="13" name="TextBox 12"/>
          <p:cNvSpPr txBox="1"/>
          <p:nvPr/>
        </p:nvSpPr>
        <p:spPr>
          <a:xfrm>
            <a:off x="7626486" y="3349730"/>
            <a:ext cx="476830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ne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sitar</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69780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4" grpId="0"/>
      <p:bldP spid="17" grpId="0"/>
      <p:bldP spid="15" grpId="0"/>
      <p:bldP spid="10"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02" y="900273"/>
            <a:ext cx="10515600" cy="1325563"/>
          </a:xfrm>
        </p:spPr>
        <p:txBody>
          <a:bodyPr>
            <a:normAutofit fontScale="90000"/>
          </a:bodyPr>
          <a:lstStyle/>
          <a:p>
            <a:r>
              <a:rPr lang="en-GB" sz="22200" b="1" dirty="0">
                <a:solidFill>
                  <a:srgbClr val="115076"/>
                </a:solidFill>
                <a:latin typeface="Century Gothic" panose="020B0502020202020204" pitchFamily="34" charset="0"/>
                <a:cs typeface="Calibri" panose="020F0502020204030204" pitchFamily="34" charset="0"/>
              </a:rPr>
              <a:t>ci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11266" name="Picture 2" descr="green checkmark in a circ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5855" y="1178581"/>
            <a:ext cx="3120289" cy="31202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55643" y="4235431"/>
            <a:ext cx="4480714"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ci</a:t>
            </a:r>
            <a:r>
              <a:rPr lang="en-GB" sz="12000" dirty="0">
                <a:solidFill>
                  <a:srgbClr val="115076"/>
                </a:solidFill>
                <a:latin typeface="Century Gothic" panose="020B0502020202020204" pitchFamily="34" charset="0"/>
                <a:cs typeface="Calibri" panose="020F0502020204030204" pitchFamily="34" charset="0"/>
              </a:rPr>
              <a:t>erto</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55272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iert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fade">
                                      <p:cBhvr>
                                        <p:cTn id="17" dur="500"/>
                                        <p:tgtEl>
                                          <p:spTgt spid="11266"/>
                                        </p:tgtEl>
                                      </p:cBhvr>
                                    </p:animEffect>
                                  </p:childTnLst>
                                  <p:subTnLst>
                                    <p:audio>
                                      <p:cMediaNode>
                                        <p:cTn display="0" masterRel="sameClick">
                                          <p:stCondLst>
                                            <p:cond evt="begin" delay="0">
                                              <p:tn val="15"/>
                                            </p:cond>
                                          </p:stCondLst>
                                          <p:endCondLst>
                                            <p:cond evt="onStopAudio" delay="0">
                                              <p:tgtEl>
                                                <p:sldTgt/>
                                              </p:tgtEl>
                                            </p:cond>
                                          </p:endCondLst>
                                        </p:cTn>
                                        <p:tgtEl>
                                          <p:sndTgt r:embed="rId4" name="cier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174" y="931805"/>
            <a:ext cx="10515600" cy="1325563"/>
          </a:xfrm>
        </p:spPr>
        <p:txBody>
          <a:bodyPr>
            <a:normAutofit fontScale="90000"/>
          </a:bodyPr>
          <a:lstStyle/>
          <a:p>
            <a:r>
              <a:rPr lang="en-GB" sz="22200" b="1" dirty="0">
                <a:solidFill>
                  <a:srgbClr val="115076"/>
                </a:solidFill>
                <a:latin typeface="Century Gothic" panose="020B0502020202020204" pitchFamily="34" charset="0"/>
                <a:cs typeface="Calibri" panose="020F0502020204030204" pitchFamily="34" charset="0"/>
              </a:rPr>
              <a:t>ci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4055485" y="1914055"/>
            <a:ext cx="4480714"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ci</a:t>
            </a:r>
            <a:r>
              <a:rPr lang="en-GB" sz="12000" dirty="0">
                <a:solidFill>
                  <a:srgbClr val="115076"/>
                </a:solidFill>
                <a:latin typeface="Century Gothic" panose="020B0502020202020204" pitchFamily="34" charset="0"/>
                <a:cs typeface="Calibri" panose="020F0502020204030204" pitchFamily="34" charset="0"/>
              </a:rPr>
              <a:t>erto</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41544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ier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0700" y="1772536"/>
            <a:ext cx="3196166" cy="286587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Picture 2" descr="green checkmark in a circl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2706" y="2040031"/>
            <a:ext cx="1546588" cy="15465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8891" y="3508003"/>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erto</a:t>
            </a:r>
          </a:p>
        </p:txBody>
      </p:sp>
      <p:sp>
        <p:nvSpPr>
          <p:cNvPr id="9" name="TextBox 8"/>
          <p:cNvSpPr txBox="1"/>
          <p:nvPr/>
        </p:nvSpPr>
        <p:spPr>
          <a:xfrm>
            <a:off x="718803" y="147941"/>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ne</a:t>
            </a:r>
          </a:p>
        </p:txBody>
      </p:sp>
      <p:pic>
        <p:nvPicPr>
          <p:cNvPr id="12294" name="Picture 6" descr="popcorn, 3D glasses, and a film roll. "/>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4122" y="1183034"/>
            <a:ext cx="2083580" cy="15626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4070" y="3341961"/>
            <a:ext cx="389131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encias</a:t>
            </a:r>
          </a:p>
        </p:txBody>
      </p:sp>
      <p:pic>
        <p:nvPicPr>
          <p:cNvPr id="12296" name="Picture 8" descr="test tub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60317" y="4490919"/>
            <a:ext cx="1598819" cy="16317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8891" y="4638407"/>
            <a:ext cx="2834217"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de</a:t>
            </a:r>
            <a:r>
              <a:rPr lang="es-CO" sz="7200" dirty="0">
                <a:solidFill>
                  <a:srgbClr val="E87D1E"/>
                </a:solidFill>
                <a:latin typeface="Century Gothic" panose="020B0502020202020204" pitchFamily="34" charset="0"/>
                <a:cs typeface="Calibri" panose="020F0502020204030204" pitchFamily="34" charset="0"/>
              </a:rPr>
              <a:t>ci</a:t>
            </a:r>
            <a:r>
              <a:rPr lang="es-CO" sz="7200" dirty="0">
                <a:solidFill>
                  <a:srgbClr val="115076"/>
                </a:solidFill>
                <a:latin typeface="Century Gothic" panose="020B0502020202020204" pitchFamily="34" charset="0"/>
                <a:cs typeface="Calibri" panose="020F0502020204030204" pitchFamily="34" charset="0"/>
              </a:rPr>
              <a:t>r</a:t>
            </a:r>
          </a:p>
        </p:txBody>
      </p:sp>
      <p:sp>
        <p:nvSpPr>
          <p:cNvPr id="15" name="TextBox 14"/>
          <p:cNvSpPr txBox="1"/>
          <p:nvPr/>
        </p:nvSpPr>
        <p:spPr>
          <a:xfrm>
            <a:off x="4492878" y="5612802"/>
            <a:ext cx="3020230"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say; tell]</a:t>
            </a:r>
          </a:p>
        </p:txBody>
      </p:sp>
      <p:sp>
        <p:nvSpPr>
          <p:cNvPr id="10" name="TextBox 9"/>
          <p:cNvSpPr txBox="1"/>
          <p:nvPr/>
        </p:nvSpPr>
        <p:spPr>
          <a:xfrm>
            <a:off x="7917157" y="179392"/>
            <a:ext cx="3984622"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di</a:t>
            </a: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embre</a:t>
            </a:r>
          </a:p>
        </p:txBody>
      </p:sp>
      <p:pic>
        <p:nvPicPr>
          <p:cNvPr id="12298" name="Picture 10" descr="month of Decembe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96547" y="1298741"/>
            <a:ext cx="1730637" cy="14825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52185" y="3321106"/>
            <a:ext cx="371456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udad</a:t>
            </a:r>
          </a:p>
        </p:txBody>
      </p:sp>
      <p:pic>
        <p:nvPicPr>
          <p:cNvPr id="12290" name="Picture 2" descr="month of December"/>
          <p:cNvPicPr>
            <a:picLocks noChangeAspect="1" noChangeArrowheads="1"/>
          </p:cNvPicPr>
          <p:nvPr/>
        </p:nvPicPr>
        <p:blipFill rotWithShape="1">
          <a:blip r:embed="rId14">
            <a:extLst>
              <a:ext uri="{28A0092B-C50C-407E-A947-70E740481C1C}">
                <a14:useLocalDpi xmlns:a14="http://schemas.microsoft.com/office/drawing/2010/main" val="0"/>
              </a:ext>
            </a:extLst>
          </a:blip>
          <a:srcRect b="29810"/>
          <a:stretch/>
        </p:blipFill>
        <p:spPr bwMode="auto">
          <a:xfrm>
            <a:off x="8536199" y="4440455"/>
            <a:ext cx="2649518" cy="16923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41367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ci_cierto.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ci_cin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294"/>
                                        </p:tgtEl>
                                        <p:attrNameLst>
                                          <p:attrName>style.visibility</p:attrName>
                                        </p:attrNameLst>
                                      </p:cBhvr>
                                      <p:to>
                                        <p:strVal val="visible"/>
                                      </p:to>
                                    </p:set>
                                    <p:animEffect transition="in" filter="fade">
                                      <p:cBhvr>
                                        <p:cTn id="28" dur="500"/>
                                        <p:tgtEl>
                                          <p:spTgt spid="12294"/>
                                        </p:tgtEl>
                                      </p:cBhvr>
                                    </p:animEffect>
                                  </p:childTnLst>
                                  <p:subTnLst>
                                    <p:audio>
                                      <p:cMediaNode>
                                        <p:cTn display="0" masterRel="sameClick">
                                          <p:stCondLst>
                                            <p:cond evt="begin" delay="0">
                                              <p:tn val="26"/>
                                            </p:cond>
                                          </p:stCondLst>
                                          <p:endCondLst>
                                            <p:cond evt="onStopAudio" delay="0">
                                              <p:tgtEl>
                                                <p:sldTgt/>
                                              </p:tgtEl>
                                            </p:cond>
                                          </p:endCondLst>
                                        </p:cTn>
                                        <p:tgtEl>
                                          <p:sndTgt r:embed="rId5" name="ci_cin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6" name="ci_diciembr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298"/>
                                        </p:tgtEl>
                                        <p:attrNameLst>
                                          <p:attrName>style.visibility</p:attrName>
                                        </p:attrNameLst>
                                      </p:cBhvr>
                                      <p:to>
                                        <p:strVal val="visible"/>
                                      </p:to>
                                    </p:set>
                                    <p:animEffect transition="in" filter="fade">
                                      <p:cBhvr>
                                        <p:cTn id="38" dur="500"/>
                                        <p:tgtEl>
                                          <p:spTgt spid="12298"/>
                                        </p:tgtEl>
                                      </p:cBhvr>
                                    </p:animEffect>
                                  </p:childTnLst>
                                  <p:subTnLst>
                                    <p:audio>
                                      <p:cMediaNode>
                                        <p:cTn display="0" masterRel="sameClick">
                                          <p:stCondLst>
                                            <p:cond evt="begin" delay="0">
                                              <p:tn val="36"/>
                                            </p:cond>
                                          </p:stCondLst>
                                          <p:endCondLst>
                                            <p:cond evt="onStopAudio" delay="0">
                                              <p:tgtEl>
                                                <p:sldTgt/>
                                              </p:tgtEl>
                                            </p:cond>
                                          </p:endCondLst>
                                        </p:cTn>
                                        <p:tgtEl>
                                          <p:sndTgt r:embed="rId6" name="ci_diciembr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ci_ciencias.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296"/>
                                        </p:tgtEl>
                                        <p:attrNameLst>
                                          <p:attrName>style.visibility</p:attrName>
                                        </p:attrNameLst>
                                      </p:cBhvr>
                                      <p:to>
                                        <p:strVal val="visible"/>
                                      </p:to>
                                    </p:set>
                                    <p:animEffect transition="in" filter="fade">
                                      <p:cBhvr>
                                        <p:cTn id="48" dur="500"/>
                                        <p:tgtEl>
                                          <p:spTgt spid="12296"/>
                                        </p:tgtEl>
                                      </p:cBhvr>
                                    </p:animEffect>
                                  </p:childTnLst>
                                  <p:subTnLst>
                                    <p:audio>
                                      <p:cMediaNode>
                                        <p:cTn display="0" masterRel="sameClick">
                                          <p:stCondLst>
                                            <p:cond evt="begin" delay="0">
                                              <p:tn val="46"/>
                                            </p:cond>
                                          </p:stCondLst>
                                          <p:endCondLst>
                                            <p:cond evt="onStopAudio" delay="0">
                                              <p:tgtEl>
                                                <p:sldTgt/>
                                              </p:tgtEl>
                                            </p:cond>
                                          </p:endCondLst>
                                        </p:cTn>
                                        <p:tgtEl>
                                          <p:sndTgt r:embed="rId7" name="ci_ciencias.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subTnLst>
                                    <p:audio>
                                      <p:cMediaNode>
                                        <p:cTn display="0" masterRel="sameClick">
                                          <p:stCondLst>
                                            <p:cond evt="begin" delay="0">
                                              <p:tn val="51"/>
                                            </p:cond>
                                          </p:stCondLst>
                                          <p:endCondLst>
                                            <p:cond evt="onStopAudio" delay="0">
                                              <p:tgtEl>
                                                <p:sldTgt/>
                                              </p:tgtEl>
                                            </p:cond>
                                          </p:endCondLst>
                                        </p:cTn>
                                        <p:tgtEl>
                                          <p:sndTgt r:embed="rId8" name="ci_deci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8" name="ci_deci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9" name="ci_ciudad.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290"/>
                                        </p:tgtEl>
                                        <p:attrNameLst>
                                          <p:attrName>style.visibility</p:attrName>
                                        </p:attrNameLst>
                                      </p:cBhvr>
                                      <p:to>
                                        <p:strVal val="visible"/>
                                      </p:to>
                                    </p:set>
                                    <p:animEffect transition="in" filter="fade">
                                      <p:cBhvr>
                                        <p:cTn id="68" dur="500"/>
                                        <p:tgtEl>
                                          <p:spTgt spid="12290"/>
                                        </p:tgtEl>
                                      </p:cBhvr>
                                    </p:animEffect>
                                  </p:childTnLst>
                                  <p:subTnLst>
                                    <p:audio>
                                      <p:cMediaNode>
                                        <p:cTn display="0" masterRel="sameClick">
                                          <p:stCondLst>
                                            <p:cond evt="begin" delay="0">
                                              <p:tn val="66"/>
                                            </p:cond>
                                          </p:stCondLst>
                                          <p:endCondLst>
                                            <p:cond evt="onStopAudio" delay="0">
                                              <p:tgtEl>
                                                <p:sldTgt/>
                                              </p:tgtEl>
                                            </p:cond>
                                          </p:endCondLst>
                                        </p:cTn>
                                        <p:tgtEl>
                                          <p:sndTgt r:embed="rId9" name="ci_ciuda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8" grpId="0"/>
      <p:bldP spid="6" grpId="0"/>
      <p:bldP spid="15" grpId="0"/>
      <p:bldP spid="10" grpId="0"/>
      <p:bldP spid="7"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59918839-9278-BB4A-AFEA-CB3D0FEEC104}"/>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4.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Spanish_skeleton_template" id="{C3BD2417-7D2D-5349-B565-4C54594803A4}" vid="{095A48FC-6E32-964C-B71F-B6539400653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917</TotalTime>
  <Words>7453</Words>
  <Application>Microsoft Office PowerPoint</Application>
  <PresentationFormat>Widescreen</PresentationFormat>
  <Paragraphs>1205</Paragraphs>
  <Slides>52</Slides>
  <Notes>52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52</vt:i4>
      </vt:variant>
    </vt:vector>
  </HeadingPairs>
  <TitlesOfParts>
    <vt:vector size="64" baseType="lpstr">
      <vt:lpstr>Algerian</vt:lpstr>
      <vt:lpstr>Arial</vt:lpstr>
      <vt:lpstr>Arial</vt:lpstr>
      <vt:lpstr>Calibri</vt:lpstr>
      <vt:lpstr>Century Gothic</vt:lpstr>
      <vt:lpstr>Imprint MT Shadow</vt:lpstr>
      <vt:lpstr>Times New Roman</vt:lpstr>
      <vt:lpstr>Tw Cen MT</vt:lpstr>
      <vt:lpstr>1_Office Theme</vt:lpstr>
      <vt:lpstr>Office Theme</vt:lpstr>
      <vt:lpstr>2_Office Theme</vt:lpstr>
      <vt:lpstr>3_Office Theme</vt:lpstr>
      <vt:lpstr>Saying what people do</vt:lpstr>
      <vt:lpstr>ce </vt:lpstr>
      <vt:lpstr>ce </vt:lpstr>
      <vt:lpstr>ce </vt:lpstr>
      <vt:lpstr>ce </vt:lpstr>
      <vt:lpstr>ce</vt:lpstr>
      <vt:lpstr>ci </vt:lpstr>
      <vt:lpstr>ci </vt:lpstr>
      <vt:lpstr>ci </vt:lpstr>
      <vt:lpstr>ci </vt:lpstr>
      <vt:lpstr>ci </vt:lpstr>
      <vt:lpstr>There are different ways to pronounce CE and CI.</vt:lpstr>
      <vt:lpstr>escuchar</vt:lpstr>
      <vt:lpstr>Vocabulario</vt:lpstr>
      <vt:lpstr>llevo</vt:lpstr>
      <vt:lpstr>llevo</vt:lpstr>
      <vt:lpstr>llevo</vt:lpstr>
      <vt:lpstr>lleva</vt:lpstr>
      <vt:lpstr>llevo</vt:lpstr>
      <vt:lpstr>lleva</vt:lpstr>
      <vt:lpstr>Saying what I do and s/he does -ar verbs – 1st and 3rd person singular</vt:lpstr>
      <vt:lpstr>leer</vt:lpstr>
      <vt:lpstr>escuchar</vt:lpstr>
      <vt:lpstr>escuchar</vt:lpstr>
      <vt:lpstr>You have an identical twin! </vt:lpstr>
      <vt:lpstr>Student A</vt:lpstr>
      <vt:lpstr>Student B</vt:lpstr>
      <vt:lpstr>Student B answer grid</vt:lpstr>
      <vt:lpstr>Student A answer grid</vt:lpstr>
      <vt:lpstr>Respuestas</vt:lpstr>
      <vt:lpstr>Respuestas</vt:lpstr>
      <vt:lpstr>Saying what people do</vt:lpstr>
      <vt:lpstr>Fonética</vt:lpstr>
      <vt:lpstr>Fonética</vt:lpstr>
      <vt:lpstr>Juan tiene unas cosas. </vt:lpstr>
      <vt:lpstr>¿Qué tiene?</vt:lpstr>
      <vt:lpstr>¿___ ______?</vt:lpstr>
      <vt:lpstr>¿___ _____?</vt:lpstr>
      <vt:lpstr>¿___ _____?</vt:lpstr>
      <vt:lpstr>¿___ _____?</vt:lpstr>
      <vt:lpstr>Vocabulario</vt:lpstr>
      <vt:lpstr>Saying what you do and s/he does -ar verbs –2nd and 3rd person singular</vt:lpstr>
      <vt:lpstr>leer</vt:lpstr>
      <vt:lpstr>leer</vt:lpstr>
      <vt:lpstr>hablar</vt:lpstr>
      <vt:lpstr>escuchar</vt:lpstr>
      <vt:lpstr>escuchar</vt:lpstr>
      <vt:lpstr>leer</vt:lpstr>
      <vt:lpstr>Qué</vt:lpstr>
      <vt:lpstr>¿______ música ____________?</vt:lpstr>
      <vt:lpstr>Vocabulary checklist</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Jack Peacock</dc:creator>
  <cp:lastModifiedBy>Mollie Bentley-Smith</cp:lastModifiedBy>
  <cp:revision>83</cp:revision>
  <dcterms:created xsi:type="dcterms:W3CDTF">2020-06-29T17:07:14Z</dcterms:created>
  <dcterms:modified xsi:type="dcterms:W3CDTF">2022-07-19T11:50:09Z</dcterms:modified>
</cp:coreProperties>
</file>