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4"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446" r:id="rId41"/>
    <p:sldId id="292" r:id="rId42"/>
  </p:sldIdLst>
  <p:sldSz cx="12192000" cy="6858000"/>
  <p:notesSz cx="6858000" cy="9144000"/>
  <p:embeddedFontLst>
    <p:embeddedFont>
      <p:font typeface="Century Gothic" panose="020B050202020202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Tw Cen MT" panose="020B06020201040206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g77SwK+SiBoce1tU1qcwGHOMkL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567200-D412-4FE1-B7C3-64011F2CF245}">
  <a:tblStyle styleId="{57567200-D412-4FE1-B7C3-64011F2CF245}"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E99DFE9-91AF-42CC-A845-1759B4E4F8C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8813EF3-2F05-4162-80BD-1A309C8940D0}" styleName="Table_2">
    <a:wholeTbl>
      <a:tcTxStyle b="off" i="off">
        <a:font>
          <a:latin typeface="Century Gothic"/>
          <a:ea typeface="Century Gothic"/>
          <a:cs typeface="Century Gothic"/>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2"/>
              </a:solidFill>
              <a:prstDash val="solid"/>
              <a:round/>
              <a:headEnd type="none" w="sm" len="sm"/>
              <a:tailEnd type="none" w="sm" len="sm"/>
            </a:ln>
          </a:top>
        </a:tcBdr>
        <a:fill>
          <a:solidFill>
            <a:srgbClr val="FCECE7"/>
          </a:solidFill>
        </a:fill>
      </a:tcStyle>
    </a:lastRow>
    <a:seCell>
      <a:tcTxStyle/>
      <a:tcStyle>
        <a:tcBdr/>
      </a:tcStyle>
    </a:seCell>
    <a:swCell>
      <a:tcTxStyle/>
      <a:tcStyle>
        <a:tcBdr/>
      </a:tcStyle>
    </a:swCell>
    <a:firstRow>
      <a:tcTxStyle b="on" i="off"/>
      <a:tcStyle>
        <a:tcBdr/>
        <a:fill>
          <a:solidFill>
            <a:srgbClr val="FCECE7"/>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2789" autoAdjust="0"/>
  </p:normalViewPr>
  <p:slideViewPr>
    <p:cSldViewPr snapToGrid="0">
      <p:cViewPr varScale="1">
        <p:scale>
          <a:sx n="66" d="100"/>
          <a:sy n="66" d="100"/>
        </p:scale>
        <p:origin x="54" y="76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customschemas.google.com/relationships/presentationmetadata" Target="meta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Learning outcomes (lesson 1):</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Introduction of –</a:t>
            </a:r>
            <a:r>
              <a:rPr lang="en-GB" b="0" dirty="0" err="1"/>
              <a:t>ar</a:t>
            </a:r>
            <a:r>
              <a:rPr lang="en-GB" b="0" dirty="0"/>
              <a:t> verbs in first person singular </a:t>
            </a:r>
            <a:r>
              <a:rPr lang="en-GB" b="0" dirty="0" err="1"/>
              <a:t>preterite</a:t>
            </a:r>
            <a:r>
              <a:rPr lang="en-GB" b="0" dirty="0"/>
              <a:t> (-</a:t>
            </a:r>
            <a:r>
              <a:rPr lang="en-GB" b="0" dirty="0" err="1"/>
              <a:t>é</a:t>
            </a:r>
            <a:r>
              <a:rPr lang="en-GB" b="0" dirty="0"/>
              <a:t>)</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Consolidation of –</a:t>
            </a:r>
            <a:r>
              <a:rPr lang="en-GB" sz="1200" dirty="0" err="1">
                <a:solidFill>
                  <a:schemeClr val="dk1"/>
                </a:solidFill>
                <a:latin typeface="Calibri"/>
                <a:ea typeface="Calibri"/>
                <a:cs typeface="Calibri"/>
                <a:sym typeface="Calibri"/>
              </a:rPr>
              <a:t>ar</a:t>
            </a:r>
            <a:r>
              <a:rPr lang="en-GB" sz="1200" dirty="0">
                <a:solidFill>
                  <a:schemeClr val="dk1"/>
                </a:solidFill>
                <a:latin typeface="Calibri"/>
                <a:ea typeface="Calibri"/>
                <a:cs typeface="Calibri"/>
                <a:sym typeface="Calibri"/>
              </a:rPr>
              <a:t> verbs in 1st person singular present (-o) </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Revisit negative 'no'</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Introduction to Spanish syllables</a:t>
            </a:r>
            <a:endParaRPr dirty="0"/>
          </a:p>
          <a:p>
            <a:pPr marL="0" lvl="0" indent="0" algn="l" rtl="0">
              <a:spcBef>
                <a:spcPts val="0"/>
              </a:spcBef>
              <a:spcAft>
                <a:spcPts val="0"/>
              </a:spcAft>
              <a:buNone/>
            </a:pPr>
            <a:r>
              <a:rPr lang="en-GB" dirty="0"/>
              <a:t/>
            </a:r>
            <a:br>
              <a:rPr lang="en-GB" dirty="0"/>
            </a:br>
            <a:r>
              <a:rPr lang="en-GB" b="1" dirty="0"/>
              <a:t>Word frequency (1 is the most frequent word in French): </a:t>
            </a:r>
            <a:endParaRPr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8.1.1.1 (introduce) </a:t>
            </a:r>
            <a:r>
              <a:rPr lang="en-GB" sz="1200" b="0" i="0" dirty="0">
                <a:solidFill>
                  <a:schemeClr val="dk1"/>
                </a:solidFill>
                <a:latin typeface="Calibri"/>
                <a:ea typeface="Calibri"/>
                <a:cs typeface="Calibri"/>
                <a:sym typeface="Calibri"/>
              </a:rPr>
              <a:t>vocab set: </a:t>
            </a: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quedar¹ [100];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 pared [778];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 [1139]; </a:t>
            </a:r>
            <a:r>
              <a:rPr lang="en-GB" sz="1200" dirty="0" err="1">
                <a:solidFill>
                  <a:schemeClr val="dk1"/>
                </a:solidFill>
                <a:latin typeface="Calibri"/>
                <a:ea typeface="Calibri"/>
                <a:cs typeface="Calibri"/>
                <a:sym typeface="Calibri"/>
              </a:rPr>
              <a:t>pasado</a:t>
            </a:r>
            <a:r>
              <a:rPr lang="en-GB" sz="1200" dirty="0">
                <a:solidFill>
                  <a:schemeClr val="dk1"/>
                </a:solidFill>
                <a:latin typeface="Calibri"/>
                <a:ea typeface="Calibri"/>
                <a:cs typeface="Calibri"/>
                <a:sym typeface="Calibri"/>
              </a:rPr>
              <a:t> (adj.) [932]; libre [473]; </a:t>
            </a:r>
            <a:r>
              <a:rPr lang="en-GB" sz="1200" dirty="0" err="1">
                <a:solidFill>
                  <a:schemeClr val="dk1"/>
                </a:solidFill>
                <a:latin typeface="Calibri"/>
                <a:ea typeface="Calibri"/>
                <a:cs typeface="Calibri"/>
                <a:sym typeface="Calibri"/>
              </a:rPr>
              <a:t>máximo</a:t>
            </a:r>
            <a:r>
              <a:rPr lang="en-GB" sz="1200" dirty="0">
                <a:solidFill>
                  <a:schemeClr val="dk1"/>
                </a:solidFill>
                <a:latin typeface="Calibri"/>
                <a:ea typeface="Calibri"/>
                <a:cs typeface="Calibri"/>
                <a:sym typeface="Calibri"/>
              </a:rPr>
              <a:t> [935]; antes [190]; sin embargo [embargo-203]; poco (as adverb only) [76]; negro [307]</a:t>
            </a: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3.2.4 (revisit)</a:t>
            </a:r>
            <a:r>
              <a:rPr lang="en-GB" sz="1200" b="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voy</a:t>
            </a:r>
            <a:r>
              <a:rPr lang="en-GB" sz="1200" dirty="0">
                <a:solidFill>
                  <a:schemeClr val="dk1"/>
                </a:solidFill>
                <a:latin typeface="Calibri"/>
                <a:ea typeface="Calibri"/>
                <a:cs typeface="Calibri"/>
                <a:sym typeface="Calibri"/>
              </a:rPr>
              <a:t>; vas; </a:t>
            </a:r>
            <a:r>
              <a:rPr lang="en-GB" sz="1200" dirty="0" err="1">
                <a:solidFill>
                  <a:schemeClr val="dk1"/>
                </a:solidFill>
                <a:latin typeface="Calibri"/>
                <a:ea typeface="Calibri"/>
                <a:cs typeface="Calibri"/>
                <a:sym typeface="Calibri"/>
              </a:rPr>
              <a:t>va</a:t>
            </a:r>
            <a:r>
              <a:rPr lang="en-GB" sz="1200" dirty="0">
                <a:solidFill>
                  <a:schemeClr val="dk1"/>
                </a:solidFill>
                <a:latin typeface="Calibri"/>
                <a:ea typeface="Calibri"/>
                <a:cs typeface="Calibri"/>
                <a:sym typeface="Calibri"/>
              </a:rPr>
              <a:t>; barrio [940]; al [a-8];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Italia [N/A]; playa [1475]; </a:t>
            </a:r>
            <a:r>
              <a:rPr lang="en-GB" sz="1200" dirty="0" err="1">
                <a:solidFill>
                  <a:schemeClr val="dk1"/>
                </a:solidFill>
                <a:latin typeface="Calibri"/>
                <a:ea typeface="Calibri"/>
                <a:cs typeface="Calibri"/>
                <a:sym typeface="Calibri"/>
              </a:rPr>
              <a:t>enero</a:t>
            </a:r>
            <a:r>
              <a:rPr lang="en-GB" sz="1200" dirty="0">
                <a:solidFill>
                  <a:schemeClr val="dk1"/>
                </a:solidFill>
                <a:latin typeface="Calibri"/>
                <a:ea typeface="Calibri"/>
                <a:cs typeface="Calibri"/>
                <a:sym typeface="Calibri"/>
              </a:rPr>
              <a:t> [1173]; </a:t>
            </a:r>
            <a:r>
              <a:rPr lang="en-GB" sz="1200" dirty="0" err="1">
                <a:solidFill>
                  <a:schemeClr val="dk1"/>
                </a:solidFill>
                <a:latin typeface="Calibri"/>
                <a:ea typeface="Calibri"/>
                <a:cs typeface="Calibri"/>
                <a:sym typeface="Calibri"/>
              </a:rPr>
              <a:t>febrero</a:t>
            </a:r>
            <a:r>
              <a:rPr lang="en-GB" sz="1200" dirty="0">
                <a:solidFill>
                  <a:schemeClr val="dk1"/>
                </a:solidFill>
                <a:latin typeface="Calibri"/>
                <a:ea typeface="Calibri"/>
                <a:cs typeface="Calibri"/>
                <a:sym typeface="Calibri"/>
              </a:rPr>
              <a:t> [1419]; sin [54]; día [65]</a:t>
            </a:r>
            <a:endParaRPr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3.1.2 (revisit)</a:t>
            </a:r>
            <a:r>
              <a:rPr lang="en-GB" sz="1200" b="0"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hombre [97], cabeza [265],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a:t>
            </a:r>
            <a:r>
              <a:rPr lang="en-GB" sz="1200" dirty="0" err="1">
                <a:solidFill>
                  <a:schemeClr val="dk1"/>
                </a:solidFill>
                <a:latin typeface="Calibri"/>
                <a:ea typeface="Calibri"/>
                <a:cs typeface="Calibri"/>
                <a:sym typeface="Calibri"/>
              </a:rPr>
              <a:t>pensar</a:t>
            </a:r>
            <a:r>
              <a:rPr lang="en-GB" sz="1200" dirty="0">
                <a:solidFill>
                  <a:schemeClr val="dk1"/>
                </a:solidFill>
                <a:latin typeface="Calibri"/>
                <a:ea typeface="Calibri"/>
                <a:cs typeface="Calibri"/>
                <a:sym typeface="Calibri"/>
              </a:rPr>
              <a:t> [105], usar [317], </a:t>
            </a:r>
            <a:r>
              <a:rPr lang="en-GB" sz="1200" dirty="0" err="1">
                <a:solidFill>
                  <a:schemeClr val="dk1"/>
                </a:solidFill>
                <a:latin typeface="Calibri"/>
                <a:ea typeface="Calibri"/>
                <a:cs typeface="Calibri"/>
                <a:sym typeface="Calibri"/>
              </a:rPr>
              <a:t>amar</a:t>
            </a:r>
            <a:r>
              <a:rPr lang="en-GB" sz="1200" dirty="0">
                <a:solidFill>
                  <a:schemeClr val="dk1"/>
                </a:solidFill>
                <a:latin typeface="Calibri"/>
                <a:ea typeface="Calibri"/>
                <a:cs typeface="Calibri"/>
                <a:sym typeface="Calibri"/>
              </a:rPr>
              <a:t> [700], </a:t>
            </a:r>
            <a:r>
              <a:rPr lang="en-GB" sz="1200" dirty="0" err="1">
                <a:solidFill>
                  <a:schemeClr val="dk1"/>
                </a:solidFill>
                <a:latin typeface="Calibri"/>
                <a:ea typeface="Calibri"/>
                <a:cs typeface="Calibri"/>
                <a:sym typeface="Calibri"/>
              </a:rPr>
              <a:t>cantar</a:t>
            </a:r>
            <a:r>
              <a:rPr lang="en-GB" sz="1200" dirty="0">
                <a:solidFill>
                  <a:schemeClr val="dk1"/>
                </a:solidFill>
                <a:latin typeface="Calibri"/>
                <a:ea typeface="Calibri"/>
                <a:cs typeface="Calibri"/>
                <a:sym typeface="Calibri"/>
              </a:rPr>
              <a:t> [717], </a:t>
            </a:r>
            <a:r>
              <a:rPr lang="en-GB" sz="1200" dirty="0" err="1">
                <a:solidFill>
                  <a:schemeClr val="dk1"/>
                </a:solidFill>
                <a:latin typeface="Calibri"/>
                <a:ea typeface="Calibri"/>
                <a:cs typeface="Calibri"/>
                <a:sym typeface="Calibri"/>
              </a:rPr>
              <a:t>besar</a:t>
            </a:r>
            <a:r>
              <a:rPr lang="en-GB" sz="1200" dirty="0">
                <a:solidFill>
                  <a:schemeClr val="dk1"/>
                </a:solidFill>
                <a:latin typeface="Calibri"/>
                <a:ea typeface="Calibri"/>
                <a:cs typeface="Calibri"/>
                <a:sym typeface="Calibri"/>
              </a:rPr>
              <a:t> [1591], sin [54], </a:t>
            </a:r>
            <a:r>
              <a:rPr lang="en-GB" sz="1200" dirty="0" err="1">
                <a:solidFill>
                  <a:schemeClr val="dk1"/>
                </a:solidFill>
                <a:latin typeface="Calibri"/>
                <a:ea typeface="Calibri"/>
                <a:cs typeface="Calibri"/>
                <a:sym typeface="Calibri"/>
              </a:rPr>
              <a:t>entender</a:t>
            </a:r>
            <a:r>
              <a:rPr lang="en-GB" sz="1200" dirty="0">
                <a:solidFill>
                  <a:schemeClr val="dk1"/>
                </a:solidFill>
                <a:latin typeface="Calibri"/>
                <a:ea typeface="Calibri"/>
                <a:cs typeface="Calibri"/>
                <a:sym typeface="Calibri"/>
              </a:rPr>
              <a:t> [229], leer [209], comer [347]</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sz="1200" b="1" dirty="0"/>
          </a:p>
          <a:p>
            <a:pPr marL="0" lvl="0" indent="0" algn="l" rtl="0">
              <a:spcBef>
                <a:spcPts val="0"/>
              </a:spcBef>
              <a:spcAft>
                <a:spcPts val="0"/>
              </a:spcAft>
              <a:buNone/>
            </a:pPr>
            <a:endParaRPr dirty="0"/>
          </a:p>
        </p:txBody>
      </p:sp>
      <p:sp>
        <p:nvSpPr>
          <p:cNvPr id="130" name="Google Shape;13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If there is time, teachers could show some or all of this YouTube video of a classic Colombian salsa son, called Cali Pachanguero by el Grupo Niche (this is the official music video), which shows lots of the sights of Cali as well as the dancing: https://www.youtube.com/watch?v=7KxkMLAZlzw</a:t>
            </a:r>
            <a:endParaRPr/>
          </a:p>
          <a:p>
            <a:pPr marL="0" lvl="0" indent="0" algn="l" rtl="0">
              <a:spcBef>
                <a:spcPts val="0"/>
              </a:spcBef>
              <a:spcAft>
                <a:spcPts val="0"/>
              </a:spcAft>
              <a:buNone/>
            </a:pPr>
            <a:endParaRPr/>
          </a:p>
          <a:p>
            <a:pPr marL="0" lvl="0" indent="0" algn="l" rtl="0">
              <a:spcBef>
                <a:spcPts val="0"/>
              </a:spcBef>
              <a:spcAft>
                <a:spcPts val="0"/>
              </a:spcAft>
              <a:buNone/>
            </a:pPr>
            <a:r>
              <a:rPr lang="en-GB" b="1"/>
              <a:t>Word frequency (1 is the most frequent word in Spanish): </a:t>
            </a:r>
            <a:r>
              <a:rPr lang="en-GB"/>
              <a:t/>
            </a:r>
            <a:br>
              <a:rPr lang="en-GB"/>
            </a:br>
            <a:r>
              <a:rPr lang="en-GB"/>
              <a:t>baile [2041]; origen [678]</a:t>
            </a:r>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1"/>
              <a:t>). A frequency dictionary of Spanish: Core vocabulary for learners </a:t>
            </a:r>
            <a:r>
              <a:rPr lang="en-GB"/>
              <a:t>(2nd ed.). Routledge: London</a:t>
            </a:r>
            <a:endParaRPr sz="1200" b="1"/>
          </a:p>
          <a:p>
            <a:pPr marL="0" lvl="0" indent="0" algn="l" rtl="0">
              <a:spcBef>
                <a:spcPts val="0"/>
              </a:spcBef>
              <a:spcAft>
                <a:spcPts val="0"/>
              </a:spcAft>
              <a:buNone/>
            </a:pPr>
            <a:endParaRPr/>
          </a:p>
        </p:txBody>
      </p:sp>
      <p:sp>
        <p:nvSpPr>
          <p:cNvPr id="611" name="Google Shape;61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6" name="Google Shape;87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5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produce accurate written sentences using first person singular in present and past tense accurately. </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Translate the English sentences 1-5 into Spanish.</a:t>
            </a:r>
            <a:endParaRPr/>
          </a:p>
          <a:p>
            <a:pPr marL="0" lvl="0" indent="0" algn="l" rtl="0">
              <a:spcBef>
                <a:spcPts val="0"/>
              </a:spcBef>
              <a:spcAft>
                <a:spcPts val="0"/>
              </a:spcAft>
              <a:buNone/>
            </a:pPr>
            <a:r>
              <a:rPr lang="en-GB" b="0"/>
              <a:t>2. Answers are revealed by clicking the pink text box allowing answers to be given in any order.</a:t>
            </a:r>
            <a:endParaRPr b="0"/>
          </a:p>
          <a:p>
            <a:pPr marL="0" lvl="0" indent="0" algn="l" rtl="0">
              <a:spcBef>
                <a:spcPts val="0"/>
              </a:spcBef>
              <a:spcAft>
                <a:spcPts val="0"/>
              </a:spcAft>
              <a:buNone/>
            </a:pPr>
            <a:endParaRPr b="0"/>
          </a:p>
        </p:txBody>
      </p:sp>
      <p:sp>
        <p:nvSpPr>
          <p:cNvPr id="932" name="Google Shape;93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a:t>
            </a:r>
            <a:r>
              <a:rPr lang="en-GB" b="0" dirty="0"/>
              <a:t>: students practise recognising the words in Spanish from Y7 3.2.4 and Y7 3.1.2 to further embed these previously encountered words as per the cycle of vocabulary revisiting in the SoW.</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supply the Spanish for the word which appears in English.  The aim is to be able to give the Spanish before the image stops spinning.</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Notes:</a:t>
            </a:r>
            <a:endParaRPr dirty="0"/>
          </a:p>
          <a:p>
            <a:pPr marL="228600" lvl="0" indent="-228600" algn="l" rtl="0">
              <a:spcBef>
                <a:spcPts val="0"/>
              </a:spcBef>
              <a:spcAft>
                <a:spcPts val="0"/>
              </a:spcAft>
              <a:buClr>
                <a:schemeClr val="dk1"/>
              </a:buClr>
              <a:buSzPts val="1200"/>
              <a:buFont typeface="Calibri"/>
              <a:buAutoNum type="arabicPeriod"/>
            </a:pPr>
            <a:r>
              <a:rPr lang="en-GB" b="0" dirty="0"/>
              <a:t>The activity can be repeated, clicking faster through the animations to increase speed of recall.</a:t>
            </a:r>
            <a:endParaRPr dirty="0"/>
          </a:p>
          <a:p>
            <a:pPr marL="228600" lvl="0" indent="-228600" algn="l" rtl="0">
              <a:spcBef>
                <a:spcPts val="0"/>
              </a:spcBef>
              <a:spcAft>
                <a:spcPts val="0"/>
              </a:spcAft>
              <a:buClr>
                <a:schemeClr val="dk1"/>
              </a:buClr>
              <a:buSzPts val="1200"/>
              <a:buFont typeface="Calibri"/>
              <a:buAutoNum type="arabicPeriod"/>
            </a:pPr>
            <a:r>
              <a:rPr lang="en-GB" b="0" dirty="0"/>
              <a:t>Teachers may wish to give students 30 seconds to look at the Spanish words before showing the English prompts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Word frequency (1 is the most frequent word in Spanish): </a:t>
            </a:r>
            <a:r>
              <a:rPr lang="en-GB" dirty="0"/>
              <a:t/>
            </a:r>
            <a:br>
              <a:rPr lang="en-GB" dirty="0"/>
            </a:br>
            <a:r>
              <a:rPr lang="en-GB" sz="1200" b="1" dirty="0">
                <a:solidFill>
                  <a:schemeClr val="dk1"/>
                </a:solidFill>
                <a:latin typeface="Calibri"/>
                <a:ea typeface="Calibri"/>
                <a:cs typeface="Calibri"/>
                <a:sym typeface="Calibri"/>
              </a:rPr>
              <a:t>Y7 3.2.4</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voy</a:t>
            </a:r>
            <a:r>
              <a:rPr lang="en-GB" sz="1200" dirty="0">
                <a:solidFill>
                  <a:schemeClr val="dk1"/>
                </a:solidFill>
                <a:latin typeface="Calibri"/>
                <a:ea typeface="Calibri"/>
                <a:cs typeface="Calibri"/>
                <a:sym typeface="Calibri"/>
              </a:rPr>
              <a:t>; vas; </a:t>
            </a:r>
            <a:r>
              <a:rPr lang="en-GB" sz="1200" dirty="0" err="1">
                <a:solidFill>
                  <a:schemeClr val="dk1"/>
                </a:solidFill>
                <a:latin typeface="Calibri"/>
                <a:ea typeface="Calibri"/>
                <a:cs typeface="Calibri"/>
                <a:sym typeface="Calibri"/>
              </a:rPr>
              <a:t>va</a:t>
            </a:r>
            <a:r>
              <a:rPr lang="en-GB" sz="1200" dirty="0">
                <a:solidFill>
                  <a:schemeClr val="dk1"/>
                </a:solidFill>
                <a:latin typeface="Calibri"/>
                <a:ea typeface="Calibri"/>
                <a:cs typeface="Calibri"/>
                <a:sym typeface="Calibri"/>
              </a:rPr>
              <a:t>; barrio [940]; al [a-8];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Italia [N/A]; playa [1475]; </a:t>
            </a:r>
            <a:r>
              <a:rPr lang="en-GB" sz="1200" dirty="0" err="1">
                <a:solidFill>
                  <a:schemeClr val="dk1"/>
                </a:solidFill>
                <a:latin typeface="Calibri"/>
                <a:ea typeface="Calibri"/>
                <a:cs typeface="Calibri"/>
                <a:sym typeface="Calibri"/>
              </a:rPr>
              <a:t>enero</a:t>
            </a:r>
            <a:r>
              <a:rPr lang="en-GB" sz="1200" dirty="0">
                <a:solidFill>
                  <a:schemeClr val="dk1"/>
                </a:solidFill>
                <a:latin typeface="Calibri"/>
                <a:ea typeface="Calibri"/>
                <a:cs typeface="Calibri"/>
                <a:sym typeface="Calibri"/>
              </a:rPr>
              <a:t> [1173]; </a:t>
            </a:r>
            <a:r>
              <a:rPr lang="en-GB" sz="1200" dirty="0" err="1">
                <a:solidFill>
                  <a:schemeClr val="dk1"/>
                </a:solidFill>
                <a:latin typeface="Calibri"/>
                <a:ea typeface="Calibri"/>
                <a:cs typeface="Calibri"/>
                <a:sym typeface="Calibri"/>
              </a:rPr>
              <a:t>febrero</a:t>
            </a:r>
            <a:r>
              <a:rPr lang="en-GB" sz="1200" dirty="0">
                <a:solidFill>
                  <a:schemeClr val="dk1"/>
                </a:solidFill>
                <a:latin typeface="Calibri"/>
                <a:ea typeface="Calibri"/>
                <a:cs typeface="Calibri"/>
                <a:sym typeface="Calibri"/>
              </a:rPr>
              <a:t> [1419]; sin [54]; día [65]</a:t>
            </a:r>
            <a:endParaRPr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3.1.2</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hombre [97], cabeza [265],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a:t>
            </a:r>
            <a:r>
              <a:rPr lang="en-GB" sz="1200" dirty="0" err="1">
                <a:solidFill>
                  <a:schemeClr val="dk1"/>
                </a:solidFill>
                <a:latin typeface="Calibri"/>
                <a:ea typeface="Calibri"/>
                <a:cs typeface="Calibri"/>
                <a:sym typeface="Calibri"/>
              </a:rPr>
              <a:t>pensar</a:t>
            </a:r>
            <a:r>
              <a:rPr lang="en-GB" sz="1200" dirty="0">
                <a:solidFill>
                  <a:schemeClr val="dk1"/>
                </a:solidFill>
                <a:latin typeface="Calibri"/>
                <a:ea typeface="Calibri"/>
                <a:cs typeface="Calibri"/>
                <a:sym typeface="Calibri"/>
              </a:rPr>
              <a:t> [105], usar [317], </a:t>
            </a:r>
            <a:r>
              <a:rPr lang="en-GB" sz="1200" dirty="0" err="1">
                <a:solidFill>
                  <a:schemeClr val="dk1"/>
                </a:solidFill>
                <a:latin typeface="Calibri"/>
                <a:ea typeface="Calibri"/>
                <a:cs typeface="Calibri"/>
                <a:sym typeface="Calibri"/>
              </a:rPr>
              <a:t>amar</a:t>
            </a:r>
            <a:r>
              <a:rPr lang="en-GB" sz="1200" dirty="0">
                <a:solidFill>
                  <a:schemeClr val="dk1"/>
                </a:solidFill>
                <a:latin typeface="Calibri"/>
                <a:ea typeface="Calibri"/>
                <a:cs typeface="Calibri"/>
                <a:sym typeface="Calibri"/>
              </a:rPr>
              <a:t> [700], </a:t>
            </a:r>
            <a:r>
              <a:rPr lang="en-GB" sz="1200" dirty="0" err="1">
                <a:solidFill>
                  <a:schemeClr val="dk1"/>
                </a:solidFill>
                <a:latin typeface="Calibri"/>
                <a:ea typeface="Calibri"/>
                <a:cs typeface="Calibri"/>
                <a:sym typeface="Calibri"/>
              </a:rPr>
              <a:t>cantar</a:t>
            </a:r>
            <a:r>
              <a:rPr lang="en-GB" sz="1200" dirty="0">
                <a:solidFill>
                  <a:schemeClr val="dk1"/>
                </a:solidFill>
                <a:latin typeface="Calibri"/>
                <a:ea typeface="Calibri"/>
                <a:cs typeface="Calibri"/>
                <a:sym typeface="Calibri"/>
              </a:rPr>
              <a:t> [717], </a:t>
            </a:r>
            <a:r>
              <a:rPr lang="en-GB" sz="1200" dirty="0" err="1">
                <a:solidFill>
                  <a:schemeClr val="dk1"/>
                </a:solidFill>
                <a:latin typeface="Calibri"/>
                <a:ea typeface="Calibri"/>
                <a:cs typeface="Calibri"/>
                <a:sym typeface="Calibri"/>
              </a:rPr>
              <a:t>besar</a:t>
            </a:r>
            <a:r>
              <a:rPr lang="en-GB" sz="1200" dirty="0">
                <a:solidFill>
                  <a:schemeClr val="dk1"/>
                </a:solidFill>
                <a:latin typeface="Calibri"/>
                <a:ea typeface="Calibri"/>
                <a:cs typeface="Calibri"/>
                <a:sym typeface="Calibri"/>
              </a:rPr>
              <a:t> [1591], sin [54], </a:t>
            </a:r>
            <a:r>
              <a:rPr lang="en-GB" sz="1200" dirty="0" err="1">
                <a:solidFill>
                  <a:schemeClr val="dk1"/>
                </a:solidFill>
                <a:latin typeface="Calibri"/>
                <a:ea typeface="Calibri"/>
                <a:cs typeface="Calibri"/>
                <a:sym typeface="Calibri"/>
              </a:rPr>
              <a:t>entender</a:t>
            </a:r>
            <a:r>
              <a:rPr lang="en-GB" sz="1200" dirty="0">
                <a:solidFill>
                  <a:schemeClr val="dk1"/>
                </a:solidFill>
                <a:latin typeface="Calibri"/>
                <a:ea typeface="Calibri"/>
                <a:cs typeface="Calibri"/>
                <a:sym typeface="Calibri"/>
              </a:rPr>
              <a:t> [229], leer [209], comer [347]</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sz="1200" b="1" dirty="0"/>
          </a:p>
          <a:p>
            <a:pPr marL="0" lvl="0" indent="0" algn="l" rtl="0">
              <a:spcBef>
                <a:spcPts val="0"/>
              </a:spcBef>
              <a:spcAft>
                <a:spcPts val="0"/>
              </a:spcAft>
              <a:buNone/>
            </a:pPr>
            <a:endParaRPr dirty="0"/>
          </a:p>
        </p:txBody>
      </p:sp>
      <p:sp>
        <p:nvSpPr>
          <p:cNvPr id="148" name="Google Shape;14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Learning outcomes (lesson 2):</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Consolidation of first person singular past tense for –</a:t>
            </a:r>
            <a:r>
              <a:rPr lang="en-GB" b="0" dirty="0" err="1"/>
              <a:t>ar</a:t>
            </a:r>
            <a:r>
              <a:rPr lang="en-GB" b="0" dirty="0"/>
              <a:t> verbs</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Contrast with: 1st person singular present (-o)</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Further practice with Spanish syllables</a:t>
            </a:r>
            <a:endParaRPr dirty="0"/>
          </a:p>
          <a:p>
            <a:pPr marL="0" marR="0" lvl="0" indent="0" algn="l" rtl="0">
              <a:lnSpc>
                <a:spcPct val="100000"/>
              </a:lnSpc>
              <a:spcBef>
                <a:spcPts val="0"/>
              </a:spcBef>
              <a:spcAft>
                <a:spcPts val="0"/>
              </a:spcAft>
              <a:buClr>
                <a:schemeClr val="dk1"/>
              </a:buClr>
              <a:buSzPts val="1200"/>
              <a:buFont typeface="Calibri"/>
              <a:buNone/>
            </a:pPr>
            <a:r>
              <a:rPr lang="en-GB" dirty="0"/>
              <a:t/>
            </a:r>
            <a:br>
              <a:rPr lang="en-GB" dirty="0"/>
            </a:br>
            <a:r>
              <a:rPr lang="en-GB" b="1" dirty="0"/>
              <a:t>Word frequency (1 is the most frequent word in French): </a:t>
            </a:r>
            <a:endParaRPr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8.1.1.1 (introduce) </a:t>
            </a:r>
            <a:r>
              <a:rPr lang="en-GB" sz="1200" b="0" i="0" dirty="0">
                <a:solidFill>
                  <a:schemeClr val="dk1"/>
                </a:solidFill>
                <a:latin typeface="Calibri"/>
                <a:ea typeface="Calibri"/>
                <a:cs typeface="Calibri"/>
                <a:sym typeface="Calibri"/>
              </a:rPr>
              <a:t>vocab set: </a:t>
            </a: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quedar¹ [100];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 pared [778];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 [1139]; </a:t>
            </a:r>
            <a:r>
              <a:rPr lang="en-GB" sz="1200" dirty="0" err="1">
                <a:solidFill>
                  <a:schemeClr val="dk1"/>
                </a:solidFill>
                <a:latin typeface="Calibri"/>
                <a:ea typeface="Calibri"/>
                <a:cs typeface="Calibri"/>
                <a:sym typeface="Calibri"/>
              </a:rPr>
              <a:t>pasado</a:t>
            </a:r>
            <a:r>
              <a:rPr lang="en-GB" sz="1200" dirty="0">
                <a:solidFill>
                  <a:schemeClr val="dk1"/>
                </a:solidFill>
                <a:latin typeface="Calibri"/>
                <a:ea typeface="Calibri"/>
                <a:cs typeface="Calibri"/>
                <a:sym typeface="Calibri"/>
              </a:rPr>
              <a:t> (adj.) [932]; libre [473]; </a:t>
            </a:r>
            <a:r>
              <a:rPr lang="en-GB" sz="1200" dirty="0" err="1">
                <a:solidFill>
                  <a:schemeClr val="dk1"/>
                </a:solidFill>
                <a:latin typeface="Calibri"/>
                <a:ea typeface="Calibri"/>
                <a:cs typeface="Calibri"/>
                <a:sym typeface="Calibri"/>
              </a:rPr>
              <a:t>máximo</a:t>
            </a:r>
            <a:r>
              <a:rPr lang="en-GB" sz="1200" dirty="0">
                <a:solidFill>
                  <a:schemeClr val="dk1"/>
                </a:solidFill>
                <a:latin typeface="Calibri"/>
                <a:ea typeface="Calibri"/>
                <a:cs typeface="Calibri"/>
                <a:sym typeface="Calibri"/>
              </a:rPr>
              <a:t> [935]; antes [190]; sin embargo [embargo-203]; poco (as adverb only) [76]; negro [307]</a:t>
            </a: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3.2.4 (revisit)</a:t>
            </a:r>
            <a:r>
              <a:rPr lang="en-GB" sz="1200" b="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voy</a:t>
            </a:r>
            <a:r>
              <a:rPr lang="en-GB" sz="1200" dirty="0">
                <a:solidFill>
                  <a:schemeClr val="dk1"/>
                </a:solidFill>
                <a:latin typeface="Calibri"/>
                <a:ea typeface="Calibri"/>
                <a:cs typeface="Calibri"/>
                <a:sym typeface="Calibri"/>
              </a:rPr>
              <a:t>; vas; </a:t>
            </a:r>
            <a:r>
              <a:rPr lang="en-GB" sz="1200" dirty="0" err="1">
                <a:solidFill>
                  <a:schemeClr val="dk1"/>
                </a:solidFill>
                <a:latin typeface="Calibri"/>
                <a:ea typeface="Calibri"/>
                <a:cs typeface="Calibri"/>
                <a:sym typeface="Calibri"/>
              </a:rPr>
              <a:t>va</a:t>
            </a:r>
            <a:r>
              <a:rPr lang="en-GB" sz="1200" dirty="0">
                <a:solidFill>
                  <a:schemeClr val="dk1"/>
                </a:solidFill>
                <a:latin typeface="Calibri"/>
                <a:ea typeface="Calibri"/>
                <a:cs typeface="Calibri"/>
                <a:sym typeface="Calibri"/>
              </a:rPr>
              <a:t>; barrio [940]; al [a-8];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Italia [N/A]; playa [1475]; </a:t>
            </a:r>
            <a:r>
              <a:rPr lang="en-GB" sz="1200" dirty="0" err="1">
                <a:solidFill>
                  <a:schemeClr val="dk1"/>
                </a:solidFill>
                <a:latin typeface="Calibri"/>
                <a:ea typeface="Calibri"/>
                <a:cs typeface="Calibri"/>
                <a:sym typeface="Calibri"/>
              </a:rPr>
              <a:t>enero</a:t>
            </a:r>
            <a:r>
              <a:rPr lang="en-GB" sz="1200" dirty="0">
                <a:solidFill>
                  <a:schemeClr val="dk1"/>
                </a:solidFill>
                <a:latin typeface="Calibri"/>
                <a:ea typeface="Calibri"/>
                <a:cs typeface="Calibri"/>
                <a:sym typeface="Calibri"/>
              </a:rPr>
              <a:t> [1173]; </a:t>
            </a:r>
            <a:r>
              <a:rPr lang="en-GB" sz="1200" dirty="0" err="1">
                <a:solidFill>
                  <a:schemeClr val="dk1"/>
                </a:solidFill>
                <a:latin typeface="Calibri"/>
                <a:ea typeface="Calibri"/>
                <a:cs typeface="Calibri"/>
                <a:sym typeface="Calibri"/>
              </a:rPr>
              <a:t>febrero</a:t>
            </a:r>
            <a:r>
              <a:rPr lang="en-GB" sz="1200" dirty="0">
                <a:solidFill>
                  <a:schemeClr val="dk1"/>
                </a:solidFill>
                <a:latin typeface="Calibri"/>
                <a:ea typeface="Calibri"/>
                <a:cs typeface="Calibri"/>
                <a:sym typeface="Calibri"/>
              </a:rPr>
              <a:t> [1419]; sin [54]; día [65]</a:t>
            </a:r>
            <a:endParaRPr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3.1.2 (revisit)</a:t>
            </a:r>
            <a:r>
              <a:rPr lang="en-GB" sz="1200" b="0"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hombre [97], cabeza [265],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a:t>
            </a:r>
            <a:r>
              <a:rPr lang="en-GB" sz="1200" dirty="0" err="1">
                <a:solidFill>
                  <a:schemeClr val="dk1"/>
                </a:solidFill>
                <a:latin typeface="Calibri"/>
                <a:ea typeface="Calibri"/>
                <a:cs typeface="Calibri"/>
                <a:sym typeface="Calibri"/>
              </a:rPr>
              <a:t>pensar</a:t>
            </a:r>
            <a:r>
              <a:rPr lang="en-GB" sz="1200" dirty="0">
                <a:solidFill>
                  <a:schemeClr val="dk1"/>
                </a:solidFill>
                <a:latin typeface="Calibri"/>
                <a:ea typeface="Calibri"/>
                <a:cs typeface="Calibri"/>
                <a:sym typeface="Calibri"/>
              </a:rPr>
              <a:t> [105], usar [317], </a:t>
            </a:r>
            <a:r>
              <a:rPr lang="en-GB" sz="1200" dirty="0" err="1">
                <a:solidFill>
                  <a:schemeClr val="dk1"/>
                </a:solidFill>
                <a:latin typeface="Calibri"/>
                <a:ea typeface="Calibri"/>
                <a:cs typeface="Calibri"/>
                <a:sym typeface="Calibri"/>
              </a:rPr>
              <a:t>amar</a:t>
            </a:r>
            <a:r>
              <a:rPr lang="en-GB" sz="1200" dirty="0">
                <a:solidFill>
                  <a:schemeClr val="dk1"/>
                </a:solidFill>
                <a:latin typeface="Calibri"/>
                <a:ea typeface="Calibri"/>
                <a:cs typeface="Calibri"/>
                <a:sym typeface="Calibri"/>
              </a:rPr>
              <a:t> [700], </a:t>
            </a:r>
            <a:r>
              <a:rPr lang="en-GB" sz="1200" dirty="0" err="1">
                <a:solidFill>
                  <a:schemeClr val="dk1"/>
                </a:solidFill>
                <a:latin typeface="Calibri"/>
                <a:ea typeface="Calibri"/>
                <a:cs typeface="Calibri"/>
                <a:sym typeface="Calibri"/>
              </a:rPr>
              <a:t>cantar</a:t>
            </a:r>
            <a:r>
              <a:rPr lang="en-GB" sz="1200" dirty="0">
                <a:solidFill>
                  <a:schemeClr val="dk1"/>
                </a:solidFill>
                <a:latin typeface="Calibri"/>
                <a:ea typeface="Calibri"/>
                <a:cs typeface="Calibri"/>
                <a:sym typeface="Calibri"/>
              </a:rPr>
              <a:t> [717], </a:t>
            </a:r>
            <a:r>
              <a:rPr lang="en-GB" sz="1200" dirty="0" err="1">
                <a:solidFill>
                  <a:schemeClr val="dk1"/>
                </a:solidFill>
                <a:latin typeface="Calibri"/>
                <a:ea typeface="Calibri"/>
                <a:cs typeface="Calibri"/>
                <a:sym typeface="Calibri"/>
              </a:rPr>
              <a:t>besar</a:t>
            </a:r>
            <a:r>
              <a:rPr lang="en-GB" sz="1200" dirty="0">
                <a:solidFill>
                  <a:schemeClr val="dk1"/>
                </a:solidFill>
                <a:latin typeface="Calibri"/>
                <a:ea typeface="Calibri"/>
                <a:cs typeface="Calibri"/>
                <a:sym typeface="Calibri"/>
              </a:rPr>
              <a:t> [1591], sin [54], </a:t>
            </a:r>
            <a:r>
              <a:rPr lang="en-GB" sz="1200" dirty="0" err="1">
                <a:solidFill>
                  <a:schemeClr val="dk1"/>
                </a:solidFill>
                <a:latin typeface="Calibri"/>
                <a:ea typeface="Calibri"/>
                <a:cs typeface="Calibri"/>
                <a:sym typeface="Calibri"/>
              </a:rPr>
              <a:t>entender</a:t>
            </a:r>
            <a:r>
              <a:rPr lang="en-GB" sz="1200" dirty="0">
                <a:solidFill>
                  <a:schemeClr val="dk1"/>
                </a:solidFill>
                <a:latin typeface="Calibri"/>
                <a:ea typeface="Calibri"/>
                <a:cs typeface="Calibri"/>
                <a:sym typeface="Calibri"/>
              </a:rPr>
              <a:t> [229], leer [209], comer [347]</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endParaRPr sz="1200" b="1" dirty="0"/>
          </a:p>
          <a:p>
            <a:pPr marL="0" lvl="0" indent="0" algn="l" rtl="0">
              <a:spcBef>
                <a:spcPts val="0"/>
              </a:spcBef>
              <a:spcAft>
                <a:spcPts val="0"/>
              </a:spcAft>
              <a:buNone/>
            </a:pPr>
            <a:endParaRPr dirty="0"/>
          </a:p>
        </p:txBody>
      </p:sp>
      <p:sp>
        <p:nvSpPr>
          <p:cNvPr id="945" name="Google Shape;94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solidFill>
                  <a:schemeClr val="dk1"/>
                </a:solidFill>
                <a:latin typeface="Calibri"/>
                <a:ea typeface="Calibri"/>
                <a:cs typeface="Calibri"/>
                <a:sym typeface="Calibri"/>
              </a:rPr>
              <a:t>A game of pairs</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Timing: </a:t>
            </a:r>
            <a:r>
              <a:rPr lang="en-GB" b="0"/>
              <a:t>7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Students </a:t>
            </a:r>
            <a:r>
              <a:rPr lang="en-GB" sz="1200" b="0">
                <a:solidFill>
                  <a:schemeClr val="dk1"/>
                </a:solidFill>
                <a:latin typeface="Calibri"/>
                <a:ea typeface="Calibri"/>
                <a:cs typeface="Calibri"/>
                <a:sym typeface="Calibri"/>
              </a:rPr>
              <a:t>match words based on the number of syllables </a:t>
            </a:r>
            <a:endParaRPr/>
          </a:p>
          <a:p>
            <a:pPr marL="0" lvl="0" indent="0" algn="l" rtl="0">
              <a:spcBef>
                <a:spcPts val="0"/>
              </a:spcBef>
              <a:spcAft>
                <a:spcPts val="0"/>
              </a:spcAft>
              <a:buNone/>
            </a:pPr>
            <a:r>
              <a:rPr lang="en-GB" b="0"/>
              <a:t>(Teachers should use this slide to model the game.)</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The teacher selects a number by clicking on it.</a:t>
            </a:r>
            <a:endParaRPr b="0"/>
          </a:p>
          <a:p>
            <a:pPr marL="0" lvl="0" indent="0" algn="l" rtl="0">
              <a:spcBef>
                <a:spcPts val="0"/>
              </a:spcBef>
              <a:spcAft>
                <a:spcPts val="0"/>
              </a:spcAft>
              <a:buNone/>
            </a:pPr>
            <a:r>
              <a:rPr lang="en-GB" b="0"/>
              <a:t>2. Students say the word in choral response</a:t>
            </a:r>
            <a:endParaRPr/>
          </a:p>
          <a:p>
            <a:pPr marL="0" lvl="0" indent="0" algn="l" rtl="0">
              <a:spcBef>
                <a:spcPts val="0"/>
              </a:spcBef>
              <a:spcAft>
                <a:spcPts val="0"/>
              </a:spcAft>
              <a:buNone/>
            </a:pPr>
            <a:r>
              <a:rPr lang="en-GB" b="0"/>
              <a:t>3. The teacher selects a second number by clicking on it</a:t>
            </a:r>
            <a:endParaRPr/>
          </a:p>
          <a:p>
            <a:pPr marL="0" lvl="0" indent="0" algn="l" rtl="0">
              <a:spcBef>
                <a:spcPts val="0"/>
              </a:spcBef>
              <a:spcAft>
                <a:spcPts val="0"/>
              </a:spcAft>
              <a:buNone/>
            </a:pPr>
            <a:r>
              <a:rPr lang="en-GB" b="0"/>
              <a:t>4. Students say the word in choral response.</a:t>
            </a:r>
            <a:endParaRPr/>
          </a:p>
          <a:p>
            <a:pPr marL="0" lvl="0" indent="0" algn="l" rtl="0">
              <a:spcBef>
                <a:spcPts val="0"/>
              </a:spcBef>
              <a:spcAft>
                <a:spcPts val="0"/>
              </a:spcAft>
              <a:buNone/>
            </a:pPr>
            <a:r>
              <a:rPr lang="en-GB" b="0"/>
              <a:t>5. If a match is made, the teacher leaves the text box with the words visible on the board. The teacher could also ask in Spanish how many syllables the words have.</a:t>
            </a:r>
            <a:endParaRPr/>
          </a:p>
          <a:p>
            <a:pPr marL="0" lvl="0" indent="0" algn="l" rtl="0">
              <a:spcBef>
                <a:spcPts val="0"/>
              </a:spcBef>
              <a:spcAft>
                <a:spcPts val="0"/>
              </a:spcAft>
              <a:buNone/>
            </a:pPr>
            <a:r>
              <a:rPr lang="en-GB" b="0"/>
              <a:t>6. If a match is not made, the teacher clicks on the text box and the number will reappear, covering back up the word.</a:t>
            </a:r>
            <a:endParaRPr/>
          </a:p>
          <a:p>
            <a:pPr marL="0" lvl="0" indent="0" algn="l" rtl="0">
              <a:spcBef>
                <a:spcPts val="0"/>
              </a:spcBef>
              <a:spcAft>
                <a:spcPts val="0"/>
              </a:spcAft>
              <a:buNone/>
            </a:pPr>
            <a:r>
              <a:rPr lang="en-GB" b="0"/>
              <a:t>7. Some students will begin to memorize where matches could be made.  Teachers could encourage students to give the numbers, but making sure that students say the target word as well.</a:t>
            </a:r>
            <a:endParaRPr b="0"/>
          </a:p>
          <a:p>
            <a:pPr marL="0" lvl="0" indent="0" algn="l" rtl="0">
              <a:spcBef>
                <a:spcPts val="0"/>
              </a:spcBef>
              <a:spcAft>
                <a:spcPts val="0"/>
              </a:spcAft>
              <a:buNone/>
            </a:pPr>
            <a:endParaRPr b="0"/>
          </a:p>
          <a:p>
            <a:pPr marL="0" lvl="0" indent="0" algn="l" rtl="0">
              <a:spcBef>
                <a:spcPts val="0"/>
              </a:spcBef>
              <a:spcAft>
                <a:spcPts val="0"/>
              </a:spcAft>
              <a:buNone/>
            </a:pPr>
            <a:r>
              <a:rPr lang="en-GB" b="0"/>
              <a:t>Students then play in pairs (see next slide for student cards, also available as a Word document.)</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Note: </a:t>
            </a:r>
            <a:endParaRPr/>
          </a:p>
          <a:p>
            <a:pPr marL="0" lvl="0" indent="0" algn="l" rtl="0">
              <a:spcBef>
                <a:spcPts val="0"/>
              </a:spcBef>
              <a:spcAft>
                <a:spcPts val="0"/>
              </a:spcAft>
              <a:buNone/>
            </a:pPr>
            <a:r>
              <a:rPr lang="en-GB" b="0"/>
              <a:t>1. All words have previously been taught in Year 7 as vocabulary items and/or used for phonics practice.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Word frequency (1 is the most frequent word in Spanish): </a:t>
            </a:r>
            <a:r>
              <a:rPr lang="en-GB"/>
              <a:t/>
            </a:r>
            <a:br>
              <a:rPr lang="en-GB"/>
            </a:br>
            <a:r>
              <a:rPr lang="en-GB" sz="1200">
                <a:solidFill>
                  <a:schemeClr val="dk1"/>
                </a:solidFill>
                <a:latin typeface="Calibri"/>
                <a:ea typeface="Calibri"/>
                <a:cs typeface="Calibri"/>
                <a:sym typeface="Calibri"/>
              </a:rPr>
              <a:t>naturaleza [713]; interesante [616]; chocolate [3409]; importante [171]; elefante [&gt;5000]; documento [996]; famoso [997]; barato [2164]; preparar [570]; descansar [1749].</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0"/>
              <a:t>)</a:t>
            </a:r>
            <a:r>
              <a:rPr lang="en-GB" i="1"/>
              <a:t>. A frequency dictionary of Spanish: Core vocabulary for learners </a:t>
            </a:r>
            <a:r>
              <a:rPr lang="en-GB"/>
              <a:t>(2nd ed.). Routledge: London</a:t>
            </a:r>
            <a:endParaRPr sz="1200" b="1"/>
          </a:p>
        </p:txBody>
      </p:sp>
      <p:sp>
        <p:nvSpPr>
          <p:cNvPr id="963" name="Google Shape;96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a:t>OPTIONAL</a:t>
            </a:r>
            <a:endParaRPr sz="1200" b="0"/>
          </a:p>
          <a:p>
            <a:pPr marL="0" lvl="0" indent="0" algn="l" rtl="0">
              <a:spcBef>
                <a:spcPts val="0"/>
              </a:spcBef>
              <a:spcAft>
                <a:spcPts val="0"/>
              </a:spcAft>
              <a:buNone/>
            </a:pPr>
            <a:endParaRPr sz="1200" b="0"/>
          </a:p>
          <a:p>
            <a:pPr marL="0" lvl="0" indent="0" algn="l" rtl="0">
              <a:spcBef>
                <a:spcPts val="0"/>
              </a:spcBef>
              <a:spcAft>
                <a:spcPts val="0"/>
              </a:spcAft>
              <a:buNone/>
            </a:pPr>
            <a:r>
              <a:rPr lang="en-GB" sz="1200" b="1"/>
              <a:t>Aim: </a:t>
            </a:r>
            <a:r>
              <a:rPr lang="en-GB" sz="1200" b="0"/>
              <a:t>to continue focusing on syllabification, this time in follow-up pair-work</a:t>
            </a:r>
            <a:endParaRPr/>
          </a:p>
          <a:p>
            <a:pPr marL="0" lvl="0" indent="0" algn="l" rtl="0">
              <a:spcBef>
                <a:spcPts val="0"/>
              </a:spcBef>
              <a:spcAft>
                <a:spcPts val="0"/>
              </a:spcAft>
              <a:buNone/>
            </a:pPr>
            <a:endParaRPr sz="1200" b="0"/>
          </a:p>
          <a:p>
            <a:pPr marL="0" lvl="0" indent="0" algn="l" rtl="0">
              <a:spcBef>
                <a:spcPts val="0"/>
              </a:spcBef>
              <a:spcAft>
                <a:spcPts val="0"/>
              </a:spcAft>
              <a:buNone/>
            </a:pPr>
            <a:r>
              <a:rPr lang="en-GB" sz="1200" b="1"/>
              <a:t>Procedure:</a:t>
            </a:r>
            <a:endParaRPr/>
          </a:p>
          <a:p>
            <a:pPr marL="228600" lvl="0" indent="-228600" algn="l" rtl="0">
              <a:spcBef>
                <a:spcPts val="0"/>
              </a:spcBef>
              <a:spcAft>
                <a:spcPts val="0"/>
              </a:spcAft>
              <a:buClr>
                <a:schemeClr val="dk1"/>
              </a:buClr>
              <a:buSzPts val="1200"/>
              <a:buFont typeface="Calibri"/>
              <a:buAutoNum type="arabicPeriod"/>
            </a:pPr>
            <a:r>
              <a:rPr lang="en-GB" sz="1200" b="0"/>
              <a:t>These are the same word cards as those used for the pairs game on the previous slide. They are also available as a Word doc with the resource.  </a:t>
            </a:r>
            <a:endParaRPr/>
          </a:p>
          <a:p>
            <a:pPr marL="228600" lvl="0" indent="-228600" algn="l" rtl="0">
              <a:spcBef>
                <a:spcPts val="0"/>
              </a:spcBef>
              <a:spcAft>
                <a:spcPts val="0"/>
              </a:spcAft>
              <a:buClr>
                <a:schemeClr val="dk1"/>
              </a:buClr>
              <a:buSzPts val="1200"/>
              <a:buFont typeface="Calibri"/>
              <a:buAutoNum type="arabicPeriod"/>
            </a:pPr>
            <a:r>
              <a:rPr lang="en-GB" sz="1200" b="0"/>
              <a:t>Students begin with all the cards facing down. They have to turn two over per go to find a pair (pelmansim). </a:t>
            </a:r>
            <a:r>
              <a:rPr lang="en-GB" sz="1200" b="1"/>
              <a:t>They say each word aloud when they turn over the card.</a:t>
            </a:r>
            <a:endParaRPr/>
          </a:p>
          <a:p>
            <a:pPr marL="228600" lvl="0" indent="-228600" algn="l" rtl="0">
              <a:spcBef>
                <a:spcPts val="0"/>
              </a:spcBef>
              <a:spcAft>
                <a:spcPts val="0"/>
              </a:spcAft>
              <a:buClr>
                <a:schemeClr val="dk1"/>
              </a:buClr>
              <a:buSzPts val="1200"/>
              <a:buFont typeface="Calibri"/>
              <a:buAutoNum type="arabicPeriod"/>
            </a:pPr>
            <a:r>
              <a:rPr lang="en-GB" sz="1200" b="0"/>
              <a:t>Students keep the pair if a match is made or turn the cards back over if a match is not made. </a:t>
            </a:r>
            <a:endParaRPr/>
          </a:p>
          <a:p>
            <a:pPr marL="228600" lvl="0" indent="-228600" algn="l" rtl="0">
              <a:spcBef>
                <a:spcPts val="0"/>
              </a:spcBef>
              <a:spcAft>
                <a:spcPts val="0"/>
              </a:spcAft>
              <a:buClr>
                <a:schemeClr val="dk1"/>
              </a:buClr>
              <a:buSzPts val="1200"/>
              <a:buFont typeface="Calibri"/>
              <a:buAutoNum type="arabicPeriod"/>
            </a:pPr>
            <a:r>
              <a:rPr lang="en-GB" sz="1200" b="0"/>
              <a:t>Students take it in turns.  The player with the most pairs wins.</a:t>
            </a:r>
            <a:endParaRPr/>
          </a:p>
          <a:p>
            <a:pPr marL="228600" lvl="0" indent="-228600" algn="l" rtl="0">
              <a:spcBef>
                <a:spcPts val="0"/>
              </a:spcBef>
              <a:spcAft>
                <a:spcPts val="0"/>
              </a:spcAft>
              <a:buClr>
                <a:schemeClr val="dk1"/>
              </a:buClr>
              <a:buSzPts val="1200"/>
              <a:buFont typeface="Calibri"/>
              <a:buAutoNum type="arabicPeriod"/>
            </a:pPr>
            <a:r>
              <a:rPr lang="en-GB" sz="1200" b="0"/>
              <a:t>The teacher should circulate during the activity to ensure students are saying the word at the same time as turning the card over.</a:t>
            </a:r>
            <a:endParaRPr sz="1200" b="0"/>
          </a:p>
        </p:txBody>
      </p:sp>
      <p:sp>
        <p:nvSpPr>
          <p:cNvPr id="991" name="Google Shape;99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(plus 3 minutes additional preparation time, if required)</a:t>
            </a:r>
            <a:br>
              <a:rPr lang="en-GB" b="0" dirty="0"/>
            </a:br>
            <a:r>
              <a:rPr lang="en-GB" b="1" dirty="0"/>
              <a:t/>
            </a:r>
            <a:br>
              <a:rPr lang="en-GB" b="1" dirty="0"/>
            </a:br>
            <a:r>
              <a:rPr lang="en-GB" b="1" dirty="0"/>
              <a:t>Aim: </a:t>
            </a:r>
            <a:r>
              <a:rPr lang="en-GB" b="0" dirty="0"/>
              <a:t>To revisit three combined vocabulary sets (oral modality)</a:t>
            </a:r>
            <a:br>
              <a:rPr lang="en-GB" b="0" dirty="0"/>
            </a:br>
            <a:r>
              <a:rPr lang="en-GB" b="0" dirty="0"/>
              <a:t/>
            </a:r>
            <a:br>
              <a:rPr lang="en-GB" b="0" dirty="0"/>
            </a:br>
            <a:r>
              <a:rPr lang="en-GB" b="1" dirty="0"/>
              <a:t>Procedure: </a:t>
            </a:r>
            <a:br>
              <a:rPr lang="en-GB" b="1" dirty="0"/>
            </a:br>
            <a:r>
              <a:rPr lang="en-GB" b="1" dirty="0"/>
              <a:t>1. </a:t>
            </a:r>
            <a:r>
              <a:rPr lang="en-GB" b="0" dirty="0"/>
              <a:t>Think about the Spanish for the key words on the slide.</a:t>
            </a:r>
            <a:r>
              <a:rPr lang="en-GB" b="1" dirty="0"/>
              <a:t/>
            </a:r>
            <a:br>
              <a:rPr lang="en-GB" b="1" dirty="0"/>
            </a:br>
            <a:r>
              <a:rPr lang="en-GB" b="1" dirty="0"/>
              <a:t>2. </a:t>
            </a:r>
            <a:r>
              <a:rPr lang="en-GB" b="0" dirty="0"/>
              <a:t>Listen to the audio 1-5.  For each, choose the correct answer A, B or C.</a:t>
            </a:r>
            <a:br>
              <a:rPr lang="en-GB" b="0" dirty="0"/>
            </a:br>
            <a:r>
              <a:rPr lang="en-GB" b="1" dirty="0"/>
              <a:t>3. </a:t>
            </a:r>
            <a:r>
              <a:rPr lang="en-GB" b="0" dirty="0"/>
              <a:t>Click to see the answers.</a:t>
            </a:r>
            <a:r>
              <a:rPr lang="en-GB" b="1" dirty="0"/>
              <a:t/>
            </a:r>
            <a:br>
              <a:rPr lang="en-GB" b="1" dirty="0"/>
            </a:br>
            <a:r>
              <a:rPr lang="en-GB" b="1" dirty="0"/>
              <a:t>4. </a:t>
            </a:r>
            <a:r>
              <a:rPr lang="en-GB" b="0" dirty="0"/>
              <a:t>Think what would have been heard for either of the other two possible answers.</a:t>
            </a:r>
            <a:br>
              <a:rPr lang="en-GB" b="0" dirty="0"/>
            </a:br>
            <a:endParaRPr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dirty="0">
                <a:solidFill>
                  <a:schemeClr val="dk1"/>
                </a:solidFill>
                <a:latin typeface="Calibri"/>
                <a:ea typeface="Calibri"/>
                <a:cs typeface="Calibri"/>
                <a:sym typeface="Calibri"/>
              </a:rPr>
              <a:t>Word frequencies:</a:t>
            </a:r>
            <a:endParaRPr dirty="0"/>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Y8.1.1.1 (new vocabulary)</a:t>
            </a:r>
            <a:endParaRPr dirty="0"/>
          </a:p>
          <a:p>
            <a:pPr marL="0" lvl="0" indent="0" algn="l" rtl="0">
              <a:spcBef>
                <a:spcPts val="0"/>
              </a:spcBef>
              <a:spcAft>
                <a:spcPts val="0"/>
              </a:spcAft>
              <a:buClr>
                <a:schemeClr val="dk1"/>
              </a:buClr>
              <a:buSzPts val="1200"/>
              <a:buFont typeface="Calibri"/>
              <a:buNone/>
            </a:pP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quedar¹ [100];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 pared [778];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 [1139]; </a:t>
            </a:r>
            <a:r>
              <a:rPr lang="en-GB" sz="1200" dirty="0" err="1">
                <a:solidFill>
                  <a:schemeClr val="dk1"/>
                </a:solidFill>
                <a:latin typeface="Calibri"/>
                <a:ea typeface="Calibri"/>
                <a:cs typeface="Calibri"/>
                <a:sym typeface="Calibri"/>
              </a:rPr>
              <a:t>pasado</a:t>
            </a:r>
            <a:r>
              <a:rPr lang="en-GB" sz="1200" dirty="0">
                <a:solidFill>
                  <a:schemeClr val="dk1"/>
                </a:solidFill>
                <a:latin typeface="Calibri"/>
                <a:ea typeface="Calibri"/>
                <a:cs typeface="Calibri"/>
                <a:sym typeface="Calibri"/>
              </a:rPr>
              <a:t> (adj.) [932]; libre [473]; </a:t>
            </a:r>
            <a:r>
              <a:rPr lang="en-GB" sz="1200" dirty="0" err="1">
                <a:solidFill>
                  <a:schemeClr val="dk1"/>
                </a:solidFill>
                <a:latin typeface="Calibri"/>
                <a:ea typeface="Calibri"/>
                <a:cs typeface="Calibri"/>
                <a:sym typeface="Calibri"/>
              </a:rPr>
              <a:t>máximo</a:t>
            </a:r>
            <a:r>
              <a:rPr lang="en-GB" sz="1200" dirty="0">
                <a:solidFill>
                  <a:schemeClr val="dk1"/>
                </a:solidFill>
                <a:latin typeface="Calibri"/>
                <a:ea typeface="Calibri"/>
                <a:cs typeface="Calibri"/>
                <a:sym typeface="Calibri"/>
              </a:rPr>
              <a:t> [935]; antes [190]; [76]; negro [307]</a:t>
            </a:r>
            <a:endParaRPr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3.2.4 (revisited)</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voy</a:t>
            </a:r>
            <a:r>
              <a:rPr lang="en-GB" sz="1200" dirty="0">
                <a:solidFill>
                  <a:schemeClr val="dk1"/>
                </a:solidFill>
                <a:latin typeface="Calibri"/>
                <a:ea typeface="Calibri"/>
                <a:cs typeface="Calibri"/>
                <a:sym typeface="Calibri"/>
              </a:rPr>
              <a:t>; vas; </a:t>
            </a:r>
            <a:r>
              <a:rPr lang="en-GB" sz="1200" dirty="0" err="1">
                <a:solidFill>
                  <a:schemeClr val="dk1"/>
                </a:solidFill>
                <a:latin typeface="Calibri"/>
                <a:ea typeface="Calibri"/>
                <a:cs typeface="Calibri"/>
                <a:sym typeface="Calibri"/>
              </a:rPr>
              <a:t>va</a:t>
            </a:r>
            <a:r>
              <a:rPr lang="en-GB" sz="1200" dirty="0">
                <a:solidFill>
                  <a:schemeClr val="dk1"/>
                </a:solidFill>
                <a:latin typeface="Calibri"/>
                <a:ea typeface="Calibri"/>
                <a:cs typeface="Calibri"/>
                <a:sym typeface="Calibri"/>
              </a:rPr>
              <a:t>; barrio [940]; al [a-8];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Italia [N/A]; playa [1475]; </a:t>
            </a:r>
            <a:r>
              <a:rPr lang="en-GB" sz="1200" dirty="0" err="1">
                <a:solidFill>
                  <a:schemeClr val="dk1"/>
                </a:solidFill>
                <a:latin typeface="Calibri"/>
                <a:ea typeface="Calibri"/>
                <a:cs typeface="Calibri"/>
                <a:sym typeface="Calibri"/>
              </a:rPr>
              <a:t>enero</a:t>
            </a:r>
            <a:r>
              <a:rPr lang="en-GB" sz="1200" dirty="0">
                <a:solidFill>
                  <a:schemeClr val="dk1"/>
                </a:solidFill>
                <a:latin typeface="Calibri"/>
                <a:ea typeface="Calibri"/>
                <a:cs typeface="Calibri"/>
                <a:sym typeface="Calibri"/>
              </a:rPr>
              <a:t> [1173]; </a:t>
            </a:r>
            <a:r>
              <a:rPr lang="en-GB" sz="1200" dirty="0" err="1">
                <a:solidFill>
                  <a:schemeClr val="dk1"/>
                </a:solidFill>
                <a:latin typeface="Calibri"/>
                <a:ea typeface="Calibri"/>
                <a:cs typeface="Calibri"/>
                <a:sym typeface="Calibri"/>
              </a:rPr>
              <a:t>febrero</a:t>
            </a:r>
            <a:r>
              <a:rPr lang="en-GB" sz="1200" dirty="0">
                <a:solidFill>
                  <a:schemeClr val="dk1"/>
                </a:solidFill>
                <a:latin typeface="Calibri"/>
                <a:ea typeface="Calibri"/>
                <a:cs typeface="Calibri"/>
                <a:sym typeface="Calibri"/>
              </a:rPr>
              <a:t> [1419]; sin [54]; día [65]</a:t>
            </a:r>
            <a:endParaRPr dirty="0"/>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Y7 3.1.2 (revisited)</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pensar</a:t>
            </a:r>
            <a:r>
              <a:rPr lang="en-GB" sz="1200" dirty="0">
                <a:solidFill>
                  <a:schemeClr val="dk1"/>
                </a:solidFill>
                <a:latin typeface="Calibri"/>
                <a:ea typeface="Calibri"/>
                <a:cs typeface="Calibri"/>
                <a:sym typeface="Calibri"/>
              </a:rPr>
              <a:t> [105], </a:t>
            </a:r>
            <a:r>
              <a:rPr lang="en-GB" sz="1200" dirty="0" err="1">
                <a:solidFill>
                  <a:schemeClr val="dk1"/>
                </a:solidFill>
                <a:latin typeface="Calibri"/>
                <a:ea typeface="Calibri"/>
                <a:cs typeface="Calibri"/>
                <a:sym typeface="Calibri"/>
              </a:rPr>
              <a:t>cantar</a:t>
            </a:r>
            <a:r>
              <a:rPr lang="en-GB" sz="1200" dirty="0">
                <a:solidFill>
                  <a:schemeClr val="dk1"/>
                </a:solidFill>
                <a:latin typeface="Calibri"/>
                <a:ea typeface="Calibri"/>
                <a:cs typeface="Calibri"/>
                <a:sym typeface="Calibri"/>
              </a:rPr>
              <a:t> [717], </a:t>
            </a:r>
            <a:r>
              <a:rPr lang="en-GB" sz="1200" dirty="0" err="1">
                <a:solidFill>
                  <a:schemeClr val="dk1"/>
                </a:solidFill>
                <a:latin typeface="Calibri"/>
                <a:ea typeface="Calibri"/>
                <a:cs typeface="Calibri"/>
                <a:sym typeface="Calibri"/>
              </a:rPr>
              <a:t>besar</a:t>
            </a:r>
            <a:r>
              <a:rPr lang="en-GB" sz="1200" dirty="0">
                <a:solidFill>
                  <a:schemeClr val="dk1"/>
                </a:solidFill>
                <a:latin typeface="Calibri"/>
                <a:ea typeface="Calibri"/>
                <a:cs typeface="Calibri"/>
                <a:sym typeface="Calibri"/>
              </a:rPr>
              <a:t> [1591], sin [54], </a:t>
            </a:r>
            <a:r>
              <a:rPr lang="en-GB" sz="1200" dirty="0" err="1">
                <a:solidFill>
                  <a:schemeClr val="dk1"/>
                </a:solidFill>
                <a:latin typeface="Calibri"/>
                <a:ea typeface="Calibri"/>
                <a:cs typeface="Calibri"/>
                <a:sym typeface="Calibri"/>
              </a:rPr>
              <a:t>entender</a:t>
            </a:r>
            <a:r>
              <a:rPr lang="en-GB" sz="1200" dirty="0">
                <a:solidFill>
                  <a:schemeClr val="dk1"/>
                </a:solidFill>
                <a:latin typeface="Calibri"/>
                <a:ea typeface="Calibri"/>
                <a:cs typeface="Calibri"/>
                <a:sym typeface="Calibri"/>
              </a:rPr>
              <a:t> [229], leer [209], comer [347]</a:t>
            </a:r>
            <a:endParaRPr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dirty="0">
                <a:solidFill>
                  <a:schemeClr val="dk1"/>
                </a:solidFill>
                <a:latin typeface="Calibri"/>
                <a:ea typeface="Calibri"/>
                <a:cs typeface="Calibri"/>
                <a:sym typeface="Calibri"/>
              </a:rPr>
              <a:t>Transcript:</a:t>
            </a:r>
            <a:endParaRPr dirty="0"/>
          </a:p>
          <a:p>
            <a:pPr marL="228600" lvl="0" indent="-228600" algn="l" rtl="0">
              <a:spcBef>
                <a:spcPts val="0"/>
              </a:spcBef>
              <a:spcAft>
                <a:spcPts val="0"/>
              </a:spcAft>
              <a:buClr>
                <a:schemeClr val="dk1"/>
              </a:buClr>
              <a:buSzPts val="1200"/>
              <a:buFont typeface="Calibri"/>
              <a:buAutoNum type="arabicParenR"/>
            </a:pPr>
            <a:r>
              <a:rPr lang="en-GB" sz="1200" b="0" i="0" dirty="0" err="1">
                <a:solidFill>
                  <a:schemeClr val="dk1"/>
                </a:solidFill>
                <a:latin typeface="Calibri"/>
                <a:ea typeface="Calibri"/>
                <a:cs typeface="Calibri"/>
                <a:sym typeface="Calibri"/>
              </a:rPr>
              <a:t>Normalmente</a:t>
            </a:r>
            <a:r>
              <a:rPr lang="en-GB" sz="1200" b="0" i="0" dirty="0">
                <a:solidFill>
                  <a:schemeClr val="dk1"/>
                </a:solidFill>
                <a:latin typeface="Calibri"/>
                <a:ea typeface="Calibri"/>
                <a:cs typeface="Calibri"/>
                <a:sym typeface="Calibri"/>
              </a:rPr>
              <a:t>, es </a:t>
            </a:r>
            <a:r>
              <a:rPr lang="en-GB" sz="1200" b="0" i="0" dirty="0" err="1">
                <a:solidFill>
                  <a:schemeClr val="dk1"/>
                </a:solidFill>
                <a:latin typeface="Calibri"/>
                <a:ea typeface="Calibri"/>
                <a:cs typeface="Calibri"/>
                <a:sym typeface="Calibri"/>
              </a:rPr>
              <a:t>importante</a:t>
            </a:r>
            <a:r>
              <a:rPr lang="en-GB" sz="1200" b="0" i="0" dirty="0">
                <a:solidFill>
                  <a:schemeClr val="dk1"/>
                </a:solidFill>
                <a:latin typeface="Calibri"/>
                <a:ea typeface="Calibri"/>
                <a:cs typeface="Calibri"/>
                <a:sym typeface="Calibri"/>
              </a:rPr>
              <a:t> comer antes de </a:t>
            </a:r>
            <a:r>
              <a:rPr lang="en-GB" sz="1200" b="0" i="0" dirty="0" err="1">
                <a:solidFill>
                  <a:schemeClr val="dk1"/>
                </a:solidFill>
                <a:latin typeface="Calibri"/>
                <a:ea typeface="Calibri"/>
                <a:cs typeface="Calibri"/>
                <a:sym typeface="Calibri"/>
              </a:rPr>
              <a:t>cantar</a:t>
            </a:r>
            <a:r>
              <a:rPr lang="en-GB" sz="1200" b="0" i="0" dirty="0">
                <a:solidFill>
                  <a:schemeClr val="dk1"/>
                </a:solidFill>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arenR"/>
            </a:pPr>
            <a:r>
              <a:rPr lang="en-GB" sz="1200" b="0" i="0" dirty="0" err="1">
                <a:solidFill>
                  <a:schemeClr val="dk1"/>
                </a:solidFill>
                <a:latin typeface="Calibri"/>
                <a:ea typeface="Calibri"/>
                <a:cs typeface="Calibri"/>
                <a:sym typeface="Calibri"/>
              </a:rPr>
              <a:t>En</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enero</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aprovecho</a:t>
            </a:r>
            <a:r>
              <a:rPr lang="en-GB" sz="1200" b="0" i="0" dirty="0">
                <a:solidFill>
                  <a:schemeClr val="dk1"/>
                </a:solidFill>
                <a:latin typeface="Calibri"/>
                <a:ea typeface="Calibri"/>
                <a:cs typeface="Calibri"/>
                <a:sym typeface="Calibri"/>
              </a:rPr>
              <a:t> al </a:t>
            </a:r>
            <a:r>
              <a:rPr lang="en-GB" sz="1200" b="0" i="0" dirty="0" err="1">
                <a:solidFill>
                  <a:schemeClr val="dk1"/>
                </a:solidFill>
                <a:latin typeface="Calibri"/>
                <a:ea typeface="Calibri"/>
                <a:cs typeface="Calibri"/>
                <a:sym typeface="Calibri"/>
              </a:rPr>
              <a:t>máximo</a:t>
            </a:r>
            <a:r>
              <a:rPr lang="en-GB" sz="1200" b="0" i="0" dirty="0">
                <a:solidFill>
                  <a:schemeClr val="dk1"/>
                </a:solidFill>
                <a:latin typeface="Calibri"/>
                <a:ea typeface="Calibri"/>
                <a:cs typeface="Calibri"/>
                <a:sym typeface="Calibri"/>
              </a:rPr>
              <a:t> el </a:t>
            </a:r>
            <a:r>
              <a:rPr lang="en-GB" sz="1200" b="0" i="0" dirty="0" err="1">
                <a:solidFill>
                  <a:schemeClr val="dk1"/>
                </a:solidFill>
                <a:latin typeface="Calibri"/>
                <a:ea typeface="Calibri"/>
                <a:cs typeface="Calibri"/>
                <a:sym typeface="Calibri"/>
              </a:rPr>
              <a:t>tiempo</a:t>
            </a:r>
            <a:r>
              <a:rPr lang="en-GB" sz="1200" b="0" i="0" dirty="0">
                <a:solidFill>
                  <a:schemeClr val="dk1"/>
                </a:solidFill>
                <a:latin typeface="Calibri"/>
                <a:ea typeface="Calibri"/>
                <a:cs typeface="Calibri"/>
                <a:sym typeface="Calibri"/>
              </a:rPr>
              <a:t> libre con mi </a:t>
            </a:r>
            <a:r>
              <a:rPr lang="en-GB" sz="1200" b="0" i="0" dirty="0" err="1">
                <a:solidFill>
                  <a:schemeClr val="dk1"/>
                </a:solidFill>
                <a:latin typeface="Calibri"/>
                <a:ea typeface="Calibri"/>
                <a:cs typeface="Calibri"/>
                <a:sym typeface="Calibri"/>
              </a:rPr>
              <a:t>familia</a:t>
            </a:r>
            <a:r>
              <a:rPr lang="en-GB" sz="1200" b="0" i="0" dirty="0">
                <a:solidFill>
                  <a:schemeClr val="dk1"/>
                </a:solidFill>
                <a:latin typeface="Calibri"/>
                <a:ea typeface="Calibri"/>
                <a:cs typeface="Calibri"/>
                <a:sym typeface="Calibri"/>
              </a:rPr>
              <a:t>.</a:t>
            </a:r>
            <a:endParaRPr dirty="0"/>
          </a:p>
          <a:p>
            <a:pPr marL="228600" marR="0" lvl="0" indent="-228600" algn="l" rtl="0">
              <a:lnSpc>
                <a:spcPct val="100000"/>
              </a:lnSpc>
              <a:spcBef>
                <a:spcPts val="0"/>
              </a:spcBef>
              <a:spcAft>
                <a:spcPts val="0"/>
              </a:spcAft>
              <a:buClr>
                <a:schemeClr val="dk1"/>
              </a:buClr>
              <a:buSzPts val="1200"/>
              <a:buFont typeface="Calibri"/>
              <a:buAutoNum type="arabicParenR"/>
            </a:pPr>
            <a:r>
              <a:rPr lang="en-GB" sz="1200" b="0" i="0" dirty="0" err="1">
                <a:solidFill>
                  <a:schemeClr val="dk1"/>
                </a:solidFill>
                <a:latin typeface="Calibri"/>
                <a:ea typeface="Calibri"/>
                <a:cs typeface="Calibri"/>
                <a:sym typeface="Calibri"/>
              </a:rPr>
              <a:t>En</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febrero</a:t>
            </a:r>
            <a:r>
              <a:rPr lang="en-GB" sz="1200" b="0" i="0" dirty="0">
                <a:solidFill>
                  <a:schemeClr val="dk1"/>
                </a:solidFill>
                <a:latin typeface="Calibri"/>
                <a:ea typeface="Calibri"/>
                <a:cs typeface="Calibri"/>
                <a:sym typeface="Calibri"/>
              </a:rPr>
              <a:t> pinto de negro la pared antes de </a:t>
            </a:r>
            <a:r>
              <a:rPr lang="en-GB" sz="1200" b="0" i="0" dirty="0" err="1">
                <a:solidFill>
                  <a:schemeClr val="dk1"/>
                </a:solidFill>
                <a:latin typeface="Calibri"/>
                <a:ea typeface="Calibri"/>
                <a:cs typeface="Calibri"/>
                <a:sym typeface="Calibri"/>
              </a:rPr>
              <a:t>quedar</a:t>
            </a:r>
            <a:r>
              <a:rPr lang="en-GB" sz="1200" b="0" i="0" dirty="0">
                <a:solidFill>
                  <a:schemeClr val="dk1"/>
                </a:solidFill>
                <a:latin typeface="Calibri"/>
                <a:ea typeface="Calibri"/>
                <a:cs typeface="Calibri"/>
                <a:sym typeface="Calibri"/>
              </a:rPr>
              <a:t> con amigos.</a:t>
            </a:r>
            <a:endParaRPr dirty="0"/>
          </a:p>
          <a:p>
            <a:pPr marL="228600" lvl="0" indent="-228600" algn="l" rtl="0">
              <a:spcBef>
                <a:spcPts val="0"/>
              </a:spcBef>
              <a:spcAft>
                <a:spcPts val="0"/>
              </a:spcAft>
              <a:buClr>
                <a:schemeClr val="dk1"/>
              </a:buClr>
              <a:buSzPts val="1200"/>
              <a:buFont typeface="Calibri"/>
              <a:buAutoNum type="arabicParenR"/>
            </a:pPr>
            <a:r>
              <a:rPr lang="en-GB" sz="1200" b="0" i="0" dirty="0">
                <a:solidFill>
                  <a:schemeClr val="dk1"/>
                </a:solidFill>
                <a:latin typeface="Calibri"/>
                <a:ea typeface="Calibri"/>
                <a:cs typeface="Calibri"/>
                <a:sym typeface="Calibri"/>
              </a:rPr>
              <a:t>El </a:t>
            </a:r>
            <a:r>
              <a:rPr lang="en-GB" sz="1200" b="0" i="0" dirty="0" err="1">
                <a:solidFill>
                  <a:schemeClr val="dk1"/>
                </a:solidFill>
                <a:latin typeface="Calibri"/>
                <a:ea typeface="Calibri"/>
                <a:cs typeface="Calibri"/>
                <a:sym typeface="Calibri"/>
              </a:rPr>
              <a:t>verano</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pasado</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ayudé</a:t>
            </a:r>
            <a:r>
              <a:rPr lang="en-GB" sz="1200" b="0" i="0" dirty="0">
                <a:solidFill>
                  <a:schemeClr val="dk1"/>
                </a:solidFill>
                <a:latin typeface="Calibri"/>
                <a:ea typeface="Calibri"/>
                <a:cs typeface="Calibri"/>
                <a:sym typeface="Calibri"/>
              </a:rPr>
              <a:t> con los </a:t>
            </a:r>
            <a:r>
              <a:rPr lang="en-GB" sz="1200" b="0" i="0" dirty="0" err="1">
                <a:solidFill>
                  <a:schemeClr val="dk1"/>
                </a:solidFill>
                <a:latin typeface="Calibri"/>
                <a:ea typeface="Calibri"/>
                <a:cs typeface="Calibri"/>
                <a:sym typeface="Calibri"/>
              </a:rPr>
              <a:t>problemas</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en</a:t>
            </a:r>
            <a:r>
              <a:rPr lang="en-GB" sz="1200" b="0" i="0" dirty="0">
                <a:solidFill>
                  <a:schemeClr val="dk1"/>
                </a:solidFill>
                <a:latin typeface="Calibri"/>
                <a:ea typeface="Calibri"/>
                <a:cs typeface="Calibri"/>
                <a:sym typeface="Calibri"/>
              </a:rPr>
              <a:t> el barrio.</a:t>
            </a:r>
            <a:endParaRPr dirty="0"/>
          </a:p>
          <a:p>
            <a:pPr marL="228600" lvl="0" indent="-228600" algn="l" rtl="0">
              <a:spcBef>
                <a:spcPts val="0"/>
              </a:spcBef>
              <a:spcAft>
                <a:spcPts val="0"/>
              </a:spcAft>
              <a:buClr>
                <a:schemeClr val="dk1"/>
              </a:buClr>
              <a:buSzPts val="1200"/>
              <a:buFont typeface="Calibri"/>
              <a:buAutoNum type="arabicParenR"/>
            </a:pPr>
            <a:r>
              <a:rPr lang="en-GB" sz="1200" b="0" i="0" dirty="0" err="1">
                <a:solidFill>
                  <a:schemeClr val="dk1"/>
                </a:solidFill>
                <a:latin typeface="Calibri"/>
                <a:ea typeface="Calibri"/>
                <a:cs typeface="Calibri"/>
                <a:sym typeface="Calibri"/>
              </a:rPr>
              <a:t>En</a:t>
            </a:r>
            <a:r>
              <a:rPr lang="en-GB" sz="1200" b="0" i="0" dirty="0">
                <a:solidFill>
                  <a:schemeClr val="dk1"/>
                </a:solidFill>
                <a:latin typeface="Calibri"/>
                <a:ea typeface="Calibri"/>
                <a:cs typeface="Calibri"/>
                <a:sym typeface="Calibri"/>
              </a:rPr>
              <a:t> Italia </a:t>
            </a:r>
            <a:r>
              <a:rPr lang="en-GB" sz="1200" b="0" i="0" dirty="0" err="1">
                <a:solidFill>
                  <a:schemeClr val="dk1"/>
                </a:solidFill>
                <a:latin typeface="Calibri"/>
                <a:ea typeface="Calibri"/>
                <a:cs typeface="Calibri"/>
                <a:sym typeface="Calibri"/>
              </a:rPr>
              <a:t>todos</a:t>
            </a:r>
            <a:r>
              <a:rPr lang="en-GB" sz="1200" b="0" i="0" dirty="0">
                <a:solidFill>
                  <a:schemeClr val="dk1"/>
                </a:solidFill>
                <a:latin typeface="Calibri"/>
                <a:ea typeface="Calibri"/>
                <a:cs typeface="Calibri"/>
                <a:sym typeface="Calibri"/>
              </a:rPr>
              <a:t> los días </a:t>
            </a:r>
            <a:r>
              <a:rPr lang="en-GB" sz="1200" b="0" i="0" dirty="0" err="1">
                <a:solidFill>
                  <a:schemeClr val="dk1"/>
                </a:solidFill>
                <a:latin typeface="Calibri"/>
                <a:ea typeface="Calibri"/>
                <a:cs typeface="Calibri"/>
                <a:sym typeface="Calibri"/>
              </a:rPr>
              <a:t>va</a:t>
            </a:r>
            <a:r>
              <a:rPr lang="en-GB" sz="1200" b="0" i="0" dirty="0">
                <a:solidFill>
                  <a:schemeClr val="dk1"/>
                </a:solidFill>
                <a:latin typeface="Calibri"/>
                <a:ea typeface="Calibri"/>
                <a:cs typeface="Calibri"/>
                <a:sym typeface="Calibri"/>
              </a:rPr>
              <a:t> a la playa sin Gabriela.</a:t>
            </a:r>
            <a:endParaRPr dirty="0"/>
          </a:p>
        </p:txBody>
      </p:sp>
      <p:sp>
        <p:nvSpPr>
          <p:cNvPr id="1009" name="Google Shape;10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Grammar recap slide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Timing: </a:t>
            </a:r>
            <a:r>
              <a:rPr lang="en-GB" b="0"/>
              <a:t>2 minutes</a:t>
            </a:r>
            <a:endParaRPr/>
          </a:p>
          <a:p>
            <a:pPr marL="0" lvl="0" indent="0" algn="l" rtl="0">
              <a:spcBef>
                <a:spcPts val="0"/>
              </a:spcBef>
              <a:spcAft>
                <a:spcPts val="0"/>
              </a:spcAft>
              <a:buNone/>
            </a:pPr>
            <a:endParaRPr b="0"/>
          </a:p>
          <a:p>
            <a:pPr marL="0" lvl="0" indent="0" algn="l" rtl="0">
              <a:spcBef>
                <a:spcPts val="0"/>
              </a:spcBef>
              <a:spcAft>
                <a:spcPts val="0"/>
              </a:spcAft>
              <a:buNone/>
            </a:pPr>
            <a:r>
              <a:rPr lang="en-GB" sz="1200">
                <a:solidFill>
                  <a:schemeClr val="dk1"/>
                </a:solidFill>
                <a:latin typeface="Calibri"/>
                <a:ea typeface="Calibri"/>
                <a:cs typeface="Calibri"/>
                <a:sym typeface="Calibri"/>
              </a:rPr>
              <a:t>Revision slide to elicit the rules on 1</a:t>
            </a:r>
            <a:r>
              <a:rPr lang="en-GB" sz="1200" baseline="30000">
                <a:solidFill>
                  <a:schemeClr val="dk1"/>
                </a:solidFill>
                <a:latin typeface="Calibri"/>
                <a:ea typeface="Calibri"/>
                <a:cs typeface="Calibri"/>
                <a:sym typeface="Calibri"/>
              </a:rPr>
              <a:t>st</a:t>
            </a:r>
            <a:r>
              <a:rPr lang="en-GB" sz="1200">
                <a:solidFill>
                  <a:schemeClr val="dk1"/>
                </a:solidFill>
                <a:latin typeface="Calibri"/>
                <a:ea typeface="Calibri"/>
                <a:cs typeface="Calibri"/>
                <a:sym typeface="Calibri"/>
              </a:rPr>
              <a:t> person singular present for –ar verbs (-o) and elicit this week’s new verb form (-é) for completed actions in the past. </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Note:</a:t>
            </a:r>
            <a:endParaRPr/>
          </a:p>
          <a:p>
            <a:pPr marL="0" lvl="0" indent="0" algn="l" rtl="0">
              <a:spcBef>
                <a:spcPts val="0"/>
              </a:spcBef>
              <a:spcAft>
                <a:spcPts val="0"/>
              </a:spcAft>
              <a:buNone/>
            </a:pPr>
            <a:r>
              <a:rPr lang="en-GB" sz="1200" b="0">
                <a:solidFill>
                  <a:schemeClr val="dk1"/>
                </a:solidFill>
                <a:latin typeface="Calibri"/>
                <a:ea typeface="Calibri"/>
                <a:cs typeface="Calibri"/>
                <a:sym typeface="Calibri"/>
              </a:rPr>
              <a:t>1. Make sure to elicit the pronunciation of the Spanish verbs to highlight the final syllable stress for verbs ending in –é. </a:t>
            </a:r>
            <a:endParaRPr b="0"/>
          </a:p>
        </p:txBody>
      </p:sp>
      <p:sp>
        <p:nvSpPr>
          <p:cNvPr id="1051" name="Google Shape;105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10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identify past and present activities at sentence level within a longer text.</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Read the text. </a:t>
            </a:r>
            <a:endParaRPr/>
          </a:p>
          <a:p>
            <a:pPr marL="0" lvl="0" indent="0" algn="l" rtl="0">
              <a:spcBef>
                <a:spcPts val="0"/>
              </a:spcBef>
              <a:spcAft>
                <a:spcPts val="0"/>
              </a:spcAft>
              <a:buNone/>
            </a:pPr>
            <a:r>
              <a:rPr lang="en-GB" b="0"/>
              <a:t>2. Read the statements 1-8.</a:t>
            </a:r>
            <a:endParaRPr/>
          </a:p>
          <a:p>
            <a:pPr marL="0" lvl="0" indent="0" algn="l" rtl="0">
              <a:spcBef>
                <a:spcPts val="0"/>
              </a:spcBef>
              <a:spcAft>
                <a:spcPts val="0"/>
              </a:spcAft>
              <a:buNone/>
            </a:pPr>
            <a:r>
              <a:rPr lang="en-GB" b="0"/>
              <a:t>3. Decide if the statements are true or false according to the text.</a:t>
            </a:r>
            <a:endParaRPr b="0"/>
          </a:p>
          <a:p>
            <a:pPr marL="0" lvl="0" indent="0" algn="l" rtl="0">
              <a:spcBef>
                <a:spcPts val="0"/>
              </a:spcBef>
              <a:spcAft>
                <a:spcPts val="0"/>
              </a:spcAft>
              <a:buNone/>
            </a:pPr>
            <a:r>
              <a:rPr lang="en-GB" b="0"/>
              <a:t>4. Answers are revealed on the next slide.</a:t>
            </a:r>
            <a:endParaRPr/>
          </a:p>
          <a:p>
            <a:pPr marL="0" lvl="0" indent="0" algn="l" rtl="0">
              <a:spcBef>
                <a:spcPts val="0"/>
              </a:spcBef>
              <a:spcAft>
                <a:spcPts val="0"/>
              </a:spcAft>
              <a:buNone/>
            </a:pPr>
            <a:endParaRPr b="0"/>
          </a:p>
          <a:p>
            <a:pPr marL="0" lvl="0" indent="0" algn="l" rtl="0">
              <a:spcBef>
                <a:spcPts val="0"/>
              </a:spcBef>
              <a:spcAft>
                <a:spcPts val="0"/>
              </a:spcAft>
              <a:buNone/>
            </a:pPr>
            <a:r>
              <a:rPr lang="en-GB" b="1"/>
              <a:t>Note: </a:t>
            </a:r>
            <a:endParaRPr/>
          </a:p>
          <a:p>
            <a:pPr marL="228600" lvl="0" indent="-228600" algn="l" rtl="0">
              <a:spcBef>
                <a:spcPts val="0"/>
              </a:spcBef>
              <a:spcAft>
                <a:spcPts val="0"/>
              </a:spcAft>
              <a:buClr>
                <a:schemeClr val="dk1"/>
              </a:buClr>
              <a:buSzPts val="1200"/>
              <a:buFont typeface="Calibri"/>
              <a:buAutoNum type="arabicPeriod"/>
            </a:pPr>
            <a:r>
              <a:rPr lang="en-GB" b="0"/>
              <a:t>The task is designed so that temporal adverbs are obscured. The true/false questions are based only on whether the action is past or present. This means that the only way to complete the task is to pay attention to the verb form.</a:t>
            </a:r>
            <a:endParaRPr b="0"/>
          </a:p>
          <a:p>
            <a:pPr marL="0" lvl="0" indent="0" algn="l" rtl="0">
              <a:spcBef>
                <a:spcPts val="0"/>
              </a:spcBef>
              <a:spcAft>
                <a:spcPts val="0"/>
              </a:spcAft>
              <a:buNone/>
            </a:pPr>
            <a:endParaRPr b="0"/>
          </a:p>
          <a:p>
            <a:pPr marL="0" lvl="0" indent="0" algn="l" rtl="0">
              <a:spcBef>
                <a:spcPts val="0"/>
              </a:spcBef>
              <a:spcAft>
                <a:spcPts val="0"/>
              </a:spcAft>
              <a:buNone/>
            </a:pPr>
            <a:endParaRPr b="0"/>
          </a:p>
          <a:p>
            <a:pPr marL="0" lvl="0" indent="0" algn="l" rtl="0">
              <a:spcBef>
                <a:spcPts val="0"/>
              </a:spcBef>
              <a:spcAft>
                <a:spcPts val="0"/>
              </a:spcAft>
              <a:buNone/>
            </a:pPr>
            <a:endParaRPr/>
          </a:p>
        </p:txBody>
      </p:sp>
      <p:sp>
        <p:nvSpPr>
          <p:cNvPr id="1080" name="Google Shape;108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Answer slide.</a:t>
            </a:r>
            <a:endParaRPr/>
          </a:p>
          <a:p>
            <a:pPr marL="0" marR="0" lvl="0" indent="0" algn="l" rtl="0">
              <a:lnSpc>
                <a:spcPct val="100000"/>
              </a:lnSpc>
              <a:spcBef>
                <a:spcPts val="0"/>
              </a:spcBef>
              <a:spcAft>
                <a:spcPts val="0"/>
              </a:spcAft>
              <a:buClr>
                <a:schemeClr val="dk1"/>
              </a:buClr>
              <a:buSzPts val="1200"/>
              <a:buFont typeface="Calibri"/>
              <a:buNone/>
            </a:pPr>
            <a:r>
              <a:rPr lang="en-GB" b="0"/>
              <a:t>Answers appear on a mouse click.</a:t>
            </a:r>
            <a:endParaRPr b="0"/>
          </a:p>
          <a:p>
            <a:pPr marL="0" lvl="0" indent="0" algn="l" rtl="0">
              <a:spcBef>
                <a:spcPts val="0"/>
              </a:spcBef>
              <a:spcAft>
                <a:spcPts val="0"/>
              </a:spcAft>
              <a:buNone/>
            </a:pPr>
            <a:endParaRPr b="0"/>
          </a:p>
          <a:p>
            <a:pPr marL="0" lvl="0" indent="0" algn="l" rtl="0">
              <a:spcBef>
                <a:spcPts val="0"/>
              </a:spcBef>
              <a:spcAft>
                <a:spcPts val="0"/>
              </a:spcAft>
              <a:buNone/>
            </a:pPr>
            <a:endParaRPr/>
          </a:p>
        </p:txBody>
      </p:sp>
      <p:sp>
        <p:nvSpPr>
          <p:cNvPr id="1133" name="Google Shape;113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Grammar practice activity (listening)</a:t>
            </a:r>
            <a:endParaRPr b="1" dirty="0"/>
          </a:p>
          <a:p>
            <a:pPr marL="0" lvl="0" indent="0" algn="l" rtl="0">
              <a:spcBef>
                <a:spcPts val="0"/>
              </a:spcBef>
              <a:spcAft>
                <a:spcPts val="0"/>
              </a:spcAft>
              <a:buNone/>
            </a:pPr>
            <a:endParaRPr b="0" dirty="0"/>
          </a:p>
          <a:p>
            <a:pPr marL="0" lvl="0" indent="0" algn="l" rtl="0">
              <a:spcBef>
                <a:spcPts val="0"/>
              </a:spcBef>
              <a:spcAft>
                <a:spcPts val="0"/>
              </a:spcAft>
              <a:buNone/>
            </a:pPr>
            <a:r>
              <a:rPr lang="en-GB" b="0" dirty="0"/>
              <a:t>Teachers may wish to use this slide to model the listening exercise on the following slide.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10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distinguish between present and past tense and understand the meaning of the sentence when listening.</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Listen to the audio.</a:t>
            </a:r>
            <a:endParaRPr dirty="0"/>
          </a:p>
          <a:p>
            <a:pPr marL="0" lvl="0" indent="0" algn="l" rtl="0">
              <a:spcBef>
                <a:spcPts val="0"/>
              </a:spcBef>
              <a:spcAft>
                <a:spcPts val="0"/>
              </a:spcAft>
              <a:buNone/>
            </a:pPr>
            <a:r>
              <a:rPr lang="en-GB" b="0" dirty="0"/>
              <a:t>2. Decide if the sentence is present or past tense.</a:t>
            </a:r>
            <a:endParaRPr b="0" dirty="0"/>
          </a:p>
          <a:p>
            <a:pPr marL="0" lvl="0" indent="0" algn="l" rtl="0">
              <a:spcBef>
                <a:spcPts val="0"/>
              </a:spcBef>
              <a:spcAft>
                <a:spcPts val="0"/>
              </a:spcAft>
              <a:buNone/>
            </a:pPr>
            <a:r>
              <a:rPr lang="en-GB" b="0" dirty="0"/>
              <a:t>3. Tick the correct box.</a:t>
            </a:r>
            <a:endParaRPr b="0" dirty="0"/>
          </a:p>
          <a:p>
            <a:pPr marL="0" lvl="0" indent="0" algn="l" rtl="0">
              <a:spcBef>
                <a:spcPts val="0"/>
              </a:spcBef>
              <a:spcAft>
                <a:spcPts val="0"/>
              </a:spcAft>
              <a:buNone/>
            </a:pPr>
            <a:r>
              <a:rPr lang="en-GB" b="0" dirty="0"/>
              <a:t>4. Match the picture to the meaning of the sentence.</a:t>
            </a:r>
            <a:endParaRPr b="0" dirty="0"/>
          </a:p>
          <a:p>
            <a:pPr marL="0" lvl="0" indent="0" algn="l" rtl="0">
              <a:spcBef>
                <a:spcPts val="0"/>
              </a:spcBef>
              <a:spcAft>
                <a:spcPts val="0"/>
              </a:spcAft>
              <a:buNone/>
            </a:pPr>
            <a:r>
              <a:rPr lang="en-GB" b="0" dirty="0"/>
              <a:t>5. Write the correct letter.</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0" lvl="0" indent="0" algn="l" rtl="0">
              <a:spcBef>
                <a:spcPts val="0"/>
              </a:spcBef>
              <a:spcAft>
                <a:spcPts val="0"/>
              </a:spcAft>
              <a:buNone/>
            </a:pPr>
            <a:r>
              <a:rPr lang="en-GB" b="0" dirty="0" err="1"/>
              <a:t>Quedé</a:t>
            </a:r>
            <a:r>
              <a:rPr lang="en-GB" b="0" dirty="0"/>
              <a:t> con mis amigas </a:t>
            </a:r>
            <a:r>
              <a:rPr lang="en-GB" b="0" dirty="0" err="1"/>
              <a:t>en</a:t>
            </a:r>
            <a:r>
              <a:rPr lang="en-GB" b="0" dirty="0"/>
              <a:t> el café</a:t>
            </a:r>
            <a:endParaRPr dirty="0"/>
          </a:p>
          <a:p>
            <a:pPr marL="0" lvl="0" indent="0" algn="l" rtl="0">
              <a:spcBef>
                <a:spcPts val="0"/>
              </a:spcBef>
              <a:spcAft>
                <a:spcPts val="0"/>
              </a:spcAft>
              <a:buNone/>
            </a:pPr>
            <a:endParaRPr dirty="0"/>
          </a:p>
        </p:txBody>
      </p:sp>
      <p:sp>
        <p:nvSpPr>
          <p:cNvPr id="1194" name="Google Shape;119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[Notes from previous slide are repeated below]</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10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distinguish between present and past tense and understand the meaning of the sentence when listening.</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listen to the audio.</a:t>
            </a:r>
            <a:endParaRPr dirty="0"/>
          </a:p>
          <a:p>
            <a:pPr marL="0" lvl="0" indent="0" algn="l" rtl="0">
              <a:spcBef>
                <a:spcPts val="0"/>
              </a:spcBef>
              <a:spcAft>
                <a:spcPts val="0"/>
              </a:spcAft>
              <a:buNone/>
            </a:pPr>
            <a:r>
              <a:rPr lang="en-GB" b="0" dirty="0"/>
              <a:t>2. decide if the sentence is present or past tense.</a:t>
            </a:r>
            <a:endParaRPr b="0" dirty="0"/>
          </a:p>
          <a:p>
            <a:pPr marL="0" lvl="0" indent="0" algn="l" rtl="0">
              <a:spcBef>
                <a:spcPts val="0"/>
              </a:spcBef>
              <a:spcAft>
                <a:spcPts val="0"/>
              </a:spcAft>
              <a:buNone/>
            </a:pPr>
            <a:r>
              <a:rPr lang="en-GB" b="0" dirty="0"/>
              <a:t>3. tick the correct box.</a:t>
            </a:r>
            <a:endParaRPr b="0" dirty="0"/>
          </a:p>
          <a:p>
            <a:pPr marL="0" lvl="0" indent="0" algn="l" rtl="0">
              <a:spcBef>
                <a:spcPts val="0"/>
              </a:spcBef>
              <a:spcAft>
                <a:spcPts val="0"/>
              </a:spcAft>
              <a:buNone/>
            </a:pPr>
            <a:r>
              <a:rPr lang="en-GB" b="0" dirty="0"/>
              <a:t>4. match the picture to the meaning of the sentence.</a:t>
            </a:r>
            <a:endParaRPr b="0" dirty="0"/>
          </a:p>
          <a:p>
            <a:pPr marL="0" lvl="0" indent="0" algn="l" rtl="0">
              <a:spcBef>
                <a:spcPts val="0"/>
              </a:spcBef>
              <a:spcAft>
                <a:spcPts val="0"/>
              </a:spcAft>
              <a:buNone/>
            </a:pPr>
            <a:r>
              <a:rPr lang="en-GB" b="0" dirty="0"/>
              <a:t>5. write the correct letter.</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arenR"/>
            </a:pPr>
            <a:r>
              <a:rPr lang="en-GB" b="0" dirty="0" err="1"/>
              <a:t>Usé</a:t>
            </a:r>
            <a:r>
              <a:rPr lang="en-GB" b="0" dirty="0"/>
              <a:t> el </a:t>
            </a:r>
            <a:r>
              <a:rPr lang="en-GB" b="0" dirty="0" err="1"/>
              <a:t>teléfono</a:t>
            </a:r>
            <a:r>
              <a:rPr lang="en-GB" b="0" dirty="0"/>
              <a:t>.</a:t>
            </a:r>
            <a:endParaRPr dirty="0"/>
          </a:p>
          <a:p>
            <a:pPr marL="228600" lvl="0" indent="-228600" algn="l" rtl="0">
              <a:spcBef>
                <a:spcPts val="0"/>
              </a:spcBef>
              <a:spcAft>
                <a:spcPts val="0"/>
              </a:spcAft>
              <a:buClr>
                <a:schemeClr val="dk1"/>
              </a:buClr>
              <a:buSzPts val="1200"/>
              <a:buFont typeface="Calibri"/>
              <a:buAutoNum type="arabicParenR"/>
            </a:pPr>
            <a:r>
              <a:rPr lang="en-GB" b="0" dirty="0"/>
              <a:t>Pinto las </a:t>
            </a:r>
            <a:r>
              <a:rPr lang="en-GB" b="0" dirty="0" err="1"/>
              <a:t>paredes</a:t>
            </a:r>
            <a:r>
              <a:rPr lang="en-GB" b="0" dirty="0"/>
              <a:t> de </a:t>
            </a:r>
            <a:r>
              <a:rPr lang="en-GB" b="0" dirty="0" err="1"/>
              <a:t>rojo</a:t>
            </a:r>
            <a:r>
              <a:rPr lang="en-GB" b="0" dirty="0"/>
              <a:t>.</a:t>
            </a:r>
            <a:endParaRPr dirty="0"/>
          </a:p>
          <a:p>
            <a:pPr marL="228600" lvl="0" indent="-228600" algn="l" rtl="0">
              <a:spcBef>
                <a:spcPts val="0"/>
              </a:spcBef>
              <a:spcAft>
                <a:spcPts val="0"/>
              </a:spcAft>
              <a:buClr>
                <a:schemeClr val="dk1"/>
              </a:buClr>
              <a:buSzPts val="1200"/>
              <a:buFont typeface="Calibri"/>
              <a:buAutoNum type="arabicParenR"/>
            </a:pPr>
            <a:r>
              <a:rPr lang="en-GB" b="0" dirty="0" err="1"/>
              <a:t>Aprovecho</a:t>
            </a:r>
            <a:r>
              <a:rPr lang="en-GB" b="0" dirty="0"/>
              <a:t> el </a:t>
            </a:r>
            <a:r>
              <a:rPr lang="en-GB" b="0" dirty="0" err="1"/>
              <a:t>tiempo</a:t>
            </a:r>
            <a:r>
              <a:rPr lang="en-GB" b="0" dirty="0"/>
              <a:t> libre con mi padre.</a:t>
            </a:r>
            <a:endParaRPr dirty="0"/>
          </a:p>
          <a:p>
            <a:pPr marL="228600" lvl="0" indent="-228600" algn="l" rtl="0">
              <a:spcBef>
                <a:spcPts val="0"/>
              </a:spcBef>
              <a:spcAft>
                <a:spcPts val="0"/>
              </a:spcAft>
              <a:buClr>
                <a:schemeClr val="dk1"/>
              </a:buClr>
              <a:buSzPts val="1200"/>
              <a:buFont typeface="Calibri"/>
              <a:buAutoNum type="arabicParenR"/>
            </a:pPr>
            <a:r>
              <a:rPr lang="en-GB" b="0" dirty="0" err="1"/>
              <a:t>Ayudé</a:t>
            </a:r>
            <a:r>
              <a:rPr lang="en-GB" b="0" dirty="0"/>
              <a:t> con las </a:t>
            </a:r>
            <a:r>
              <a:rPr lang="en-GB" b="0" dirty="0" err="1"/>
              <a:t>tareas</a:t>
            </a:r>
            <a:r>
              <a:rPr lang="en-GB" b="0" dirty="0"/>
              <a:t> </a:t>
            </a:r>
            <a:r>
              <a:rPr lang="en-GB" b="0" dirty="0" err="1"/>
              <a:t>en</a:t>
            </a:r>
            <a:r>
              <a:rPr lang="en-GB" b="0" dirty="0"/>
              <a:t> casa.</a:t>
            </a:r>
            <a:endParaRPr dirty="0"/>
          </a:p>
          <a:p>
            <a:pPr marL="228600" lvl="0" indent="-228600" algn="l" rtl="0">
              <a:spcBef>
                <a:spcPts val="0"/>
              </a:spcBef>
              <a:spcAft>
                <a:spcPts val="0"/>
              </a:spcAft>
              <a:buClr>
                <a:schemeClr val="dk1"/>
              </a:buClr>
              <a:buSzPts val="1200"/>
              <a:buFont typeface="Calibri"/>
              <a:buAutoNum type="arabicParenR"/>
            </a:pPr>
            <a:r>
              <a:rPr lang="en-GB" b="0" dirty="0" err="1"/>
              <a:t>Visito</a:t>
            </a:r>
            <a:r>
              <a:rPr lang="en-GB" b="0" dirty="0"/>
              <a:t> las tiendas.</a:t>
            </a:r>
            <a:endParaRPr dirty="0"/>
          </a:p>
          <a:p>
            <a:pPr marL="228600" lvl="0" indent="-228600" algn="l" rtl="0">
              <a:spcBef>
                <a:spcPts val="0"/>
              </a:spcBef>
              <a:spcAft>
                <a:spcPts val="0"/>
              </a:spcAft>
              <a:buClr>
                <a:schemeClr val="dk1"/>
              </a:buClr>
              <a:buSzPts val="1200"/>
              <a:buFont typeface="Calibri"/>
              <a:buAutoNum type="arabicParenR"/>
            </a:pPr>
            <a:r>
              <a:rPr lang="en-GB" b="0" dirty="0" err="1"/>
              <a:t>Pinté</a:t>
            </a:r>
            <a:r>
              <a:rPr lang="en-GB" b="0" dirty="0"/>
              <a:t> las </a:t>
            </a:r>
            <a:r>
              <a:rPr lang="en-GB" b="0" dirty="0" err="1"/>
              <a:t>paredes</a:t>
            </a:r>
            <a:r>
              <a:rPr lang="en-GB" b="0" dirty="0"/>
              <a:t> de </a:t>
            </a:r>
            <a:r>
              <a:rPr lang="en-GB" b="0" dirty="0" err="1"/>
              <a:t>rojo</a:t>
            </a:r>
            <a:r>
              <a:rPr lang="en-GB" b="0" dirty="0"/>
              <a:t>.</a:t>
            </a:r>
            <a:endParaRPr dirty="0"/>
          </a:p>
          <a:p>
            <a:pPr marL="228600" lvl="0" indent="-228600" algn="l" rtl="0">
              <a:spcBef>
                <a:spcPts val="0"/>
              </a:spcBef>
              <a:spcAft>
                <a:spcPts val="0"/>
              </a:spcAft>
              <a:buClr>
                <a:schemeClr val="dk1"/>
              </a:buClr>
              <a:buSzPts val="1200"/>
              <a:buFont typeface="Calibri"/>
              <a:buAutoNum type="arabicParenR"/>
            </a:pPr>
            <a:r>
              <a:rPr lang="en-GB" b="0" dirty="0" err="1"/>
              <a:t>Ayudo</a:t>
            </a:r>
            <a:r>
              <a:rPr lang="en-GB" b="0" dirty="0"/>
              <a:t> con las </a:t>
            </a:r>
            <a:r>
              <a:rPr lang="en-GB" b="0" dirty="0" err="1"/>
              <a:t>tareas</a:t>
            </a:r>
            <a:r>
              <a:rPr lang="en-GB" b="0" dirty="0"/>
              <a:t> </a:t>
            </a:r>
            <a:r>
              <a:rPr lang="en-GB" b="0" dirty="0" err="1"/>
              <a:t>en</a:t>
            </a:r>
            <a:r>
              <a:rPr lang="en-GB" b="0" dirty="0"/>
              <a:t> casa.</a:t>
            </a:r>
            <a:endParaRPr dirty="0"/>
          </a:p>
          <a:p>
            <a:pPr marL="228600" lvl="0" indent="-228600" algn="l" rtl="0">
              <a:spcBef>
                <a:spcPts val="0"/>
              </a:spcBef>
              <a:spcAft>
                <a:spcPts val="0"/>
              </a:spcAft>
              <a:buClr>
                <a:schemeClr val="dk1"/>
              </a:buClr>
              <a:buSzPts val="1200"/>
              <a:buFont typeface="Calibri"/>
              <a:buAutoNum type="arabicParenR"/>
            </a:pPr>
            <a:r>
              <a:rPr lang="en-GB" b="0" dirty="0" err="1"/>
              <a:t>Aproveché</a:t>
            </a:r>
            <a:r>
              <a:rPr lang="en-GB" b="0" dirty="0"/>
              <a:t> el </a:t>
            </a:r>
            <a:r>
              <a:rPr lang="en-GB" b="0" dirty="0" err="1"/>
              <a:t>tiempo</a:t>
            </a:r>
            <a:r>
              <a:rPr lang="en-GB" b="0" dirty="0"/>
              <a:t> libre con mi padre.</a:t>
            </a:r>
            <a:endParaRPr dirty="0"/>
          </a:p>
          <a:p>
            <a:pPr marL="228600" lvl="0" indent="-228600" algn="l" rtl="0">
              <a:spcBef>
                <a:spcPts val="0"/>
              </a:spcBef>
              <a:spcAft>
                <a:spcPts val="0"/>
              </a:spcAft>
              <a:buClr>
                <a:schemeClr val="dk1"/>
              </a:buClr>
              <a:buSzPts val="1200"/>
              <a:buFont typeface="Calibri"/>
              <a:buAutoNum type="arabicParenR"/>
            </a:pPr>
            <a:r>
              <a:rPr lang="en-GB" b="0" dirty="0" err="1"/>
              <a:t>Visité</a:t>
            </a:r>
            <a:r>
              <a:rPr lang="en-GB" b="0" dirty="0"/>
              <a:t> las tiendas.</a:t>
            </a:r>
            <a:endParaRPr dirty="0"/>
          </a:p>
          <a:p>
            <a:pPr marL="228600" lvl="0" indent="-228600" algn="l" rtl="0">
              <a:spcBef>
                <a:spcPts val="0"/>
              </a:spcBef>
              <a:spcAft>
                <a:spcPts val="0"/>
              </a:spcAft>
              <a:buClr>
                <a:schemeClr val="dk1"/>
              </a:buClr>
              <a:buSzPts val="1200"/>
              <a:buFont typeface="Calibri"/>
              <a:buAutoNum type="arabicParenR"/>
            </a:pPr>
            <a:r>
              <a:rPr lang="en-GB" b="0" dirty="0" err="1"/>
              <a:t>Uso</a:t>
            </a:r>
            <a:r>
              <a:rPr lang="en-GB" b="0" dirty="0"/>
              <a:t> el </a:t>
            </a:r>
            <a:r>
              <a:rPr lang="en-GB" b="0" dirty="0" err="1"/>
              <a:t>teléfono</a:t>
            </a:r>
            <a:r>
              <a:rPr lang="en-GB" b="0" dirty="0"/>
              <a:t>.</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Word frequency (1 is the most frequent word in Spanish): </a:t>
            </a:r>
            <a:r>
              <a:rPr lang="en-GB" dirty="0"/>
              <a:t/>
            </a:r>
            <a:br>
              <a:rPr lang="en-GB" dirty="0"/>
            </a:br>
            <a:r>
              <a:rPr lang="en-GB" sz="1200" b="1" dirty="0">
                <a:solidFill>
                  <a:schemeClr val="dk1"/>
                </a:solidFill>
                <a:latin typeface="Calibri"/>
                <a:ea typeface="Calibri"/>
                <a:cs typeface="Calibri"/>
                <a:sym typeface="Calibri"/>
              </a:rPr>
              <a:t>7 3.1.2</a:t>
            </a:r>
            <a:r>
              <a:rPr lang="en-GB" sz="1200" b="0"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usar [317], </a:t>
            </a:r>
            <a:r>
              <a:rPr lang="en-GB" sz="1200" dirty="0" err="1">
                <a:solidFill>
                  <a:schemeClr val="dk1"/>
                </a:solidFill>
                <a:latin typeface="Calibri"/>
                <a:ea typeface="Calibri"/>
                <a:cs typeface="Calibri"/>
                <a:sym typeface="Calibri"/>
              </a:rPr>
              <a:t>amar</a:t>
            </a:r>
            <a:r>
              <a:rPr lang="en-GB" sz="1200" dirty="0">
                <a:solidFill>
                  <a:schemeClr val="dk1"/>
                </a:solidFill>
                <a:latin typeface="Calibri"/>
                <a:ea typeface="Calibri"/>
                <a:cs typeface="Calibri"/>
                <a:sym typeface="Calibri"/>
              </a:rPr>
              <a:t> [700]</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8.1.1.1</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sz="1200" b="1" dirty="0"/>
          </a:p>
          <a:p>
            <a:pPr marL="0" lvl="0" indent="0" algn="l" rtl="0">
              <a:spcBef>
                <a:spcPts val="0"/>
              </a:spcBef>
              <a:spcAft>
                <a:spcPts val="0"/>
              </a:spcAft>
              <a:buNone/>
            </a:pPr>
            <a:endParaRPr dirty="0"/>
          </a:p>
        </p:txBody>
      </p:sp>
      <p:sp>
        <p:nvSpPr>
          <p:cNvPr id="1238" name="Google Shape;123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2" name="Google Shape;132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10 minutes</a:t>
            </a:r>
            <a:endParaRPr/>
          </a:p>
          <a:p>
            <a:pPr marL="0" lvl="0" indent="0" algn="l" rtl="0">
              <a:spcBef>
                <a:spcPts val="0"/>
              </a:spcBef>
              <a:spcAft>
                <a:spcPts val="0"/>
              </a:spcAft>
              <a:buNone/>
            </a:pPr>
            <a:endParaRPr b="1"/>
          </a:p>
          <a:p>
            <a:pPr marL="0" lvl="0" indent="0" algn="l" rtl="0">
              <a:lnSpc>
                <a:spcPct val="100000"/>
              </a:lnSpc>
              <a:spcBef>
                <a:spcPts val="0"/>
              </a:spcBef>
              <a:spcAft>
                <a:spcPts val="0"/>
              </a:spcAft>
              <a:buClr>
                <a:schemeClr val="dk1"/>
              </a:buClr>
              <a:buSzPts val="1400"/>
              <a:buFont typeface="Calibri"/>
              <a:buNone/>
            </a:pPr>
            <a:r>
              <a:rPr lang="en-GB" b="1"/>
              <a:t>Aim: </a:t>
            </a:r>
            <a:r>
              <a:rPr lang="en-GB" b="0"/>
              <a:t>to practise using present tense and past tense (preterite) –ar verbs successfully in first person singular (the ‘I’ form) in spoken form; to practise listening </a:t>
            </a:r>
            <a:r>
              <a:rPr lang="en-GB"/>
              <a:t>to understand whether an action is in the present or completed in the past.</a:t>
            </a:r>
            <a:endParaRPr b="0"/>
          </a:p>
          <a:p>
            <a:pPr marL="0" lvl="0" indent="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None/>
            </a:pPr>
            <a:r>
              <a:rPr lang="en-GB" b="1"/>
              <a:t>Procedure:</a:t>
            </a:r>
            <a:endParaRPr/>
          </a:p>
          <a:p>
            <a:pPr marL="0" marR="0" lvl="0" indent="0" algn="l" rtl="0">
              <a:lnSpc>
                <a:spcPct val="100000"/>
              </a:lnSpc>
              <a:spcBef>
                <a:spcPts val="0"/>
              </a:spcBef>
              <a:spcAft>
                <a:spcPts val="0"/>
              </a:spcAft>
              <a:buClr>
                <a:schemeClr val="dk1"/>
              </a:buClr>
              <a:buSzPts val="1200"/>
              <a:buFont typeface="Calibri"/>
              <a:buNone/>
            </a:pPr>
            <a:r>
              <a:rPr lang="en-GB" b="0"/>
              <a:t>1. Student A says the sentences to their partner, using the correct form of the verb.</a:t>
            </a:r>
            <a:r>
              <a:rPr lang="en-GB"/>
              <a:t> </a:t>
            </a:r>
            <a:r>
              <a:rPr lang="en-GB" b="0"/>
              <a:t>Student A should not say the Spanish for ‘last Monday’ or ‘normally’. </a:t>
            </a:r>
            <a:r>
              <a:rPr lang="en-GB"/>
              <a:t>The idea is that the past/present meaning is conveyed by the verb ending e.g. ‘us</a:t>
            </a:r>
            <a:r>
              <a:rPr lang="en-GB" b="1"/>
              <a:t>é</a:t>
            </a:r>
            <a:r>
              <a:rPr lang="en-GB"/>
              <a:t> el diccionario’, ‘escuch</a:t>
            </a:r>
            <a:r>
              <a:rPr lang="en-GB" b="1"/>
              <a:t>o</a:t>
            </a:r>
            <a:r>
              <a:rPr lang="en-GB"/>
              <a:t> música’. </a:t>
            </a:r>
            <a:endParaRPr b="0"/>
          </a:p>
          <a:p>
            <a:pPr marL="0" marR="0" lvl="0" indent="0" algn="l" rtl="0">
              <a:lnSpc>
                <a:spcPct val="100000"/>
              </a:lnSpc>
              <a:spcBef>
                <a:spcPts val="0"/>
              </a:spcBef>
              <a:spcAft>
                <a:spcPts val="0"/>
              </a:spcAft>
              <a:buClr>
                <a:schemeClr val="dk1"/>
              </a:buClr>
              <a:buSzPts val="1200"/>
              <a:buFont typeface="Calibri"/>
              <a:buNone/>
            </a:pPr>
            <a:r>
              <a:rPr lang="en-GB" b="0"/>
              <a:t>2. Student B notes whether the action is ‘normally’ or ‘last class.’</a:t>
            </a:r>
            <a:endParaRPr/>
          </a:p>
          <a:p>
            <a:pPr marL="0" lvl="0" indent="0" algn="l" rtl="0">
              <a:spcBef>
                <a:spcPts val="0"/>
              </a:spcBef>
              <a:spcAft>
                <a:spcPts val="0"/>
              </a:spcAft>
              <a:buNone/>
            </a:pPr>
            <a:r>
              <a:rPr lang="en-GB" b="0"/>
              <a:t>3. Partners then swap roles.</a:t>
            </a:r>
            <a:endParaRPr/>
          </a:p>
          <a:p>
            <a:pPr marL="0" lvl="0" indent="0" algn="l" rtl="0">
              <a:spcBef>
                <a:spcPts val="0"/>
              </a:spcBef>
              <a:spcAft>
                <a:spcPts val="0"/>
              </a:spcAft>
              <a:buNone/>
            </a:pPr>
            <a:r>
              <a:rPr lang="en-GB" b="0"/>
              <a:t>4. After both partners have had their turn at speaking, the teacher can conduct a whole class feedback (slide 23).</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Transcript (for Persona A):</a:t>
            </a:r>
            <a:endParaRPr/>
          </a:p>
          <a:p>
            <a:pPr marL="0" lvl="0" indent="0" algn="l" rtl="0">
              <a:spcBef>
                <a:spcPts val="0"/>
              </a:spcBef>
              <a:spcAft>
                <a:spcPts val="0"/>
              </a:spcAft>
              <a:buNone/>
            </a:pPr>
            <a:r>
              <a:rPr lang="en-GB" b="0"/>
              <a:t>1) Usé el diccionario</a:t>
            </a:r>
            <a:endParaRPr b="0"/>
          </a:p>
          <a:p>
            <a:pPr marL="0" lvl="0" indent="0" algn="l" rtl="0">
              <a:spcBef>
                <a:spcPts val="0"/>
              </a:spcBef>
              <a:spcAft>
                <a:spcPts val="0"/>
              </a:spcAft>
              <a:buNone/>
            </a:pPr>
            <a:r>
              <a:rPr lang="en-GB" b="0"/>
              <a:t>2) Estudio en silencio</a:t>
            </a:r>
            <a:endParaRPr b="0"/>
          </a:p>
          <a:p>
            <a:pPr marL="0" lvl="0" indent="0" algn="l" rtl="0">
              <a:spcBef>
                <a:spcPts val="0"/>
              </a:spcBef>
              <a:spcAft>
                <a:spcPts val="0"/>
              </a:spcAft>
              <a:buNone/>
            </a:pPr>
            <a:r>
              <a:rPr lang="en-GB" b="0"/>
              <a:t>3) Canté en español</a:t>
            </a:r>
            <a:endParaRPr/>
          </a:p>
          <a:p>
            <a:pPr marL="0" lvl="0" indent="0" algn="l" rtl="0">
              <a:spcBef>
                <a:spcPts val="0"/>
              </a:spcBef>
              <a:spcAft>
                <a:spcPts val="0"/>
              </a:spcAft>
              <a:buNone/>
            </a:pPr>
            <a:r>
              <a:rPr lang="en-GB" b="0"/>
              <a:t>4) Hablo con un/a compañero/a</a:t>
            </a:r>
            <a:endParaRPr b="0"/>
          </a:p>
          <a:p>
            <a:pPr marL="0" lvl="0" indent="0" algn="l" rtl="0">
              <a:spcBef>
                <a:spcPts val="0"/>
              </a:spcBef>
              <a:spcAft>
                <a:spcPts val="0"/>
              </a:spcAft>
              <a:buNone/>
            </a:pPr>
            <a:r>
              <a:rPr lang="en-GB" b="0"/>
              <a:t>5) Escucho música</a:t>
            </a:r>
            <a:endParaRPr/>
          </a:p>
          <a:p>
            <a:pPr marL="0" lvl="0" indent="0" algn="l" rtl="0">
              <a:spcBef>
                <a:spcPts val="0"/>
              </a:spcBef>
              <a:spcAft>
                <a:spcPts val="0"/>
              </a:spcAft>
              <a:buNone/>
            </a:pPr>
            <a:r>
              <a:rPr lang="en-GB" b="0"/>
              <a:t>6) Bailé salsa</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Spanish): </a:t>
            </a:r>
            <a:r>
              <a:rPr lang="en-GB"/>
              <a:t/>
            </a:r>
            <a:br>
              <a:rPr lang="en-GB"/>
            </a:br>
            <a:r>
              <a:rPr lang="en-GB"/>
              <a:t>usar [317]; estudiar [332]; cantar [717]; hablar [90]; escuchar [281]; bailar [1323]</a:t>
            </a:r>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1"/>
              <a:t>). A frequency dictionary of Spanish: Core vocabulary for learners </a:t>
            </a:r>
            <a:r>
              <a:rPr lang="en-GB"/>
              <a:t>(2nd ed.). Routledge: London</a:t>
            </a:r>
            <a:endParaRPr sz="1200" b="1"/>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1323" name="Google Shape;132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a:t>
            </a:r>
            <a:r>
              <a:rPr lang="en-GB" b="0"/>
              <a:t>: to introduce Spanish syllabification and compare it with English ahead of the practice activity that follows.</a:t>
            </a:r>
            <a:endParaRPr/>
          </a:p>
          <a:p>
            <a:pPr marL="0" lvl="0" indent="0" algn="l" rtl="0">
              <a:spcBef>
                <a:spcPts val="0"/>
              </a:spcBef>
              <a:spcAft>
                <a:spcPts val="0"/>
              </a:spcAft>
              <a:buNone/>
            </a:pPr>
            <a:endParaRPr b="0"/>
          </a:p>
          <a:p>
            <a:pPr marL="0" lvl="0" indent="0" algn="l" rtl="0">
              <a:spcBef>
                <a:spcPts val="0"/>
              </a:spcBef>
              <a:spcAft>
                <a:spcPts val="0"/>
              </a:spcAft>
              <a:buNone/>
            </a:pPr>
            <a:r>
              <a:rPr lang="en-GB" b="1"/>
              <a:t>Procedure: </a:t>
            </a:r>
            <a:endParaRPr/>
          </a:p>
          <a:p>
            <a:pPr marL="228600" lvl="0" indent="-228600" algn="l" rtl="0">
              <a:spcBef>
                <a:spcPts val="0"/>
              </a:spcBef>
              <a:spcAft>
                <a:spcPts val="0"/>
              </a:spcAft>
              <a:buClr>
                <a:schemeClr val="dk1"/>
              </a:buClr>
              <a:buSzPts val="1200"/>
              <a:buFont typeface="Calibri"/>
              <a:buAutoNum type="arabicPeriod"/>
            </a:pPr>
            <a:r>
              <a:rPr lang="en-GB" b="0"/>
              <a:t>Clicking on the action arrow buttons will allow students to hear the difference between Spanish and English.</a:t>
            </a:r>
            <a:endParaRPr/>
          </a:p>
          <a:p>
            <a:pPr marL="228600" lvl="0" indent="-228600" algn="l" rtl="0">
              <a:spcBef>
                <a:spcPts val="0"/>
              </a:spcBef>
              <a:spcAft>
                <a:spcPts val="0"/>
              </a:spcAft>
              <a:buClr>
                <a:schemeClr val="dk1"/>
              </a:buClr>
              <a:buSzPts val="1200"/>
              <a:buFont typeface="Calibri"/>
              <a:buAutoNum type="arabicPeriod"/>
            </a:pPr>
            <a:r>
              <a:rPr lang="en-GB" b="0"/>
              <a:t>Encourage students to practise saying the two words aloud to compare them. </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0"/>
              <a:t>Picture from www.clipart-library.com (free for non-commercial use)</a:t>
            </a:r>
            <a:endParaRPr b="0"/>
          </a:p>
          <a:p>
            <a:pPr marL="0" lvl="0" indent="0" algn="l" rtl="0">
              <a:spcBef>
                <a:spcPts val="0"/>
              </a:spcBef>
              <a:spcAft>
                <a:spcPts val="0"/>
              </a:spcAft>
              <a:buNone/>
            </a:pPr>
            <a:endParaRPr b="0"/>
          </a:p>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sz="1200" b="1"/>
          </a:p>
        </p:txBody>
      </p:sp>
      <p:sp>
        <p:nvSpPr>
          <p:cNvPr id="202" name="Google Shape;2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1" name="Google Shape;134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 minute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quickly familiarise students with the vocabulary ahead of the speaking activity.  This is optional, depending on the needs of the students.</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Click on the </a:t>
            </a:r>
            <a:r>
              <a:rPr lang="en-GB" b="1"/>
              <a:t>English </a:t>
            </a:r>
            <a:r>
              <a:rPr lang="en-GB" b="0"/>
              <a:t>to reveal the Spanish, allowing answers to be given in any order.</a:t>
            </a:r>
            <a:endParaRPr b="1"/>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Spanish): </a:t>
            </a:r>
            <a:r>
              <a:rPr lang="en-GB"/>
              <a:t/>
            </a:r>
            <a:br>
              <a:rPr lang="en-GB"/>
            </a:br>
            <a:r>
              <a:rPr lang="en-GB"/>
              <a:t>Verbs used to practise the grammar: usar [317]; estudiar [332]; cantar [717]; hablar [90]; escuchar [281]; bailar [1323]</a:t>
            </a:r>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1"/>
              <a:t>). A frequency dictionary of Spanish: Core vocabulary for learners </a:t>
            </a:r>
            <a:r>
              <a:rPr lang="en-GB"/>
              <a:t>(2nd ed.). Routledge: London</a:t>
            </a:r>
            <a:endParaRPr sz="1200" b="1"/>
          </a:p>
          <a:p>
            <a:pPr marL="0" lvl="0" indent="0" algn="l" rtl="0">
              <a:spcBef>
                <a:spcPts val="0"/>
              </a:spcBef>
              <a:spcAft>
                <a:spcPts val="0"/>
              </a:spcAft>
              <a:buNone/>
            </a:pPr>
            <a:endParaRPr/>
          </a:p>
        </p:txBody>
      </p:sp>
      <p:sp>
        <p:nvSpPr>
          <p:cNvPr id="1342" name="Google Shape;134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Student A’s prompt cards - DO NOT DISPLAY DURING ACTIVITY</a:t>
            </a:r>
            <a:endParaRPr b="1"/>
          </a:p>
        </p:txBody>
      </p:sp>
      <p:sp>
        <p:nvSpPr>
          <p:cNvPr id="1363" name="Google Shape;136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Student B’s prompt cards - DO NOT DISPLAY DURING ACTIVITY</a:t>
            </a:r>
            <a:endParaRPr b="1"/>
          </a:p>
        </p:txBody>
      </p:sp>
      <p:sp>
        <p:nvSpPr>
          <p:cNvPr id="1388" name="Google Shape;138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These are the blank grids for student A and student B to record what they hear.</a:t>
            </a:r>
            <a:endParaRPr b="1"/>
          </a:p>
        </p:txBody>
      </p:sp>
      <p:sp>
        <p:nvSpPr>
          <p:cNvPr id="1413" name="Google Shape;141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ANSWERS</a:t>
            </a:r>
            <a:endParaRPr/>
          </a:p>
          <a:p>
            <a:pPr marL="0" lvl="0" indent="0" algn="l" rtl="0">
              <a:spcBef>
                <a:spcPts val="0"/>
              </a:spcBef>
              <a:spcAft>
                <a:spcPts val="0"/>
              </a:spcAft>
              <a:buNone/>
            </a:pPr>
            <a:r>
              <a:rPr lang="en-GB" b="0"/>
              <a:t>Here are the answers for the teacher to be able to conduct whole class feedback.</a:t>
            </a:r>
            <a:endParaRPr b="0"/>
          </a:p>
        </p:txBody>
      </p:sp>
      <p:sp>
        <p:nvSpPr>
          <p:cNvPr id="1428" name="Google Shape;142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OPTIONAL</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8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using present tense and past tense (</a:t>
            </a:r>
            <a:r>
              <a:rPr lang="en-GB" b="0" dirty="0" err="1"/>
              <a:t>preterite</a:t>
            </a:r>
            <a:r>
              <a:rPr lang="en-GB" b="0" dirty="0"/>
              <a:t>) –</a:t>
            </a:r>
            <a:r>
              <a:rPr lang="en-GB" b="0" dirty="0" err="1"/>
              <a:t>ar</a:t>
            </a:r>
            <a:r>
              <a:rPr lang="en-GB" b="0" dirty="0"/>
              <a:t> verbs successfully in first person singular (the ‘I’ form) in writing</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Write sentences 1-6 in Spanish using either ‘</a:t>
            </a:r>
            <a:r>
              <a:rPr lang="en-GB" b="0" dirty="0" err="1"/>
              <a:t>normalmente</a:t>
            </a:r>
            <a:r>
              <a:rPr lang="en-GB" b="0" dirty="0"/>
              <a:t>’ + verb in first person singular present tense, or ‘el lunes </a:t>
            </a:r>
            <a:r>
              <a:rPr lang="en-GB" b="0" dirty="0" err="1"/>
              <a:t>pasado</a:t>
            </a:r>
            <a:r>
              <a:rPr lang="en-GB" b="0" dirty="0"/>
              <a:t>’ + verb in first person singular </a:t>
            </a:r>
            <a:r>
              <a:rPr lang="en-GB" b="0" dirty="0" err="1"/>
              <a:t>preterite</a:t>
            </a:r>
            <a:r>
              <a:rPr lang="en-GB" b="0" dirty="0"/>
              <a:t>.</a:t>
            </a:r>
            <a:endParaRPr b="0" dirty="0"/>
          </a:p>
          <a:p>
            <a:pPr marL="0" lvl="0" indent="0" algn="l" rtl="0">
              <a:spcBef>
                <a:spcPts val="0"/>
              </a:spcBef>
              <a:spcAft>
                <a:spcPts val="0"/>
              </a:spcAft>
              <a:buNone/>
            </a:pPr>
            <a:r>
              <a:rPr lang="en-GB" b="0" dirty="0"/>
              <a:t>2. Read the sentences upon completion and then decide if Miguel is in Pedro or Patricia’s class.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Note:</a:t>
            </a:r>
            <a:endParaRPr dirty="0"/>
          </a:p>
          <a:p>
            <a:pPr marL="0" marR="0" lvl="0" indent="0" algn="l" rtl="0">
              <a:lnSpc>
                <a:spcPct val="100000"/>
              </a:lnSpc>
              <a:spcBef>
                <a:spcPts val="0"/>
              </a:spcBef>
              <a:spcAft>
                <a:spcPts val="0"/>
              </a:spcAft>
              <a:buClr>
                <a:schemeClr val="dk1"/>
              </a:buClr>
              <a:buSzPts val="1200"/>
              <a:buFont typeface="Calibri"/>
              <a:buNone/>
            </a:pPr>
            <a:r>
              <a:rPr lang="en-GB" b="0" dirty="0"/>
              <a:t>1. Students should be familiar enough with the pictures by now not to need the English words with each one, though we do include an English prompt two items where the image could easily be misinterpreted.  Teachers may need to remind students to write the full sentence depicted by the image. In-class teacher circulation will allow teachers to monitor this and give pointers to individual students as necessary.</a:t>
            </a:r>
            <a:endParaRPr b="1"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Spanish): </a:t>
            </a:r>
            <a:r>
              <a:rPr lang="en-GB" dirty="0"/>
              <a:t/>
            </a:r>
            <a:br>
              <a:rPr lang="en-GB" dirty="0"/>
            </a:br>
            <a:r>
              <a:rPr lang="en-GB" dirty="0"/>
              <a:t>Verbs used to practise the grammar: usar [317]; </a:t>
            </a:r>
            <a:r>
              <a:rPr lang="en-GB" dirty="0" err="1"/>
              <a:t>estudiar</a:t>
            </a:r>
            <a:r>
              <a:rPr lang="en-GB" dirty="0"/>
              <a:t> [332]; </a:t>
            </a:r>
            <a:r>
              <a:rPr lang="en-GB" dirty="0" err="1"/>
              <a:t>cantar</a:t>
            </a:r>
            <a:r>
              <a:rPr lang="en-GB" dirty="0"/>
              <a:t> [717]; </a:t>
            </a:r>
            <a:r>
              <a:rPr lang="en-GB" dirty="0" err="1"/>
              <a:t>hablar</a:t>
            </a:r>
            <a:r>
              <a:rPr lang="en-GB" dirty="0"/>
              <a:t> [90]; </a:t>
            </a:r>
            <a:r>
              <a:rPr lang="en-GB" dirty="0" err="1"/>
              <a:t>escuchar</a:t>
            </a:r>
            <a:r>
              <a:rPr lang="en-GB" dirty="0"/>
              <a:t> [281]; </a:t>
            </a:r>
            <a:r>
              <a:rPr lang="en-GB" dirty="0" err="1"/>
              <a:t>bailar</a:t>
            </a:r>
            <a:r>
              <a:rPr lang="en-GB" dirty="0"/>
              <a:t> [1323]</a:t>
            </a:r>
            <a:endParaRPr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endParaRPr sz="1200" b="1" dirty="0"/>
          </a:p>
          <a:p>
            <a:pPr marL="0" lvl="0" indent="0" algn="l" rtl="0">
              <a:spcBef>
                <a:spcPts val="0"/>
              </a:spcBef>
              <a:spcAft>
                <a:spcPts val="0"/>
              </a:spcAft>
              <a:buNone/>
            </a:pPr>
            <a:endParaRPr dirty="0"/>
          </a:p>
        </p:txBody>
      </p:sp>
      <p:sp>
        <p:nvSpPr>
          <p:cNvPr id="1456" name="Google Shape;145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OPTIONAL</a:t>
            </a:r>
            <a:endParaRPr/>
          </a:p>
          <a:p>
            <a:pPr marL="0" lvl="0" indent="0" algn="l" rtl="0">
              <a:spcBef>
                <a:spcPts val="0"/>
              </a:spcBef>
              <a:spcAft>
                <a:spcPts val="0"/>
              </a:spcAft>
              <a:buNone/>
            </a:pPr>
            <a:endParaRPr b="1"/>
          </a:p>
          <a:p>
            <a:pPr marL="0" lvl="0" indent="0" algn="l" rtl="0">
              <a:spcBef>
                <a:spcPts val="0"/>
              </a:spcBef>
              <a:spcAft>
                <a:spcPts val="0"/>
              </a:spcAft>
              <a:buNone/>
            </a:pPr>
            <a:r>
              <a:rPr lang="en-GB" b="1"/>
              <a:t>Timing: </a:t>
            </a:r>
            <a:r>
              <a:rPr lang="en-GB" b="0"/>
              <a:t>1 minute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compare verb tenses to see which activities are the same as/different those in Pedro’s and Patricia’s class.</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Read the sentences upon completion and then decide if Miguel is in Pedro or Patricia’s class, according to when the activities were done.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b="0"/>
              <a:t>This will involve looking back at the answers to the speaking/listening activity (slide 34) and comparing.</a:t>
            </a:r>
            <a:endParaRPr/>
          </a:p>
          <a:p>
            <a:pPr marL="228600" marR="0" lvl="0" indent="-15240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Spanish): </a:t>
            </a:r>
            <a:r>
              <a:rPr lang="en-GB"/>
              <a:t/>
            </a:r>
            <a:br>
              <a:rPr lang="en-GB"/>
            </a:br>
            <a:r>
              <a:rPr lang="en-GB"/>
              <a:t>Verbs used to practise the grammar: usar [317]; estudiar [332]; cantar [717]; hablar [90]; escuchar [281]; bailar [1323]</a:t>
            </a:r>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1"/>
              <a:t>). A frequency dictionary of Spanish: Core vocabulary for learners </a:t>
            </a:r>
            <a:r>
              <a:rPr lang="en-GB"/>
              <a:t>(2nd ed.). Routledge: London</a:t>
            </a:r>
            <a:endParaRPr/>
          </a:p>
        </p:txBody>
      </p:sp>
      <p:sp>
        <p:nvSpPr>
          <p:cNvPr id="1497" name="Google Shape;149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1200"/>
              <a:buFont typeface="Arial"/>
              <a:buNone/>
            </a:pPr>
            <a:r>
              <a:rPr lang="en-GB" b="0" i="0">
                <a:solidFill>
                  <a:srgbClr val="222222"/>
                </a:solidFill>
                <a:latin typeface="Arial"/>
                <a:ea typeface="Arial"/>
                <a:cs typeface="Arial"/>
                <a:sym typeface="Arial"/>
              </a:rPr>
              <a:t>The answer sheet for the 8.1.1.2 vocabulary learning homework is here: https://resources.ncelp.org/concern/parent/hm50ts24r/file_sets/ks65hc79h</a:t>
            </a:r>
            <a:endParaRPr sz="1200" i="0">
              <a:latin typeface="Calibri"/>
              <a:ea typeface="Calibri"/>
              <a:cs typeface="Calibri"/>
              <a:sym typeface="Calibri"/>
            </a:endParaRPr>
          </a:p>
        </p:txBody>
      </p:sp>
      <p:sp>
        <p:nvSpPr>
          <p:cNvPr id="1542" name="Google Shape;154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gain practice in hearing the syllabification rules as just explained.</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on each number - students listen to the single word items and write down the number of syllables in each words.</a:t>
            </a:r>
            <a:endParaRPr dirty="0"/>
          </a:p>
          <a:p>
            <a:pPr marL="228600" lvl="0" indent="-228600" algn="l" rtl="0">
              <a:spcBef>
                <a:spcPts val="0"/>
              </a:spcBef>
              <a:spcAft>
                <a:spcPts val="0"/>
              </a:spcAft>
              <a:buClr>
                <a:schemeClr val="dk1"/>
              </a:buClr>
              <a:buSzPts val="1200"/>
              <a:buFont typeface="Calibri"/>
              <a:buAutoNum type="arabicPeriod"/>
            </a:pPr>
            <a:r>
              <a:rPr lang="en-GB" b="0" dirty="0"/>
              <a:t>Students could be asked to write the word as well.</a:t>
            </a:r>
            <a:endParaRPr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Notes:</a:t>
            </a:r>
            <a:endParaRPr dirty="0"/>
          </a:p>
          <a:p>
            <a:pPr marL="0" lvl="0" indent="0" algn="l" rtl="0">
              <a:spcBef>
                <a:spcPts val="0"/>
              </a:spcBef>
              <a:spcAft>
                <a:spcPts val="0"/>
              </a:spcAft>
              <a:buClr>
                <a:schemeClr val="dk1"/>
              </a:buClr>
              <a:buSzPts val="1200"/>
              <a:buFont typeface="Calibri"/>
              <a:buNone/>
            </a:pPr>
            <a:r>
              <a:rPr lang="en-GB" b="0" dirty="0"/>
              <a:t>1. All words were introduced in Year 7 as vocabulary items or used for phonics practice.</a:t>
            </a:r>
            <a:endParaRPr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arenR"/>
            </a:pPr>
            <a:r>
              <a:rPr lang="en-GB" b="0" dirty="0" err="1"/>
              <a:t>interesante</a:t>
            </a:r>
            <a:endParaRPr b="0" dirty="0"/>
          </a:p>
          <a:p>
            <a:pPr marL="228600" marR="0" lvl="0" indent="-228600" algn="l" rtl="0">
              <a:lnSpc>
                <a:spcPct val="100000"/>
              </a:lnSpc>
              <a:spcBef>
                <a:spcPts val="0"/>
              </a:spcBef>
              <a:spcAft>
                <a:spcPts val="0"/>
              </a:spcAft>
              <a:buClr>
                <a:schemeClr val="dk1"/>
              </a:buClr>
              <a:buSzPts val="1200"/>
              <a:buFont typeface="Calibri"/>
              <a:buAutoNum type="arabicParenR"/>
            </a:pPr>
            <a:r>
              <a:rPr lang="en-GB" sz="1200" dirty="0" err="1">
                <a:solidFill>
                  <a:schemeClr val="dk1"/>
                </a:solidFill>
                <a:latin typeface="Calibri"/>
                <a:ea typeface="Calibri"/>
                <a:cs typeface="Calibri"/>
                <a:sym typeface="Calibri"/>
              </a:rPr>
              <a:t>importante</a:t>
            </a:r>
            <a:endParaRPr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GB" sz="1200" dirty="0" err="1">
                <a:solidFill>
                  <a:schemeClr val="dk1"/>
                </a:solidFill>
                <a:latin typeface="Calibri"/>
                <a:ea typeface="Calibri"/>
                <a:cs typeface="Calibri"/>
                <a:sym typeface="Calibri"/>
              </a:rPr>
              <a:t>famoso</a:t>
            </a:r>
            <a:endParaRPr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GB" sz="1200" dirty="0" err="1">
                <a:solidFill>
                  <a:schemeClr val="dk1"/>
                </a:solidFill>
                <a:latin typeface="Calibri"/>
                <a:ea typeface="Calibri"/>
                <a:cs typeface="Calibri"/>
                <a:sym typeface="Calibri"/>
              </a:rPr>
              <a:t>completamente</a:t>
            </a:r>
            <a:endParaRPr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GB" sz="1200" dirty="0" err="1">
                <a:solidFill>
                  <a:schemeClr val="dk1"/>
                </a:solidFill>
                <a:latin typeface="Calibri"/>
                <a:ea typeface="Calibri"/>
                <a:cs typeface="Calibri"/>
                <a:sym typeface="Calibri"/>
              </a:rPr>
              <a:t>naturaleza</a:t>
            </a:r>
            <a:endParaRPr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GB" sz="1200" dirty="0" err="1">
                <a:solidFill>
                  <a:schemeClr val="dk1"/>
                </a:solidFill>
                <a:latin typeface="Calibri"/>
                <a:ea typeface="Calibri"/>
                <a:cs typeface="Calibri"/>
                <a:sym typeface="Calibri"/>
              </a:rPr>
              <a:t>elefante</a:t>
            </a:r>
            <a:endParaRPr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GB" sz="1200" dirty="0" err="1">
                <a:solidFill>
                  <a:schemeClr val="dk1"/>
                </a:solidFill>
                <a:latin typeface="Calibri"/>
                <a:ea typeface="Calibri"/>
                <a:cs typeface="Calibri"/>
                <a:sym typeface="Calibri"/>
              </a:rPr>
              <a:t>universo</a:t>
            </a:r>
            <a:endParaRPr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GB" sz="1200" dirty="0" err="1">
                <a:solidFill>
                  <a:schemeClr val="dk1"/>
                </a:solidFill>
                <a:latin typeface="Calibri"/>
                <a:ea typeface="Calibri"/>
                <a:cs typeface="Calibri"/>
                <a:sym typeface="Calibri"/>
              </a:rPr>
              <a:t>documento</a:t>
            </a:r>
            <a:endParaRPr sz="1200" dirty="0">
              <a:solidFill>
                <a:schemeClr val="dk1"/>
              </a:solidFill>
              <a:latin typeface="Calibri"/>
              <a:ea typeface="Calibri"/>
              <a:cs typeface="Calibri"/>
              <a:sym typeface="Calibri"/>
            </a:endParaRPr>
          </a:p>
        </p:txBody>
      </p:sp>
      <p:sp>
        <p:nvSpPr>
          <p:cNvPr id="222" name="Google Shape;2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2-4 minutes</a:t>
            </a:r>
            <a:endParaRPr dirty="0"/>
          </a:p>
          <a:p>
            <a:pPr marL="0" marR="0" lvl="0" indent="0" algn="l" rtl="0">
              <a:lnSpc>
                <a:spcPct val="100000"/>
              </a:lnSpc>
              <a:spcBef>
                <a:spcPts val="0"/>
              </a:spcBef>
              <a:spcAft>
                <a:spcPts val="0"/>
              </a:spcAft>
              <a:buClr>
                <a:schemeClr val="dk1"/>
              </a:buClr>
              <a:buSzPts val="1200"/>
              <a:buFont typeface="Calibri"/>
              <a:buNone/>
            </a:pPr>
            <a:r>
              <a:rPr lang="en-GB" b="1" dirty="0"/>
              <a:t>Vocabulary practice slide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embed word knowledge of this week’s vocabulary set.  </a:t>
            </a:r>
            <a:endParaRPr b="1"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r>
              <a:rPr lang="en-GB" dirty="0"/>
              <a:t/>
            </a:r>
            <a:br>
              <a:rPr lang="en-GB" dirty="0"/>
            </a:br>
            <a:r>
              <a:rPr lang="en-GB" dirty="0"/>
              <a:t>1.  Students either work by themselves or in pairs, reading out the words and studying their English meaning (1 minute).</a:t>
            </a:r>
            <a:br>
              <a:rPr lang="en-GB" dirty="0"/>
            </a:br>
            <a:r>
              <a:rPr lang="en-GB" dirty="0"/>
              <a:t>2.  Then the English meanings are removed and they try to recall them, looking at the Spanish (1 minute).</a:t>
            </a:r>
            <a:br>
              <a:rPr lang="en-GB" dirty="0"/>
            </a:br>
            <a:r>
              <a:rPr lang="en-GB" dirty="0"/>
              <a:t>3.  Then the Spanish meanings are removed and they to recall them, looking at the English (1 minute)</a:t>
            </a:r>
            <a:br>
              <a:rPr lang="en-GB" dirty="0"/>
            </a:br>
            <a:r>
              <a:rPr lang="en-GB" dirty="0"/>
              <a:t>4.  Further rounds of learning can be facilitated by one pupil turning away from the board, and his/her partner asking him/her the meanings.  This activity can work from L2 🡪 L1 or L1 🡪 L2.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Note</a:t>
            </a:r>
            <a:endParaRPr dirty="0"/>
          </a:p>
          <a:p>
            <a:pPr marL="0" lvl="0" indent="0" algn="l" rtl="0">
              <a:spcBef>
                <a:spcPts val="0"/>
              </a:spcBef>
              <a:spcAft>
                <a:spcPts val="0"/>
              </a:spcAft>
              <a:buNone/>
            </a:pPr>
            <a:r>
              <a:rPr lang="en-GB" b="1" dirty="0"/>
              <a:t>1. </a:t>
            </a:r>
            <a:r>
              <a:rPr lang="en-GB" b="0" dirty="0"/>
              <a:t>The use of ‘antes de + infinitive’ is explained in lesson 2</a:t>
            </a:r>
            <a:endParaRPr b="0"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Spanish): </a:t>
            </a:r>
            <a:r>
              <a:rPr lang="en-GB" dirty="0"/>
              <a:t/>
            </a:r>
            <a:br>
              <a:rPr lang="en-GB" dirty="0"/>
            </a:b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quedar¹ [100];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 pared [778];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 [1139]; </a:t>
            </a:r>
            <a:r>
              <a:rPr lang="en-GB" sz="1200" dirty="0" err="1">
                <a:solidFill>
                  <a:schemeClr val="dk1"/>
                </a:solidFill>
                <a:latin typeface="Calibri"/>
                <a:ea typeface="Calibri"/>
                <a:cs typeface="Calibri"/>
                <a:sym typeface="Calibri"/>
              </a:rPr>
              <a:t>pasado</a:t>
            </a:r>
            <a:r>
              <a:rPr lang="en-GB" sz="1200" dirty="0">
                <a:solidFill>
                  <a:schemeClr val="dk1"/>
                </a:solidFill>
                <a:latin typeface="Calibri"/>
                <a:ea typeface="Calibri"/>
                <a:cs typeface="Calibri"/>
                <a:sym typeface="Calibri"/>
              </a:rPr>
              <a:t> (adj.) [932]; libre [473]; </a:t>
            </a:r>
            <a:r>
              <a:rPr lang="en-GB" sz="1200" dirty="0" err="1">
                <a:solidFill>
                  <a:schemeClr val="dk1"/>
                </a:solidFill>
                <a:latin typeface="Calibri"/>
                <a:ea typeface="Calibri"/>
                <a:cs typeface="Calibri"/>
                <a:sym typeface="Calibri"/>
              </a:rPr>
              <a:t>máximo</a:t>
            </a:r>
            <a:r>
              <a:rPr lang="en-GB" sz="1200" dirty="0">
                <a:solidFill>
                  <a:schemeClr val="dk1"/>
                </a:solidFill>
                <a:latin typeface="Calibri"/>
                <a:ea typeface="Calibri"/>
                <a:cs typeface="Calibri"/>
                <a:sym typeface="Calibri"/>
              </a:rPr>
              <a:t> [935]; antes [190]; sin embargo [embargo-203]; poco (as adverb only) [76]; negro [307]</a:t>
            </a:r>
            <a:endParaRPr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sz="1200" b="1" dirty="0"/>
          </a:p>
          <a:p>
            <a:pPr marL="0" lvl="0" indent="0" algn="l" rtl="0">
              <a:spcBef>
                <a:spcPts val="0"/>
              </a:spcBef>
              <a:spcAft>
                <a:spcPts val="0"/>
              </a:spcAft>
              <a:buNone/>
            </a:pPr>
            <a:endParaRPr dirty="0"/>
          </a:p>
        </p:txBody>
      </p:sp>
      <p:sp>
        <p:nvSpPr>
          <p:cNvPr id="257" name="Google Shape;2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Grammar recap and introduction slide</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Teacher elicits </a:t>
            </a:r>
            <a:r>
              <a:rPr lang="en-GB" sz="1200" dirty="0">
                <a:solidFill>
                  <a:schemeClr val="dk1"/>
                </a:solidFill>
                <a:latin typeface="Calibri"/>
                <a:ea typeface="Calibri"/>
                <a:cs typeface="Calibri"/>
                <a:sym typeface="Calibri"/>
              </a:rPr>
              <a:t>the rules on 1</a:t>
            </a:r>
            <a:r>
              <a:rPr lang="en-GB" sz="1200" baseline="30000" dirty="0">
                <a:solidFill>
                  <a:schemeClr val="dk1"/>
                </a:solidFill>
                <a:latin typeface="Calibri"/>
                <a:ea typeface="Calibri"/>
                <a:cs typeface="Calibri"/>
                <a:sym typeface="Calibri"/>
              </a:rPr>
              <a:t>st</a:t>
            </a:r>
            <a:r>
              <a:rPr lang="en-GB" sz="1200" dirty="0">
                <a:solidFill>
                  <a:schemeClr val="dk1"/>
                </a:solidFill>
                <a:latin typeface="Calibri"/>
                <a:ea typeface="Calibri"/>
                <a:cs typeface="Calibri"/>
                <a:sym typeface="Calibri"/>
              </a:rPr>
              <a:t> person singular present for –</a:t>
            </a:r>
            <a:r>
              <a:rPr lang="en-GB" sz="1200" dirty="0" err="1">
                <a:solidFill>
                  <a:schemeClr val="dk1"/>
                </a:solidFill>
                <a:latin typeface="Calibri"/>
                <a:ea typeface="Calibri"/>
                <a:cs typeface="Calibri"/>
                <a:sym typeface="Calibri"/>
              </a:rPr>
              <a:t>ar</a:t>
            </a:r>
            <a:r>
              <a:rPr lang="en-GB" sz="1200" dirty="0">
                <a:solidFill>
                  <a:schemeClr val="dk1"/>
                </a:solidFill>
                <a:latin typeface="Calibri"/>
                <a:ea typeface="Calibri"/>
                <a:cs typeface="Calibri"/>
                <a:sym typeface="Calibri"/>
              </a:rPr>
              <a:t> verbs (-o) and introduce the new form (-</a:t>
            </a:r>
            <a:r>
              <a:rPr lang="en-GB" sz="1200" dirty="0" err="1">
                <a:solidFill>
                  <a:schemeClr val="dk1"/>
                </a:solidFill>
                <a:latin typeface="Calibri"/>
                <a:ea typeface="Calibri"/>
                <a:cs typeface="Calibri"/>
                <a:sym typeface="Calibri"/>
              </a:rPr>
              <a:t>é</a:t>
            </a:r>
            <a:r>
              <a:rPr lang="en-GB" sz="1200" dirty="0">
                <a:solidFill>
                  <a:schemeClr val="dk1"/>
                </a:solidFill>
                <a:latin typeface="Calibri"/>
                <a:ea typeface="Calibri"/>
                <a:cs typeface="Calibri"/>
                <a:sym typeface="Calibri"/>
              </a:rPr>
              <a:t>) for completed actions in past. </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Click on the action buttons to hear the difference in pronunciation modelled.</a:t>
            </a:r>
            <a:endParaRPr b="0" dirty="0"/>
          </a:p>
        </p:txBody>
      </p:sp>
      <p:sp>
        <p:nvSpPr>
          <p:cNvPr id="302" name="Google Shape;30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Grammar practice activity (reading)</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10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students pay attention to first person singular –</a:t>
            </a:r>
            <a:r>
              <a:rPr lang="en-GB" b="0" dirty="0" err="1"/>
              <a:t>ar</a:t>
            </a:r>
            <a:r>
              <a:rPr lang="en-GB" b="0" dirty="0"/>
              <a:t> verb endings in present tense versus past tense to make the connection between each form and the tense it marks.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read the sentences and note whether Lucía is describing what she normally does or whether she is talking abut last Summer.</a:t>
            </a:r>
            <a:endParaRPr dirty="0"/>
          </a:p>
          <a:p>
            <a:pPr marL="228600" lvl="0" indent="-228600" algn="l" rtl="0">
              <a:spcBef>
                <a:spcPts val="0"/>
              </a:spcBef>
              <a:spcAft>
                <a:spcPts val="0"/>
              </a:spcAft>
              <a:buClr>
                <a:schemeClr val="dk1"/>
              </a:buClr>
              <a:buSzPts val="1200"/>
              <a:buFont typeface="Calibri"/>
              <a:buAutoNum type="arabicPeriod"/>
            </a:pPr>
            <a:r>
              <a:rPr lang="en-GB" b="0" dirty="0"/>
              <a:t>Students also note in English where the activity takes/took place.</a:t>
            </a:r>
            <a:endParaRPr b="0" dirty="0"/>
          </a:p>
          <a:p>
            <a:pPr marL="0" lvl="0" indent="0" algn="l" rtl="0">
              <a:spcBef>
                <a:spcPts val="0"/>
              </a:spcBef>
              <a:spcAft>
                <a:spcPts val="0"/>
              </a:spcAft>
              <a:buNone/>
            </a:pPr>
            <a:endParaRPr b="1" dirty="0"/>
          </a:p>
        </p:txBody>
      </p:sp>
      <p:sp>
        <p:nvSpPr>
          <p:cNvPr id="332" name="Google Shape;33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Grammar practice activity (listening)</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10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make the connection between the –</a:t>
            </a:r>
            <a:r>
              <a:rPr lang="en-GB" b="0" dirty="0" err="1"/>
              <a:t>ar</a:t>
            </a:r>
            <a:r>
              <a:rPr lang="en-GB" b="0" dirty="0"/>
              <a:t> verb endings –o and –</a:t>
            </a:r>
            <a:r>
              <a:rPr lang="en-GB" b="0" dirty="0" err="1"/>
              <a:t>é</a:t>
            </a:r>
            <a:r>
              <a:rPr lang="en-GB" b="0" dirty="0"/>
              <a:t> and their present and past tense meanings; to increase awareness of negative ‘no’ and the auxiliary ‘do’ in English</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listen to the recording and note whether Lucía is describing what she normally does or whether she is talking abut last Saturday.</a:t>
            </a:r>
            <a:endParaRPr b="0" dirty="0"/>
          </a:p>
          <a:p>
            <a:pPr marL="0" lvl="0" indent="0" algn="l" rtl="0">
              <a:spcBef>
                <a:spcPts val="0"/>
              </a:spcBef>
              <a:spcAft>
                <a:spcPts val="0"/>
              </a:spcAft>
              <a:buNone/>
            </a:pPr>
            <a:r>
              <a:rPr lang="en-GB" b="0" dirty="0"/>
              <a:t>2. Students listen again and write in English the activity which was in the negative.  Ask students to write the sentence using ‘I …’ so that the form-meaning link with (-o) or (-</a:t>
            </a:r>
            <a:r>
              <a:rPr lang="en-GB" b="0" dirty="0" err="1"/>
              <a:t>é</a:t>
            </a:r>
            <a:r>
              <a:rPr lang="en-GB" b="0" dirty="0"/>
              <a:t>) is reinforced.  </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228600" marR="0" lvl="0" indent="-228600" algn="l" rtl="0">
              <a:lnSpc>
                <a:spcPct val="100000"/>
              </a:lnSpc>
              <a:spcBef>
                <a:spcPts val="0"/>
              </a:spcBef>
              <a:spcAft>
                <a:spcPts val="0"/>
              </a:spcAft>
              <a:buClr>
                <a:schemeClr val="dk1"/>
              </a:buClr>
              <a:buSzPts val="1200"/>
              <a:buFont typeface="Calibri"/>
              <a:buAutoNum type="arabicParenR"/>
            </a:pPr>
            <a:r>
              <a:rPr lang="en-GB" sz="1200" dirty="0" err="1">
                <a:solidFill>
                  <a:schemeClr val="dk1"/>
                </a:solidFill>
                <a:latin typeface="Calibri"/>
                <a:ea typeface="Calibri"/>
                <a:cs typeface="Calibri"/>
                <a:sym typeface="Calibri"/>
              </a:rPr>
              <a:t>Ayudé</a:t>
            </a:r>
            <a:r>
              <a:rPr lang="en-GB" sz="1200" dirty="0">
                <a:solidFill>
                  <a:schemeClr val="dk1"/>
                </a:solidFill>
                <a:latin typeface="Calibri"/>
                <a:ea typeface="Calibri"/>
                <a:cs typeface="Calibri"/>
                <a:sym typeface="Calibri"/>
              </a:rPr>
              <a:t> con </a:t>
            </a:r>
            <a:r>
              <a:rPr lang="en-GB" sz="1200" dirty="0" err="1">
                <a:solidFill>
                  <a:schemeClr val="dk1"/>
                </a:solidFill>
                <a:latin typeface="Calibri"/>
                <a:ea typeface="Calibri"/>
                <a:cs typeface="Calibri"/>
                <a:sym typeface="Calibri"/>
              </a:rPr>
              <a:t>unas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cosas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pero</a:t>
            </a:r>
            <a:r>
              <a:rPr lang="en-GB" sz="1200" dirty="0">
                <a:solidFill>
                  <a:schemeClr val="dk1"/>
                </a:solidFill>
                <a:latin typeface="Calibri"/>
                <a:ea typeface="Calibri"/>
                <a:cs typeface="Calibri"/>
                <a:sym typeface="Calibri"/>
              </a:rPr>
              <a:t> no </a:t>
            </a:r>
            <a:r>
              <a:rPr lang="en-GB" sz="1200" dirty="0" err="1">
                <a:solidFill>
                  <a:schemeClr val="dk1"/>
                </a:solidFill>
                <a:latin typeface="Calibri"/>
                <a:ea typeface="Calibri"/>
                <a:cs typeface="Calibri"/>
                <a:sym typeface="Calibri"/>
              </a:rPr>
              <a:t>pinté</a:t>
            </a:r>
            <a:r>
              <a:rPr lang="en-GB" sz="1200" dirty="0">
                <a:solidFill>
                  <a:schemeClr val="dk1"/>
                </a:solidFill>
                <a:latin typeface="Calibri"/>
                <a:ea typeface="Calibri"/>
                <a:cs typeface="Calibri"/>
                <a:sym typeface="Calibri"/>
              </a:rPr>
              <a:t> las </a:t>
            </a:r>
            <a:r>
              <a:rPr lang="en-GB" sz="1200" dirty="0" err="1">
                <a:solidFill>
                  <a:schemeClr val="dk1"/>
                </a:solidFill>
                <a:latin typeface="Calibri"/>
                <a:ea typeface="Calibri"/>
                <a:cs typeface="Calibri"/>
                <a:sym typeface="Calibri"/>
              </a:rPr>
              <a:t>paredes</a:t>
            </a:r>
            <a:r>
              <a:rPr lang="en-GB" sz="1200" dirty="0">
                <a:solidFill>
                  <a:schemeClr val="dk1"/>
                </a:solidFill>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arenR"/>
            </a:pPr>
            <a:r>
              <a:rPr lang="en-GB" sz="1200" b="0" dirty="0">
                <a:solidFill>
                  <a:schemeClr val="dk1"/>
                </a:solidFill>
                <a:latin typeface="Calibri"/>
                <a:ea typeface="Calibri"/>
                <a:cs typeface="Calibri"/>
                <a:sym typeface="Calibri"/>
              </a:rPr>
              <a:t>No </a:t>
            </a:r>
            <a:r>
              <a:rPr lang="en-GB" sz="1200" b="0" dirty="0" err="1">
                <a:solidFill>
                  <a:schemeClr val="dk1"/>
                </a:solidFill>
                <a:latin typeface="Calibri"/>
                <a:ea typeface="Calibri"/>
                <a:cs typeface="Calibri"/>
                <a:sym typeface="Calibri"/>
              </a:rPr>
              <a:t>quedo</a:t>
            </a:r>
            <a:r>
              <a:rPr lang="en-GB" sz="1200" b="0" dirty="0">
                <a:solidFill>
                  <a:schemeClr val="dk1"/>
                </a:solidFill>
                <a:latin typeface="Calibri"/>
                <a:ea typeface="Calibri"/>
                <a:cs typeface="Calibri"/>
                <a:sym typeface="Calibri"/>
              </a:rPr>
              <a:t> con mis amigos </a:t>
            </a:r>
            <a:r>
              <a:rPr lang="en-GB" sz="1200" b="0" dirty="0" err="1">
                <a:solidFill>
                  <a:schemeClr val="dk1"/>
                </a:solidFill>
                <a:latin typeface="Calibri"/>
                <a:ea typeface="Calibri"/>
                <a:cs typeface="Calibri"/>
                <a:sym typeface="Calibri"/>
              </a:rPr>
              <a:t>porque</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necesito</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estudiar</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mucho</a:t>
            </a:r>
            <a:r>
              <a:rPr lang="en-GB" sz="1200" b="0" dirty="0">
                <a:solidFill>
                  <a:schemeClr val="dk1"/>
                </a:solidFill>
                <a:latin typeface="Calibri"/>
                <a:ea typeface="Calibri"/>
                <a:cs typeface="Calibri"/>
                <a:sym typeface="Calibri"/>
              </a:rPr>
              <a:t>. </a:t>
            </a:r>
            <a:endParaRPr dirty="0"/>
          </a:p>
          <a:p>
            <a:pPr marL="228600" lvl="0" indent="-228600" algn="l" rtl="0">
              <a:spcBef>
                <a:spcPts val="0"/>
              </a:spcBef>
              <a:spcAft>
                <a:spcPts val="0"/>
              </a:spcAft>
              <a:buClr>
                <a:schemeClr val="dk1"/>
              </a:buClr>
              <a:buSzPts val="1200"/>
              <a:buFont typeface="Calibri"/>
              <a:buAutoNum type="arabicParenR"/>
            </a:pPr>
            <a:r>
              <a:rPr lang="en-GB" b="0" dirty="0" err="1"/>
              <a:t>Aprovecho</a:t>
            </a:r>
            <a:r>
              <a:rPr lang="en-GB" b="0" dirty="0"/>
              <a:t> al </a:t>
            </a:r>
            <a:r>
              <a:rPr lang="en-GB" b="0" dirty="0" err="1"/>
              <a:t>máximo</a:t>
            </a:r>
            <a:r>
              <a:rPr lang="en-GB" b="0" dirty="0"/>
              <a:t> los días con mi </a:t>
            </a:r>
            <a:r>
              <a:rPr lang="en-GB" b="0" dirty="0" err="1"/>
              <a:t>familia</a:t>
            </a:r>
            <a:r>
              <a:rPr lang="en-GB" b="0" dirty="0"/>
              <a:t>; no </a:t>
            </a:r>
            <a:r>
              <a:rPr lang="en-GB" b="0" dirty="0" err="1"/>
              <a:t>viajo</a:t>
            </a:r>
            <a:r>
              <a:rPr lang="en-GB" b="0" dirty="0"/>
              <a:t> a </a:t>
            </a:r>
            <a:r>
              <a:rPr lang="en-GB" b="0" dirty="0" err="1"/>
              <a:t>otras</a:t>
            </a:r>
            <a:r>
              <a:rPr lang="en-GB" b="0" dirty="0"/>
              <a:t> </a:t>
            </a:r>
            <a:r>
              <a:rPr lang="en-GB" b="0" dirty="0" err="1"/>
              <a:t>ciudades</a:t>
            </a:r>
            <a:r>
              <a:rPr lang="en-GB" b="0" dirty="0"/>
              <a:t>.</a:t>
            </a:r>
            <a:endParaRPr dirty="0"/>
          </a:p>
          <a:p>
            <a:pPr marL="228600" lvl="0" indent="-228600" algn="l" rtl="0">
              <a:spcBef>
                <a:spcPts val="0"/>
              </a:spcBef>
              <a:spcAft>
                <a:spcPts val="0"/>
              </a:spcAft>
              <a:buClr>
                <a:schemeClr val="dk1"/>
              </a:buClr>
              <a:buSzPts val="1200"/>
              <a:buFont typeface="Calibri"/>
              <a:buAutoNum type="arabicParenR"/>
            </a:pPr>
            <a:r>
              <a:rPr lang="en-GB" b="0" dirty="0" err="1"/>
              <a:t>Estudié</a:t>
            </a:r>
            <a:r>
              <a:rPr lang="en-GB" b="0" dirty="0"/>
              <a:t> </a:t>
            </a:r>
            <a:r>
              <a:rPr lang="en-GB" b="0" dirty="0" err="1"/>
              <a:t>todo</a:t>
            </a:r>
            <a:r>
              <a:rPr lang="en-GB" b="0" dirty="0"/>
              <a:t> el día, no </a:t>
            </a:r>
            <a:r>
              <a:rPr lang="en-GB" b="0" dirty="0" err="1"/>
              <a:t>pasé</a:t>
            </a:r>
            <a:r>
              <a:rPr lang="en-GB" b="0" dirty="0"/>
              <a:t> </a:t>
            </a:r>
            <a:r>
              <a:rPr lang="en-GB" b="0" dirty="0" err="1"/>
              <a:t>tiempo</a:t>
            </a:r>
            <a:r>
              <a:rPr lang="en-GB" b="0" dirty="0"/>
              <a:t> con mi </a:t>
            </a:r>
            <a:r>
              <a:rPr lang="en-GB" b="0" dirty="0" err="1"/>
              <a:t>hermano</a:t>
            </a:r>
            <a:r>
              <a:rPr lang="en-GB" b="0" dirty="0"/>
              <a:t>.</a:t>
            </a:r>
            <a:endParaRPr dirty="0"/>
          </a:p>
          <a:p>
            <a:pPr marL="228600" lvl="0" indent="-228600" algn="l" rtl="0">
              <a:spcBef>
                <a:spcPts val="0"/>
              </a:spcBef>
              <a:spcAft>
                <a:spcPts val="0"/>
              </a:spcAft>
              <a:buClr>
                <a:schemeClr val="dk1"/>
              </a:buClr>
              <a:buSzPts val="1200"/>
              <a:buFont typeface="Calibri"/>
              <a:buAutoNum type="arabicParenR"/>
            </a:pPr>
            <a:r>
              <a:rPr lang="en-GB" b="0" dirty="0"/>
              <a:t>No </a:t>
            </a:r>
            <a:r>
              <a:rPr lang="en-GB" b="0" dirty="0" err="1"/>
              <a:t>limpié</a:t>
            </a:r>
            <a:r>
              <a:rPr lang="en-GB" b="0" dirty="0"/>
              <a:t> la casa. Sin embargo, </a:t>
            </a:r>
            <a:r>
              <a:rPr lang="en-GB" b="0" dirty="0" err="1"/>
              <a:t>preparé</a:t>
            </a:r>
            <a:r>
              <a:rPr lang="en-GB" b="0" dirty="0"/>
              <a:t> la comida.</a:t>
            </a:r>
            <a:endParaRPr dirty="0"/>
          </a:p>
          <a:p>
            <a:pPr marL="228600" lvl="0" indent="-228600" algn="l" rtl="0">
              <a:spcBef>
                <a:spcPts val="0"/>
              </a:spcBef>
              <a:spcAft>
                <a:spcPts val="0"/>
              </a:spcAft>
              <a:buClr>
                <a:schemeClr val="dk1"/>
              </a:buClr>
              <a:buSzPts val="1200"/>
              <a:buFont typeface="Calibri"/>
              <a:buAutoNum type="arabicParenR"/>
            </a:pPr>
            <a:r>
              <a:rPr lang="en-GB" b="0" dirty="0"/>
              <a:t>No </a:t>
            </a:r>
            <a:r>
              <a:rPr lang="en-GB" b="0" dirty="0" err="1"/>
              <a:t>bailo</a:t>
            </a:r>
            <a:r>
              <a:rPr lang="en-GB" b="0" dirty="0"/>
              <a:t> por la </a:t>
            </a:r>
            <a:r>
              <a:rPr lang="en-GB" b="0" dirty="0" err="1"/>
              <a:t>tarde</a:t>
            </a:r>
            <a:r>
              <a:rPr lang="en-GB" b="0" dirty="0"/>
              <a:t>. Descanso.</a:t>
            </a:r>
            <a:endParaRPr dirty="0"/>
          </a:p>
          <a:p>
            <a:pPr marL="228600" lvl="0" indent="-228600" algn="l" rtl="0">
              <a:spcBef>
                <a:spcPts val="0"/>
              </a:spcBef>
              <a:spcAft>
                <a:spcPts val="0"/>
              </a:spcAft>
              <a:buClr>
                <a:schemeClr val="dk1"/>
              </a:buClr>
              <a:buSzPts val="1200"/>
              <a:buFont typeface="Calibri"/>
              <a:buAutoNum type="arabicParenR"/>
            </a:pPr>
            <a:r>
              <a:rPr lang="en-GB" b="0" dirty="0" err="1"/>
              <a:t>Viajé</a:t>
            </a:r>
            <a:r>
              <a:rPr lang="en-GB" b="0" dirty="0"/>
              <a:t> al </a:t>
            </a:r>
            <a:r>
              <a:rPr lang="en-GB" b="0" dirty="0" err="1"/>
              <a:t>centro</a:t>
            </a:r>
            <a:r>
              <a:rPr lang="en-GB" b="0" dirty="0"/>
              <a:t> </a:t>
            </a:r>
            <a:r>
              <a:rPr lang="en-GB" b="0" dirty="0" err="1"/>
              <a:t>en</a:t>
            </a:r>
            <a:r>
              <a:rPr lang="en-GB" b="0" dirty="0"/>
              <a:t> </a:t>
            </a:r>
            <a:r>
              <a:rPr lang="en-GB" b="0" dirty="0" err="1"/>
              <a:t>tren</a:t>
            </a:r>
            <a:r>
              <a:rPr lang="en-GB" b="0" dirty="0"/>
              <a:t> </a:t>
            </a:r>
            <a:r>
              <a:rPr lang="en-GB" b="0" dirty="0" err="1"/>
              <a:t>aunque</a:t>
            </a:r>
            <a:r>
              <a:rPr lang="en-GB" b="0" dirty="0"/>
              <a:t> no </a:t>
            </a:r>
            <a:r>
              <a:rPr lang="en-GB" b="0" dirty="0" err="1"/>
              <a:t>llegué</a:t>
            </a:r>
            <a:r>
              <a:rPr lang="en-GB" b="0" dirty="0"/>
              <a:t> </a:t>
            </a:r>
            <a:r>
              <a:rPr lang="en-GB" b="0" dirty="0" err="1"/>
              <a:t>temprano</a:t>
            </a:r>
            <a:r>
              <a:rPr lang="en-GB" b="0" dirty="0"/>
              <a:t>. </a:t>
            </a:r>
            <a:endParaRPr dirty="0"/>
          </a:p>
          <a:p>
            <a:pPr marL="228600" lvl="0" indent="-228600" algn="l" rtl="0">
              <a:spcBef>
                <a:spcPts val="0"/>
              </a:spcBef>
              <a:spcAft>
                <a:spcPts val="0"/>
              </a:spcAft>
              <a:buClr>
                <a:schemeClr val="dk1"/>
              </a:buClr>
              <a:buSzPts val="1200"/>
              <a:buFont typeface="Calibri"/>
              <a:buAutoNum type="arabicParenR"/>
            </a:pPr>
            <a:r>
              <a:rPr lang="en-GB" b="0" dirty="0" err="1"/>
              <a:t>Estudio</a:t>
            </a:r>
            <a:r>
              <a:rPr lang="en-GB" b="0" dirty="0"/>
              <a:t> por la </a:t>
            </a:r>
            <a:r>
              <a:rPr lang="en-GB" b="0" dirty="0" err="1"/>
              <a:t>mañana</a:t>
            </a:r>
            <a:r>
              <a:rPr lang="en-GB" b="0" dirty="0"/>
              <a:t> y no </a:t>
            </a:r>
            <a:r>
              <a:rPr lang="en-GB" b="0" dirty="0" err="1"/>
              <a:t>escucho</a:t>
            </a:r>
            <a:r>
              <a:rPr lang="en-GB" b="0" dirty="0"/>
              <a:t> </a:t>
            </a:r>
            <a:r>
              <a:rPr lang="en-GB" b="0" dirty="0" err="1"/>
              <a:t>música</a:t>
            </a:r>
            <a:r>
              <a:rPr lang="en-GB" b="0" dirty="0"/>
              <a:t>.  </a:t>
            </a:r>
            <a:endParaRPr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b="1" dirty="0"/>
          </a:p>
          <a:p>
            <a:pPr marL="0" lvl="0" indent="0" algn="l" rtl="0">
              <a:spcBef>
                <a:spcPts val="0"/>
              </a:spcBef>
              <a:spcAft>
                <a:spcPts val="0"/>
              </a:spcAft>
              <a:buNone/>
            </a:pPr>
            <a:endParaRPr dirty="0"/>
          </a:p>
        </p:txBody>
      </p:sp>
      <p:sp>
        <p:nvSpPr>
          <p:cNvPr id="360" name="Google Shape;3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i="0"/>
              <a:t>5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produce sentences orally with accurate use of first person singular –ar verbs in present and past tense, both in the affirmative and negative. </a:t>
            </a:r>
            <a:endParaRPr b="0"/>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Read the cues and choose the correct verb in the correct tense to complete the sentence. </a:t>
            </a:r>
            <a:endParaRPr/>
          </a:p>
          <a:p>
            <a:pPr marL="228600" lvl="0" indent="-228600" algn="l" rtl="0">
              <a:spcBef>
                <a:spcPts val="0"/>
              </a:spcBef>
              <a:spcAft>
                <a:spcPts val="0"/>
              </a:spcAft>
              <a:buClr>
                <a:schemeClr val="dk1"/>
              </a:buClr>
              <a:buSzPts val="1200"/>
              <a:buFont typeface="Calibri"/>
              <a:buAutoNum type="arabicPeriod"/>
            </a:pPr>
            <a:r>
              <a:rPr lang="en-GB" b="0"/>
              <a:t>Say the sentence aloud.</a:t>
            </a:r>
            <a:endParaRPr/>
          </a:p>
          <a:p>
            <a:pPr marL="228600" lvl="0" indent="-228600" algn="l" rtl="0">
              <a:spcBef>
                <a:spcPts val="0"/>
              </a:spcBef>
              <a:spcAft>
                <a:spcPts val="0"/>
              </a:spcAft>
              <a:buClr>
                <a:schemeClr val="dk1"/>
              </a:buClr>
              <a:buSzPts val="1200"/>
              <a:buFont typeface="Calibri"/>
              <a:buAutoNum type="arabicPeriod"/>
            </a:pPr>
            <a:r>
              <a:rPr lang="en-GB" b="0"/>
              <a:t>The answer is revealed on a mouse click.</a:t>
            </a:r>
            <a:endParaRPr b="0"/>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396" name="Google Shape;3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39"/>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3"/>
        <p:cNvGrpSpPr/>
        <p:nvPr/>
      </p:nvGrpSpPr>
      <p:grpSpPr>
        <a:xfrm>
          <a:off x="0" y="0"/>
          <a:ext cx="0" cy="0"/>
          <a:chOff x="0" y="0"/>
          <a:chExt cx="0" cy="0"/>
        </a:xfrm>
      </p:grpSpPr>
      <p:sp>
        <p:nvSpPr>
          <p:cNvPr id="44" name="Google Shape;44;p5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5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5"/>
        <p:cNvGrpSpPr/>
        <p:nvPr/>
      </p:nvGrpSpPr>
      <p:grpSpPr>
        <a:xfrm>
          <a:off x="0" y="0"/>
          <a:ext cx="0" cy="0"/>
          <a:chOff x="0" y="0"/>
          <a:chExt cx="0" cy="0"/>
        </a:xfrm>
      </p:grpSpPr>
      <p:sp>
        <p:nvSpPr>
          <p:cNvPr id="56" name="Google Shape;56;p5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8"/>
        <p:cNvGrpSpPr/>
        <p:nvPr/>
      </p:nvGrpSpPr>
      <p:grpSpPr>
        <a:xfrm>
          <a:off x="0" y="0"/>
          <a:ext cx="0" cy="0"/>
          <a:chOff x="0" y="0"/>
          <a:chExt cx="0" cy="0"/>
        </a:xfrm>
      </p:grpSpPr>
      <p:sp>
        <p:nvSpPr>
          <p:cNvPr id="59" name="Google Shape;59;p5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1"/>
        <p:cNvGrpSpPr/>
        <p:nvPr/>
      </p:nvGrpSpPr>
      <p:grpSpPr>
        <a:xfrm>
          <a:off x="0" y="0"/>
          <a:ext cx="0" cy="0"/>
          <a:chOff x="0" y="0"/>
          <a:chExt cx="0" cy="0"/>
        </a:xfrm>
      </p:grpSpPr>
      <p:sp>
        <p:nvSpPr>
          <p:cNvPr id="62" name="Google Shape;62;p5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5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5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71"/>
        <p:cNvGrpSpPr/>
        <p:nvPr/>
      </p:nvGrpSpPr>
      <p:grpSpPr>
        <a:xfrm>
          <a:off x="0" y="0"/>
          <a:ext cx="0" cy="0"/>
          <a:chOff x="0" y="0"/>
          <a:chExt cx="0" cy="0"/>
        </a:xfrm>
      </p:grpSpPr>
      <p:sp>
        <p:nvSpPr>
          <p:cNvPr id="72" name="Google Shape;72;p5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4"/>
        <p:cNvGrpSpPr/>
        <p:nvPr/>
      </p:nvGrpSpPr>
      <p:grpSpPr>
        <a:xfrm>
          <a:off x="0" y="0"/>
          <a:ext cx="0" cy="0"/>
          <a:chOff x="0" y="0"/>
          <a:chExt cx="0" cy="0"/>
        </a:xfrm>
      </p:grpSpPr>
      <p:sp>
        <p:nvSpPr>
          <p:cNvPr id="75" name="Google Shape;75;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6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4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6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82"/>
        <p:cNvGrpSpPr/>
        <p:nvPr/>
      </p:nvGrpSpPr>
      <p:grpSpPr>
        <a:xfrm>
          <a:off x="0" y="0"/>
          <a:ext cx="0" cy="0"/>
          <a:chOff x="0" y="0"/>
          <a:chExt cx="0" cy="0"/>
        </a:xfrm>
      </p:grpSpPr>
      <p:sp>
        <p:nvSpPr>
          <p:cNvPr id="83" name="Google Shape;83;p6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6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6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6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91"/>
        <p:cNvGrpSpPr/>
        <p:nvPr/>
      </p:nvGrpSpPr>
      <p:grpSpPr>
        <a:xfrm>
          <a:off x="0" y="0"/>
          <a:ext cx="0" cy="0"/>
          <a:chOff x="0" y="0"/>
          <a:chExt cx="0" cy="0"/>
        </a:xfrm>
      </p:grpSpPr>
      <p:sp>
        <p:nvSpPr>
          <p:cNvPr id="92" name="Google Shape;92;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4"/>
        <p:cNvGrpSpPr/>
        <p:nvPr/>
      </p:nvGrpSpPr>
      <p:grpSpPr>
        <a:xfrm>
          <a:off x="0" y="0"/>
          <a:ext cx="0" cy="0"/>
          <a:chOff x="0" y="0"/>
          <a:chExt cx="0" cy="0"/>
        </a:xfrm>
      </p:grpSpPr>
      <p:sp>
        <p:nvSpPr>
          <p:cNvPr id="95" name="Google Shape;95;p6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97"/>
        <p:cNvGrpSpPr/>
        <p:nvPr/>
      </p:nvGrpSpPr>
      <p:grpSpPr>
        <a:xfrm>
          <a:off x="0" y="0"/>
          <a:ext cx="0" cy="0"/>
          <a:chOff x="0" y="0"/>
          <a:chExt cx="0" cy="0"/>
        </a:xfrm>
      </p:grpSpPr>
      <p:sp>
        <p:nvSpPr>
          <p:cNvPr id="98" name="Google Shape;98;p6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6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00"/>
        <p:cNvGrpSpPr/>
        <p:nvPr/>
      </p:nvGrpSpPr>
      <p:grpSpPr>
        <a:xfrm>
          <a:off x="0" y="0"/>
          <a:ext cx="0" cy="0"/>
          <a:chOff x="0" y="0"/>
          <a:chExt cx="0" cy="0"/>
        </a:xfrm>
      </p:grpSpPr>
      <p:sp>
        <p:nvSpPr>
          <p:cNvPr id="101" name="Google Shape;101;p6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04"/>
        <p:cNvGrpSpPr/>
        <p:nvPr/>
      </p:nvGrpSpPr>
      <p:grpSpPr>
        <a:xfrm>
          <a:off x="0" y="0"/>
          <a:ext cx="0" cy="0"/>
          <a:chOff x="0" y="0"/>
          <a:chExt cx="0" cy="0"/>
        </a:xfrm>
      </p:grpSpPr>
      <p:sp>
        <p:nvSpPr>
          <p:cNvPr id="105" name="Google Shape;105;p6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6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6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6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6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10"/>
        <p:cNvGrpSpPr/>
        <p:nvPr/>
      </p:nvGrpSpPr>
      <p:grpSpPr>
        <a:xfrm>
          <a:off x="0" y="0"/>
          <a:ext cx="0" cy="0"/>
          <a:chOff x="0" y="0"/>
          <a:chExt cx="0" cy="0"/>
        </a:xfrm>
      </p:grpSpPr>
      <p:sp>
        <p:nvSpPr>
          <p:cNvPr id="111" name="Google Shape;111;p6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
        <p:cNvGrpSpPr/>
        <p:nvPr/>
      </p:nvGrpSpPr>
      <p:grpSpPr>
        <a:xfrm>
          <a:off x="0" y="0"/>
          <a:ext cx="0" cy="0"/>
          <a:chOff x="0" y="0"/>
          <a:chExt cx="0" cy="0"/>
        </a:xfrm>
      </p:grpSpPr>
      <p:sp>
        <p:nvSpPr>
          <p:cNvPr id="19" name="Google Shape;19;p4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13"/>
        <p:cNvGrpSpPr/>
        <p:nvPr/>
      </p:nvGrpSpPr>
      <p:grpSpPr>
        <a:xfrm>
          <a:off x="0" y="0"/>
          <a:ext cx="0" cy="0"/>
          <a:chOff x="0" y="0"/>
          <a:chExt cx="0" cy="0"/>
        </a:xfrm>
      </p:grpSpPr>
      <p:sp>
        <p:nvSpPr>
          <p:cNvPr id="114" name="Google Shape;114;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7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6" name="Google Shape;116;p7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7"/>
        <p:cNvGrpSpPr/>
        <p:nvPr/>
      </p:nvGrpSpPr>
      <p:grpSpPr>
        <a:xfrm>
          <a:off x="0" y="0"/>
          <a:ext cx="0" cy="0"/>
          <a:chOff x="0" y="0"/>
          <a:chExt cx="0" cy="0"/>
        </a:xfrm>
      </p:grpSpPr>
      <p:sp>
        <p:nvSpPr>
          <p:cNvPr id="118" name="Google Shape;118;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7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20" name="Google Shape;120;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21"/>
        <p:cNvGrpSpPr/>
        <p:nvPr/>
      </p:nvGrpSpPr>
      <p:grpSpPr>
        <a:xfrm>
          <a:off x="0" y="0"/>
          <a:ext cx="0" cy="0"/>
          <a:chOff x="0" y="0"/>
          <a:chExt cx="0" cy="0"/>
        </a:xfrm>
      </p:grpSpPr>
      <p:sp>
        <p:nvSpPr>
          <p:cNvPr id="122" name="Google Shape;122;p7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7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24"/>
        <p:cNvGrpSpPr/>
        <p:nvPr/>
      </p:nvGrpSpPr>
      <p:grpSpPr>
        <a:xfrm>
          <a:off x="0" y="0"/>
          <a:ext cx="0" cy="0"/>
          <a:chOff x="0" y="0"/>
          <a:chExt cx="0" cy="0"/>
        </a:xfrm>
      </p:grpSpPr>
      <p:sp>
        <p:nvSpPr>
          <p:cNvPr id="125" name="Google Shape;125;p7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7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10983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16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744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5269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0143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75890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1047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51027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58152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1861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0763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4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4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8"/>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5"/>
        <p:cNvGrpSpPr/>
        <p:nvPr/>
      </p:nvGrpSpPr>
      <p:grpSpPr>
        <a:xfrm>
          <a:off x="0" y="0"/>
          <a:ext cx="0" cy="0"/>
          <a:chOff x="0" y="0"/>
          <a:chExt cx="0" cy="0"/>
        </a:xfrm>
      </p:grpSpPr>
      <p:sp>
        <p:nvSpPr>
          <p:cNvPr id="36" name="Google Shape;3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9"/>
        <p:cNvGrpSpPr/>
        <p:nvPr/>
      </p:nvGrpSpPr>
      <p:grpSpPr>
        <a:xfrm>
          <a:off x="0" y="0"/>
          <a:ext cx="0" cy="0"/>
          <a:chOff x="0" y="0"/>
          <a:chExt cx="0" cy="0"/>
        </a:xfrm>
      </p:grpSpPr>
      <p:sp>
        <p:nvSpPr>
          <p:cNvPr id="40" name="Google Shape;40;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8"/>
        <p:cNvGrpSpPr/>
        <p:nvPr/>
      </p:nvGrpSpPr>
      <p:grpSpPr>
        <a:xfrm>
          <a:off x="0" y="0"/>
          <a:ext cx="0" cy="0"/>
          <a:chOff x="0" y="0"/>
          <a:chExt cx="0" cy="0"/>
        </a:xfrm>
      </p:grpSpPr>
      <p:sp>
        <p:nvSpPr>
          <p:cNvPr id="89" name="Google Shape;89;p4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17387722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3.png"/><Relationship Id="rId7" Type="http://schemas.openxmlformats.org/officeDocument/2006/relationships/audio" Target="../media/audio24.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jp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jpg"/><Relationship Id="rId12"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audio" Target="../media/audio26.wav"/><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image" Target="../media/image32.jpg"/><Relationship Id="rId2" Type="http://schemas.openxmlformats.org/officeDocument/2006/relationships/notesSlide" Target="../notesSlides/notesSlide28.xml"/><Relationship Id="rId16" Type="http://schemas.openxmlformats.org/officeDocument/2006/relationships/image" Target="../media/image31.jp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5" Type="http://schemas.openxmlformats.org/officeDocument/2006/relationships/image" Target="../media/image30.jpg"/><Relationship Id="rId10" Type="http://schemas.openxmlformats.org/officeDocument/2006/relationships/audio" Target="../media/audio33.wav"/><Relationship Id="rId19" Type="http://schemas.openxmlformats.org/officeDocument/2006/relationships/image" Target="../media/image34.jp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29.jp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5.png"/><Relationship Id="rId12"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2.png"/><Relationship Id="rId5" Type="http://schemas.openxmlformats.org/officeDocument/2006/relationships/image" Target="../media/image43.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35.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37.png"/><Relationship Id="rId5" Type="http://schemas.openxmlformats.org/officeDocument/2006/relationships/image" Target="../media/image49.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41.png"/><Relationship Id="rId1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36.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37.png"/><Relationship Id="rId5" Type="http://schemas.openxmlformats.org/officeDocument/2006/relationships/image" Target="../media/image60.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41.png"/><Relationship Id="rId1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7.xml"/><Relationship Id="rId1" Type="http://schemas.openxmlformats.org/officeDocument/2006/relationships/slideLayout" Target="../slideLayouts/slideLayout39.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hyperlink" Target="https://quizlet.com/gb/515048204/year-8-spanish-term-11-week-2-flash-cards/" TargetMode="External"/><Relationship Id="rId3" Type="http://schemas.openxmlformats.org/officeDocument/2006/relationships/image" Target="../media/image6.png"/><Relationship Id="rId7" Type="http://schemas.openxmlformats.org/officeDocument/2006/relationships/hyperlink" Target="https://quizlet.com/gb/498862904/y7-spanish-term-31-week-4-flash-cards/" TargetMode="External"/><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hyperlink" Target="https://quizlet.com/gb/499170329/y7-spanish-term-32-week-5-flash-cards/" TargetMode="External"/><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6.png"/><Relationship Id="rId7"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audio" Target="../media/audio10.wav"/><Relationship Id="rId5" Type="http://schemas.openxmlformats.org/officeDocument/2006/relationships/audio" Target="../media/audio4.wav"/><Relationship Id="rId10" Type="http://schemas.openxmlformats.org/officeDocument/2006/relationships/audio" Target="../media/audio9.wav"/><Relationship Id="rId4" Type="http://schemas.openxmlformats.org/officeDocument/2006/relationships/audio" Target="../media/audio3.wav"/><Relationship Id="rId9" Type="http://schemas.openxmlformats.org/officeDocument/2006/relationships/audio" Target="../media/audio8.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2.wav"/><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8.png"/><Relationship Id="rId10" Type="http://schemas.openxmlformats.org/officeDocument/2006/relationships/audio" Target="../media/audio18.wav"/><Relationship Id="rId4" Type="http://schemas.openxmlformats.org/officeDocument/2006/relationships/audio" Target="../media/audio13.wav"/><Relationship Id="rId9" Type="http://schemas.openxmlformats.org/officeDocument/2006/relationships/audio" Target="../media/audio17.wav"/></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31"/>
        <p:cNvGrpSpPr/>
        <p:nvPr/>
      </p:nvGrpSpPr>
      <p:grpSpPr>
        <a:xfrm>
          <a:off x="0" y="0"/>
          <a:ext cx="0" cy="0"/>
          <a:chOff x="0" y="0"/>
          <a:chExt cx="0" cy="0"/>
        </a:xfrm>
      </p:grpSpPr>
      <p:grpSp>
        <p:nvGrpSpPr>
          <p:cNvPr id="132" name="Google Shape;132;p1" descr="background rectangle"/>
          <p:cNvGrpSpPr/>
          <p:nvPr/>
        </p:nvGrpSpPr>
        <p:grpSpPr>
          <a:xfrm>
            <a:off x="-56445" y="0"/>
            <a:ext cx="12192000" cy="6858000"/>
            <a:chOff x="-56445" y="0"/>
            <a:chExt cx="12192000" cy="6858000"/>
          </a:xfrm>
        </p:grpSpPr>
        <p:grpSp>
          <p:nvGrpSpPr>
            <p:cNvPr id="133" name="Google Shape;133;p1"/>
            <p:cNvGrpSpPr/>
            <p:nvPr/>
          </p:nvGrpSpPr>
          <p:grpSpPr>
            <a:xfrm>
              <a:off x="-56445" y="0"/>
              <a:ext cx="12192000" cy="6858000"/>
              <a:chOff x="0" y="0"/>
              <a:chExt cx="12192000" cy="6858000"/>
            </a:xfrm>
          </p:grpSpPr>
          <p:sp>
            <p:nvSpPr>
              <p:cNvPr id="134" name="Google Shape;134;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35" name="Google Shape;135;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136" name="Google Shape;136;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137" name="Google Shape;137;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138" name="Google Shape;138;p1"/>
          <p:cNvSpPr txBox="1">
            <a:spLocks noGrp="1"/>
          </p:cNvSpPr>
          <p:nvPr>
            <p:ph type="ctrTitle"/>
          </p:nvPr>
        </p:nvSpPr>
        <p:spPr>
          <a:xfrm>
            <a:off x="155713" y="2394324"/>
            <a:ext cx="8696504" cy="8794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a:solidFill>
                  <a:srgbClr val="FFFFFF"/>
                </a:solidFill>
              </a:rPr>
              <a:t>Describing events in the past and present</a:t>
            </a:r>
            <a:endParaRPr sz="3600"/>
          </a:p>
        </p:txBody>
      </p:sp>
      <p:sp>
        <p:nvSpPr>
          <p:cNvPr id="139" name="Google Shape;139;p1"/>
          <p:cNvSpPr txBox="1">
            <a:spLocks noGrp="1"/>
          </p:cNvSpPr>
          <p:nvPr>
            <p:ph type="subTitle" idx="1"/>
          </p:nvPr>
        </p:nvSpPr>
        <p:spPr>
          <a:xfrm>
            <a:off x="155713" y="3283447"/>
            <a:ext cx="7551826" cy="5676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2600"/>
              <a:buNone/>
            </a:pPr>
            <a:r>
              <a:rPr lang="en-GB" sz="2600">
                <a:solidFill>
                  <a:srgbClr val="FFFFFF"/>
                </a:solidFill>
              </a:rPr>
              <a:t>–ar verbs: 1</a:t>
            </a:r>
            <a:r>
              <a:rPr lang="en-GB" sz="2600" baseline="30000">
                <a:solidFill>
                  <a:srgbClr val="FFFFFF"/>
                </a:solidFill>
              </a:rPr>
              <a:t>st</a:t>
            </a:r>
            <a:r>
              <a:rPr lang="en-GB" sz="2600">
                <a:solidFill>
                  <a:srgbClr val="FFFFFF"/>
                </a:solidFill>
              </a:rPr>
              <a:t> person singular preterite (–é)</a:t>
            </a:r>
            <a:endParaRPr/>
          </a:p>
          <a:p>
            <a:pPr marL="0" lvl="0" indent="0" algn="l" rtl="0">
              <a:lnSpc>
                <a:spcPct val="90000"/>
              </a:lnSpc>
              <a:spcBef>
                <a:spcPts val="1000"/>
              </a:spcBef>
              <a:spcAft>
                <a:spcPts val="0"/>
              </a:spcAft>
              <a:buClr>
                <a:srgbClr val="1F3864"/>
              </a:buClr>
              <a:buSzPts val="2600"/>
              <a:buNone/>
            </a:pPr>
            <a:endParaRPr sz="2600">
              <a:solidFill>
                <a:srgbClr val="FFFFFF"/>
              </a:solidFill>
            </a:endParaRPr>
          </a:p>
          <a:p>
            <a:pPr marL="0" lvl="0" indent="0" algn="l" rtl="0">
              <a:lnSpc>
                <a:spcPct val="90000"/>
              </a:lnSpc>
              <a:spcBef>
                <a:spcPts val="1000"/>
              </a:spcBef>
              <a:spcAft>
                <a:spcPts val="0"/>
              </a:spcAft>
              <a:buClr>
                <a:srgbClr val="1F3864"/>
              </a:buClr>
              <a:buSzPts val="2600"/>
              <a:buNone/>
            </a:pPr>
            <a:endParaRPr sz="2600">
              <a:solidFill>
                <a:srgbClr val="FFFFFF"/>
              </a:solidFill>
            </a:endParaRPr>
          </a:p>
          <a:p>
            <a:pPr marL="0" lvl="0" indent="0" algn="ctr" rtl="0">
              <a:lnSpc>
                <a:spcPct val="90000"/>
              </a:lnSpc>
              <a:spcBef>
                <a:spcPts val="1000"/>
              </a:spcBef>
              <a:spcAft>
                <a:spcPts val="0"/>
              </a:spcAft>
              <a:buClr>
                <a:srgbClr val="1F3864"/>
              </a:buClr>
              <a:buSzPts val="2600"/>
              <a:buNone/>
            </a:pPr>
            <a:endParaRPr sz="2600"/>
          </a:p>
        </p:txBody>
      </p:sp>
      <p:sp>
        <p:nvSpPr>
          <p:cNvPr id="140" name="Google Shape;140;p1"/>
          <p:cNvSpPr txBox="1"/>
          <p:nvPr/>
        </p:nvSpPr>
        <p:spPr>
          <a:xfrm>
            <a:off x="155713" y="4157866"/>
            <a:ext cx="6822087" cy="57175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b="0" i="0" u="none" strike="noStrike" cap="none">
                <a:solidFill>
                  <a:srgbClr val="FFFFFF"/>
                </a:solidFill>
                <a:latin typeface="Century Gothic"/>
                <a:ea typeface="Century Gothic"/>
                <a:cs typeface="Century Gothic"/>
                <a:sym typeface="Century Gothic"/>
              </a:rPr>
              <a:t>Spanish syllables</a:t>
            </a:r>
            <a:endParaRPr/>
          </a:p>
          <a:p>
            <a:pPr marL="0" marR="0" lvl="0" indent="0" algn="ctr" rtl="0">
              <a:lnSpc>
                <a:spcPct val="90000"/>
              </a:lnSpc>
              <a:spcBef>
                <a:spcPts val="1000"/>
              </a:spcBef>
              <a:spcAft>
                <a:spcPts val="0"/>
              </a:spcAft>
              <a:buClr>
                <a:srgbClr val="1F3864"/>
              </a:buClr>
              <a:buSzPts val="2600"/>
              <a:buFont typeface="Arial"/>
              <a:buNone/>
            </a:pPr>
            <a:endParaRPr sz="2600" b="0" i="0" u="none" strike="noStrike" cap="none">
              <a:solidFill>
                <a:srgbClr val="1F3864"/>
              </a:solidFill>
              <a:latin typeface="Century Gothic"/>
              <a:ea typeface="Century Gothic"/>
              <a:cs typeface="Century Gothic"/>
              <a:sym typeface="Century Gothic"/>
            </a:endParaRPr>
          </a:p>
        </p:txBody>
      </p:sp>
      <p:sp>
        <p:nvSpPr>
          <p:cNvPr id="141" name="Google Shape;141;p1"/>
          <p:cNvSpPr txBox="1"/>
          <p:nvPr/>
        </p:nvSpPr>
        <p:spPr>
          <a:xfrm>
            <a:off x="225242" y="4914785"/>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Y8 Spanish</a:t>
            </a:r>
            <a:endParaRPr/>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a:solidFill>
                  <a:srgbClr val="FFFFFF"/>
                </a:solidFill>
                <a:latin typeface="Century Gothic"/>
                <a:ea typeface="Century Gothic"/>
                <a:cs typeface="Century Gothic"/>
                <a:sym typeface="Century Gothic"/>
              </a:rPr>
              <a:t>Term 1.1  - Week 1 - Lesson 1</a:t>
            </a:r>
            <a:endParaRPr/>
          </a:p>
        </p:txBody>
      </p:sp>
      <p:sp>
        <p:nvSpPr>
          <p:cNvPr id="142" name="Google Shape;142;p1"/>
          <p:cNvSpPr txBox="1"/>
          <p:nvPr/>
        </p:nvSpPr>
        <p:spPr>
          <a:xfrm>
            <a:off x="214816" y="5780283"/>
            <a:ext cx="5639883" cy="9530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Nick Avery / Victoria Hobson / Rachel Hawkes </a:t>
            </a:r>
            <a:br>
              <a:rPr lang="en-GB" sz="1400" b="0" i="0" u="none" strike="noStrike" cap="none" dirty="0">
                <a:solidFill>
                  <a:srgbClr val="FFFFFF"/>
                </a:solidFill>
                <a:latin typeface="Century Gothic"/>
                <a:ea typeface="Century Gothic"/>
                <a:cs typeface="Century Gothic"/>
                <a:sym typeface="Century Gothic"/>
              </a:rPr>
            </a:b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a:t>
            </a:r>
            <a:r>
              <a:rPr lang="en-GB" dirty="0">
                <a:solidFill>
                  <a:srgbClr val="FFFFFF"/>
                </a:solidFill>
                <a:latin typeface="Century Gothic"/>
                <a:ea typeface="Century Gothic"/>
                <a:cs typeface="Century Gothic"/>
                <a:sym typeface="Century Gothic"/>
              </a:rPr>
              <a:t>09/09/2021</a:t>
            </a:r>
            <a:endParaRPr sz="1400" b="0" i="0" u="none" strike="noStrike" cap="none" dirty="0">
              <a:solidFill>
                <a:srgbClr val="FFFFFF"/>
              </a:solidFill>
              <a:latin typeface="Century Gothic"/>
              <a:ea typeface="Century Gothic"/>
              <a:cs typeface="Century Gothic"/>
              <a:sym typeface="Century Gothic"/>
            </a:endParaRPr>
          </a:p>
        </p:txBody>
      </p:sp>
      <p:pic>
        <p:nvPicPr>
          <p:cNvPr id="143" name="Google Shape;143;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44" name="Google Shape;144;p1"/>
          <p:cNvSpPr txBox="1"/>
          <p:nvPr/>
        </p:nvSpPr>
        <p:spPr>
          <a:xfrm>
            <a:off x="155713" y="3733432"/>
            <a:ext cx="8149019" cy="57175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b="0" i="0" u="none" strike="noStrike" cap="none">
                <a:solidFill>
                  <a:srgbClr val="FFFFFF"/>
                </a:solidFill>
                <a:latin typeface="Century Gothic"/>
                <a:ea typeface="Century Gothic"/>
                <a:cs typeface="Century Gothic"/>
                <a:sym typeface="Century Gothic"/>
              </a:rPr>
              <a:t>1</a:t>
            </a:r>
            <a:r>
              <a:rPr lang="en-GB" sz="2600" b="0" i="0" u="none" strike="noStrike" cap="none" baseline="30000">
                <a:solidFill>
                  <a:srgbClr val="FFFFFF"/>
                </a:solidFill>
                <a:latin typeface="Century Gothic"/>
                <a:ea typeface="Century Gothic"/>
                <a:cs typeface="Century Gothic"/>
                <a:sym typeface="Century Gothic"/>
              </a:rPr>
              <a:t>st</a:t>
            </a:r>
            <a:r>
              <a:rPr lang="en-GB" sz="2600" b="0" i="0" u="none" strike="noStrike" cap="none">
                <a:solidFill>
                  <a:srgbClr val="FFFFFF"/>
                </a:solidFill>
                <a:latin typeface="Century Gothic"/>
                <a:ea typeface="Century Gothic"/>
                <a:cs typeface="Century Gothic"/>
                <a:sym typeface="Century Gothic"/>
              </a:rPr>
              <a:t> person singular present (-o) [revisited]</a:t>
            </a:r>
            <a:endParaRPr sz="2600" b="0" i="0" u="none" strike="noStrike" cap="none">
              <a:solidFill>
                <a:srgbClr val="FFFFF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1F3864"/>
              </a:buClr>
              <a:buSzPts val="2600"/>
              <a:buFont typeface="Arial"/>
              <a:buNone/>
            </a:pPr>
            <a:endParaRPr sz="2600" b="0" i="0" u="none" strike="noStrike" cap="none">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10"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453" name="Google Shape;453;p10"/>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a:t>
            </a:r>
            <a:endParaRPr/>
          </a:p>
        </p:txBody>
      </p:sp>
      <p:sp>
        <p:nvSpPr>
          <p:cNvPr id="454" name="Google Shape;454;p10"/>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Normalmente</a:t>
            </a:r>
            <a:endParaRPr sz="2000" b="1">
              <a:solidFill>
                <a:schemeClr val="lt1"/>
              </a:solidFill>
              <a:latin typeface="Century Gothic"/>
              <a:ea typeface="Century Gothic"/>
              <a:cs typeface="Century Gothic"/>
              <a:sym typeface="Century Gothic"/>
            </a:endParaRPr>
          </a:p>
        </p:txBody>
      </p:sp>
      <p:sp>
        <p:nvSpPr>
          <p:cNvPr id="455" name="Google Shape;455;p10"/>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456" name="Google Shape;456;p10"/>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en negro la pared.</a:t>
            </a:r>
            <a:endParaRPr/>
          </a:p>
        </p:txBody>
      </p:sp>
      <p:sp>
        <p:nvSpPr>
          <p:cNvPr id="457" name="Google Shape;457;p10"/>
          <p:cNvSpPr/>
          <p:nvPr/>
        </p:nvSpPr>
        <p:spPr>
          <a:xfrm>
            <a:off x="90840" y="2137404"/>
            <a:ext cx="2354409" cy="846013"/>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458" name="Google Shape;458;p10"/>
          <p:cNvGrpSpPr/>
          <p:nvPr/>
        </p:nvGrpSpPr>
        <p:grpSpPr>
          <a:xfrm>
            <a:off x="1780360" y="4241290"/>
            <a:ext cx="3096065" cy="3009264"/>
            <a:chOff x="5719177" y="-179069"/>
            <a:chExt cx="3096065" cy="3009264"/>
          </a:xfrm>
        </p:grpSpPr>
        <p:pic>
          <p:nvPicPr>
            <p:cNvPr id="459" name="Google Shape;459;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60" name="Google Shape;460;p10"/>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461" name="Google Shape;461;p10"/>
          <p:cNvGrpSpPr/>
          <p:nvPr/>
        </p:nvGrpSpPr>
        <p:grpSpPr>
          <a:xfrm>
            <a:off x="4799175" y="1099054"/>
            <a:ext cx="3096065" cy="3009264"/>
            <a:chOff x="5719177" y="-179069"/>
            <a:chExt cx="3096065" cy="3009264"/>
          </a:xfrm>
        </p:grpSpPr>
        <p:pic>
          <p:nvPicPr>
            <p:cNvPr id="462" name="Google Shape;462;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63" name="Google Shape;463;p10"/>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464" name="Google Shape;464;p10"/>
          <p:cNvGrpSpPr/>
          <p:nvPr/>
        </p:nvGrpSpPr>
        <p:grpSpPr>
          <a:xfrm>
            <a:off x="4949667" y="2495943"/>
            <a:ext cx="3096065" cy="3009264"/>
            <a:chOff x="5719177" y="-179069"/>
            <a:chExt cx="3096065" cy="3009264"/>
          </a:xfrm>
        </p:grpSpPr>
        <p:pic>
          <p:nvPicPr>
            <p:cNvPr id="465" name="Google Shape;465;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66" name="Google Shape;466;p10"/>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467" name="Google Shape;467;p10"/>
          <p:cNvGrpSpPr/>
          <p:nvPr/>
        </p:nvGrpSpPr>
        <p:grpSpPr>
          <a:xfrm>
            <a:off x="6978053" y="919006"/>
            <a:ext cx="3096065" cy="3009264"/>
            <a:chOff x="5719177" y="-179069"/>
            <a:chExt cx="3096065" cy="3009264"/>
          </a:xfrm>
        </p:grpSpPr>
        <p:pic>
          <p:nvPicPr>
            <p:cNvPr id="468" name="Google Shape;468;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69" name="Google Shape;469;p10"/>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470" name="Google Shape;470;p10"/>
          <p:cNvGrpSpPr/>
          <p:nvPr/>
        </p:nvGrpSpPr>
        <p:grpSpPr>
          <a:xfrm>
            <a:off x="7166428" y="2311006"/>
            <a:ext cx="3096065" cy="3009264"/>
            <a:chOff x="5719177" y="-179069"/>
            <a:chExt cx="3096065" cy="3009264"/>
          </a:xfrm>
        </p:grpSpPr>
        <p:pic>
          <p:nvPicPr>
            <p:cNvPr id="471" name="Google Shape;471;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72" name="Google Shape;472;p10"/>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473" name="Google Shape;473;p10"/>
          <p:cNvGrpSpPr/>
          <p:nvPr/>
        </p:nvGrpSpPr>
        <p:grpSpPr>
          <a:xfrm>
            <a:off x="3996344" y="4063613"/>
            <a:ext cx="3096065" cy="3009264"/>
            <a:chOff x="5719177" y="-179069"/>
            <a:chExt cx="3096065" cy="3009264"/>
          </a:xfrm>
        </p:grpSpPr>
        <p:pic>
          <p:nvPicPr>
            <p:cNvPr id="474" name="Google Shape;474;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75" name="Google Shape;475;p10"/>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476" name="Google Shape;476;p10"/>
          <p:cNvGrpSpPr/>
          <p:nvPr/>
        </p:nvGrpSpPr>
        <p:grpSpPr>
          <a:xfrm>
            <a:off x="6154407" y="3833620"/>
            <a:ext cx="3096065" cy="3009264"/>
            <a:chOff x="5719177" y="-179069"/>
            <a:chExt cx="3096065" cy="3009264"/>
          </a:xfrm>
        </p:grpSpPr>
        <p:pic>
          <p:nvPicPr>
            <p:cNvPr id="477" name="Google Shape;477;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78" name="Google Shape;478;p10"/>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479" name="Google Shape;479;p10"/>
          <p:cNvGrpSpPr/>
          <p:nvPr/>
        </p:nvGrpSpPr>
        <p:grpSpPr>
          <a:xfrm>
            <a:off x="8355096" y="3620426"/>
            <a:ext cx="3096065" cy="3009264"/>
            <a:chOff x="5719177" y="-179069"/>
            <a:chExt cx="3096065" cy="3009264"/>
          </a:xfrm>
        </p:grpSpPr>
        <p:pic>
          <p:nvPicPr>
            <p:cNvPr id="480" name="Google Shape;480;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81" name="Google Shape;481;p10"/>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482" name="Google Shape;482;p10"/>
          <p:cNvGrpSpPr/>
          <p:nvPr/>
        </p:nvGrpSpPr>
        <p:grpSpPr>
          <a:xfrm>
            <a:off x="2636153" y="1297315"/>
            <a:ext cx="3096065" cy="3009264"/>
            <a:chOff x="5719177" y="-179069"/>
            <a:chExt cx="3096065" cy="3009264"/>
          </a:xfrm>
        </p:grpSpPr>
        <p:pic>
          <p:nvPicPr>
            <p:cNvPr id="483" name="Google Shape;483;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84" name="Google Shape;484;p10"/>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485" name="Google Shape;485;p10"/>
          <p:cNvGrpSpPr/>
          <p:nvPr/>
        </p:nvGrpSpPr>
        <p:grpSpPr>
          <a:xfrm>
            <a:off x="2816294" y="2690908"/>
            <a:ext cx="3096065" cy="3009264"/>
            <a:chOff x="5719177" y="-179069"/>
            <a:chExt cx="3096065" cy="3009264"/>
          </a:xfrm>
        </p:grpSpPr>
        <p:pic>
          <p:nvPicPr>
            <p:cNvPr id="486" name="Google Shape;486;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87" name="Google Shape;487;p10"/>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488" name="Google Shape;488;p10"/>
          <p:cNvGrpSpPr/>
          <p:nvPr/>
        </p:nvGrpSpPr>
        <p:grpSpPr>
          <a:xfrm>
            <a:off x="5180412" y="-274848"/>
            <a:ext cx="3146007" cy="3009264"/>
            <a:chOff x="5719177" y="-179069"/>
            <a:chExt cx="3146007" cy="3009264"/>
          </a:xfrm>
        </p:grpSpPr>
        <p:pic>
          <p:nvPicPr>
            <p:cNvPr id="489" name="Google Shape;489;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90" name="Google Shape;490;p10"/>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491" name="Google Shape;491;p10"/>
          <p:cNvGrpSpPr/>
          <p:nvPr/>
        </p:nvGrpSpPr>
        <p:grpSpPr>
          <a:xfrm>
            <a:off x="7308960" y="-503989"/>
            <a:ext cx="3096065" cy="3009264"/>
            <a:chOff x="5719177" y="-179069"/>
            <a:chExt cx="3096065" cy="3009264"/>
          </a:xfrm>
        </p:grpSpPr>
        <p:pic>
          <p:nvPicPr>
            <p:cNvPr id="492" name="Google Shape;492;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93" name="Google Shape;493;p10"/>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494" name="Google Shape;494;p10"/>
          <p:cNvGrpSpPr/>
          <p:nvPr/>
        </p:nvGrpSpPr>
        <p:grpSpPr>
          <a:xfrm>
            <a:off x="649174" y="2886119"/>
            <a:ext cx="3096065" cy="3009264"/>
            <a:chOff x="5719177" y="-179069"/>
            <a:chExt cx="3096065" cy="3009264"/>
          </a:xfrm>
        </p:grpSpPr>
        <p:pic>
          <p:nvPicPr>
            <p:cNvPr id="495" name="Google Shape;495;p10"/>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96" name="Google Shape;496;p10"/>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497" name="Google Shape;497;p10"/>
          <p:cNvSpPr/>
          <p:nvPr/>
        </p:nvSpPr>
        <p:spPr>
          <a:xfrm>
            <a:off x="661076" y="4544638"/>
            <a:ext cx="10863951"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900">
                <a:solidFill>
                  <a:schemeClr val="lt1"/>
                </a:solidFill>
                <a:latin typeface="Century Gothic"/>
                <a:ea typeface="Century Gothic"/>
                <a:cs typeface="Century Gothic"/>
                <a:sym typeface="Century Gothic"/>
              </a:rPr>
              <a:t>El verano pasado pinté de negro la pared.</a:t>
            </a:r>
            <a:endParaRPr/>
          </a:p>
        </p:txBody>
      </p:sp>
      <p:sp>
        <p:nvSpPr>
          <p:cNvPr id="498" name="Google Shape;498;p10"/>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11"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05" name="Google Shape;505;p11"/>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 </a:t>
            </a:r>
            <a:endParaRPr/>
          </a:p>
        </p:txBody>
      </p:sp>
      <p:sp>
        <p:nvSpPr>
          <p:cNvPr id="506" name="Google Shape;506;p11"/>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Normalmente</a:t>
            </a:r>
            <a:endParaRPr sz="2000" b="1">
              <a:solidFill>
                <a:schemeClr val="lt1"/>
              </a:solidFill>
              <a:latin typeface="Century Gothic"/>
              <a:ea typeface="Century Gothic"/>
              <a:cs typeface="Century Gothic"/>
              <a:sym typeface="Century Gothic"/>
            </a:endParaRPr>
          </a:p>
        </p:txBody>
      </p:sp>
      <p:sp>
        <p:nvSpPr>
          <p:cNvPr id="507" name="Google Shape;507;p11"/>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508" name="Google Shape;508;p11"/>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coche antiguo.</a:t>
            </a:r>
            <a:endParaRPr/>
          </a:p>
        </p:txBody>
      </p:sp>
      <p:sp>
        <p:nvSpPr>
          <p:cNvPr id="509" name="Google Shape;509;p11"/>
          <p:cNvSpPr/>
          <p:nvPr/>
        </p:nvSpPr>
        <p:spPr>
          <a:xfrm>
            <a:off x="90840" y="2137404"/>
            <a:ext cx="2354409" cy="846013"/>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10" name="Google Shape;510;p11"/>
          <p:cNvPicPr preferRelativeResize="0"/>
          <p:nvPr/>
        </p:nvPicPr>
        <p:blipFill rotWithShape="1">
          <a:blip r:embed="rId4">
            <a:alphaModFix/>
          </a:blip>
          <a:srcRect/>
          <a:stretch/>
        </p:blipFill>
        <p:spPr>
          <a:xfrm>
            <a:off x="2120317" y="2153350"/>
            <a:ext cx="849625" cy="849625"/>
          </a:xfrm>
          <a:prstGeom prst="rect">
            <a:avLst/>
          </a:prstGeom>
          <a:noFill/>
          <a:ln>
            <a:noFill/>
          </a:ln>
        </p:spPr>
      </p:pic>
      <p:grpSp>
        <p:nvGrpSpPr>
          <p:cNvPr id="511" name="Google Shape;511;p11"/>
          <p:cNvGrpSpPr/>
          <p:nvPr/>
        </p:nvGrpSpPr>
        <p:grpSpPr>
          <a:xfrm>
            <a:off x="1780360" y="4241290"/>
            <a:ext cx="3096065" cy="3009264"/>
            <a:chOff x="5719177" y="-179069"/>
            <a:chExt cx="3096065" cy="3009264"/>
          </a:xfrm>
        </p:grpSpPr>
        <p:pic>
          <p:nvPicPr>
            <p:cNvPr id="512" name="Google Shape;512;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13" name="Google Shape;513;p11"/>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514" name="Google Shape;514;p11"/>
          <p:cNvGrpSpPr/>
          <p:nvPr/>
        </p:nvGrpSpPr>
        <p:grpSpPr>
          <a:xfrm>
            <a:off x="4799175" y="1099054"/>
            <a:ext cx="3096065" cy="3009264"/>
            <a:chOff x="5719177" y="-179069"/>
            <a:chExt cx="3096065" cy="3009264"/>
          </a:xfrm>
        </p:grpSpPr>
        <p:pic>
          <p:nvPicPr>
            <p:cNvPr id="515" name="Google Shape;515;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16" name="Google Shape;516;p11"/>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517" name="Google Shape;517;p11"/>
          <p:cNvGrpSpPr/>
          <p:nvPr/>
        </p:nvGrpSpPr>
        <p:grpSpPr>
          <a:xfrm>
            <a:off x="4949667" y="2495943"/>
            <a:ext cx="3096065" cy="3009264"/>
            <a:chOff x="5719177" y="-179069"/>
            <a:chExt cx="3096065" cy="3009264"/>
          </a:xfrm>
        </p:grpSpPr>
        <p:pic>
          <p:nvPicPr>
            <p:cNvPr id="518" name="Google Shape;518;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19" name="Google Shape;519;p11"/>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520" name="Google Shape;520;p11"/>
          <p:cNvGrpSpPr/>
          <p:nvPr/>
        </p:nvGrpSpPr>
        <p:grpSpPr>
          <a:xfrm>
            <a:off x="6978053" y="919006"/>
            <a:ext cx="3096065" cy="3009264"/>
            <a:chOff x="5719177" y="-179069"/>
            <a:chExt cx="3096065" cy="3009264"/>
          </a:xfrm>
        </p:grpSpPr>
        <p:pic>
          <p:nvPicPr>
            <p:cNvPr id="521" name="Google Shape;521;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22" name="Google Shape;522;p11"/>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523" name="Google Shape;523;p11"/>
          <p:cNvGrpSpPr/>
          <p:nvPr/>
        </p:nvGrpSpPr>
        <p:grpSpPr>
          <a:xfrm>
            <a:off x="7166428" y="2311006"/>
            <a:ext cx="3096065" cy="3009264"/>
            <a:chOff x="5719177" y="-179069"/>
            <a:chExt cx="3096065" cy="3009264"/>
          </a:xfrm>
        </p:grpSpPr>
        <p:pic>
          <p:nvPicPr>
            <p:cNvPr id="524" name="Google Shape;524;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25" name="Google Shape;525;p11"/>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526" name="Google Shape;526;p11"/>
          <p:cNvGrpSpPr/>
          <p:nvPr/>
        </p:nvGrpSpPr>
        <p:grpSpPr>
          <a:xfrm>
            <a:off x="3996344" y="4063613"/>
            <a:ext cx="3096065" cy="3009264"/>
            <a:chOff x="5719177" y="-179069"/>
            <a:chExt cx="3096065" cy="3009264"/>
          </a:xfrm>
        </p:grpSpPr>
        <p:pic>
          <p:nvPicPr>
            <p:cNvPr id="527" name="Google Shape;527;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28" name="Google Shape;528;p11"/>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529" name="Google Shape;529;p11"/>
          <p:cNvGrpSpPr/>
          <p:nvPr/>
        </p:nvGrpSpPr>
        <p:grpSpPr>
          <a:xfrm>
            <a:off x="6154407" y="3833620"/>
            <a:ext cx="3096065" cy="3009264"/>
            <a:chOff x="5719177" y="-179069"/>
            <a:chExt cx="3096065" cy="3009264"/>
          </a:xfrm>
        </p:grpSpPr>
        <p:pic>
          <p:nvPicPr>
            <p:cNvPr id="530" name="Google Shape;530;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31" name="Google Shape;531;p11"/>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532" name="Google Shape;532;p11"/>
          <p:cNvGrpSpPr/>
          <p:nvPr/>
        </p:nvGrpSpPr>
        <p:grpSpPr>
          <a:xfrm>
            <a:off x="8355096" y="3620426"/>
            <a:ext cx="3096065" cy="3009264"/>
            <a:chOff x="5719177" y="-179069"/>
            <a:chExt cx="3096065" cy="3009264"/>
          </a:xfrm>
        </p:grpSpPr>
        <p:pic>
          <p:nvPicPr>
            <p:cNvPr id="533" name="Google Shape;533;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34" name="Google Shape;534;p11"/>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535" name="Google Shape;535;p11"/>
          <p:cNvGrpSpPr/>
          <p:nvPr/>
        </p:nvGrpSpPr>
        <p:grpSpPr>
          <a:xfrm>
            <a:off x="2636153" y="1297315"/>
            <a:ext cx="3096065" cy="3009264"/>
            <a:chOff x="5719177" y="-179069"/>
            <a:chExt cx="3096065" cy="3009264"/>
          </a:xfrm>
        </p:grpSpPr>
        <p:pic>
          <p:nvPicPr>
            <p:cNvPr id="536" name="Google Shape;536;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37" name="Google Shape;537;p11"/>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538" name="Google Shape;538;p11"/>
          <p:cNvGrpSpPr/>
          <p:nvPr/>
        </p:nvGrpSpPr>
        <p:grpSpPr>
          <a:xfrm>
            <a:off x="2816294" y="2690908"/>
            <a:ext cx="3096065" cy="3009264"/>
            <a:chOff x="5719177" y="-179069"/>
            <a:chExt cx="3096065" cy="3009264"/>
          </a:xfrm>
        </p:grpSpPr>
        <p:pic>
          <p:nvPicPr>
            <p:cNvPr id="539" name="Google Shape;539;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40" name="Google Shape;540;p11"/>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541" name="Google Shape;541;p11"/>
          <p:cNvGrpSpPr/>
          <p:nvPr/>
        </p:nvGrpSpPr>
        <p:grpSpPr>
          <a:xfrm>
            <a:off x="5180412" y="-274848"/>
            <a:ext cx="3146007" cy="3009264"/>
            <a:chOff x="5719177" y="-179069"/>
            <a:chExt cx="3146007" cy="3009264"/>
          </a:xfrm>
        </p:grpSpPr>
        <p:pic>
          <p:nvPicPr>
            <p:cNvPr id="542" name="Google Shape;542;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43" name="Google Shape;543;p11"/>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544" name="Google Shape;544;p11"/>
          <p:cNvGrpSpPr/>
          <p:nvPr/>
        </p:nvGrpSpPr>
        <p:grpSpPr>
          <a:xfrm>
            <a:off x="7308960" y="-503989"/>
            <a:ext cx="3096065" cy="3009264"/>
            <a:chOff x="5719177" y="-179069"/>
            <a:chExt cx="3096065" cy="3009264"/>
          </a:xfrm>
        </p:grpSpPr>
        <p:pic>
          <p:nvPicPr>
            <p:cNvPr id="545" name="Google Shape;545;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46" name="Google Shape;546;p11"/>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547" name="Google Shape;547;p11"/>
          <p:cNvGrpSpPr/>
          <p:nvPr/>
        </p:nvGrpSpPr>
        <p:grpSpPr>
          <a:xfrm>
            <a:off x="649174" y="2886119"/>
            <a:ext cx="3096065" cy="3009264"/>
            <a:chOff x="5719177" y="-179069"/>
            <a:chExt cx="3096065" cy="3009264"/>
          </a:xfrm>
        </p:grpSpPr>
        <p:pic>
          <p:nvPicPr>
            <p:cNvPr id="548" name="Google Shape;548;p11"/>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549" name="Google Shape;549;p11"/>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550" name="Google Shape;550;p11"/>
          <p:cNvSpPr/>
          <p:nvPr/>
        </p:nvSpPr>
        <p:spPr>
          <a:xfrm>
            <a:off x="587211" y="3580783"/>
            <a:ext cx="10863951"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a:solidFill>
                  <a:schemeClr val="lt1"/>
                </a:solidFill>
                <a:latin typeface="Century Gothic"/>
                <a:ea typeface="Century Gothic"/>
                <a:cs typeface="Century Gothic"/>
                <a:sym typeface="Century Gothic"/>
              </a:rPr>
              <a:t>El verano pasado no limpié el coche antiguo.</a:t>
            </a:r>
            <a:endParaRPr sz="3900">
              <a:solidFill>
                <a:schemeClr val="lt1"/>
              </a:solidFill>
              <a:latin typeface="Century Gothic"/>
              <a:ea typeface="Century Gothic"/>
              <a:cs typeface="Century Gothic"/>
              <a:sym typeface="Century Gothic"/>
            </a:endParaRPr>
          </a:p>
        </p:txBody>
      </p:sp>
      <p:sp>
        <p:nvSpPr>
          <p:cNvPr id="551" name="Google Shape;551;p11"/>
          <p:cNvSpPr/>
          <p:nvPr/>
        </p:nvSpPr>
        <p:spPr>
          <a:xfrm>
            <a:off x="9461237" y="863875"/>
            <a:ext cx="2466906" cy="826840"/>
          </a:xfrm>
          <a:prstGeom prst="wedgeRoundRectCallout">
            <a:avLst>
              <a:gd name="adj1" fmla="val 33223"/>
              <a:gd name="adj2" fmla="val 90278"/>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002060"/>
                </a:solidFill>
                <a:latin typeface="Century Gothic"/>
                <a:ea typeface="Century Gothic"/>
                <a:cs typeface="Century Gothic"/>
                <a:sym typeface="Century Gothic"/>
              </a:rPr>
              <a:t>¡Hay </a:t>
            </a:r>
            <a:r>
              <a:rPr lang="en-GB" sz="1800" b="1">
                <a:solidFill>
                  <a:srgbClr val="002060"/>
                </a:solidFill>
                <a:latin typeface="Century Gothic"/>
                <a:ea typeface="Century Gothic"/>
                <a:cs typeface="Century Gothic"/>
                <a:sym typeface="Century Gothic"/>
              </a:rPr>
              <a:t>tres</a:t>
            </a:r>
            <a:r>
              <a:rPr lang="en-GB" sz="1800">
                <a:solidFill>
                  <a:srgbClr val="002060"/>
                </a:solidFill>
                <a:latin typeface="Century Gothic"/>
                <a:ea typeface="Century Gothic"/>
                <a:cs typeface="Century Gothic"/>
                <a:sym typeface="Century Gothic"/>
              </a:rPr>
              <a:t> posibilidades!</a:t>
            </a:r>
            <a:endParaRPr/>
          </a:p>
        </p:txBody>
      </p:sp>
      <p:sp>
        <p:nvSpPr>
          <p:cNvPr id="552" name="Google Shape;552;p11"/>
          <p:cNvSpPr/>
          <p:nvPr/>
        </p:nvSpPr>
        <p:spPr>
          <a:xfrm>
            <a:off x="587210" y="4498252"/>
            <a:ext cx="10863951"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a:solidFill>
                  <a:schemeClr val="lt1"/>
                </a:solidFill>
                <a:latin typeface="Century Gothic"/>
                <a:ea typeface="Century Gothic"/>
                <a:cs typeface="Century Gothic"/>
                <a:sym typeface="Century Gothic"/>
              </a:rPr>
              <a:t>El verano pasado no usé el coche antiguo.</a:t>
            </a:r>
            <a:endParaRPr sz="3900">
              <a:solidFill>
                <a:schemeClr val="lt1"/>
              </a:solidFill>
              <a:latin typeface="Century Gothic"/>
              <a:ea typeface="Century Gothic"/>
              <a:cs typeface="Century Gothic"/>
              <a:sym typeface="Century Gothic"/>
            </a:endParaRPr>
          </a:p>
        </p:txBody>
      </p:sp>
      <p:sp>
        <p:nvSpPr>
          <p:cNvPr id="553" name="Google Shape;553;p11"/>
          <p:cNvSpPr/>
          <p:nvPr/>
        </p:nvSpPr>
        <p:spPr>
          <a:xfrm>
            <a:off x="587210" y="5421363"/>
            <a:ext cx="10863951"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a:solidFill>
                  <a:schemeClr val="lt1"/>
                </a:solidFill>
                <a:latin typeface="Century Gothic"/>
                <a:ea typeface="Century Gothic"/>
                <a:cs typeface="Century Gothic"/>
                <a:sym typeface="Century Gothic"/>
              </a:rPr>
              <a:t>El verano pasado no pinté el coche antiguo.</a:t>
            </a:r>
            <a:endParaRPr sz="3900">
              <a:solidFill>
                <a:schemeClr val="lt1"/>
              </a:solidFill>
              <a:latin typeface="Century Gothic"/>
              <a:ea typeface="Century Gothic"/>
              <a:cs typeface="Century Gothic"/>
              <a:sym typeface="Century Gothic"/>
            </a:endParaRPr>
          </a:p>
        </p:txBody>
      </p:sp>
      <p:sp>
        <p:nvSpPr>
          <p:cNvPr id="554" name="Google Shape;554;p11"/>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55" name="Google Shape;555;p11"/>
          <p:cNvSpPr txBox="1"/>
          <p:nvPr/>
        </p:nvSpPr>
        <p:spPr>
          <a:xfrm>
            <a:off x="587210" y="2994388"/>
            <a:ext cx="30829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(frase negativa)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1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562" name="Google Shape;562;p1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a:t>
            </a:r>
            <a:endParaRPr/>
          </a:p>
        </p:txBody>
      </p:sp>
      <p:sp>
        <p:nvSpPr>
          <p:cNvPr id="563" name="Google Shape;563;p12"/>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Normalmente</a:t>
            </a:r>
            <a:endParaRPr sz="2000" b="1">
              <a:solidFill>
                <a:schemeClr val="lt1"/>
              </a:solidFill>
              <a:latin typeface="Century Gothic"/>
              <a:ea typeface="Century Gothic"/>
              <a:cs typeface="Century Gothic"/>
              <a:sym typeface="Century Gothic"/>
            </a:endParaRPr>
          </a:p>
        </p:txBody>
      </p:sp>
      <p:sp>
        <p:nvSpPr>
          <p:cNvPr id="564" name="Google Shape;564;p12"/>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565" name="Google Shape;565;p12"/>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con las tareas en casa.</a:t>
            </a:r>
            <a:endParaRPr/>
          </a:p>
        </p:txBody>
      </p:sp>
      <p:sp>
        <p:nvSpPr>
          <p:cNvPr id="566" name="Google Shape;566;p12"/>
          <p:cNvSpPr/>
          <p:nvPr/>
        </p:nvSpPr>
        <p:spPr>
          <a:xfrm>
            <a:off x="101734" y="1467340"/>
            <a:ext cx="2354409" cy="656544"/>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567" name="Google Shape;567;p12"/>
          <p:cNvGrpSpPr/>
          <p:nvPr/>
        </p:nvGrpSpPr>
        <p:grpSpPr>
          <a:xfrm>
            <a:off x="1780360" y="4241290"/>
            <a:ext cx="3096065" cy="3009264"/>
            <a:chOff x="5719177" y="-179069"/>
            <a:chExt cx="3096065" cy="3009264"/>
          </a:xfrm>
        </p:grpSpPr>
        <p:pic>
          <p:nvPicPr>
            <p:cNvPr id="568" name="Google Shape;568;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69" name="Google Shape;569;p12"/>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570" name="Google Shape;570;p12"/>
          <p:cNvGrpSpPr/>
          <p:nvPr/>
        </p:nvGrpSpPr>
        <p:grpSpPr>
          <a:xfrm>
            <a:off x="4799175" y="1099054"/>
            <a:ext cx="3096065" cy="3009264"/>
            <a:chOff x="5719177" y="-179069"/>
            <a:chExt cx="3096065" cy="3009264"/>
          </a:xfrm>
        </p:grpSpPr>
        <p:pic>
          <p:nvPicPr>
            <p:cNvPr id="571" name="Google Shape;571;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72" name="Google Shape;572;p12"/>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573" name="Google Shape;573;p12"/>
          <p:cNvGrpSpPr/>
          <p:nvPr/>
        </p:nvGrpSpPr>
        <p:grpSpPr>
          <a:xfrm>
            <a:off x="4949667" y="2495943"/>
            <a:ext cx="3096065" cy="3009264"/>
            <a:chOff x="5719177" y="-179069"/>
            <a:chExt cx="3096065" cy="3009264"/>
          </a:xfrm>
        </p:grpSpPr>
        <p:pic>
          <p:nvPicPr>
            <p:cNvPr id="574" name="Google Shape;574;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75" name="Google Shape;575;p12"/>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576" name="Google Shape;576;p12"/>
          <p:cNvGrpSpPr/>
          <p:nvPr/>
        </p:nvGrpSpPr>
        <p:grpSpPr>
          <a:xfrm>
            <a:off x="6978053" y="919006"/>
            <a:ext cx="3096065" cy="3009264"/>
            <a:chOff x="5719177" y="-179069"/>
            <a:chExt cx="3096065" cy="3009264"/>
          </a:xfrm>
        </p:grpSpPr>
        <p:pic>
          <p:nvPicPr>
            <p:cNvPr id="577" name="Google Shape;577;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78" name="Google Shape;578;p12"/>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579" name="Google Shape;579;p12"/>
          <p:cNvGrpSpPr/>
          <p:nvPr/>
        </p:nvGrpSpPr>
        <p:grpSpPr>
          <a:xfrm>
            <a:off x="7166428" y="2311006"/>
            <a:ext cx="3096065" cy="3009264"/>
            <a:chOff x="5719177" y="-179069"/>
            <a:chExt cx="3096065" cy="3009264"/>
          </a:xfrm>
        </p:grpSpPr>
        <p:pic>
          <p:nvPicPr>
            <p:cNvPr id="580" name="Google Shape;580;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81" name="Google Shape;581;p12"/>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582" name="Google Shape;582;p12"/>
          <p:cNvGrpSpPr/>
          <p:nvPr/>
        </p:nvGrpSpPr>
        <p:grpSpPr>
          <a:xfrm>
            <a:off x="3996344" y="4063613"/>
            <a:ext cx="3096065" cy="3009264"/>
            <a:chOff x="5719177" y="-179069"/>
            <a:chExt cx="3096065" cy="3009264"/>
          </a:xfrm>
        </p:grpSpPr>
        <p:pic>
          <p:nvPicPr>
            <p:cNvPr id="583" name="Google Shape;583;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84" name="Google Shape;584;p12"/>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585" name="Google Shape;585;p12"/>
          <p:cNvGrpSpPr/>
          <p:nvPr/>
        </p:nvGrpSpPr>
        <p:grpSpPr>
          <a:xfrm>
            <a:off x="6154407" y="3833620"/>
            <a:ext cx="3096065" cy="3009264"/>
            <a:chOff x="5719177" y="-179069"/>
            <a:chExt cx="3096065" cy="3009264"/>
          </a:xfrm>
        </p:grpSpPr>
        <p:pic>
          <p:nvPicPr>
            <p:cNvPr id="586" name="Google Shape;586;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87" name="Google Shape;587;p12"/>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588" name="Google Shape;588;p12"/>
          <p:cNvGrpSpPr/>
          <p:nvPr/>
        </p:nvGrpSpPr>
        <p:grpSpPr>
          <a:xfrm>
            <a:off x="8355096" y="3620426"/>
            <a:ext cx="3096065" cy="3009264"/>
            <a:chOff x="5719177" y="-179069"/>
            <a:chExt cx="3096065" cy="3009264"/>
          </a:xfrm>
        </p:grpSpPr>
        <p:pic>
          <p:nvPicPr>
            <p:cNvPr id="589" name="Google Shape;589;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90" name="Google Shape;590;p12"/>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591" name="Google Shape;591;p12"/>
          <p:cNvGrpSpPr/>
          <p:nvPr/>
        </p:nvGrpSpPr>
        <p:grpSpPr>
          <a:xfrm>
            <a:off x="2636153" y="1297315"/>
            <a:ext cx="3096065" cy="3009264"/>
            <a:chOff x="5719177" y="-179069"/>
            <a:chExt cx="3096065" cy="3009264"/>
          </a:xfrm>
        </p:grpSpPr>
        <p:pic>
          <p:nvPicPr>
            <p:cNvPr id="592" name="Google Shape;592;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93" name="Google Shape;593;p12"/>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594" name="Google Shape;594;p12"/>
          <p:cNvGrpSpPr/>
          <p:nvPr/>
        </p:nvGrpSpPr>
        <p:grpSpPr>
          <a:xfrm>
            <a:off x="2816294" y="2690908"/>
            <a:ext cx="3096065" cy="3009264"/>
            <a:chOff x="5719177" y="-179069"/>
            <a:chExt cx="3096065" cy="3009264"/>
          </a:xfrm>
        </p:grpSpPr>
        <p:pic>
          <p:nvPicPr>
            <p:cNvPr id="595" name="Google Shape;595;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96" name="Google Shape;596;p12"/>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597" name="Google Shape;597;p12"/>
          <p:cNvGrpSpPr/>
          <p:nvPr/>
        </p:nvGrpSpPr>
        <p:grpSpPr>
          <a:xfrm>
            <a:off x="5180412" y="-274848"/>
            <a:ext cx="3146007" cy="3009264"/>
            <a:chOff x="5719177" y="-179069"/>
            <a:chExt cx="3146007" cy="3009264"/>
          </a:xfrm>
        </p:grpSpPr>
        <p:pic>
          <p:nvPicPr>
            <p:cNvPr id="598" name="Google Shape;598;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599" name="Google Shape;599;p12"/>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600" name="Google Shape;600;p12"/>
          <p:cNvGrpSpPr/>
          <p:nvPr/>
        </p:nvGrpSpPr>
        <p:grpSpPr>
          <a:xfrm>
            <a:off x="7308960" y="-503989"/>
            <a:ext cx="3096065" cy="3009264"/>
            <a:chOff x="5719177" y="-179069"/>
            <a:chExt cx="3096065" cy="3009264"/>
          </a:xfrm>
        </p:grpSpPr>
        <p:pic>
          <p:nvPicPr>
            <p:cNvPr id="601" name="Google Shape;601;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02" name="Google Shape;602;p12"/>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603" name="Google Shape;603;p12"/>
          <p:cNvGrpSpPr/>
          <p:nvPr/>
        </p:nvGrpSpPr>
        <p:grpSpPr>
          <a:xfrm>
            <a:off x="649174" y="2886119"/>
            <a:ext cx="3096065" cy="3009264"/>
            <a:chOff x="5719177" y="-179069"/>
            <a:chExt cx="3096065" cy="3009264"/>
          </a:xfrm>
        </p:grpSpPr>
        <p:pic>
          <p:nvPicPr>
            <p:cNvPr id="604" name="Google Shape;604;p12"/>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05" name="Google Shape;605;p12"/>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606" name="Google Shape;606;p12"/>
          <p:cNvSpPr/>
          <p:nvPr/>
        </p:nvSpPr>
        <p:spPr>
          <a:xfrm>
            <a:off x="661076" y="4544638"/>
            <a:ext cx="10863951"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800">
                <a:solidFill>
                  <a:schemeClr val="lt1"/>
                </a:solidFill>
                <a:latin typeface="Century Gothic"/>
                <a:ea typeface="Century Gothic"/>
                <a:cs typeface="Century Gothic"/>
                <a:sym typeface="Century Gothic"/>
              </a:rPr>
              <a:t>Normalmente ayudo con las tareas en casa</a:t>
            </a:r>
            <a:r>
              <a:rPr lang="en-GB" sz="3900">
                <a:solidFill>
                  <a:schemeClr val="lt1"/>
                </a:solidFill>
                <a:latin typeface="Century Gothic"/>
                <a:ea typeface="Century Gothic"/>
                <a:cs typeface="Century Gothic"/>
                <a:sym typeface="Century Gothic"/>
              </a:rPr>
              <a:t>.</a:t>
            </a:r>
            <a:endParaRPr/>
          </a:p>
        </p:txBody>
      </p:sp>
      <p:sp>
        <p:nvSpPr>
          <p:cNvPr id="607" name="Google Shape;607;p12"/>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13"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14" name="Google Shape;614;p1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a:t>
            </a:r>
            <a:endParaRPr/>
          </a:p>
        </p:txBody>
      </p:sp>
      <p:sp>
        <p:nvSpPr>
          <p:cNvPr id="615" name="Google Shape;615;p13"/>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Normalmente</a:t>
            </a:r>
            <a:endParaRPr sz="2000" b="1">
              <a:solidFill>
                <a:schemeClr val="lt1"/>
              </a:solidFill>
              <a:latin typeface="Century Gothic"/>
              <a:ea typeface="Century Gothic"/>
              <a:cs typeface="Century Gothic"/>
              <a:sym typeface="Century Gothic"/>
            </a:endParaRPr>
          </a:p>
        </p:txBody>
      </p:sp>
      <p:sp>
        <p:nvSpPr>
          <p:cNvPr id="616" name="Google Shape;616;p13"/>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617" name="Google Shape;617;p13"/>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salsa en Colombia.</a:t>
            </a:r>
            <a:endParaRPr/>
          </a:p>
        </p:txBody>
      </p:sp>
      <p:sp>
        <p:nvSpPr>
          <p:cNvPr id="618" name="Google Shape;618;p13"/>
          <p:cNvSpPr/>
          <p:nvPr/>
        </p:nvSpPr>
        <p:spPr>
          <a:xfrm>
            <a:off x="90840" y="2137404"/>
            <a:ext cx="2354409" cy="846013"/>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19" name="Google Shape;619;p13"/>
          <p:cNvPicPr preferRelativeResize="0"/>
          <p:nvPr/>
        </p:nvPicPr>
        <p:blipFill rotWithShape="1">
          <a:blip r:embed="rId4">
            <a:alphaModFix/>
          </a:blip>
          <a:srcRect/>
          <a:stretch/>
        </p:blipFill>
        <p:spPr>
          <a:xfrm>
            <a:off x="2120317" y="2153350"/>
            <a:ext cx="849625" cy="849625"/>
          </a:xfrm>
          <a:prstGeom prst="rect">
            <a:avLst/>
          </a:prstGeom>
          <a:noFill/>
          <a:ln>
            <a:noFill/>
          </a:ln>
        </p:spPr>
      </p:pic>
      <p:grpSp>
        <p:nvGrpSpPr>
          <p:cNvPr id="620" name="Google Shape;620;p13"/>
          <p:cNvGrpSpPr/>
          <p:nvPr/>
        </p:nvGrpSpPr>
        <p:grpSpPr>
          <a:xfrm>
            <a:off x="1780360" y="4241290"/>
            <a:ext cx="3096065" cy="3009264"/>
            <a:chOff x="5719177" y="-179069"/>
            <a:chExt cx="3096065" cy="3009264"/>
          </a:xfrm>
        </p:grpSpPr>
        <p:pic>
          <p:nvPicPr>
            <p:cNvPr id="621" name="Google Shape;621;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22" name="Google Shape;622;p13"/>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623" name="Google Shape;623;p13"/>
          <p:cNvGrpSpPr/>
          <p:nvPr/>
        </p:nvGrpSpPr>
        <p:grpSpPr>
          <a:xfrm>
            <a:off x="4799175" y="1099054"/>
            <a:ext cx="3096065" cy="3009264"/>
            <a:chOff x="5719177" y="-179069"/>
            <a:chExt cx="3096065" cy="3009264"/>
          </a:xfrm>
        </p:grpSpPr>
        <p:pic>
          <p:nvPicPr>
            <p:cNvPr id="624" name="Google Shape;624;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25" name="Google Shape;625;p13"/>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626" name="Google Shape;626;p13"/>
          <p:cNvGrpSpPr/>
          <p:nvPr/>
        </p:nvGrpSpPr>
        <p:grpSpPr>
          <a:xfrm>
            <a:off x="4949667" y="2495943"/>
            <a:ext cx="3096065" cy="3009264"/>
            <a:chOff x="5719177" y="-179069"/>
            <a:chExt cx="3096065" cy="3009264"/>
          </a:xfrm>
        </p:grpSpPr>
        <p:pic>
          <p:nvPicPr>
            <p:cNvPr id="627" name="Google Shape;627;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28" name="Google Shape;628;p13"/>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629" name="Google Shape;629;p13"/>
          <p:cNvGrpSpPr/>
          <p:nvPr/>
        </p:nvGrpSpPr>
        <p:grpSpPr>
          <a:xfrm>
            <a:off x="6978053" y="919006"/>
            <a:ext cx="3096065" cy="3009264"/>
            <a:chOff x="5719177" y="-179069"/>
            <a:chExt cx="3096065" cy="3009264"/>
          </a:xfrm>
        </p:grpSpPr>
        <p:pic>
          <p:nvPicPr>
            <p:cNvPr id="630" name="Google Shape;630;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31" name="Google Shape;631;p13"/>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632" name="Google Shape;632;p13"/>
          <p:cNvGrpSpPr/>
          <p:nvPr/>
        </p:nvGrpSpPr>
        <p:grpSpPr>
          <a:xfrm>
            <a:off x="7166428" y="2311006"/>
            <a:ext cx="3096065" cy="3009264"/>
            <a:chOff x="5719177" y="-179069"/>
            <a:chExt cx="3096065" cy="3009264"/>
          </a:xfrm>
        </p:grpSpPr>
        <p:pic>
          <p:nvPicPr>
            <p:cNvPr id="633" name="Google Shape;633;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34" name="Google Shape;634;p13"/>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635" name="Google Shape;635;p13"/>
          <p:cNvGrpSpPr/>
          <p:nvPr/>
        </p:nvGrpSpPr>
        <p:grpSpPr>
          <a:xfrm>
            <a:off x="3996344" y="4063613"/>
            <a:ext cx="3096065" cy="3009264"/>
            <a:chOff x="5719177" y="-179069"/>
            <a:chExt cx="3096065" cy="3009264"/>
          </a:xfrm>
        </p:grpSpPr>
        <p:pic>
          <p:nvPicPr>
            <p:cNvPr id="636" name="Google Shape;636;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37" name="Google Shape;637;p13"/>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638" name="Google Shape;638;p13"/>
          <p:cNvGrpSpPr/>
          <p:nvPr/>
        </p:nvGrpSpPr>
        <p:grpSpPr>
          <a:xfrm>
            <a:off x="6154407" y="3833620"/>
            <a:ext cx="3096065" cy="3009264"/>
            <a:chOff x="5719177" y="-179069"/>
            <a:chExt cx="3096065" cy="3009264"/>
          </a:xfrm>
        </p:grpSpPr>
        <p:pic>
          <p:nvPicPr>
            <p:cNvPr id="639" name="Google Shape;639;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40" name="Google Shape;640;p13"/>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641" name="Google Shape;641;p13"/>
          <p:cNvGrpSpPr/>
          <p:nvPr/>
        </p:nvGrpSpPr>
        <p:grpSpPr>
          <a:xfrm>
            <a:off x="8355096" y="3620426"/>
            <a:ext cx="3096065" cy="3009264"/>
            <a:chOff x="5719177" y="-179069"/>
            <a:chExt cx="3096065" cy="3009264"/>
          </a:xfrm>
        </p:grpSpPr>
        <p:pic>
          <p:nvPicPr>
            <p:cNvPr id="642" name="Google Shape;642;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43" name="Google Shape;643;p13"/>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644" name="Google Shape;644;p13"/>
          <p:cNvGrpSpPr/>
          <p:nvPr/>
        </p:nvGrpSpPr>
        <p:grpSpPr>
          <a:xfrm>
            <a:off x="2636153" y="1297315"/>
            <a:ext cx="3096065" cy="3009264"/>
            <a:chOff x="5719177" y="-179069"/>
            <a:chExt cx="3096065" cy="3009264"/>
          </a:xfrm>
        </p:grpSpPr>
        <p:pic>
          <p:nvPicPr>
            <p:cNvPr id="645" name="Google Shape;645;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46" name="Google Shape;646;p13"/>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647" name="Google Shape;647;p13"/>
          <p:cNvGrpSpPr/>
          <p:nvPr/>
        </p:nvGrpSpPr>
        <p:grpSpPr>
          <a:xfrm>
            <a:off x="2816294" y="2690908"/>
            <a:ext cx="3096065" cy="3009264"/>
            <a:chOff x="5719177" y="-179069"/>
            <a:chExt cx="3096065" cy="3009264"/>
          </a:xfrm>
        </p:grpSpPr>
        <p:pic>
          <p:nvPicPr>
            <p:cNvPr id="648" name="Google Shape;648;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49" name="Google Shape;649;p13"/>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650" name="Google Shape;650;p13"/>
          <p:cNvGrpSpPr/>
          <p:nvPr/>
        </p:nvGrpSpPr>
        <p:grpSpPr>
          <a:xfrm>
            <a:off x="5180412" y="-274848"/>
            <a:ext cx="3146007" cy="3009264"/>
            <a:chOff x="5719177" y="-179069"/>
            <a:chExt cx="3146007" cy="3009264"/>
          </a:xfrm>
        </p:grpSpPr>
        <p:pic>
          <p:nvPicPr>
            <p:cNvPr id="651" name="Google Shape;651;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52" name="Google Shape;652;p13"/>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653" name="Google Shape;653;p13"/>
          <p:cNvGrpSpPr/>
          <p:nvPr/>
        </p:nvGrpSpPr>
        <p:grpSpPr>
          <a:xfrm>
            <a:off x="7308960" y="-503989"/>
            <a:ext cx="3096065" cy="3009264"/>
            <a:chOff x="5719177" y="-179069"/>
            <a:chExt cx="3096065" cy="3009264"/>
          </a:xfrm>
        </p:grpSpPr>
        <p:pic>
          <p:nvPicPr>
            <p:cNvPr id="654" name="Google Shape;654;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55" name="Google Shape;655;p13"/>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656" name="Google Shape;656;p13"/>
          <p:cNvGrpSpPr/>
          <p:nvPr/>
        </p:nvGrpSpPr>
        <p:grpSpPr>
          <a:xfrm>
            <a:off x="649174" y="2886119"/>
            <a:ext cx="3096065" cy="3009264"/>
            <a:chOff x="5719177" y="-179069"/>
            <a:chExt cx="3096065" cy="3009264"/>
          </a:xfrm>
        </p:grpSpPr>
        <p:pic>
          <p:nvPicPr>
            <p:cNvPr id="657" name="Google Shape;657;p13"/>
            <p:cNvPicPr preferRelativeResize="0"/>
            <p:nvPr/>
          </p:nvPicPr>
          <p:blipFill rotWithShape="1">
            <a:blip r:embed="rId5">
              <a:alphaModFix/>
            </a:blip>
            <a:srcRect/>
            <a:stretch/>
          </p:blipFill>
          <p:spPr>
            <a:xfrm rot="1734728">
              <a:off x="6088568" y="257666"/>
              <a:ext cx="2357284" cy="2135794"/>
            </a:xfrm>
            <a:prstGeom prst="rect">
              <a:avLst/>
            </a:prstGeom>
            <a:noFill/>
            <a:ln>
              <a:noFill/>
            </a:ln>
          </p:spPr>
        </p:pic>
        <p:sp>
          <p:nvSpPr>
            <p:cNvPr id="658" name="Google Shape;658;p13"/>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659" name="Google Shape;659;p13"/>
          <p:cNvSpPr/>
          <p:nvPr/>
        </p:nvSpPr>
        <p:spPr>
          <a:xfrm>
            <a:off x="455555" y="4366982"/>
            <a:ext cx="11345344"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Century Gothic"/>
                <a:ea typeface="Century Gothic"/>
                <a:cs typeface="Century Gothic"/>
                <a:sym typeface="Century Gothic"/>
              </a:rPr>
              <a:t>El verano pasado no bailé salsa en Colombia</a:t>
            </a:r>
            <a:r>
              <a:rPr lang="en-GB" sz="3900">
                <a:solidFill>
                  <a:schemeClr val="lt1"/>
                </a:solidFill>
                <a:latin typeface="Century Gothic"/>
                <a:ea typeface="Century Gothic"/>
                <a:cs typeface="Century Gothic"/>
                <a:sym typeface="Century Gothic"/>
              </a:rPr>
              <a:t>.</a:t>
            </a:r>
            <a:endParaRPr/>
          </a:p>
        </p:txBody>
      </p:sp>
      <p:sp>
        <p:nvSpPr>
          <p:cNvPr id="660" name="Google Shape;660;p13"/>
          <p:cNvSpPr/>
          <p:nvPr/>
        </p:nvSpPr>
        <p:spPr>
          <a:xfrm>
            <a:off x="9461237" y="863875"/>
            <a:ext cx="2466906" cy="826840"/>
          </a:xfrm>
          <a:prstGeom prst="wedgeRoundRectCallout">
            <a:avLst>
              <a:gd name="adj1" fmla="val 33223"/>
              <a:gd name="adj2" fmla="val 90278"/>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002060"/>
                </a:solidFill>
                <a:latin typeface="Century Gothic"/>
                <a:ea typeface="Century Gothic"/>
                <a:cs typeface="Century Gothic"/>
                <a:sym typeface="Century Gothic"/>
              </a:rPr>
              <a:t>¡Hay </a:t>
            </a:r>
            <a:r>
              <a:rPr lang="en-GB" sz="1800" b="1">
                <a:solidFill>
                  <a:srgbClr val="002060"/>
                </a:solidFill>
                <a:latin typeface="Century Gothic"/>
                <a:ea typeface="Century Gothic"/>
                <a:cs typeface="Century Gothic"/>
                <a:sym typeface="Century Gothic"/>
              </a:rPr>
              <a:t>dos</a:t>
            </a:r>
            <a:r>
              <a:rPr lang="en-GB" sz="1800">
                <a:solidFill>
                  <a:srgbClr val="002060"/>
                </a:solidFill>
                <a:latin typeface="Century Gothic"/>
                <a:ea typeface="Century Gothic"/>
                <a:cs typeface="Century Gothic"/>
                <a:sym typeface="Century Gothic"/>
              </a:rPr>
              <a:t> posibilidades!</a:t>
            </a:r>
            <a:endParaRPr/>
          </a:p>
        </p:txBody>
      </p:sp>
      <p:sp>
        <p:nvSpPr>
          <p:cNvPr id="661" name="Google Shape;661;p13"/>
          <p:cNvSpPr/>
          <p:nvPr/>
        </p:nvSpPr>
        <p:spPr>
          <a:xfrm>
            <a:off x="443653" y="5310208"/>
            <a:ext cx="11357246"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Century Gothic"/>
                <a:ea typeface="Century Gothic"/>
                <a:cs typeface="Century Gothic"/>
                <a:sym typeface="Century Gothic"/>
              </a:rPr>
              <a:t>El verano pasado no escuché salsa en Colombia</a:t>
            </a:r>
            <a:r>
              <a:rPr lang="en-GB" sz="3900">
                <a:solidFill>
                  <a:schemeClr val="lt1"/>
                </a:solidFill>
                <a:latin typeface="Century Gothic"/>
                <a:ea typeface="Century Gothic"/>
                <a:cs typeface="Century Gothic"/>
                <a:sym typeface="Century Gothic"/>
              </a:rPr>
              <a:t>.</a:t>
            </a:r>
            <a:endParaRPr/>
          </a:p>
        </p:txBody>
      </p:sp>
      <p:sp>
        <p:nvSpPr>
          <p:cNvPr id="662" name="Google Shape;662;p13"/>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63" name="Google Shape;663;p13"/>
          <p:cNvSpPr txBox="1"/>
          <p:nvPr/>
        </p:nvSpPr>
        <p:spPr>
          <a:xfrm>
            <a:off x="587210" y="2994388"/>
            <a:ext cx="30829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(frase negativa)</a:t>
            </a:r>
            <a:endParaRPr/>
          </a:p>
        </p:txBody>
      </p:sp>
      <p:sp>
        <p:nvSpPr>
          <p:cNvPr id="664" name="Google Shape;664;p13"/>
          <p:cNvSpPr/>
          <p:nvPr/>
        </p:nvSpPr>
        <p:spPr>
          <a:xfrm>
            <a:off x="4553857" y="1088571"/>
            <a:ext cx="5660572" cy="2939143"/>
          </a:xfrm>
          <a:prstGeom prst="wedgeEllipseCallout">
            <a:avLst>
              <a:gd name="adj1" fmla="val -20833"/>
              <a:gd name="adj2" fmla="val 62500"/>
            </a:avLst>
          </a:prstGeom>
          <a:gradFill>
            <a:gsLst>
              <a:gs pos="0">
                <a:srgbClr val="70A5DA"/>
              </a:gs>
              <a:gs pos="50000">
                <a:srgbClr val="539BDB"/>
              </a:gs>
              <a:gs pos="100000">
                <a:srgbClr val="4288C8"/>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La salsa es un tipo de música y baile muy popular en Colombia. Tiene orígenes en Puerto Rico, Cuba y la República Dominicana. </a:t>
            </a:r>
            <a:endParaRPr sz="20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1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71" name="Google Shape;671;p1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a:t>
            </a:r>
            <a:endParaRPr/>
          </a:p>
        </p:txBody>
      </p:sp>
      <p:sp>
        <p:nvSpPr>
          <p:cNvPr id="672" name="Google Shape;672;p14"/>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Normalmente</a:t>
            </a:r>
            <a:endParaRPr sz="2000" b="1">
              <a:solidFill>
                <a:schemeClr val="lt1"/>
              </a:solidFill>
              <a:latin typeface="Century Gothic"/>
              <a:ea typeface="Century Gothic"/>
              <a:cs typeface="Century Gothic"/>
              <a:sym typeface="Century Gothic"/>
            </a:endParaRPr>
          </a:p>
        </p:txBody>
      </p:sp>
      <p:sp>
        <p:nvSpPr>
          <p:cNvPr id="673" name="Google Shape;673;p14"/>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674" name="Google Shape;674;p14"/>
          <p:cNvSpPr/>
          <p:nvPr/>
        </p:nvSpPr>
        <p:spPr>
          <a:xfrm>
            <a:off x="9833700" y="2208008"/>
            <a:ext cx="2172720" cy="1104820"/>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español con mis amigos.</a:t>
            </a:r>
            <a:endParaRPr/>
          </a:p>
        </p:txBody>
      </p:sp>
      <p:sp>
        <p:nvSpPr>
          <p:cNvPr id="675" name="Google Shape;675;p14"/>
          <p:cNvSpPr/>
          <p:nvPr/>
        </p:nvSpPr>
        <p:spPr>
          <a:xfrm>
            <a:off x="101734" y="1467340"/>
            <a:ext cx="2354409" cy="656544"/>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676" name="Google Shape;676;p14"/>
          <p:cNvGrpSpPr/>
          <p:nvPr/>
        </p:nvGrpSpPr>
        <p:grpSpPr>
          <a:xfrm>
            <a:off x="1780360" y="4241290"/>
            <a:ext cx="3096065" cy="3009264"/>
            <a:chOff x="5719177" y="-179069"/>
            <a:chExt cx="3096065" cy="3009264"/>
          </a:xfrm>
        </p:grpSpPr>
        <p:pic>
          <p:nvPicPr>
            <p:cNvPr id="677" name="Google Shape;677;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78" name="Google Shape;678;p14"/>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679" name="Google Shape;679;p14"/>
          <p:cNvGrpSpPr/>
          <p:nvPr/>
        </p:nvGrpSpPr>
        <p:grpSpPr>
          <a:xfrm>
            <a:off x="4799175" y="1099054"/>
            <a:ext cx="3096065" cy="3009264"/>
            <a:chOff x="5719177" y="-179069"/>
            <a:chExt cx="3096065" cy="3009264"/>
          </a:xfrm>
        </p:grpSpPr>
        <p:pic>
          <p:nvPicPr>
            <p:cNvPr id="680" name="Google Shape;680;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81" name="Google Shape;681;p14"/>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682" name="Google Shape;682;p14"/>
          <p:cNvGrpSpPr/>
          <p:nvPr/>
        </p:nvGrpSpPr>
        <p:grpSpPr>
          <a:xfrm>
            <a:off x="4949667" y="2495943"/>
            <a:ext cx="3096065" cy="3009264"/>
            <a:chOff x="5719177" y="-179069"/>
            <a:chExt cx="3096065" cy="3009264"/>
          </a:xfrm>
        </p:grpSpPr>
        <p:pic>
          <p:nvPicPr>
            <p:cNvPr id="683" name="Google Shape;683;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84" name="Google Shape;684;p14"/>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685" name="Google Shape;685;p14"/>
          <p:cNvGrpSpPr/>
          <p:nvPr/>
        </p:nvGrpSpPr>
        <p:grpSpPr>
          <a:xfrm>
            <a:off x="6978053" y="919006"/>
            <a:ext cx="3096065" cy="3009264"/>
            <a:chOff x="5719177" y="-179069"/>
            <a:chExt cx="3096065" cy="3009264"/>
          </a:xfrm>
        </p:grpSpPr>
        <p:pic>
          <p:nvPicPr>
            <p:cNvPr id="686" name="Google Shape;686;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87" name="Google Shape;687;p14"/>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688" name="Google Shape;688;p14"/>
          <p:cNvGrpSpPr/>
          <p:nvPr/>
        </p:nvGrpSpPr>
        <p:grpSpPr>
          <a:xfrm>
            <a:off x="7166428" y="2311006"/>
            <a:ext cx="3096065" cy="3009264"/>
            <a:chOff x="5719177" y="-179069"/>
            <a:chExt cx="3096065" cy="3009264"/>
          </a:xfrm>
        </p:grpSpPr>
        <p:pic>
          <p:nvPicPr>
            <p:cNvPr id="689" name="Google Shape;689;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90" name="Google Shape;690;p14"/>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691" name="Google Shape;691;p14"/>
          <p:cNvGrpSpPr/>
          <p:nvPr/>
        </p:nvGrpSpPr>
        <p:grpSpPr>
          <a:xfrm>
            <a:off x="3996344" y="4063613"/>
            <a:ext cx="3096065" cy="3009264"/>
            <a:chOff x="5719177" y="-179069"/>
            <a:chExt cx="3096065" cy="3009264"/>
          </a:xfrm>
        </p:grpSpPr>
        <p:pic>
          <p:nvPicPr>
            <p:cNvPr id="692" name="Google Shape;692;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93" name="Google Shape;693;p14"/>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694" name="Google Shape;694;p14"/>
          <p:cNvGrpSpPr/>
          <p:nvPr/>
        </p:nvGrpSpPr>
        <p:grpSpPr>
          <a:xfrm>
            <a:off x="6154407" y="3833620"/>
            <a:ext cx="3096065" cy="3009264"/>
            <a:chOff x="5719177" y="-179069"/>
            <a:chExt cx="3096065" cy="3009264"/>
          </a:xfrm>
        </p:grpSpPr>
        <p:pic>
          <p:nvPicPr>
            <p:cNvPr id="695" name="Google Shape;695;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96" name="Google Shape;696;p14"/>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697" name="Google Shape;697;p14"/>
          <p:cNvGrpSpPr/>
          <p:nvPr/>
        </p:nvGrpSpPr>
        <p:grpSpPr>
          <a:xfrm>
            <a:off x="8355096" y="3620426"/>
            <a:ext cx="3096065" cy="3009264"/>
            <a:chOff x="5719177" y="-179069"/>
            <a:chExt cx="3096065" cy="3009264"/>
          </a:xfrm>
        </p:grpSpPr>
        <p:pic>
          <p:nvPicPr>
            <p:cNvPr id="698" name="Google Shape;698;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699" name="Google Shape;699;p14"/>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700" name="Google Shape;700;p14"/>
          <p:cNvGrpSpPr/>
          <p:nvPr/>
        </p:nvGrpSpPr>
        <p:grpSpPr>
          <a:xfrm>
            <a:off x="2636153" y="1297315"/>
            <a:ext cx="3096065" cy="3009264"/>
            <a:chOff x="5719177" y="-179069"/>
            <a:chExt cx="3096065" cy="3009264"/>
          </a:xfrm>
        </p:grpSpPr>
        <p:pic>
          <p:nvPicPr>
            <p:cNvPr id="701" name="Google Shape;701;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02" name="Google Shape;702;p14"/>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703" name="Google Shape;703;p14"/>
          <p:cNvGrpSpPr/>
          <p:nvPr/>
        </p:nvGrpSpPr>
        <p:grpSpPr>
          <a:xfrm>
            <a:off x="2816294" y="2690908"/>
            <a:ext cx="3096065" cy="3009264"/>
            <a:chOff x="5719177" y="-179069"/>
            <a:chExt cx="3096065" cy="3009264"/>
          </a:xfrm>
        </p:grpSpPr>
        <p:pic>
          <p:nvPicPr>
            <p:cNvPr id="704" name="Google Shape;704;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05" name="Google Shape;705;p14"/>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706" name="Google Shape;706;p14"/>
          <p:cNvGrpSpPr/>
          <p:nvPr/>
        </p:nvGrpSpPr>
        <p:grpSpPr>
          <a:xfrm>
            <a:off x="5180412" y="-274848"/>
            <a:ext cx="3146007" cy="3009264"/>
            <a:chOff x="5719177" y="-179069"/>
            <a:chExt cx="3146007" cy="3009264"/>
          </a:xfrm>
        </p:grpSpPr>
        <p:pic>
          <p:nvPicPr>
            <p:cNvPr id="707" name="Google Shape;707;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08" name="Google Shape;708;p14"/>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709" name="Google Shape;709;p14"/>
          <p:cNvGrpSpPr/>
          <p:nvPr/>
        </p:nvGrpSpPr>
        <p:grpSpPr>
          <a:xfrm>
            <a:off x="7308960" y="-503989"/>
            <a:ext cx="3096065" cy="3009264"/>
            <a:chOff x="5719177" y="-179069"/>
            <a:chExt cx="3096065" cy="3009264"/>
          </a:xfrm>
        </p:grpSpPr>
        <p:pic>
          <p:nvPicPr>
            <p:cNvPr id="710" name="Google Shape;710;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11" name="Google Shape;711;p14"/>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712" name="Google Shape;712;p14"/>
          <p:cNvGrpSpPr/>
          <p:nvPr/>
        </p:nvGrpSpPr>
        <p:grpSpPr>
          <a:xfrm>
            <a:off x="649174" y="2886119"/>
            <a:ext cx="3096065" cy="3009264"/>
            <a:chOff x="5719177" y="-179069"/>
            <a:chExt cx="3096065" cy="3009264"/>
          </a:xfrm>
        </p:grpSpPr>
        <p:pic>
          <p:nvPicPr>
            <p:cNvPr id="713" name="Google Shape;713;p14"/>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14" name="Google Shape;714;p14"/>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715" name="Google Shape;715;p14"/>
          <p:cNvSpPr/>
          <p:nvPr/>
        </p:nvSpPr>
        <p:spPr>
          <a:xfrm>
            <a:off x="316040" y="3739623"/>
            <a:ext cx="11469569"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Century Gothic"/>
                <a:ea typeface="Century Gothic"/>
                <a:cs typeface="Century Gothic"/>
                <a:sym typeface="Century Gothic"/>
              </a:rPr>
              <a:t>Normalmente estudio español con mis amigos.</a:t>
            </a:r>
            <a:endParaRPr/>
          </a:p>
        </p:txBody>
      </p:sp>
      <p:sp>
        <p:nvSpPr>
          <p:cNvPr id="716" name="Google Shape;716;p14"/>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1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23" name="Google Shape;723;p1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a:t>
            </a:r>
            <a:endParaRPr/>
          </a:p>
        </p:txBody>
      </p:sp>
      <p:sp>
        <p:nvSpPr>
          <p:cNvPr id="724" name="Google Shape;724;p15"/>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Normalmente</a:t>
            </a:r>
            <a:endParaRPr sz="2000" b="1">
              <a:solidFill>
                <a:schemeClr val="lt1"/>
              </a:solidFill>
              <a:latin typeface="Century Gothic"/>
              <a:ea typeface="Century Gothic"/>
              <a:cs typeface="Century Gothic"/>
              <a:sym typeface="Century Gothic"/>
            </a:endParaRPr>
          </a:p>
        </p:txBody>
      </p:sp>
      <p:sp>
        <p:nvSpPr>
          <p:cNvPr id="725" name="Google Shape;725;p15"/>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726" name="Google Shape;726;p15"/>
          <p:cNvSpPr/>
          <p:nvPr/>
        </p:nvSpPr>
        <p:spPr>
          <a:xfrm>
            <a:off x="9833700" y="2208008"/>
            <a:ext cx="2172720" cy="105438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museo famoso en Sevilla.</a:t>
            </a:r>
            <a:endParaRPr/>
          </a:p>
        </p:txBody>
      </p:sp>
      <p:sp>
        <p:nvSpPr>
          <p:cNvPr id="727" name="Google Shape;727;p15"/>
          <p:cNvSpPr/>
          <p:nvPr/>
        </p:nvSpPr>
        <p:spPr>
          <a:xfrm>
            <a:off x="90840" y="2137404"/>
            <a:ext cx="2354409" cy="846013"/>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728" name="Google Shape;728;p15"/>
          <p:cNvGrpSpPr/>
          <p:nvPr/>
        </p:nvGrpSpPr>
        <p:grpSpPr>
          <a:xfrm>
            <a:off x="1780360" y="4241290"/>
            <a:ext cx="3096065" cy="3009264"/>
            <a:chOff x="5719177" y="-179069"/>
            <a:chExt cx="3096065" cy="3009264"/>
          </a:xfrm>
        </p:grpSpPr>
        <p:pic>
          <p:nvPicPr>
            <p:cNvPr id="729" name="Google Shape;729;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30" name="Google Shape;730;p15"/>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731" name="Google Shape;731;p15"/>
          <p:cNvGrpSpPr/>
          <p:nvPr/>
        </p:nvGrpSpPr>
        <p:grpSpPr>
          <a:xfrm>
            <a:off x="4799175" y="1099054"/>
            <a:ext cx="3096065" cy="3009264"/>
            <a:chOff x="5719177" y="-179069"/>
            <a:chExt cx="3096065" cy="3009264"/>
          </a:xfrm>
        </p:grpSpPr>
        <p:pic>
          <p:nvPicPr>
            <p:cNvPr id="732" name="Google Shape;732;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33" name="Google Shape;733;p15"/>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734" name="Google Shape;734;p15"/>
          <p:cNvGrpSpPr/>
          <p:nvPr/>
        </p:nvGrpSpPr>
        <p:grpSpPr>
          <a:xfrm>
            <a:off x="4949667" y="2495943"/>
            <a:ext cx="3096065" cy="3009264"/>
            <a:chOff x="5719177" y="-179069"/>
            <a:chExt cx="3096065" cy="3009264"/>
          </a:xfrm>
        </p:grpSpPr>
        <p:pic>
          <p:nvPicPr>
            <p:cNvPr id="735" name="Google Shape;735;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36" name="Google Shape;736;p15"/>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737" name="Google Shape;737;p15"/>
          <p:cNvGrpSpPr/>
          <p:nvPr/>
        </p:nvGrpSpPr>
        <p:grpSpPr>
          <a:xfrm>
            <a:off x="6978053" y="919006"/>
            <a:ext cx="3096065" cy="3009264"/>
            <a:chOff x="5719177" y="-179069"/>
            <a:chExt cx="3096065" cy="3009264"/>
          </a:xfrm>
        </p:grpSpPr>
        <p:pic>
          <p:nvPicPr>
            <p:cNvPr id="738" name="Google Shape;738;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39" name="Google Shape;739;p15"/>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740" name="Google Shape;740;p15"/>
          <p:cNvGrpSpPr/>
          <p:nvPr/>
        </p:nvGrpSpPr>
        <p:grpSpPr>
          <a:xfrm>
            <a:off x="7166428" y="2311006"/>
            <a:ext cx="3096065" cy="3009264"/>
            <a:chOff x="5719177" y="-179069"/>
            <a:chExt cx="3096065" cy="3009264"/>
          </a:xfrm>
        </p:grpSpPr>
        <p:pic>
          <p:nvPicPr>
            <p:cNvPr id="741" name="Google Shape;741;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42" name="Google Shape;742;p15"/>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743" name="Google Shape;743;p15"/>
          <p:cNvGrpSpPr/>
          <p:nvPr/>
        </p:nvGrpSpPr>
        <p:grpSpPr>
          <a:xfrm>
            <a:off x="3996344" y="4063613"/>
            <a:ext cx="3096065" cy="3009264"/>
            <a:chOff x="5719177" y="-179069"/>
            <a:chExt cx="3096065" cy="3009264"/>
          </a:xfrm>
        </p:grpSpPr>
        <p:pic>
          <p:nvPicPr>
            <p:cNvPr id="744" name="Google Shape;744;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45" name="Google Shape;745;p15"/>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746" name="Google Shape;746;p15"/>
          <p:cNvGrpSpPr/>
          <p:nvPr/>
        </p:nvGrpSpPr>
        <p:grpSpPr>
          <a:xfrm>
            <a:off x="6154407" y="3833620"/>
            <a:ext cx="3096065" cy="3009264"/>
            <a:chOff x="5719177" y="-179069"/>
            <a:chExt cx="3096065" cy="3009264"/>
          </a:xfrm>
        </p:grpSpPr>
        <p:pic>
          <p:nvPicPr>
            <p:cNvPr id="747" name="Google Shape;747;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48" name="Google Shape;748;p15"/>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749" name="Google Shape;749;p15"/>
          <p:cNvGrpSpPr/>
          <p:nvPr/>
        </p:nvGrpSpPr>
        <p:grpSpPr>
          <a:xfrm>
            <a:off x="8355096" y="3620426"/>
            <a:ext cx="3096065" cy="3009264"/>
            <a:chOff x="5719177" y="-179069"/>
            <a:chExt cx="3096065" cy="3009264"/>
          </a:xfrm>
        </p:grpSpPr>
        <p:pic>
          <p:nvPicPr>
            <p:cNvPr id="750" name="Google Shape;750;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51" name="Google Shape;751;p15"/>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752" name="Google Shape;752;p15"/>
          <p:cNvGrpSpPr/>
          <p:nvPr/>
        </p:nvGrpSpPr>
        <p:grpSpPr>
          <a:xfrm>
            <a:off x="2636153" y="1297315"/>
            <a:ext cx="3096065" cy="3009264"/>
            <a:chOff x="5719177" y="-179069"/>
            <a:chExt cx="3096065" cy="3009264"/>
          </a:xfrm>
        </p:grpSpPr>
        <p:pic>
          <p:nvPicPr>
            <p:cNvPr id="753" name="Google Shape;753;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54" name="Google Shape;754;p15"/>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755" name="Google Shape;755;p15"/>
          <p:cNvGrpSpPr/>
          <p:nvPr/>
        </p:nvGrpSpPr>
        <p:grpSpPr>
          <a:xfrm>
            <a:off x="2816294" y="2690908"/>
            <a:ext cx="3096065" cy="3009264"/>
            <a:chOff x="5719177" y="-179069"/>
            <a:chExt cx="3096065" cy="3009264"/>
          </a:xfrm>
        </p:grpSpPr>
        <p:pic>
          <p:nvPicPr>
            <p:cNvPr id="756" name="Google Shape;756;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57" name="Google Shape;757;p15"/>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758" name="Google Shape;758;p15"/>
          <p:cNvGrpSpPr/>
          <p:nvPr/>
        </p:nvGrpSpPr>
        <p:grpSpPr>
          <a:xfrm>
            <a:off x="5180412" y="-274848"/>
            <a:ext cx="3146007" cy="3009264"/>
            <a:chOff x="5719177" y="-179069"/>
            <a:chExt cx="3146007" cy="3009264"/>
          </a:xfrm>
        </p:grpSpPr>
        <p:pic>
          <p:nvPicPr>
            <p:cNvPr id="759" name="Google Shape;759;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60" name="Google Shape;760;p15"/>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761" name="Google Shape;761;p15"/>
          <p:cNvGrpSpPr/>
          <p:nvPr/>
        </p:nvGrpSpPr>
        <p:grpSpPr>
          <a:xfrm>
            <a:off x="7308960" y="-503989"/>
            <a:ext cx="3096065" cy="3009264"/>
            <a:chOff x="5719177" y="-179069"/>
            <a:chExt cx="3096065" cy="3009264"/>
          </a:xfrm>
        </p:grpSpPr>
        <p:pic>
          <p:nvPicPr>
            <p:cNvPr id="762" name="Google Shape;762;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63" name="Google Shape;763;p15"/>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764" name="Google Shape;764;p15"/>
          <p:cNvGrpSpPr/>
          <p:nvPr/>
        </p:nvGrpSpPr>
        <p:grpSpPr>
          <a:xfrm>
            <a:off x="649174" y="2886119"/>
            <a:ext cx="3096065" cy="3009264"/>
            <a:chOff x="5719177" y="-179069"/>
            <a:chExt cx="3096065" cy="3009264"/>
          </a:xfrm>
        </p:grpSpPr>
        <p:pic>
          <p:nvPicPr>
            <p:cNvPr id="765" name="Google Shape;765;p15"/>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66" name="Google Shape;766;p15"/>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767" name="Google Shape;767;p15"/>
          <p:cNvSpPr/>
          <p:nvPr/>
        </p:nvSpPr>
        <p:spPr>
          <a:xfrm>
            <a:off x="661076" y="4544638"/>
            <a:ext cx="10863951"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300">
                <a:solidFill>
                  <a:schemeClr val="lt1"/>
                </a:solidFill>
                <a:latin typeface="Century Gothic"/>
                <a:ea typeface="Century Gothic"/>
                <a:cs typeface="Century Gothic"/>
                <a:sym typeface="Century Gothic"/>
              </a:rPr>
              <a:t>El verano pasado visité el museo famoso en Sevilla.</a:t>
            </a:r>
            <a:endParaRPr/>
          </a:p>
        </p:txBody>
      </p:sp>
      <p:sp>
        <p:nvSpPr>
          <p:cNvPr id="768" name="Google Shape;768;p15"/>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1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75" name="Google Shape;775;p1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a:t>
            </a:r>
            <a:endParaRPr/>
          </a:p>
        </p:txBody>
      </p:sp>
      <p:sp>
        <p:nvSpPr>
          <p:cNvPr id="776" name="Google Shape;776;p16"/>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Normalmente</a:t>
            </a:r>
            <a:endParaRPr sz="2000" b="1" i="0" u="none" strike="noStrike" cap="none">
              <a:solidFill>
                <a:srgbClr val="FFFFFF"/>
              </a:solidFill>
              <a:latin typeface="Century Gothic"/>
              <a:ea typeface="Century Gothic"/>
              <a:cs typeface="Century Gothic"/>
              <a:sym typeface="Century Gothic"/>
            </a:endParaRPr>
          </a:p>
        </p:txBody>
      </p:sp>
      <p:sp>
        <p:nvSpPr>
          <p:cNvPr id="777" name="Google Shape;777;p16"/>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El verano pasado</a:t>
            </a:r>
            <a:endParaRPr sz="2000" b="1" i="0" u="none" strike="noStrike" cap="none">
              <a:solidFill>
                <a:srgbClr val="FFFFFF"/>
              </a:solidFill>
              <a:latin typeface="Century Gothic"/>
              <a:ea typeface="Century Gothic"/>
              <a:cs typeface="Century Gothic"/>
              <a:sym typeface="Century Gothic"/>
            </a:endParaRPr>
          </a:p>
        </p:txBody>
      </p:sp>
      <p:sp>
        <p:nvSpPr>
          <p:cNvPr id="778" name="Google Shape;778;p16"/>
          <p:cNvSpPr/>
          <p:nvPr/>
        </p:nvSpPr>
        <p:spPr>
          <a:xfrm>
            <a:off x="9833700" y="2208008"/>
            <a:ext cx="2172720" cy="1104820"/>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el tiempo libre con mi familia.</a:t>
            </a:r>
            <a:endParaRPr/>
          </a:p>
        </p:txBody>
      </p:sp>
      <p:sp>
        <p:nvSpPr>
          <p:cNvPr id="779" name="Google Shape;779;p16"/>
          <p:cNvSpPr/>
          <p:nvPr/>
        </p:nvSpPr>
        <p:spPr>
          <a:xfrm>
            <a:off x="101734" y="1467340"/>
            <a:ext cx="2354409" cy="656544"/>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nvGrpSpPr>
          <p:cNvPr id="780" name="Google Shape;780;p16"/>
          <p:cNvGrpSpPr/>
          <p:nvPr/>
        </p:nvGrpSpPr>
        <p:grpSpPr>
          <a:xfrm>
            <a:off x="1780360" y="4241290"/>
            <a:ext cx="3096065" cy="3009264"/>
            <a:chOff x="5719177" y="-179069"/>
            <a:chExt cx="3096065" cy="3009264"/>
          </a:xfrm>
        </p:grpSpPr>
        <p:pic>
          <p:nvPicPr>
            <p:cNvPr id="781" name="Google Shape;781;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82" name="Google Shape;782;p16"/>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783" name="Google Shape;783;p16"/>
          <p:cNvGrpSpPr/>
          <p:nvPr/>
        </p:nvGrpSpPr>
        <p:grpSpPr>
          <a:xfrm>
            <a:off x="4799175" y="1099054"/>
            <a:ext cx="3096065" cy="3009264"/>
            <a:chOff x="5719177" y="-179069"/>
            <a:chExt cx="3096065" cy="3009264"/>
          </a:xfrm>
        </p:grpSpPr>
        <p:pic>
          <p:nvPicPr>
            <p:cNvPr id="784" name="Google Shape;784;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85" name="Google Shape;785;p16"/>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786" name="Google Shape;786;p16"/>
          <p:cNvGrpSpPr/>
          <p:nvPr/>
        </p:nvGrpSpPr>
        <p:grpSpPr>
          <a:xfrm>
            <a:off x="4949667" y="2495943"/>
            <a:ext cx="3096065" cy="3009264"/>
            <a:chOff x="5719177" y="-179069"/>
            <a:chExt cx="3096065" cy="3009264"/>
          </a:xfrm>
        </p:grpSpPr>
        <p:pic>
          <p:nvPicPr>
            <p:cNvPr id="787" name="Google Shape;787;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88" name="Google Shape;788;p16"/>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789" name="Google Shape;789;p16"/>
          <p:cNvGrpSpPr/>
          <p:nvPr/>
        </p:nvGrpSpPr>
        <p:grpSpPr>
          <a:xfrm>
            <a:off x="6978053" y="919006"/>
            <a:ext cx="3096065" cy="3009264"/>
            <a:chOff x="5719177" y="-179069"/>
            <a:chExt cx="3096065" cy="3009264"/>
          </a:xfrm>
        </p:grpSpPr>
        <p:pic>
          <p:nvPicPr>
            <p:cNvPr id="790" name="Google Shape;790;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91" name="Google Shape;791;p16"/>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792" name="Google Shape;792;p16"/>
          <p:cNvGrpSpPr/>
          <p:nvPr/>
        </p:nvGrpSpPr>
        <p:grpSpPr>
          <a:xfrm>
            <a:off x="7166428" y="2311006"/>
            <a:ext cx="3096065" cy="3009264"/>
            <a:chOff x="5719177" y="-179069"/>
            <a:chExt cx="3096065" cy="3009264"/>
          </a:xfrm>
        </p:grpSpPr>
        <p:pic>
          <p:nvPicPr>
            <p:cNvPr id="793" name="Google Shape;793;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94" name="Google Shape;794;p16"/>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795" name="Google Shape;795;p16"/>
          <p:cNvGrpSpPr/>
          <p:nvPr/>
        </p:nvGrpSpPr>
        <p:grpSpPr>
          <a:xfrm>
            <a:off x="3996344" y="4063613"/>
            <a:ext cx="3096065" cy="3009264"/>
            <a:chOff x="5719177" y="-179069"/>
            <a:chExt cx="3096065" cy="3009264"/>
          </a:xfrm>
        </p:grpSpPr>
        <p:pic>
          <p:nvPicPr>
            <p:cNvPr id="796" name="Google Shape;796;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797" name="Google Shape;797;p16"/>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798" name="Google Shape;798;p16"/>
          <p:cNvGrpSpPr/>
          <p:nvPr/>
        </p:nvGrpSpPr>
        <p:grpSpPr>
          <a:xfrm>
            <a:off x="6154407" y="3833620"/>
            <a:ext cx="3096065" cy="3009264"/>
            <a:chOff x="5719177" y="-179069"/>
            <a:chExt cx="3096065" cy="3009264"/>
          </a:xfrm>
        </p:grpSpPr>
        <p:pic>
          <p:nvPicPr>
            <p:cNvPr id="799" name="Google Shape;799;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00" name="Google Shape;800;p16"/>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801" name="Google Shape;801;p16"/>
          <p:cNvGrpSpPr/>
          <p:nvPr/>
        </p:nvGrpSpPr>
        <p:grpSpPr>
          <a:xfrm>
            <a:off x="8355096" y="3620426"/>
            <a:ext cx="3096065" cy="3009264"/>
            <a:chOff x="5719177" y="-179069"/>
            <a:chExt cx="3096065" cy="3009264"/>
          </a:xfrm>
        </p:grpSpPr>
        <p:pic>
          <p:nvPicPr>
            <p:cNvPr id="802" name="Google Shape;802;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03" name="Google Shape;803;p16"/>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804" name="Google Shape;804;p16"/>
          <p:cNvGrpSpPr/>
          <p:nvPr/>
        </p:nvGrpSpPr>
        <p:grpSpPr>
          <a:xfrm>
            <a:off x="2636153" y="1297315"/>
            <a:ext cx="3096065" cy="3009264"/>
            <a:chOff x="5719177" y="-179069"/>
            <a:chExt cx="3096065" cy="3009264"/>
          </a:xfrm>
        </p:grpSpPr>
        <p:pic>
          <p:nvPicPr>
            <p:cNvPr id="805" name="Google Shape;805;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06" name="Google Shape;806;p16"/>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807" name="Google Shape;807;p16"/>
          <p:cNvGrpSpPr/>
          <p:nvPr/>
        </p:nvGrpSpPr>
        <p:grpSpPr>
          <a:xfrm>
            <a:off x="2816294" y="2690908"/>
            <a:ext cx="3096065" cy="3009264"/>
            <a:chOff x="5719177" y="-179069"/>
            <a:chExt cx="3096065" cy="3009264"/>
          </a:xfrm>
        </p:grpSpPr>
        <p:pic>
          <p:nvPicPr>
            <p:cNvPr id="808" name="Google Shape;808;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09" name="Google Shape;809;p16"/>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810" name="Google Shape;810;p16"/>
          <p:cNvGrpSpPr/>
          <p:nvPr/>
        </p:nvGrpSpPr>
        <p:grpSpPr>
          <a:xfrm>
            <a:off x="5180412" y="-274848"/>
            <a:ext cx="3146007" cy="3009264"/>
            <a:chOff x="5719177" y="-179069"/>
            <a:chExt cx="3146007" cy="3009264"/>
          </a:xfrm>
        </p:grpSpPr>
        <p:pic>
          <p:nvPicPr>
            <p:cNvPr id="811" name="Google Shape;811;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12" name="Google Shape;812;p16"/>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813" name="Google Shape;813;p16"/>
          <p:cNvGrpSpPr/>
          <p:nvPr/>
        </p:nvGrpSpPr>
        <p:grpSpPr>
          <a:xfrm>
            <a:off x="7308960" y="-503989"/>
            <a:ext cx="3096065" cy="3009264"/>
            <a:chOff x="5719177" y="-179069"/>
            <a:chExt cx="3096065" cy="3009264"/>
          </a:xfrm>
        </p:grpSpPr>
        <p:pic>
          <p:nvPicPr>
            <p:cNvPr id="814" name="Google Shape;814;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15" name="Google Shape;815;p16"/>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816" name="Google Shape;816;p16"/>
          <p:cNvGrpSpPr/>
          <p:nvPr/>
        </p:nvGrpSpPr>
        <p:grpSpPr>
          <a:xfrm>
            <a:off x="649174" y="2886119"/>
            <a:ext cx="3096065" cy="3009264"/>
            <a:chOff x="5719177" y="-179069"/>
            <a:chExt cx="3096065" cy="3009264"/>
          </a:xfrm>
        </p:grpSpPr>
        <p:pic>
          <p:nvPicPr>
            <p:cNvPr id="817" name="Google Shape;817;p16"/>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18" name="Google Shape;818;p16"/>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819" name="Google Shape;819;p16"/>
          <p:cNvSpPr/>
          <p:nvPr/>
        </p:nvSpPr>
        <p:spPr>
          <a:xfrm>
            <a:off x="316040" y="3739623"/>
            <a:ext cx="11469569"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entury Gothic"/>
              <a:buNone/>
            </a:pPr>
            <a:r>
              <a:rPr lang="en-GB" sz="3200" b="0" i="0" u="none" strike="noStrike" cap="none">
                <a:solidFill>
                  <a:srgbClr val="FFFFFF"/>
                </a:solidFill>
                <a:latin typeface="Century Gothic"/>
                <a:ea typeface="Century Gothic"/>
                <a:cs typeface="Century Gothic"/>
                <a:sym typeface="Century Gothic"/>
              </a:rPr>
              <a:t>Normalmente aprovecho el tiempo libre con mi familia.</a:t>
            </a:r>
            <a:endParaRPr/>
          </a:p>
        </p:txBody>
      </p:sp>
      <p:sp>
        <p:nvSpPr>
          <p:cNvPr id="820" name="Google Shape;820;p16"/>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1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827" name="Google Shape;827;p17"/>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a:t>
            </a:r>
            <a:endParaRPr/>
          </a:p>
        </p:txBody>
      </p:sp>
      <p:sp>
        <p:nvSpPr>
          <p:cNvPr id="828" name="Google Shape;828;p17"/>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Normalmente</a:t>
            </a:r>
            <a:endParaRPr sz="2000" b="1">
              <a:solidFill>
                <a:schemeClr val="lt1"/>
              </a:solidFill>
              <a:latin typeface="Century Gothic"/>
              <a:ea typeface="Century Gothic"/>
              <a:cs typeface="Century Gothic"/>
              <a:sym typeface="Century Gothic"/>
            </a:endParaRPr>
          </a:p>
        </p:txBody>
      </p:sp>
      <p:sp>
        <p:nvSpPr>
          <p:cNvPr id="829" name="Google Shape;829;p17"/>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830" name="Google Shape;830;p17"/>
          <p:cNvSpPr/>
          <p:nvPr/>
        </p:nvSpPr>
        <p:spPr>
          <a:xfrm>
            <a:off x="9833700" y="2208008"/>
            <a:ext cx="2172720" cy="105438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por Italia en tren.</a:t>
            </a:r>
            <a:endParaRPr/>
          </a:p>
        </p:txBody>
      </p:sp>
      <p:sp>
        <p:nvSpPr>
          <p:cNvPr id="831" name="Google Shape;831;p17"/>
          <p:cNvSpPr/>
          <p:nvPr/>
        </p:nvSpPr>
        <p:spPr>
          <a:xfrm>
            <a:off x="90840" y="2137404"/>
            <a:ext cx="2354409" cy="846013"/>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832" name="Google Shape;832;p17"/>
          <p:cNvGrpSpPr/>
          <p:nvPr/>
        </p:nvGrpSpPr>
        <p:grpSpPr>
          <a:xfrm>
            <a:off x="1780360" y="4241290"/>
            <a:ext cx="3096065" cy="3009264"/>
            <a:chOff x="5719177" y="-179069"/>
            <a:chExt cx="3096065" cy="3009264"/>
          </a:xfrm>
        </p:grpSpPr>
        <p:pic>
          <p:nvPicPr>
            <p:cNvPr id="833" name="Google Shape;833;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34" name="Google Shape;834;p17"/>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835" name="Google Shape;835;p17"/>
          <p:cNvGrpSpPr/>
          <p:nvPr/>
        </p:nvGrpSpPr>
        <p:grpSpPr>
          <a:xfrm>
            <a:off x="4799175" y="1099054"/>
            <a:ext cx="3096065" cy="3009264"/>
            <a:chOff x="5719177" y="-179069"/>
            <a:chExt cx="3096065" cy="3009264"/>
          </a:xfrm>
        </p:grpSpPr>
        <p:pic>
          <p:nvPicPr>
            <p:cNvPr id="836" name="Google Shape;836;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37" name="Google Shape;837;p17"/>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838" name="Google Shape;838;p17"/>
          <p:cNvGrpSpPr/>
          <p:nvPr/>
        </p:nvGrpSpPr>
        <p:grpSpPr>
          <a:xfrm>
            <a:off x="4949667" y="2495943"/>
            <a:ext cx="3096065" cy="3009264"/>
            <a:chOff x="5719177" y="-179069"/>
            <a:chExt cx="3096065" cy="3009264"/>
          </a:xfrm>
        </p:grpSpPr>
        <p:pic>
          <p:nvPicPr>
            <p:cNvPr id="839" name="Google Shape;839;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40" name="Google Shape;840;p17"/>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841" name="Google Shape;841;p17"/>
          <p:cNvGrpSpPr/>
          <p:nvPr/>
        </p:nvGrpSpPr>
        <p:grpSpPr>
          <a:xfrm>
            <a:off x="6978053" y="919006"/>
            <a:ext cx="3096065" cy="3009264"/>
            <a:chOff x="5719177" y="-179069"/>
            <a:chExt cx="3096065" cy="3009264"/>
          </a:xfrm>
        </p:grpSpPr>
        <p:pic>
          <p:nvPicPr>
            <p:cNvPr id="842" name="Google Shape;842;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43" name="Google Shape;843;p17"/>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844" name="Google Shape;844;p17"/>
          <p:cNvGrpSpPr/>
          <p:nvPr/>
        </p:nvGrpSpPr>
        <p:grpSpPr>
          <a:xfrm>
            <a:off x="7166428" y="2311006"/>
            <a:ext cx="3096065" cy="3009264"/>
            <a:chOff x="5719177" y="-179069"/>
            <a:chExt cx="3096065" cy="3009264"/>
          </a:xfrm>
        </p:grpSpPr>
        <p:pic>
          <p:nvPicPr>
            <p:cNvPr id="845" name="Google Shape;845;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46" name="Google Shape;846;p17"/>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847" name="Google Shape;847;p17"/>
          <p:cNvGrpSpPr/>
          <p:nvPr/>
        </p:nvGrpSpPr>
        <p:grpSpPr>
          <a:xfrm>
            <a:off x="3996344" y="4063613"/>
            <a:ext cx="3096065" cy="3009264"/>
            <a:chOff x="5719177" y="-179069"/>
            <a:chExt cx="3096065" cy="3009264"/>
          </a:xfrm>
        </p:grpSpPr>
        <p:pic>
          <p:nvPicPr>
            <p:cNvPr id="848" name="Google Shape;848;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49" name="Google Shape;849;p17"/>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850" name="Google Shape;850;p17"/>
          <p:cNvGrpSpPr/>
          <p:nvPr/>
        </p:nvGrpSpPr>
        <p:grpSpPr>
          <a:xfrm>
            <a:off x="6154407" y="3833620"/>
            <a:ext cx="3096065" cy="3009264"/>
            <a:chOff x="5719177" y="-179069"/>
            <a:chExt cx="3096065" cy="3009264"/>
          </a:xfrm>
        </p:grpSpPr>
        <p:pic>
          <p:nvPicPr>
            <p:cNvPr id="851" name="Google Shape;851;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52" name="Google Shape;852;p17"/>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853" name="Google Shape;853;p17"/>
          <p:cNvGrpSpPr/>
          <p:nvPr/>
        </p:nvGrpSpPr>
        <p:grpSpPr>
          <a:xfrm>
            <a:off x="8355096" y="3620426"/>
            <a:ext cx="3096065" cy="3009264"/>
            <a:chOff x="5719177" y="-179069"/>
            <a:chExt cx="3096065" cy="3009264"/>
          </a:xfrm>
        </p:grpSpPr>
        <p:pic>
          <p:nvPicPr>
            <p:cNvPr id="854" name="Google Shape;854;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55" name="Google Shape;855;p17"/>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856" name="Google Shape;856;p17"/>
          <p:cNvGrpSpPr/>
          <p:nvPr/>
        </p:nvGrpSpPr>
        <p:grpSpPr>
          <a:xfrm>
            <a:off x="2636153" y="1297315"/>
            <a:ext cx="3096065" cy="3009264"/>
            <a:chOff x="5719177" y="-179069"/>
            <a:chExt cx="3096065" cy="3009264"/>
          </a:xfrm>
        </p:grpSpPr>
        <p:pic>
          <p:nvPicPr>
            <p:cNvPr id="857" name="Google Shape;857;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58" name="Google Shape;858;p17"/>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859" name="Google Shape;859;p17"/>
          <p:cNvGrpSpPr/>
          <p:nvPr/>
        </p:nvGrpSpPr>
        <p:grpSpPr>
          <a:xfrm>
            <a:off x="2816294" y="2690908"/>
            <a:ext cx="3096065" cy="3009264"/>
            <a:chOff x="5719177" y="-179069"/>
            <a:chExt cx="3096065" cy="3009264"/>
          </a:xfrm>
        </p:grpSpPr>
        <p:pic>
          <p:nvPicPr>
            <p:cNvPr id="860" name="Google Shape;860;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61" name="Google Shape;861;p17"/>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862" name="Google Shape;862;p17"/>
          <p:cNvGrpSpPr/>
          <p:nvPr/>
        </p:nvGrpSpPr>
        <p:grpSpPr>
          <a:xfrm>
            <a:off x="5180412" y="-274848"/>
            <a:ext cx="3146007" cy="3009264"/>
            <a:chOff x="5719177" y="-179069"/>
            <a:chExt cx="3146007" cy="3009264"/>
          </a:xfrm>
        </p:grpSpPr>
        <p:pic>
          <p:nvPicPr>
            <p:cNvPr id="863" name="Google Shape;863;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64" name="Google Shape;864;p17"/>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865" name="Google Shape;865;p17"/>
          <p:cNvGrpSpPr/>
          <p:nvPr/>
        </p:nvGrpSpPr>
        <p:grpSpPr>
          <a:xfrm>
            <a:off x="7308960" y="-503989"/>
            <a:ext cx="3096065" cy="3009264"/>
            <a:chOff x="5719177" y="-179069"/>
            <a:chExt cx="3096065" cy="3009264"/>
          </a:xfrm>
        </p:grpSpPr>
        <p:pic>
          <p:nvPicPr>
            <p:cNvPr id="866" name="Google Shape;866;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67" name="Google Shape;867;p17"/>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868" name="Google Shape;868;p17"/>
          <p:cNvGrpSpPr/>
          <p:nvPr/>
        </p:nvGrpSpPr>
        <p:grpSpPr>
          <a:xfrm>
            <a:off x="649174" y="2886119"/>
            <a:ext cx="3096065" cy="3009264"/>
            <a:chOff x="5719177" y="-179069"/>
            <a:chExt cx="3096065" cy="3009264"/>
          </a:xfrm>
        </p:grpSpPr>
        <p:pic>
          <p:nvPicPr>
            <p:cNvPr id="869" name="Google Shape;869;p17"/>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70" name="Google Shape;870;p17"/>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871" name="Google Shape;871;p17"/>
          <p:cNvSpPr/>
          <p:nvPr/>
        </p:nvSpPr>
        <p:spPr>
          <a:xfrm>
            <a:off x="661076" y="4544638"/>
            <a:ext cx="10863951"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a:solidFill>
                  <a:schemeClr val="lt1"/>
                </a:solidFill>
                <a:latin typeface="Century Gothic"/>
                <a:ea typeface="Century Gothic"/>
                <a:cs typeface="Century Gothic"/>
                <a:sym typeface="Century Gothic"/>
              </a:rPr>
              <a:t>El verano pasado viajé por Italia en tren.</a:t>
            </a:r>
            <a:endParaRPr/>
          </a:p>
        </p:txBody>
      </p:sp>
      <p:sp>
        <p:nvSpPr>
          <p:cNvPr id="872" name="Google Shape;872;p17"/>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p1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879" name="Google Shape;879;p1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a:t>
            </a:r>
            <a:endParaRPr/>
          </a:p>
        </p:txBody>
      </p:sp>
      <p:grpSp>
        <p:nvGrpSpPr>
          <p:cNvPr id="880" name="Google Shape;880;p18"/>
          <p:cNvGrpSpPr/>
          <p:nvPr/>
        </p:nvGrpSpPr>
        <p:grpSpPr>
          <a:xfrm>
            <a:off x="1780360" y="4241290"/>
            <a:ext cx="3096065" cy="3009264"/>
            <a:chOff x="5719177" y="-179069"/>
            <a:chExt cx="3096065" cy="3009264"/>
          </a:xfrm>
        </p:grpSpPr>
        <p:pic>
          <p:nvPicPr>
            <p:cNvPr id="881" name="Google Shape;881;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82" name="Google Shape;882;p18"/>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883" name="Google Shape;883;p18"/>
          <p:cNvGrpSpPr/>
          <p:nvPr/>
        </p:nvGrpSpPr>
        <p:grpSpPr>
          <a:xfrm>
            <a:off x="4799175" y="1099054"/>
            <a:ext cx="3096065" cy="3009264"/>
            <a:chOff x="5719177" y="-179069"/>
            <a:chExt cx="3096065" cy="3009264"/>
          </a:xfrm>
        </p:grpSpPr>
        <p:pic>
          <p:nvPicPr>
            <p:cNvPr id="884" name="Google Shape;884;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85" name="Google Shape;885;p18"/>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886" name="Google Shape;886;p18"/>
          <p:cNvGrpSpPr/>
          <p:nvPr/>
        </p:nvGrpSpPr>
        <p:grpSpPr>
          <a:xfrm>
            <a:off x="4949667" y="2495943"/>
            <a:ext cx="3096065" cy="3009264"/>
            <a:chOff x="5719177" y="-179069"/>
            <a:chExt cx="3096065" cy="3009264"/>
          </a:xfrm>
        </p:grpSpPr>
        <p:pic>
          <p:nvPicPr>
            <p:cNvPr id="887" name="Google Shape;887;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88" name="Google Shape;888;p18"/>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889" name="Google Shape;889;p18"/>
          <p:cNvGrpSpPr/>
          <p:nvPr/>
        </p:nvGrpSpPr>
        <p:grpSpPr>
          <a:xfrm>
            <a:off x="6978053" y="919006"/>
            <a:ext cx="3096065" cy="3009264"/>
            <a:chOff x="5719177" y="-179069"/>
            <a:chExt cx="3096065" cy="3009264"/>
          </a:xfrm>
        </p:grpSpPr>
        <p:pic>
          <p:nvPicPr>
            <p:cNvPr id="890" name="Google Shape;890;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91" name="Google Shape;891;p18"/>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892" name="Google Shape;892;p18"/>
          <p:cNvGrpSpPr/>
          <p:nvPr/>
        </p:nvGrpSpPr>
        <p:grpSpPr>
          <a:xfrm>
            <a:off x="7166428" y="2311006"/>
            <a:ext cx="3096065" cy="3009264"/>
            <a:chOff x="5719177" y="-179069"/>
            <a:chExt cx="3096065" cy="3009264"/>
          </a:xfrm>
        </p:grpSpPr>
        <p:pic>
          <p:nvPicPr>
            <p:cNvPr id="893" name="Google Shape;893;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94" name="Google Shape;894;p18"/>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895" name="Google Shape;895;p18"/>
          <p:cNvGrpSpPr/>
          <p:nvPr/>
        </p:nvGrpSpPr>
        <p:grpSpPr>
          <a:xfrm>
            <a:off x="3996344" y="4063613"/>
            <a:ext cx="3096065" cy="3009264"/>
            <a:chOff x="5719177" y="-179069"/>
            <a:chExt cx="3096065" cy="3009264"/>
          </a:xfrm>
        </p:grpSpPr>
        <p:pic>
          <p:nvPicPr>
            <p:cNvPr id="896" name="Google Shape;896;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897" name="Google Shape;897;p18"/>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898" name="Google Shape;898;p18"/>
          <p:cNvGrpSpPr/>
          <p:nvPr/>
        </p:nvGrpSpPr>
        <p:grpSpPr>
          <a:xfrm>
            <a:off x="6154407" y="3833620"/>
            <a:ext cx="3096065" cy="3009264"/>
            <a:chOff x="5719177" y="-179069"/>
            <a:chExt cx="3096065" cy="3009264"/>
          </a:xfrm>
        </p:grpSpPr>
        <p:pic>
          <p:nvPicPr>
            <p:cNvPr id="899" name="Google Shape;899;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900" name="Google Shape;900;p18"/>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901" name="Google Shape;901;p18"/>
          <p:cNvGrpSpPr/>
          <p:nvPr/>
        </p:nvGrpSpPr>
        <p:grpSpPr>
          <a:xfrm>
            <a:off x="8355096" y="3620426"/>
            <a:ext cx="3096065" cy="3009264"/>
            <a:chOff x="5719177" y="-179069"/>
            <a:chExt cx="3096065" cy="3009264"/>
          </a:xfrm>
        </p:grpSpPr>
        <p:pic>
          <p:nvPicPr>
            <p:cNvPr id="902" name="Google Shape;902;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903" name="Google Shape;903;p18"/>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sp>
        <p:nvSpPr>
          <p:cNvPr id="904" name="Google Shape;904;p18"/>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Normalmente</a:t>
            </a:r>
            <a:endParaRPr sz="2000" b="1">
              <a:solidFill>
                <a:schemeClr val="lt1"/>
              </a:solidFill>
              <a:latin typeface="Century Gothic"/>
              <a:ea typeface="Century Gothic"/>
              <a:cs typeface="Century Gothic"/>
              <a:sym typeface="Century Gothic"/>
            </a:endParaRPr>
          </a:p>
        </p:txBody>
      </p:sp>
      <p:sp>
        <p:nvSpPr>
          <p:cNvPr id="905" name="Google Shape;905;p18"/>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grpSp>
        <p:nvGrpSpPr>
          <p:cNvPr id="906" name="Google Shape;906;p18"/>
          <p:cNvGrpSpPr/>
          <p:nvPr/>
        </p:nvGrpSpPr>
        <p:grpSpPr>
          <a:xfrm>
            <a:off x="2636153" y="1297315"/>
            <a:ext cx="3096065" cy="3009264"/>
            <a:chOff x="5719177" y="-179069"/>
            <a:chExt cx="3096065" cy="3009264"/>
          </a:xfrm>
        </p:grpSpPr>
        <p:pic>
          <p:nvPicPr>
            <p:cNvPr id="907" name="Google Shape;907;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908" name="Google Shape;908;p18"/>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909" name="Google Shape;909;p18"/>
          <p:cNvGrpSpPr/>
          <p:nvPr/>
        </p:nvGrpSpPr>
        <p:grpSpPr>
          <a:xfrm>
            <a:off x="2816294" y="2690908"/>
            <a:ext cx="3096065" cy="3009264"/>
            <a:chOff x="5719177" y="-179069"/>
            <a:chExt cx="3096065" cy="3009264"/>
          </a:xfrm>
        </p:grpSpPr>
        <p:pic>
          <p:nvPicPr>
            <p:cNvPr id="910" name="Google Shape;910;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911" name="Google Shape;911;p18"/>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912" name="Google Shape;912;p18"/>
          <p:cNvGrpSpPr/>
          <p:nvPr/>
        </p:nvGrpSpPr>
        <p:grpSpPr>
          <a:xfrm>
            <a:off x="5180412" y="-274848"/>
            <a:ext cx="3146007" cy="3009264"/>
            <a:chOff x="5719177" y="-179069"/>
            <a:chExt cx="3146007" cy="3009264"/>
          </a:xfrm>
        </p:grpSpPr>
        <p:pic>
          <p:nvPicPr>
            <p:cNvPr id="913" name="Google Shape;913;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914" name="Google Shape;914;p18"/>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915" name="Google Shape;915;p18"/>
          <p:cNvGrpSpPr/>
          <p:nvPr/>
        </p:nvGrpSpPr>
        <p:grpSpPr>
          <a:xfrm>
            <a:off x="7308960" y="-503989"/>
            <a:ext cx="3096065" cy="3009264"/>
            <a:chOff x="5719177" y="-179069"/>
            <a:chExt cx="3096065" cy="3009264"/>
          </a:xfrm>
        </p:grpSpPr>
        <p:pic>
          <p:nvPicPr>
            <p:cNvPr id="916" name="Google Shape;916;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917" name="Google Shape;917;p18"/>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918" name="Google Shape;918;p18"/>
          <p:cNvGrpSpPr/>
          <p:nvPr/>
        </p:nvGrpSpPr>
        <p:grpSpPr>
          <a:xfrm>
            <a:off x="649174" y="2886119"/>
            <a:ext cx="3096065" cy="3009264"/>
            <a:chOff x="5719177" y="-179069"/>
            <a:chExt cx="3096065" cy="3009264"/>
          </a:xfrm>
        </p:grpSpPr>
        <p:pic>
          <p:nvPicPr>
            <p:cNvPr id="919" name="Google Shape;919;p18"/>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920" name="Google Shape;920;p18"/>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921" name="Google Shape;921;p18"/>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mi móvil en clase.</a:t>
            </a:r>
            <a:endParaRPr/>
          </a:p>
        </p:txBody>
      </p:sp>
      <p:sp>
        <p:nvSpPr>
          <p:cNvPr id="922" name="Google Shape;922;p18"/>
          <p:cNvSpPr/>
          <p:nvPr/>
        </p:nvSpPr>
        <p:spPr>
          <a:xfrm>
            <a:off x="75521" y="1386060"/>
            <a:ext cx="2354409" cy="759873"/>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923" name="Google Shape;923;p18"/>
          <p:cNvPicPr preferRelativeResize="0"/>
          <p:nvPr/>
        </p:nvPicPr>
        <p:blipFill rotWithShape="1">
          <a:blip r:embed="rId5">
            <a:alphaModFix/>
          </a:blip>
          <a:srcRect/>
          <a:stretch/>
        </p:blipFill>
        <p:spPr>
          <a:xfrm>
            <a:off x="2242644" y="1406534"/>
            <a:ext cx="849625" cy="849625"/>
          </a:xfrm>
          <a:prstGeom prst="rect">
            <a:avLst/>
          </a:prstGeom>
          <a:noFill/>
          <a:ln>
            <a:noFill/>
          </a:ln>
        </p:spPr>
      </p:pic>
      <p:sp>
        <p:nvSpPr>
          <p:cNvPr id="924" name="Google Shape;924;p18"/>
          <p:cNvSpPr/>
          <p:nvPr/>
        </p:nvSpPr>
        <p:spPr>
          <a:xfrm>
            <a:off x="220674" y="4204281"/>
            <a:ext cx="11469569"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entury Gothic"/>
              <a:buNone/>
            </a:pPr>
            <a:r>
              <a:rPr lang="en-GB" sz="4000" b="0" i="0" u="none" strike="noStrike" cap="none">
                <a:solidFill>
                  <a:srgbClr val="FFFFFF"/>
                </a:solidFill>
                <a:latin typeface="Century Gothic"/>
                <a:ea typeface="Century Gothic"/>
                <a:cs typeface="Century Gothic"/>
                <a:sym typeface="Century Gothic"/>
              </a:rPr>
              <a:t>Normalmente no uso mi móvil en clase.</a:t>
            </a:r>
            <a:endParaRPr/>
          </a:p>
        </p:txBody>
      </p:sp>
      <p:sp>
        <p:nvSpPr>
          <p:cNvPr id="925" name="Google Shape;925;p18"/>
          <p:cNvSpPr/>
          <p:nvPr/>
        </p:nvSpPr>
        <p:spPr>
          <a:xfrm>
            <a:off x="9461237" y="863875"/>
            <a:ext cx="2466906" cy="826840"/>
          </a:xfrm>
          <a:prstGeom prst="wedgeRoundRectCallout">
            <a:avLst>
              <a:gd name="adj1" fmla="val 33223"/>
              <a:gd name="adj2" fmla="val 90278"/>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002060"/>
                </a:solidFill>
                <a:latin typeface="Century Gothic"/>
                <a:ea typeface="Century Gothic"/>
                <a:cs typeface="Century Gothic"/>
                <a:sym typeface="Century Gothic"/>
              </a:rPr>
              <a:t>¡Hay </a:t>
            </a:r>
            <a:r>
              <a:rPr lang="en-GB" sz="1800" b="1">
                <a:solidFill>
                  <a:srgbClr val="002060"/>
                </a:solidFill>
                <a:latin typeface="Century Gothic"/>
                <a:ea typeface="Century Gothic"/>
                <a:cs typeface="Century Gothic"/>
                <a:sym typeface="Century Gothic"/>
              </a:rPr>
              <a:t>dos</a:t>
            </a:r>
            <a:r>
              <a:rPr lang="en-GB" sz="1800">
                <a:solidFill>
                  <a:srgbClr val="002060"/>
                </a:solidFill>
                <a:latin typeface="Century Gothic"/>
                <a:ea typeface="Century Gothic"/>
                <a:cs typeface="Century Gothic"/>
                <a:sym typeface="Century Gothic"/>
              </a:rPr>
              <a:t> posibilidades!</a:t>
            </a:r>
            <a:endParaRPr/>
          </a:p>
        </p:txBody>
      </p:sp>
      <p:sp>
        <p:nvSpPr>
          <p:cNvPr id="926" name="Google Shape;926;p18"/>
          <p:cNvSpPr/>
          <p:nvPr/>
        </p:nvSpPr>
        <p:spPr>
          <a:xfrm>
            <a:off x="220674" y="5154993"/>
            <a:ext cx="11469569"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entury Gothic"/>
              <a:buNone/>
            </a:pPr>
            <a:r>
              <a:rPr lang="en-GB" sz="4000" b="0" i="0" u="none" strike="noStrike" cap="none">
                <a:solidFill>
                  <a:srgbClr val="FFFFFF"/>
                </a:solidFill>
                <a:latin typeface="Century Gothic"/>
                <a:ea typeface="Century Gothic"/>
                <a:cs typeface="Century Gothic"/>
                <a:sym typeface="Century Gothic"/>
              </a:rPr>
              <a:t>Normalmente no escucho mi móvil en clase.</a:t>
            </a:r>
            <a:endParaRPr/>
          </a:p>
        </p:txBody>
      </p:sp>
      <p:sp>
        <p:nvSpPr>
          <p:cNvPr id="927" name="Google Shape;927;p18"/>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928" name="Google Shape;928;p18"/>
          <p:cNvSpPr txBox="1"/>
          <p:nvPr/>
        </p:nvSpPr>
        <p:spPr>
          <a:xfrm>
            <a:off x="587210" y="2994388"/>
            <a:ext cx="30829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(frase negativa)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9"/>
          <p:cNvSpPr txBox="1">
            <a:spLocks noGrp="1"/>
          </p:cNvSpPr>
          <p:nvPr>
            <p:ph type="title"/>
          </p:nvPr>
        </p:nvSpPr>
        <p:spPr>
          <a:xfrm>
            <a:off x="347714" y="364729"/>
            <a:ext cx="6484584" cy="67349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2060"/>
              </a:buClr>
              <a:buSzPts val="3000"/>
              <a:buFont typeface="Century Gothic"/>
              <a:buNone/>
            </a:pPr>
            <a:r>
              <a:rPr lang="en-GB" sz="3000" b="1">
                <a:solidFill>
                  <a:srgbClr val="002060"/>
                </a:solidFill>
                <a:latin typeface="Century Gothic"/>
                <a:ea typeface="Century Gothic"/>
                <a:cs typeface="Century Gothic"/>
                <a:sym typeface="Century Gothic"/>
              </a:rPr>
              <a:t>Escribe las frases en español.</a:t>
            </a:r>
            <a:endParaRPr/>
          </a:p>
        </p:txBody>
      </p:sp>
      <p:sp>
        <p:nvSpPr>
          <p:cNvPr id="935" name="Google Shape;935;p19"/>
          <p:cNvSpPr/>
          <p:nvPr/>
        </p:nvSpPr>
        <p:spPr>
          <a:xfrm>
            <a:off x="10782300" y="258166"/>
            <a:ext cx="11458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sp>
        <p:nvSpPr>
          <p:cNvPr id="936" name="Google Shape;936;p19"/>
          <p:cNvSpPr txBox="1"/>
          <p:nvPr/>
        </p:nvSpPr>
        <p:spPr>
          <a:xfrm>
            <a:off x="347714" y="1148751"/>
            <a:ext cx="11764370"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1) </a:t>
            </a:r>
            <a:r>
              <a:rPr lang="en-GB" sz="2800">
                <a:solidFill>
                  <a:srgbClr val="1F3864"/>
                </a:solidFill>
                <a:latin typeface="Century Gothic"/>
                <a:ea typeface="Century Gothic"/>
                <a:cs typeface="Century Gothic"/>
                <a:sym typeface="Century Gothic"/>
              </a:rPr>
              <a:t>I helped with some tasks, but I didn’t paint the walls.</a:t>
            </a:r>
            <a:endParaRPr/>
          </a:p>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Ayudé con unas tareas, pero no pinté las paredes.</a:t>
            </a:r>
            <a:endParaRPr/>
          </a:p>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2) </a:t>
            </a:r>
            <a:r>
              <a:rPr lang="en-GB" sz="2800">
                <a:solidFill>
                  <a:srgbClr val="1F3864"/>
                </a:solidFill>
                <a:latin typeface="Century Gothic"/>
                <a:ea typeface="Century Gothic"/>
                <a:cs typeface="Century Gothic"/>
                <a:sym typeface="Century Gothic"/>
              </a:rPr>
              <a:t>I don’t meet with friends because I need to study a lot.</a:t>
            </a:r>
            <a:endParaRPr/>
          </a:p>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No quedo con amigos porque necesito estudiar mucho.</a:t>
            </a:r>
            <a:endParaRPr/>
          </a:p>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3) </a:t>
            </a:r>
            <a:r>
              <a:rPr lang="en-GB" sz="2800">
                <a:solidFill>
                  <a:srgbClr val="1F3864"/>
                </a:solidFill>
                <a:latin typeface="Century Gothic"/>
                <a:ea typeface="Century Gothic"/>
                <a:cs typeface="Century Gothic"/>
                <a:sym typeface="Century Gothic"/>
              </a:rPr>
              <a:t>I make the most of the free time with my family; I only travel a little.</a:t>
            </a:r>
            <a:endParaRPr/>
          </a:p>
          <a:p>
            <a:pPr marL="0" marR="0" lvl="0" indent="0" algn="l" rtl="0">
              <a:spcBef>
                <a:spcPts val="0"/>
              </a:spcBef>
              <a:spcAft>
                <a:spcPts val="0"/>
              </a:spcAft>
              <a:buNone/>
            </a:pPr>
            <a:r>
              <a:rPr lang="en-GB" sz="2600" b="1">
                <a:solidFill>
                  <a:srgbClr val="1F3864"/>
                </a:solidFill>
                <a:latin typeface="Century Gothic"/>
                <a:ea typeface="Century Gothic"/>
                <a:cs typeface="Century Gothic"/>
                <a:sym typeface="Century Gothic"/>
              </a:rPr>
              <a:t>Aprovecho el tiempo libre con mi familia; sólo viajo un poco.</a:t>
            </a:r>
            <a:endParaRPr/>
          </a:p>
          <a:p>
            <a:pPr marL="0" marR="0" lvl="0" indent="0" algn="l" rtl="0">
              <a:spcBef>
                <a:spcPts val="0"/>
              </a:spcBef>
              <a:spcAft>
                <a:spcPts val="0"/>
              </a:spcAft>
              <a:buNone/>
            </a:pPr>
            <a:r>
              <a:rPr lang="en-GB" sz="2700" b="1">
                <a:solidFill>
                  <a:srgbClr val="1F3864"/>
                </a:solidFill>
                <a:latin typeface="Century Gothic"/>
                <a:ea typeface="Century Gothic"/>
                <a:cs typeface="Century Gothic"/>
                <a:sym typeface="Century Gothic"/>
              </a:rPr>
              <a:t>4) </a:t>
            </a:r>
            <a:r>
              <a:rPr lang="en-GB" sz="2800">
                <a:solidFill>
                  <a:srgbClr val="1F3864"/>
                </a:solidFill>
                <a:latin typeface="Century Gothic"/>
                <a:ea typeface="Century Gothic"/>
                <a:cs typeface="Century Gothic"/>
                <a:sym typeface="Century Gothic"/>
              </a:rPr>
              <a:t>I didn’t clean the car. However, I prepared the food. </a:t>
            </a:r>
            <a:endParaRPr/>
          </a:p>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No limpié el coche. Sin embargo, preparé la comida.</a:t>
            </a:r>
            <a:endParaRPr sz="2800">
              <a:solidFill>
                <a:srgbClr val="1F3864"/>
              </a:solidFill>
              <a:latin typeface="Century Gothic"/>
              <a:ea typeface="Century Gothic"/>
              <a:cs typeface="Century Gothic"/>
              <a:sym typeface="Century Gothic"/>
            </a:endParaRPr>
          </a:p>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5) </a:t>
            </a:r>
            <a:r>
              <a:rPr lang="en-GB" sz="2800">
                <a:solidFill>
                  <a:srgbClr val="1F3864"/>
                </a:solidFill>
                <a:latin typeface="Century Gothic"/>
                <a:ea typeface="Century Gothic"/>
                <a:cs typeface="Century Gothic"/>
                <a:sym typeface="Century Gothic"/>
              </a:rPr>
              <a:t>I studied all day and I didn’t spend time with my brother.</a:t>
            </a:r>
            <a:endParaRPr/>
          </a:p>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Estudié todo el día, no pasé tiempo con mi hermano.</a:t>
            </a:r>
            <a:endParaRPr/>
          </a:p>
        </p:txBody>
      </p:sp>
      <p:sp>
        <p:nvSpPr>
          <p:cNvPr id="937" name="Google Shape;937;p19"/>
          <p:cNvSpPr/>
          <p:nvPr/>
        </p:nvSpPr>
        <p:spPr>
          <a:xfrm>
            <a:off x="215204" y="1663976"/>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
        <p:nvSpPr>
          <p:cNvPr id="938" name="Google Shape;938;p19"/>
          <p:cNvSpPr/>
          <p:nvPr/>
        </p:nvSpPr>
        <p:spPr>
          <a:xfrm>
            <a:off x="215204" y="3787292"/>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
        <p:nvSpPr>
          <p:cNvPr id="939" name="Google Shape;939;p19"/>
          <p:cNvSpPr/>
          <p:nvPr/>
        </p:nvSpPr>
        <p:spPr>
          <a:xfrm>
            <a:off x="215000" y="2537249"/>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
        <p:nvSpPr>
          <p:cNvPr id="940" name="Google Shape;940;p19"/>
          <p:cNvSpPr/>
          <p:nvPr/>
        </p:nvSpPr>
        <p:spPr>
          <a:xfrm>
            <a:off x="215000" y="4634091"/>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
        <p:nvSpPr>
          <p:cNvPr id="941" name="Google Shape;941;p19"/>
          <p:cNvSpPr/>
          <p:nvPr/>
        </p:nvSpPr>
        <p:spPr>
          <a:xfrm>
            <a:off x="215206" y="5464451"/>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9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9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51" name="Google Shape;151;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152" name="Google Shape;152;p2"/>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153" name="Google Shape;153;p2"/>
          <p:cNvSpPr/>
          <p:nvPr/>
        </p:nvSpPr>
        <p:spPr>
          <a:xfrm>
            <a:off x="234286" y="14608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ir</a:t>
            </a:r>
            <a:endParaRPr sz="2000" b="1" i="0" u="none" strike="noStrike" cap="none">
              <a:solidFill>
                <a:srgbClr val="1F3864"/>
              </a:solidFill>
              <a:latin typeface="Century Gothic"/>
              <a:ea typeface="Century Gothic"/>
              <a:cs typeface="Century Gothic"/>
              <a:sym typeface="Century Gothic"/>
            </a:endParaRPr>
          </a:p>
        </p:txBody>
      </p:sp>
      <p:sp>
        <p:nvSpPr>
          <p:cNvPr id="154" name="Google Shape;154;p2"/>
          <p:cNvSpPr/>
          <p:nvPr/>
        </p:nvSpPr>
        <p:spPr>
          <a:xfrm>
            <a:off x="193343"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comer</a:t>
            </a:r>
            <a:endParaRPr/>
          </a:p>
        </p:txBody>
      </p:sp>
      <p:sp>
        <p:nvSpPr>
          <p:cNvPr id="155" name="Google Shape;155;p2"/>
          <p:cNvSpPr/>
          <p:nvPr/>
        </p:nvSpPr>
        <p:spPr>
          <a:xfrm>
            <a:off x="206991"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vas</a:t>
            </a:r>
            <a:endParaRPr/>
          </a:p>
        </p:txBody>
      </p:sp>
      <p:sp>
        <p:nvSpPr>
          <p:cNvPr id="156" name="Google Shape;156;p2"/>
          <p:cNvSpPr/>
          <p:nvPr/>
        </p:nvSpPr>
        <p:spPr>
          <a:xfrm>
            <a:off x="193343"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cantar</a:t>
            </a:r>
            <a:endParaRPr sz="2000" b="1" i="0" u="none" strike="noStrike" cap="none">
              <a:solidFill>
                <a:srgbClr val="1F3864"/>
              </a:solidFill>
              <a:latin typeface="Century Gothic"/>
              <a:ea typeface="Century Gothic"/>
              <a:cs typeface="Century Gothic"/>
              <a:sym typeface="Century Gothic"/>
            </a:endParaRPr>
          </a:p>
        </p:txBody>
      </p:sp>
      <p:sp>
        <p:nvSpPr>
          <p:cNvPr id="157" name="Google Shape;157;p2"/>
          <p:cNvSpPr/>
          <p:nvPr/>
        </p:nvSpPr>
        <p:spPr>
          <a:xfrm>
            <a:off x="206991" y="45179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sin</a:t>
            </a:r>
            <a:endParaRPr/>
          </a:p>
        </p:txBody>
      </p:sp>
      <p:sp>
        <p:nvSpPr>
          <p:cNvPr id="158" name="Google Shape;158;p2"/>
          <p:cNvSpPr/>
          <p:nvPr/>
        </p:nvSpPr>
        <p:spPr>
          <a:xfrm>
            <a:off x="206991" y="52822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al</a:t>
            </a:r>
            <a:endParaRPr/>
          </a:p>
        </p:txBody>
      </p:sp>
      <p:sp>
        <p:nvSpPr>
          <p:cNvPr id="159" name="Google Shape;159;p2"/>
          <p:cNvSpPr/>
          <p:nvPr/>
        </p:nvSpPr>
        <p:spPr>
          <a:xfrm>
            <a:off x="2131324" y="14608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barrio</a:t>
            </a:r>
            <a:endParaRPr/>
          </a:p>
        </p:txBody>
      </p:sp>
      <p:sp>
        <p:nvSpPr>
          <p:cNvPr id="160" name="Google Shape;160;p2"/>
          <p:cNvSpPr/>
          <p:nvPr/>
        </p:nvSpPr>
        <p:spPr>
          <a:xfrm>
            <a:off x="4028362"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leer</a:t>
            </a:r>
            <a:endParaRPr/>
          </a:p>
        </p:txBody>
      </p:sp>
      <p:sp>
        <p:nvSpPr>
          <p:cNvPr id="161" name="Google Shape;161;p2"/>
          <p:cNvSpPr/>
          <p:nvPr/>
        </p:nvSpPr>
        <p:spPr>
          <a:xfrm>
            <a:off x="5925400"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voy</a:t>
            </a:r>
            <a:endParaRPr/>
          </a:p>
        </p:txBody>
      </p:sp>
      <p:sp>
        <p:nvSpPr>
          <p:cNvPr id="162" name="Google Shape;162;p2"/>
          <p:cNvSpPr/>
          <p:nvPr/>
        </p:nvSpPr>
        <p:spPr>
          <a:xfrm>
            <a:off x="7822438"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usar</a:t>
            </a:r>
            <a:endParaRPr sz="2000" b="1" i="0" u="none" strike="noStrike" cap="none">
              <a:solidFill>
                <a:srgbClr val="1F3864"/>
              </a:solidFill>
              <a:latin typeface="Century Gothic"/>
              <a:ea typeface="Century Gothic"/>
              <a:cs typeface="Century Gothic"/>
              <a:sym typeface="Century Gothic"/>
            </a:endParaRPr>
          </a:p>
        </p:txBody>
      </p:sp>
      <p:sp>
        <p:nvSpPr>
          <p:cNvPr id="163" name="Google Shape;163;p2"/>
          <p:cNvSpPr/>
          <p:nvPr/>
        </p:nvSpPr>
        <p:spPr>
          <a:xfrm>
            <a:off x="9719476"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día</a:t>
            </a:r>
            <a:endParaRPr sz="2000" b="1" i="0" u="none" strike="noStrike" cap="none">
              <a:solidFill>
                <a:srgbClr val="1F3864"/>
              </a:solidFill>
              <a:latin typeface="Century Gothic"/>
              <a:ea typeface="Century Gothic"/>
              <a:cs typeface="Century Gothic"/>
              <a:sym typeface="Century Gothic"/>
            </a:endParaRPr>
          </a:p>
        </p:txBody>
      </p:sp>
      <p:sp>
        <p:nvSpPr>
          <p:cNvPr id="164" name="Google Shape;164;p2"/>
          <p:cNvSpPr/>
          <p:nvPr/>
        </p:nvSpPr>
        <p:spPr>
          <a:xfrm>
            <a:off x="9719476"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entender</a:t>
            </a:r>
            <a:endParaRPr sz="2000" b="1" i="0" u="none" strike="noStrike" cap="none">
              <a:solidFill>
                <a:srgbClr val="1F3864"/>
              </a:solidFill>
              <a:latin typeface="Century Gothic"/>
              <a:ea typeface="Century Gothic"/>
              <a:cs typeface="Century Gothic"/>
              <a:sym typeface="Century Gothic"/>
            </a:endParaRPr>
          </a:p>
        </p:txBody>
      </p:sp>
      <p:sp>
        <p:nvSpPr>
          <p:cNvPr id="165" name="Google Shape;165;p2"/>
          <p:cNvSpPr/>
          <p:nvPr/>
        </p:nvSpPr>
        <p:spPr>
          <a:xfrm>
            <a:off x="9719476"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playa</a:t>
            </a:r>
            <a:endParaRPr/>
          </a:p>
        </p:txBody>
      </p:sp>
      <p:sp>
        <p:nvSpPr>
          <p:cNvPr id="166" name="Google Shape;166;p2"/>
          <p:cNvSpPr/>
          <p:nvPr/>
        </p:nvSpPr>
        <p:spPr>
          <a:xfrm>
            <a:off x="9719476"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enero</a:t>
            </a:r>
            <a:endParaRPr sz="2000" b="1" i="0" u="none" strike="noStrike" cap="none">
              <a:solidFill>
                <a:srgbClr val="1F3864"/>
              </a:solidFill>
              <a:latin typeface="Century Gothic"/>
              <a:ea typeface="Century Gothic"/>
              <a:cs typeface="Century Gothic"/>
              <a:sym typeface="Century Gothic"/>
            </a:endParaRPr>
          </a:p>
        </p:txBody>
      </p:sp>
      <p:sp>
        <p:nvSpPr>
          <p:cNvPr id="167" name="Google Shape;167;p2"/>
          <p:cNvSpPr/>
          <p:nvPr/>
        </p:nvSpPr>
        <p:spPr>
          <a:xfrm>
            <a:off x="9733124" y="45179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pensar</a:t>
            </a:r>
            <a:endParaRPr sz="2000" b="1" i="0" u="none" strike="noStrike" cap="none">
              <a:solidFill>
                <a:srgbClr val="1F3864"/>
              </a:solidFill>
              <a:latin typeface="Century Gothic"/>
              <a:ea typeface="Century Gothic"/>
              <a:cs typeface="Century Gothic"/>
              <a:sym typeface="Century Gothic"/>
            </a:endParaRPr>
          </a:p>
        </p:txBody>
      </p:sp>
      <p:sp>
        <p:nvSpPr>
          <p:cNvPr id="168" name="Google Shape;168;p2"/>
          <p:cNvSpPr/>
          <p:nvPr/>
        </p:nvSpPr>
        <p:spPr>
          <a:xfrm>
            <a:off x="9733124"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hombre</a:t>
            </a:r>
            <a:endParaRPr/>
          </a:p>
        </p:txBody>
      </p:sp>
      <p:sp>
        <p:nvSpPr>
          <p:cNvPr id="169" name="Google Shape;169;p2"/>
          <p:cNvSpPr/>
          <p:nvPr/>
        </p:nvSpPr>
        <p:spPr>
          <a:xfrm>
            <a:off x="2090381"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besar</a:t>
            </a:r>
            <a:endParaRPr sz="2000" b="1" i="0" u="none" strike="noStrike" cap="none">
              <a:solidFill>
                <a:srgbClr val="1F3864"/>
              </a:solidFill>
              <a:latin typeface="Century Gothic"/>
              <a:ea typeface="Century Gothic"/>
              <a:cs typeface="Century Gothic"/>
              <a:sym typeface="Century Gothic"/>
            </a:endParaRPr>
          </a:p>
        </p:txBody>
      </p:sp>
      <p:sp>
        <p:nvSpPr>
          <p:cNvPr id="170" name="Google Shape;170;p2"/>
          <p:cNvSpPr/>
          <p:nvPr/>
        </p:nvSpPr>
        <p:spPr>
          <a:xfrm>
            <a:off x="3987419" y="5282226"/>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cabeza</a:t>
            </a:r>
            <a:endParaRPr sz="2000" b="1" i="0" u="none" strike="noStrike" cap="none">
              <a:solidFill>
                <a:srgbClr val="1F3864"/>
              </a:solidFill>
              <a:latin typeface="Century Gothic"/>
              <a:ea typeface="Century Gothic"/>
              <a:cs typeface="Century Gothic"/>
              <a:sym typeface="Century Gothic"/>
            </a:endParaRPr>
          </a:p>
        </p:txBody>
      </p:sp>
      <p:sp>
        <p:nvSpPr>
          <p:cNvPr id="171" name="Google Shape;171;p2"/>
          <p:cNvSpPr/>
          <p:nvPr/>
        </p:nvSpPr>
        <p:spPr>
          <a:xfrm>
            <a:off x="5911752"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problema</a:t>
            </a:r>
            <a:endParaRPr sz="2000" b="1" i="0" u="none" strike="noStrike" cap="none">
              <a:solidFill>
                <a:srgbClr val="1F3864"/>
              </a:solidFill>
              <a:latin typeface="Century Gothic"/>
              <a:ea typeface="Century Gothic"/>
              <a:cs typeface="Century Gothic"/>
              <a:sym typeface="Century Gothic"/>
            </a:endParaRPr>
          </a:p>
        </p:txBody>
      </p:sp>
      <p:sp>
        <p:nvSpPr>
          <p:cNvPr id="172" name="Google Shape;172;p2"/>
          <p:cNvSpPr/>
          <p:nvPr/>
        </p:nvSpPr>
        <p:spPr>
          <a:xfrm>
            <a:off x="7822438"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va</a:t>
            </a:r>
            <a:endParaRPr sz="2000" b="1" i="0" u="none" strike="noStrike" cap="none">
              <a:solidFill>
                <a:srgbClr val="1F3864"/>
              </a:solidFill>
              <a:latin typeface="Century Gothic"/>
              <a:ea typeface="Century Gothic"/>
              <a:cs typeface="Century Gothic"/>
              <a:sym typeface="Century Gothic"/>
            </a:endParaRPr>
          </a:p>
        </p:txBody>
      </p:sp>
      <p:sp>
        <p:nvSpPr>
          <p:cNvPr id="173" name="Google Shape;173;p2"/>
          <p:cNvSpPr/>
          <p:nvPr/>
        </p:nvSpPr>
        <p:spPr>
          <a:xfrm>
            <a:off x="3079843" y="451794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Italia</a:t>
            </a:r>
            <a:endParaRPr/>
          </a:p>
        </p:txBody>
      </p:sp>
      <p:sp>
        <p:nvSpPr>
          <p:cNvPr id="174" name="Google Shape;174;p2"/>
          <p:cNvSpPr/>
          <p:nvPr/>
        </p:nvSpPr>
        <p:spPr>
          <a:xfrm>
            <a:off x="5004176" y="4517947"/>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amar</a:t>
            </a:r>
            <a:endParaRPr sz="2000" b="1" i="0" u="none" strike="noStrike" cap="none">
              <a:solidFill>
                <a:srgbClr val="1F3864"/>
              </a:solidFill>
              <a:latin typeface="Century Gothic"/>
              <a:ea typeface="Century Gothic"/>
              <a:cs typeface="Century Gothic"/>
              <a:sym typeface="Century Gothic"/>
            </a:endParaRPr>
          </a:p>
        </p:txBody>
      </p:sp>
      <p:sp>
        <p:nvSpPr>
          <p:cNvPr id="175" name="Google Shape;175;p2"/>
          <p:cNvSpPr/>
          <p:nvPr/>
        </p:nvSpPr>
        <p:spPr>
          <a:xfrm>
            <a:off x="6914862" y="4517947"/>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dirty="0" err="1">
                <a:solidFill>
                  <a:srgbClr val="1F3864"/>
                </a:solidFill>
                <a:latin typeface="Century Gothic"/>
                <a:ea typeface="Century Gothic"/>
                <a:cs typeface="Century Gothic"/>
                <a:sym typeface="Century Gothic"/>
              </a:rPr>
              <a:t>febrero</a:t>
            </a:r>
            <a:endParaRPr sz="2000" b="1" i="0" u="none" strike="noStrike" cap="none" dirty="0">
              <a:solidFill>
                <a:srgbClr val="1F3864"/>
              </a:solidFill>
              <a:latin typeface="Century Gothic"/>
              <a:ea typeface="Century Gothic"/>
              <a:cs typeface="Century Gothic"/>
              <a:sym typeface="Century Gothic"/>
            </a:endParaRPr>
          </a:p>
        </p:txBody>
      </p:sp>
      <p:sp>
        <p:nvSpPr>
          <p:cNvPr id="176" name="Google Shape;176;p2"/>
          <p:cNvSpPr/>
          <p:nvPr/>
        </p:nvSpPr>
        <p:spPr>
          <a:xfrm rot="-304741">
            <a:off x="4574272" y="253646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to read, reading</a:t>
            </a:r>
            <a:endParaRPr/>
          </a:p>
        </p:txBody>
      </p:sp>
      <p:sp>
        <p:nvSpPr>
          <p:cNvPr id="177" name="Google Shape;177;p2"/>
          <p:cNvSpPr/>
          <p:nvPr/>
        </p:nvSpPr>
        <p:spPr>
          <a:xfrm rot="-304741">
            <a:off x="4677438" y="250524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January</a:t>
            </a:r>
            <a:endParaRPr/>
          </a:p>
        </p:txBody>
      </p:sp>
      <p:sp>
        <p:nvSpPr>
          <p:cNvPr id="178" name="Google Shape;178;p2"/>
          <p:cNvSpPr/>
          <p:nvPr/>
        </p:nvSpPr>
        <p:spPr>
          <a:xfrm rot="-304741">
            <a:off x="4615215" y="255238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1F3864"/>
                </a:solidFill>
                <a:latin typeface="Century Gothic"/>
                <a:ea typeface="Century Gothic"/>
                <a:cs typeface="Century Gothic"/>
                <a:sym typeface="Century Gothic"/>
              </a:rPr>
              <a:t>neighbourhood</a:t>
            </a:r>
            <a:endParaRPr/>
          </a:p>
        </p:txBody>
      </p:sp>
      <p:sp>
        <p:nvSpPr>
          <p:cNvPr id="179" name="Google Shape;179;p2"/>
          <p:cNvSpPr/>
          <p:nvPr/>
        </p:nvSpPr>
        <p:spPr>
          <a:xfrm rot="-304741">
            <a:off x="4661518" y="257686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day</a:t>
            </a:r>
            <a:endParaRPr/>
          </a:p>
        </p:txBody>
      </p:sp>
      <p:sp>
        <p:nvSpPr>
          <p:cNvPr id="180" name="Google Shape;180;p2"/>
          <p:cNvSpPr/>
          <p:nvPr/>
        </p:nvSpPr>
        <p:spPr>
          <a:xfrm rot="-304741">
            <a:off x="4661518" y="253646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to eat, eating</a:t>
            </a:r>
            <a:endParaRPr/>
          </a:p>
        </p:txBody>
      </p:sp>
      <p:sp>
        <p:nvSpPr>
          <p:cNvPr id="181" name="Google Shape;181;p2"/>
          <p:cNvSpPr/>
          <p:nvPr/>
        </p:nvSpPr>
        <p:spPr>
          <a:xfrm rot="-304741">
            <a:off x="4638368" y="255238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I go, am going</a:t>
            </a:r>
            <a:endParaRPr/>
          </a:p>
        </p:txBody>
      </p:sp>
      <p:sp>
        <p:nvSpPr>
          <p:cNvPr id="182" name="Google Shape;182;p2"/>
          <p:cNvSpPr/>
          <p:nvPr/>
        </p:nvSpPr>
        <p:spPr>
          <a:xfrm rot="-304741">
            <a:off x="4683222" y="2592787"/>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head</a:t>
            </a:r>
            <a:endParaRPr/>
          </a:p>
        </p:txBody>
      </p:sp>
      <p:sp>
        <p:nvSpPr>
          <p:cNvPr id="183" name="Google Shape;183;p2"/>
          <p:cNvSpPr/>
          <p:nvPr/>
        </p:nvSpPr>
        <p:spPr>
          <a:xfrm rot="-304741">
            <a:off x="4684669" y="258482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Italy</a:t>
            </a:r>
            <a:endParaRPr/>
          </a:p>
        </p:txBody>
      </p:sp>
      <p:sp>
        <p:nvSpPr>
          <p:cNvPr id="184" name="Google Shape;184;p2"/>
          <p:cNvSpPr/>
          <p:nvPr/>
        </p:nvSpPr>
        <p:spPr>
          <a:xfrm rot="-304741">
            <a:off x="4645601" y="252973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beach</a:t>
            </a:r>
            <a:endParaRPr/>
          </a:p>
        </p:txBody>
      </p:sp>
      <p:sp>
        <p:nvSpPr>
          <p:cNvPr id="185" name="Google Shape;185;p2"/>
          <p:cNvSpPr/>
          <p:nvPr/>
        </p:nvSpPr>
        <p:spPr>
          <a:xfrm rot="-304741">
            <a:off x="4635473" y="252973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problem</a:t>
            </a:r>
            <a:endParaRPr/>
          </a:p>
        </p:txBody>
      </p:sp>
      <p:sp>
        <p:nvSpPr>
          <p:cNvPr id="186" name="Google Shape;186;p2"/>
          <p:cNvSpPr/>
          <p:nvPr/>
        </p:nvSpPr>
        <p:spPr>
          <a:xfrm rot="-304741">
            <a:off x="4624521" y="252973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to use,using</a:t>
            </a:r>
            <a:endParaRPr sz="3600" b="1" i="0" u="none" strike="noStrike" cap="none">
              <a:solidFill>
                <a:srgbClr val="1F3864"/>
              </a:solidFill>
              <a:latin typeface="Century Gothic"/>
              <a:ea typeface="Century Gothic"/>
              <a:cs typeface="Century Gothic"/>
              <a:sym typeface="Century Gothic"/>
            </a:endParaRPr>
          </a:p>
        </p:txBody>
      </p:sp>
      <p:sp>
        <p:nvSpPr>
          <p:cNvPr id="187" name="Google Shape;187;p2"/>
          <p:cNvSpPr/>
          <p:nvPr/>
        </p:nvSpPr>
        <p:spPr>
          <a:xfrm rot="-304741">
            <a:off x="4638152" y="252972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February</a:t>
            </a:r>
            <a:endParaRPr/>
          </a:p>
        </p:txBody>
      </p:sp>
      <p:sp>
        <p:nvSpPr>
          <p:cNvPr id="188" name="Google Shape;188;p2"/>
          <p:cNvSpPr/>
          <p:nvPr/>
        </p:nvSpPr>
        <p:spPr>
          <a:xfrm rot="-304741">
            <a:off x="4640439" y="253078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to the (m)</a:t>
            </a:r>
            <a:endParaRPr/>
          </a:p>
        </p:txBody>
      </p:sp>
      <p:sp>
        <p:nvSpPr>
          <p:cNvPr id="189" name="Google Shape;189;p2"/>
          <p:cNvSpPr/>
          <p:nvPr/>
        </p:nvSpPr>
        <p:spPr>
          <a:xfrm rot="-304741">
            <a:off x="4692334" y="256034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to sing, singing</a:t>
            </a:r>
            <a:endParaRPr/>
          </a:p>
        </p:txBody>
      </p:sp>
      <p:sp>
        <p:nvSpPr>
          <p:cNvPr id="190" name="Google Shape;190;p2"/>
          <p:cNvSpPr/>
          <p:nvPr/>
        </p:nvSpPr>
        <p:spPr>
          <a:xfrm rot="-304741">
            <a:off x="4653852" y="2560343"/>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without</a:t>
            </a:r>
            <a:endParaRPr/>
          </a:p>
        </p:txBody>
      </p:sp>
      <p:sp>
        <p:nvSpPr>
          <p:cNvPr id="191" name="Google Shape;191;p2"/>
          <p:cNvSpPr/>
          <p:nvPr/>
        </p:nvSpPr>
        <p:spPr>
          <a:xfrm rot="-304741">
            <a:off x="4695636" y="252116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man</a:t>
            </a:r>
            <a:endParaRPr/>
          </a:p>
        </p:txBody>
      </p:sp>
      <p:sp>
        <p:nvSpPr>
          <p:cNvPr id="192" name="Google Shape;192;p2"/>
          <p:cNvSpPr/>
          <p:nvPr/>
        </p:nvSpPr>
        <p:spPr>
          <a:xfrm rot="-304741">
            <a:off x="4654287" y="252116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to go, going</a:t>
            </a:r>
            <a:endParaRPr/>
          </a:p>
        </p:txBody>
      </p:sp>
      <p:sp>
        <p:nvSpPr>
          <p:cNvPr id="193" name="Google Shape;193;p2"/>
          <p:cNvSpPr/>
          <p:nvPr/>
        </p:nvSpPr>
        <p:spPr>
          <a:xfrm rot="-304741">
            <a:off x="4652833" y="255176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to think, thinking</a:t>
            </a:r>
            <a:endParaRPr/>
          </a:p>
        </p:txBody>
      </p:sp>
      <p:sp>
        <p:nvSpPr>
          <p:cNvPr id="194" name="Google Shape;194;p2"/>
          <p:cNvSpPr/>
          <p:nvPr/>
        </p:nvSpPr>
        <p:spPr>
          <a:xfrm rot="-304741">
            <a:off x="4667499" y="256033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you go, are going</a:t>
            </a:r>
            <a:endParaRPr/>
          </a:p>
        </p:txBody>
      </p:sp>
      <p:sp>
        <p:nvSpPr>
          <p:cNvPr id="195" name="Google Shape;195;p2"/>
          <p:cNvSpPr/>
          <p:nvPr/>
        </p:nvSpPr>
        <p:spPr>
          <a:xfrm rot="-304741">
            <a:off x="4653415" y="257656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to kiss, kissing</a:t>
            </a:r>
            <a:endParaRPr/>
          </a:p>
        </p:txBody>
      </p:sp>
      <p:sp>
        <p:nvSpPr>
          <p:cNvPr id="196" name="Google Shape;196;p2"/>
          <p:cNvSpPr/>
          <p:nvPr/>
        </p:nvSpPr>
        <p:spPr>
          <a:xfrm rot="-304741">
            <a:off x="4681366" y="257656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i="0" u="none" strike="noStrike" cap="none">
                <a:solidFill>
                  <a:srgbClr val="1F3864"/>
                </a:solidFill>
                <a:latin typeface="Century Gothic"/>
                <a:ea typeface="Century Gothic"/>
                <a:cs typeface="Century Gothic"/>
                <a:sym typeface="Century Gothic"/>
              </a:rPr>
              <a:t>to understand, understanding</a:t>
            </a:r>
            <a:endParaRPr/>
          </a:p>
        </p:txBody>
      </p:sp>
      <p:sp>
        <p:nvSpPr>
          <p:cNvPr id="197" name="Google Shape;197;p2"/>
          <p:cNvSpPr/>
          <p:nvPr/>
        </p:nvSpPr>
        <p:spPr>
          <a:xfrm rot="-304741">
            <a:off x="4641769" y="256707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he/she goes, is going</a:t>
            </a:r>
            <a:endParaRPr/>
          </a:p>
        </p:txBody>
      </p:sp>
      <p:sp>
        <p:nvSpPr>
          <p:cNvPr id="198" name="Google Shape;198;p2"/>
          <p:cNvSpPr/>
          <p:nvPr/>
        </p:nvSpPr>
        <p:spPr>
          <a:xfrm rot="-304741">
            <a:off x="4667501" y="2551152"/>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i="0" u="none" strike="noStrike" cap="none">
                <a:solidFill>
                  <a:srgbClr val="1F3864"/>
                </a:solidFill>
                <a:latin typeface="Century Gothic"/>
                <a:ea typeface="Century Gothic"/>
                <a:cs typeface="Century Gothic"/>
                <a:sym typeface="Century Gothic"/>
              </a:rPr>
              <a:t>to love, loving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176"/>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7"/>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17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2000" fill="hold"/>
                                        <p:tgtEl>
                                          <p:spTgt spid="17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9"/>
                                        </p:tgtEl>
                                        <p:attrNameLst>
                                          <p:attrName>style.visibility</p:attrName>
                                        </p:attrNameLst>
                                      </p:cBhvr>
                                      <p:to>
                                        <p:strVal val="visible"/>
                                      </p:to>
                                    </p:set>
                                  </p:childTnLst>
                                </p:cTn>
                              </p:par>
                              <p:par>
                                <p:cTn id="25" presetID="8" presetClass="emph" presetSubtype="0" fill="hold" nodeType="withEffect">
                                  <p:stCondLst>
                                    <p:cond delay="0"/>
                                  </p:stCondLst>
                                  <p:childTnLst>
                                    <p:animRot by="-21600000">
                                      <p:cBhvr>
                                        <p:cTn id="26" dur="2000" fill="hold"/>
                                        <p:tgtEl>
                                          <p:spTgt spid="17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0"/>
                                        </p:tgtEl>
                                        <p:attrNameLst>
                                          <p:attrName>style.visibility</p:attrName>
                                        </p:attrNameLst>
                                      </p:cBhvr>
                                      <p:to>
                                        <p:strVal val="visible"/>
                                      </p:to>
                                    </p:set>
                                  </p:childTnLst>
                                </p:cTn>
                              </p:par>
                              <p:par>
                                <p:cTn id="31" presetID="8" presetClass="emph" presetSubtype="0" fill="hold" nodeType="withEffect">
                                  <p:stCondLst>
                                    <p:cond delay="0"/>
                                  </p:stCondLst>
                                  <p:childTnLst>
                                    <p:animRot by="-21600000">
                                      <p:cBhvr>
                                        <p:cTn id="32" dur="2000" fill="hold"/>
                                        <p:tgtEl>
                                          <p:spTgt spid="18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1"/>
                                        </p:tgtEl>
                                        <p:attrNameLst>
                                          <p:attrName>style.visibility</p:attrName>
                                        </p:attrNameLst>
                                      </p:cBhvr>
                                      <p:to>
                                        <p:strVal val="visible"/>
                                      </p:to>
                                    </p:set>
                                  </p:childTnLst>
                                </p:cTn>
                              </p:par>
                              <p:par>
                                <p:cTn id="37" presetID="8" presetClass="emph" presetSubtype="0" fill="hold" nodeType="withEffect">
                                  <p:stCondLst>
                                    <p:cond delay="0"/>
                                  </p:stCondLst>
                                  <p:childTnLst>
                                    <p:animRot by="-21600000">
                                      <p:cBhvr>
                                        <p:cTn id="38" dur="2000" fill="hold"/>
                                        <p:tgtEl>
                                          <p:spTgt spid="181"/>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2"/>
                                        </p:tgtEl>
                                        <p:attrNameLst>
                                          <p:attrName>style.visibility</p:attrName>
                                        </p:attrNameLst>
                                      </p:cBhvr>
                                      <p:to>
                                        <p:strVal val="visible"/>
                                      </p:to>
                                    </p:set>
                                  </p:childTnLst>
                                </p:cTn>
                              </p:par>
                              <p:par>
                                <p:cTn id="43" presetID="8" presetClass="emph" presetSubtype="0" fill="hold" nodeType="withEffect">
                                  <p:stCondLst>
                                    <p:cond delay="0"/>
                                  </p:stCondLst>
                                  <p:childTnLst>
                                    <p:animRot by="-21600000">
                                      <p:cBhvr>
                                        <p:cTn id="44" dur="2000" fill="hold"/>
                                        <p:tgtEl>
                                          <p:spTgt spid="182"/>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3"/>
                                        </p:tgtEl>
                                        <p:attrNameLst>
                                          <p:attrName>style.visibility</p:attrName>
                                        </p:attrNameLst>
                                      </p:cBhvr>
                                      <p:to>
                                        <p:strVal val="visible"/>
                                      </p:to>
                                    </p:set>
                                  </p:childTnLst>
                                </p:cTn>
                              </p:par>
                              <p:par>
                                <p:cTn id="49" presetID="8" presetClass="emph" presetSubtype="0" fill="hold" nodeType="withEffect">
                                  <p:stCondLst>
                                    <p:cond delay="0"/>
                                  </p:stCondLst>
                                  <p:childTnLst>
                                    <p:animRot by="-21600000">
                                      <p:cBhvr>
                                        <p:cTn id="50" dur="2000" fill="hold"/>
                                        <p:tgtEl>
                                          <p:spTgt spid="183"/>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4"/>
                                        </p:tgtEl>
                                        <p:attrNameLst>
                                          <p:attrName>style.visibility</p:attrName>
                                        </p:attrNameLst>
                                      </p:cBhvr>
                                      <p:to>
                                        <p:strVal val="visible"/>
                                      </p:to>
                                    </p:set>
                                  </p:childTnLst>
                                </p:cTn>
                              </p:par>
                              <p:par>
                                <p:cTn id="55" presetID="8" presetClass="emph" presetSubtype="0" fill="hold" nodeType="withEffect">
                                  <p:stCondLst>
                                    <p:cond delay="0"/>
                                  </p:stCondLst>
                                  <p:childTnLst>
                                    <p:animRot by="-21600000">
                                      <p:cBhvr>
                                        <p:cTn id="56" dur="2000" fill="hold"/>
                                        <p:tgtEl>
                                          <p:spTgt spid="184"/>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5"/>
                                        </p:tgtEl>
                                        <p:attrNameLst>
                                          <p:attrName>style.visibility</p:attrName>
                                        </p:attrNameLst>
                                      </p:cBhvr>
                                      <p:to>
                                        <p:strVal val="visible"/>
                                      </p:to>
                                    </p:set>
                                  </p:childTnLst>
                                </p:cTn>
                              </p:par>
                              <p:par>
                                <p:cTn id="61" presetID="8" presetClass="emph" presetSubtype="0" fill="hold" nodeType="withEffect">
                                  <p:stCondLst>
                                    <p:cond delay="0"/>
                                  </p:stCondLst>
                                  <p:childTnLst>
                                    <p:animRot by="-21600000">
                                      <p:cBhvr>
                                        <p:cTn id="62" dur="2000" fill="hold"/>
                                        <p:tgtEl>
                                          <p:spTgt spid="185"/>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6"/>
                                        </p:tgtEl>
                                        <p:attrNameLst>
                                          <p:attrName>style.visibility</p:attrName>
                                        </p:attrNameLst>
                                      </p:cBhvr>
                                      <p:to>
                                        <p:strVal val="visible"/>
                                      </p:to>
                                    </p:set>
                                  </p:childTnLst>
                                </p:cTn>
                              </p:par>
                              <p:par>
                                <p:cTn id="67" presetID="8" presetClass="emph" presetSubtype="0" fill="hold" nodeType="withEffect">
                                  <p:stCondLst>
                                    <p:cond delay="0"/>
                                  </p:stCondLst>
                                  <p:childTnLst>
                                    <p:animRot by="-21600000">
                                      <p:cBhvr>
                                        <p:cTn id="68" dur="2000" fill="hold"/>
                                        <p:tgtEl>
                                          <p:spTgt spid="186"/>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87"/>
                                        </p:tgtEl>
                                        <p:attrNameLst>
                                          <p:attrName>style.visibility</p:attrName>
                                        </p:attrNameLst>
                                      </p:cBhvr>
                                      <p:to>
                                        <p:strVal val="visible"/>
                                      </p:to>
                                    </p:set>
                                  </p:childTnLst>
                                </p:cTn>
                              </p:par>
                              <p:par>
                                <p:cTn id="73" presetID="8" presetClass="emph" presetSubtype="0" fill="hold" nodeType="withEffect">
                                  <p:stCondLst>
                                    <p:cond delay="0"/>
                                  </p:stCondLst>
                                  <p:childTnLst>
                                    <p:animRot by="-21600000">
                                      <p:cBhvr>
                                        <p:cTn id="74" dur="2000" fill="hold"/>
                                        <p:tgtEl>
                                          <p:spTgt spid="187"/>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88"/>
                                        </p:tgtEl>
                                        <p:attrNameLst>
                                          <p:attrName>style.visibility</p:attrName>
                                        </p:attrNameLst>
                                      </p:cBhvr>
                                      <p:to>
                                        <p:strVal val="visible"/>
                                      </p:to>
                                    </p:set>
                                  </p:childTnLst>
                                </p:cTn>
                              </p:par>
                              <p:par>
                                <p:cTn id="79" presetID="8" presetClass="emph" presetSubtype="0" fill="hold" nodeType="withEffect">
                                  <p:stCondLst>
                                    <p:cond delay="0"/>
                                  </p:stCondLst>
                                  <p:childTnLst>
                                    <p:animRot by="-21600000">
                                      <p:cBhvr>
                                        <p:cTn id="80" dur="2000" fill="hold"/>
                                        <p:tgtEl>
                                          <p:spTgt spid="188"/>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89"/>
                                        </p:tgtEl>
                                        <p:attrNameLst>
                                          <p:attrName>style.visibility</p:attrName>
                                        </p:attrNameLst>
                                      </p:cBhvr>
                                      <p:to>
                                        <p:strVal val="visible"/>
                                      </p:to>
                                    </p:set>
                                  </p:childTnLst>
                                </p:cTn>
                              </p:par>
                              <p:par>
                                <p:cTn id="85" presetID="8" presetClass="emph" presetSubtype="0" fill="hold" nodeType="withEffect">
                                  <p:stCondLst>
                                    <p:cond delay="0"/>
                                  </p:stCondLst>
                                  <p:childTnLst>
                                    <p:animRot by="-21600000">
                                      <p:cBhvr>
                                        <p:cTn id="86" dur="2000" fill="hold"/>
                                        <p:tgtEl>
                                          <p:spTgt spid="189"/>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90"/>
                                        </p:tgtEl>
                                        <p:attrNameLst>
                                          <p:attrName>style.visibility</p:attrName>
                                        </p:attrNameLst>
                                      </p:cBhvr>
                                      <p:to>
                                        <p:strVal val="visible"/>
                                      </p:to>
                                    </p:set>
                                  </p:childTnLst>
                                </p:cTn>
                              </p:par>
                              <p:par>
                                <p:cTn id="91" presetID="8" presetClass="emph" presetSubtype="0" fill="hold" nodeType="withEffect">
                                  <p:stCondLst>
                                    <p:cond delay="0"/>
                                  </p:stCondLst>
                                  <p:childTnLst>
                                    <p:animRot by="-21600000">
                                      <p:cBhvr>
                                        <p:cTn id="92" dur="2000" fill="hold"/>
                                        <p:tgtEl>
                                          <p:spTgt spid="190"/>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91"/>
                                        </p:tgtEl>
                                        <p:attrNameLst>
                                          <p:attrName>style.visibility</p:attrName>
                                        </p:attrNameLst>
                                      </p:cBhvr>
                                      <p:to>
                                        <p:strVal val="visible"/>
                                      </p:to>
                                    </p:set>
                                  </p:childTnLst>
                                </p:cTn>
                              </p:par>
                              <p:par>
                                <p:cTn id="97" presetID="8" presetClass="emph" presetSubtype="0" fill="hold" nodeType="withEffect">
                                  <p:stCondLst>
                                    <p:cond delay="0"/>
                                  </p:stCondLst>
                                  <p:childTnLst>
                                    <p:animRot by="-21600000">
                                      <p:cBhvr>
                                        <p:cTn id="98" dur="2000" fill="hold"/>
                                        <p:tgtEl>
                                          <p:spTgt spid="191"/>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92"/>
                                        </p:tgtEl>
                                        <p:attrNameLst>
                                          <p:attrName>style.visibility</p:attrName>
                                        </p:attrNameLst>
                                      </p:cBhvr>
                                      <p:to>
                                        <p:strVal val="visible"/>
                                      </p:to>
                                    </p:set>
                                  </p:childTnLst>
                                </p:cTn>
                              </p:par>
                              <p:par>
                                <p:cTn id="103" presetID="8" presetClass="emph" presetSubtype="0" fill="hold" nodeType="withEffect">
                                  <p:stCondLst>
                                    <p:cond delay="0"/>
                                  </p:stCondLst>
                                  <p:childTnLst>
                                    <p:animRot by="-21600000">
                                      <p:cBhvr>
                                        <p:cTn id="104" dur="2000" fill="hold"/>
                                        <p:tgtEl>
                                          <p:spTgt spid="192"/>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93"/>
                                        </p:tgtEl>
                                        <p:attrNameLst>
                                          <p:attrName>style.visibility</p:attrName>
                                        </p:attrNameLst>
                                      </p:cBhvr>
                                      <p:to>
                                        <p:strVal val="visible"/>
                                      </p:to>
                                    </p:set>
                                  </p:childTnLst>
                                </p:cTn>
                              </p:par>
                              <p:par>
                                <p:cTn id="109" presetID="8" presetClass="emph" presetSubtype="0" fill="hold" nodeType="withEffect">
                                  <p:stCondLst>
                                    <p:cond delay="0"/>
                                  </p:stCondLst>
                                  <p:childTnLst>
                                    <p:animRot by="-21600000">
                                      <p:cBhvr>
                                        <p:cTn id="110" dur="2000" fill="hold"/>
                                        <p:tgtEl>
                                          <p:spTgt spid="193"/>
                                        </p:tgtEl>
                                        <p:attrNameLst>
                                          <p:attrName>r</p:attrName>
                                        </p:attrNameLst>
                                      </p:cBhvr>
                                    </p:animRo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94"/>
                                        </p:tgtEl>
                                        <p:attrNameLst>
                                          <p:attrName>style.visibility</p:attrName>
                                        </p:attrNameLst>
                                      </p:cBhvr>
                                      <p:to>
                                        <p:strVal val="visible"/>
                                      </p:to>
                                    </p:set>
                                  </p:childTnLst>
                                </p:cTn>
                              </p:par>
                              <p:par>
                                <p:cTn id="115" presetID="8" presetClass="emph" presetSubtype="0" fill="hold" nodeType="withEffect">
                                  <p:stCondLst>
                                    <p:cond delay="0"/>
                                  </p:stCondLst>
                                  <p:childTnLst>
                                    <p:animRot by="-21600000">
                                      <p:cBhvr>
                                        <p:cTn id="116" dur="2000" fill="hold"/>
                                        <p:tgtEl>
                                          <p:spTgt spid="194"/>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95"/>
                                        </p:tgtEl>
                                        <p:attrNameLst>
                                          <p:attrName>style.visibility</p:attrName>
                                        </p:attrNameLst>
                                      </p:cBhvr>
                                      <p:to>
                                        <p:strVal val="visible"/>
                                      </p:to>
                                    </p:set>
                                  </p:childTnLst>
                                </p:cTn>
                              </p:par>
                              <p:par>
                                <p:cTn id="121" presetID="8" presetClass="emph" presetSubtype="0" fill="hold" nodeType="withEffect">
                                  <p:stCondLst>
                                    <p:cond delay="0"/>
                                  </p:stCondLst>
                                  <p:childTnLst>
                                    <p:animRot by="-21600000">
                                      <p:cBhvr>
                                        <p:cTn id="122" dur="2000" fill="hold"/>
                                        <p:tgtEl>
                                          <p:spTgt spid="195"/>
                                        </p:tgtEl>
                                        <p:attrNameLst>
                                          <p:attrName>r</p:attrName>
                                        </p:attrNameLst>
                                      </p:cBhvr>
                                    </p:animRo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96"/>
                                        </p:tgtEl>
                                        <p:attrNameLst>
                                          <p:attrName>style.visibility</p:attrName>
                                        </p:attrNameLst>
                                      </p:cBhvr>
                                      <p:to>
                                        <p:strVal val="visible"/>
                                      </p:to>
                                    </p:set>
                                  </p:childTnLst>
                                </p:cTn>
                              </p:par>
                              <p:par>
                                <p:cTn id="127" presetID="8" presetClass="emph" presetSubtype="0" fill="hold" nodeType="withEffect">
                                  <p:stCondLst>
                                    <p:cond delay="0"/>
                                  </p:stCondLst>
                                  <p:childTnLst>
                                    <p:animRot by="-21600000">
                                      <p:cBhvr>
                                        <p:cTn id="128" dur="2000" fill="hold"/>
                                        <p:tgtEl>
                                          <p:spTgt spid="196"/>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97"/>
                                        </p:tgtEl>
                                        <p:attrNameLst>
                                          <p:attrName>style.visibility</p:attrName>
                                        </p:attrNameLst>
                                      </p:cBhvr>
                                      <p:to>
                                        <p:strVal val="visible"/>
                                      </p:to>
                                    </p:set>
                                  </p:childTnLst>
                                </p:cTn>
                              </p:par>
                              <p:par>
                                <p:cTn id="133" presetID="8" presetClass="emph" presetSubtype="0" fill="hold" nodeType="withEffect">
                                  <p:stCondLst>
                                    <p:cond delay="0"/>
                                  </p:stCondLst>
                                  <p:childTnLst>
                                    <p:animRot by="-21600000">
                                      <p:cBhvr>
                                        <p:cTn id="134" dur="2000" fill="hold"/>
                                        <p:tgtEl>
                                          <p:spTgt spid="197"/>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98"/>
                                        </p:tgtEl>
                                        <p:attrNameLst>
                                          <p:attrName>style.visibility</p:attrName>
                                        </p:attrNameLst>
                                      </p:cBhvr>
                                      <p:to>
                                        <p:strVal val="visible"/>
                                      </p:to>
                                    </p:set>
                                  </p:childTnLst>
                                </p:cTn>
                              </p:par>
                              <p:par>
                                <p:cTn id="139" presetID="8" presetClass="emph" presetSubtype="0" fill="hold" nodeType="withEffect">
                                  <p:stCondLst>
                                    <p:cond delay="0"/>
                                  </p:stCondLst>
                                  <p:childTnLst>
                                    <p:animRot by="-21600000">
                                      <p:cBhvr>
                                        <p:cTn id="140" dur="2000" fill="hold"/>
                                        <p:tgtEl>
                                          <p:spTgt spid="1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946"/>
        <p:cNvGrpSpPr/>
        <p:nvPr/>
      </p:nvGrpSpPr>
      <p:grpSpPr>
        <a:xfrm>
          <a:off x="0" y="0"/>
          <a:ext cx="0" cy="0"/>
          <a:chOff x="0" y="0"/>
          <a:chExt cx="0" cy="0"/>
        </a:xfrm>
      </p:grpSpPr>
      <p:grpSp>
        <p:nvGrpSpPr>
          <p:cNvPr id="947" name="Google Shape;947;p20" descr="background rectangle"/>
          <p:cNvGrpSpPr/>
          <p:nvPr/>
        </p:nvGrpSpPr>
        <p:grpSpPr>
          <a:xfrm>
            <a:off x="-56445" y="0"/>
            <a:ext cx="12192000" cy="6858000"/>
            <a:chOff x="-56445" y="0"/>
            <a:chExt cx="12192000" cy="6858000"/>
          </a:xfrm>
        </p:grpSpPr>
        <p:grpSp>
          <p:nvGrpSpPr>
            <p:cNvPr id="948" name="Google Shape;948;p20"/>
            <p:cNvGrpSpPr/>
            <p:nvPr/>
          </p:nvGrpSpPr>
          <p:grpSpPr>
            <a:xfrm>
              <a:off x="-56445" y="0"/>
              <a:ext cx="12192000" cy="6858000"/>
              <a:chOff x="0" y="0"/>
              <a:chExt cx="12192000" cy="6858000"/>
            </a:xfrm>
          </p:grpSpPr>
          <p:sp>
            <p:nvSpPr>
              <p:cNvPr id="949" name="Google Shape;949;p20"/>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50" name="Google Shape;950;p20"/>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951" name="Google Shape;951;p20"/>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952" name="Google Shape;952;p20"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53" name="Google Shape;953;p20"/>
          <p:cNvSpPr txBox="1">
            <a:spLocks noGrp="1"/>
          </p:cNvSpPr>
          <p:nvPr>
            <p:ph type="ctrTitle"/>
          </p:nvPr>
        </p:nvSpPr>
        <p:spPr>
          <a:xfrm>
            <a:off x="155948" y="2173557"/>
            <a:ext cx="8900966" cy="8794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a:solidFill>
                  <a:srgbClr val="FFFFFF"/>
                </a:solidFill>
              </a:rPr>
              <a:t>Describing events in the past and present [2]</a:t>
            </a:r>
            <a:endParaRPr sz="3600"/>
          </a:p>
        </p:txBody>
      </p:sp>
      <p:sp>
        <p:nvSpPr>
          <p:cNvPr id="954" name="Google Shape;954;p20"/>
          <p:cNvSpPr txBox="1"/>
          <p:nvPr/>
        </p:nvSpPr>
        <p:spPr>
          <a:xfrm>
            <a:off x="225242" y="4914785"/>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Y8 Spanish</a:t>
            </a:r>
            <a:endParaRPr/>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a:solidFill>
                  <a:srgbClr val="FFFFFF"/>
                </a:solidFill>
                <a:latin typeface="Century Gothic"/>
                <a:ea typeface="Century Gothic"/>
                <a:cs typeface="Century Gothic"/>
                <a:sym typeface="Century Gothic"/>
              </a:rPr>
              <a:t>Term 1.1  - Week 1 - Lesson 2</a:t>
            </a:r>
            <a:endParaRPr/>
          </a:p>
        </p:txBody>
      </p:sp>
      <p:sp>
        <p:nvSpPr>
          <p:cNvPr id="955" name="Google Shape;955;p20"/>
          <p:cNvSpPr txBox="1"/>
          <p:nvPr/>
        </p:nvSpPr>
        <p:spPr>
          <a:xfrm>
            <a:off x="214816" y="5780283"/>
            <a:ext cx="4661447" cy="9530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Nick Avery / </a:t>
            </a:r>
            <a:r>
              <a:rPr lang="en-GB" sz="1400" dirty="0">
                <a:solidFill>
                  <a:srgbClr val="FFFFFF"/>
                </a:solidFill>
                <a:latin typeface="Century Gothic"/>
                <a:ea typeface="Century Gothic"/>
                <a:cs typeface="Century Gothic"/>
                <a:sym typeface="Century Gothic"/>
              </a:rPr>
              <a:t>Victoria Hobson / Rachel Hawkes</a:t>
            </a:r>
            <a:r>
              <a:rPr lang="en-GB" sz="1400" b="0" i="0" u="none" strike="noStrike" cap="none" dirty="0">
                <a:solidFill>
                  <a:srgbClr val="FFFFFF"/>
                </a:solidFill>
                <a:latin typeface="Century Gothic"/>
                <a:ea typeface="Century Gothic"/>
                <a:cs typeface="Century Gothic"/>
                <a:sym typeface="Century Gothic"/>
              </a:rPr>
              <a:t> </a:t>
            </a:r>
            <a:br>
              <a:rPr lang="en-GB" sz="1400" b="0" i="0" u="none" strike="noStrike" cap="none" dirty="0">
                <a:solidFill>
                  <a:srgbClr val="FFFFFF"/>
                </a:solidFill>
                <a:latin typeface="Century Gothic"/>
                <a:ea typeface="Century Gothic"/>
                <a:cs typeface="Century Gothic"/>
                <a:sym typeface="Century Gothic"/>
              </a:rPr>
            </a:b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lvl="0">
              <a:lnSpc>
                <a:spcPct val="90000"/>
              </a:lnSpc>
              <a:buClr>
                <a:srgbClr val="FFFFFF"/>
              </a:buClr>
              <a:buSzPts val="1400"/>
            </a:pPr>
            <a:r>
              <a:rPr lang="en-GB" sz="1400" b="0" i="0" u="none" strike="noStrike" cap="none" dirty="0">
                <a:solidFill>
                  <a:srgbClr val="FFFFFF"/>
                </a:solidFill>
                <a:latin typeface="Century Gothic"/>
                <a:ea typeface="Century Gothic"/>
                <a:cs typeface="Century Gothic"/>
                <a:sym typeface="Century Gothic"/>
              </a:rPr>
              <a:t>Date updated</a:t>
            </a:r>
            <a:r>
              <a:rPr lang="en-GB" sz="1400" b="0" i="0" u="none" strike="noStrike" cap="none">
                <a:solidFill>
                  <a:srgbClr val="FFFFFF"/>
                </a:solidFill>
                <a:latin typeface="Century Gothic"/>
                <a:ea typeface="Century Gothic"/>
                <a:cs typeface="Century Gothic"/>
                <a:sym typeface="Century Gothic"/>
              </a:rPr>
              <a:t>: </a:t>
            </a:r>
            <a:r>
              <a:rPr lang="en-GB">
                <a:solidFill>
                  <a:srgbClr val="FFFFFF"/>
                </a:solidFill>
                <a:latin typeface="Century Gothic"/>
                <a:ea typeface="Century Gothic"/>
                <a:cs typeface="Century Gothic"/>
                <a:sym typeface="Century Gothic"/>
              </a:rPr>
              <a:t>09/09/2021</a:t>
            </a:r>
            <a:endParaRPr sz="1400" b="0" i="0" u="none" strike="noStrike" cap="none" dirty="0">
              <a:solidFill>
                <a:srgbClr val="FFFFFF"/>
              </a:solidFill>
              <a:latin typeface="Century Gothic"/>
              <a:ea typeface="Century Gothic"/>
              <a:cs typeface="Century Gothic"/>
              <a:sym typeface="Century Gothic"/>
            </a:endParaRPr>
          </a:p>
        </p:txBody>
      </p:sp>
      <p:pic>
        <p:nvPicPr>
          <p:cNvPr id="956" name="Google Shape;956;p20"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957" name="Google Shape;957;p20"/>
          <p:cNvSpPr txBox="1"/>
          <p:nvPr/>
        </p:nvSpPr>
        <p:spPr>
          <a:xfrm>
            <a:off x="155713" y="3283447"/>
            <a:ext cx="7551826" cy="5676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a:solidFill>
                  <a:srgbClr val="FFFFFF"/>
                </a:solidFill>
                <a:latin typeface="Century Gothic"/>
                <a:ea typeface="Century Gothic"/>
                <a:cs typeface="Century Gothic"/>
                <a:sym typeface="Century Gothic"/>
              </a:rPr>
              <a:t>–ar verbs: 1</a:t>
            </a:r>
            <a:r>
              <a:rPr lang="en-GB" sz="2600" baseline="30000">
                <a:solidFill>
                  <a:srgbClr val="FFFFFF"/>
                </a:solidFill>
                <a:latin typeface="Century Gothic"/>
                <a:ea typeface="Century Gothic"/>
                <a:cs typeface="Century Gothic"/>
                <a:sym typeface="Century Gothic"/>
              </a:rPr>
              <a:t>st</a:t>
            </a:r>
            <a:r>
              <a:rPr lang="en-GB" sz="2600">
                <a:solidFill>
                  <a:srgbClr val="FFFFFF"/>
                </a:solidFill>
                <a:latin typeface="Century Gothic"/>
                <a:ea typeface="Century Gothic"/>
                <a:cs typeface="Century Gothic"/>
                <a:sym typeface="Century Gothic"/>
              </a:rPr>
              <a:t> person singular preterite (–é)</a:t>
            </a:r>
            <a:endParaRPr/>
          </a:p>
          <a:p>
            <a:pPr marL="0" marR="0" lvl="0" indent="0" algn="l" rtl="0">
              <a:lnSpc>
                <a:spcPct val="90000"/>
              </a:lnSpc>
              <a:spcBef>
                <a:spcPts val="1000"/>
              </a:spcBef>
              <a:spcAft>
                <a:spcPts val="0"/>
              </a:spcAft>
              <a:buClr>
                <a:srgbClr val="1F3864"/>
              </a:buClr>
              <a:buSzPts val="2600"/>
              <a:buFont typeface="Arial"/>
              <a:buNone/>
            </a:pPr>
            <a:endParaRPr sz="2600">
              <a:solidFill>
                <a:srgbClr val="FFFFFF"/>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1F3864"/>
              </a:buClr>
              <a:buSzPts val="2600"/>
              <a:buFont typeface="Arial"/>
              <a:buNone/>
            </a:pPr>
            <a:endParaRPr sz="2600">
              <a:solidFill>
                <a:srgbClr val="FFFFF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1F3864"/>
              </a:buClr>
              <a:buSzPts val="2600"/>
              <a:buFont typeface="Arial"/>
              <a:buNone/>
            </a:pPr>
            <a:endParaRPr sz="2600">
              <a:solidFill>
                <a:srgbClr val="1F3864"/>
              </a:solidFill>
              <a:latin typeface="Century Gothic"/>
              <a:ea typeface="Century Gothic"/>
              <a:cs typeface="Century Gothic"/>
              <a:sym typeface="Century Gothic"/>
            </a:endParaRPr>
          </a:p>
        </p:txBody>
      </p:sp>
      <p:sp>
        <p:nvSpPr>
          <p:cNvPr id="958" name="Google Shape;958;p20"/>
          <p:cNvSpPr txBox="1"/>
          <p:nvPr/>
        </p:nvSpPr>
        <p:spPr>
          <a:xfrm>
            <a:off x="155713" y="3733432"/>
            <a:ext cx="8149019" cy="57175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b="0" i="0" u="none" strike="noStrike" cap="none">
                <a:solidFill>
                  <a:srgbClr val="FFFFFF"/>
                </a:solidFill>
                <a:latin typeface="Century Gothic"/>
                <a:ea typeface="Century Gothic"/>
                <a:cs typeface="Century Gothic"/>
                <a:sym typeface="Century Gothic"/>
              </a:rPr>
              <a:t>1</a:t>
            </a:r>
            <a:r>
              <a:rPr lang="en-GB" sz="2600" b="0" i="0" u="none" strike="noStrike" cap="none" baseline="30000">
                <a:solidFill>
                  <a:srgbClr val="FFFFFF"/>
                </a:solidFill>
                <a:latin typeface="Century Gothic"/>
                <a:ea typeface="Century Gothic"/>
                <a:cs typeface="Century Gothic"/>
                <a:sym typeface="Century Gothic"/>
              </a:rPr>
              <a:t>st</a:t>
            </a:r>
            <a:r>
              <a:rPr lang="en-GB" sz="2600" b="0" i="0" u="none" strike="noStrike" cap="none">
                <a:solidFill>
                  <a:srgbClr val="FFFFFF"/>
                </a:solidFill>
                <a:latin typeface="Century Gothic"/>
                <a:ea typeface="Century Gothic"/>
                <a:cs typeface="Century Gothic"/>
                <a:sym typeface="Century Gothic"/>
              </a:rPr>
              <a:t> person singular present (-o) [revisited]</a:t>
            </a:r>
            <a:endParaRPr sz="2600" b="0" i="0" u="none" strike="noStrike" cap="none">
              <a:solidFill>
                <a:srgbClr val="FFFFFF"/>
              </a:solidFill>
              <a:latin typeface="Century Gothic"/>
              <a:ea typeface="Century Gothic"/>
              <a:cs typeface="Century Gothic"/>
              <a:sym typeface="Century Gothic"/>
            </a:endParaRPr>
          </a:p>
          <a:p>
            <a:pPr marL="0" marR="0" lvl="0" indent="0" algn="ctr" rtl="0">
              <a:lnSpc>
                <a:spcPct val="90000"/>
              </a:lnSpc>
              <a:spcBef>
                <a:spcPts val="1000"/>
              </a:spcBef>
              <a:spcAft>
                <a:spcPts val="0"/>
              </a:spcAft>
              <a:buClr>
                <a:srgbClr val="1F3864"/>
              </a:buClr>
              <a:buSzPts val="2600"/>
              <a:buFont typeface="Arial"/>
              <a:buNone/>
            </a:pPr>
            <a:endParaRPr sz="2600" b="0" i="0" u="none" strike="noStrike" cap="none">
              <a:solidFill>
                <a:srgbClr val="1F3864"/>
              </a:solidFill>
              <a:latin typeface="Century Gothic"/>
              <a:ea typeface="Century Gothic"/>
              <a:cs typeface="Century Gothic"/>
              <a:sym typeface="Century Gothic"/>
            </a:endParaRPr>
          </a:p>
        </p:txBody>
      </p:sp>
      <p:sp>
        <p:nvSpPr>
          <p:cNvPr id="959" name="Google Shape;959;p20"/>
          <p:cNvSpPr txBox="1"/>
          <p:nvPr/>
        </p:nvSpPr>
        <p:spPr>
          <a:xfrm>
            <a:off x="155713" y="4157866"/>
            <a:ext cx="6822087" cy="57175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b="0" i="0" u="none" strike="noStrike" cap="none">
                <a:solidFill>
                  <a:srgbClr val="FFFFFF"/>
                </a:solidFill>
                <a:latin typeface="Century Gothic"/>
                <a:ea typeface="Century Gothic"/>
                <a:cs typeface="Century Gothic"/>
                <a:sym typeface="Century Gothic"/>
              </a:rPr>
              <a:t>Spanish syllables (cont.)</a:t>
            </a:r>
            <a:endParaRPr/>
          </a:p>
          <a:p>
            <a:pPr marL="0" marR="0" lvl="0" indent="0" algn="ctr" rtl="0">
              <a:lnSpc>
                <a:spcPct val="90000"/>
              </a:lnSpc>
              <a:spcBef>
                <a:spcPts val="1000"/>
              </a:spcBef>
              <a:spcAft>
                <a:spcPts val="0"/>
              </a:spcAft>
              <a:buClr>
                <a:srgbClr val="1F3864"/>
              </a:buClr>
              <a:buSzPts val="2600"/>
              <a:buFont typeface="Arial"/>
              <a:buNone/>
            </a:pPr>
            <a:endParaRPr sz="2600" b="0" i="0" u="none" strike="noStrike" cap="none">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21"/>
          <p:cNvSpPr/>
          <p:nvPr/>
        </p:nvSpPr>
        <p:spPr>
          <a:xfrm>
            <a:off x="1130967" y="170848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interesante</a:t>
            </a:r>
            <a:endParaRPr sz="3600" b="1">
              <a:solidFill>
                <a:srgbClr val="1F3864"/>
              </a:solidFill>
              <a:latin typeface="Century Gothic"/>
              <a:ea typeface="Century Gothic"/>
              <a:cs typeface="Century Gothic"/>
              <a:sym typeface="Century Gothic"/>
            </a:endParaRPr>
          </a:p>
        </p:txBody>
      </p:sp>
      <p:sp>
        <p:nvSpPr>
          <p:cNvPr id="966" name="Google Shape;966;p21"/>
          <p:cNvSpPr/>
          <p:nvPr/>
        </p:nvSpPr>
        <p:spPr>
          <a:xfrm>
            <a:off x="4170946" y="170848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naturaleza</a:t>
            </a:r>
            <a:endParaRPr sz="3600" b="1">
              <a:solidFill>
                <a:srgbClr val="1F3864"/>
              </a:solidFill>
              <a:latin typeface="Century Gothic"/>
              <a:ea typeface="Century Gothic"/>
              <a:cs typeface="Century Gothic"/>
              <a:sym typeface="Century Gothic"/>
            </a:endParaRPr>
          </a:p>
        </p:txBody>
      </p:sp>
      <p:sp>
        <p:nvSpPr>
          <p:cNvPr id="967" name="Google Shape;967;p21"/>
          <p:cNvSpPr/>
          <p:nvPr/>
        </p:nvSpPr>
        <p:spPr>
          <a:xfrm>
            <a:off x="7210925" y="170848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chocolate</a:t>
            </a:r>
            <a:endParaRPr/>
          </a:p>
        </p:txBody>
      </p:sp>
      <p:sp>
        <p:nvSpPr>
          <p:cNvPr id="968" name="Google Shape;968;p21"/>
          <p:cNvSpPr/>
          <p:nvPr/>
        </p:nvSpPr>
        <p:spPr>
          <a:xfrm>
            <a:off x="3239365" y="32063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barato</a:t>
            </a:r>
            <a:endParaRPr sz="3600" b="1">
              <a:solidFill>
                <a:srgbClr val="1F3864"/>
              </a:solidFill>
              <a:latin typeface="Century Gothic"/>
              <a:ea typeface="Century Gothic"/>
              <a:cs typeface="Century Gothic"/>
              <a:sym typeface="Century Gothic"/>
            </a:endParaRPr>
          </a:p>
        </p:txBody>
      </p:sp>
      <p:sp>
        <p:nvSpPr>
          <p:cNvPr id="969" name="Google Shape;969;p21"/>
          <p:cNvSpPr/>
          <p:nvPr/>
        </p:nvSpPr>
        <p:spPr>
          <a:xfrm>
            <a:off x="6276323" y="32063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descansar</a:t>
            </a:r>
            <a:endParaRPr sz="3600" b="1">
              <a:solidFill>
                <a:srgbClr val="1F3864"/>
              </a:solidFill>
              <a:latin typeface="Century Gothic"/>
              <a:ea typeface="Century Gothic"/>
              <a:cs typeface="Century Gothic"/>
              <a:sym typeface="Century Gothic"/>
            </a:endParaRPr>
          </a:p>
        </p:txBody>
      </p:sp>
      <p:sp>
        <p:nvSpPr>
          <p:cNvPr id="970" name="Google Shape;970;p21"/>
          <p:cNvSpPr/>
          <p:nvPr/>
        </p:nvSpPr>
        <p:spPr>
          <a:xfrm>
            <a:off x="9257132" y="32063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b="1">
                <a:solidFill>
                  <a:srgbClr val="1F3864"/>
                </a:solidFill>
                <a:latin typeface="Century Gothic"/>
                <a:ea typeface="Century Gothic"/>
                <a:cs typeface="Century Gothic"/>
                <a:sym typeface="Century Gothic"/>
              </a:rPr>
              <a:t>documento</a:t>
            </a:r>
            <a:endParaRPr sz="3400" b="1">
              <a:solidFill>
                <a:srgbClr val="1F3864"/>
              </a:solidFill>
              <a:latin typeface="Century Gothic"/>
              <a:ea typeface="Century Gothic"/>
              <a:cs typeface="Century Gothic"/>
              <a:sym typeface="Century Gothic"/>
            </a:endParaRPr>
          </a:p>
        </p:txBody>
      </p:sp>
      <p:sp>
        <p:nvSpPr>
          <p:cNvPr id="971" name="Google Shape;971;p21"/>
          <p:cNvSpPr/>
          <p:nvPr/>
        </p:nvSpPr>
        <p:spPr>
          <a:xfrm>
            <a:off x="258556" y="32063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elefante</a:t>
            </a:r>
            <a:endParaRPr sz="3600" b="1">
              <a:solidFill>
                <a:srgbClr val="1F3864"/>
              </a:solidFill>
              <a:latin typeface="Century Gothic"/>
              <a:ea typeface="Century Gothic"/>
              <a:cs typeface="Century Gothic"/>
              <a:sym typeface="Century Gothic"/>
            </a:endParaRPr>
          </a:p>
        </p:txBody>
      </p:sp>
      <p:sp>
        <p:nvSpPr>
          <p:cNvPr id="972" name="Google Shape;972;p21"/>
          <p:cNvSpPr/>
          <p:nvPr/>
        </p:nvSpPr>
        <p:spPr>
          <a:xfrm>
            <a:off x="1130967" y="4704177"/>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preparar</a:t>
            </a:r>
            <a:endParaRPr sz="3600" b="1">
              <a:solidFill>
                <a:srgbClr val="1F3864"/>
              </a:solidFill>
              <a:latin typeface="Century Gothic"/>
              <a:ea typeface="Century Gothic"/>
              <a:cs typeface="Century Gothic"/>
              <a:sym typeface="Century Gothic"/>
            </a:endParaRPr>
          </a:p>
        </p:txBody>
      </p:sp>
      <p:sp>
        <p:nvSpPr>
          <p:cNvPr id="973" name="Google Shape;973;p21"/>
          <p:cNvSpPr/>
          <p:nvPr/>
        </p:nvSpPr>
        <p:spPr>
          <a:xfrm>
            <a:off x="4174808" y="470417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importante</a:t>
            </a:r>
            <a:endParaRPr sz="3600" b="1">
              <a:solidFill>
                <a:srgbClr val="1F3864"/>
              </a:solidFill>
              <a:latin typeface="Century Gothic"/>
              <a:ea typeface="Century Gothic"/>
              <a:cs typeface="Century Gothic"/>
              <a:sym typeface="Century Gothic"/>
            </a:endParaRPr>
          </a:p>
        </p:txBody>
      </p:sp>
      <p:sp>
        <p:nvSpPr>
          <p:cNvPr id="974" name="Google Shape;974;p21"/>
          <p:cNvSpPr/>
          <p:nvPr/>
        </p:nvSpPr>
        <p:spPr>
          <a:xfrm>
            <a:off x="7244595" y="470417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famoso</a:t>
            </a:r>
            <a:endParaRPr sz="3600" b="1">
              <a:solidFill>
                <a:srgbClr val="1F3864"/>
              </a:solidFill>
              <a:latin typeface="Century Gothic"/>
              <a:ea typeface="Century Gothic"/>
              <a:cs typeface="Century Gothic"/>
              <a:sym typeface="Century Gothic"/>
            </a:endParaRPr>
          </a:p>
        </p:txBody>
      </p:sp>
      <p:pic>
        <p:nvPicPr>
          <p:cNvPr id="975" name="Google Shape;975;p21"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976" name="Google Shape;976;p21"/>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a:p>
        </p:txBody>
      </p:sp>
      <p:sp>
        <p:nvSpPr>
          <p:cNvPr id="977" name="Google Shape;977;p21"/>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978" name="Google Shape;978;p21"/>
          <p:cNvSpPr/>
          <p:nvPr/>
        </p:nvSpPr>
        <p:spPr>
          <a:xfrm>
            <a:off x="978566" y="155608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chemeClr val="lt1"/>
                </a:solidFill>
                <a:latin typeface="Century Gothic"/>
                <a:ea typeface="Century Gothic"/>
                <a:cs typeface="Century Gothic"/>
                <a:sym typeface="Century Gothic"/>
              </a:rPr>
              <a:t>1</a:t>
            </a:r>
            <a:endParaRPr/>
          </a:p>
        </p:txBody>
      </p:sp>
      <p:sp>
        <p:nvSpPr>
          <p:cNvPr id="979" name="Google Shape;979;p21"/>
          <p:cNvSpPr/>
          <p:nvPr/>
        </p:nvSpPr>
        <p:spPr>
          <a:xfrm>
            <a:off x="4018546" y="155608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2</a:t>
            </a:r>
            <a:endParaRPr/>
          </a:p>
        </p:txBody>
      </p:sp>
      <p:sp>
        <p:nvSpPr>
          <p:cNvPr id="980" name="Google Shape;980;p21"/>
          <p:cNvSpPr/>
          <p:nvPr/>
        </p:nvSpPr>
        <p:spPr>
          <a:xfrm>
            <a:off x="7058525" y="155608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3</a:t>
            </a:r>
            <a:endParaRPr/>
          </a:p>
        </p:txBody>
      </p:sp>
      <p:sp>
        <p:nvSpPr>
          <p:cNvPr id="981" name="Google Shape;981;p21"/>
          <p:cNvSpPr/>
          <p:nvPr/>
        </p:nvSpPr>
        <p:spPr>
          <a:xfrm>
            <a:off x="3086965" y="30539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5</a:t>
            </a:r>
            <a:endParaRPr/>
          </a:p>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82" name="Google Shape;982;p21"/>
          <p:cNvSpPr/>
          <p:nvPr/>
        </p:nvSpPr>
        <p:spPr>
          <a:xfrm>
            <a:off x="6128921" y="30539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6</a:t>
            </a:r>
            <a:endParaRPr/>
          </a:p>
        </p:txBody>
      </p:sp>
      <p:sp>
        <p:nvSpPr>
          <p:cNvPr id="983" name="Google Shape;983;p21"/>
          <p:cNvSpPr/>
          <p:nvPr/>
        </p:nvSpPr>
        <p:spPr>
          <a:xfrm>
            <a:off x="9104732" y="30539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7</a:t>
            </a:r>
            <a:endParaRPr/>
          </a:p>
        </p:txBody>
      </p:sp>
      <p:sp>
        <p:nvSpPr>
          <p:cNvPr id="984" name="Google Shape;984;p21"/>
          <p:cNvSpPr/>
          <p:nvPr/>
        </p:nvSpPr>
        <p:spPr>
          <a:xfrm>
            <a:off x="106156" y="30539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4</a:t>
            </a:r>
            <a:endParaRPr/>
          </a:p>
        </p:txBody>
      </p:sp>
      <p:sp>
        <p:nvSpPr>
          <p:cNvPr id="985" name="Google Shape;985;p21"/>
          <p:cNvSpPr/>
          <p:nvPr/>
        </p:nvSpPr>
        <p:spPr>
          <a:xfrm>
            <a:off x="978567" y="4551777"/>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8</a:t>
            </a:r>
            <a:endParaRPr/>
          </a:p>
        </p:txBody>
      </p:sp>
      <p:sp>
        <p:nvSpPr>
          <p:cNvPr id="986" name="Google Shape;986;p21"/>
          <p:cNvSpPr/>
          <p:nvPr/>
        </p:nvSpPr>
        <p:spPr>
          <a:xfrm>
            <a:off x="4022408" y="455177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9</a:t>
            </a:r>
            <a:endParaRPr/>
          </a:p>
        </p:txBody>
      </p:sp>
      <p:sp>
        <p:nvSpPr>
          <p:cNvPr id="987" name="Google Shape;987;p21"/>
          <p:cNvSpPr/>
          <p:nvPr/>
        </p:nvSpPr>
        <p:spPr>
          <a:xfrm>
            <a:off x="7092195" y="455177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5400" b="1">
                <a:solidFill>
                  <a:srgbClr val="FFFFFF"/>
                </a:solidFill>
                <a:latin typeface="Century Gothic"/>
                <a:ea typeface="Century Gothic"/>
                <a:cs typeface="Century Gothic"/>
                <a:sym typeface="Century Gothic"/>
              </a:rPr>
              <a:t>10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7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8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8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98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98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98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98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98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98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9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8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8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8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3" name="Google Shape;993;p2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994" name="Google Shape;994;p2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a:p>
        </p:txBody>
      </p:sp>
      <p:sp>
        <p:nvSpPr>
          <p:cNvPr id="995" name="Google Shape;995;p22"/>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996" name="Google Shape;996;p22"/>
          <p:cNvSpPr/>
          <p:nvPr/>
        </p:nvSpPr>
        <p:spPr>
          <a:xfrm>
            <a:off x="978567" y="155608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interesante</a:t>
            </a:r>
            <a:endParaRPr sz="3600" b="1">
              <a:solidFill>
                <a:srgbClr val="1F3864"/>
              </a:solidFill>
              <a:latin typeface="Century Gothic"/>
              <a:ea typeface="Century Gothic"/>
              <a:cs typeface="Century Gothic"/>
              <a:sym typeface="Century Gothic"/>
            </a:endParaRPr>
          </a:p>
        </p:txBody>
      </p:sp>
      <p:sp>
        <p:nvSpPr>
          <p:cNvPr id="997" name="Google Shape;997;p22"/>
          <p:cNvSpPr/>
          <p:nvPr/>
        </p:nvSpPr>
        <p:spPr>
          <a:xfrm>
            <a:off x="4018546" y="155608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naturaleza</a:t>
            </a:r>
            <a:endParaRPr sz="3600" b="1">
              <a:solidFill>
                <a:srgbClr val="1F3864"/>
              </a:solidFill>
              <a:latin typeface="Century Gothic"/>
              <a:ea typeface="Century Gothic"/>
              <a:cs typeface="Century Gothic"/>
              <a:sym typeface="Century Gothic"/>
            </a:endParaRPr>
          </a:p>
        </p:txBody>
      </p:sp>
      <p:sp>
        <p:nvSpPr>
          <p:cNvPr id="998" name="Google Shape;998;p22"/>
          <p:cNvSpPr/>
          <p:nvPr/>
        </p:nvSpPr>
        <p:spPr>
          <a:xfrm>
            <a:off x="7058525" y="155608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chocolate</a:t>
            </a:r>
            <a:endParaRPr/>
          </a:p>
        </p:txBody>
      </p:sp>
      <p:sp>
        <p:nvSpPr>
          <p:cNvPr id="999" name="Google Shape;999;p22"/>
          <p:cNvSpPr/>
          <p:nvPr/>
        </p:nvSpPr>
        <p:spPr>
          <a:xfrm>
            <a:off x="3086965" y="30539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barato</a:t>
            </a:r>
            <a:endParaRPr sz="3600" b="1">
              <a:solidFill>
                <a:srgbClr val="1F3864"/>
              </a:solidFill>
              <a:latin typeface="Century Gothic"/>
              <a:ea typeface="Century Gothic"/>
              <a:cs typeface="Century Gothic"/>
              <a:sym typeface="Century Gothic"/>
            </a:endParaRPr>
          </a:p>
        </p:txBody>
      </p:sp>
      <p:sp>
        <p:nvSpPr>
          <p:cNvPr id="1000" name="Google Shape;1000;p22"/>
          <p:cNvSpPr/>
          <p:nvPr/>
        </p:nvSpPr>
        <p:spPr>
          <a:xfrm>
            <a:off x="6123923" y="30539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descansar</a:t>
            </a:r>
            <a:endParaRPr sz="3600" b="1">
              <a:solidFill>
                <a:srgbClr val="1F3864"/>
              </a:solidFill>
              <a:latin typeface="Century Gothic"/>
              <a:ea typeface="Century Gothic"/>
              <a:cs typeface="Century Gothic"/>
              <a:sym typeface="Century Gothic"/>
            </a:endParaRPr>
          </a:p>
        </p:txBody>
      </p:sp>
      <p:sp>
        <p:nvSpPr>
          <p:cNvPr id="1001" name="Google Shape;1001;p22"/>
          <p:cNvSpPr/>
          <p:nvPr/>
        </p:nvSpPr>
        <p:spPr>
          <a:xfrm>
            <a:off x="9104732" y="30539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b="1">
                <a:solidFill>
                  <a:srgbClr val="1F3864"/>
                </a:solidFill>
                <a:latin typeface="Century Gothic"/>
                <a:ea typeface="Century Gothic"/>
                <a:cs typeface="Century Gothic"/>
                <a:sym typeface="Century Gothic"/>
              </a:rPr>
              <a:t>documento</a:t>
            </a:r>
            <a:endParaRPr sz="3400" b="1">
              <a:solidFill>
                <a:srgbClr val="1F3864"/>
              </a:solidFill>
              <a:latin typeface="Century Gothic"/>
              <a:ea typeface="Century Gothic"/>
              <a:cs typeface="Century Gothic"/>
              <a:sym typeface="Century Gothic"/>
            </a:endParaRPr>
          </a:p>
        </p:txBody>
      </p:sp>
      <p:sp>
        <p:nvSpPr>
          <p:cNvPr id="1002" name="Google Shape;1002;p22"/>
          <p:cNvSpPr/>
          <p:nvPr/>
        </p:nvSpPr>
        <p:spPr>
          <a:xfrm>
            <a:off x="106156" y="3053930"/>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elefante</a:t>
            </a:r>
            <a:endParaRPr sz="3600" b="1">
              <a:solidFill>
                <a:srgbClr val="1F3864"/>
              </a:solidFill>
              <a:latin typeface="Century Gothic"/>
              <a:ea typeface="Century Gothic"/>
              <a:cs typeface="Century Gothic"/>
              <a:sym typeface="Century Gothic"/>
            </a:endParaRPr>
          </a:p>
        </p:txBody>
      </p:sp>
      <p:sp>
        <p:nvSpPr>
          <p:cNvPr id="1003" name="Google Shape;1003;p22"/>
          <p:cNvSpPr/>
          <p:nvPr/>
        </p:nvSpPr>
        <p:spPr>
          <a:xfrm>
            <a:off x="978567" y="4551777"/>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preparar</a:t>
            </a:r>
            <a:endParaRPr sz="3600" b="1">
              <a:solidFill>
                <a:srgbClr val="1F3864"/>
              </a:solidFill>
              <a:latin typeface="Century Gothic"/>
              <a:ea typeface="Century Gothic"/>
              <a:cs typeface="Century Gothic"/>
              <a:sym typeface="Century Gothic"/>
            </a:endParaRPr>
          </a:p>
        </p:txBody>
      </p:sp>
      <p:sp>
        <p:nvSpPr>
          <p:cNvPr id="1004" name="Google Shape;1004;p22"/>
          <p:cNvSpPr/>
          <p:nvPr/>
        </p:nvSpPr>
        <p:spPr>
          <a:xfrm>
            <a:off x="4022408" y="455177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importante</a:t>
            </a:r>
            <a:endParaRPr sz="3600" b="1">
              <a:solidFill>
                <a:srgbClr val="1F3864"/>
              </a:solidFill>
              <a:latin typeface="Century Gothic"/>
              <a:ea typeface="Century Gothic"/>
              <a:cs typeface="Century Gothic"/>
              <a:sym typeface="Century Gothic"/>
            </a:endParaRPr>
          </a:p>
        </p:txBody>
      </p:sp>
      <p:sp>
        <p:nvSpPr>
          <p:cNvPr id="1005" name="Google Shape;1005;p22"/>
          <p:cNvSpPr/>
          <p:nvPr/>
        </p:nvSpPr>
        <p:spPr>
          <a:xfrm>
            <a:off x="7092195" y="4551775"/>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1F3864"/>
                </a:solidFill>
                <a:latin typeface="Century Gothic"/>
                <a:ea typeface="Century Gothic"/>
                <a:cs typeface="Century Gothic"/>
                <a:sym typeface="Century Gothic"/>
              </a:rPr>
              <a:t>famoso</a:t>
            </a:r>
            <a:endParaRPr sz="3600" b="1">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graphicFrame>
        <p:nvGraphicFramePr>
          <p:cNvPr id="1011" name="Google Shape;1011;p23"/>
          <p:cNvGraphicFramePr/>
          <p:nvPr/>
        </p:nvGraphicFramePr>
        <p:xfrm>
          <a:off x="512842" y="1280562"/>
          <a:ext cx="11647900" cy="5029250"/>
        </p:xfrm>
        <a:graphic>
          <a:graphicData uri="http://schemas.openxmlformats.org/drawingml/2006/table">
            <a:tbl>
              <a:tblPr firstRow="1" bandRow="1">
                <a:noFill/>
                <a:tableStyleId>{57567200-D412-4FE1-B7C3-64011F2CF245}</a:tableStyleId>
              </a:tblPr>
              <a:tblGrid>
                <a:gridCol w="1590825">
                  <a:extLst>
                    <a:ext uri="{9D8B030D-6E8A-4147-A177-3AD203B41FA5}">
                      <a16:colId xmlns:a16="http://schemas.microsoft.com/office/drawing/2014/main" val="20000"/>
                    </a:ext>
                  </a:extLst>
                </a:gridCol>
                <a:gridCol w="3116700">
                  <a:extLst>
                    <a:ext uri="{9D8B030D-6E8A-4147-A177-3AD203B41FA5}">
                      <a16:colId xmlns:a16="http://schemas.microsoft.com/office/drawing/2014/main" val="20001"/>
                    </a:ext>
                  </a:extLst>
                </a:gridCol>
                <a:gridCol w="3562175">
                  <a:extLst>
                    <a:ext uri="{9D8B030D-6E8A-4147-A177-3AD203B41FA5}">
                      <a16:colId xmlns:a16="http://schemas.microsoft.com/office/drawing/2014/main" val="20002"/>
                    </a:ext>
                  </a:extLst>
                </a:gridCol>
                <a:gridCol w="3378200">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GB" sz="2000" b="1" u="none" strike="noStrike" cap="none">
                          <a:solidFill>
                            <a:srgbClr val="002060"/>
                          </a:solidFill>
                        </a:rPr>
                        <a:t>Normally</a:t>
                      </a:r>
                      <a:endParaRPr/>
                    </a:p>
                    <a:p>
                      <a:pPr marL="0" marR="0" lvl="0" indent="0" algn="l" rtl="0">
                        <a:spcBef>
                          <a:spcPts val="0"/>
                        </a:spcBef>
                        <a:spcAft>
                          <a:spcPts val="0"/>
                        </a:spcAft>
                        <a:buNone/>
                      </a:pPr>
                      <a:endParaRPr sz="2000" b="1">
                        <a:solidFill>
                          <a:srgbClr val="002060"/>
                        </a:solidFill>
                      </a:endParaRPr>
                    </a:p>
                    <a:p>
                      <a:pPr marL="0" marR="0" lvl="0" indent="0" algn="l" rtl="0">
                        <a:spcBef>
                          <a:spcPts val="0"/>
                        </a:spcBef>
                        <a:spcAft>
                          <a:spcPts val="0"/>
                        </a:spcAft>
                        <a:buNone/>
                      </a:pPr>
                      <a:endParaRPr sz="2000" b="1">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It’s important to think before kissing.</a:t>
                      </a:r>
                      <a:endParaRPr/>
                    </a:p>
                    <a:p>
                      <a:pPr marL="0" marR="0" lvl="0" indent="0" algn="l" rtl="0">
                        <a:spcBef>
                          <a:spcPts val="0"/>
                        </a:spcBef>
                        <a:spcAft>
                          <a:spcPts val="0"/>
                        </a:spcAft>
                        <a:buNone/>
                      </a:pPr>
                      <a:endParaRPr sz="1800"/>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It’s important to eat before singing.</a:t>
                      </a:r>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It’s important to understand after </a:t>
                      </a:r>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reading.</a:t>
                      </a:r>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b="1">
                          <a:solidFill>
                            <a:srgbClr val="002060"/>
                          </a:solidFill>
                        </a:rPr>
                        <a:t>In January</a:t>
                      </a:r>
                      <a:endParaRPr sz="2000" b="1">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rgbClr val="002060"/>
                          </a:solidFill>
                        </a:rPr>
                        <a:t>I really make the most of the holidays with    my family.</a:t>
                      </a:r>
                      <a:endParaRPr sz="2000" b="0">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rgbClr val="002060"/>
                          </a:solidFill>
                        </a:rPr>
                        <a:t>I really make the most of my free time with</a:t>
                      </a:r>
                      <a:endParaRPr/>
                    </a:p>
                    <a:p>
                      <a:pPr marL="0" marR="0" lvl="0" indent="0" algn="l" rtl="0">
                        <a:spcBef>
                          <a:spcPts val="0"/>
                        </a:spcBef>
                        <a:spcAft>
                          <a:spcPts val="0"/>
                        </a:spcAft>
                        <a:buNone/>
                      </a:pPr>
                      <a:r>
                        <a:rPr lang="en-GB" sz="2000" b="0">
                          <a:solidFill>
                            <a:srgbClr val="002060"/>
                          </a:solidFill>
                        </a:rPr>
                        <a:t>my friends.</a:t>
                      </a:r>
                      <a:endParaRPr sz="2000" b="0">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rgbClr val="002060"/>
                          </a:solidFill>
                        </a:rPr>
                        <a:t>I really make the most of my free time with           my family.</a:t>
                      </a:r>
                      <a:endParaRPr sz="2000" b="0">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b="1">
                          <a:solidFill>
                            <a:srgbClr val="002060"/>
                          </a:solidFill>
                        </a:rPr>
                        <a:t>In February</a:t>
                      </a:r>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rgbClr val="002060"/>
                          </a:solidFill>
                        </a:rPr>
                        <a:t>I paint the house black before meeting </a:t>
                      </a:r>
                      <a:endParaRPr/>
                    </a:p>
                    <a:p>
                      <a:pPr marL="0" marR="0" lvl="0" indent="0" algn="l" rtl="0">
                        <a:spcBef>
                          <a:spcPts val="0"/>
                        </a:spcBef>
                        <a:spcAft>
                          <a:spcPts val="0"/>
                        </a:spcAft>
                        <a:buNone/>
                      </a:pPr>
                      <a:r>
                        <a:rPr lang="en-GB" sz="2000" b="0">
                          <a:solidFill>
                            <a:srgbClr val="002060"/>
                          </a:solidFill>
                        </a:rPr>
                        <a:t>up with friends.</a:t>
                      </a:r>
                      <a:endParaRPr sz="2000" b="0">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rgbClr val="002060"/>
                          </a:solidFill>
                        </a:rPr>
                        <a:t>I paint the wall black before meeting up </a:t>
                      </a:r>
                      <a:endParaRPr/>
                    </a:p>
                    <a:p>
                      <a:pPr marL="0" marR="0" lvl="0" indent="0" algn="l" rtl="0">
                        <a:spcBef>
                          <a:spcPts val="0"/>
                        </a:spcBef>
                        <a:spcAft>
                          <a:spcPts val="0"/>
                        </a:spcAft>
                        <a:buNone/>
                      </a:pPr>
                      <a:r>
                        <a:rPr lang="en-GB" sz="2000" b="0">
                          <a:solidFill>
                            <a:srgbClr val="002060"/>
                          </a:solidFill>
                        </a:rPr>
                        <a:t>with friends.</a:t>
                      </a:r>
                      <a:endParaRPr sz="2000" b="0">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rgbClr val="002060"/>
                          </a:solidFill>
                        </a:rPr>
                        <a:t>I paint the wall white after meeting up with </a:t>
                      </a:r>
                      <a:endParaRPr/>
                    </a:p>
                    <a:p>
                      <a:pPr marL="0" marR="0" lvl="0" indent="0" algn="l" rtl="0">
                        <a:spcBef>
                          <a:spcPts val="0"/>
                        </a:spcBef>
                        <a:spcAft>
                          <a:spcPts val="0"/>
                        </a:spcAft>
                        <a:buNone/>
                      </a:pPr>
                      <a:r>
                        <a:rPr lang="en-GB" sz="2000" b="0">
                          <a:solidFill>
                            <a:srgbClr val="002060"/>
                          </a:solidFill>
                        </a:rPr>
                        <a:t>friends.</a:t>
                      </a:r>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b="1">
                          <a:solidFill>
                            <a:srgbClr val="002060"/>
                          </a:solidFill>
                        </a:rPr>
                        <a:t>Last summer </a:t>
                      </a:r>
                      <a:endParaRPr sz="2000" b="1">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I helped in the </a:t>
                      </a:r>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neighbourhood.</a:t>
                      </a:r>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I didn’t help in the </a:t>
                      </a:r>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neighbourhood.</a:t>
                      </a:r>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I helped at home.</a:t>
                      </a:r>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000"/>
                        <a:buFont typeface="Century Gothic"/>
                        <a:buNone/>
                      </a:pPr>
                      <a:endParaRPr sz="2000" b="0">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b="1">
                          <a:solidFill>
                            <a:srgbClr val="002060"/>
                          </a:solidFill>
                        </a:rPr>
                        <a:t>In Italy</a:t>
                      </a:r>
                      <a:endParaRPr sz="2000" b="1">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Every day I go to the beach with </a:t>
                      </a:r>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Gabriela.</a:t>
                      </a:r>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rgbClr val="002060"/>
                          </a:solidFill>
                        </a:rPr>
                        <a:t>Every day he goes to the beach without </a:t>
                      </a:r>
                      <a:endParaRPr/>
                    </a:p>
                    <a:p>
                      <a:pPr marL="0" marR="0" lvl="0" indent="0" algn="l" rtl="0">
                        <a:spcBef>
                          <a:spcPts val="0"/>
                        </a:spcBef>
                        <a:spcAft>
                          <a:spcPts val="0"/>
                        </a:spcAft>
                        <a:buNone/>
                      </a:pPr>
                      <a:r>
                        <a:rPr lang="en-GB" sz="2000" b="0">
                          <a:solidFill>
                            <a:srgbClr val="002060"/>
                          </a:solidFill>
                        </a:rPr>
                        <a:t>Gabriela .</a:t>
                      </a:r>
                      <a:endParaRPr sz="2000" b="0">
                        <a:solidFill>
                          <a:srgbClr val="002060"/>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rgbClr val="002060"/>
                          </a:solidFill>
                        </a:rPr>
                        <a:t>Every day you go to the beach without </a:t>
                      </a:r>
                      <a:endParaRPr/>
                    </a:p>
                    <a:p>
                      <a:pPr marL="0" marR="0" lvl="0" indent="0" algn="l" rtl="0">
                        <a:spcBef>
                          <a:spcPts val="0"/>
                        </a:spcBef>
                        <a:spcAft>
                          <a:spcPts val="0"/>
                        </a:spcAft>
                        <a:buNone/>
                      </a:pPr>
                      <a:r>
                        <a:rPr lang="en-GB" sz="2000" b="0">
                          <a:solidFill>
                            <a:srgbClr val="002060"/>
                          </a:solidFill>
                        </a:rPr>
                        <a:t>Gabriela.</a:t>
                      </a:r>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012" name="Google Shape;1012;p23"/>
          <p:cNvSpPr/>
          <p:nvPr/>
        </p:nvSpPr>
        <p:spPr>
          <a:xfrm>
            <a:off x="10894571" y="55148"/>
            <a:ext cx="1266176"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1013" name="Google Shape;1013;p23"/>
          <p:cNvSpPr txBox="1"/>
          <p:nvPr/>
        </p:nvSpPr>
        <p:spPr>
          <a:xfrm>
            <a:off x="4507325" y="1785468"/>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14" name="Google Shape;1014;p23"/>
          <p:cNvSpPr txBox="1"/>
          <p:nvPr/>
        </p:nvSpPr>
        <p:spPr>
          <a:xfrm>
            <a:off x="7996482" y="1805772"/>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15" name="Google Shape;1015;p23"/>
          <p:cNvSpPr txBox="1"/>
          <p:nvPr/>
        </p:nvSpPr>
        <p:spPr>
          <a:xfrm>
            <a:off x="11358714" y="1770308"/>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16" name="Google Shape;1016;p23"/>
          <p:cNvSpPr txBox="1"/>
          <p:nvPr/>
        </p:nvSpPr>
        <p:spPr>
          <a:xfrm>
            <a:off x="4634251" y="2826765"/>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17" name="Google Shape;1017;p23"/>
          <p:cNvSpPr txBox="1"/>
          <p:nvPr/>
        </p:nvSpPr>
        <p:spPr>
          <a:xfrm>
            <a:off x="7996482" y="2784050"/>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18" name="Google Shape;1018;p23"/>
          <p:cNvSpPr txBox="1"/>
          <p:nvPr/>
        </p:nvSpPr>
        <p:spPr>
          <a:xfrm>
            <a:off x="11358713" y="2782735"/>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19" name="Google Shape;1019;p23"/>
          <p:cNvSpPr txBox="1"/>
          <p:nvPr/>
        </p:nvSpPr>
        <p:spPr>
          <a:xfrm>
            <a:off x="4507325" y="3808494"/>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20" name="Google Shape;1020;p23"/>
          <p:cNvSpPr txBox="1"/>
          <p:nvPr/>
        </p:nvSpPr>
        <p:spPr>
          <a:xfrm>
            <a:off x="7996482" y="3793461"/>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21" name="Google Shape;1021;p23"/>
          <p:cNvSpPr txBox="1"/>
          <p:nvPr/>
        </p:nvSpPr>
        <p:spPr>
          <a:xfrm>
            <a:off x="11374758" y="3793460"/>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22" name="Google Shape;1022;p23"/>
          <p:cNvSpPr txBox="1"/>
          <p:nvPr/>
        </p:nvSpPr>
        <p:spPr>
          <a:xfrm>
            <a:off x="4530546" y="4808639"/>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23" name="Google Shape;1023;p23"/>
          <p:cNvSpPr txBox="1"/>
          <p:nvPr/>
        </p:nvSpPr>
        <p:spPr>
          <a:xfrm>
            <a:off x="8012523" y="4802872"/>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24" name="Google Shape;1024;p23"/>
          <p:cNvSpPr txBox="1"/>
          <p:nvPr/>
        </p:nvSpPr>
        <p:spPr>
          <a:xfrm>
            <a:off x="11390802" y="4802871"/>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25" name="Google Shape;1025;p23"/>
          <p:cNvSpPr txBox="1"/>
          <p:nvPr/>
        </p:nvSpPr>
        <p:spPr>
          <a:xfrm>
            <a:off x="4498463" y="5795419"/>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26" name="Google Shape;1026;p23"/>
          <p:cNvSpPr txBox="1"/>
          <p:nvPr/>
        </p:nvSpPr>
        <p:spPr>
          <a:xfrm>
            <a:off x="8012523" y="5812283"/>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sp>
        <p:nvSpPr>
          <p:cNvPr id="1027" name="Google Shape;1027;p23"/>
          <p:cNvSpPr txBox="1"/>
          <p:nvPr/>
        </p:nvSpPr>
        <p:spPr>
          <a:xfrm>
            <a:off x="11358712" y="5812282"/>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1F3864"/>
              </a:solidFill>
              <a:latin typeface="Century Gothic"/>
              <a:ea typeface="Century Gothic"/>
              <a:cs typeface="Century Gothic"/>
              <a:sym typeface="Century Gothic"/>
            </a:endParaRPr>
          </a:p>
        </p:txBody>
      </p:sp>
      <p:pic>
        <p:nvPicPr>
          <p:cNvPr id="1028" name="Google Shape;1028;p23" descr="http://www.clker.com/cliparts/j/p/l/D/8/K/green-tick-md.png"/>
          <p:cNvPicPr preferRelativeResize="0"/>
          <p:nvPr/>
        </p:nvPicPr>
        <p:blipFill rotWithShape="1">
          <a:blip r:embed="rId3">
            <a:alphaModFix/>
          </a:blip>
          <a:srcRect/>
          <a:stretch/>
        </p:blipFill>
        <p:spPr>
          <a:xfrm>
            <a:off x="8066083" y="1752635"/>
            <a:ext cx="422268" cy="440047"/>
          </a:xfrm>
          <a:prstGeom prst="rect">
            <a:avLst/>
          </a:prstGeom>
          <a:noFill/>
          <a:ln>
            <a:noFill/>
          </a:ln>
        </p:spPr>
      </p:pic>
      <p:pic>
        <p:nvPicPr>
          <p:cNvPr id="1029" name="Google Shape;1029;p23" descr="http://www.clker.com/cliparts/j/p/l/D/8/K/green-tick-md.png"/>
          <p:cNvPicPr preferRelativeResize="0"/>
          <p:nvPr/>
        </p:nvPicPr>
        <p:blipFill rotWithShape="1">
          <a:blip r:embed="rId3">
            <a:alphaModFix/>
          </a:blip>
          <a:srcRect/>
          <a:stretch/>
        </p:blipFill>
        <p:spPr>
          <a:xfrm>
            <a:off x="11444362" y="2695769"/>
            <a:ext cx="422268" cy="440047"/>
          </a:xfrm>
          <a:prstGeom prst="rect">
            <a:avLst/>
          </a:prstGeom>
          <a:noFill/>
          <a:ln>
            <a:noFill/>
          </a:ln>
        </p:spPr>
      </p:pic>
      <p:pic>
        <p:nvPicPr>
          <p:cNvPr id="1030" name="Google Shape;1030;p23" descr="http://www.clker.com/cliparts/j/p/l/D/8/K/green-tick-md.png"/>
          <p:cNvPicPr preferRelativeResize="0"/>
          <p:nvPr/>
        </p:nvPicPr>
        <p:blipFill rotWithShape="1">
          <a:blip r:embed="rId3">
            <a:alphaModFix/>
          </a:blip>
          <a:srcRect/>
          <a:stretch/>
        </p:blipFill>
        <p:spPr>
          <a:xfrm>
            <a:off x="8103603" y="3769500"/>
            <a:ext cx="422268" cy="440047"/>
          </a:xfrm>
          <a:prstGeom prst="rect">
            <a:avLst/>
          </a:prstGeom>
          <a:noFill/>
          <a:ln>
            <a:noFill/>
          </a:ln>
        </p:spPr>
      </p:pic>
      <p:pic>
        <p:nvPicPr>
          <p:cNvPr id="1031" name="Google Shape;1031;p23" descr="http://www.clker.com/cliparts/j/p/l/D/8/K/green-tick-md.png"/>
          <p:cNvPicPr preferRelativeResize="0"/>
          <p:nvPr/>
        </p:nvPicPr>
        <p:blipFill rotWithShape="1">
          <a:blip r:embed="rId3">
            <a:alphaModFix/>
          </a:blip>
          <a:srcRect/>
          <a:stretch/>
        </p:blipFill>
        <p:spPr>
          <a:xfrm>
            <a:off x="4560885" y="4713573"/>
            <a:ext cx="422268" cy="440047"/>
          </a:xfrm>
          <a:prstGeom prst="rect">
            <a:avLst/>
          </a:prstGeom>
          <a:noFill/>
          <a:ln>
            <a:noFill/>
          </a:ln>
        </p:spPr>
      </p:pic>
      <p:pic>
        <p:nvPicPr>
          <p:cNvPr id="1032" name="Google Shape;1032;p23" descr="http://www.clker.com/cliparts/j/p/l/D/8/K/green-tick-md.png"/>
          <p:cNvPicPr preferRelativeResize="0"/>
          <p:nvPr/>
        </p:nvPicPr>
        <p:blipFill rotWithShape="1">
          <a:blip r:embed="rId3">
            <a:alphaModFix/>
          </a:blip>
          <a:srcRect/>
          <a:stretch/>
        </p:blipFill>
        <p:spPr>
          <a:xfrm>
            <a:off x="8074102" y="5729451"/>
            <a:ext cx="422268" cy="440047"/>
          </a:xfrm>
          <a:prstGeom prst="rect">
            <a:avLst/>
          </a:prstGeom>
          <a:noFill/>
          <a:ln>
            <a:noFill/>
          </a:ln>
        </p:spPr>
      </p:pic>
      <p:sp>
        <p:nvSpPr>
          <p:cNvPr id="1033" name="Google Shape;1033;p23">
            <a:hlinkClick r:id="" action="ppaction://noaction">
              <a:snd r:embed="rId4" name="Normalmente es important ecomer antes de cantar.wav"/>
            </a:hlinkClick>
          </p:cNvPr>
          <p:cNvSpPr/>
          <p:nvPr/>
        </p:nvSpPr>
        <p:spPr>
          <a:xfrm>
            <a:off x="104279" y="164810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p>
        </p:txBody>
      </p:sp>
      <p:sp>
        <p:nvSpPr>
          <p:cNvPr id="1034" name="Google Shape;1034;p23"/>
          <p:cNvSpPr txBox="1"/>
          <p:nvPr/>
        </p:nvSpPr>
        <p:spPr>
          <a:xfrm>
            <a:off x="6864905" y="880262"/>
            <a:ext cx="56678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B</a:t>
            </a:r>
            <a:endParaRPr/>
          </a:p>
        </p:txBody>
      </p:sp>
      <p:sp>
        <p:nvSpPr>
          <p:cNvPr id="1035" name="Google Shape;1035;p23"/>
          <p:cNvSpPr txBox="1"/>
          <p:nvPr/>
        </p:nvSpPr>
        <p:spPr>
          <a:xfrm>
            <a:off x="10374452" y="877324"/>
            <a:ext cx="56678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C</a:t>
            </a:r>
            <a:endParaRPr/>
          </a:p>
        </p:txBody>
      </p:sp>
      <p:sp>
        <p:nvSpPr>
          <p:cNvPr id="1036" name="Google Shape;1036;p23"/>
          <p:cNvSpPr txBox="1"/>
          <p:nvPr/>
        </p:nvSpPr>
        <p:spPr>
          <a:xfrm>
            <a:off x="4665447" y="622231"/>
            <a:ext cx="599239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Escribe A, B o C.</a:t>
            </a:r>
            <a:endParaRPr/>
          </a:p>
        </p:txBody>
      </p:sp>
      <p:sp>
        <p:nvSpPr>
          <p:cNvPr id="1037" name="Google Shape;1037;p23">
            <a:hlinkClick r:id="" action="ppaction://noaction">
              <a:snd r:embed="rId5" name="En enero aprovecho al ma%CC%81ximo el tiempo libre con mi familia.wav"/>
            </a:hlinkClick>
          </p:cNvPr>
          <p:cNvSpPr/>
          <p:nvPr/>
        </p:nvSpPr>
        <p:spPr>
          <a:xfrm>
            <a:off x="104276" y="262260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1038" name="Google Shape;1038;p23">
            <a:hlinkClick r:id="" action="ppaction://noaction">
              <a:snd r:embed="rId6" name="en febrero pinto de negro la pared antes de quedar con amigos.wav"/>
            </a:hlinkClick>
          </p:cNvPr>
          <p:cNvSpPr/>
          <p:nvPr/>
        </p:nvSpPr>
        <p:spPr>
          <a:xfrm>
            <a:off x="104277" y="360700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1039" name="Google Shape;1039;p23">
            <a:hlinkClick r:id="" action="ppaction://noaction">
              <a:snd r:embed="rId7" name="El verano pasado ayude%CC%81 con los problemas en el barrio.wav"/>
            </a:hlinkClick>
          </p:cNvPr>
          <p:cNvSpPr/>
          <p:nvPr/>
        </p:nvSpPr>
        <p:spPr>
          <a:xfrm>
            <a:off x="104278" y="465472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1040" name="Google Shape;1040;p23">
            <a:hlinkClick r:id="" action="ppaction://noaction">
              <a:snd r:embed="rId8" name="En Italia todos los di%CC%81as va la playa sin Gabriela.wav"/>
            </a:hlinkClick>
          </p:cNvPr>
          <p:cNvSpPr/>
          <p:nvPr/>
        </p:nvSpPr>
        <p:spPr>
          <a:xfrm>
            <a:off x="89573" y="562922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1041" name="Google Shape;1041;p23"/>
          <p:cNvSpPr txBox="1">
            <a:spLocks noGrp="1"/>
          </p:cNvSpPr>
          <p:nvPr>
            <p:ph type="title"/>
          </p:nvPr>
        </p:nvSpPr>
        <p:spPr>
          <a:xfrm>
            <a:off x="10873197" y="-41261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escuchar</a:t>
            </a:r>
            <a:endParaRPr/>
          </a:p>
        </p:txBody>
      </p:sp>
      <p:pic>
        <p:nvPicPr>
          <p:cNvPr id="1042" name="Google Shape;1042;p23" descr="background rectangle"/>
          <p:cNvPicPr preferRelativeResize="0"/>
          <p:nvPr/>
        </p:nvPicPr>
        <p:blipFill rotWithShape="1">
          <a:blip r:embed="rId9">
            <a:alphaModFix/>
          </a:blip>
          <a:srcRect/>
          <a:stretch/>
        </p:blipFill>
        <p:spPr>
          <a:xfrm>
            <a:off x="0" y="67404"/>
            <a:ext cx="4699000" cy="867128"/>
          </a:xfrm>
          <a:prstGeom prst="rect">
            <a:avLst/>
          </a:prstGeom>
          <a:noFill/>
          <a:ln>
            <a:noFill/>
          </a:ln>
        </p:spPr>
      </p:pic>
      <p:sp>
        <p:nvSpPr>
          <p:cNvPr id="1043" name="Google Shape;1043;p23"/>
          <p:cNvSpPr txBox="1"/>
          <p:nvPr/>
        </p:nvSpPr>
        <p:spPr>
          <a:xfrm>
            <a:off x="154674" y="-223477"/>
            <a:ext cx="3439476"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FFFF"/>
              </a:buClr>
              <a:buSzPts val="3600"/>
              <a:buFont typeface="Century Gothic"/>
              <a:buNone/>
            </a:pPr>
            <a:r>
              <a:rPr lang="en-GB" sz="3600" b="1" i="0" u="none" strike="noStrike" cap="none">
                <a:solidFill>
                  <a:srgbClr val="FFFFFF"/>
                </a:solidFill>
                <a:latin typeface="Century Gothic"/>
                <a:ea typeface="Century Gothic"/>
                <a:cs typeface="Century Gothic"/>
                <a:sym typeface="Century Gothic"/>
              </a:rPr>
              <a:t>Vocabulario</a:t>
            </a:r>
            <a:endParaRPr/>
          </a:p>
        </p:txBody>
      </p:sp>
      <p:sp>
        <p:nvSpPr>
          <p:cNvPr id="1044" name="Google Shape;1044;p23"/>
          <p:cNvSpPr txBox="1"/>
          <p:nvPr/>
        </p:nvSpPr>
        <p:spPr>
          <a:xfrm>
            <a:off x="3355358" y="874479"/>
            <a:ext cx="56678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a:t>
            </a:r>
            <a:endParaRPr/>
          </a:p>
        </p:txBody>
      </p:sp>
      <p:sp>
        <p:nvSpPr>
          <p:cNvPr id="1045" name="Google Shape;1045;p23"/>
          <p:cNvSpPr txBox="1"/>
          <p:nvPr/>
        </p:nvSpPr>
        <p:spPr>
          <a:xfrm>
            <a:off x="4665447" y="-18995"/>
            <a:ext cx="462987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Lee las frases en inglés.</a:t>
            </a:r>
            <a:endParaRPr/>
          </a:p>
        </p:txBody>
      </p:sp>
      <p:sp>
        <p:nvSpPr>
          <p:cNvPr id="1046" name="Google Shape;1046;p23"/>
          <p:cNvSpPr txBox="1"/>
          <p:nvPr/>
        </p:nvSpPr>
        <p:spPr>
          <a:xfrm>
            <a:off x="4665447" y="310336"/>
            <a:ext cx="634292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Escucha. ¿Cuál es la frase correcta?</a:t>
            </a:r>
            <a:endParaRPr sz="2000" b="0" i="0" u="none" strike="noStrike" cap="none">
              <a:solidFill>
                <a:srgbClr val="1F3864"/>
              </a:solidFill>
              <a:latin typeface="Century Gothic"/>
              <a:ea typeface="Century Gothic"/>
              <a:cs typeface="Century Gothic"/>
              <a:sym typeface="Century Gothic"/>
            </a:endParaRPr>
          </a:p>
        </p:txBody>
      </p:sp>
      <p:sp>
        <p:nvSpPr>
          <p:cNvPr id="1047" name="Google Shape;1047;p23"/>
          <p:cNvSpPr/>
          <p:nvPr/>
        </p:nvSpPr>
        <p:spPr>
          <a:xfrm>
            <a:off x="5126957" y="2298329"/>
            <a:ext cx="6997107" cy="2981601"/>
          </a:xfrm>
          <a:prstGeom prst="wedgeRoundRectCallout">
            <a:avLst>
              <a:gd name="adj1" fmla="val -80940"/>
              <a:gd name="adj2" fmla="val -62331"/>
              <a:gd name="adj3" fmla="val 16667"/>
            </a:avLst>
          </a:prstGeom>
          <a:solidFill>
            <a:srgbClr val="00206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entury Gothic"/>
                <a:ea typeface="Century Gothic"/>
                <a:cs typeface="Century Gothic"/>
                <a:sym typeface="Century Gothic"/>
              </a:rPr>
              <a:t>Want to say ‘before </a:t>
            </a:r>
            <a:r>
              <a:rPr lang="en-GB" sz="2400" i="1">
                <a:solidFill>
                  <a:schemeClr val="lt1"/>
                </a:solidFill>
                <a:latin typeface="Century Gothic"/>
                <a:ea typeface="Century Gothic"/>
                <a:cs typeface="Century Gothic"/>
                <a:sym typeface="Century Gothic"/>
              </a:rPr>
              <a:t>doing’</a:t>
            </a:r>
            <a:r>
              <a:rPr lang="en-GB" sz="2400">
                <a:solidFill>
                  <a:schemeClr val="lt1"/>
                </a:solidFill>
                <a:latin typeface="Century Gothic"/>
                <a:ea typeface="Century Gothic"/>
                <a:cs typeface="Century Gothic"/>
                <a:sym typeface="Century Gothic"/>
              </a:rPr>
              <a:t> something?</a:t>
            </a:r>
            <a:endParaRPr/>
          </a:p>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GB" sz="2400">
                <a:solidFill>
                  <a:schemeClr val="lt1"/>
                </a:solidFill>
                <a:latin typeface="Century Gothic"/>
                <a:ea typeface="Century Gothic"/>
                <a:cs typeface="Century Gothic"/>
                <a:sym typeface="Century Gothic"/>
              </a:rPr>
              <a:t>Use antes </a:t>
            </a:r>
            <a:r>
              <a:rPr lang="en-GB" sz="2400" b="1">
                <a:solidFill>
                  <a:schemeClr val="lt1"/>
                </a:solidFill>
                <a:latin typeface="Century Gothic"/>
                <a:ea typeface="Century Gothic"/>
                <a:cs typeface="Century Gothic"/>
                <a:sym typeface="Century Gothic"/>
              </a:rPr>
              <a:t>de</a:t>
            </a:r>
            <a:r>
              <a:rPr lang="en-GB" sz="2400">
                <a:solidFill>
                  <a:schemeClr val="lt1"/>
                </a:solidFill>
                <a:latin typeface="Century Gothic"/>
                <a:ea typeface="Century Gothic"/>
                <a:cs typeface="Century Gothic"/>
                <a:sym typeface="Century Gothic"/>
              </a:rPr>
              <a:t> + infinitive</a:t>
            </a:r>
            <a:endParaRPr/>
          </a:p>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GB" sz="2400">
                <a:solidFill>
                  <a:schemeClr val="lt1"/>
                </a:solidFill>
                <a:latin typeface="Century Gothic"/>
                <a:ea typeface="Century Gothic"/>
                <a:cs typeface="Century Gothic"/>
                <a:sym typeface="Century Gothic"/>
              </a:rPr>
              <a:t>E.g. Antes de estudiar, voy al parque.</a:t>
            </a:r>
            <a:endParaRPr/>
          </a:p>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GB" sz="2400">
                <a:solidFill>
                  <a:schemeClr val="lt1"/>
                </a:solidFill>
                <a:latin typeface="Century Gothic"/>
                <a:ea typeface="Century Gothic"/>
                <a:cs typeface="Century Gothic"/>
                <a:sym typeface="Century Gothic"/>
              </a:rPr>
              <a:t>Before studying, I go to the park.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2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054" name="Google Shape;1054;p2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Saying what I do and I did</a:t>
            </a:r>
            <a:br>
              <a:rPr lang="en-GB" sz="2400" b="1">
                <a:solidFill>
                  <a:schemeClr val="lt1"/>
                </a:solidFill>
              </a:rPr>
            </a:br>
            <a:r>
              <a:rPr lang="en-GB" sz="2000">
                <a:solidFill>
                  <a:srgbClr val="FFFFFF"/>
                </a:solidFill>
              </a:rPr>
              <a:t>-ar verbs – 1</a:t>
            </a:r>
            <a:r>
              <a:rPr lang="en-GB" sz="2000" baseline="30000">
                <a:solidFill>
                  <a:srgbClr val="FFFFFF"/>
                </a:solidFill>
              </a:rPr>
              <a:t>st</a:t>
            </a:r>
            <a:r>
              <a:rPr lang="en-GB" sz="2000">
                <a:solidFill>
                  <a:srgbClr val="FFFFFF"/>
                </a:solidFill>
              </a:rPr>
              <a:t> person singular past (preterite)</a:t>
            </a:r>
            <a:endParaRPr sz="2000" b="1">
              <a:solidFill>
                <a:schemeClr val="lt1"/>
              </a:solidFill>
            </a:endParaRPr>
          </a:p>
        </p:txBody>
      </p:sp>
      <p:sp>
        <p:nvSpPr>
          <p:cNvPr id="1055" name="Google Shape;1055;p24"/>
          <p:cNvSpPr txBox="1"/>
          <p:nvPr/>
        </p:nvSpPr>
        <p:spPr>
          <a:xfrm>
            <a:off x="709187" y="1203809"/>
            <a:ext cx="10668561"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Remember, the verb ending changes depending on whether you are talking about routine things in the present or completed things in the past.</a:t>
            </a:r>
            <a:endParaRPr sz="2800" b="0" i="0" u="none" strike="noStrike" cap="none">
              <a:solidFill>
                <a:srgbClr val="002060"/>
              </a:solidFill>
              <a:latin typeface="Century Gothic"/>
              <a:ea typeface="Century Gothic"/>
              <a:cs typeface="Century Gothic"/>
              <a:sym typeface="Century Gothic"/>
            </a:endParaRPr>
          </a:p>
        </p:txBody>
      </p:sp>
      <p:sp>
        <p:nvSpPr>
          <p:cNvPr id="1056" name="Google Shape;1056;p24"/>
          <p:cNvSpPr txBox="1"/>
          <p:nvPr/>
        </p:nvSpPr>
        <p:spPr>
          <a:xfrm>
            <a:off x="709187" y="2831824"/>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solidFill>
                  <a:srgbClr val="ED7D31"/>
                </a:solidFill>
                <a:latin typeface="Century Gothic"/>
                <a:ea typeface="Century Gothic"/>
                <a:cs typeface="Century Gothic"/>
                <a:sym typeface="Century Gothic"/>
              </a:rPr>
              <a:t>I</a:t>
            </a:r>
            <a:r>
              <a:rPr lang="en-GB" sz="2800" b="0" i="0" u="none" strike="noStrike" cap="none">
                <a:solidFill>
                  <a:srgbClr val="002060"/>
                </a:solidFill>
                <a:latin typeface="Century Gothic"/>
                <a:ea typeface="Century Gothic"/>
                <a:cs typeface="Century Gothic"/>
                <a:sym typeface="Century Gothic"/>
              </a:rPr>
              <a:t> help at home.</a:t>
            </a:r>
            <a:endParaRPr/>
          </a:p>
        </p:txBody>
      </p:sp>
      <p:sp>
        <p:nvSpPr>
          <p:cNvPr id="1057" name="Google Shape;1057;p24"/>
          <p:cNvSpPr txBox="1"/>
          <p:nvPr/>
        </p:nvSpPr>
        <p:spPr>
          <a:xfrm>
            <a:off x="5060083" y="2790179"/>
            <a:ext cx="50011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Ayud</a:t>
            </a:r>
            <a:r>
              <a:rPr lang="en-GB" sz="2800" b="1" u="sng">
                <a:solidFill>
                  <a:srgbClr val="ED7D31"/>
                </a:solidFill>
                <a:latin typeface="Century Gothic"/>
                <a:ea typeface="Century Gothic"/>
                <a:cs typeface="Century Gothic"/>
                <a:sym typeface="Century Gothic"/>
              </a:rPr>
              <a:t>__</a:t>
            </a:r>
            <a:r>
              <a:rPr lang="en-GB" sz="2800" b="0" i="0" u="none" strike="noStrike" cap="none">
                <a:solidFill>
                  <a:srgbClr val="ED7D31"/>
                </a:solidFill>
                <a:latin typeface="Century Gothic"/>
                <a:ea typeface="Century Gothic"/>
                <a:cs typeface="Century Gothic"/>
                <a:sym typeface="Century Gothic"/>
              </a:rPr>
              <a:t> </a:t>
            </a:r>
            <a:r>
              <a:rPr lang="en-GB" sz="2800">
                <a:solidFill>
                  <a:srgbClr val="002060"/>
                </a:solidFill>
                <a:latin typeface="Century Gothic"/>
                <a:ea typeface="Century Gothic"/>
                <a:cs typeface="Century Gothic"/>
                <a:sym typeface="Century Gothic"/>
              </a:rPr>
              <a:t>en casa</a:t>
            </a:r>
            <a:r>
              <a:rPr lang="en-GB" sz="2800" b="0" i="0" u="none" strike="noStrike" cap="none">
                <a:solidFill>
                  <a:srgbClr val="002060"/>
                </a:solidFill>
                <a:latin typeface="Century Gothic"/>
                <a:ea typeface="Century Gothic"/>
                <a:cs typeface="Century Gothic"/>
                <a:sym typeface="Century Gothic"/>
              </a:rPr>
              <a:t>.</a:t>
            </a:r>
            <a:endParaRPr/>
          </a:p>
        </p:txBody>
      </p:sp>
      <p:sp>
        <p:nvSpPr>
          <p:cNvPr id="1058" name="Google Shape;1058;p24"/>
          <p:cNvSpPr txBox="1"/>
          <p:nvPr/>
        </p:nvSpPr>
        <p:spPr>
          <a:xfrm>
            <a:off x="6051549" y="2788925"/>
            <a:ext cx="418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D7D31"/>
                </a:solidFill>
                <a:latin typeface="Century Gothic"/>
                <a:ea typeface="Century Gothic"/>
                <a:cs typeface="Century Gothic"/>
                <a:sym typeface="Century Gothic"/>
              </a:rPr>
              <a:t>o</a:t>
            </a:r>
            <a:endParaRPr sz="2800" b="1">
              <a:solidFill>
                <a:srgbClr val="FF6600"/>
              </a:solidFill>
              <a:latin typeface="Century Gothic"/>
              <a:ea typeface="Century Gothic"/>
              <a:cs typeface="Century Gothic"/>
              <a:sym typeface="Century Gothic"/>
            </a:endParaRPr>
          </a:p>
        </p:txBody>
      </p:sp>
      <p:sp>
        <p:nvSpPr>
          <p:cNvPr id="1059" name="Google Shape;1059;p24"/>
          <p:cNvSpPr txBox="1"/>
          <p:nvPr/>
        </p:nvSpPr>
        <p:spPr>
          <a:xfrm>
            <a:off x="709187" y="3506478"/>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solidFill>
                  <a:srgbClr val="ED7D31"/>
                </a:solidFill>
                <a:latin typeface="Century Gothic"/>
                <a:ea typeface="Century Gothic"/>
                <a:cs typeface="Century Gothic"/>
                <a:sym typeface="Century Gothic"/>
              </a:rPr>
              <a:t>I</a:t>
            </a:r>
            <a:r>
              <a:rPr lang="en-GB" sz="2800" b="0" i="0" u="none" strike="noStrike" cap="none">
                <a:solidFill>
                  <a:srgbClr val="002060"/>
                </a:solidFill>
                <a:latin typeface="Century Gothic"/>
                <a:ea typeface="Century Gothic"/>
                <a:cs typeface="Century Gothic"/>
                <a:sym typeface="Century Gothic"/>
              </a:rPr>
              <a:t> </a:t>
            </a:r>
            <a:r>
              <a:rPr lang="en-GB" sz="2800" i="0" u="none" strike="noStrike" cap="none">
                <a:solidFill>
                  <a:srgbClr val="002060"/>
                </a:solidFill>
                <a:latin typeface="Century Gothic"/>
                <a:ea typeface="Century Gothic"/>
                <a:cs typeface="Century Gothic"/>
                <a:sym typeface="Century Gothic"/>
              </a:rPr>
              <a:t>help</a:t>
            </a:r>
            <a:r>
              <a:rPr lang="en-GB" sz="2800" b="1" i="0" u="none" strike="noStrike" cap="none">
                <a:solidFill>
                  <a:srgbClr val="002060"/>
                </a:solidFill>
                <a:latin typeface="Century Gothic"/>
                <a:ea typeface="Century Gothic"/>
                <a:cs typeface="Century Gothic"/>
                <a:sym typeface="Century Gothic"/>
              </a:rPr>
              <a:t>ed</a:t>
            </a:r>
            <a:r>
              <a:rPr lang="en-GB" sz="2800" b="0" i="0" u="none" strike="noStrike" cap="none">
                <a:solidFill>
                  <a:srgbClr val="002060"/>
                </a:solidFill>
                <a:latin typeface="Century Gothic"/>
                <a:ea typeface="Century Gothic"/>
                <a:cs typeface="Century Gothic"/>
                <a:sym typeface="Century Gothic"/>
              </a:rPr>
              <a:t> at home.</a:t>
            </a:r>
            <a:endParaRPr/>
          </a:p>
        </p:txBody>
      </p:sp>
      <p:sp>
        <p:nvSpPr>
          <p:cNvPr id="1060" name="Google Shape;1060;p24"/>
          <p:cNvSpPr txBox="1"/>
          <p:nvPr/>
        </p:nvSpPr>
        <p:spPr>
          <a:xfrm>
            <a:off x="5060083" y="3487144"/>
            <a:ext cx="50011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Ayud</a:t>
            </a:r>
            <a:r>
              <a:rPr lang="en-GB" sz="2800" b="1" u="sng">
                <a:solidFill>
                  <a:srgbClr val="ED7D31"/>
                </a:solidFill>
                <a:latin typeface="Century Gothic"/>
                <a:ea typeface="Century Gothic"/>
                <a:cs typeface="Century Gothic"/>
                <a:sym typeface="Century Gothic"/>
              </a:rPr>
              <a:t>__</a:t>
            </a:r>
            <a:r>
              <a:rPr lang="en-GB" sz="2800" b="0" i="0" u="none" strike="noStrike" cap="none">
                <a:solidFill>
                  <a:srgbClr val="ED7D31"/>
                </a:solidFill>
                <a:latin typeface="Century Gothic"/>
                <a:ea typeface="Century Gothic"/>
                <a:cs typeface="Century Gothic"/>
                <a:sym typeface="Century Gothic"/>
              </a:rPr>
              <a:t> </a:t>
            </a:r>
            <a:r>
              <a:rPr lang="en-GB" sz="2800">
                <a:solidFill>
                  <a:srgbClr val="002060"/>
                </a:solidFill>
                <a:latin typeface="Century Gothic"/>
                <a:ea typeface="Century Gothic"/>
                <a:cs typeface="Century Gothic"/>
                <a:sym typeface="Century Gothic"/>
              </a:rPr>
              <a:t>en casa</a:t>
            </a:r>
            <a:r>
              <a:rPr lang="en-GB" sz="2800" b="0" i="0" u="none" strike="noStrike" cap="none">
                <a:solidFill>
                  <a:srgbClr val="002060"/>
                </a:solidFill>
                <a:latin typeface="Century Gothic"/>
                <a:ea typeface="Century Gothic"/>
                <a:cs typeface="Century Gothic"/>
                <a:sym typeface="Century Gothic"/>
              </a:rPr>
              <a:t>.</a:t>
            </a:r>
            <a:endParaRPr/>
          </a:p>
        </p:txBody>
      </p:sp>
      <p:sp>
        <p:nvSpPr>
          <p:cNvPr id="1061" name="Google Shape;1061;p24"/>
          <p:cNvSpPr txBox="1"/>
          <p:nvPr/>
        </p:nvSpPr>
        <p:spPr>
          <a:xfrm>
            <a:off x="6048059" y="3444245"/>
            <a:ext cx="418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D7D31"/>
                </a:solidFill>
                <a:latin typeface="Century Gothic"/>
                <a:ea typeface="Century Gothic"/>
                <a:cs typeface="Century Gothic"/>
                <a:sym typeface="Century Gothic"/>
              </a:rPr>
              <a:t>é</a:t>
            </a:r>
            <a:endParaRPr sz="2800" b="1">
              <a:solidFill>
                <a:srgbClr val="FF6600"/>
              </a:solidFill>
              <a:latin typeface="Century Gothic"/>
              <a:ea typeface="Century Gothic"/>
              <a:cs typeface="Century Gothic"/>
              <a:sym typeface="Century Gothic"/>
            </a:endParaRPr>
          </a:p>
        </p:txBody>
      </p:sp>
      <p:sp>
        <p:nvSpPr>
          <p:cNvPr id="1062" name="Google Shape;1062;p24"/>
          <p:cNvSpPr txBox="1"/>
          <p:nvPr/>
        </p:nvSpPr>
        <p:spPr>
          <a:xfrm>
            <a:off x="709187" y="4331761"/>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solidFill>
                  <a:srgbClr val="ED7D31"/>
                </a:solidFill>
                <a:latin typeface="Century Gothic"/>
                <a:ea typeface="Century Gothic"/>
                <a:cs typeface="Century Gothic"/>
                <a:sym typeface="Century Gothic"/>
              </a:rPr>
              <a:t>I</a:t>
            </a:r>
            <a:r>
              <a:rPr lang="en-GB" sz="2800" b="0" i="0" u="none" strike="noStrike" cap="none">
                <a:solidFill>
                  <a:srgbClr val="002060"/>
                </a:solidFill>
                <a:latin typeface="Century Gothic"/>
                <a:ea typeface="Century Gothic"/>
                <a:cs typeface="Century Gothic"/>
                <a:sym typeface="Century Gothic"/>
              </a:rPr>
              <a:t> </a:t>
            </a:r>
            <a:r>
              <a:rPr lang="en-GB" sz="2800">
                <a:solidFill>
                  <a:srgbClr val="002060"/>
                </a:solidFill>
                <a:latin typeface="Century Gothic"/>
                <a:ea typeface="Century Gothic"/>
                <a:cs typeface="Century Gothic"/>
                <a:sym typeface="Century Gothic"/>
              </a:rPr>
              <a:t>paint the wall</a:t>
            </a:r>
            <a:r>
              <a:rPr lang="en-GB" sz="2800" b="0" i="0" u="none" strike="noStrike" cap="none">
                <a:solidFill>
                  <a:srgbClr val="002060"/>
                </a:solidFill>
                <a:latin typeface="Century Gothic"/>
                <a:ea typeface="Century Gothic"/>
                <a:cs typeface="Century Gothic"/>
                <a:sym typeface="Century Gothic"/>
              </a:rPr>
              <a:t>.</a:t>
            </a:r>
            <a:endParaRPr/>
          </a:p>
        </p:txBody>
      </p:sp>
      <p:sp>
        <p:nvSpPr>
          <p:cNvPr id="1063" name="Google Shape;1063;p24"/>
          <p:cNvSpPr txBox="1"/>
          <p:nvPr/>
        </p:nvSpPr>
        <p:spPr>
          <a:xfrm>
            <a:off x="6048059" y="4306365"/>
            <a:ext cx="401320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la pared</a:t>
            </a:r>
            <a:r>
              <a:rPr lang="en-GB" sz="2800" b="0" i="0" u="none" strike="noStrike" cap="none">
                <a:solidFill>
                  <a:srgbClr val="002060"/>
                </a:solidFill>
                <a:latin typeface="Century Gothic"/>
                <a:ea typeface="Century Gothic"/>
                <a:cs typeface="Century Gothic"/>
                <a:sym typeface="Century Gothic"/>
              </a:rPr>
              <a:t>.</a:t>
            </a:r>
            <a:endParaRPr/>
          </a:p>
        </p:txBody>
      </p:sp>
      <p:sp>
        <p:nvSpPr>
          <p:cNvPr id="1064" name="Google Shape;1064;p24"/>
          <p:cNvSpPr txBox="1"/>
          <p:nvPr/>
        </p:nvSpPr>
        <p:spPr>
          <a:xfrm>
            <a:off x="709187" y="5106252"/>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solidFill>
                  <a:srgbClr val="ED7D31"/>
                </a:solidFill>
                <a:latin typeface="Century Gothic"/>
                <a:ea typeface="Century Gothic"/>
                <a:cs typeface="Century Gothic"/>
                <a:sym typeface="Century Gothic"/>
              </a:rPr>
              <a:t>I</a:t>
            </a:r>
            <a:r>
              <a:rPr lang="en-GB" sz="2800" b="0" i="0" u="none" strike="noStrike" cap="none">
                <a:solidFill>
                  <a:srgbClr val="002060"/>
                </a:solidFill>
                <a:latin typeface="Century Gothic"/>
                <a:ea typeface="Century Gothic"/>
                <a:cs typeface="Century Gothic"/>
                <a:sym typeface="Century Gothic"/>
              </a:rPr>
              <a:t> </a:t>
            </a:r>
            <a:r>
              <a:rPr lang="en-GB" sz="2800">
                <a:solidFill>
                  <a:srgbClr val="002060"/>
                </a:solidFill>
                <a:latin typeface="Century Gothic"/>
                <a:ea typeface="Century Gothic"/>
                <a:cs typeface="Century Gothic"/>
                <a:sym typeface="Century Gothic"/>
              </a:rPr>
              <a:t>paint</a:t>
            </a:r>
            <a:r>
              <a:rPr lang="en-GB" sz="2800" b="1">
                <a:solidFill>
                  <a:srgbClr val="002060"/>
                </a:solidFill>
                <a:latin typeface="Century Gothic"/>
                <a:ea typeface="Century Gothic"/>
                <a:cs typeface="Century Gothic"/>
                <a:sym typeface="Century Gothic"/>
              </a:rPr>
              <a:t>ed</a:t>
            </a:r>
            <a:r>
              <a:rPr lang="en-GB" sz="2800">
                <a:solidFill>
                  <a:srgbClr val="002060"/>
                </a:solidFill>
                <a:latin typeface="Century Gothic"/>
                <a:ea typeface="Century Gothic"/>
                <a:cs typeface="Century Gothic"/>
                <a:sym typeface="Century Gothic"/>
              </a:rPr>
              <a:t> the wall</a:t>
            </a:r>
            <a:r>
              <a:rPr lang="en-GB" sz="2800" b="0" i="0" u="none" strike="noStrike" cap="none">
                <a:solidFill>
                  <a:srgbClr val="002060"/>
                </a:solidFill>
                <a:latin typeface="Century Gothic"/>
                <a:ea typeface="Century Gothic"/>
                <a:cs typeface="Century Gothic"/>
                <a:sym typeface="Century Gothic"/>
              </a:rPr>
              <a:t>.</a:t>
            </a:r>
            <a:endParaRPr/>
          </a:p>
        </p:txBody>
      </p:sp>
      <p:sp>
        <p:nvSpPr>
          <p:cNvPr id="1065" name="Google Shape;1065;p24"/>
          <p:cNvSpPr txBox="1"/>
          <p:nvPr/>
        </p:nvSpPr>
        <p:spPr>
          <a:xfrm>
            <a:off x="6048059" y="5080856"/>
            <a:ext cx="18680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la pared</a:t>
            </a:r>
            <a:r>
              <a:rPr lang="en-GB" sz="2800" b="0" i="0" u="none" strike="noStrike" cap="none">
                <a:solidFill>
                  <a:srgbClr val="002060"/>
                </a:solidFill>
                <a:latin typeface="Century Gothic"/>
                <a:ea typeface="Century Gothic"/>
                <a:cs typeface="Century Gothic"/>
                <a:sym typeface="Century Gothic"/>
              </a:rPr>
              <a:t>.</a:t>
            </a:r>
            <a:endParaRPr/>
          </a:p>
        </p:txBody>
      </p:sp>
      <p:sp>
        <p:nvSpPr>
          <p:cNvPr id="1066" name="Google Shape;1066;p24"/>
          <p:cNvSpPr txBox="1"/>
          <p:nvPr/>
        </p:nvSpPr>
        <p:spPr>
          <a:xfrm>
            <a:off x="5060083" y="4306365"/>
            <a:ext cx="116259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Pint</a:t>
            </a:r>
            <a:r>
              <a:rPr lang="en-GB" sz="2800" b="1" u="sng">
                <a:solidFill>
                  <a:srgbClr val="ED7D31"/>
                </a:solidFill>
                <a:latin typeface="Century Gothic"/>
                <a:ea typeface="Century Gothic"/>
                <a:cs typeface="Century Gothic"/>
                <a:sym typeface="Century Gothic"/>
              </a:rPr>
              <a:t>o</a:t>
            </a:r>
            <a:endParaRPr sz="2400">
              <a:solidFill>
                <a:srgbClr val="1F3864"/>
              </a:solidFill>
              <a:latin typeface="Century Gothic"/>
              <a:ea typeface="Century Gothic"/>
              <a:cs typeface="Century Gothic"/>
              <a:sym typeface="Century Gothic"/>
            </a:endParaRPr>
          </a:p>
        </p:txBody>
      </p:sp>
      <p:sp>
        <p:nvSpPr>
          <p:cNvPr id="1067" name="Google Shape;1067;p24"/>
          <p:cNvSpPr txBox="1"/>
          <p:nvPr/>
        </p:nvSpPr>
        <p:spPr>
          <a:xfrm>
            <a:off x="5065264" y="5086622"/>
            <a:ext cx="116259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Pint</a:t>
            </a:r>
            <a:r>
              <a:rPr lang="en-GB" sz="2800" b="1" u="sng">
                <a:solidFill>
                  <a:srgbClr val="ED7D31"/>
                </a:solidFill>
                <a:latin typeface="Century Gothic"/>
                <a:ea typeface="Century Gothic"/>
                <a:cs typeface="Century Gothic"/>
                <a:sym typeface="Century Gothic"/>
              </a:rPr>
              <a:t>é</a:t>
            </a:r>
            <a:endParaRPr sz="2400">
              <a:solidFill>
                <a:srgbClr val="1F3864"/>
              </a:solidFill>
              <a:latin typeface="Century Gothic"/>
              <a:ea typeface="Century Gothic"/>
              <a:cs typeface="Century Gothic"/>
              <a:sym typeface="Century Gothic"/>
            </a:endParaRPr>
          </a:p>
        </p:txBody>
      </p:sp>
      <p:sp>
        <p:nvSpPr>
          <p:cNvPr id="1068" name="Google Shape;1068;p24"/>
          <p:cNvSpPr/>
          <p:nvPr/>
        </p:nvSpPr>
        <p:spPr>
          <a:xfrm>
            <a:off x="8699438" y="2887647"/>
            <a:ext cx="3157676" cy="1237662"/>
          </a:xfrm>
          <a:prstGeom prst="wedgeRoundRectCallout">
            <a:avLst>
              <a:gd name="adj1" fmla="val -66855"/>
              <a:gd name="adj2" fmla="val 23387"/>
              <a:gd name="adj3" fmla="val 16667"/>
            </a:avLst>
          </a:prstGeom>
          <a:solidFill>
            <a:srgbClr val="1F3864"/>
          </a:solidFill>
          <a:ln w="2857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FFFFFF"/>
              </a:solidFill>
              <a:latin typeface="Century Gothic"/>
              <a:ea typeface="Century Gothic"/>
              <a:cs typeface="Century Gothic"/>
              <a:sym typeface="Century Gothic"/>
            </a:endParaRPr>
          </a:p>
        </p:txBody>
      </p:sp>
      <p:sp>
        <p:nvSpPr>
          <p:cNvPr id="1069" name="Google Shape;1069;p24"/>
          <p:cNvSpPr/>
          <p:nvPr/>
        </p:nvSpPr>
        <p:spPr>
          <a:xfrm>
            <a:off x="8699438" y="2868313"/>
            <a:ext cx="3157676" cy="1237662"/>
          </a:xfrm>
          <a:prstGeom prst="wedgeRoundRectCallout">
            <a:avLst>
              <a:gd name="adj1" fmla="val -66423"/>
              <a:gd name="adj2" fmla="val -31748"/>
              <a:gd name="adj3" fmla="val 16667"/>
            </a:avLst>
          </a:prstGeom>
          <a:solidFill>
            <a:srgbClr val="1F3864"/>
          </a:solidFill>
          <a:ln w="2857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This form of the verb is called ‘first person singular.’</a:t>
            </a:r>
            <a:endParaRPr sz="2000" b="0" i="0" u="none" strike="noStrike" cap="none">
              <a:solidFill>
                <a:srgbClr val="FFFFFF"/>
              </a:solidFill>
              <a:latin typeface="Century Gothic"/>
              <a:ea typeface="Century Gothic"/>
              <a:cs typeface="Century Gothic"/>
              <a:sym typeface="Century Gothic"/>
            </a:endParaRPr>
          </a:p>
        </p:txBody>
      </p:sp>
      <p:sp>
        <p:nvSpPr>
          <p:cNvPr id="1070" name="Google Shape;1070;p24"/>
          <p:cNvSpPr/>
          <p:nvPr/>
        </p:nvSpPr>
        <p:spPr>
          <a:xfrm>
            <a:off x="8699438" y="4279720"/>
            <a:ext cx="3157676" cy="1237662"/>
          </a:xfrm>
          <a:prstGeom prst="wedgeRoundRectCallout">
            <a:avLst>
              <a:gd name="adj1" fmla="val -49567"/>
              <a:gd name="adj2" fmla="val -30645"/>
              <a:gd name="adj3" fmla="val 16667"/>
            </a:avLst>
          </a:prstGeom>
          <a:solidFill>
            <a:srgbClr val="1F3864"/>
          </a:solidFill>
          <a:ln w="2857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Use this form to say, </a:t>
            </a:r>
            <a:r>
              <a:rPr lang="en-GB" sz="2000" b="1" i="0" u="none" strike="noStrike" cap="none">
                <a:solidFill>
                  <a:srgbClr val="FFFFFF"/>
                </a:solidFill>
                <a:latin typeface="Century Gothic"/>
                <a:ea typeface="Century Gothic"/>
                <a:cs typeface="Century Gothic"/>
                <a:sym typeface="Century Gothic"/>
              </a:rPr>
              <a:t>‘I…’</a:t>
            </a:r>
            <a:endParaRPr sz="2000" b="1" i="0" u="none" strike="noStrike" cap="none">
              <a:solidFill>
                <a:srgbClr val="FFFFFF"/>
              </a:solidFill>
              <a:latin typeface="Century Gothic"/>
              <a:ea typeface="Century Gothic"/>
              <a:cs typeface="Century Gothic"/>
              <a:sym typeface="Century Gothic"/>
            </a:endParaRPr>
          </a:p>
        </p:txBody>
      </p:sp>
      <p:sp>
        <p:nvSpPr>
          <p:cNvPr id="1071" name="Google Shape;1071;p24"/>
          <p:cNvSpPr/>
          <p:nvPr/>
        </p:nvSpPr>
        <p:spPr>
          <a:xfrm>
            <a:off x="8704619" y="4253384"/>
            <a:ext cx="3157676" cy="1237662"/>
          </a:xfrm>
          <a:prstGeom prst="wedgeRoundRectCallout">
            <a:avLst>
              <a:gd name="adj1" fmla="val -49567"/>
              <a:gd name="adj2" fmla="val -30645"/>
              <a:gd name="adj3" fmla="val 16667"/>
            </a:avLst>
          </a:prstGeom>
          <a:solidFill>
            <a:srgbClr val="1F3864"/>
          </a:solidFill>
          <a:ln w="2857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This is first person singular in present tense.</a:t>
            </a:r>
            <a:endParaRPr sz="2000" b="1" i="0" u="none" strike="noStrike" cap="none">
              <a:solidFill>
                <a:srgbClr val="FFFFFF"/>
              </a:solidFill>
              <a:latin typeface="Century Gothic"/>
              <a:ea typeface="Century Gothic"/>
              <a:cs typeface="Century Gothic"/>
              <a:sym typeface="Century Gothic"/>
            </a:endParaRPr>
          </a:p>
        </p:txBody>
      </p:sp>
      <p:sp>
        <p:nvSpPr>
          <p:cNvPr id="1072" name="Google Shape;1072;p24"/>
          <p:cNvSpPr/>
          <p:nvPr/>
        </p:nvSpPr>
        <p:spPr>
          <a:xfrm>
            <a:off x="5060083" y="2782784"/>
            <a:ext cx="1405987" cy="671153"/>
          </a:xfrm>
          <a:prstGeom prst="roundRect">
            <a:avLst>
              <a:gd name="adj" fmla="val 16667"/>
            </a:avLst>
          </a:prstGeom>
          <a:noFill/>
          <a:ln w="762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73" name="Google Shape;1073;p24"/>
          <p:cNvSpPr/>
          <p:nvPr/>
        </p:nvSpPr>
        <p:spPr>
          <a:xfrm>
            <a:off x="4940490" y="4218736"/>
            <a:ext cx="1156785" cy="671153"/>
          </a:xfrm>
          <a:prstGeom prst="roundRect">
            <a:avLst>
              <a:gd name="adj" fmla="val 16667"/>
            </a:avLst>
          </a:prstGeom>
          <a:noFill/>
          <a:ln w="762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74" name="Google Shape;1074;p24"/>
          <p:cNvSpPr/>
          <p:nvPr/>
        </p:nvSpPr>
        <p:spPr>
          <a:xfrm>
            <a:off x="8704619" y="4266552"/>
            <a:ext cx="3157676" cy="1237662"/>
          </a:xfrm>
          <a:prstGeom prst="wedgeRoundRectCallout">
            <a:avLst>
              <a:gd name="adj1" fmla="val -49567"/>
              <a:gd name="adj2" fmla="val -30645"/>
              <a:gd name="adj3" fmla="val 16667"/>
            </a:avLst>
          </a:prstGeom>
          <a:solidFill>
            <a:srgbClr val="1F3864"/>
          </a:solidFill>
          <a:ln w="2857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This is first person singular in the past tense (preterite).</a:t>
            </a:r>
            <a:endParaRPr sz="2000" b="1" i="0" u="none" strike="noStrike" cap="none">
              <a:solidFill>
                <a:srgbClr val="FFFFFF"/>
              </a:solidFill>
              <a:latin typeface="Century Gothic"/>
              <a:ea typeface="Century Gothic"/>
              <a:cs typeface="Century Gothic"/>
              <a:sym typeface="Century Gothic"/>
            </a:endParaRPr>
          </a:p>
        </p:txBody>
      </p:sp>
      <p:sp>
        <p:nvSpPr>
          <p:cNvPr id="1075" name="Google Shape;1075;p24"/>
          <p:cNvSpPr/>
          <p:nvPr/>
        </p:nvSpPr>
        <p:spPr>
          <a:xfrm>
            <a:off x="5056593" y="3466800"/>
            <a:ext cx="1405987" cy="671153"/>
          </a:xfrm>
          <a:prstGeom prst="roundRect">
            <a:avLst>
              <a:gd name="adj" fmla="val 16667"/>
            </a:avLst>
          </a:prstGeom>
          <a:noFill/>
          <a:ln w="762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76" name="Google Shape;1076;p24"/>
          <p:cNvSpPr/>
          <p:nvPr/>
        </p:nvSpPr>
        <p:spPr>
          <a:xfrm>
            <a:off x="4940490" y="4999581"/>
            <a:ext cx="1156785" cy="671153"/>
          </a:xfrm>
          <a:prstGeom prst="roundRect">
            <a:avLst>
              <a:gd name="adj" fmla="val 16667"/>
            </a:avLst>
          </a:prstGeom>
          <a:noFill/>
          <a:ln w="762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6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68"/>
                                        </p:tgtEl>
                                        <p:attrNameLst>
                                          <p:attrName>style.visibility</p:attrName>
                                        </p:attrNameLst>
                                      </p:cBhvr>
                                      <p:to>
                                        <p:strVal val="visible"/>
                                      </p:to>
                                    </p:set>
                                    <p:animEffect transition="in" filter="fade">
                                      <p:cBhvr>
                                        <p:cTn id="51" dur="500"/>
                                        <p:tgtEl>
                                          <p:spTgt spid="1068"/>
                                        </p:tgtEl>
                                      </p:cBhvr>
                                    </p:animEffect>
                                  </p:childTnLst>
                                </p:cTn>
                              </p:par>
                              <p:par>
                                <p:cTn id="52" presetID="10" presetClass="entr" presetSubtype="0" fill="hold" nodeType="withEffect">
                                  <p:stCondLst>
                                    <p:cond delay="0"/>
                                  </p:stCondLst>
                                  <p:childTnLst>
                                    <p:set>
                                      <p:cBhvr>
                                        <p:cTn id="53" dur="1" fill="hold">
                                          <p:stCondLst>
                                            <p:cond delay="0"/>
                                          </p:stCondLst>
                                        </p:cTn>
                                        <p:tgtEl>
                                          <p:spTgt spid="1069"/>
                                        </p:tgtEl>
                                        <p:attrNameLst>
                                          <p:attrName>style.visibility</p:attrName>
                                        </p:attrNameLst>
                                      </p:cBhvr>
                                      <p:to>
                                        <p:strVal val="visible"/>
                                      </p:to>
                                    </p:set>
                                    <p:animEffect transition="in" filter="fade">
                                      <p:cBhvr>
                                        <p:cTn id="54" dur="500"/>
                                        <p:tgtEl>
                                          <p:spTgt spid="1069"/>
                                        </p:tgtEl>
                                      </p:cBhvr>
                                    </p:animEffect>
                                  </p:childTnLst>
                                </p:cTn>
                              </p:par>
                              <p:par>
                                <p:cTn id="55" presetID="10" presetClass="entr" presetSubtype="0" fill="hold" nodeType="withEffect">
                                  <p:stCondLst>
                                    <p:cond delay="0"/>
                                  </p:stCondLst>
                                  <p:childTnLst>
                                    <p:set>
                                      <p:cBhvr>
                                        <p:cTn id="56" dur="1" fill="hold">
                                          <p:stCondLst>
                                            <p:cond delay="0"/>
                                          </p:stCondLst>
                                        </p:cTn>
                                        <p:tgtEl>
                                          <p:spTgt spid="1070"/>
                                        </p:tgtEl>
                                        <p:attrNameLst>
                                          <p:attrName>style.visibility</p:attrName>
                                        </p:attrNameLst>
                                      </p:cBhvr>
                                      <p:to>
                                        <p:strVal val="visible"/>
                                      </p:to>
                                    </p:set>
                                    <p:animEffect transition="in" filter="fade">
                                      <p:cBhvr>
                                        <p:cTn id="57" dur="500"/>
                                        <p:tgtEl>
                                          <p:spTgt spid="107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1"/>
                                          </p:stCondLst>
                                        </p:cTn>
                                        <p:tgtEl>
                                          <p:spTgt spid="1068"/>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1"/>
                                          </p:stCondLst>
                                        </p:cTn>
                                        <p:tgtEl>
                                          <p:spTgt spid="106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1"/>
                                          </p:stCondLst>
                                        </p:cTn>
                                        <p:tgtEl>
                                          <p:spTgt spid="107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71"/>
                                        </p:tgtEl>
                                        <p:attrNameLst>
                                          <p:attrName>style.visibility</p:attrName>
                                        </p:attrNameLst>
                                      </p:cBhvr>
                                      <p:to>
                                        <p:strVal val="visible"/>
                                      </p:to>
                                    </p:set>
                                    <p:animEffect transition="in" filter="fade">
                                      <p:cBhvr>
                                        <p:cTn id="70" dur="500"/>
                                        <p:tgtEl>
                                          <p:spTgt spid="1071"/>
                                        </p:tgtEl>
                                      </p:cBhvr>
                                    </p:animEffect>
                                  </p:childTnLst>
                                </p:cTn>
                              </p:par>
                              <p:par>
                                <p:cTn id="71" presetID="1" presetClass="entr" presetSubtype="0" fill="hold" nodeType="withEffect">
                                  <p:stCondLst>
                                    <p:cond delay="0"/>
                                  </p:stCondLst>
                                  <p:childTnLst>
                                    <p:set>
                                      <p:cBhvr>
                                        <p:cTn id="72" dur="1" fill="hold">
                                          <p:stCondLst>
                                            <p:cond delay="0"/>
                                          </p:stCondLst>
                                        </p:cTn>
                                        <p:tgtEl>
                                          <p:spTgt spid="107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7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1071"/>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1"/>
                                          </p:stCondLst>
                                        </p:cTn>
                                        <p:tgtEl>
                                          <p:spTgt spid="1072"/>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1"/>
                                          </p:stCondLst>
                                        </p:cTn>
                                        <p:tgtEl>
                                          <p:spTgt spid="107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74"/>
                                        </p:tgtEl>
                                        <p:attrNameLst>
                                          <p:attrName>style.visibility</p:attrName>
                                        </p:attrNameLst>
                                      </p:cBhvr>
                                      <p:to>
                                        <p:strVal val="visible"/>
                                      </p:to>
                                    </p:set>
                                    <p:animEffect transition="in" filter="fade">
                                      <p:cBhvr>
                                        <p:cTn id="87" dur="500"/>
                                        <p:tgtEl>
                                          <p:spTgt spid="1074"/>
                                        </p:tgtEl>
                                      </p:cBhvr>
                                    </p:animEffect>
                                  </p:childTnLst>
                                </p:cTn>
                              </p:par>
                              <p:par>
                                <p:cTn id="88" presetID="1" presetClass="entr" presetSubtype="0" fill="hold" nodeType="withEffect">
                                  <p:stCondLst>
                                    <p:cond delay="0"/>
                                  </p:stCondLst>
                                  <p:childTnLst>
                                    <p:set>
                                      <p:cBhvr>
                                        <p:cTn id="89" dur="1" fill="hold">
                                          <p:stCondLst>
                                            <p:cond delay="0"/>
                                          </p:stCondLst>
                                        </p:cTn>
                                        <p:tgtEl>
                                          <p:spTgt spid="1075"/>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07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1"/>
                                          </p:stCondLst>
                                        </p:cTn>
                                        <p:tgtEl>
                                          <p:spTgt spid="1074"/>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1"/>
                                          </p:stCondLst>
                                        </p:cTn>
                                        <p:tgtEl>
                                          <p:spTgt spid="107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1"/>
                                          </p:stCondLst>
                                        </p:cTn>
                                        <p:tgtEl>
                                          <p:spTgt spid="1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25"/>
          <p:cNvSpPr txBox="1">
            <a:spLocks noGrp="1"/>
          </p:cNvSpPr>
          <p:nvPr>
            <p:ph type="title"/>
          </p:nvPr>
        </p:nvSpPr>
        <p:spPr>
          <a:xfrm>
            <a:off x="256673" y="728426"/>
            <a:ext cx="7744328" cy="6400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Lee el texto. Mira los verbos: ¿presente o pasado?</a:t>
            </a:r>
            <a:endParaRPr/>
          </a:p>
        </p:txBody>
      </p:sp>
      <p:sp>
        <p:nvSpPr>
          <p:cNvPr id="1083" name="Google Shape;1083;p25"/>
          <p:cNvSpPr/>
          <p:nvPr/>
        </p:nvSpPr>
        <p:spPr>
          <a:xfrm>
            <a:off x="11201400" y="258166"/>
            <a:ext cx="7267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sp>
        <p:nvSpPr>
          <p:cNvPr id="1084" name="Google Shape;1084;p25"/>
          <p:cNvSpPr txBox="1"/>
          <p:nvPr/>
        </p:nvSpPr>
        <p:spPr>
          <a:xfrm>
            <a:off x="6374790" y="1482703"/>
            <a:ext cx="5611090" cy="9350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Lee las frases sobre el texto.  </a:t>
            </a:r>
            <a:endParaRPr/>
          </a:p>
          <a:p>
            <a:pPr marL="0" marR="0" lvl="0" indent="0" algn="l" rtl="0">
              <a:lnSpc>
                <a:spcPct val="12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Escribe 1-8 y ‘verdadero’ o ‘falso.’</a:t>
            </a:r>
            <a:endParaRPr sz="2400" b="1" i="0" u="none" strike="noStrike" cap="none">
              <a:solidFill>
                <a:srgbClr val="1F3864"/>
              </a:solidFill>
              <a:latin typeface="Century Gothic"/>
              <a:ea typeface="Century Gothic"/>
              <a:cs typeface="Century Gothic"/>
              <a:sym typeface="Century Gothic"/>
            </a:endParaRPr>
          </a:p>
        </p:txBody>
      </p:sp>
      <p:sp>
        <p:nvSpPr>
          <p:cNvPr id="1085" name="Google Shape;1085;p25"/>
          <p:cNvSpPr txBox="1"/>
          <p:nvPr/>
        </p:nvSpPr>
        <p:spPr>
          <a:xfrm>
            <a:off x="210773" y="333162"/>
            <a:ext cx="60013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b="1">
                <a:solidFill>
                  <a:srgbClr val="002060"/>
                </a:solidFill>
                <a:latin typeface="Century Gothic"/>
                <a:ea typeface="Century Gothic"/>
                <a:cs typeface="Century Gothic"/>
                <a:sym typeface="Century Gothic"/>
              </a:rPr>
              <a:t>İEl primo de Daniel dibuja en la carta!</a:t>
            </a:r>
            <a:endParaRPr sz="2400" b="1" i="0" u="none" strike="noStrike" cap="none">
              <a:solidFill>
                <a:srgbClr val="002060"/>
              </a:solidFill>
              <a:latin typeface="Century Gothic"/>
              <a:ea typeface="Century Gothic"/>
              <a:cs typeface="Century Gothic"/>
              <a:sym typeface="Century Gothic"/>
            </a:endParaRPr>
          </a:p>
        </p:txBody>
      </p:sp>
      <p:grpSp>
        <p:nvGrpSpPr>
          <p:cNvPr id="1086" name="Google Shape;1086;p25"/>
          <p:cNvGrpSpPr/>
          <p:nvPr/>
        </p:nvGrpSpPr>
        <p:grpSpPr>
          <a:xfrm>
            <a:off x="8025432" y="218528"/>
            <a:ext cx="1106233" cy="1142735"/>
            <a:chOff x="7236595" y="93175"/>
            <a:chExt cx="1066185" cy="1190196"/>
          </a:xfrm>
        </p:grpSpPr>
        <p:pic>
          <p:nvPicPr>
            <p:cNvPr id="1087" name="Google Shape;1087;p25"/>
            <p:cNvPicPr preferRelativeResize="0"/>
            <p:nvPr/>
          </p:nvPicPr>
          <p:blipFill rotWithShape="1">
            <a:blip r:embed="rId3">
              <a:alphaModFix/>
            </a:blip>
            <a:srcRect/>
            <a:stretch/>
          </p:blipFill>
          <p:spPr>
            <a:xfrm>
              <a:off x="7236595" y="93175"/>
              <a:ext cx="911607" cy="1164831"/>
            </a:xfrm>
            <a:prstGeom prst="rect">
              <a:avLst/>
            </a:prstGeom>
            <a:noFill/>
            <a:ln>
              <a:noFill/>
            </a:ln>
          </p:spPr>
        </p:pic>
        <p:pic>
          <p:nvPicPr>
            <p:cNvPr id="1088" name="Google Shape;1088;p25"/>
            <p:cNvPicPr preferRelativeResize="0"/>
            <p:nvPr/>
          </p:nvPicPr>
          <p:blipFill rotWithShape="1">
            <a:blip r:embed="rId4">
              <a:alphaModFix/>
            </a:blip>
            <a:srcRect/>
            <a:stretch/>
          </p:blipFill>
          <p:spPr>
            <a:xfrm>
              <a:off x="7377309" y="354784"/>
              <a:ext cx="925471" cy="928587"/>
            </a:xfrm>
            <a:prstGeom prst="rect">
              <a:avLst/>
            </a:prstGeom>
            <a:noFill/>
            <a:ln>
              <a:noFill/>
            </a:ln>
          </p:spPr>
        </p:pic>
      </p:grpSp>
      <p:pic>
        <p:nvPicPr>
          <p:cNvPr id="1089" name="Google Shape;1089;p25"/>
          <p:cNvPicPr preferRelativeResize="0"/>
          <p:nvPr/>
        </p:nvPicPr>
        <p:blipFill rotWithShape="1">
          <a:blip r:embed="rId5">
            <a:alphaModFix/>
          </a:blip>
          <a:srcRect l="22968" t="10312" r="2811" b="5262"/>
          <a:stretch/>
        </p:blipFill>
        <p:spPr>
          <a:xfrm>
            <a:off x="9284230" y="228295"/>
            <a:ext cx="1786074" cy="1142826"/>
          </a:xfrm>
          <a:prstGeom prst="rect">
            <a:avLst/>
          </a:prstGeom>
          <a:noFill/>
          <a:ln>
            <a:noFill/>
          </a:ln>
        </p:spPr>
      </p:pic>
      <p:sp>
        <p:nvSpPr>
          <p:cNvPr id="1090" name="Google Shape;1090;p25"/>
          <p:cNvSpPr txBox="1"/>
          <p:nvPr/>
        </p:nvSpPr>
        <p:spPr>
          <a:xfrm>
            <a:off x="6266412" y="2483078"/>
            <a:ext cx="5858963" cy="462280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1) Daniel travels to France.</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2) He didn’t help out at home.</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3) He cleaned the floor.</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4) He visited Madrid.</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5) He spends time in El Prado.</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6) He didn’t enjoy the art and culture.</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7) He visits museums and they’re interesting.</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8) He travels by train.</a:t>
            </a:r>
            <a:endParaRPr/>
          </a:p>
          <a:p>
            <a:pPr marL="0" marR="0" lvl="0" indent="0" algn="l" rtl="0">
              <a:spcBef>
                <a:spcPts val="0"/>
              </a:spcBef>
              <a:spcAft>
                <a:spcPts val="0"/>
              </a:spcAft>
              <a:buNone/>
            </a:pPr>
            <a:endParaRPr sz="2300">
              <a:solidFill>
                <a:srgbClr val="1F3864"/>
              </a:solidFill>
              <a:latin typeface="Century Gothic"/>
              <a:ea typeface="Century Gothic"/>
              <a:cs typeface="Century Gothic"/>
              <a:sym typeface="Century Gothic"/>
            </a:endParaRPr>
          </a:p>
          <a:p>
            <a:pPr marL="0" marR="0" lvl="0" indent="0" algn="l" rtl="0">
              <a:spcBef>
                <a:spcPts val="0"/>
              </a:spcBef>
              <a:spcAft>
                <a:spcPts val="0"/>
              </a:spcAft>
              <a:buNone/>
            </a:pPr>
            <a:endParaRPr sz="2300">
              <a:solidFill>
                <a:srgbClr val="1F3864"/>
              </a:solidFill>
              <a:latin typeface="Century Gothic"/>
              <a:ea typeface="Century Gothic"/>
              <a:cs typeface="Century Gothic"/>
              <a:sym typeface="Century Gothic"/>
            </a:endParaRPr>
          </a:p>
        </p:txBody>
      </p:sp>
      <p:sp>
        <p:nvSpPr>
          <p:cNvPr id="1091" name="Google Shape;1091;p25"/>
          <p:cNvSpPr txBox="1"/>
          <p:nvPr/>
        </p:nvSpPr>
        <p:spPr>
          <a:xfrm>
            <a:off x="256673" y="1627404"/>
            <a:ext cx="5955441" cy="4524315"/>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[Normalmente] viajo a Francia, pero [el verano pasado] viajé a Costa Rica. </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Aunque [el verano pasado] no ayudé en casa, [normalmente] limpio el suelo.</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[El verano pasado] visité Madrid y pasé tiempo en un museo famoso, El Prado. [Normalmente] no disfruto el arte y la cultura. Sin embargo, cuando visito los museos, son interesantes.       El verano pasado también viajé en tren por la ciudad.</a:t>
            </a:r>
            <a:endParaRPr/>
          </a:p>
        </p:txBody>
      </p:sp>
      <p:grpSp>
        <p:nvGrpSpPr>
          <p:cNvPr id="1092" name="Google Shape;1092;p25"/>
          <p:cNvGrpSpPr/>
          <p:nvPr/>
        </p:nvGrpSpPr>
        <p:grpSpPr>
          <a:xfrm>
            <a:off x="281185" y="1719117"/>
            <a:ext cx="2929381" cy="817412"/>
            <a:chOff x="1601952" y="2096360"/>
            <a:chExt cx="2929381" cy="817412"/>
          </a:xfrm>
        </p:grpSpPr>
        <p:pic>
          <p:nvPicPr>
            <p:cNvPr id="1093" name="Google Shape;1093;p25"/>
            <p:cNvPicPr preferRelativeResize="0"/>
            <p:nvPr/>
          </p:nvPicPr>
          <p:blipFill rotWithShape="1">
            <a:blip r:embed="rId6">
              <a:alphaModFix/>
            </a:blip>
            <a:srcRect/>
            <a:stretch/>
          </p:blipFill>
          <p:spPr>
            <a:xfrm>
              <a:off x="1601952" y="2135942"/>
              <a:ext cx="790487" cy="763961"/>
            </a:xfrm>
            <a:prstGeom prst="rect">
              <a:avLst/>
            </a:prstGeom>
            <a:noFill/>
            <a:ln>
              <a:noFill/>
            </a:ln>
          </p:spPr>
        </p:pic>
        <p:pic>
          <p:nvPicPr>
            <p:cNvPr id="1094" name="Google Shape;1094;p25"/>
            <p:cNvPicPr preferRelativeResize="0"/>
            <p:nvPr/>
          </p:nvPicPr>
          <p:blipFill rotWithShape="1">
            <a:blip r:embed="rId6">
              <a:alphaModFix/>
            </a:blip>
            <a:srcRect/>
            <a:stretch/>
          </p:blipFill>
          <p:spPr>
            <a:xfrm>
              <a:off x="2030442" y="2149811"/>
              <a:ext cx="790487" cy="763961"/>
            </a:xfrm>
            <a:prstGeom prst="rect">
              <a:avLst/>
            </a:prstGeom>
            <a:noFill/>
            <a:ln>
              <a:noFill/>
            </a:ln>
          </p:spPr>
        </p:pic>
        <p:pic>
          <p:nvPicPr>
            <p:cNvPr id="1095" name="Google Shape;1095;p25"/>
            <p:cNvPicPr preferRelativeResize="0"/>
            <p:nvPr/>
          </p:nvPicPr>
          <p:blipFill rotWithShape="1">
            <a:blip r:embed="rId6">
              <a:alphaModFix/>
            </a:blip>
            <a:srcRect/>
            <a:stretch/>
          </p:blipFill>
          <p:spPr>
            <a:xfrm>
              <a:off x="2571673" y="2096360"/>
              <a:ext cx="790487" cy="763961"/>
            </a:xfrm>
            <a:prstGeom prst="rect">
              <a:avLst/>
            </a:prstGeom>
            <a:noFill/>
            <a:ln>
              <a:noFill/>
            </a:ln>
          </p:spPr>
        </p:pic>
        <p:pic>
          <p:nvPicPr>
            <p:cNvPr id="1096" name="Google Shape;1096;p25"/>
            <p:cNvPicPr preferRelativeResize="0"/>
            <p:nvPr/>
          </p:nvPicPr>
          <p:blipFill rotWithShape="1">
            <a:blip r:embed="rId6">
              <a:alphaModFix/>
            </a:blip>
            <a:srcRect/>
            <a:stretch/>
          </p:blipFill>
          <p:spPr>
            <a:xfrm>
              <a:off x="3233742" y="2128506"/>
              <a:ext cx="790487" cy="763961"/>
            </a:xfrm>
            <a:prstGeom prst="rect">
              <a:avLst/>
            </a:prstGeom>
            <a:noFill/>
            <a:ln>
              <a:noFill/>
            </a:ln>
          </p:spPr>
        </p:pic>
        <p:pic>
          <p:nvPicPr>
            <p:cNvPr id="1097" name="Google Shape;1097;p25"/>
            <p:cNvPicPr preferRelativeResize="0"/>
            <p:nvPr/>
          </p:nvPicPr>
          <p:blipFill rotWithShape="1">
            <a:blip r:embed="rId6">
              <a:alphaModFix/>
            </a:blip>
            <a:srcRect/>
            <a:stretch/>
          </p:blipFill>
          <p:spPr>
            <a:xfrm>
              <a:off x="3740846" y="2097436"/>
              <a:ext cx="790487" cy="763961"/>
            </a:xfrm>
            <a:prstGeom prst="rect">
              <a:avLst/>
            </a:prstGeom>
            <a:noFill/>
            <a:ln>
              <a:noFill/>
            </a:ln>
          </p:spPr>
        </p:pic>
      </p:grpSp>
      <p:grpSp>
        <p:nvGrpSpPr>
          <p:cNvPr id="1098" name="Google Shape;1098;p25"/>
          <p:cNvGrpSpPr/>
          <p:nvPr/>
        </p:nvGrpSpPr>
        <p:grpSpPr>
          <a:xfrm>
            <a:off x="1606171" y="2436895"/>
            <a:ext cx="2381957" cy="869142"/>
            <a:chOff x="1646629" y="2451652"/>
            <a:chExt cx="2257705" cy="785265"/>
          </a:xfrm>
        </p:grpSpPr>
        <p:pic>
          <p:nvPicPr>
            <p:cNvPr id="1099" name="Google Shape;1099;p25"/>
            <p:cNvPicPr preferRelativeResize="0"/>
            <p:nvPr/>
          </p:nvPicPr>
          <p:blipFill rotWithShape="1">
            <a:blip r:embed="rId7">
              <a:alphaModFix/>
            </a:blip>
            <a:srcRect/>
            <a:stretch/>
          </p:blipFill>
          <p:spPr>
            <a:xfrm>
              <a:off x="1646629" y="2459087"/>
              <a:ext cx="790487" cy="763961"/>
            </a:xfrm>
            <a:prstGeom prst="rect">
              <a:avLst/>
            </a:prstGeom>
            <a:noFill/>
            <a:ln>
              <a:noFill/>
            </a:ln>
          </p:spPr>
        </p:pic>
        <p:pic>
          <p:nvPicPr>
            <p:cNvPr id="1100" name="Google Shape;1100;p25"/>
            <p:cNvPicPr preferRelativeResize="0"/>
            <p:nvPr/>
          </p:nvPicPr>
          <p:blipFill rotWithShape="1">
            <a:blip r:embed="rId7">
              <a:alphaModFix/>
            </a:blip>
            <a:srcRect/>
            <a:stretch/>
          </p:blipFill>
          <p:spPr>
            <a:xfrm>
              <a:off x="2075119" y="2472956"/>
              <a:ext cx="790487" cy="763961"/>
            </a:xfrm>
            <a:prstGeom prst="rect">
              <a:avLst/>
            </a:prstGeom>
            <a:noFill/>
            <a:ln>
              <a:noFill/>
            </a:ln>
          </p:spPr>
        </p:pic>
        <p:pic>
          <p:nvPicPr>
            <p:cNvPr id="1101" name="Google Shape;1101;p25"/>
            <p:cNvPicPr preferRelativeResize="0"/>
            <p:nvPr/>
          </p:nvPicPr>
          <p:blipFill rotWithShape="1">
            <a:blip r:embed="rId7">
              <a:alphaModFix/>
            </a:blip>
            <a:srcRect/>
            <a:stretch/>
          </p:blipFill>
          <p:spPr>
            <a:xfrm>
              <a:off x="2532929" y="2451653"/>
              <a:ext cx="790487" cy="763961"/>
            </a:xfrm>
            <a:prstGeom prst="rect">
              <a:avLst/>
            </a:prstGeom>
            <a:noFill/>
            <a:ln>
              <a:noFill/>
            </a:ln>
          </p:spPr>
        </p:pic>
        <p:pic>
          <p:nvPicPr>
            <p:cNvPr id="1102" name="Google Shape;1102;p25"/>
            <p:cNvPicPr preferRelativeResize="0"/>
            <p:nvPr/>
          </p:nvPicPr>
          <p:blipFill rotWithShape="1">
            <a:blip r:embed="rId7">
              <a:alphaModFix/>
            </a:blip>
            <a:srcRect/>
            <a:stretch/>
          </p:blipFill>
          <p:spPr>
            <a:xfrm>
              <a:off x="3113847" y="2451652"/>
              <a:ext cx="790487" cy="763961"/>
            </a:xfrm>
            <a:prstGeom prst="rect">
              <a:avLst/>
            </a:prstGeom>
            <a:noFill/>
            <a:ln>
              <a:noFill/>
            </a:ln>
          </p:spPr>
        </p:pic>
      </p:grpSp>
      <p:grpSp>
        <p:nvGrpSpPr>
          <p:cNvPr id="1103" name="Google Shape;1103;p25"/>
          <p:cNvGrpSpPr/>
          <p:nvPr/>
        </p:nvGrpSpPr>
        <p:grpSpPr>
          <a:xfrm>
            <a:off x="210773" y="3161850"/>
            <a:ext cx="2929381" cy="817412"/>
            <a:chOff x="1601952" y="2096360"/>
            <a:chExt cx="2929381" cy="817412"/>
          </a:xfrm>
        </p:grpSpPr>
        <p:pic>
          <p:nvPicPr>
            <p:cNvPr id="1104" name="Google Shape;1104;p25"/>
            <p:cNvPicPr preferRelativeResize="0"/>
            <p:nvPr/>
          </p:nvPicPr>
          <p:blipFill rotWithShape="1">
            <a:blip r:embed="rId6">
              <a:alphaModFix/>
            </a:blip>
            <a:srcRect/>
            <a:stretch/>
          </p:blipFill>
          <p:spPr>
            <a:xfrm>
              <a:off x="1601952" y="2135942"/>
              <a:ext cx="790487" cy="763961"/>
            </a:xfrm>
            <a:prstGeom prst="rect">
              <a:avLst/>
            </a:prstGeom>
            <a:noFill/>
            <a:ln>
              <a:noFill/>
            </a:ln>
          </p:spPr>
        </p:pic>
        <p:pic>
          <p:nvPicPr>
            <p:cNvPr id="1105" name="Google Shape;1105;p25"/>
            <p:cNvPicPr preferRelativeResize="0"/>
            <p:nvPr/>
          </p:nvPicPr>
          <p:blipFill rotWithShape="1">
            <a:blip r:embed="rId6">
              <a:alphaModFix/>
            </a:blip>
            <a:srcRect/>
            <a:stretch/>
          </p:blipFill>
          <p:spPr>
            <a:xfrm>
              <a:off x="2030442" y="2149811"/>
              <a:ext cx="790487" cy="763961"/>
            </a:xfrm>
            <a:prstGeom prst="rect">
              <a:avLst/>
            </a:prstGeom>
            <a:noFill/>
            <a:ln>
              <a:noFill/>
            </a:ln>
          </p:spPr>
        </p:pic>
        <p:pic>
          <p:nvPicPr>
            <p:cNvPr id="1106" name="Google Shape;1106;p25"/>
            <p:cNvPicPr preferRelativeResize="0"/>
            <p:nvPr/>
          </p:nvPicPr>
          <p:blipFill rotWithShape="1">
            <a:blip r:embed="rId6">
              <a:alphaModFix/>
            </a:blip>
            <a:srcRect/>
            <a:stretch/>
          </p:blipFill>
          <p:spPr>
            <a:xfrm>
              <a:off x="2571673" y="2096360"/>
              <a:ext cx="790487" cy="763961"/>
            </a:xfrm>
            <a:prstGeom prst="rect">
              <a:avLst/>
            </a:prstGeom>
            <a:noFill/>
            <a:ln>
              <a:noFill/>
            </a:ln>
          </p:spPr>
        </p:pic>
        <p:pic>
          <p:nvPicPr>
            <p:cNvPr id="1107" name="Google Shape;1107;p25"/>
            <p:cNvPicPr preferRelativeResize="0"/>
            <p:nvPr/>
          </p:nvPicPr>
          <p:blipFill rotWithShape="1">
            <a:blip r:embed="rId6">
              <a:alphaModFix/>
            </a:blip>
            <a:srcRect/>
            <a:stretch/>
          </p:blipFill>
          <p:spPr>
            <a:xfrm>
              <a:off x="3233742" y="2128506"/>
              <a:ext cx="790487" cy="763961"/>
            </a:xfrm>
            <a:prstGeom prst="rect">
              <a:avLst/>
            </a:prstGeom>
            <a:noFill/>
            <a:ln>
              <a:noFill/>
            </a:ln>
          </p:spPr>
        </p:pic>
        <p:pic>
          <p:nvPicPr>
            <p:cNvPr id="1108" name="Google Shape;1108;p25"/>
            <p:cNvPicPr preferRelativeResize="0"/>
            <p:nvPr/>
          </p:nvPicPr>
          <p:blipFill rotWithShape="1">
            <a:blip r:embed="rId6">
              <a:alphaModFix/>
            </a:blip>
            <a:srcRect/>
            <a:stretch/>
          </p:blipFill>
          <p:spPr>
            <a:xfrm>
              <a:off x="3740846" y="2097436"/>
              <a:ext cx="790487" cy="763961"/>
            </a:xfrm>
            <a:prstGeom prst="rect">
              <a:avLst/>
            </a:prstGeom>
            <a:noFill/>
            <a:ln>
              <a:noFill/>
            </a:ln>
          </p:spPr>
        </p:pic>
      </p:grpSp>
      <p:grpSp>
        <p:nvGrpSpPr>
          <p:cNvPr id="1109" name="Google Shape;1109;p25"/>
          <p:cNvGrpSpPr/>
          <p:nvPr/>
        </p:nvGrpSpPr>
        <p:grpSpPr>
          <a:xfrm>
            <a:off x="1296832" y="3941254"/>
            <a:ext cx="2444014" cy="785265"/>
            <a:chOff x="1646629" y="2451652"/>
            <a:chExt cx="2257705" cy="785265"/>
          </a:xfrm>
        </p:grpSpPr>
        <p:pic>
          <p:nvPicPr>
            <p:cNvPr id="1110" name="Google Shape;1110;p25"/>
            <p:cNvPicPr preferRelativeResize="0"/>
            <p:nvPr/>
          </p:nvPicPr>
          <p:blipFill rotWithShape="1">
            <a:blip r:embed="rId8">
              <a:alphaModFix/>
            </a:blip>
            <a:srcRect/>
            <a:stretch/>
          </p:blipFill>
          <p:spPr>
            <a:xfrm>
              <a:off x="1646629" y="2459087"/>
              <a:ext cx="790487" cy="763961"/>
            </a:xfrm>
            <a:prstGeom prst="rect">
              <a:avLst/>
            </a:prstGeom>
            <a:noFill/>
            <a:ln>
              <a:noFill/>
            </a:ln>
          </p:spPr>
        </p:pic>
        <p:pic>
          <p:nvPicPr>
            <p:cNvPr id="1111" name="Google Shape;1111;p25"/>
            <p:cNvPicPr preferRelativeResize="0"/>
            <p:nvPr/>
          </p:nvPicPr>
          <p:blipFill rotWithShape="1">
            <a:blip r:embed="rId8">
              <a:alphaModFix/>
            </a:blip>
            <a:srcRect/>
            <a:stretch/>
          </p:blipFill>
          <p:spPr>
            <a:xfrm>
              <a:off x="2075119" y="2472956"/>
              <a:ext cx="790487" cy="763961"/>
            </a:xfrm>
            <a:prstGeom prst="rect">
              <a:avLst/>
            </a:prstGeom>
            <a:noFill/>
            <a:ln>
              <a:noFill/>
            </a:ln>
          </p:spPr>
        </p:pic>
        <p:pic>
          <p:nvPicPr>
            <p:cNvPr id="1112" name="Google Shape;1112;p25"/>
            <p:cNvPicPr preferRelativeResize="0"/>
            <p:nvPr/>
          </p:nvPicPr>
          <p:blipFill rotWithShape="1">
            <a:blip r:embed="rId8">
              <a:alphaModFix/>
            </a:blip>
            <a:srcRect/>
            <a:stretch/>
          </p:blipFill>
          <p:spPr>
            <a:xfrm>
              <a:off x="2532929" y="2451653"/>
              <a:ext cx="790487" cy="763961"/>
            </a:xfrm>
            <a:prstGeom prst="rect">
              <a:avLst/>
            </a:prstGeom>
            <a:noFill/>
            <a:ln>
              <a:noFill/>
            </a:ln>
          </p:spPr>
        </p:pic>
        <p:pic>
          <p:nvPicPr>
            <p:cNvPr id="1113" name="Google Shape;1113;p25"/>
            <p:cNvPicPr preferRelativeResize="0"/>
            <p:nvPr/>
          </p:nvPicPr>
          <p:blipFill rotWithShape="1">
            <a:blip r:embed="rId8">
              <a:alphaModFix/>
            </a:blip>
            <a:srcRect/>
            <a:stretch/>
          </p:blipFill>
          <p:spPr>
            <a:xfrm>
              <a:off x="3113847" y="2451652"/>
              <a:ext cx="790487" cy="763961"/>
            </a:xfrm>
            <a:prstGeom prst="rect">
              <a:avLst/>
            </a:prstGeom>
            <a:noFill/>
            <a:ln>
              <a:noFill/>
            </a:ln>
          </p:spPr>
        </p:pic>
      </p:grpSp>
      <p:grpSp>
        <p:nvGrpSpPr>
          <p:cNvPr id="1114" name="Google Shape;1114;p25"/>
          <p:cNvGrpSpPr/>
          <p:nvPr/>
        </p:nvGrpSpPr>
        <p:grpSpPr>
          <a:xfrm>
            <a:off x="210773" y="5035236"/>
            <a:ext cx="2805791" cy="785265"/>
            <a:chOff x="1646629" y="2451652"/>
            <a:chExt cx="2257705" cy="785265"/>
          </a:xfrm>
        </p:grpSpPr>
        <p:pic>
          <p:nvPicPr>
            <p:cNvPr id="1115" name="Google Shape;1115;p25"/>
            <p:cNvPicPr preferRelativeResize="0"/>
            <p:nvPr/>
          </p:nvPicPr>
          <p:blipFill rotWithShape="1">
            <a:blip r:embed="rId9">
              <a:alphaModFix/>
            </a:blip>
            <a:srcRect/>
            <a:stretch/>
          </p:blipFill>
          <p:spPr>
            <a:xfrm>
              <a:off x="1646629" y="2459087"/>
              <a:ext cx="790487" cy="763961"/>
            </a:xfrm>
            <a:prstGeom prst="rect">
              <a:avLst/>
            </a:prstGeom>
            <a:noFill/>
            <a:ln>
              <a:noFill/>
            </a:ln>
          </p:spPr>
        </p:pic>
        <p:pic>
          <p:nvPicPr>
            <p:cNvPr id="1116" name="Google Shape;1116;p25"/>
            <p:cNvPicPr preferRelativeResize="0"/>
            <p:nvPr/>
          </p:nvPicPr>
          <p:blipFill rotWithShape="1">
            <a:blip r:embed="rId9">
              <a:alphaModFix/>
            </a:blip>
            <a:srcRect/>
            <a:stretch/>
          </p:blipFill>
          <p:spPr>
            <a:xfrm>
              <a:off x="2075119" y="2472956"/>
              <a:ext cx="790487" cy="763961"/>
            </a:xfrm>
            <a:prstGeom prst="rect">
              <a:avLst/>
            </a:prstGeom>
            <a:noFill/>
            <a:ln>
              <a:noFill/>
            </a:ln>
          </p:spPr>
        </p:pic>
        <p:pic>
          <p:nvPicPr>
            <p:cNvPr id="1117" name="Google Shape;1117;p25"/>
            <p:cNvPicPr preferRelativeResize="0"/>
            <p:nvPr/>
          </p:nvPicPr>
          <p:blipFill rotWithShape="1">
            <a:blip r:embed="rId9">
              <a:alphaModFix/>
            </a:blip>
            <a:srcRect/>
            <a:stretch/>
          </p:blipFill>
          <p:spPr>
            <a:xfrm>
              <a:off x="2532929" y="2451653"/>
              <a:ext cx="790487" cy="763961"/>
            </a:xfrm>
            <a:prstGeom prst="rect">
              <a:avLst/>
            </a:prstGeom>
            <a:noFill/>
            <a:ln>
              <a:noFill/>
            </a:ln>
          </p:spPr>
        </p:pic>
        <p:pic>
          <p:nvPicPr>
            <p:cNvPr id="1118" name="Google Shape;1118;p25"/>
            <p:cNvPicPr preferRelativeResize="0"/>
            <p:nvPr/>
          </p:nvPicPr>
          <p:blipFill rotWithShape="1">
            <a:blip r:embed="rId9">
              <a:alphaModFix/>
            </a:blip>
            <a:srcRect/>
            <a:stretch/>
          </p:blipFill>
          <p:spPr>
            <a:xfrm>
              <a:off x="3113847" y="2451652"/>
              <a:ext cx="790487" cy="763961"/>
            </a:xfrm>
            <a:prstGeom prst="rect">
              <a:avLst/>
            </a:prstGeom>
            <a:noFill/>
            <a:ln>
              <a:noFill/>
            </a:ln>
          </p:spPr>
        </p:pic>
      </p:grpSp>
      <p:grpSp>
        <p:nvGrpSpPr>
          <p:cNvPr id="1119" name="Google Shape;1119;p25"/>
          <p:cNvGrpSpPr/>
          <p:nvPr/>
        </p:nvGrpSpPr>
        <p:grpSpPr>
          <a:xfrm>
            <a:off x="256673" y="1361263"/>
            <a:ext cx="2376377" cy="726811"/>
            <a:chOff x="1645325" y="2451652"/>
            <a:chExt cx="2259009" cy="785265"/>
          </a:xfrm>
        </p:grpSpPr>
        <p:pic>
          <p:nvPicPr>
            <p:cNvPr id="1120" name="Google Shape;1120;p25"/>
            <p:cNvPicPr preferRelativeResize="0"/>
            <p:nvPr/>
          </p:nvPicPr>
          <p:blipFill rotWithShape="1">
            <a:blip r:embed="rId7">
              <a:alphaModFix/>
            </a:blip>
            <a:srcRect/>
            <a:stretch/>
          </p:blipFill>
          <p:spPr>
            <a:xfrm>
              <a:off x="1645325" y="2459173"/>
              <a:ext cx="790487" cy="763961"/>
            </a:xfrm>
            <a:prstGeom prst="rect">
              <a:avLst/>
            </a:prstGeom>
            <a:noFill/>
            <a:ln>
              <a:noFill/>
            </a:ln>
          </p:spPr>
        </p:pic>
        <p:pic>
          <p:nvPicPr>
            <p:cNvPr id="1121" name="Google Shape;1121;p25"/>
            <p:cNvPicPr preferRelativeResize="0"/>
            <p:nvPr/>
          </p:nvPicPr>
          <p:blipFill rotWithShape="1">
            <a:blip r:embed="rId7">
              <a:alphaModFix/>
            </a:blip>
            <a:srcRect/>
            <a:stretch/>
          </p:blipFill>
          <p:spPr>
            <a:xfrm>
              <a:off x="2075119" y="2472956"/>
              <a:ext cx="790487" cy="763961"/>
            </a:xfrm>
            <a:prstGeom prst="rect">
              <a:avLst/>
            </a:prstGeom>
            <a:noFill/>
            <a:ln>
              <a:noFill/>
            </a:ln>
          </p:spPr>
        </p:pic>
        <p:pic>
          <p:nvPicPr>
            <p:cNvPr id="1122" name="Google Shape;1122;p25"/>
            <p:cNvPicPr preferRelativeResize="0"/>
            <p:nvPr/>
          </p:nvPicPr>
          <p:blipFill rotWithShape="1">
            <a:blip r:embed="rId7">
              <a:alphaModFix/>
            </a:blip>
            <a:srcRect/>
            <a:stretch/>
          </p:blipFill>
          <p:spPr>
            <a:xfrm>
              <a:off x="2532929" y="2451653"/>
              <a:ext cx="790487" cy="763961"/>
            </a:xfrm>
            <a:prstGeom prst="rect">
              <a:avLst/>
            </a:prstGeom>
            <a:noFill/>
            <a:ln>
              <a:noFill/>
            </a:ln>
          </p:spPr>
        </p:pic>
        <p:pic>
          <p:nvPicPr>
            <p:cNvPr id="1123" name="Google Shape;1123;p25"/>
            <p:cNvPicPr preferRelativeResize="0"/>
            <p:nvPr/>
          </p:nvPicPr>
          <p:blipFill rotWithShape="1">
            <a:blip r:embed="rId7">
              <a:alphaModFix/>
            </a:blip>
            <a:srcRect/>
            <a:stretch/>
          </p:blipFill>
          <p:spPr>
            <a:xfrm>
              <a:off x="3113847" y="2451652"/>
              <a:ext cx="790487" cy="763961"/>
            </a:xfrm>
            <a:prstGeom prst="rect">
              <a:avLst/>
            </a:prstGeom>
            <a:noFill/>
            <a:ln>
              <a:noFill/>
            </a:ln>
          </p:spPr>
        </p:pic>
      </p:grpSp>
      <p:grpSp>
        <p:nvGrpSpPr>
          <p:cNvPr id="1124" name="Google Shape;1124;p25"/>
          <p:cNvGrpSpPr/>
          <p:nvPr/>
        </p:nvGrpSpPr>
        <p:grpSpPr>
          <a:xfrm>
            <a:off x="1551873" y="2075317"/>
            <a:ext cx="2976584" cy="817412"/>
            <a:chOff x="1601952" y="2096360"/>
            <a:chExt cx="2929381" cy="817412"/>
          </a:xfrm>
        </p:grpSpPr>
        <p:pic>
          <p:nvPicPr>
            <p:cNvPr id="1125" name="Google Shape;1125;p25"/>
            <p:cNvPicPr preferRelativeResize="0"/>
            <p:nvPr/>
          </p:nvPicPr>
          <p:blipFill rotWithShape="1">
            <a:blip r:embed="rId6">
              <a:alphaModFix/>
            </a:blip>
            <a:srcRect/>
            <a:stretch/>
          </p:blipFill>
          <p:spPr>
            <a:xfrm>
              <a:off x="1601952" y="2135942"/>
              <a:ext cx="790487" cy="763961"/>
            </a:xfrm>
            <a:prstGeom prst="rect">
              <a:avLst/>
            </a:prstGeom>
            <a:noFill/>
            <a:ln>
              <a:noFill/>
            </a:ln>
          </p:spPr>
        </p:pic>
        <p:pic>
          <p:nvPicPr>
            <p:cNvPr id="1126" name="Google Shape;1126;p25"/>
            <p:cNvPicPr preferRelativeResize="0"/>
            <p:nvPr/>
          </p:nvPicPr>
          <p:blipFill rotWithShape="1">
            <a:blip r:embed="rId6">
              <a:alphaModFix/>
            </a:blip>
            <a:srcRect/>
            <a:stretch/>
          </p:blipFill>
          <p:spPr>
            <a:xfrm>
              <a:off x="2030442" y="2149811"/>
              <a:ext cx="790487" cy="763961"/>
            </a:xfrm>
            <a:prstGeom prst="rect">
              <a:avLst/>
            </a:prstGeom>
            <a:noFill/>
            <a:ln>
              <a:noFill/>
            </a:ln>
          </p:spPr>
        </p:pic>
        <p:pic>
          <p:nvPicPr>
            <p:cNvPr id="1127" name="Google Shape;1127;p25"/>
            <p:cNvPicPr preferRelativeResize="0"/>
            <p:nvPr/>
          </p:nvPicPr>
          <p:blipFill rotWithShape="1">
            <a:blip r:embed="rId6">
              <a:alphaModFix/>
            </a:blip>
            <a:srcRect/>
            <a:stretch/>
          </p:blipFill>
          <p:spPr>
            <a:xfrm>
              <a:off x="2571673" y="2096360"/>
              <a:ext cx="790487" cy="763961"/>
            </a:xfrm>
            <a:prstGeom prst="rect">
              <a:avLst/>
            </a:prstGeom>
            <a:noFill/>
            <a:ln>
              <a:noFill/>
            </a:ln>
          </p:spPr>
        </p:pic>
        <p:pic>
          <p:nvPicPr>
            <p:cNvPr id="1128" name="Google Shape;1128;p25"/>
            <p:cNvPicPr preferRelativeResize="0"/>
            <p:nvPr/>
          </p:nvPicPr>
          <p:blipFill rotWithShape="1">
            <a:blip r:embed="rId6">
              <a:alphaModFix/>
            </a:blip>
            <a:srcRect/>
            <a:stretch/>
          </p:blipFill>
          <p:spPr>
            <a:xfrm>
              <a:off x="3233742" y="2128506"/>
              <a:ext cx="790487" cy="763961"/>
            </a:xfrm>
            <a:prstGeom prst="rect">
              <a:avLst/>
            </a:prstGeom>
            <a:noFill/>
            <a:ln>
              <a:noFill/>
            </a:ln>
          </p:spPr>
        </p:pic>
        <p:pic>
          <p:nvPicPr>
            <p:cNvPr id="1129" name="Google Shape;1129;p25"/>
            <p:cNvPicPr preferRelativeResize="0"/>
            <p:nvPr/>
          </p:nvPicPr>
          <p:blipFill rotWithShape="1">
            <a:blip r:embed="rId6">
              <a:alphaModFix/>
            </a:blip>
            <a:srcRect/>
            <a:stretch/>
          </p:blipFill>
          <p:spPr>
            <a:xfrm>
              <a:off x="3740846" y="2097436"/>
              <a:ext cx="790487" cy="76396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26"/>
          <p:cNvSpPr/>
          <p:nvPr/>
        </p:nvSpPr>
        <p:spPr>
          <a:xfrm>
            <a:off x="11201400" y="258166"/>
            <a:ext cx="7267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sp>
        <p:nvSpPr>
          <p:cNvPr id="1136" name="Google Shape;1136;p26"/>
          <p:cNvSpPr txBox="1"/>
          <p:nvPr/>
        </p:nvSpPr>
        <p:spPr>
          <a:xfrm>
            <a:off x="6374790" y="1482703"/>
            <a:ext cx="5611090" cy="9350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Lee las frases sobre el texto.  </a:t>
            </a:r>
            <a:endParaRPr/>
          </a:p>
          <a:p>
            <a:pPr marL="0" marR="0" lvl="0" indent="0" algn="l" rtl="0">
              <a:lnSpc>
                <a:spcPct val="12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Escribe 1-8 y ‘verdadero’ o ‘falso.’</a:t>
            </a:r>
            <a:endParaRPr sz="2400" b="1" i="0" u="none" strike="noStrike" cap="none">
              <a:solidFill>
                <a:srgbClr val="1F3864"/>
              </a:solidFill>
              <a:latin typeface="Century Gothic"/>
              <a:ea typeface="Century Gothic"/>
              <a:cs typeface="Century Gothic"/>
              <a:sym typeface="Century Gothic"/>
            </a:endParaRPr>
          </a:p>
        </p:txBody>
      </p:sp>
      <p:grpSp>
        <p:nvGrpSpPr>
          <p:cNvPr id="1137" name="Google Shape;1137;p26"/>
          <p:cNvGrpSpPr/>
          <p:nvPr/>
        </p:nvGrpSpPr>
        <p:grpSpPr>
          <a:xfrm>
            <a:off x="7186294" y="258166"/>
            <a:ext cx="1106233" cy="1142735"/>
            <a:chOff x="7236595" y="93175"/>
            <a:chExt cx="1066185" cy="1190196"/>
          </a:xfrm>
        </p:grpSpPr>
        <p:pic>
          <p:nvPicPr>
            <p:cNvPr id="1138" name="Google Shape;1138;p26"/>
            <p:cNvPicPr preferRelativeResize="0"/>
            <p:nvPr/>
          </p:nvPicPr>
          <p:blipFill rotWithShape="1">
            <a:blip r:embed="rId3">
              <a:alphaModFix/>
            </a:blip>
            <a:srcRect/>
            <a:stretch/>
          </p:blipFill>
          <p:spPr>
            <a:xfrm>
              <a:off x="7236595" y="93175"/>
              <a:ext cx="911607" cy="1164831"/>
            </a:xfrm>
            <a:prstGeom prst="rect">
              <a:avLst/>
            </a:prstGeom>
            <a:noFill/>
            <a:ln>
              <a:noFill/>
            </a:ln>
          </p:spPr>
        </p:pic>
        <p:pic>
          <p:nvPicPr>
            <p:cNvPr id="1139" name="Google Shape;1139;p26"/>
            <p:cNvPicPr preferRelativeResize="0"/>
            <p:nvPr/>
          </p:nvPicPr>
          <p:blipFill rotWithShape="1">
            <a:blip r:embed="rId4">
              <a:alphaModFix/>
            </a:blip>
            <a:srcRect/>
            <a:stretch/>
          </p:blipFill>
          <p:spPr>
            <a:xfrm>
              <a:off x="7377309" y="354784"/>
              <a:ext cx="925471" cy="928587"/>
            </a:xfrm>
            <a:prstGeom prst="rect">
              <a:avLst/>
            </a:prstGeom>
            <a:noFill/>
            <a:ln>
              <a:noFill/>
            </a:ln>
          </p:spPr>
        </p:pic>
      </p:grpSp>
      <p:pic>
        <p:nvPicPr>
          <p:cNvPr id="1140" name="Google Shape;1140;p26"/>
          <p:cNvPicPr preferRelativeResize="0"/>
          <p:nvPr/>
        </p:nvPicPr>
        <p:blipFill rotWithShape="1">
          <a:blip r:embed="rId5">
            <a:alphaModFix/>
          </a:blip>
          <a:srcRect l="22968" t="10312" r="2811" b="5262"/>
          <a:stretch/>
        </p:blipFill>
        <p:spPr>
          <a:xfrm>
            <a:off x="9037281" y="247563"/>
            <a:ext cx="1786074" cy="1142826"/>
          </a:xfrm>
          <a:prstGeom prst="rect">
            <a:avLst/>
          </a:prstGeom>
          <a:noFill/>
          <a:ln>
            <a:noFill/>
          </a:ln>
        </p:spPr>
      </p:pic>
      <p:sp>
        <p:nvSpPr>
          <p:cNvPr id="1141" name="Google Shape;1141;p26"/>
          <p:cNvSpPr txBox="1"/>
          <p:nvPr/>
        </p:nvSpPr>
        <p:spPr>
          <a:xfrm>
            <a:off x="6266412" y="2483078"/>
            <a:ext cx="5858963" cy="462280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1) Daniel travels to France.</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2) He didn’t help out at home.</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3) He cleaned the floor.</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4) He visited Madrid.</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5) He spends time in El Prado.</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6) He didn’t enjoy the art and culture.</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7) He visits museums and they’re interesting.</a:t>
            </a:r>
            <a:endParaRPr/>
          </a:p>
          <a:p>
            <a:pPr marL="0" marR="0" lvl="0" indent="0" algn="l" rtl="0">
              <a:lnSpc>
                <a:spcPct val="120000"/>
              </a:lnSpc>
              <a:spcBef>
                <a:spcPts val="0"/>
              </a:spcBef>
              <a:spcAft>
                <a:spcPts val="0"/>
              </a:spcAft>
              <a:buNone/>
            </a:pPr>
            <a:r>
              <a:rPr lang="en-GB" sz="2300">
                <a:solidFill>
                  <a:srgbClr val="1F3864"/>
                </a:solidFill>
                <a:latin typeface="Century Gothic"/>
                <a:ea typeface="Century Gothic"/>
                <a:cs typeface="Century Gothic"/>
                <a:sym typeface="Century Gothic"/>
              </a:rPr>
              <a:t>8) He travels by train.</a:t>
            </a:r>
            <a:endParaRPr/>
          </a:p>
          <a:p>
            <a:pPr marL="0" marR="0" lvl="0" indent="0" algn="l" rtl="0">
              <a:spcBef>
                <a:spcPts val="0"/>
              </a:spcBef>
              <a:spcAft>
                <a:spcPts val="0"/>
              </a:spcAft>
              <a:buNone/>
            </a:pPr>
            <a:endParaRPr sz="2300">
              <a:solidFill>
                <a:srgbClr val="1F3864"/>
              </a:solidFill>
              <a:latin typeface="Century Gothic"/>
              <a:ea typeface="Century Gothic"/>
              <a:cs typeface="Century Gothic"/>
              <a:sym typeface="Century Gothic"/>
            </a:endParaRPr>
          </a:p>
          <a:p>
            <a:pPr marL="0" marR="0" lvl="0" indent="0" algn="l" rtl="0">
              <a:spcBef>
                <a:spcPts val="0"/>
              </a:spcBef>
              <a:spcAft>
                <a:spcPts val="0"/>
              </a:spcAft>
              <a:buNone/>
            </a:pPr>
            <a:endParaRPr sz="2300">
              <a:solidFill>
                <a:srgbClr val="1F3864"/>
              </a:solidFill>
              <a:latin typeface="Century Gothic"/>
              <a:ea typeface="Century Gothic"/>
              <a:cs typeface="Century Gothic"/>
              <a:sym typeface="Century Gothic"/>
            </a:endParaRPr>
          </a:p>
        </p:txBody>
      </p:sp>
      <p:sp>
        <p:nvSpPr>
          <p:cNvPr id="1142" name="Google Shape;1142;p26"/>
          <p:cNvSpPr txBox="1"/>
          <p:nvPr/>
        </p:nvSpPr>
        <p:spPr>
          <a:xfrm>
            <a:off x="256673" y="1627404"/>
            <a:ext cx="5955441" cy="4524315"/>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[Normalmente] viajo a Francia, pero [el verano pasado] viajé a Costa Rica. </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Aunque [el verano pasado] no ayudé en casa, [normalmente] limpio el suelo.</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[El verano pasado] visité Madrid y pasé tiempo en un museo famoso, El Prado. [Normalmente] no disfruto el arte y la cultura. Sin embargo, cuando visito los museos, son interesantes.       El verano pasado también viajé en tren por la ciudad.</a:t>
            </a:r>
            <a:endParaRPr/>
          </a:p>
        </p:txBody>
      </p:sp>
      <p:grpSp>
        <p:nvGrpSpPr>
          <p:cNvPr id="1143" name="Google Shape;1143;p26"/>
          <p:cNvGrpSpPr/>
          <p:nvPr/>
        </p:nvGrpSpPr>
        <p:grpSpPr>
          <a:xfrm>
            <a:off x="281185" y="1719117"/>
            <a:ext cx="2929381" cy="817412"/>
            <a:chOff x="1601952" y="2096360"/>
            <a:chExt cx="2929381" cy="817412"/>
          </a:xfrm>
        </p:grpSpPr>
        <p:pic>
          <p:nvPicPr>
            <p:cNvPr id="1144" name="Google Shape;1144;p26"/>
            <p:cNvPicPr preferRelativeResize="0"/>
            <p:nvPr/>
          </p:nvPicPr>
          <p:blipFill rotWithShape="1">
            <a:blip r:embed="rId6">
              <a:alphaModFix/>
            </a:blip>
            <a:srcRect/>
            <a:stretch/>
          </p:blipFill>
          <p:spPr>
            <a:xfrm>
              <a:off x="1601952" y="2135942"/>
              <a:ext cx="790487" cy="763961"/>
            </a:xfrm>
            <a:prstGeom prst="rect">
              <a:avLst/>
            </a:prstGeom>
            <a:noFill/>
            <a:ln>
              <a:noFill/>
            </a:ln>
          </p:spPr>
        </p:pic>
        <p:pic>
          <p:nvPicPr>
            <p:cNvPr id="1145" name="Google Shape;1145;p26"/>
            <p:cNvPicPr preferRelativeResize="0"/>
            <p:nvPr/>
          </p:nvPicPr>
          <p:blipFill rotWithShape="1">
            <a:blip r:embed="rId6">
              <a:alphaModFix/>
            </a:blip>
            <a:srcRect/>
            <a:stretch/>
          </p:blipFill>
          <p:spPr>
            <a:xfrm>
              <a:off x="2030442" y="2149811"/>
              <a:ext cx="790487" cy="763961"/>
            </a:xfrm>
            <a:prstGeom prst="rect">
              <a:avLst/>
            </a:prstGeom>
            <a:noFill/>
            <a:ln>
              <a:noFill/>
            </a:ln>
          </p:spPr>
        </p:pic>
        <p:pic>
          <p:nvPicPr>
            <p:cNvPr id="1146" name="Google Shape;1146;p26"/>
            <p:cNvPicPr preferRelativeResize="0"/>
            <p:nvPr/>
          </p:nvPicPr>
          <p:blipFill rotWithShape="1">
            <a:blip r:embed="rId6">
              <a:alphaModFix/>
            </a:blip>
            <a:srcRect/>
            <a:stretch/>
          </p:blipFill>
          <p:spPr>
            <a:xfrm>
              <a:off x="2571673" y="2096360"/>
              <a:ext cx="790487" cy="763961"/>
            </a:xfrm>
            <a:prstGeom prst="rect">
              <a:avLst/>
            </a:prstGeom>
            <a:noFill/>
            <a:ln>
              <a:noFill/>
            </a:ln>
          </p:spPr>
        </p:pic>
        <p:pic>
          <p:nvPicPr>
            <p:cNvPr id="1147" name="Google Shape;1147;p26"/>
            <p:cNvPicPr preferRelativeResize="0"/>
            <p:nvPr/>
          </p:nvPicPr>
          <p:blipFill rotWithShape="1">
            <a:blip r:embed="rId6">
              <a:alphaModFix/>
            </a:blip>
            <a:srcRect/>
            <a:stretch/>
          </p:blipFill>
          <p:spPr>
            <a:xfrm>
              <a:off x="3233742" y="2128506"/>
              <a:ext cx="790487" cy="763961"/>
            </a:xfrm>
            <a:prstGeom prst="rect">
              <a:avLst/>
            </a:prstGeom>
            <a:noFill/>
            <a:ln>
              <a:noFill/>
            </a:ln>
          </p:spPr>
        </p:pic>
        <p:pic>
          <p:nvPicPr>
            <p:cNvPr id="1148" name="Google Shape;1148;p26"/>
            <p:cNvPicPr preferRelativeResize="0"/>
            <p:nvPr/>
          </p:nvPicPr>
          <p:blipFill rotWithShape="1">
            <a:blip r:embed="rId6">
              <a:alphaModFix/>
            </a:blip>
            <a:srcRect/>
            <a:stretch/>
          </p:blipFill>
          <p:spPr>
            <a:xfrm>
              <a:off x="3740846" y="2097436"/>
              <a:ext cx="790487" cy="763961"/>
            </a:xfrm>
            <a:prstGeom prst="rect">
              <a:avLst/>
            </a:prstGeom>
            <a:noFill/>
            <a:ln>
              <a:noFill/>
            </a:ln>
          </p:spPr>
        </p:pic>
      </p:grpSp>
      <p:grpSp>
        <p:nvGrpSpPr>
          <p:cNvPr id="1149" name="Google Shape;1149;p26"/>
          <p:cNvGrpSpPr/>
          <p:nvPr/>
        </p:nvGrpSpPr>
        <p:grpSpPr>
          <a:xfrm>
            <a:off x="1606171" y="2436895"/>
            <a:ext cx="2381957" cy="869142"/>
            <a:chOff x="1646629" y="2451652"/>
            <a:chExt cx="2257705" cy="785265"/>
          </a:xfrm>
        </p:grpSpPr>
        <p:pic>
          <p:nvPicPr>
            <p:cNvPr id="1150" name="Google Shape;1150;p26"/>
            <p:cNvPicPr preferRelativeResize="0"/>
            <p:nvPr/>
          </p:nvPicPr>
          <p:blipFill rotWithShape="1">
            <a:blip r:embed="rId7">
              <a:alphaModFix/>
            </a:blip>
            <a:srcRect/>
            <a:stretch/>
          </p:blipFill>
          <p:spPr>
            <a:xfrm>
              <a:off x="1646629" y="2459087"/>
              <a:ext cx="790487" cy="763961"/>
            </a:xfrm>
            <a:prstGeom prst="rect">
              <a:avLst/>
            </a:prstGeom>
            <a:noFill/>
            <a:ln>
              <a:noFill/>
            </a:ln>
          </p:spPr>
        </p:pic>
        <p:pic>
          <p:nvPicPr>
            <p:cNvPr id="1151" name="Google Shape;1151;p26"/>
            <p:cNvPicPr preferRelativeResize="0"/>
            <p:nvPr/>
          </p:nvPicPr>
          <p:blipFill rotWithShape="1">
            <a:blip r:embed="rId7">
              <a:alphaModFix/>
            </a:blip>
            <a:srcRect/>
            <a:stretch/>
          </p:blipFill>
          <p:spPr>
            <a:xfrm>
              <a:off x="2075119" y="2472956"/>
              <a:ext cx="790487" cy="763961"/>
            </a:xfrm>
            <a:prstGeom prst="rect">
              <a:avLst/>
            </a:prstGeom>
            <a:noFill/>
            <a:ln>
              <a:noFill/>
            </a:ln>
          </p:spPr>
        </p:pic>
        <p:pic>
          <p:nvPicPr>
            <p:cNvPr id="1152" name="Google Shape;1152;p26"/>
            <p:cNvPicPr preferRelativeResize="0"/>
            <p:nvPr/>
          </p:nvPicPr>
          <p:blipFill rotWithShape="1">
            <a:blip r:embed="rId7">
              <a:alphaModFix/>
            </a:blip>
            <a:srcRect/>
            <a:stretch/>
          </p:blipFill>
          <p:spPr>
            <a:xfrm>
              <a:off x="2532929" y="2451653"/>
              <a:ext cx="790487" cy="763961"/>
            </a:xfrm>
            <a:prstGeom prst="rect">
              <a:avLst/>
            </a:prstGeom>
            <a:noFill/>
            <a:ln>
              <a:noFill/>
            </a:ln>
          </p:spPr>
        </p:pic>
        <p:pic>
          <p:nvPicPr>
            <p:cNvPr id="1153" name="Google Shape;1153;p26"/>
            <p:cNvPicPr preferRelativeResize="0"/>
            <p:nvPr/>
          </p:nvPicPr>
          <p:blipFill rotWithShape="1">
            <a:blip r:embed="rId7">
              <a:alphaModFix/>
            </a:blip>
            <a:srcRect/>
            <a:stretch/>
          </p:blipFill>
          <p:spPr>
            <a:xfrm>
              <a:off x="3113847" y="2451652"/>
              <a:ext cx="790487" cy="763961"/>
            </a:xfrm>
            <a:prstGeom prst="rect">
              <a:avLst/>
            </a:prstGeom>
            <a:noFill/>
            <a:ln>
              <a:noFill/>
            </a:ln>
          </p:spPr>
        </p:pic>
      </p:grpSp>
      <p:grpSp>
        <p:nvGrpSpPr>
          <p:cNvPr id="1154" name="Google Shape;1154;p26"/>
          <p:cNvGrpSpPr/>
          <p:nvPr/>
        </p:nvGrpSpPr>
        <p:grpSpPr>
          <a:xfrm>
            <a:off x="210773" y="3161850"/>
            <a:ext cx="2929381" cy="817412"/>
            <a:chOff x="1601952" y="2096360"/>
            <a:chExt cx="2929381" cy="817412"/>
          </a:xfrm>
        </p:grpSpPr>
        <p:pic>
          <p:nvPicPr>
            <p:cNvPr id="1155" name="Google Shape;1155;p26"/>
            <p:cNvPicPr preferRelativeResize="0"/>
            <p:nvPr/>
          </p:nvPicPr>
          <p:blipFill rotWithShape="1">
            <a:blip r:embed="rId6">
              <a:alphaModFix/>
            </a:blip>
            <a:srcRect/>
            <a:stretch/>
          </p:blipFill>
          <p:spPr>
            <a:xfrm>
              <a:off x="1601952" y="2135942"/>
              <a:ext cx="790487" cy="763961"/>
            </a:xfrm>
            <a:prstGeom prst="rect">
              <a:avLst/>
            </a:prstGeom>
            <a:noFill/>
            <a:ln>
              <a:noFill/>
            </a:ln>
          </p:spPr>
        </p:pic>
        <p:pic>
          <p:nvPicPr>
            <p:cNvPr id="1156" name="Google Shape;1156;p26"/>
            <p:cNvPicPr preferRelativeResize="0"/>
            <p:nvPr/>
          </p:nvPicPr>
          <p:blipFill rotWithShape="1">
            <a:blip r:embed="rId6">
              <a:alphaModFix/>
            </a:blip>
            <a:srcRect/>
            <a:stretch/>
          </p:blipFill>
          <p:spPr>
            <a:xfrm>
              <a:off x="2030442" y="2149811"/>
              <a:ext cx="790487" cy="763961"/>
            </a:xfrm>
            <a:prstGeom prst="rect">
              <a:avLst/>
            </a:prstGeom>
            <a:noFill/>
            <a:ln>
              <a:noFill/>
            </a:ln>
          </p:spPr>
        </p:pic>
        <p:pic>
          <p:nvPicPr>
            <p:cNvPr id="1157" name="Google Shape;1157;p26"/>
            <p:cNvPicPr preferRelativeResize="0"/>
            <p:nvPr/>
          </p:nvPicPr>
          <p:blipFill rotWithShape="1">
            <a:blip r:embed="rId6">
              <a:alphaModFix/>
            </a:blip>
            <a:srcRect/>
            <a:stretch/>
          </p:blipFill>
          <p:spPr>
            <a:xfrm>
              <a:off x="2571673" y="2096360"/>
              <a:ext cx="790487" cy="763961"/>
            </a:xfrm>
            <a:prstGeom prst="rect">
              <a:avLst/>
            </a:prstGeom>
            <a:noFill/>
            <a:ln>
              <a:noFill/>
            </a:ln>
          </p:spPr>
        </p:pic>
        <p:pic>
          <p:nvPicPr>
            <p:cNvPr id="1158" name="Google Shape;1158;p26"/>
            <p:cNvPicPr preferRelativeResize="0"/>
            <p:nvPr/>
          </p:nvPicPr>
          <p:blipFill rotWithShape="1">
            <a:blip r:embed="rId6">
              <a:alphaModFix/>
            </a:blip>
            <a:srcRect/>
            <a:stretch/>
          </p:blipFill>
          <p:spPr>
            <a:xfrm>
              <a:off x="3233742" y="2128506"/>
              <a:ext cx="790487" cy="763961"/>
            </a:xfrm>
            <a:prstGeom prst="rect">
              <a:avLst/>
            </a:prstGeom>
            <a:noFill/>
            <a:ln>
              <a:noFill/>
            </a:ln>
          </p:spPr>
        </p:pic>
        <p:pic>
          <p:nvPicPr>
            <p:cNvPr id="1159" name="Google Shape;1159;p26"/>
            <p:cNvPicPr preferRelativeResize="0"/>
            <p:nvPr/>
          </p:nvPicPr>
          <p:blipFill rotWithShape="1">
            <a:blip r:embed="rId6">
              <a:alphaModFix/>
            </a:blip>
            <a:srcRect/>
            <a:stretch/>
          </p:blipFill>
          <p:spPr>
            <a:xfrm>
              <a:off x="3740846" y="2097436"/>
              <a:ext cx="790487" cy="763961"/>
            </a:xfrm>
            <a:prstGeom prst="rect">
              <a:avLst/>
            </a:prstGeom>
            <a:noFill/>
            <a:ln>
              <a:noFill/>
            </a:ln>
          </p:spPr>
        </p:pic>
      </p:grpSp>
      <p:grpSp>
        <p:nvGrpSpPr>
          <p:cNvPr id="1160" name="Google Shape;1160;p26"/>
          <p:cNvGrpSpPr/>
          <p:nvPr/>
        </p:nvGrpSpPr>
        <p:grpSpPr>
          <a:xfrm>
            <a:off x="1296832" y="3941254"/>
            <a:ext cx="2444014" cy="785265"/>
            <a:chOff x="1646629" y="2451652"/>
            <a:chExt cx="2257705" cy="785265"/>
          </a:xfrm>
        </p:grpSpPr>
        <p:pic>
          <p:nvPicPr>
            <p:cNvPr id="1161" name="Google Shape;1161;p26"/>
            <p:cNvPicPr preferRelativeResize="0"/>
            <p:nvPr/>
          </p:nvPicPr>
          <p:blipFill rotWithShape="1">
            <a:blip r:embed="rId8">
              <a:alphaModFix/>
            </a:blip>
            <a:srcRect/>
            <a:stretch/>
          </p:blipFill>
          <p:spPr>
            <a:xfrm>
              <a:off x="1646629" y="2459087"/>
              <a:ext cx="790487" cy="763961"/>
            </a:xfrm>
            <a:prstGeom prst="rect">
              <a:avLst/>
            </a:prstGeom>
            <a:noFill/>
            <a:ln>
              <a:noFill/>
            </a:ln>
          </p:spPr>
        </p:pic>
        <p:pic>
          <p:nvPicPr>
            <p:cNvPr id="1162" name="Google Shape;1162;p26"/>
            <p:cNvPicPr preferRelativeResize="0"/>
            <p:nvPr/>
          </p:nvPicPr>
          <p:blipFill rotWithShape="1">
            <a:blip r:embed="rId8">
              <a:alphaModFix/>
            </a:blip>
            <a:srcRect/>
            <a:stretch/>
          </p:blipFill>
          <p:spPr>
            <a:xfrm>
              <a:off x="2075119" y="2472956"/>
              <a:ext cx="790487" cy="763961"/>
            </a:xfrm>
            <a:prstGeom prst="rect">
              <a:avLst/>
            </a:prstGeom>
            <a:noFill/>
            <a:ln>
              <a:noFill/>
            </a:ln>
          </p:spPr>
        </p:pic>
        <p:pic>
          <p:nvPicPr>
            <p:cNvPr id="1163" name="Google Shape;1163;p26"/>
            <p:cNvPicPr preferRelativeResize="0"/>
            <p:nvPr/>
          </p:nvPicPr>
          <p:blipFill rotWithShape="1">
            <a:blip r:embed="rId8">
              <a:alphaModFix/>
            </a:blip>
            <a:srcRect/>
            <a:stretch/>
          </p:blipFill>
          <p:spPr>
            <a:xfrm>
              <a:off x="2532929" y="2451653"/>
              <a:ext cx="790487" cy="763961"/>
            </a:xfrm>
            <a:prstGeom prst="rect">
              <a:avLst/>
            </a:prstGeom>
            <a:noFill/>
            <a:ln>
              <a:noFill/>
            </a:ln>
          </p:spPr>
        </p:pic>
        <p:pic>
          <p:nvPicPr>
            <p:cNvPr id="1164" name="Google Shape;1164;p26"/>
            <p:cNvPicPr preferRelativeResize="0"/>
            <p:nvPr/>
          </p:nvPicPr>
          <p:blipFill rotWithShape="1">
            <a:blip r:embed="rId8">
              <a:alphaModFix/>
            </a:blip>
            <a:srcRect/>
            <a:stretch/>
          </p:blipFill>
          <p:spPr>
            <a:xfrm>
              <a:off x="3113847" y="2451652"/>
              <a:ext cx="790487" cy="763961"/>
            </a:xfrm>
            <a:prstGeom prst="rect">
              <a:avLst/>
            </a:prstGeom>
            <a:noFill/>
            <a:ln>
              <a:noFill/>
            </a:ln>
          </p:spPr>
        </p:pic>
      </p:grpSp>
      <p:grpSp>
        <p:nvGrpSpPr>
          <p:cNvPr id="1165" name="Google Shape;1165;p26"/>
          <p:cNvGrpSpPr/>
          <p:nvPr/>
        </p:nvGrpSpPr>
        <p:grpSpPr>
          <a:xfrm>
            <a:off x="210773" y="5035236"/>
            <a:ext cx="2805791" cy="785265"/>
            <a:chOff x="1646629" y="2451652"/>
            <a:chExt cx="2257705" cy="785265"/>
          </a:xfrm>
        </p:grpSpPr>
        <p:pic>
          <p:nvPicPr>
            <p:cNvPr id="1166" name="Google Shape;1166;p26"/>
            <p:cNvPicPr preferRelativeResize="0"/>
            <p:nvPr/>
          </p:nvPicPr>
          <p:blipFill rotWithShape="1">
            <a:blip r:embed="rId9">
              <a:alphaModFix/>
            </a:blip>
            <a:srcRect/>
            <a:stretch/>
          </p:blipFill>
          <p:spPr>
            <a:xfrm>
              <a:off x="1646629" y="2459087"/>
              <a:ext cx="790487" cy="763961"/>
            </a:xfrm>
            <a:prstGeom prst="rect">
              <a:avLst/>
            </a:prstGeom>
            <a:noFill/>
            <a:ln>
              <a:noFill/>
            </a:ln>
          </p:spPr>
        </p:pic>
        <p:pic>
          <p:nvPicPr>
            <p:cNvPr id="1167" name="Google Shape;1167;p26"/>
            <p:cNvPicPr preferRelativeResize="0"/>
            <p:nvPr/>
          </p:nvPicPr>
          <p:blipFill rotWithShape="1">
            <a:blip r:embed="rId9">
              <a:alphaModFix/>
            </a:blip>
            <a:srcRect/>
            <a:stretch/>
          </p:blipFill>
          <p:spPr>
            <a:xfrm>
              <a:off x="2075119" y="2472956"/>
              <a:ext cx="790487" cy="763961"/>
            </a:xfrm>
            <a:prstGeom prst="rect">
              <a:avLst/>
            </a:prstGeom>
            <a:noFill/>
            <a:ln>
              <a:noFill/>
            </a:ln>
          </p:spPr>
        </p:pic>
        <p:pic>
          <p:nvPicPr>
            <p:cNvPr id="1168" name="Google Shape;1168;p26"/>
            <p:cNvPicPr preferRelativeResize="0"/>
            <p:nvPr/>
          </p:nvPicPr>
          <p:blipFill rotWithShape="1">
            <a:blip r:embed="rId9">
              <a:alphaModFix/>
            </a:blip>
            <a:srcRect/>
            <a:stretch/>
          </p:blipFill>
          <p:spPr>
            <a:xfrm>
              <a:off x="2532929" y="2451653"/>
              <a:ext cx="790487" cy="763961"/>
            </a:xfrm>
            <a:prstGeom prst="rect">
              <a:avLst/>
            </a:prstGeom>
            <a:noFill/>
            <a:ln>
              <a:noFill/>
            </a:ln>
          </p:spPr>
        </p:pic>
        <p:pic>
          <p:nvPicPr>
            <p:cNvPr id="1169" name="Google Shape;1169;p26"/>
            <p:cNvPicPr preferRelativeResize="0"/>
            <p:nvPr/>
          </p:nvPicPr>
          <p:blipFill rotWithShape="1">
            <a:blip r:embed="rId9">
              <a:alphaModFix/>
            </a:blip>
            <a:srcRect/>
            <a:stretch/>
          </p:blipFill>
          <p:spPr>
            <a:xfrm>
              <a:off x="3113847" y="2451652"/>
              <a:ext cx="790487" cy="763961"/>
            </a:xfrm>
            <a:prstGeom prst="rect">
              <a:avLst/>
            </a:prstGeom>
            <a:noFill/>
            <a:ln>
              <a:noFill/>
            </a:ln>
          </p:spPr>
        </p:pic>
      </p:grpSp>
      <p:grpSp>
        <p:nvGrpSpPr>
          <p:cNvPr id="1170" name="Google Shape;1170;p26"/>
          <p:cNvGrpSpPr/>
          <p:nvPr/>
        </p:nvGrpSpPr>
        <p:grpSpPr>
          <a:xfrm>
            <a:off x="256673" y="1361263"/>
            <a:ext cx="2376377" cy="726811"/>
            <a:chOff x="1645325" y="2451652"/>
            <a:chExt cx="2259009" cy="785265"/>
          </a:xfrm>
        </p:grpSpPr>
        <p:pic>
          <p:nvPicPr>
            <p:cNvPr id="1171" name="Google Shape;1171;p26"/>
            <p:cNvPicPr preferRelativeResize="0"/>
            <p:nvPr/>
          </p:nvPicPr>
          <p:blipFill rotWithShape="1">
            <a:blip r:embed="rId7">
              <a:alphaModFix/>
            </a:blip>
            <a:srcRect/>
            <a:stretch/>
          </p:blipFill>
          <p:spPr>
            <a:xfrm>
              <a:off x="1645325" y="2459173"/>
              <a:ext cx="790487" cy="763961"/>
            </a:xfrm>
            <a:prstGeom prst="rect">
              <a:avLst/>
            </a:prstGeom>
            <a:noFill/>
            <a:ln>
              <a:noFill/>
            </a:ln>
          </p:spPr>
        </p:pic>
        <p:pic>
          <p:nvPicPr>
            <p:cNvPr id="1172" name="Google Shape;1172;p26"/>
            <p:cNvPicPr preferRelativeResize="0"/>
            <p:nvPr/>
          </p:nvPicPr>
          <p:blipFill rotWithShape="1">
            <a:blip r:embed="rId7">
              <a:alphaModFix/>
            </a:blip>
            <a:srcRect/>
            <a:stretch/>
          </p:blipFill>
          <p:spPr>
            <a:xfrm>
              <a:off x="2075119" y="2472956"/>
              <a:ext cx="790487" cy="763961"/>
            </a:xfrm>
            <a:prstGeom prst="rect">
              <a:avLst/>
            </a:prstGeom>
            <a:noFill/>
            <a:ln>
              <a:noFill/>
            </a:ln>
          </p:spPr>
        </p:pic>
        <p:pic>
          <p:nvPicPr>
            <p:cNvPr id="1173" name="Google Shape;1173;p26"/>
            <p:cNvPicPr preferRelativeResize="0"/>
            <p:nvPr/>
          </p:nvPicPr>
          <p:blipFill rotWithShape="1">
            <a:blip r:embed="rId7">
              <a:alphaModFix/>
            </a:blip>
            <a:srcRect/>
            <a:stretch/>
          </p:blipFill>
          <p:spPr>
            <a:xfrm>
              <a:off x="2532929" y="2451653"/>
              <a:ext cx="790487" cy="763961"/>
            </a:xfrm>
            <a:prstGeom prst="rect">
              <a:avLst/>
            </a:prstGeom>
            <a:noFill/>
            <a:ln>
              <a:noFill/>
            </a:ln>
          </p:spPr>
        </p:pic>
        <p:pic>
          <p:nvPicPr>
            <p:cNvPr id="1174" name="Google Shape;1174;p26"/>
            <p:cNvPicPr preferRelativeResize="0"/>
            <p:nvPr/>
          </p:nvPicPr>
          <p:blipFill rotWithShape="1">
            <a:blip r:embed="rId7">
              <a:alphaModFix/>
            </a:blip>
            <a:srcRect/>
            <a:stretch/>
          </p:blipFill>
          <p:spPr>
            <a:xfrm>
              <a:off x="3113847" y="2451652"/>
              <a:ext cx="790487" cy="763961"/>
            </a:xfrm>
            <a:prstGeom prst="rect">
              <a:avLst/>
            </a:prstGeom>
            <a:noFill/>
            <a:ln>
              <a:noFill/>
            </a:ln>
          </p:spPr>
        </p:pic>
      </p:grpSp>
      <p:grpSp>
        <p:nvGrpSpPr>
          <p:cNvPr id="1175" name="Google Shape;1175;p26"/>
          <p:cNvGrpSpPr/>
          <p:nvPr/>
        </p:nvGrpSpPr>
        <p:grpSpPr>
          <a:xfrm>
            <a:off x="1551873" y="2075317"/>
            <a:ext cx="2976584" cy="817412"/>
            <a:chOff x="1601952" y="2096360"/>
            <a:chExt cx="2929381" cy="817412"/>
          </a:xfrm>
        </p:grpSpPr>
        <p:pic>
          <p:nvPicPr>
            <p:cNvPr id="1176" name="Google Shape;1176;p26"/>
            <p:cNvPicPr preferRelativeResize="0"/>
            <p:nvPr/>
          </p:nvPicPr>
          <p:blipFill rotWithShape="1">
            <a:blip r:embed="rId6">
              <a:alphaModFix/>
            </a:blip>
            <a:srcRect/>
            <a:stretch/>
          </p:blipFill>
          <p:spPr>
            <a:xfrm>
              <a:off x="1601952" y="2135942"/>
              <a:ext cx="790487" cy="763961"/>
            </a:xfrm>
            <a:prstGeom prst="rect">
              <a:avLst/>
            </a:prstGeom>
            <a:noFill/>
            <a:ln>
              <a:noFill/>
            </a:ln>
          </p:spPr>
        </p:pic>
        <p:pic>
          <p:nvPicPr>
            <p:cNvPr id="1177" name="Google Shape;1177;p26"/>
            <p:cNvPicPr preferRelativeResize="0"/>
            <p:nvPr/>
          </p:nvPicPr>
          <p:blipFill rotWithShape="1">
            <a:blip r:embed="rId6">
              <a:alphaModFix/>
            </a:blip>
            <a:srcRect/>
            <a:stretch/>
          </p:blipFill>
          <p:spPr>
            <a:xfrm>
              <a:off x="2030442" y="2149811"/>
              <a:ext cx="790487" cy="763961"/>
            </a:xfrm>
            <a:prstGeom prst="rect">
              <a:avLst/>
            </a:prstGeom>
            <a:noFill/>
            <a:ln>
              <a:noFill/>
            </a:ln>
          </p:spPr>
        </p:pic>
        <p:pic>
          <p:nvPicPr>
            <p:cNvPr id="1178" name="Google Shape;1178;p26"/>
            <p:cNvPicPr preferRelativeResize="0"/>
            <p:nvPr/>
          </p:nvPicPr>
          <p:blipFill rotWithShape="1">
            <a:blip r:embed="rId6">
              <a:alphaModFix/>
            </a:blip>
            <a:srcRect/>
            <a:stretch/>
          </p:blipFill>
          <p:spPr>
            <a:xfrm>
              <a:off x="2571673" y="2096360"/>
              <a:ext cx="790487" cy="763961"/>
            </a:xfrm>
            <a:prstGeom prst="rect">
              <a:avLst/>
            </a:prstGeom>
            <a:noFill/>
            <a:ln>
              <a:noFill/>
            </a:ln>
          </p:spPr>
        </p:pic>
        <p:pic>
          <p:nvPicPr>
            <p:cNvPr id="1179" name="Google Shape;1179;p26"/>
            <p:cNvPicPr preferRelativeResize="0"/>
            <p:nvPr/>
          </p:nvPicPr>
          <p:blipFill rotWithShape="1">
            <a:blip r:embed="rId6">
              <a:alphaModFix/>
            </a:blip>
            <a:srcRect/>
            <a:stretch/>
          </p:blipFill>
          <p:spPr>
            <a:xfrm>
              <a:off x="3233742" y="2128506"/>
              <a:ext cx="790487" cy="763961"/>
            </a:xfrm>
            <a:prstGeom prst="rect">
              <a:avLst/>
            </a:prstGeom>
            <a:noFill/>
            <a:ln>
              <a:noFill/>
            </a:ln>
          </p:spPr>
        </p:pic>
        <p:pic>
          <p:nvPicPr>
            <p:cNvPr id="1180" name="Google Shape;1180;p26"/>
            <p:cNvPicPr preferRelativeResize="0"/>
            <p:nvPr/>
          </p:nvPicPr>
          <p:blipFill rotWithShape="1">
            <a:blip r:embed="rId6">
              <a:alphaModFix/>
            </a:blip>
            <a:srcRect/>
            <a:stretch/>
          </p:blipFill>
          <p:spPr>
            <a:xfrm>
              <a:off x="3740846" y="2097436"/>
              <a:ext cx="790487" cy="763961"/>
            </a:xfrm>
            <a:prstGeom prst="rect">
              <a:avLst/>
            </a:prstGeom>
            <a:noFill/>
            <a:ln>
              <a:noFill/>
            </a:ln>
          </p:spPr>
        </p:pic>
      </p:grpSp>
      <p:pic>
        <p:nvPicPr>
          <p:cNvPr id="1181" name="Google Shape;1181;p26" descr="http://www.clker.com/cliparts/j/p/l/D/8/K/green-tick-md.png"/>
          <p:cNvPicPr preferRelativeResize="0"/>
          <p:nvPr/>
        </p:nvPicPr>
        <p:blipFill rotWithShape="1">
          <a:blip r:embed="rId10">
            <a:alphaModFix/>
          </a:blip>
          <a:srcRect/>
          <a:stretch/>
        </p:blipFill>
        <p:spPr>
          <a:xfrm>
            <a:off x="10197241" y="2484536"/>
            <a:ext cx="422268" cy="440047"/>
          </a:xfrm>
          <a:prstGeom prst="rect">
            <a:avLst/>
          </a:prstGeom>
          <a:noFill/>
          <a:ln>
            <a:noFill/>
          </a:ln>
        </p:spPr>
      </p:pic>
      <p:pic>
        <p:nvPicPr>
          <p:cNvPr id="1182" name="Google Shape;1182;p26"/>
          <p:cNvPicPr preferRelativeResize="0"/>
          <p:nvPr/>
        </p:nvPicPr>
        <p:blipFill rotWithShape="1">
          <a:blip r:embed="rId11">
            <a:alphaModFix/>
          </a:blip>
          <a:srcRect/>
          <a:stretch/>
        </p:blipFill>
        <p:spPr>
          <a:xfrm>
            <a:off x="9765575" y="3320997"/>
            <a:ext cx="422892" cy="422892"/>
          </a:xfrm>
          <a:prstGeom prst="rect">
            <a:avLst/>
          </a:prstGeom>
          <a:noFill/>
          <a:ln>
            <a:noFill/>
          </a:ln>
        </p:spPr>
      </p:pic>
      <p:pic>
        <p:nvPicPr>
          <p:cNvPr id="1183" name="Google Shape;1183;p26" descr="http://www.clker.com/cliparts/j/p/l/D/8/K/green-tick-md.png"/>
          <p:cNvPicPr preferRelativeResize="0"/>
          <p:nvPr/>
        </p:nvPicPr>
        <p:blipFill rotWithShape="1">
          <a:blip r:embed="rId10">
            <a:alphaModFix/>
          </a:blip>
          <a:srcRect/>
          <a:stretch/>
        </p:blipFill>
        <p:spPr>
          <a:xfrm>
            <a:off x="10721508" y="2882088"/>
            <a:ext cx="422268" cy="440047"/>
          </a:xfrm>
          <a:prstGeom prst="rect">
            <a:avLst/>
          </a:prstGeom>
          <a:noFill/>
          <a:ln>
            <a:noFill/>
          </a:ln>
        </p:spPr>
      </p:pic>
      <p:pic>
        <p:nvPicPr>
          <p:cNvPr id="1184" name="Google Shape;1184;p26"/>
          <p:cNvPicPr preferRelativeResize="0"/>
          <p:nvPr/>
        </p:nvPicPr>
        <p:blipFill rotWithShape="1">
          <a:blip r:embed="rId11">
            <a:alphaModFix/>
          </a:blip>
          <a:srcRect/>
          <a:stretch/>
        </p:blipFill>
        <p:spPr>
          <a:xfrm>
            <a:off x="10549625" y="4186412"/>
            <a:ext cx="422892" cy="422892"/>
          </a:xfrm>
          <a:prstGeom prst="rect">
            <a:avLst/>
          </a:prstGeom>
          <a:noFill/>
          <a:ln>
            <a:noFill/>
          </a:ln>
        </p:spPr>
      </p:pic>
      <p:pic>
        <p:nvPicPr>
          <p:cNvPr id="1185" name="Google Shape;1185;p26"/>
          <p:cNvPicPr preferRelativeResize="0"/>
          <p:nvPr/>
        </p:nvPicPr>
        <p:blipFill rotWithShape="1">
          <a:blip r:embed="rId11">
            <a:alphaModFix/>
          </a:blip>
          <a:srcRect/>
          <a:stretch/>
        </p:blipFill>
        <p:spPr>
          <a:xfrm>
            <a:off x="11667420" y="4640919"/>
            <a:ext cx="422892" cy="422892"/>
          </a:xfrm>
          <a:prstGeom prst="rect">
            <a:avLst/>
          </a:prstGeom>
          <a:noFill/>
          <a:ln>
            <a:noFill/>
          </a:ln>
        </p:spPr>
      </p:pic>
      <p:pic>
        <p:nvPicPr>
          <p:cNvPr id="1186" name="Google Shape;1186;p26" descr="http://www.clker.com/cliparts/j/p/l/D/8/K/green-tick-md.png"/>
          <p:cNvPicPr preferRelativeResize="0"/>
          <p:nvPr/>
        </p:nvPicPr>
        <p:blipFill rotWithShape="1">
          <a:blip r:embed="rId10">
            <a:alphaModFix/>
          </a:blip>
          <a:srcRect/>
          <a:stretch/>
        </p:blipFill>
        <p:spPr>
          <a:xfrm>
            <a:off x="7943816" y="5401356"/>
            <a:ext cx="422268" cy="440047"/>
          </a:xfrm>
          <a:prstGeom prst="rect">
            <a:avLst/>
          </a:prstGeom>
          <a:noFill/>
          <a:ln>
            <a:noFill/>
          </a:ln>
        </p:spPr>
      </p:pic>
      <p:pic>
        <p:nvPicPr>
          <p:cNvPr id="1187" name="Google Shape;1187;p26"/>
          <p:cNvPicPr preferRelativeResize="0"/>
          <p:nvPr/>
        </p:nvPicPr>
        <p:blipFill rotWithShape="1">
          <a:blip r:embed="rId11">
            <a:alphaModFix/>
          </a:blip>
          <a:srcRect/>
          <a:stretch/>
        </p:blipFill>
        <p:spPr>
          <a:xfrm>
            <a:off x="9404170" y="5867097"/>
            <a:ext cx="422892" cy="422892"/>
          </a:xfrm>
          <a:prstGeom prst="rect">
            <a:avLst/>
          </a:prstGeom>
          <a:noFill/>
          <a:ln>
            <a:noFill/>
          </a:ln>
        </p:spPr>
      </p:pic>
      <p:pic>
        <p:nvPicPr>
          <p:cNvPr id="1188" name="Google Shape;1188;p26" descr="http://www.clker.com/cliparts/j/p/l/D/8/K/green-tick-md.png"/>
          <p:cNvPicPr preferRelativeResize="0"/>
          <p:nvPr/>
        </p:nvPicPr>
        <p:blipFill rotWithShape="1">
          <a:blip r:embed="rId10">
            <a:alphaModFix/>
          </a:blip>
          <a:srcRect/>
          <a:stretch/>
        </p:blipFill>
        <p:spPr>
          <a:xfrm>
            <a:off x="9432454" y="3780519"/>
            <a:ext cx="422268" cy="440047"/>
          </a:xfrm>
          <a:prstGeom prst="rect">
            <a:avLst/>
          </a:prstGeom>
          <a:noFill/>
          <a:ln>
            <a:noFill/>
          </a:ln>
        </p:spPr>
      </p:pic>
      <p:pic>
        <p:nvPicPr>
          <p:cNvPr id="1189" name="Google Shape;1189;p26" descr="background rectangle"/>
          <p:cNvPicPr preferRelativeResize="0"/>
          <p:nvPr/>
        </p:nvPicPr>
        <p:blipFill rotWithShape="1">
          <a:blip r:embed="rId12">
            <a:alphaModFix/>
          </a:blip>
          <a:srcRect/>
          <a:stretch/>
        </p:blipFill>
        <p:spPr>
          <a:xfrm>
            <a:off x="0" y="296863"/>
            <a:ext cx="6649156" cy="867128"/>
          </a:xfrm>
          <a:prstGeom prst="rect">
            <a:avLst/>
          </a:prstGeom>
          <a:noFill/>
          <a:ln>
            <a:noFill/>
          </a:ln>
        </p:spPr>
      </p:pic>
      <p:sp>
        <p:nvSpPr>
          <p:cNvPr id="1190" name="Google Shape;1190;p26"/>
          <p:cNvSpPr txBox="1">
            <a:spLocks noGrp="1"/>
          </p:cNvSpPr>
          <p:nvPr>
            <p:ph type="title"/>
          </p:nvPr>
        </p:nvSpPr>
        <p:spPr>
          <a:xfrm>
            <a:off x="256673" y="53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entury Gothic"/>
              <a:buNone/>
            </a:pPr>
            <a:r>
              <a:rPr lang="en-GB" sz="4000" b="1">
                <a:solidFill>
                  <a:schemeClr val="lt1"/>
                </a:solidFill>
              </a:rPr>
              <a:t>Respuestas</a:t>
            </a:r>
            <a:endParaRPr sz="4000"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27"/>
          <p:cNvSpPr/>
          <p:nvPr/>
        </p:nvSpPr>
        <p:spPr>
          <a:xfrm>
            <a:off x="3333741" y="4793167"/>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pic>
        <p:nvPicPr>
          <p:cNvPr id="1197" name="Google Shape;1197;p2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198" name="Google Shape;1198;p27"/>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GB" sz="3000" b="1">
                <a:solidFill>
                  <a:schemeClr val="lt1"/>
                </a:solidFill>
                <a:latin typeface="Century Gothic"/>
                <a:ea typeface="Century Gothic"/>
                <a:cs typeface="Century Gothic"/>
                <a:sym typeface="Century Gothic"/>
              </a:rPr>
              <a:t>Lucía habla con unas amigas</a:t>
            </a:r>
            <a:endParaRPr sz="3000" b="1">
              <a:solidFill>
                <a:schemeClr val="lt1"/>
              </a:solidFill>
            </a:endParaRPr>
          </a:p>
        </p:txBody>
      </p:sp>
      <p:sp>
        <p:nvSpPr>
          <p:cNvPr id="1199" name="Google Shape;1199;p27"/>
          <p:cNvSpPr/>
          <p:nvPr/>
        </p:nvSpPr>
        <p:spPr>
          <a:xfrm>
            <a:off x="10515600" y="258166"/>
            <a:ext cx="14125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a:p>
        </p:txBody>
      </p:sp>
      <p:graphicFrame>
        <p:nvGraphicFramePr>
          <p:cNvPr id="1200" name="Google Shape;1200;p27"/>
          <p:cNvGraphicFramePr/>
          <p:nvPr/>
        </p:nvGraphicFramePr>
        <p:xfrm>
          <a:off x="300254" y="2801862"/>
          <a:ext cx="7670050" cy="906700"/>
        </p:xfrm>
        <a:graphic>
          <a:graphicData uri="http://schemas.openxmlformats.org/drawingml/2006/table">
            <a:tbl>
              <a:tblPr firstRow="1" bandRow="1">
                <a:noFill/>
                <a:tableStyleId>{57567200-D412-4FE1-B7C3-64011F2CF245}</a:tableStyleId>
              </a:tblPr>
              <a:tblGrid>
                <a:gridCol w="1503100">
                  <a:extLst>
                    <a:ext uri="{9D8B030D-6E8A-4147-A177-3AD203B41FA5}">
                      <a16:colId xmlns:a16="http://schemas.microsoft.com/office/drawing/2014/main" val="20000"/>
                    </a:ext>
                  </a:extLst>
                </a:gridCol>
                <a:gridCol w="1840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497550">
                  <a:extLst>
                    <a:ext uri="{9D8B030D-6E8A-4147-A177-3AD203B41FA5}">
                      <a16:colId xmlns:a16="http://schemas.microsoft.com/office/drawing/2014/main" val="20003"/>
                    </a:ext>
                  </a:extLst>
                </a:gridCol>
              </a:tblGrid>
              <a:tr h="453350">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Presente</a:t>
                      </a:r>
                      <a:endParaRPr sz="2000" b="1"/>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Pasado</a:t>
                      </a:r>
                      <a:endParaRPr sz="2000" b="1"/>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Actividad</a:t>
                      </a:r>
                      <a:endParaRPr sz="2000" b="1"/>
                    </a:p>
                  </a:txBody>
                  <a:tcPr marL="91450" marR="91450" marT="45725" marB="45725"/>
                </a:tc>
                <a:extLst>
                  <a:ext uri="{0D108BD9-81ED-4DB2-BD59-A6C34878D82A}">
                    <a16:rowId xmlns:a16="http://schemas.microsoft.com/office/drawing/2014/main" val="10000"/>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bl>
          </a:graphicData>
        </a:graphic>
      </p:graphicFrame>
      <p:sp>
        <p:nvSpPr>
          <p:cNvPr id="1201" name="Google Shape;1201;p27">
            <a:hlinkClick r:id="" action="ppaction://noaction">
              <a:snd r:embed="rId4" name="Quede%CC%81 con mis amigas en el cafe%CC%81.wav"/>
            </a:hlinkClick>
          </p:cNvPr>
          <p:cNvSpPr/>
          <p:nvPr/>
        </p:nvSpPr>
        <p:spPr>
          <a:xfrm>
            <a:off x="334482" y="3278455"/>
            <a:ext cx="144666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Ejemplo</a:t>
            </a:r>
            <a:endParaRPr sz="2000" b="1" i="0" u="none" strike="noStrike" cap="none">
              <a:solidFill>
                <a:srgbClr val="FFFFFF"/>
              </a:solidFill>
              <a:latin typeface="Century Gothic"/>
              <a:ea typeface="Century Gothic"/>
              <a:cs typeface="Century Gothic"/>
              <a:sym typeface="Century Gothic"/>
            </a:endParaRPr>
          </a:p>
        </p:txBody>
      </p:sp>
      <p:sp>
        <p:nvSpPr>
          <p:cNvPr id="1202" name="Google Shape;1202;p27"/>
          <p:cNvSpPr txBox="1"/>
          <p:nvPr/>
        </p:nvSpPr>
        <p:spPr>
          <a:xfrm>
            <a:off x="179999" y="1296000"/>
            <a:ext cx="1162882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Lucía habla con los amigos. La acción, ¿cuándo es? Marca la opción correcta.  Y ¿cuál es la actividad? Escribe la letra correcta.</a:t>
            </a:r>
            <a:endParaRPr sz="2400" b="1" i="0" u="none" strike="noStrike" cap="none">
              <a:solidFill>
                <a:srgbClr val="1F3864"/>
              </a:solidFill>
              <a:latin typeface="Century Gothic"/>
              <a:ea typeface="Century Gothic"/>
              <a:cs typeface="Century Gothic"/>
              <a:sym typeface="Century Gothic"/>
            </a:endParaRPr>
          </a:p>
        </p:txBody>
      </p:sp>
      <p:sp>
        <p:nvSpPr>
          <p:cNvPr id="1203" name="Google Shape;1203;p27"/>
          <p:cNvSpPr/>
          <p:nvPr/>
        </p:nvSpPr>
        <p:spPr>
          <a:xfrm>
            <a:off x="727615" y="4036651"/>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04" name="Google Shape;1204;p27"/>
          <p:cNvSpPr txBox="1"/>
          <p:nvPr/>
        </p:nvSpPr>
        <p:spPr>
          <a:xfrm>
            <a:off x="1008969" y="5157043"/>
            <a:ext cx="213550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[normalmente]</a:t>
            </a:r>
            <a:endParaRPr/>
          </a:p>
        </p:txBody>
      </p:sp>
      <p:sp>
        <p:nvSpPr>
          <p:cNvPr id="1205" name="Google Shape;1205;p27"/>
          <p:cNvSpPr txBox="1"/>
          <p:nvPr/>
        </p:nvSpPr>
        <p:spPr>
          <a:xfrm>
            <a:off x="3272047" y="5921643"/>
            <a:ext cx="28551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[el sábado pasado]</a:t>
            </a:r>
            <a:endParaRPr/>
          </a:p>
        </p:txBody>
      </p:sp>
      <p:sp>
        <p:nvSpPr>
          <p:cNvPr id="1206" name="Google Shape;1206;p27"/>
          <p:cNvSpPr/>
          <p:nvPr/>
        </p:nvSpPr>
        <p:spPr>
          <a:xfrm>
            <a:off x="727615" y="4036651"/>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A</a:t>
            </a:r>
            <a:endParaRPr/>
          </a:p>
        </p:txBody>
      </p:sp>
      <p:sp>
        <p:nvSpPr>
          <p:cNvPr id="1207" name="Google Shape;1207;p27"/>
          <p:cNvSpPr/>
          <p:nvPr/>
        </p:nvSpPr>
        <p:spPr>
          <a:xfrm>
            <a:off x="3333741" y="4785185"/>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B</a:t>
            </a:r>
            <a:endParaRPr/>
          </a:p>
        </p:txBody>
      </p:sp>
      <p:sp>
        <p:nvSpPr>
          <p:cNvPr id="1208" name="Google Shape;1208;p27"/>
          <p:cNvSpPr/>
          <p:nvPr/>
        </p:nvSpPr>
        <p:spPr>
          <a:xfrm>
            <a:off x="5916070" y="4072741"/>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09" name="Google Shape;1209;p27"/>
          <p:cNvSpPr/>
          <p:nvPr/>
        </p:nvSpPr>
        <p:spPr>
          <a:xfrm>
            <a:off x="8522196" y="4761504"/>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10" name="Google Shape;1210;p27"/>
          <p:cNvSpPr/>
          <p:nvPr/>
        </p:nvSpPr>
        <p:spPr>
          <a:xfrm>
            <a:off x="5916070" y="4072741"/>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C</a:t>
            </a:r>
            <a:endParaRPr/>
          </a:p>
        </p:txBody>
      </p:sp>
      <p:sp>
        <p:nvSpPr>
          <p:cNvPr id="1211" name="Google Shape;1211;p27"/>
          <p:cNvSpPr/>
          <p:nvPr/>
        </p:nvSpPr>
        <p:spPr>
          <a:xfrm>
            <a:off x="8522196" y="4761504"/>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D</a:t>
            </a:r>
            <a:endParaRPr/>
          </a:p>
        </p:txBody>
      </p:sp>
      <p:sp>
        <p:nvSpPr>
          <p:cNvPr id="1212" name="Google Shape;1212;p27"/>
          <p:cNvSpPr txBox="1"/>
          <p:nvPr/>
        </p:nvSpPr>
        <p:spPr>
          <a:xfrm>
            <a:off x="8820981" y="5921643"/>
            <a:ext cx="213550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[normalmente]</a:t>
            </a:r>
            <a:endParaRPr/>
          </a:p>
        </p:txBody>
      </p:sp>
      <p:sp>
        <p:nvSpPr>
          <p:cNvPr id="1213" name="Google Shape;1213;p27"/>
          <p:cNvSpPr txBox="1"/>
          <p:nvPr/>
        </p:nvSpPr>
        <p:spPr>
          <a:xfrm>
            <a:off x="5854376" y="5186888"/>
            <a:ext cx="28551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[el sábado pasado]</a:t>
            </a:r>
            <a:endParaRPr/>
          </a:p>
        </p:txBody>
      </p:sp>
      <p:pic>
        <p:nvPicPr>
          <p:cNvPr id="1214" name="Google Shape;1214;p27"/>
          <p:cNvPicPr preferRelativeResize="0"/>
          <p:nvPr/>
        </p:nvPicPr>
        <p:blipFill rotWithShape="1">
          <a:blip r:embed="rId5">
            <a:alphaModFix/>
          </a:blip>
          <a:srcRect l="26865" r="30392" b="44078"/>
          <a:stretch/>
        </p:blipFill>
        <p:spPr>
          <a:xfrm>
            <a:off x="1290323" y="4072741"/>
            <a:ext cx="1472159" cy="1083478"/>
          </a:xfrm>
          <a:prstGeom prst="rect">
            <a:avLst/>
          </a:prstGeom>
          <a:noFill/>
          <a:ln>
            <a:noFill/>
          </a:ln>
        </p:spPr>
      </p:pic>
      <p:pic>
        <p:nvPicPr>
          <p:cNvPr id="1215" name="Google Shape;1215;p27"/>
          <p:cNvPicPr preferRelativeResize="0"/>
          <p:nvPr/>
        </p:nvPicPr>
        <p:blipFill rotWithShape="1">
          <a:blip r:embed="rId5">
            <a:alphaModFix/>
          </a:blip>
          <a:srcRect l="26865" r="30392" b="44078"/>
          <a:stretch/>
        </p:blipFill>
        <p:spPr>
          <a:xfrm>
            <a:off x="6428669" y="4129104"/>
            <a:ext cx="1472159" cy="1083478"/>
          </a:xfrm>
          <a:prstGeom prst="rect">
            <a:avLst/>
          </a:prstGeom>
          <a:noFill/>
          <a:ln>
            <a:noFill/>
          </a:ln>
        </p:spPr>
      </p:pic>
      <p:pic>
        <p:nvPicPr>
          <p:cNvPr id="1216" name="Google Shape;1216;p27"/>
          <p:cNvPicPr preferRelativeResize="0"/>
          <p:nvPr/>
        </p:nvPicPr>
        <p:blipFill rotWithShape="1">
          <a:blip r:embed="rId6">
            <a:alphaModFix/>
          </a:blip>
          <a:srcRect t="41284"/>
          <a:stretch/>
        </p:blipFill>
        <p:spPr>
          <a:xfrm>
            <a:off x="4498724" y="5314033"/>
            <a:ext cx="206265" cy="170009"/>
          </a:xfrm>
          <a:prstGeom prst="rect">
            <a:avLst/>
          </a:prstGeom>
          <a:noFill/>
          <a:ln>
            <a:noFill/>
          </a:ln>
        </p:spPr>
      </p:pic>
      <p:grpSp>
        <p:nvGrpSpPr>
          <p:cNvPr id="1217" name="Google Shape;1217;p27"/>
          <p:cNvGrpSpPr/>
          <p:nvPr/>
        </p:nvGrpSpPr>
        <p:grpSpPr>
          <a:xfrm>
            <a:off x="3633470" y="4844955"/>
            <a:ext cx="2125796" cy="1145672"/>
            <a:chOff x="3633470" y="4844955"/>
            <a:chExt cx="2125796" cy="1145672"/>
          </a:xfrm>
        </p:grpSpPr>
        <p:grpSp>
          <p:nvGrpSpPr>
            <p:cNvPr id="1218" name="Google Shape;1218;p27"/>
            <p:cNvGrpSpPr/>
            <p:nvPr/>
          </p:nvGrpSpPr>
          <p:grpSpPr>
            <a:xfrm>
              <a:off x="3633470" y="4844955"/>
              <a:ext cx="2125796" cy="1145672"/>
              <a:chOff x="3633470" y="4844955"/>
              <a:chExt cx="2125796" cy="1145672"/>
            </a:xfrm>
          </p:grpSpPr>
          <p:grpSp>
            <p:nvGrpSpPr>
              <p:cNvPr id="1219" name="Google Shape;1219;p27"/>
              <p:cNvGrpSpPr/>
              <p:nvPr/>
            </p:nvGrpSpPr>
            <p:grpSpPr>
              <a:xfrm>
                <a:off x="3633470" y="4844955"/>
                <a:ext cx="2082214" cy="1145672"/>
                <a:chOff x="3633470" y="4844955"/>
                <a:chExt cx="2082214" cy="1145672"/>
              </a:xfrm>
            </p:grpSpPr>
            <p:pic>
              <p:nvPicPr>
                <p:cNvPr id="1220" name="Google Shape;1220;p27"/>
                <p:cNvPicPr preferRelativeResize="0"/>
                <p:nvPr/>
              </p:nvPicPr>
              <p:blipFill rotWithShape="1">
                <a:blip r:embed="rId7">
                  <a:alphaModFix/>
                </a:blip>
                <a:srcRect l="24423" t="4117" r="19810" b="19432"/>
                <a:stretch/>
              </p:blipFill>
              <p:spPr>
                <a:xfrm>
                  <a:off x="3633470" y="4844955"/>
                  <a:ext cx="1485714" cy="1145672"/>
                </a:xfrm>
                <a:prstGeom prst="rect">
                  <a:avLst/>
                </a:prstGeom>
                <a:noFill/>
                <a:ln>
                  <a:noFill/>
                </a:ln>
              </p:spPr>
            </p:pic>
            <p:pic>
              <p:nvPicPr>
                <p:cNvPr id="1221" name="Google Shape;1221;p27"/>
                <p:cNvPicPr preferRelativeResize="0"/>
                <p:nvPr/>
              </p:nvPicPr>
              <p:blipFill rotWithShape="1">
                <a:blip r:embed="rId8">
                  <a:alphaModFix/>
                </a:blip>
                <a:srcRect/>
                <a:stretch/>
              </p:blipFill>
              <p:spPr>
                <a:xfrm>
                  <a:off x="4687747" y="4873309"/>
                  <a:ext cx="493131" cy="1005960"/>
                </a:xfrm>
                <a:prstGeom prst="rect">
                  <a:avLst/>
                </a:prstGeom>
                <a:noFill/>
                <a:ln>
                  <a:noFill/>
                </a:ln>
              </p:spPr>
            </p:pic>
            <p:pic>
              <p:nvPicPr>
                <p:cNvPr id="1222" name="Google Shape;1222;p27"/>
                <p:cNvPicPr preferRelativeResize="0"/>
                <p:nvPr/>
              </p:nvPicPr>
              <p:blipFill rotWithShape="1">
                <a:blip r:embed="rId9">
                  <a:alphaModFix/>
                </a:blip>
                <a:srcRect/>
                <a:stretch/>
              </p:blipFill>
              <p:spPr>
                <a:xfrm>
                  <a:off x="5212166" y="4873309"/>
                  <a:ext cx="503518" cy="1027148"/>
                </a:xfrm>
                <a:prstGeom prst="rect">
                  <a:avLst/>
                </a:prstGeom>
                <a:noFill/>
                <a:ln>
                  <a:noFill/>
                </a:ln>
              </p:spPr>
            </p:pic>
          </p:grpSp>
          <p:pic>
            <p:nvPicPr>
              <p:cNvPr id="1223" name="Google Shape;1223;p27"/>
              <p:cNvPicPr preferRelativeResize="0"/>
              <p:nvPr/>
            </p:nvPicPr>
            <p:blipFill rotWithShape="1">
              <a:blip r:embed="rId10">
                <a:alphaModFix/>
              </a:blip>
              <a:srcRect l="22110" t="19291" r="23081"/>
              <a:stretch/>
            </p:blipFill>
            <p:spPr>
              <a:xfrm>
                <a:off x="5643154" y="5373189"/>
                <a:ext cx="116112" cy="203552"/>
              </a:xfrm>
              <a:prstGeom prst="rect">
                <a:avLst/>
              </a:prstGeom>
              <a:noFill/>
              <a:ln>
                <a:noFill/>
              </a:ln>
            </p:spPr>
          </p:pic>
        </p:grpSp>
        <p:pic>
          <p:nvPicPr>
            <p:cNvPr id="1224" name="Google Shape;1224;p27"/>
            <p:cNvPicPr preferRelativeResize="0"/>
            <p:nvPr/>
          </p:nvPicPr>
          <p:blipFill rotWithShape="1">
            <a:blip r:embed="rId11">
              <a:alphaModFix/>
            </a:blip>
            <a:srcRect t="43444"/>
            <a:stretch/>
          </p:blipFill>
          <p:spPr>
            <a:xfrm>
              <a:off x="4481047" y="5304844"/>
              <a:ext cx="225717" cy="179198"/>
            </a:xfrm>
            <a:prstGeom prst="rect">
              <a:avLst/>
            </a:prstGeom>
            <a:noFill/>
            <a:ln>
              <a:noFill/>
            </a:ln>
          </p:spPr>
        </p:pic>
      </p:grpSp>
      <p:grpSp>
        <p:nvGrpSpPr>
          <p:cNvPr id="1225" name="Google Shape;1225;p27"/>
          <p:cNvGrpSpPr/>
          <p:nvPr/>
        </p:nvGrpSpPr>
        <p:grpSpPr>
          <a:xfrm>
            <a:off x="8873863" y="4837034"/>
            <a:ext cx="2125796" cy="1145672"/>
            <a:chOff x="3633470" y="4844955"/>
            <a:chExt cx="2125796" cy="1145672"/>
          </a:xfrm>
        </p:grpSpPr>
        <p:grpSp>
          <p:nvGrpSpPr>
            <p:cNvPr id="1226" name="Google Shape;1226;p27"/>
            <p:cNvGrpSpPr/>
            <p:nvPr/>
          </p:nvGrpSpPr>
          <p:grpSpPr>
            <a:xfrm>
              <a:off x="3633470" y="4844955"/>
              <a:ext cx="2125796" cy="1145672"/>
              <a:chOff x="3633470" y="4844955"/>
              <a:chExt cx="2125796" cy="1145672"/>
            </a:xfrm>
          </p:grpSpPr>
          <p:grpSp>
            <p:nvGrpSpPr>
              <p:cNvPr id="1227" name="Google Shape;1227;p27"/>
              <p:cNvGrpSpPr/>
              <p:nvPr/>
            </p:nvGrpSpPr>
            <p:grpSpPr>
              <a:xfrm>
                <a:off x="3633470" y="4844955"/>
                <a:ext cx="2082214" cy="1145672"/>
                <a:chOff x="3633470" y="4844955"/>
                <a:chExt cx="2082214" cy="1145672"/>
              </a:xfrm>
            </p:grpSpPr>
            <p:pic>
              <p:nvPicPr>
                <p:cNvPr id="1228" name="Google Shape;1228;p27"/>
                <p:cNvPicPr preferRelativeResize="0"/>
                <p:nvPr/>
              </p:nvPicPr>
              <p:blipFill rotWithShape="1">
                <a:blip r:embed="rId7">
                  <a:alphaModFix/>
                </a:blip>
                <a:srcRect l="24423" t="4117" r="19810" b="19432"/>
                <a:stretch/>
              </p:blipFill>
              <p:spPr>
                <a:xfrm>
                  <a:off x="3633470" y="4844955"/>
                  <a:ext cx="1485714" cy="1145672"/>
                </a:xfrm>
                <a:prstGeom prst="rect">
                  <a:avLst/>
                </a:prstGeom>
                <a:noFill/>
                <a:ln>
                  <a:noFill/>
                </a:ln>
              </p:spPr>
            </p:pic>
            <p:pic>
              <p:nvPicPr>
                <p:cNvPr id="1229" name="Google Shape;1229;p27"/>
                <p:cNvPicPr preferRelativeResize="0"/>
                <p:nvPr/>
              </p:nvPicPr>
              <p:blipFill rotWithShape="1">
                <a:blip r:embed="rId8">
                  <a:alphaModFix/>
                </a:blip>
                <a:srcRect/>
                <a:stretch/>
              </p:blipFill>
              <p:spPr>
                <a:xfrm>
                  <a:off x="4687747" y="4873309"/>
                  <a:ext cx="493131" cy="1005960"/>
                </a:xfrm>
                <a:prstGeom prst="rect">
                  <a:avLst/>
                </a:prstGeom>
                <a:noFill/>
                <a:ln>
                  <a:noFill/>
                </a:ln>
              </p:spPr>
            </p:pic>
            <p:pic>
              <p:nvPicPr>
                <p:cNvPr id="1230" name="Google Shape;1230;p27"/>
                <p:cNvPicPr preferRelativeResize="0"/>
                <p:nvPr/>
              </p:nvPicPr>
              <p:blipFill rotWithShape="1">
                <a:blip r:embed="rId9">
                  <a:alphaModFix/>
                </a:blip>
                <a:srcRect/>
                <a:stretch/>
              </p:blipFill>
              <p:spPr>
                <a:xfrm>
                  <a:off x="5212166" y="4873309"/>
                  <a:ext cx="503518" cy="1027148"/>
                </a:xfrm>
                <a:prstGeom prst="rect">
                  <a:avLst/>
                </a:prstGeom>
                <a:noFill/>
                <a:ln>
                  <a:noFill/>
                </a:ln>
              </p:spPr>
            </p:pic>
          </p:grpSp>
          <p:pic>
            <p:nvPicPr>
              <p:cNvPr id="1231" name="Google Shape;1231;p27"/>
              <p:cNvPicPr preferRelativeResize="0"/>
              <p:nvPr/>
            </p:nvPicPr>
            <p:blipFill rotWithShape="1">
              <a:blip r:embed="rId10">
                <a:alphaModFix/>
              </a:blip>
              <a:srcRect l="22110" t="19291" r="23081"/>
              <a:stretch/>
            </p:blipFill>
            <p:spPr>
              <a:xfrm>
                <a:off x="5643154" y="5373189"/>
                <a:ext cx="116112" cy="203552"/>
              </a:xfrm>
              <a:prstGeom prst="rect">
                <a:avLst/>
              </a:prstGeom>
              <a:noFill/>
              <a:ln>
                <a:noFill/>
              </a:ln>
            </p:spPr>
          </p:pic>
        </p:grpSp>
        <p:pic>
          <p:nvPicPr>
            <p:cNvPr id="1232" name="Google Shape;1232;p27"/>
            <p:cNvPicPr preferRelativeResize="0"/>
            <p:nvPr/>
          </p:nvPicPr>
          <p:blipFill rotWithShape="1">
            <a:blip r:embed="rId11">
              <a:alphaModFix/>
            </a:blip>
            <a:srcRect t="43444"/>
            <a:stretch/>
          </p:blipFill>
          <p:spPr>
            <a:xfrm>
              <a:off x="4481047" y="5304844"/>
              <a:ext cx="225717" cy="179198"/>
            </a:xfrm>
            <a:prstGeom prst="rect">
              <a:avLst/>
            </a:prstGeom>
            <a:noFill/>
            <a:ln>
              <a:noFill/>
            </a:ln>
          </p:spPr>
        </p:pic>
      </p:grpSp>
      <p:pic>
        <p:nvPicPr>
          <p:cNvPr id="1233" name="Google Shape;1233;p27" descr="http://www.clker.com/cliparts/j/p/l/D/8/K/green-tick-md.png"/>
          <p:cNvPicPr preferRelativeResize="0"/>
          <p:nvPr/>
        </p:nvPicPr>
        <p:blipFill rotWithShape="1">
          <a:blip r:embed="rId12">
            <a:alphaModFix/>
          </a:blip>
          <a:srcRect/>
          <a:stretch/>
        </p:blipFill>
        <p:spPr>
          <a:xfrm>
            <a:off x="4390722" y="3233186"/>
            <a:ext cx="422268" cy="440047"/>
          </a:xfrm>
          <a:prstGeom prst="rect">
            <a:avLst/>
          </a:prstGeom>
          <a:noFill/>
          <a:ln>
            <a:noFill/>
          </a:ln>
        </p:spPr>
      </p:pic>
      <p:sp>
        <p:nvSpPr>
          <p:cNvPr id="1234" name="Google Shape;1234;p27"/>
          <p:cNvSpPr txBox="1"/>
          <p:nvPr/>
        </p:nvSpPr>
        <p:spPr>
          <a:xfrm>
            <a:off x="6566870" y="3233186"/>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B</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28"/>
          <p:cNvSpPr/>
          <p:nvPr/>
        </p:nvSpPr>
        <p:spPr>
          <a:xfrm>
            <a:off x="7052026" y="43656"/>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41" name="Google Shape;1241;p28"/>
          <p:cNvSpPr/>
          <p:nvPr/>
        </p:nvSpPr>
        <p:spPr>
          <a:xfrm>
            <a:off x="7052026" y="3227358"/>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42" name="Google Shape;1242;p28"/>
          <p:cNvSpPr/>
          <p:nvPr/>
        </p:nvSpPr>
        <p:spPr>
          <a:xfrm>
            <a:off x="9639503" y="2783382"/>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43" name="Google Shape;1243;p28"/>
          <p:cNvSpPr/>
          <p:nvPr/>
        </p:nvSpPr>
        <p:spPr>
          <a:xfrm>
            <a:off x="9639503" y="1194999"/>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44" name="Google Shape;1244;p28"/>
          <p:cNvSpPr/>
          <p:nvPr/>
        </p:nvSpPr>
        <p:spPr>
          <a:xfrm>
            <a:off x="4480923" y="1237564"/>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45" name="Google Shape;1245;p28"/>
          <p:cNvSpPr/>
          <p:nvPr/>
        </p:nvSpPr>
        <p:spPr>
          <a:xfrm>
            <a:off x="4480923" y="2825947"/>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46" name="Google Shape;1246;p28"/>
          <p:cNvSpPr/>
          <p:nvPr/>
        </p:nvSpPr>
        <p:spPr>
          <a:xfrm>
            <a:off x="4480923" y="4430217"/>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47" name="Google Shape;1247;p28"/>
          <p:cNvSpPr/>
          <p:nvPr/>
        </p:nvSpPr>
        <p:spPr>
          <a:xfrm>
            <a:off x="9639503" y="4387652"/>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48" name="Google Shape;1248;p28"/>
          <p:cNvSpPr/>
          <p:nvPr/>
        </p:nvSpPr>
        <p:spPr>
          <a:xfrm>
            <a:off x="7052026" y="1623344"/>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249" name="Google Shape;1249;p28"/>
          <p:cNvSpPr/>
          <p:nvPr/>
        </p:nvSpPr>
        <p:spPr>
          <a:xfrm>
            <a:off x="7060213" y="4817421"/>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pic>
        <p:nvPicPr>
          <p:cNvPr id="1250" name="Google Shape;1250;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251" name="Google Shape;1251;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GB" sz="3000" b="1">
                <a:solidFill>
                  <a:schemeClr val="lt1"/>
                </a:solidFill>
                <a:latin typeface="Century Gothic"/>
                <a:ea typeface="Century Gothic"/>
                <a:cs typeface="Century Gothic"/>
                <a:sym typeface="Century Gothic"/>
              </a:rPr>
              <a:t>Lucía habla con unas amigas</a:t>
            </a:r>
            <a:endParaRPr sz="3000" b="1">
              <a:solidFill>
                <a:schemeClr val="lt1"/>
              </a:solidFill>
            </a:endParaRPr>
          </a:p>
        </p:txBody>
      </p:sp>
      <p:sp>
        <p:nvSpPr>
          <p:cNvPr id="1252" name="Google Shape;1252;p28"/>
          <p:cNvSpPr/>
          <p:nvPr/>
        </p:nvSpPr>
        <p:spPr>
          <a:xfrm>
            <a:off x="10515600" y="258166"/>
            <a:ext cx="14125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a:p>
        </p:txBody>
      </p:sp>
      <p:graphicFrame>
        <p:nvGraphicFramePr>
          <p:cNvPr id="1253" name="Google Shape;1253;p28"/>
          <p:cNvGraphicFramePr/>
          <p:nvPr/>
        </p:nvGraphicFramePr>
        <p:xfrm>
          <a:off x="150473" y="1234431"/>
          <a:ext cx="4213150" cy="4986850"/>
        </p:xfrm>
        <a:graphic>
          <a:graphicData uri="http://schemas.openxmlformats.org/drawingml/2006/table">
            <a:tbl>
              <a:tblPr firstRow="1" bandRow="1">
                <a:noFill/>
                <a:tableStyleId>{57567200-D412-4FE1-B7C3-64011F2CF245}</a:tableStyleId>
              </a:tblPr>
              <a:tblGrid>
                <a:gridCol w="387275">
                  <a:extLst>
                    <a:ext uri="{9D8B030D-6E8A-4147-A177-3AD203B41FA5}">
                      <a16:colId xmlns:a16="http://schemas.microsoft.com/office/drawing/2014/main" val="20000"/>
                    </a:ext>
                  </a:extLst>
                </a:gridCol>
                <a:gridCol w="1237275">
                  <a:extLst>
                    <a:ext uri="{9D8B030D-6E8A-4147-A177-3AD203B41FA5}">
                      <a16:colId xmlns:a16="http://schemas.microsoft.com/office/drawing/2014/main" val="20001"/>
                    </a:ext>
                  </a:extLst>
                </a:gridCol>
                <a:gridCol w="1116100">
                  <a:extLst>
                    <a:ext uri="{9D8B030D-6E8A-4147-A177-3AD203B41FA5}">
                      <a16:colId xmlns:a16="http://schemas.microsoft.com/office/drawing/2014/main" val="20002"/>
                    </a:ext>
                  </a:extLst>
                </a:gridCol>
                <a:gridCol w="1472500">
                  <a:extLst>
                    <a:ext uri="{9D8B030D-6E8A-4147-A177-3AD203B41FA5}">
                      <a16:colId xmlns:a16="http://schemas.microsoft.com/office/drawing/2014/main" val="20003"/>
                    </a:ext>
                  </a:extLst>
                </a:gridCol>
              </a:tblGrid>
              <a:tr h="453350">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Presente</a:t>
                      </a:r>
                      <a:endParaRPr sz="2000" b="1"/>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Pasado</a:t>
                      </a:r>
                      <a:endParaRPr sz="2000" b="1"/>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Actividad</a:t>
                      </a:r>
                      <a:endParaRPr sz="2000" b="1"/>
                    </a:p>
                  </a:txBody>
                  <a:tcPr marL="91450" marR="91450" marT="45725" marB="45725"/>
                </a:tc>
                <a:extLst>
                  <a:ext uri="{0D108BD9-81ED-4DB2-BD59-A6C34878D82A}">
                    <a16:rowId xmlns:a16="http://schemas.microsoft.com/office/drawing/2014/main" val="10000"/>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8"/>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9"/>
                  </a:ext>
                </a:extLst>
              </a:tr>
              <a:tr h="45335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10"/>
                  </a:ext>
                </a:extLst>
              </a:tr>
            </a:tbl>
          </a:graphicData>
        </a:graphic>
      </p:graphicFrame>
      <p:sp>
        <p:nvSpPr>
          <p:cNvPr id="1254" name="Google Shape;1254;p28">
            <a:hlinkClick r:id="" action="ppaction://noaction">
              <a:snd r:embed="rId4" name="Use%CC%81 el tele%CC%81fono.wav"/>
            </a:hlinkClick>
          </p:cNvPr>
          <p:cNvSpPr/>
          <p:nvPr/>
        </p:nvSpPr>
        <p:spPr>
          <a:xfrm>
            <a:off x="82069" y="169325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1255" name="Google Shape;1255;p28">
            <a:hlinkClick r:id="" action="ppaction://noaction">
              <a:snd r:embed="rId5" name="pinto las paredes de rojo.wav"/>
            </a:hlinkClick>
          </p:cNvPr>
          <p:cNvSpPr/>
          <p:nvPr/>
        </p:nvSpPr>
        <p:spPr>
          <a:xfrm>
            <a:off x="82069" y="216588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1256" name="Google Shape;1256;p28">
            <a:hlinkClick r:id="" action="ppaction://noaction">
              <a:snd r:embed="rId6" name="Aprovecho el tiempo libre con mi padre.wav"/>
            </a:hlinkClick>
          </p:cNvPr>
          <p:cNvSpPr/>
          <p:nvPr/>
        </p:nvSpPr>
        <p:spPr>
          <a:xfrm>
            <a:off x="79991" y="262266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1257" name="Google Shape;1257;p28">
            <a:hlinkClick r:id="" action="ppaction://noaction">
              <a:snd r:embed="rId7" name="Ayude%CC%81 con las atreas en casa.wav"/>
            </a:hlinkClick>
          </p:cNvPr>
          <p:cNvSpPr/>
          <p:nvPr/>
        </p:nvSpPr>
        <p:spPr>
          <a:xfrm>
            <a:off x="79991" y="307877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1258" name="Google Shape;1258;p28">
            <a:hlinkClick r:id="" action="ppaction://noaction">
              <a:snd r:embed="rId8" name="Visito las tiendas.wav"/>
            </a:hlinkClick>
          </p:cNvPr>
          <p:cNvSpPr/>
          <p:nvPr/>
        </p:nvSpPr>
        <p:spPr>
          <a:xfrm>
            <a:off x="79991" y="349157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1259" name="Google Shape;1259;p28">
            <a:hlinkClick r:id="" action="ppaction://noaction">
              <a:snd r:embed="rId9" name="pinte%CC%81 las paredes de rojo.wav"/>
            </a:hlinkClick>
          </p:cNvPr>
          <p:cNvSpPr/>
          <p:nvPr/>
        </p:nvSpPr>
        <p:spPr>
          <a:xfrm>
            <a:off x="79991" y="394478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1260" name="Google Shape;1260;p28">
            <a:hlinkClick r:id="" action="ppaction://noaction">
              <a:snd r:embed="rId10" name="Ayudo con las tareas en casa.wav"/>
            </a:hlinkClick>
          </p:cNvPr>
          <p:cNvSpPr/>
          <p:nvPr/>
        </p:nvSpPr>
        <p:spPr>
          <a:xfrm>
            <a:off x="79991" y="440683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7</a:t>
            </a:r>
            <a:endParaRPr/>
          </a:p>
        </p:txBody>
      </p:sp>
      <p:sp>
        <p:nvSpPr>
          <p:cNvPr id="1261" name="Google Shape;1261;p28">
            <a:hlinkClick r:id="" action="ppaction://noaction">
              <a:snd r:embed="rId11" name="Aproveche%CC%81 el tiempo libre con mi padre.wav"/>
            </a:hlinkClick>
          </p:cNvPr>
          <p:cNvSpPr/>
          <p:nvPr/>
        </p:nvSpPr>
        <p:spPr>
          <a:xfrm>
            <a:off x="79991" y="486888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8</a:t>
            </a:r>
            <a:endParaRPr/>
          </a:p>
        </p:txBody>
      </p:sp>
      <p:sp>
        <p:nvSpPr>
          <p:cNvPr id="1262" name="Google Shape;1262;p28">
            <a:hlinkClick r:id="" action="ppaction://noaction">
              <a:snd r:embed="rId12" name="Visite%CC%81 las tiendas.wav"/>
            </a:hlinkClick>
          </p:cNvPr>
          <p:cNvSpPr/>
          <p:nvPr/>
        </p:nvSpPr>
        <p:spPr>
          <a:xfrm>
            <a:off x="79991" y="531730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9</a:t>
            </a:r>
            <a:endParaRPr sz="2000" b="1" i="0" u="none" strike="noStrike" cap="none">
              <a:solidFill>
                <a:srgbClr val="FFFFFF"/>
              </a:solidFill>
              <a:latin typeface="Century Gothic"/>
              <a:ea typeface="Century Gothic"/>
              <a:cs typeface="Century Gothic"/>
              <a:sym typeface="Century Gothic"/>
            </a:endParaRPr>
          </a:p>
        </p:txBody>
      </p:sp>
      <p:sp>
        <p:nvSpPr>
          <p:cNvPr id="1263" name="Google Shape;1263;p28">
            <a:hlinkClick r:id="" action="ppaction://noaction">
              <a:snd r:embed="rId13" name="Uso el tele%CC%81fono.wav"/>
            </a:hlinkClick>
          </p:cNvPr>
          <p:cNvSpPr/>
          <p:nvPr/>
        </p:nvSpPr>
        <p:spPr>
          <a:xfrm>
            <a:off x="79991" y="576572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10</a:t>
            </a:r>
            <a:endParaRPr sz="2000" b="1" i="0" u="none" strike="noStrike" cap="none">
              <a:solidFill>
                <a:srgbClr val="FFFFFF"/>
              </a:solidFill>
              <a:latin typeface="Century Gothic"/>
              <a:ea typeface="Century Gothic"/>
              <a:cs typeface="Century Gothic"/>
              <a:sym typeface="Century Gothic"/>
            </a:endParaRPr>
          </a:p>
        </p:txBody>
      </p:sp>
      <p:sp>
        <p:nvSpPr>
          <p:cNvPr id="1264" name="Google Shape;1264;p28"/>
          <p:cNvSpPr txBox="1"/>
          <p:nvPr/>
        </p:nvSpPr>
        <p:spPr>
          <a:xfrm>
            <a:off x="9964552" y="3954423"/>
            <a:ext cx="20877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[normalmente]</a:t>
            </a:r>
            <a:endParaRPr/>
          </a:p>
        </p:txBody>
      </p:sp>
      <p:sp>
        <p:nvSpPr>
          <p:cNvPr id="1265" name="Google Shape;1265;p28"/>
          <p:cNvSpPr txBox="1"/>
          <p:nvPr/>
        </p:nvSpPr>
        <p:spPr>
          <a:xfrm>
            <a:off x="7303964" y="4417311"/>
            <a:ext cx="20877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[normalmente]</a:t>
            </a:r>
            <a:endParaRPr/>
          </a:p>
        </p:txBody>
      </p:sp>
      <p:sp>
        <p:nvSpPr>
          <p:cNvPr id="1266" name="Google Shape;1266;p28"/>
          <p:cNvSpPr txBox="1"/>
          <p:nvPr/>
        </p:nvSpPr>
        <p:spPr>
          <a:xfrm>
            <a:off x="7385262" y="1233609"/>
            <a:ext cx="20877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[normalmente]</a:t>
            </a:r>
            <a:endParaRPr/>
          </a:p>
        </p:txBody>
      </p:sp>
      <p:sp>
        <p:nvSpPr>
          <p:cNvPr id="1267" name="Google Shape;1267;p28"/>
          <p:cNvSpPr txBox="1"/>
          <p:nvPr/>
        </p:nvSpPr>
        <p:spPr>
          <a:xfrm>
            <a:off x="9953651" y="2379722"/>
            <a:ext cx="20877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[normalmente]</a:t>
            </a:r>
            <a:endParaRPr/>
          </a:p>
        </p:txBody>
      </p:sp>
      <p:sp>
        <p:nvSpPr>
          <p:cNvPr id="1268" name="Google Shape;1268;p28"/>
          <p:cNvSpPr txBox="1"/>
          <p:nvPr/>
        </p:nvSpPr>
        <p:spPr>
          <a:xfrm>
            <a:off x="4440276" y="2406842"/>
            <a:ext cx="28551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[el sábado pasado]</a:t>
            </a:r>
            <a:endParaRPr/>
          </a:p>
        </p:txBody>
      </p:sp>
      <p:sp>
        <p:nvSpPr>
          <p:cNvPr id="1269" name="Google Shape;1269;p28"/>
          <p:cNvSpPr txBox="1"/>
          <p:nvPr/>
        </p:nvSpPr>
        <p:spPr>
          <a:xfrm>
            <a:off x="4697351" y="5570276"/>
            <a:ext cx="20877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[normalmente]</a:t>
            </a:r>
            <a:endParaRPr/>
          </a:p>
        </p:txBody>
      </p:sp>
      <p:sp>
        <p:nvSpPr>
          <p:cNvPr id="1270" name="Google Shape;1270;p28"/>
          <p:cNvSpPr txBox="1"/>
          <p:nvPr/>
        </p:nvSpPr>
        <p:spPr>
          <a:xfrm>
            <a:off x="4430456" y="3983866"/>
            <a:ext cx="28551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[el sábado pasado]</a:t>
            </a:r>
            <a:endParaRPr/>
          </a:p>
        </p:txBody>
      </p:sp>
      <p:sp>
        <p:nvSpPr>
          <p:cNvPr id="1271" name="Google Shape;1271;p28"/>
          <p:cNvSpPr txBox="1"/>
          <p:nvPr/>
        </p:nvSpPr>
        <p:spPr>
          <a:xfrm>
            <a:off x="7001558" y="2749270"/>
            <a:ext cx="28551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[el sábado pasado]</a:t>
            </a:r>
            <a:endParaRPr/>
          </a:p>
        </p:txBody>
      </p:sp>
      <p:sp>
        <p:nvSpPr>
          <p:cNvPr id="1272" name="Google Shape;1272;p28"/>
          <p:cNvSpPr txBox="1"/>
          <p:nvPr/>
        </p:nvSpPr>
        <p:spPr>
          <a:xfrm>
            <a:off x="7001558" y="5960510"/>
            <a:ext cx="28551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[el sábado pasado]</a:t>
            </a:r>
            <a:endParaRPr/>
          </a:p>
        </p:txBody>
      </p:sp>
      <p:sp>
        <p:nvSpPr>
          <p:cNvPr id="1273" name="Google Shape;1273;p28"/>
          <p:cNvSpPr txBox="1"/>
          <p:nvPr/>
        </p:nvSpPr>
        <p:spPr>
          <a:xfrm>
            <a:off x="9580848" y="5518399"/>
            <a:ext cx="28551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[el sábado pasado]</a:t>
            </a:r>
            <a:endParaRPr/>
          </a:p>
        </p:txBody>
      </p:sp>
      <p:pic>
        <p:nvPicPr>
          <p:cNvPr id="1274" name="Google Shape;1274;p28"/>
          <p:cNvPicPr preferRelativeResize="0"/>
          <p:nvPr/>
        </p:nvPicPr>
        <p:blipFill rotWithShape="1">
          <a:blip r:embed="rId14">
            <a:alphaModFix/>
          </a:blip>
          <a:srcRect t="6889" b="41146"/>
          <a:stretch/>
        </p:blipFill>
        <p:spPr>
          <a:xfrm>
            <a:off x="7964983" y="63076"/>
            <a:ext cx="864321" cy="1182104"/>
          </a:xfrm>
          <a:prstGeom prst="rect">
            <a:avLst/>
          </a:prstGeom>
          <a:noFill/>
          <a:ln>
            <a:noFill/>
          </a:ln>
        </p:spPr>
      </p:pic>
      <p:pic>
        <p:nvPicPr>
          <p:cNvPr id="1275" name="Google Shape;1275;p28"/>
          <p:cNvPicPr preferRelativeResize="0"/>
          <p:nvPr/>
        </p:nvPicPr>
        <p:blipFill rotWithShape="1">
          <a:blip r:embed="rId14">
            <a:alphaModFix/>
          </a:blip>
          <a:srcRect t="6889" b="41146"/>
          <a:stretch/>
        </p:blipFill>
        <p:spPr>
          <a:xfrm>
            <a:off x="5248416" y="2785122"/>
            <a:ext cx="895304" cy="1224478"/>
          </a:xfrm>
          <a:prstGeom prst="rect">
            <a:avLst/>
          </a:prstGeom>
          <a:noFill/>
          <a:ln>
            <a:noFill/>
          </a:ln>
        </p:spPr>
      </p:pic>
      <p:pic>
        <p:nvPicPr>
          <p:cNvPr id="1276" name="Google Shape;1276;p28"/>
          <p:cNvPicPr preferRelativeResize="0"/>
          <p:nvPr/>
        </p:nvPicPr>
        <p:blipFill rotWithShape="1">
          <a:blip r:embed="rId15">
            <a:alphaModFix/>
          </a:blip>
          <a:srcRect/>
          <a:stretch/>
        </p:blipFill>
        <p:spPr>
          <a:xfrm>
            <a:off x="7093801" y="1558483"/>
            <a:ext cx="2508107" cy="1410810"/>
          </a:xfrm>
          <a:prstGeom prst="rect">
            <a:avLst/>
          </a:prstGeom>
          <a:noFill/>
          <a:ln>
            <a:noFill/>
          </a:ln>
        </p:spPr>
      </p:pic>
      <p:pic>
        <p:nvPicPr>
          <p:cNvPr id="1277" name="Google Shape;1277;p28"/>
          <p:cNvPicPr preferRelativeResize="0"/>
          <p:nvPr/>
        </p:nvPicPr>
        <p:blipFill rotWithShape="1">
          <a:blip r:embed="rId15">
            <a:alphaModFix/>
          </a:blip>
          <a:srcRect/>
          <a:stretch/>
        </p:blipFill>
        <p:spPr>
          <a:xfrm>
            <a:off x="4543919" y="4366558"/>
            <a:ext cx="2508107" cy="1410810"/>
          </a:xfrm>
          <a:prstGeom prst="rect">
            <a:avLst/>
          </a:prstGeom>
          <a:noFill/>
          <a:ln>
            <a:noFill/>
          </a:ln>
        </p:spPr>
      </p:pic>
      <p:pic>
        <p:nvPicPr>
          <p:cNvPr id="1278" name="Google Shape;1278;p28"/>
          <p:cNvPicPr preferRelativeResize="0"/>
          <p:nvPr/>
        </p:nvPicPr>
        <p:blipFill rotWithShape="1">
          <a:blip r:embed="rId16">
            <a:alphaModFix/>
          </a:blip>
          <a:srcRect l="42368" t="31721" r="28501" b="13550"/>
          <a:stretch/>
        </p:blipFill>
        <p:spPr>
          <a:xfrm>
            <a:off x="5184920" y="1251901"/>
            <a:ext cx="1183341" cy="1250576"/>
          </a:xfrm>
          <a:prstGeom prst="rect">
            <a:avLst/>
          </a:prstGeom>
          <a:noFill/>
          <a:ln>
            <a:noFill/>
          </a:ln>
        </p:spPr>
      </p:pic>
      <p:pic>
        <p:nvPicPr>
          <p:cNvPr id="1279" name="Google Shape;1279;p28"/>
          <p:cNvPicPr preferRelativeResize="0"/>
          <p:nvPr/>
        </p:nvPicPr>
        <p:blipFill rotWithShape="1">
          <a:blip r:embed="rId16">
            <a:alphaModFix/>
          </a:blip>
          <a:srcRect l="42368" t="31721" r="28501" b="13550"/>
          <a:stretch/>
        </p:blipFill>
        <p:spPr>
          <a:xfrm>
            <a:off x="10325773" y="2799275"/>
            <a:ext cx="1183341" cy="1250576"/>
          </a:xfrm>
          <a:prstGeom prst="rect">
            <a:avLst/>
          </a:prstGeom>
          <a:noFill/>
          <a:ln>
            <a:noFill/>
          </a:ln>
        </p:spPr>
      </p:pic>
      <p:grpSp>
        <p:nvGrpSpPr>
          <p:cNvPr id="1280" name="Google Shape;1280;p28"/>
          <p:cNvGrpSpPr/>
          <p:nvPr/>
        </p:nvGrpSpPr>
        <p:grpSpPr>
          <a:xfrm>
            <a:off x="7495157" y="3239985"/>
            <a:ext cx="1274785" cy="1359804"/>
            <a:chOff x="7495157" y="3239985"/>
            <a:chExt cx="1274785" cy="1359804"/>
          </a:xfrm>
        </p:grpSpPr>
        <p:pic>
          <p:nvPicPr>
            <p:cNvPr id="1281" name="Google Shape;1281;p28"/>
            <p:cNvPicPr preferRelativeResize="0"/>
            <p:nvPr/>
          </p:nvPicPr>
          <p:blipFill rotWithShape="1">
            <a:blip r:embed="rId17">
              <a:alphaModFix/>
            </a:blip>
            <a:srcRect l="45866" r="22091" b="20183"/>
            <a:stretch/>
          </p:blipFill>
          <p:spPr>
            <a:xfrm>
              <a:off x="7979374" y="3239985"/>
              <a:ext cx="776178" cy="1087562"/>
            </a:xfrm>
            <a:prstGeom prst="rect">
              <a:avLst/>
            </a:prstGeom>
            <a:noFill/>
            <a:ln>
              <a:noFill/>
            </a:ln>
          </p:spPr>
        </p:pic>
        <p:sp>
          <p:nvSpPr>
            <p:cNvPr id="1282" name="Google Shape;1282;p28"/>
            <p:cNvSpPr/>
            <p:nvPr/>
          </p:nvSpPr>
          <p:spPr>
            <a:xfrm>
              <a:off x="7952940" y="4131131"/>
              <a:ext cx="817002" cy="275706"/>
            </a:xfrm>
            <a:prstGeom prst="rect">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pic>
          <p:nvPicPr>
            <p:cNvPr id="1283" name="Google Shape;1283;p28"/>
            <p:cNvPicPr preferRelativeResize="0"/>
            <p:nvPr/>
          </p:nvPicPr>
          <p:blipFill rotWithShape="1">
            <a:blip r:embed="rId18">
              <a:alphaModFix/>
            </a:blip>
            <a:srcRect/>
            <a:stretch/>
          </p:blipFill>
          <p:spPr>
            <a:xfrm rot="2606951">
              <a:off x="7659513" y="3799383"/>
              <a:ext cx="564064" cy="702729"/>
            </a:xfrm>
            <a:prstGeom prst="rect">
              <a:avLst/>
            </a:prstGeom>
            <a:noFill/>
            <a:ln>
              <a:noFill/>
            </a:ln>
          </p:spPr>
        </p:pic>
      </p:grpSp>
      <p:grpSp>
        <p:nvGrpSpPr>
          <p:cNvPr id="1284" name="Google Shape;1284;p28"/>
          <p:cNvGrpSpPr/>
          <p:nvPr/>
        </p:nvGrpSpPr>
        <p:grpSpPr>
          <a:xfrm>
            <a:off x="10296066" y="4403535"/>
            <a:ext cx="1260395" cy="1359804"/>
            <a:chOff x="7495157" y="3239985"/>
            <a:chExt cx="1260395" cy="1359804"/>
          </a:xfrm>
        </p:grpSpPr>
        <p:pic>
          <p:nvPicPr>
            <p:cNvPr id="1285" name="Google Shape;1285;p28"/>
            <p:cNvPicPr preferRelativeResize="0"/>
            <p:nvPr/>
          </p:nvPicPr>
          <p:blipFill rotWithShape="1">
            <a:blip r:embed="rId17">
              <a:alphaModFix/>
            </a:blip>
            <a:srcRect l="45866" r="22091" b="20183"/>
            <a:stretch/>
          </p:blipFill>
          <p:spPr>
            <a:xfrm>
              <a:off x="7979374" y="3239985"/>
              <a:ext cx="776178" cy="1087562"/>
            </a:xfrm>
            <a:prstGeom prst="rect">
              <a:avLst/>
            </a:prstGeom>
            <a:noFill/>
            <a:ln>
              <a:noFill/>
            </a:ln>
          </p:spPr>
        </p:pic>
        <p:sp>
          <p:nvSpPr>
            <p:cNvPr id="1286" name="Google Shape;1286;p28"/>
            <p:cNvSpPr/>
            <p:nvPr/>
          </p:nvSpPr>
          <p:spPr>
            <a:xfrm>
              <a:off x="7967575" y="4131131"/>
              <a:ext cx="787977" cy="275706"/>
            </a:xfrm>
            <a:prstGeom prst="rect">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pic>
          <p:nvPicPr>
            <p:cNvPr id="1287" name="Google Shape;1287;p28"/>
            <p:cNvPicPr preferRelativeResize="0"/>
            <p:nvPr/>
          </p:nvPicPr>
          <p:blipFill rotWithShape="1">
            <a:blip r:embed="rId18">
              <a:alphaModFix/>
            </a:blip>
            <a:srcRect/>
            <a:stretch/>
          </p:blipFill>
          <p:spPr>
            <a:xfrm rot="2606951">
              <a:off x="7659513" y="3799383"/>
              <a:ext cx="564064" cy="702729"/>
            </a:xfrm>
            <a:prstGeom prst="rect">
              <a:avLst/>
            </a:prstGeom>
            <a:noFill/>
            <a:ln>
              <a:noFill/>
            </a:ln>
          </p:spPr>
        </p:pic>
      </p:grpSp>
      <p:pic>
        <p:nvPicPr>
          <p:cNvPr id="1288" name="Google Shape;1288;p28"/>
          <p:cNvPicPr preferRelativeResize="0"/>
          <p:nvPr/>
        </p:nvPicPr>
        <p:blipFill rotWithShape="1">
          <a:blip r:embed="rId19">
            <a:alphaModFix/>
          </a:blip>
          <a:srcRect l="36603" t="14147" r="39189" b="8428"/>
          <a:stretch/>
        </p:blipFill>
        <p:spPr>
          <a:xfrm>
            <a:off x="10640771" y="1282565"/>
            <a:ext cx="667256" cy="1200478"/>
          </a:xfrm>
          <a:prstGeom prst="rect">
            <a:avLst/>
          </a:prstGeom>
          <a:noFill/>
          <a:ln>
            <a:noFill/>
          </a:ln>
        </p:spPr>
      </p:pic>
      <p:pic>
        <p:nvPicPr>
          <p:cNvPr id="1289" name="Google Shape;1289;p28"/>
          <p:cNvPicPr preferRelativeResize="0"/>
          <p:nvPr/>
        </p:nvPicPr>
        <p:blipFill rotWithShape="1">
          <a:blip r:embed="rId19">
            <a:alphaModFix/>
          </a:blip>
          <a:srcRect l="36603" t="14147" r="39189" b="8428"/>
          <a:stretch/>
        </p:blipFill>
        <p:spPr>
          <a:xfrm>
            <a:off x="8054306" y="4875629"/>
            <a:ext cx="667256" cy="1200478"/>
          </a:xfrm>
          <a:prstGeom prst="rect">
            <a:avLst/>
          </a:prstGeom>
          <a:noFill/>
          <a:ln>
            <a:noFill/>
          </a:ln>
        </p:spPr>
      </p:pic>
      <p:sp>
        <p:nvSpPr>
          <p:cNvPr id="1290" name="Google Shape;1290;p28"/>
          <p:cNvSpPr/>
          <p:nvPr/>
        </p:nvSpPr>
        <p:spPr>
          <a:xfrm>
            <a:off x="4472370" y="1245180"/>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A</a:t>
            </a:r>
            <a:endParaRPr/>
          </a:p>
        </p:txBody>
      </p:sp>
      <p:sp>
        <p:nvSpPr>
          <p:cNvPr id="1291" name="Google Shape;1291;p28"/>
          <p:cNvSpPr/>
          <p:nvPr/>
        </p:nvSpPr>
        <p:spPr>
          <a:xfrm>
            <a:off x="7052026" y="58955"/>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B</a:t>
            </a:r>
            <a:endParaRPr/>
          </a:p>
        </p:txBody>
      </p:sp>
      <p:sp>
        <p:nvSpPr>
          <p:cNvPr id="1292" name="Google Shape;1292;p28"/>
          <p:cNvSpPr/>
          <p:nvPr/>
        </p:nvSpPr>
        <p:spPr>
          <a:xfrm>
            <a:off x="9647595" y="1194935"/>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C</a:t>
            </a:r>
            <a:endParaRPr/>
          </a:p>
        </p:txBody>
      </p:sp>
      <p:sp>
        <p:nvSpPr>
          <p:cNvPr id="1293" name="Google Shape;1293;p28"/>
          <p:cNvSpPr/>
          <p:nvPr/>
        </p:nvSpPr>
        <p:spPr>
          <a:xfrm>
            <a:off x="4482844" y="2834335"/>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D</a:t>
            </a:r>
            <a:endParaRPr/>
          </a:p>
        </p:txBody>
      </p:sp>
      <p:sp>
        <p:nvSpPr>
          <p:cNvPr id="1294" name="Google Shape;1294;p28"/>
          <p:cNvSpPr/>
          <p:nvPr/>
        </p:nvSpPr>
        <p:spPr>
          <a:xfrm>
            <a:off x="7060213" y="1624756"/>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E</a:t>
            </a:r>
            <a:endParaRPr/>
          </a:p>
        </p:txBody>
      </p:sp>
      <p:sp>
        <p:nvSpPr>
          <p:cNvPr id="1295" name="Google Shape;1295;p28"/>
          <p:cNvSpPr/>
          <p:nvPr/>
        </p:nvSpPr>
        <p:spPr>
          <a:xfrm>
            <a:off x="9652054" y="2785613"/>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F</a:t>
            </a:r>
            <a:endParaRPr/>
          </a:p>
        </p:txBody>
      </p:sp>
      <p:sp>
        <p:nvSpPr>
          <p:cNvPr id="1296" name="Google Shape;1296;p28"/>
          <p:cNvSpPr/>
          <p:nvPr/>
        </p:nvSpPr>
        <p:spPr>
          <a:xfrm>
            <a:off x="4482844" y="4439224"/>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G</a:t>
            </a:r>
            <a:endParaRPr/>
          </a:p>
        </p:txBody>
      </p:sp>
      <p:sp>
        <p:nvSpPr>
          <p:cNvPr id="1297" name="Google Shape;1297;p28"/>
          <p:cNvSpPr/>
          <p:nvPr/>
        </p:nvSpPr>
        <p:spPr>
          <a:xfrm>
            <a:off x="9647595" y="4398691"/>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I</a:t>
            </a:r>
            <a:endParaRPr/>
          </a:p>
        </p:txBody>
      </p:sp>
      <p:sp>
        <p:nvSpPr>
          <p:cNvPr id="1298" name="Google Shape;1298;p28"/>
          <p:cNvSpPr/>
          <p:nvPr/>
        </p:nvSpPr>
        <p:spPr>
          <a:xfrm>
            <a:off x="7065174" y="4827895"/>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J</a:t>
            </a:r>
            <a:endParaRPr/>
          </a:p>
        </p:txBody>
      </p:sp>
      <p:sp>
        <p:nvSpPr>
          <p:cNvPr id="1299" name="Google Shape;1299;p28"/>
          <p:cNvSpPr/>
          <p:nvPr/>
        </p:nvSpPr>
        <p:spPr>
          <a:xfrm>
            <a:off x="7056826" y="3237258"/>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H</a:t>
            </a:r>
            <a:endParaRPr/>
          </a:p>
        </p:txBody>
      </p:sp>
      <p:pic>
        <p:nvPicPr>
          <p:cNvPr id="1300" name="Google Shape;1300;p28" descr="http://www.clker.com/cliparts/j/p/l/D/8/K/green-tick-md.png"/>
          <p:cNvPicPr preferRelativeResize="0"/>
          <p:nvPr/>
        </p:nvPicPr>
        <p:blipFill rotWithShape="1">
          <a:blip r:embed="rId20">
            <a:alphaModFix/>
          </a:blip>
          <a:srcRect/>
          <a:stretch/>
        </p:blipFill>
        <p:spPr>
          <a:xfrm>
            <a:off x="2181838" y="1683233"/>
            <a:ext cx="422268" cy="440047"/>
          </a:xfrm>
          <a:prstGeom prst="rect">
            <a:avLst/>
          </a:prstGeom>
          <a:noFill/>
          <a:ln>
            <a:noFill/>
          </a:ln>
        </p:spPr>
      </p:pic>
      <p:pic>
        <p:nvPicPr>
          <p:cNvPr id="1301" name="Google Shape;1301;p28" descr="http://www.clker.com/cliparts/j/p/l/D/8/K/green-tick-md.png"/>
          <p:cNvPicPr preferRelativeResize="0"/>
          <p:nvPr/>
        </p:nvPicPr>
        <p:blipFill rotWithShape="1">
          <a:blip r:embed="rId20">
            <a:alphaModFix/>
          </a:blip>
          <a:srcRect/>
          <a:stretch/>
        </p:blipFill>
        <p:spPr>
          <a:xfrm>
            <a:off x="968576" y="2159698"/>
            <a:ext cx="422268" cy="440047"/>
          </a:xfrm>
          <a:prstGeom prst="rect">
            <a:avLst/>
          </a:prstGeom>
          <a:noFill/>
          <a:ln>
            <a:noFill/>
          </a:ln>
        </p:spPr>
      </p:pic>
      <p:pic>
        <p:nvPicPr>
          <p:cNvPr id="1302" name="Google Shape;1302;p28" descr="http://www.clker.com/cliparts/j/p/l/D/8/K/green-tick-md.png"/>
          <p:cNvPicPr preferRelativeResize="0"/>
          <p:nvPr/>
        </p:nvPicPr>
        <p:blipFill rotWithShape="1">
          <a:blip r:embed="rId20">
            <a:alphaModFix/>
          </a:blip>
          <a:srcRect/>
          <a:stretch/>
        </p:blipFill>
        <p:spPr>
          <a:xfrm>
            <a:off x="948333" y="2599745"/>
            <a:ext cx="422268" cy="440047"/>
          </a:xfrm>
          <a:prstGeom prst="rect">
            <a:avLst/>
          </a:prstGeom>
          <a:noFill/>
          <a:ln>
            <a:noFill/>
          </a:ln>
        </p:spPr>
      </p:pic>
      <p:pic>
        <p:nvPicPr>
          <p:cNvPr id="1303" name="Google Shape;1303;p28" descr="http://www.clker.com/cliparts/j/p/l/D/8/K/green-tick-md.png"/>
          <p:cNvPicPr preferRelativeResize="0"/>
          <p:nvPr/>
        </p:nvPicPr>
        <p:blipFill rotWithShape="1">
          <a:blip r:embed="rId20">
            <a:alphaModFix/>
          </a:blip>
          <a:srcRect/>
          <a:stretch/>
        </p:blipFill>
        <p:spPr>
          <a:xfrm>
            <a:off x="2168318" y="3056752"/>
            <a:ext cx="422268" cy="440047"/>
          </a:xfrm>
          <a:prstGeom prst="rect">
            <a:avLst/>
          </a:prstGeom>
          <a:noFill/>
          <a:ln>
            <a:noFill/>
          </a:ln>
        </p:spPr>
      </p:pic>
      <p:pic>
        <p:nvPicPr>
          <p:cNvPr id="1304" name="Google Shape;1304;p28" descr="http://www.clker.com/cliparts/j/p/l/D/8/K/green-tick-md.png"/>
          <p:cNvPicPr preferRelativeResize="0"/>
          <p:nvPr/>
        </p:nvPicPr>
        <p:blipFill rotWithShape="1">
          <a:blip r:embed="rId20">
            <a:alphaModFix/>
          </a:blip>
          <a:srcRect/>
          <a:stretch/>
        </p:blipFill>
        <p:spPr>
          <a:xfrm>
            <a:off x="960209" y="3514376"/>
            <a:ext cx="422268" cy="440047"/>
          </a:xfrm>
          <a:prstGeom prst="rect">
            <a:avLst/>
          </a:prstGeom>
          <a:noFill/>
          <a:ln>
            <a:noFill/>
          </a:ln>
        </p:spPr>
      </p:pic>
      <p:pic>
        <p:nvPicPr>
          <p:cNvPr id="1305" name="Google Shape;1305;p28" descr="http://www.clker.com/cliparts/j/p/l/D/8/K/green-tick-md.png"/>
          <p:cNvPicPr preferRelativeResize="0"/>
          <p:nvPr/>
        </p:nvPicPr>
        <p:blipFill rotWithShape="1">
          <a:blip r:embed="rId20">
            <a:alphaModFix/>
          </a:blip>
          <a:srcRect/>
          <a:stretch/>
        </p:blipFill>
        <p:spPr>
          <a:xfrm>
            <a:off x="2118121" y="3966790"/>
            <a:ext cx="422268" cy="440047"/>
          </a:xfrm>
          <a:prstGeom prst="rect">
            <a:avLst/>
          </a:prstGeom>
          <a:noFill/>
          <a:ln>
            <a:noFill/>
          </a:ln>
        </p:spPr>
      </p:pic>
      <p:pic>
        <p:nvPicPr>
          <p:cNvPr id="1306" name="Google Shape;1306;p28" descr="http://www.clker.com/cliparts/j/p/l/D/8/K/green-tick-md.png"/>
          <p:cNvPicPr preferRelativeResize="0"/>
          <p:nvPr/>
        </p:nvPicPr>
        <p:blipFill rotWithShape="1">
          <a:blip r:embed="rId20">
            <a:alphaModFix/>
          </a:blip>
          <a:srcRect/>
          <a:stretch/>
        </p:blipFill>
        <p:spPr>
          <a:xfrm>
            <a:off x="919121" y="4406837"/>
            <a:ext cx="422268" cy="440047"/>
          </a:xfrm>
          <a:prstGeom prst="rect">
            <a:avLst/>
          </a:prstGeom>
          <a:noFill/>
          <a:ln>
            <a:noFill/>
          </a:ln>
        </p:spPr>
      </p:pic>
      <p:pic>
        <p:nvPicPr>
          <p:cNvPr id="1307" name="Google Shape;1307;p28" descr="http://www.clker.com/cliparts/j/p/l/D/8/K/green-tick-md.png"/>
          <p:cNvPicPr preferRelativeResize="0"/>
          <p:nvPr/>
        </p:nvPicPr>
        <p:blipFill rotWithShape="1">
          <a:blip r:embed="rId20">
            <a:alphaModFix/>
          </a:blip>
          <a:srcRect/>
          <a:stretch/>
        </p:blipFill>
        <p:spPr>
          <a:xfrm>
            <a:off x="2110037" y="4854634"/>
            <a:ext cx="422268" cy="440047"/>
          </a:xfrm>
          <a:prstGeom prst="rect">
            <a:avLst/>
          </a:prstGeom>
          <a:noFill/>
          <a:ln>
            <a:noFill/>
          </a:ln>
        </p:spPr>
      </p:pic>
      <p:pic>
        <p:nvPicPr>
          <p:cNvPr id="1308" name="Google Shape;1308;p28" descr="http://www.clker.com/cliparts/j/p/l/D/8/K/green-tick-md.png"/>
          <p:cNvPicPr preferRelativeResize="0"/>
          <p:nvPr/>
        </p:nvPicPr>
        <p:blipFill rotWithShape="1">
          <a:blip r:embed="rId20">
            <a:alphaModFix/>
          </a:blip>
          <a:srcRect/>
          <a:stretch/>
        </p:blipFill>
        <p:spPr>
          <a:xfrm>
            <a:off x="2107192" y="5313060"/>
            <a:ext cx="422268" cy="440047"/>
          </a:xfrm>
          <a:prstGeom prst="rect">
            <a:avLst/>
          </a:prstGeom>
          <a:noFill/>
          <a:ln>
            <a:noFill/>
          </a:ln>
        </p:spPr>
      </p:pic>
      <p:pic>
        <p:nvPicPr>
          <p:cNvPr id="1309" name="Google Shape;1309;p28" descr="http://www.clker.com/cliparts/j/p/l/D/8/K/green-tick-md.png"/>
          <p:cNvPicPr preferRelativeResize="0"/>
          <p:nvPr/>
        </p:nvPicPr>
        <p:blipFill rotWithShape="1">
          <a:blip r:embed="rId20">
            <a:alphaModFix/>
          </a:blip>
          <a:srcRect/>
          <a:stretch/>
        </p:blipFill>
        <p:spPr>
          <a:xfrm>
            <a:off x="919121" y="5770331"/>
            <a:ext cx="422268" cy="440047"/>
          </a:xfrm>
          <a:prstGeom prst="rect">
            <a:avLst/>
          </a:prstGeom>
          <a:noFill/>
          <a:ln>
            <a:noFill/>
          </a:ln>
        </p:spPr>
      </p:pic>
      <p:sp>
        <p:nvSpPr>
          <p:cNvPr id="1310" name="Google Shape;1310;p28"/>
          <p:cNvSpPr txBox="1"/>
          <p:nvPr/>
        </p:nvSpPr>
        <p:spPr>
          <a:xfrm>
            <a:off x="3449436" y="1656850"/>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D</a:t>
            </a:r>
            <a:endParaRPr/>
          </a:p>
        </p:txBody>
      </p:sp>
      <p:sp>
        <p:nvSpPr>
          <p:cNvPr id="1311" name="Google Shape;1311;p28"/>
          <p:cNvSpPr txBox="1"/>
          <p:nvPr/>
        </p:nvSpPr>
        <p:spPr>
          <a:xfrm>
            <a:off x="3456696" y="2100221"/>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H</a:t>
            </a:r>
            <a:endParaRPr/>
          </a:p>
        </p:txBody>
      </p:sp>
      <p:sp>
        <p:nvSpPr>
          <p:cNvPr id="1312" name="Google Shape;1312;p28"/>
          <p:cNvSpPr txBox="1"/>
          <p:nvPr/>
        </p:nvSpPr>
        <p:spPr>
          <a:xfrm>
            <a:off x="3449435" y="2556996"/>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G</a:t>
            </a:r>
            <a:endParaRPr/>
          </a:p>
        </p:txBody>
      </p:sp>
      <p:sp>
        <p:nvSpPr>
          <p:cNvPr id="1313" name="Google Shape;1313;p28"/>
          <p:cNvSpPr txBox="1"/>
          <p:nvPr/>
        </p:nvSpPr>
        <p:spPr>
          <a:xfrm>
            <a:off x="3464058" y="3000939"/>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A</a:t>
            </a:r>
            <a:endParaRPr/>
          </a:p>
        </p:txBody>
      </p:sp>
      <p:sp>
        <p:nvSpPr>
          <p:cNvPr id="1314" name="Google Shape;1314;p28"/>
          <p:cNvSpPr txBox="1"/>
          <p:nvPr/>
        </p:nvSpPr>
        <p:spPr>
          <a:xfrm>
            <a:off x="3456695" y="3503566"/>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C</a:t>
            </a:r>
            <a:endParaRPr/>
          </a:p>
        </p:txBody>
      </p:sp>
      <p:sp>
        <p:nvSpPr>
          <p:cNvPr id="1315" name="Google Shape;1315;p28"/>
          <p:cNvSpPr txBox="1"/>
          <p:nvPr/>
        </p:nvSpPr>
        <p:spPr>
          <a:xfrm>
            <a:off x="3537321" y="3944788"/>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I</a:t>
            </a:r>
            <a:endParaRPr/>
          </a:p>
        </p:txBody>
      </p:sp>
      <p:sp>
        <p:nvSpPr>
          <p:cNvPr id="1316" name="Google Shape;1316;p28"/>
          <p:cNvSpPr txBox="1"/>
          <p:nvPr/>
        </p:nvSpPr>
        <p:spPr>
          <a:xfrm>
            <a:off x="3513367" y="4400747"/>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F</a:t>
            </a:r>
            <a:endParaRPr/>
          </a:p>
        </p:txBody>
      </p:sp>
      <p:sp>
        <p:nvSpPr>
          <p:cNvPr id="1317" name="Google Shape;1317;p28"/>
          <p:cNvSpPr txBox="1"/>
          <p:nvPr/>
        </p:nvSpPr>
        <p:spPr>
          <a:xfrm>
            <a:off x="3490961" y="4848362"/>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a:t>
            </a:r>
            <a:endParaRPr/>
          </a:p>
        </p:txBody>
      </p:sp>
      <p:sp>
        <p:nvSpPr>
          <p:cNvPr id="1318" name="Google Shape;1318;p28"/>
          <p:cNvSpPr txBox="1"/>
          <p:nvPr/>
        </p:nvSpPr>
        <p:spPr>
          <a:xfrm>
            <a:off x="3499148" y="5276888"/>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J</a:t>
            </a:r>
            <a:endParaRPr/>
          </a:p>
        </p:txBody>
      </p:sp>
      <p:sp>
        <p:nvSpPr>
          <p:cNvPr id="1319" name="Google Shape;1319;p28"/>
          <p:cNvSpPr txBox="1"/>
          <p:nvPr/>
        </p:nvSpPr>
        <p:spPr>
          <a:xfrm>
            <a:off x="3505385" y="5749716"/>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B</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pic>
        <p:nvPicPr>
          <p:cNvPr id="1325" name="Google Shape;1325;p29"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326" name="Google Shape;1326;p29"/>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GB" sz="3000" b="1">
                <a:solidFill>
                  <a:schemeClr val="lt1"/>
                </a:solidFill>
                <a:latin typeface="Century Gothic"/>
                <a:ea typeface="Century Gothic"/>
                <a:cs typeface="Century Gothic"/>
                <a:sym typeface="Century Gothic"/>
              </a:rPr>
              <a:t>Las clases de Pedro y Patricia</a:t>
            </a:r>
            <a:endParaRPr sz="3000" b="1">
              <a:solidFill>
                <a:schemeClr val="lt1"/>
              </a:solidFill>
            </a:endParaRPr>
          </a:p>
        </p:txBody>
      </p:sp>
      <p:sp>
        <p:nvSpPr>
          <p:cNvPr id="1327" name="Google Shape;1327;p29"/>
          <p:cNvSpPr/>
          <p:nvPr/>
        </p:nvSpPr>
        <p:spPr>
          <a:xfrm>
            <a:off x="9347200" y="258166"/>
            <a:ext cx="2580944"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 / escuchar</a:t>
            </a:r>
            <a:endParaRPr sz="2000" b="1" i="0" u="none" strike="noStrike" cap="none">
              <a:solidFill>
                <a:srgbClr val="FFFFFF"/>
              </a:solidFill>
              <a:latin typeface="Century Gothic"/>
              <a:ea typeface="Century Gothic"/>
              <a:cs typeface="Century Gothic"/>
              <a:sym typeface="Century Gothic"/>
            </a:endParaRPr>
          </a:p>
        </p:txBody>
      </p:sp>
      <p:pic>
        <p:nvPicPr>
          <p:cNvPr id="1328" name="Google Shape;1328;p29"/>
          <p:cNvPicPr preferRelativeResize="0"/>
          <p:nvPr/>
        </p:nvPicPr>
        <p:blipFill rotWithShape="1">
          <a:blip r:embed="rId4">
            <a:alphaModFix/>
          </a:blip>
          <a:srcRect/>
          <a:stretch/>
        </p:blipFill>
        <p:spPr>
          <a:xfrm>
            <a:off x="10727140" y="783506"/>
            <a:ext cx="1030043" cy="1711016"/>
          </a:xfrm>
          <a:prstGeom prst="rect">
            <a:avLst/>
          </a:prstGeom>
          <a:noFill/>
          <a:ln>
            <a:noFill/>
          </a:ln>
        </p:spPr>
      </p:pic>
      <p:sp>
        <p:nvSpPr>
          <p:cNvPr id="1329" name="Google Shape;1329;p29"/>
          <p:cNvSpPr txBox="1"/>
          <p:nvPr/>
        </p:nvSpPr>
        <p:spPr>
          <a:xfrm>
            <a:off x="149146" y="2848690"/>
            <a:ext cx="1054714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Pedro y Patricia están en la misma escuela, pero en clases diferentes.</a:t>
            </a:r>
            <a:endParaRPr sz="2800" i="0" u="none" strike="noStrike" cap="none">
              <a:solidFill>
                <a:srgbClr val="1F3864"/>
              </a:solidFill>
              <a:latin typeface="Century Gothic"/>
              <a:ea typeface="Century Gothic"/>
              <a:cs typeface="Century Gothic"/>
              <a:sym typeface="Century Gothic"/>
            </a:endParaRPr>
          </a:p>
        </p:txBody>
      </p:sp>
      <p:sp>
        <p:nvSpPr>
          <p:cNvPr id="1330" name="Google Shape;1330;p29"/>
          <p:cNvSpPr txBox="1"/>
          <p:nvPr/>
        </p:nvSpPr>
        <p:spPr>
          <a:xfrm>
            <a:off x="179999" y="4017649"/>
            <a:ext cx="1054714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Persona A = eres Pedro.</a:t>
            </a:r>
            <a:endParaRPr/>
          </a:p>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solidFill>
                  <a:srgbClr val="1F3864"/>
                </a:solidFill>
                <a:latin typeface="Century Gothic"/>
                <a:ea typeface="Century Gothic"/>
                <a:cs typeface="Century Gothic"/>
                <a:sym typeface="Century Gothic"/>
              </a:rPr>
              <a:t>Persona B = eres Patricia.</a:t>
            </a:r>
            <a:endParaRPr sz="2800" i="0" u="none" strike="noStrike" cap="none">
              <a:solidFill>
                <a:srgbClr val="1F3864"/>
              </a:solidFill>
              <a:latin typeface="Century Gothic"/>
              <a:ea typeface="Century Gothic"/>
              <a:cs typeface="Century Gothic"/>
              <a:sym typeface="Century Gothic"/>
            </a:endParaRPr>
          </a:p>
        </p:txBody>
      </p:sp>
      <p:sp>
        <p:nvSpPr>
          <p:cNvPr id="1331" name="Google Shape;1331;p29"/>
          <p:cNvSpPr txBox="1"/>
          <p:nvPr/>
        </p:nvSpPr>
        <p:spPr>
          <a:xfrm>
            <a:off x="82286" y="5111072"/>
            <a:ext cx="1177899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solidFill>
                  <a:srgbClr val="1F3864"/>
                </a:solidFill>
                <a:latin typeface="Century Gothic"/>
                <a:ea typeface="Century Gothic"/>
                <a:cs typeface="Century Gothic"/>
                <a:sym typeface="Century Gothic"/>
              </a:rPr>
              <a:t>Usa las cartas.  Describe las actividades en clase. Usa la forma correcta del verbo para el presente o pasado.</a:t>
            </a:r>
            <a:endParaRPr sz="2800" i="0" u="none" strike="noStrike" cap="none">
              <a:solidFill>
                <a:srgbClr val="1F3864"/>
              </a:solidFill>
              <a:latin typeface="Century Gothic"/>
              <a:ea typeface="Century Gothic"/>
              <a:cs typeface="Century Gothic"/>
              <a:sym typeface="Century Gothic"/>
            </a:endParaRPr>
          </a:p>
        </p:txBody>
      </p:sp>
      <p:grpSp>
        <p:nvGrpSpPr>
          <p:cNvPr id="1332" name="Google Shape;1332;p29"/>
          <p:cNvGrpSpPr/>
          <p:nvPr/>
        </p:nvGrpSpPr>
        <p:grpSpPr>
          <a:xfrm>
            <a:off x="8080565" y="835549"/>
            <a:ext cx="2844370" cy="1873825"/>
            <a:chOff x="6737780" y="68258"/>
            <a:chExt cx="2844370" cy="1873825"/>
          </a:xfrm>
        </p:grpSpPr>
        <p:pic>
          <p:nvPicPr>
            <p:cNvPr id="1333" name="Google Shape;1333;p29"/>
            <p:cNvPicPr preferRelativeResize="0"/>
            <p:nvPr/>
          </p:nvPicPr>
          <p:blipFill rotWithShape="1">
            <a:blip r:embed="rId5">
              <a:alphaModFix/>
            </a:blip>
            <a:srcRect/>
            <a:stretch/>
          </p:blipFill>
          <p:spPr>
            <a:xfrm>
              <a:off x="6737780" y="68258"/>
              <a:ext cx="2844370" cy="1873825"/>
            </a:xfrm>
            <a:prstGeom prst="rect">
              <a:avLst/>
            </a:prstGeom>
            <a:noFill/>
            <a:ln>
              <a:noFill/>
            </a:ln>
          </p:spPr>
        </p:pic>
        <p:sp>
          <p:nvSpPr>
            <p:cNvPr id="1334" name="Google Shape;1334;p29"/>
            <p:cNvSpPr txBox="1"/>
            <p:nvPr/>
          </p:nvSpPr>
          <p:spPr>
            <a:xfrm>
              <a:off x="7081005" y="545177"/>
              <a:ext cx="201916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lt1"/>
                  </a:solidFill>
                  <a:latin typeface="Century Gothic"/>
                  <a:ea typeface="Century Gothic"/>
                  <a:cs typeface="Century Gothic"/>
                  <a:sym typeface="Century Gothic"/>
                </a:rPr>
                <a:t>İEl español es divertido!</a:t>
              </a:r>
              <a:endParaRPr/>
            </a:p>
          </p:txBody>
        </p:sp>
        <p:sp>
          <p:nvSpPr>
            <p:cNvPr id="1335" name="Google Shape;1335;p29"/>
            <p:cNvSpPr txBox="1"/>
            <p:nvPr/>
          </p:nvSpPr>
          <p:spPr>
            <a:xfrm>
              <a:off x="7052668" y="157056"/>
              <a:ext cx="23383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lt1"/>
                  </a:solidFill>
                  <a:latin typeface="Century Gothic"/>
                  <a:ea typeface="Century Gothic"/>
                  <a:cs typeface="Century Gothic"/>
                  <a:sym typeface="Century Gothic"/>
                </a:rPr>
                <a:t>martes, 12 de julio.</a:t>
              </a:r>
              <a:endParaRPr/>
            </a:p>
          </p:txBody>
        </p:sp>
        <p:pic>
          <p:nvPicPr>
            <p:cNvPr id="1336" name="Google Shape;1336;p29"/>
            <p:cNvPicPr preferRelativeResize="0"/>
            <p:nvPr/>
          </p:nvPicPr>
          <p:blipFill rotWithShape="1">
            <a:blip r:embed="rId6">
              <a:alphaModFix/>
            </a:blip>
            <a:srcRect/>
            <a:stretch/>
          </p:blipFill>
          <p:spPr>
            <a:xfrm>
              <a:off x="8848944" y="1329876"/>
              <a:ext cx="406517" cy="271012"/>
            </a:xfrm>
            <a:prstGeom prst="rect">
              <a:avLst/>
            </a:prstGeom>
            <a:noFill/>
            <a:ln>
              <a:noFill/>
            </a:ln>
          </p:spPr>
        </p:pic>
      </p:grpSp>
      <p:pic>
        <p:nvPicPr>
          <p:cNvPr id="1337" name="Google Shape;1337;p29"/>
          <p:cNvPicPr preferRelativeResize="0"/>
          <p:nvPr/>
        </p:nvPicPr>
        <p:blipFill rotWithShape="1">
          <a:blip r:embed="rId7">
            <a:alphaModFix/>
          </a:blip>
          <a:srcRect b="51348"/>
          <a:stretch/>
        </p:blipFill>
        <p:spPr>
          <a:xfrm>
            <a:off x="1953186" y="1506761"/>
            <a:ext cx="1027779" cy="1020022"/>
          </a:xfrm>
          <a:prstGeom prst="rect">
            <a:avLst/>
          </a:prstGeom>
          <a:noFill/>
          <a:ln>
            <a:noFill/>
          </a:ln>
        </p:spPr>
      </p:pic>
      <p:pic>
        <p:nvPicPr>
          <p:cNvPr id="1338" name="Google Shape;1338;p29"/>
          <p:cNvPicPr preferRelativeResize="0"/>
          <p:nvPr/>
        </p:nvPicPr>
        <p:blipFill rotWithShape="1">
          <a:blip r:embed="rId8">
            <a:alphaModFix/>
          </a:blip>
          <a:srcRect r="54144" b="62786"/>
          <a:stretch/>
        </p:blipFill>
        <p:spPr>
          <a:xfrm>
            <a:off x="547258" y="1522382"/>
            <a:ext cx="1050137" cy="100440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05" name="Google Shape;205;p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a:p>
        </p:txBody>
      </p:sp>
      <p:sp>
        <p:nvSpPr>
          <p:cNvPr id="206" name="Google Shape;206;p3"/>
          <p:cNvSpPr txBox="1"/>
          <p:nvPr/>
        </p:nvSpPr>
        <p:spPr>
          <a:xfrm>
            <a:off x="307379" y="1460854"/>
            <a:ext cx="111457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rgbClr val="1F3864"/>
                </a:solidFill>
                <a:latin typeface="Century Gothic"/>
                <a:ea typeface="Century Gothic"/>
                <a:cs typeface="Century Gothic"/>
                <a:sym typeface="Century Gothic"/>
              </a:rPr>
              <a:t>In Spanish, syllables often come in single consonant-vowel pairs. </a:t>
            </a:r>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a:solidFill>
                <a:srgbClr val="1F3864"/>
              </a:solidFill>
              <a:latin typeface="Century Gothic"/>
              <a:ea typeface="Century Gothic"/>
              <a:cs typeface="Century Gothic"/>
              <a:sym typeface="Century Gothic"/>
            </a:endParaRPr>
          </a:p>
        </p:txBody>
      </p:sp>
      <p:sp>
        <p:nvSpPr>
          <p:cNvPr id="207" name="Google Shape;207;p3"/>
          <p:cNvSpPr txBox="1"/>
          <p:nvPr/>
        </p:nvSpPr>
        <p:spPr>
          <a:xfrm>
            <a:off x="307379" y="2112092"/>
            <a:ext cx="111457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Each syllable in a word should be pronounced fully.</a:t>
            </a:r>
            <a:endParaRPr/>
          </a:p>
        </p:txBody>
      </p:sp>
      <p:sp>
        <p:nvSpPr>
          <p:cNvPr id="208" name="Google Shape;208;p3"/>
          <p:cNvSpPr txBox="1"/>
          <p:nvPr/>
        </p:nvSpPr>
        <p:spPr>
          <a:xfrm>
            <a:off x="307379" y="2778570"/>
            <a:ext cx="111457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a:t>
            </a:r>
            <a:endParaRPr/>
          </a:p>
        </p:txBody>
      </p:sp>
      <p:pic>
        <p:nvPicPr>
          <p:cNvPr id="209" name="Google Shape;209;p3"/>
          <p:cNvPicPr preferRelativeResize="0"/>
          <p:nvPr/>
        </p:nvPicPr>
        <p:blipFill rotWithShape="1">
          <a:blip r:embed="rId4">
            <a:alphaModFix/>
          </a:blip>
          <a:srcRect/>
          <a:stretch/>
        </p:blipFill>
        <p:spPr>
          <a:xfrm>
            <a:off x="4512390" y="2943089"/>
            <a:ext cx="2735703" cy="1502318"/>
          </a:xfrm>
          <a:prstGeom prst="rect">
            <a:avLst/>
          </a:prstGeom>
          <a:noFill/>
          <a:ln>
            <a:noFill/>
          </a:ln>
        </p:spPr>
      </p:pic>
      <p:sp>
        <p:nvSpPr>
          <p:cNvPr id="210" name="Google Shape;210;p3"/>
          <p:cNvSpPr txBox="1"/>
          <p:nvPr/>
        </p:nvSpPr>
        <p:spPr>
          <a:xfrm>
            <a:off x="2337659" y="3458550"/>
            <a:ext cx="14322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a:solidFill>
                  <a:srgbClr val="1F3864"/>
                </a:solidFill>
                <a:latin typeface="Century Gothic"/>
                <a:ea typeface="Century Gothic"/>
                <a:cs typeface="Century Gothic"/>
                <a:sym typeface="Century Gothic"/>
              </a:rPr>
              <a:t>español</a:t>
            </a:r>
            <a:endParaRPr/>
          </a:p>
        </p:txBody>
      </p:sp>
      <p:sp>
        <p:nvSpPr>
          <p:cNvPr id="211" name="Google Shape;211;p3"/>
          <p:cNvSpPr txBox="1"/>
          <p:nvPr/>
        </p:nvSpPr>
        <p:spPr>
          <a:xfrm>
            <a:off x="8477442" y="3463415"/>
            <a:ext cx="14322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a:solidFill>
                  <a:srgbClr val="1F3864"/>
                </a:solidFill>
                <a:latin typeface="Century Gothic"/>
                <a:ea typeface="Century Gothic"/>
                <a:cs typeface="Century Gothic"/>
                <a:sym typeface="Century Gothic"/>
              </a:rPr>
              <a:t>inglés</a:t>
            </a:r>
            <a:endParaRPr/>
          </a:p>
        </p:txBody>
      </p:sp>
      <p:sp>
        <p:nvSpPr>
          <p:cNvPr id="213" name="Google Shape;213;p3">
            <a:hlinkClick r:id="" action="ppaction://noaction">
              <a:snd r:embed="rId5" name="chocolate.wav"/>
            </a:hlinkClick>
          </p:cNvPr>
          <p:cNvSpPr/>
          <p:nvPr/>
        </p:nvSpPr>
        <p:spPr>
          <a:xfrm>
            <a:off x="1717274" y="351449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smtClean="0">
                <a:solidFill>
                  <a:srgbClr val="FFFFFF"/>
                </a:solidFill>
                <a:latin typeface="Century Gothic"/>
                <a:ea typeface="Century Gothic"/>
                <a:cs typeface="Century Gothic"/>
                <a:sym typeface="Century Gothic"/>
              </a:rPr>
              <a:t>1</a:t>
            </a:r>
            <a:endParaRPr sz="2000" b="1" i="0" u="none" strike="noStrike" cap="none">
              <a:solidFill>
                <a:srgbClr val="FFFFFF"/>
              </a:solidFill>
              <a:latin typeface="Century Gothic"/>
              <a:ea typeface="Century Gothic"/>
              <a:cs typeface="Century Gothic"/>
              <a:sym typeface="Century Gothic"/>
            </a:endParaRPr>
          </a:p>
        </p:txBody>
      </p:sp>
      <p:sp>
        <p:nvSpPr>
          <p:cNvPr id="215" name="Google Shape;215;p3">
            <a:hlinkClick r:id="" action="ppaction://noaction">
              <a:snd r:embed="rId6" name="chocolate (EN).wav"/>
            </a:hlinkClick>
          </p:cNvPr>
          <p:cNvSpPr/>
          <p:nvPr/>
        </p:nvSpPr>
        <p:spPr>
          <a:xfrm>
            <a:off x="7715764" y="349684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smtClean="0">
                <a:solidFill>
                  <a:srgbClr val="FFFFFF"/>
                </a:solidFill>
                <a:latin typeface="Century Gothic"/>
                <a:ea typeface="Century Gothic"/>
                <a:cs typeface="Century Gothic"/>
                <a:sym typeface="Century Gothic"/>
              </a:rPr>
              <a:t>2</a:t>
            </a:r>
            <a:endParaRPr sz="2000" b="1" i="0" u="none" strike="noStrike" cap="none">
              <a:solidFill>
                <a:srgbClr val="FFFFFF"/>
              </a:solidFill>
              <a:latin typeface="Century Gothic"/>
              <a:ea typeface="Century Gothic"/>
              <a:cs typeface="Century Gothic"/>
              <a:sym typeface="Century Gothic"/>
            </a:endParaRPr>
          </a:p>
        </p:txBody>
      </p:sp>
      <p:sp>
        <p:nvSpPr>
          <p:cNvPr id="216" name="Google Shape;216;p3"/>
          <p:cNvSpPr txBox="1"/>
          <p:nvPr/>
        </p:nvSpPr>
        <p:spPr>
          <a:xfrm>
            <a:off x="529022" y="4685998"/>
            <a:ext cx="604823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Four clear, separate syllables: </a:t>
            </a:r>
            <a:endParaRPr/>
          </a:p>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cho</a:t>
            </a:r>
            <a:r>
              <a:rPr lang="en-GB" sz="2400">
                <a:solidFill>
                  <a:srgbClr val="1F3864"/>
                </a:solidFill>
                <a:latin typeface="Century Gothic"/>
                <a:ea typeface="Century Gothic"/>
                <a:cs typeface="Century Gothic"/>
                <a:sym typeface="Century Gothic"/>
              </a:rPr>
              <a:t>-</a:t>
            </a:r>
            <a:r>
              <a:rPr lang="en-GB" sz="2400" b="1">
                <a:solidFill>
                  <a:srgbClr val="1F3864"/>
                </a:solidFill>
                <a:latin typeface="Century Gothic"/>
                <a:ea typeface="Century Gothic"/>
                <a:cs typeface="Century Gothic"/>
                <a:sym typeface="Century Gothic"/>
              </a:rPr>
              <a:t>co</a:t>
            </a:r>
            <a:r>
              <a:rPr lang="en-GB" sz="2400">
                <a:solidFill>
                  <a:srgbClr val="1F3864"/>
                </a:solidFill>
                <a:latin typeface="Century Gothic"/>
                <a:ea typeface="Century Gothic"/>
                <a:cs typeface="Century Gothic"/>
                <a:sym typeface="Century Gothic"/>
              </a:rPr>
              <a:t>-</a:t>
            </a:r>
            <a:r>
              <a:rPr lang="en-GB" sz="2400" b="1">
                <a:solidFill>
                  <a:srgbClr val="1F3864"/>
                </a:solidFill>
                <a:latin typeface="Century Gothic"/>
                <a:ea typeface="Century Gothic"/>
                <a:cs typeface="Century Gothic"/>
                <a:sym typeface="Century Gothic"/>
              </a:rPr>
              <a:t>la</a:t>
            </a:r>
            <a:r>
              <a:rPr lang="en-GB" sz="2400">
                <a:solidFill>
                  <a:srgbClr val="1F3864"/>
                </a:solidFill>
                <a:latin typeface="Century Gothic"/>
                <a:ea typeface="Century Gothic"/>
                <a:cs typeface="Century Gothic"/>
                <a:sym typeface="Century Gothic"/>
              </a:rPr>
              <a:t>-</a:t>
            </a:r>
            <a:r>
              <a:rPr lang="en-GB" sz="2400" b="1">
                <a:solidFill>
                  <a:srgbClr val="1F3864"/>
                </a:solidFill>
                <a:latin typeface="Century Gothic"/>
                <a:ea typeface="Century Gothic"/>
                <a:cs typeface="Century Gothic"/>
                <a:sym typeface="Century Gothic"/>
              </a:rPr>
              <a:t>te</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Each part is always pronounced.</a:t>
            </a:r>
            <a:endParaRPr/>
          </a:p>
          <a:p>
            <a:pPr marL="0" marR="0" lvl="0" indent="0" algn="l" rtl="0">
              <a:spcBef>
                <a:spcPts val="0"/>
              </a:spcBef>
              <a:spcAft>
                <a:spcPts val="0"/>
              </a:spcAft>
              <a:buNone/>
            </a:pPr>
            <a:endParaRPr sz="2400" b="1">
              <a:solidFill>
                <a:srgbClr val="1F3864"/>
              </a:solidFill>
              <a:latin typeface="Century Gothic"/>
              <a:ea typeface="Century Gothic"/>
              <a:cs typeface="Century Gothic"/>
              <a:sym typeface="Century Gothic"/>
            </a:endParaRPr>
          </a:p>
        </p:txBody>
      </p:sp>
      <p:sp>
        <p:nvSpPr>
          <p:cNvPr id="217" name="Google Shape;217;p3"/>
          <p:cNvSpPr txBox="1"/>
          <p:nvPr/>
        </p:nvSpPr>
        <p:spPr>
          <a:xfrm>
            <a:off x="6195117" y="4685998"/>
            <a:ext cx="599688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Three syllables when you speak slowly.</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(‘choc-o-lat’). </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Two syllables (‘choc–lat’) normally!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pic>
        <p:nvPicPr>
          <p:cNvPr id="1344" name="Google Shape;1344;p30"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345" name="Google Shape;1345;p30"/>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GB" sz="3000" b="1">
                <a:solidFill>
                  <a:schemeClr val="lt1"/>
                </a:solidFill>
                <a:latin typeface="Century Gothic"/>
                <a:ea typeface="Century Gothic"/>
                <a:cs typeface="Century Gothic"/>
                <a:sym typeface="Century Gothic"/>
              </a:rPr>
              <a:t>Las clases de Pedro y Patricia</a:t>
            </a:r>
            <a:endParaRPr sz="3000" b="1">
              <a:solidFill>
                <a:schemeClr val="lt1"/>
              </a:solidFill>
            </a:endParaRPr>
          </a:p>
        </p:txBody>
      </p:sp>
      <p:sp>
        <p:nvSpPr>
          <p:cNvPr id="1346" name="Google Shape;1346;p30"/>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1347" name="Google Shape;1347;p30"/>
          <p:cNvSpPr txBox="1"/>
          <p:nvPr/>
        </p:nvSpPr>
        <p:spPr>
          <a:xfrm>
            <a:off x="5292166" y="2387945"/>
            <a:ext cx="43937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04F75"/>
                </a:solidFill>
                <a:latin typeface="Century Gothic"/>
                <a:ea typeface="Century Gothic"/>
                <a:cs typeface="Century Gothic"/>
                <a:sym typeface="Century Gothic"/>
              </a:rPr>
              <a:t>🡪</a:t>
            </a:r>
            <a:r>
              <a:rPr lang="en-GB" sz="3200">
                <a:solidFill>
                  <a:srgbClr val="1F3864"/>
                </a:solidFill>
                <a:latin typeface="Century Gothic"/>
                <a:ea typeface="Century Gothic"/>
                <a:cs typeface="Century Gothic"/>
                <a:sym typeface="Century Gothic"/>
              </a:rPr>
              <a:t> usar el diccionario</a:t>
            </a:r>
            <a:endParaRPr/>
          </a:p>
        </p:txBody>
      </p:sp>
      <p:sp>
        <p:nvSpPr>
          <p:cNvPr id="1348" name="Google Shape;1348;p30"/>
          <p:cNvSpPr txBox="1"/>
          <p:nvPr/>
        </p:nvSpPr>
        <p:spPr>
          <a:xfrm>
            <a:off x="5292166" y="2884194"/>
            <a:ext cx="566873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04F75"/>
                </a:solidFill>
                <a:latin typeface="Century Gothic"/>
                <a:ea typeface="Century Gothic"/>
                <a:cs typeface="Century Gothic"/>
                <a:sym typeface="Century Gothic"/>
              </a:rPr>
              <a:t>🡪</a:t>
            </a:r>
            <a:r>
              <a:rPr lang="en-GB" sz="3200">
                <a:solidFill>
                  <a:srgbClr val="1F3864"/>
                </a:solidFill>
                <a:latin typeface="Century Gothic"/>
                <a:ea typeface="Century Gothic"/>
                <a:cs typeface="Century Gothic"/>
                <a:sym typeface="Century Gothic"/>
              </a:rPr>
              <a:t> estudiar en silencio</a:t>
            </a:r>
            <a:endParaRPr/>
          </a:p>
        </p:txBody>
      </p:sp>
      <p:sp>
        <p:nvSpPr>
          <p:cNvPr id="1349" name="Google Shape;1349;p30"/>
          <p:cNvSpPr txBox="1"/>
          <p:nvPr/>
        </p:nvSpPr>
        <p:spPr>
          <a:xfrm>
            <a:off x="5315297" y="3349350"/>
            <a:ext cx="43937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04F75"/>
                </a:solidFill>
                <a:latin typeface="Century Gothic"/>
                <a:ea typeface="Century Gothic"/>
                <a:cs typeface="Century Gothic"/>
                <a:sym typeface="Century Gothic"/>
              </a:rPr>
              <a:t>🡪</a:t>
            </a:r>
            <a:r>
              <a:rPr lang="en-GB" sz="3200">
                <a:solidFill>
                  <a:srgbClr val="1F3864"/>
                </a:solidFill>
                <a:latin typeface="Century Gothic"/>
                <a:ea typeface="Century Gothic"/>
                <a:cs typeface="Century Gothic"/>
                <a:sym typeface="Century Gothic"/>
              </a:rPr>
              <a:t> cantar en español</a:t>
            </a:r>
            <a:endParaRPr/>
          </a:p>
        </p:txBody>
      </p:sp>
      <p:sp>
        <p:nvSpPr>
          <p:cNvPr id="1350" name="Google Shape;1350;p30"/>
          <p:cNvSpPr txBox="1"/>
          <p:nvPr/>
        </p:nvSpPr>
        <p:spPr>
          <a:xfrm>
            <a:off x="5292165" y="3854876"/>
            <a:ext cx="68998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04F75"/>
                </a:solidFill>
                <a:latin typeface="Century Gothic"/>
                <a:ea typeface="Century Gothic"/>
                <a:cs typeface="Century Gothic"/>
                <a:sym typeface="Century Gothic"/>
              </a:rPr>
              <a:t>🡪 </a:t>
            </a:r>
            <a:r>
              <a:rPr lang="en-GB" sz="3200">
                <a:solidFill>
                  <a:srgbClr val="1F3864"/>
                </a:solidFill>
                <a:latin typeface="Century Gothic"/>
                <a:ea typeface="Century Gothic"/>
                <a:cs typeface="Century Gothic"/>
                <a:sym typeface="Century Gothic"/>
              </a:rPr>
              <a:t>hablar con un/a compañero/a</a:t>
            </a:r>
            <a:endParaRPr/>
          </a:p>
        </p:txBody>
      </p:sp>
      <p:sp>
        <p:nvSpPr>
          <p:cNvPr id="1351" name="Google Shape;1351;p30"/>
          <p:cNvSpPr txBox="1"/>
          <p:nvPr/>
        </p:nvSpPr>
        <p:spPr>
          <a:xfrm>
            <a:off x="5292166" y="4409640"/>
            <a:ext cx="63021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04F75"/>
                </a:solidFill>
                <a:latin typeface="Century Gothic"/>
                <a:ea typeface="Century Gothic"/>
                <a:cs typeface="Century Gothic"/>
                <a:sym typeface="Century Gothic"/>
              </a:rPr>
              <a:t>🡪 </a:t>
            </a:r>
            <a:r>
              <a:rPr lang="en-GB" sz="3200">
                <a:solidFill>
                  <a:srgbClr val="1F3864"/>
                </a:solidFill>
                <a:latin typeface="Century Gothic"/>
                <a:ea typeface="Century Gothic"/>
                <a:cs typeface="Century Gothic"/>
                <a:sym typeface="Century Gothic"/>
              </a:rPr>
              <a:t>escuchar música</a:t>
            </a:r>
            <a:endParaRPr sz="3200">
              <a:solidFill>
                <a:srgbClr val="1F3864"/>
              </a:solidFill>
              <a:latin typeface="Century Gothic"/>
              <a:ea typeface="Century Gothic"/>
              <a:cs typeface="Century Gothic"/>
              <a:sym typeface="Century Gothic"/>
            </a:endParaRPr>
          </a:p>
        </p:txBody>
      </p:sp>
      <p:sp>
        <p:nvSpPr>
          <p:cNvPr id="1352" name="Google Shape;1352;p30"/>
          <p:cNvSpPr txBox="1"/>
          <p:nvPr/>
        </p:nvSpPr>
        <p:spPr>
          <a:xfrm>
            <a:off x="5315297" y="4980672"/>
            <a:ext cx="576398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104F75"/>
                </a:solidFill>
                <a:latin typeface="Century Gothic"/>
                <a:ea typeface="Century Gothic"/>
                <a:cs typeface="Century Gothic"/>
                <a:sym typeface="Century Gothic"/>
              </a:rPr>
              <a:t>🡪 </a:t>
            </a:r>
            <a:r>
              <a:rPr lang="en-GB" sz="3200">
                <a:solidFill>
                  <a:srgbClr val="1F3864"/>
                </a:solidFill>
                <a:latin typeface="Century Gothic"/>
                <a:ea typeface="Century Gothic"/>
                <a:cs typeface="Century Gothic"/>
                <a:sym typeface="Century Gothic"/>
              </a:rPr>
              <a:t>bailar salsa</a:t>
            </a:r>
            <a:endParaRPr/>
          </a:p>
        </p:txBody>
      </p:sp>
      <p:sp>
        <p:nvSpPr>
          <p:cNvPr id="1353" name="Google Shape;1353;p30"/>
          <p:cNvSpPr txBox="1"/>
          <p:nvPr/>
        </p:nvSpPr>
        <p:spPr>
          <a:xfrm>
            <a:off x="196291" y="2377442"/>
            <a:ext cx="4393746" cy="58477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1F3864"/>
              </a:buClr>
              <a:buSzPts val="3200"/>
              <a:buFont typeface="Arial"/>
              <a:buChar char="•"/>
            </a:pPr>
            <a:r>
              <a:rPr lang="en-GB" sz="3200">
                <a:solidFill>
                  <a:srgbClr val="1F3864"/>
                </a:solidFill>
                <a:latin typeface="Century Gothic"/>
                <a:ea typeface="Century Gothic"/>
                <a:cs typeface="Century Gothic"/>
                <a:sym typeface="Century Gothic"/>
              </a:rPr>
              <a:t>use the dictionary</a:t>
            </a:r>
            <a:endParaRPr/>
          </a:p>
        </p:txBody>
      </p:sp>
      <p:sp>
        <p:nvSpPr>
          <p:cNvPr id="1354" name="Google Shape;1354;p30"/>
          <p:cNvSpPr txBox="1"/>
          <p:nvPr/>
        </p:nvSpPr>
        <p:spPr>
          <a:xfrm>
            <a:off x="196291" y="2881274"/>
            <a:ext cx="5668736" cy="58477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1F3864"/>
              </a:buClr>
              <a:buSzPts val="3200"/>
              <a:buFont typeface="Arial"/>
              <a:buChar char="•"/>
            </a:pPr>
            <a:r>
              <a:rPr lang="en-GB" sz="3200">
                <a:solidFill>
                  <a:srgbClr val="1F3864"/>
                </a:solidFill>
                <a:latin typeface="Century Gothic"/>
                <a:ea typeface="Century Gothic"/>
                <a:cs typeface="Century Gothic"/>
                <a:sym typeface="Century Gothic"/>
              </a:rPr>
              <a:t>study in silence</a:t>
            </a:r>
            <a:endParaRPr/>
          </a:p>
        </p:txBody>
      </p:sp>
      <p:sp>
        <p:nvSpPr>
          <p:cNvPr id="1355" name="Google Shape;1355;p30"/>
          <p:cNvSpPr txBox="1"/>
          <p:nvPr/>
        </p:nvSpPr>
        <p:spPr>
          <a:xfrm>
            <a:off x="212339" y="3376579"/>
            <a:ext cx="4393746" cy="58477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1F3864"/>
              </a:buClr>
              <a:buSzPts val="3200"/>
              <a:buFont typeface="Arial"/>
              <a:buChar char="•"/>
            </a:pPr>
            <a:r>
              <a:rPr lang="en-GB" sz="3200">
                <a:solidFill>
                  <a:srgbClr val="1F3864"/>
                </a:solidFill>
                <a:latin typeface="Century Gothic"/>
                <a:ea typeface="Century Gothic"/>
                <a:cs typeface="Century Gothic"/>
                <a:sym typeface="Century Gothic"/>
              </a:rPr>
              <a:t>sing in Spanish</a:t>
            </a:r>
            <a:endParaRPr/>
          </a:p>
        </p:txBody>
      </p:sp>
      <p:sp>
        <p:nvSpPr>
          <p:cNvPr id="1356" name="Google Shape;1356;p30"/>
          <p:cNvSpPr txBox="1"/>
          <p:nvPr/>
        </p:nvSpPr>
        <p:spPr>
          <a:xfrm>
            <a:off x="219422" y="3914129"/>
            <a:ext cx="6049736" cy="58477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1F3864"/>
              </a:buClr>
              <a:buSzPts val="3200"/>
              <a:buFont typeface="Arial"/>
              <a:buChar char="•"/>
            </a:pPr>
            <a:r>
              <a:rPr lang="en-GB" sz="3200">
                <a:solidFill>
                  <a:srgbClr val="1F3864"/>
                </a:solidFill>
                <a:latin typeface="Century Gothic"/>
                <a:ea typeface="Century Gothic"/>
                <a:cs typeface="Century Gothic"/>
                <a:sym typeface="Century Gothic"/>
              </a:rPr>
              <a:t>speak with a classmate</a:t>
            </a:r>
            <a:endParaRPr/>
          </a:p>
        </p:txBody>
      </p:sp>
      <p:sp>
        <p:nvSpPr>
          <p:cNvPr id="1357" name="Google Shape;1357;p30"/>
          <p:cNvSpPr txBox="1"/>
          <p:nvPr/>
        </p:nvSpPr>
        <p:spPr>
          <a:xfrm>
            <a:off x="239639" y="4465197"/>
            <a:ext cx="6302149" cy="58477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1F3864"/>
              </a:buClr>
              <a:buSzPts val="3200"/>
              <a:buFont typeface="Arial"/>
              <a:buChar char="•"/>
            </a:pPr>
            <a:r>
              <a:rPr lang="en-GB" sz="3200">
                <a:solidFill>
                  <a:srgbClr val="1F3864"/>
                </a:solidFill>
                <a:latin typeface="Century Gothic"/>
                <a:ea typeface="Century Gothic"/>
                <a:cs typeface="Century Gothic"/>
                <a:sym typeface="Century Gothic"/>
              </a:rPr>
              <a:t>listen to music</a:t>
            </a:r>
            <a:endParaRPr/>
          </a:p>
        </p:txBody>
      </p:sp>
      <p:sp>
        <p:nvSpPr>
          <p:cNvPr id="1358" name="Google Shape;1358;p30"/>
          <p:cNvSpPr txBox="1"/>
          <p:nvPr/>
        </p:nvSpPr>
        <p:spPr>
          <a:xfrm>
            <a:off x="239639" y="5013728"/>
            <a:ext cx="5763987" cy="58477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1F3864"/>
              </a:buClr>
              <a:buSzPts val="3200"/>
              <a:buFont typeface="Arial"/>
              <a:buChar char="•"/>
            </a:pPr>
            <a:r>
              <a:rPr lang="en-GB" sz="3200">
                <a:solidFill>
                  <a:srgbClr val="1F3864"/>
                </a:solidFill>
                <a:latin typeface="Century Gothic"/>
                <a:ea typeface="Century Gothic"/>
                <a:cs typeface="Century Gothic"/>
                <a:sym typeface="Century Gothic"/>
              </a:rPr>
              <a:t>dance salsa</a:t>
            </a:r>
            <a:endParaRPr/>
          </a:p>
        </p:txBody>
      </p:sp>
      <p:sp>
        <p:nvSpPr>
          <p:cNvPr id="1359" name="Google Shape;1359;p30"/>
          <p:cNvSpPr txBox="1"/>
          <p:nvPr/>
        </p:nvSpPr>
        <p:spPr>
          <a:xfrm>
            <a:off x="179999" y="1296000"/>
            <a:ext cx="1165261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000"/>
              <a:buFont typeface="Century Gothic"/>
              <a:buNone/>
            </a:pPr>
            <a:r>
              <a:rPr lang="en-GB" sz="4000" b="1">
                <a:solidFill>
                  <a:srgbClr val="1F3864"/>
                </a:solidFill>
                <a:latin typeface="Century Gothic"/>
                <a:ea typeface="Century Gothic"/>
                <a:cs typeface="Century Gothic"/>
                <a:sym typeface="Century Gothic"/>
              </a:rPr>
              <a:t>İPracticamos el vocabulario antes de hablar!</a:t>
            </a:r>
            <a:endParaRPr sz="4000" b="1" i="0" u="none" strike="noStrike" cap="none">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31"/>
          <p:cNvSpPr txBox="1"/>
          <p:nvPr/>
        </p:nvSpPr>
        <p:spPr>
          <a:xfrm>
            <a:off x="363145" y="1819220"/>
            <a:ext cx="3246649"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1. use the dictionary</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1366" name="Google Shape;1366;p31"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367" name="Google Shape;1367;p31"/>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GB" sz="3000" b="1">
                <a:solidFill>
                  <a:schemeClr val="lt1"/>
                </a:solidFill>
                <a:latin typeface="Century Gothic"/>
                <a:ea typeface="Century Gothic"/>
                <a:cs typeface="Century Gothic"/>
                <a:sym typeface="Century Gothic"/>
              </a:rPr>
              <a:t>Las clases de Pedro</a:t>
            </a:r>
            <a:endParaRPr sz="3000" b="1">
              <a:solidFill>
                <a:schemeClr val="lt1"/>
              </a:solidFill>
            </a:endParaRPr>
          </a:p>
        </p:txBody>
      </p:sp>
      <p:sp>
        <p:nvSpPr>
          <p:cNvPr id="1368" name="Google Shape;1368;p31"/>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pic>
        <p:nvPicPr>
          <p:cNvPr id="1369" name="Google Shape;1369;p31"/>
          <p:cNvPicPr preferRelativeResize="0"/>
          <p:nvPr/>
        </p:nvPicPr>
        <p:blipFill rotWithShape="1">
          <a:blip r:embed="rId4">
            <a:alphaModFix/>
          </a:blip>
          <a:srcRect r="54144" b="62786"/>
          <a:stretch/>
        </p:blipFill>
        <p:spPr>
          <a:xfrm>
            <a:off x="6363614" y="663558"/>
            <a:ext cx="1050137" cy="1004401"/>
          </a:xfrm>
          <a:prstGeom prst="rect">
            <a:avLst/>
          </a:prstGeom>
          <a:noFill/>
          <a:ln>
            <a:noFill/>
          </a:ln>
        </p:spPr>
      </p:pic>
      <p:sp>
        <p:nvSpPr>
          <p:cNvPr id="1370" name="Google Shape;1370;p31"/>
          <p:cNvSpPr txBox="1"/>
          <p:nvPr/>
        </p:nvSpPr>
        <p:spPr>
          <a:xfrm>
            <a:off x="7883003" y="1819220"/>
            <a:ext cx="3087491"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5. listen to music</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371" name="Google Shape;1371;p31"/>
          <p:cNvSpPr txBox="1"/>
          <p:nvPr/>
        </p:nvSpPr>
        <p:spPr>
          <a:xfrm>
            <a:off x="363145" y="4259057"/>
            <a:ext cx="3260999"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2. study in silence</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372" name="Google Shape;1372;p31"/>
          <p:cNvSpPr txBox="1"/>
          <p:nvPr/>
        </p:nvSpPr>
        <p:spPr>
          <a:xfrm>
            <a:off x="4155617" y="1819220"/>
            <a:ext cx="3181563"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3. sing in Spanish</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373" name="Google Shape;1373;p31"/>
          <p:cNvSpPr txBox="1"/>
          <p:nvPr/>
        </p:nvSpPr>
        <p:spPr>
          <a:xfrm>
            <a:off x="4155617" y="4259057"/>
            <a:ext cx="3195913"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4. speak with a partner</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374" name="Google Shape;1374;p31"/>
          <p:cNvSpPr txBox="1"/>
          <p:nvPr/>
        </p:nvSpPr>
        <p:spPr>
          <a:xfrm>
            <a:off x="7883003" y="4259056"/>
            <a:ext cx="3087491"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6. dance salsa</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grpSp>
        <p:nvGrpSpPr>
          <p:cNvPr id="1375" name="Google Shape;1375;p31"/>
          <p:cNvGrpSpPr/>
          <p:nvPr/>
        </p:nvGrpSpPr>
        <p:grpSpPr>
          <a:xfrm>
            <a:off x="1290012" y="2332681"/>
            <a:ext cx="1557768" cy="1422408"/>
            <a:chOff x="1290012" y="2332681"/>
            <a:chExt cx="1557768" cy="1422408"/>
          </a:xfrm>
        </p:grpSpPr>
        <p:pic>
          <p:nvPicPr>
            <p:cNvPr id="1376" name="Google Shape;1376;p31"/>
            <p:cNvPicPr preferRelativeResize="0"/>
            <p:nvPr/>
          </p:nvPicPr>
          <p:blipFill rotWithShape="1">
            <a:blip r:embed="rId4">
              <a:alphaModFix/>
            </a:blip>
            <a:srcRect r="54144" b="62786"/>
            <a:stretch/>
          </p:blipFill>
          <p:spPr>
            <a:xfrm>
              <a:off x="1470234" y="2332681"/>
              <a:ext cx="1197325" cy="1145179"/>
            </a:xfrm>
            <a:prstGeom prst="rect">
              <a:avLst/>
            </a:prstGeom>
            <a:noFill/>
            <a:ln>
              <a:noFill/>
            </a:ln>
          </p:spPr>
        </p:pic>
        <p:pic>
          <p:nvPicPr>
            <p:cNvPr id="1377" name="Google Shape;1377;p31"/>
            <p:cNvPicPr preferRelativeResize="0"/>
            <p:nvPr/>
          </p:nvPicPr>
          <p:blipFill rotWithShape="1">
            <a:blip r:embed="rId5">
              <a:alphaModFix/>
            </a:blip>
            <a:srcRect t="34094"/>
            <a:stretch/>
          </p:blipFill>
          <p:spPr>
            <a:xfrm>
              <a:off x="1290012" y="2897248"/>
              <a:ext cx="1557768" cy="857841"/>
            </a:xfrm>
            <a:prstGeom prst="rect">
              <a:avLst/>
            </a:prstGeom>
            <a:noFill/>
            <a:ln>
              <a:noFill/>
            </a:ln>
          </p:spPr>
        </p:pic>
      </p:grpSp>
      <p:grpSp>
        <p:nvGrpSpPr>
          <p:cNvPr id="1378" name="Google Shape;1378;p31"/>
          <p:cNvGrpSpPr/>
          <p:nvPr/>
        </p:nvGrpSpPr>
        <p:grpSpPr>
          <a:xfrm>
            <a:off x="8327824" y="4515835"/>
            <a:ext cx="2420257" cy="1593113"/>
            <a:chOff x="8327824" y="4515835"/>
            <a:chExt cx="2420257" cy="1593113"/>
          </a:xfrm>
        </p:grpSpPr>
        <p:pic>
          <p:nvPicPr>
            <p:cNvPr id="1379" name="Google Shape;1379;p31"/>
            <p:cNvPicPr preferRelativeResize="0"/>
            <p:nvPr/>
          </p:nvPicPr>
          <p:blipFill rotWithShape="1">
            <a:blip r:embed="rId6">
              <a:alphaModFix/>
            </a:blip>
            <a:srcRect/>
            <a:stretch/>
          </p:blipFill>
          <p:spPr>
            <a:xfrm>
              <a:off x="8327824" y="4924345"/>
              <a:ext cx="2197848" cy="1184603"/>
            </a:xfrm>
            <a:prstGeom prst="rect">
              <a:avLst/>
            </a:prstGeom>
            <a:noFill/>
            <a:ln>
              <a:noFill/>
            </a:ln>
          </p:spPr>
        </p:pic>
        <p:pic>
          <p:nvPicPr>
            <p:cNvPr id="1380" name="Google Shape;1380;p31"/>
            <p:cNvPicPr preferRelativeResize="0"/>
            <p:nvPr/>
          </p:nvPicPr>
          <p:blipFill rotWithShape="1">
            <a:blip r:embed="rId7">
              <a:alphaModFix/>
            </a:blip>
            <a:srcRect/>
            <a:stretch/>
          </p:blipFill>
          <p:spPr>
            <a:xfrm rot="-1386429">
              <a:off x="10189661" y="4586668"/>
              <a:ext cx="471368" cy="539996"/>
            </a:xfrm>
            <a:prstGeom prst="rect">
              <a:avLst/>
            </a:prstGeom>
            <a:noFill/>
            <a:ln>
              <a:noFill/>
            </a:ln>
          </p:spPr>
        </p:pic>
      </p:grpSp>
      <p:pic>
        <p:nvPicPr>
          <p:cNvPr id="1381" name="Google Shape;1381;p31" descr="http://www.clker.com/cliparts/3/0/3/8/1194986541442028018ear_-_body_part_nicu_buc_01.svg.med.png"/>
          <p:cNvPicPr preferRelativeResize="0"/>
          <p:nvPr/>
        </p:nvPicPr>
        <p:blipFill rotWithShape="1">
          <a:blip r:embed="rId8">
            <a:alphaModFix/>
          </a:blip>
          <a:srcRect/>
          <a:stretch/>
        </p:blipFill>
        <p:spPr>
          <a:xfrm>
            <a:off x="9063229" y="2508346"/>
            <a:ext cx="727038" cy="1211730"/>
          </a:xfrm>
          <a:prstGeom prst="rect">
            <a:avLst/>
          </a:prstGeom>
          <a:noFill/>
          <a:ln>
            <a:noFill/>
          </a:ln>
        </p:spPr>
      </p:pic>
      <p:pic>
        <p:nvPicPr>
          <p:cNvPr id="1382" name="Google Shape;1382;p31" descr="http://www.clker.com/cliparts/4/e/2/9/1194986473930810829smiley119.svg.med.png"/>
          <p:cNvPicPr preferRelativeResize="0"/>
          <p:nvPr/>
        </p:nvPicPr>
        <p:blipFill rotWithShape="1">
          <a:blip r:embed="rId9">
            <a:alphaModFix/>
          </a:blip>
          <a:srcRect/>
          <a:stretch/>
        </p:blipFill>
        <p:spPr>
          <a:xfrm>
            <a:off x="1362826" y="4914281"/>
            <a:ext cx="992505" cy="1198268"/>
          </a:xfrm>
          <a:prstGeom prst="rect">
            <a:avLst/>
          </a:prstGeom>
          <a:noFill/>
          <a:ln>
            <a:noFill/>
          </a:ln>
        </p:spPr>
      </p:pic>
      <p:pic>
        <p:nvPicPr>
          <p:cNvPr id="1383" name="Google Shape;1383;p31" descr="http://www.clker.com/cliparts/5/b/9/8/1194984513646717809chat_icon_01.svg.med.png"/>
          <p:cNvPicPr preferRelativeResize="0"/>
          <p:nvPr/>
        </p:nvPicPr>
        <p:blipFill rotWithShape="1">
          <a:blip r:embed="rId10">
            <a:alphaModFix/>
          </a:blip>
          <a:srcRect/>
          <a:stretch/>
        </p:blipFill>
        <p:spPr>
          <a:xfrm>
            <a:off x="5098519" y="5052628"/>
            <a:ext cx="1180665" cy="1180665"/>
          </a:xfrm>
          <a:prstGeom prst="rect">
            <a:avLst/>
          </a:prstGeom>
          <a:noFill/>
          <a:ln>
            <a:noFill/>
          </a:ln>
        </p:spPr>
      </p:pic>
      <p:pic>
        <p:nvPicPr>
          <p:cNvPr id="1384" name="Google Shape;1384;p31"/>
          <p:cNvPicPr preferRelativeResize="0"/>
          <p:nvPr/>
        </p:nvPicPr>
        <p:blipFill rotWithShape="1">
          <a:blip r:embed="rId11">
            <a:alphaModFix/>
          </a:blip>
          <a:srcRect b="30197"/>
          <a:stretch/>
        </p:blipFill>
        <p:spPr>
          <a:xfrm>
            <a:off x="4379054" y="2377877"/>
            <a:ext cx="2619596" cy="1472668"/>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32"/>
          <p:cNvSpPr txBox="1"/>
          <p:nvPr/>
        </p:nvSpPr>
        <p:spPr>
          <a:xfrm>
            <a:off x="308554" y="1819220"/>
            <a:ext cx="3240739"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1. use the dictionary</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1391" name="Google Shape;1391;p3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392" name="Google Shape;1392;p3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GB" sz="3000" b="1">
                <a:solidFill>
                  <a:schemeClr val="lt1"/>
                </a:solidFill>
                <a:latin typeface="Century Gothic"/>
                <a:ea typeface="Century Gothic"/>
                <a:cs typeface="Century Gothic"/>
                <a:sym typeface="Century Gothic"/>
              </a:rPr>
              <a:t>Las clases de Patricia</a:t>
            </a:r>
            <a:endParaRPr sz="3000" b="1">
              <a:solidFill>
                <a:schemeClr val="lt1"/>
              </a:solidFill>
            </a:endParaRPr>
          </a:p>
        </p:txBody>
      </p:sp>
      <p:sp>
        <p:nvSpPr>
          <p:cNvPr id="1393" name="Google Shape;1393;p32"/>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1394" name="Google Shape;1394;p32"/>
          <p:cNvSpPr txBox="1"/>
          <p:nvPr/>
        </p:nvSpPr>
        <p:spPr>
          <a:xfrm>
            <a:off x="7828412" y="1819220"/>
            <a:ext cx="3139006"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5. listen to music</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395" name="Google Shape;1395;p32"/>
          <p:cNvSpPr txBox="1"/>
          <p:nvPr/>
        </p:nvSpPr>
        <p:spPr>
          <a:xfrm>
            <a:off x="308554" y="4259057"/>
            <a:ext cx="3240739"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2. study in silence</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396" name="Google Shape;1396;p32"/>
          <p:cNvSpPr txBox="1"/>
          <p:nvPr/>
        </p:nvSpPr>
        <p:spPr>
          <a:xfrm>
            <a:off x="4101026" y="1837402"/>
            <a:ext cx="3221671"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3. sing in Spanish</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397" name="Google Shape;1397;p32"/>
          <p:cNvSpPr txBox="1"/>
          <p:nvPr/>
        </p:nvSpPr>
        <p:spPr>
          <a:xfrm>
            <a:off x="4101026" y="4259057"/>
            <a:ext cx="3221671"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4. speak with a partner</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sp>
        <p:nvSpPr>
          <p:cNvPr id="1398" name="Google Shape;1398;p32"/>
          <p:cNvSpPr txBox="1"/>
          <p:nvPr/>
        </p:nvSpPr>
        <p:spPr>
          <a:xfrm>
            <a:off x="7828412" y="4259056"/>
            <a:ext cx="3139006"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6. dance salsa</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solidFill>
                  <a:srgbClr val="1F3864"/>
                </a:solidFill>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1399" name="Google Shape;1399;p32"/>
          <p:cNvPicPr preferRelativeResize="0"/>
          <p:nvPr/>
        </p:nvPicPr>
        <p:blipFill rotWithShape="1">
          <a:blip r:embed="rId4">
            <a:alphaModFix/>
          </a:blip>
          <a:srcRect b="51348"/>
          <a:stretch/>
        </p:blipFill>
        <p:spPr>
          <a:xfrm>
            <a:off x="6303485" y="695871"/>
            <a:ext cx="1027779" cy="1020022"/>
          </a:xfrm>
          <a:prstGeom prst="rect">
            <a:avLst/>
          </a:prstGeom>
          <a:noFill/>
          <a:ln>
            <a:noFill/>
          </a:ln>
        </p:spPr>
      </p:pic>
      <p:pic>
        <p:nvPicPr>
          <p:cNvPr id="1400" name="Google Shape;1400;p32" descr="http://www.clker.com/cliparts/3/0/3/8/1194986541442028018ear_-_body_part_nicu_buc_01.svg.med.png"/>
          <p:cNvPicPr preferRelativeResize="0"/>
          <p:nvPr/>
        </p:nvPicPr>
        <p:blipFill rotWithShape="1">
          <a:blip r:embed="rId5">
            <a:alphaModFix/>
          </a:blip>
          <a:srcRect/>
          <a:stretch/>
        </p:blipFill>
        <p:spPr>
          <a:xfrm>
            <a:off x="9178321" y="2401101"/>
            <a:ext cx="727038" cy="1211730"/>
          </a:xfrm>
          <a:prstGeom prst="rect">
            <a:avLst/>
          </a:prstGeom>
          <a:noFill/>
          <a:ln>
            <a:noFill/>
          </a:ln>
        </p:spPr>
      </p:pic>
      <p:pic>
        <p:nvPicPr>
          <p:cNvPr id="1401" name="Google Shape;1401;p32" descr="http://www.clker.com/cliparts/4/e/2/9/1194986473930810829smiley119.svg.med.png"/>
          <p:cNvPicPr preferRelativeResize="0"/>
          <p:nvPr/>
        </p:nvPicPr>
        <p:blipFill rotWithShape="1">
          <a:blip r:embed="rId6">
            <a:alphaModFix/>
          </a:blip>
          <a:srcRect/>
          <a:stretch/>
        </p:blipFill>
        <p:spPr>
          <a:xfrm>
            <a:off x="1362826" y="4914281"/>
            <a:ext cx="992505" cy="1198268"/>
          </a:xfrm>
          <a:prstGeom prst="rect">
            <a:avLst/>
          </a:prstGeom>
          <a:noFill/>
          <a:ln>
            <a:noFill/>
          </a:ln>
        </p:spPr>
      </p:pic>
      <p:pic>
        <p:nvPicPr>
          <p:cNvPr id="1402" name="Google Shape;1402;p32" descr="http://www.clker.com/cliparts/5/b/9/8/1194984513646717809chat_icon_01.svg.med.png"/>
          <p:cNvPicPr preferRelativeResize="0"/>
          <p:nvPr/>
        </p:nvPicPr>
        <p:blipFill rotWithShape="1">
          <a:blip r:embed="rId7">
            <a:alphaModFix/>
          </a:blip>
          <a:srcRect/>
          <a:stretch/>
        </p:blipFill>
        <p:spPr>
          <a:xfrm>
            <a:off x="5040534" y="4928283"/>
            <a:ext cx="1180665" cy="1180665"/>
          </a:xfrm>
          <a:prstGeom prst="rect">
            <a:avLst/>
          </a:prstGeom>
          <a:noFill/>
          <a:ln>
            <a:noFill/>
          </a:ln>
        </p:spPr>
      </p:pic>
      <p:grpSp>
        <p:nvGrpSpPr>
          <p:cNvPr id="1403" name="Google Shape;1403;p32"/>
          <p:cNvGrpSpPr/>
          <p:nvPr/>
        </p:nvGrpSpPr>
        <p:grpSpPr>
          <a:xfrm>
            <a:off x="1288856" y="2306807"/>
            <a:ext cx="1557768" cy="1508465"/>
            <a:chOff x="1288856" y="2306807"/>
            <a:chExt cx="1557768" cy="1508465"/>
          </a:xfrm>
        </p:grpSpPr>
        <p:pic>
          <p:nvPicPr>
            <p:cNvPr id="1404" name="Google Shape;1404;p32"/>
            <p:cNvPicPr preferRelativeResize="0"/>
            <p:nvPr/>
          </p:nvPicPr>
          <p:blipFill rotWithShape="1">
            <a:blip r:embed="rId8">
              <a:alphaModFix/>
            </a:blip>
            <a:srcRect b="51348"/>
            <a:stretch/>
          </p:blipFill>
          <p:spPr>
            <a:xfrm>
              <a:off x="1439817" y="2306807"/>
              <a:ext cx="1255846" cy="1246368"/>
            </a:xfrm>
            <a:prstGeom prst="rect">
              <a:avLst/>
            </a:prstGeom>
            <a:noFill/>
            <a:ln>
              <a:noFill/>
            </a:ln>
          </p:spPr>
        </p:pic>
        <p:pic>
          <p:nvPicPr>
            <p:cNvPr id="1405" name="Google Shape;1405;p32"/>
            <p:cNvPicPr preferRelativeResize="0"/>
            <p:nvPr/>
          </p:nvPicPr>
          <p:blipFill rotWithShape="1">
            <a:blip r:embed="rId9">
              <a:alphaModFix/>
            </a:blip>
            <a:srcRect t="44081"/>
            <a:stretch/>
          </p:blipFill>
          <p:spPr>
            <a:xfrm>
              <a:off x="1288856" y="3087428"/>
              <a:ext cx="1557768" cy="727844"/>
            </a:xfrm>
            <a:prstGeom prst="rect">
              <a:avLst/>
            </a:prstGeom>
            <a:noFill/>
            <a:ln>
              <a:noFill/>
            </a:ln>
          </p:spPr>
        </p:pic>
      </p:grpSp>
      <p:grpSp>
        <p:nvGrpSpPr>
          <p:cNvPr id="1406" name="Google Shape;1406;p32"/>
          <p:cNvGrpSpPr/>
          <p:nvPr/>
        </p:nvGrpSpPr>
        <p:grpSpPr>
          <a:xfrm>
            <a:off x="8327824" y="4515835"/>
            <a:ext cx="2420257" cy="1593113"/>
            <a:chOff x="8327824" y="4515835"/>
            <a:chExt cx="2420257" cy="1593113"/>
          </a:xfrm>
        </p:grpSpPr>
        <p:pic>
          <p:nvPicPr>
            <p:cNvPr id="1407" name="Google Shape;1407;p32"/>
            <p:cNvPicPr preferRelativeResize="0"/>
            <p:nvPr/>
          </p:nvPicPr>
          <p:blipFill rotWithShape="1">
            <a:blip r:embed="rId10">
              <a:alphaModFix/>
            </a:blip>
            <a:srcRect/>
            <a:stretch/>
          </p:blipFill>
          <p:spPr>
            <a:xfrm>
              <a:off x="8327824" y="4924345"/>
              <a:ext cx="2197848" cy="1184603"/>
            </a:xfrm>
            <a:prstGeom prst="rect">
              <a:avLst/>
            </a:prstGeom>
            <a:noFill/>
            <a:ln>
              <a:noFill/>
            </a:ln>
          </p:spPr>
        </p:pic>
        <p:pic>
          <p:nvPicPr>
            <p:cNvPr id="1408" name="Google Shape;1408;p32"/>
            <p:cNvPicPr preferRelativeResize="0"/>
            <p:nvPr/>
          </p:nvPicPr>
          <p:blipFill rotWithShape="1">
            <a:blip r:embed="rId11">
              <a:alphaModFix/>
            </a:blip>
            <a:srcRect/>
            <a:stretch/>
          </p:blipFill>
          <p:spPr>
            <a:xfrm rot="-1386429">
              <a:off x="10189661" y="4586668"/>
              <a:ext cx="471368" cy="539996"/>
            </a:xfrm>
            <a:prstGeom prst="rect">
              <a:avLst/>
            </a:prstGeom>
            <a:noFill/>
            <a:ln>
              <a:noFill/>
            </a:ln>
          </p:spPr>
        </p:pic>
      </p:grpSp>
      <p:pic>
        <p:nvPicPr>
          <p:cNvPr id="1409" name="Google Shape;1409;p32"/>
          <p:cNvPicPr preferRelativeResize="0"/>
          <p:nvPr/>
        </p:nvPicPr>
        <p:blipFill rotWithShape="1">
          <a:blip r:embed="rId12">
            <a:alphaModFix/>
          </a:blip>
          <a:srcRect b="30197"/>
          <a:stretch/>
        </p:blipFill>
        <p:spPr>
          <a:xfrm>
            <a:off x="4379054" y="2377877"/>
            <a:ext cx="2619596" cy="1472668"/>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33"/>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graphicFrame>
        <p:nvGraphicFramePr>
          <p:cNvPr id="1416" name="Google Shape;1416;p33"/>
          <p:cNvGraphicFramePr/>
          <p:nvPr/>
        </p:nvGraphicFramePr>
        <p:xfrm>
          <a:off x="3493740" y="821110"/>
          <a:ext cx="7740325" cy="2773750"/>
        </p:xfrm>
        <a:graphic>
          <a:graphicData uri="http://schemas.openxmlformats.org/drawingml/2006/table">
            <a:tbl>
              <a:tblPr>
                <a:noFill/>
                <a:tableStyleId>{9E99DFE9-91AF-42CC-A845-1759B4E4F8C6}</a:tableStyleId>
              </a:tblPr>
              <a:tblGrid>
                <a:gridCol w="4667375">
                  <a:extLst>
                    <a:ext uri="{9D8B030D-6E8A-4147-A177-3AD203B41FA5}">
                      <a16:colId xmlns:a16="http://schemas.microsoft.com/office/drawing/2014/main" val="20000"/>
                    </a:ext>
                  </a:extLst>
                </a:gridCol>
                <a:gridCol w="1737625">
                  <a:extLst>
                    <a:ext uri="{9D8B030D-6E8A-4147-A177-3AD203B41FA5}">
                      <a16:colId xmlns:a16="http://schemas.microsoft.com/office/drawing/2014/main" val="20001"/>
                    </a:ext>
                  </a:extLst>
                </a:gridCol>
                <a:gridCol w="13353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ED7D3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last Monday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normally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1. usar el diccionario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2. estudiar en silencio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3. cantar en espanol</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4. hablar con una pareja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5. escuchar música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6. bailar salsa</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417" name="Google Shape;1417;p33"/>
          <p:cNvGraphicFramePr/>
          <p:nvPr/>
        </p:nvGraphicFramePr>
        <p:xfrm>
          <a:off x="3493740" y="3594790"/>
          <a:ext cx="7740325" cy="2773750"/>
        </p:xfrm>
        <a:graphic>
          <a:graphicData uri="http://schemas.openxmlformats.org/drawingml/2006/table">
            <a:tbl>
              <a:tblPr>
                <a:noFill/>
                <a:tableStyleId>{9E99DFE9-91AF-42CC-A845-1759B4E4F8C6}</a:tableStyleId>
              </a:tblPr>
              <a:tblGrid>
                <a:gridCol w="4667375">
                  <a:extLst>
                    <a:ext uri="{9D8B030D-6E8A-4147-A177-3AD203B41FA5}">
                      <a16:colId xmlns:a16="http://schemas.microsoft.com/office/drawing/2014/main" val="20000"/>
                    </a:ext>
                  </a:extLst>
                </a:gridCol>
                <a:gridCol w="1737625">
                  <a:extLst>
                    <a:ext uri="{9D8B030D-6E8A-4147-A177-3AD203B41FA5}">
                      <a16:colId xmlns:a16="http://schemas.microsoft.com/office/drawing/2014/main" val="20001"/>
                    </a:ext>
                  </a:extLst>
                </a:gridCol>
                <a:gridCol w="13353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ED7D3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last Monday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normally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1. usar el diccionario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2. estudiar en silencio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3. cantar en espanol</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4. hablar con una pareja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5. escuchar música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6. bailar salsa</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18" name="Google Shape;1418;p33"/>
          <p:cNvSpPr txBox="1"/>
          <p:nvPr/>
        </p:nvSpPr>
        <p:spPr>
          <a:xfrm>
            <a:off x="1340105" y="1974039"/>
            <a:ext cx="242443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a:solidFill>
                  <a:srgbClr val="1F3864"/>
                </a:solidFill>
                <a:latin typeface="Century Gothic"/>
                <a:ea typeface="Century Gothic"/>
                <a:cs typeface="Century Gothic"/>
                <a:sym typeface="Century Gothic"/>
              </a:rPr>
              <a:t>Las clases de Pedro</a:t>
            </a:r>
            <a:endParaRPr sz="2000" b="1" i="0" u="none" strike="noStrike" cap="none">
              <a:solidFill>
                <a:srgbClr val="1F3864"/>
              </a:solidFill>
              <a:latin typeface="Century Gothic"/>
              <a:ea typeface="Century Gothic"/>
              <a:cs typeface="Century Gothic"/>
              <a:sym typeface="Century Gothic"/>
            </a:endParaRPr>
          </a:p>
        </p:txBody>
      </p:sp>
      <p:sp>
        <p:nvSpPr>
          <p:cNvPr id="1419" name="Google Shape;1419;p33"/>
          <p:cNvSpPr txBox="1"/>
          <p:nvPr/>
        </p:nvSpPr>
        <p:spPr>
          <a:xfrm>
            <a:off x="139069" y="3941858"/>
            <a:ext cx="2999916" cy="40011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strike="noStrike" cap="none">
                <a:solidFill>
                  <a:srgbClr val="1F3864"/>
                </a:solidFill>
                <a:latin typeface="Century Gothic"/>
                <a:ea typeface="Century Gothic"/>
                <a:cs typeface="Century Gothic"/>
                <a:sym typeface="Century Gothic"/>
              </a:rPr>
              <a:t>Persona A</a:t>
            </a:r>
            <a:endParaRPr sz="2000" b="1" i="0" strike="noStrike" cap="none">
              <a:solidFill>
                <a:srgbClr val="1F3864"/>
              </a:solidFill>
              <a:latin typeface="Century Gothic"/>
              <a:ea typeface="Century Gothic"/>
              <a:cs typeface="Century Gothic"/>
              <a:sym typeface="Century Gothic"/>
            </a:endParaRPr>
          </a:p>
        </p:txBody>
      </p:sp>
      <p:sp>
        <p:nvSpPr>
          <p:cNvPr id="1420" name="Google Shape;1420;p33"/>
          <p:cNvSpPr txBox="1"/>
          <p:nvPr/>
        </p:nvSpPr>
        <p:spPr>
          <a:xfrm>
            <a:off x="1340105" y="4853229"/>
            <a:ext cx="242443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a:solidFill>
                  <a:srgbClr val="1F3864"/>
                </a:solidFill>
                <a:latin typeface="Century Gothic"/>
                <a:ea typeface="Century Gothic"/>
                <a:cs typeface="Century Gothic"/>
                <a:sym typeface="Century Gothic"/>
              </a:rPr>
              <a:t>Las clases de Patricia</a:t>
            </a:r>
            <a:endParaRPr sz="2000" b="1" i="0" u="none" strike="noStrike" cap="none">
              <a:solidFill>
                <a:srgbClr val="1F3864"/>
              </a:solidFill>
              <a:latin typeface="Century Gothic"/>
              <a:ea typeface="Century Gothic"/>
              <a:cs typeface="Century Gothic"/>
              <a:sym typeface="Century Gothic"/>
            </a:endParaRPr>
          </a:p>
        </p:txBody>
      </p:sp>
      <p:pic>
        <p:nvPicPr>
          <p:cNvPr id="1421" name="Google Shape;1421;p33"/>
          <p:cNvPicPr preferRelativeResize="0"/>
          <p:nvPr/>
        </p:nvPicPr>
        <p:blipFill rotWithShape="1">
          <a:blip r:embed="rId3">
            <a:alphaModFix/>
          </a:blip>
          <a:srcRect b="51348"/>
          <a:stretch/>
        </p:blipFill>
        <p:spPr>
          <a:xfrm>
            <a:off x="312326" y="4697161"/>
            <a:ext cx="1027779" cy="1020022"/>
          </a:xfrm>
          <a:prstGeom prst="rect">
            <a:avLst/>
          </a:prstGeom>
          <a:noFill/>
          <a:ln>
            <a:noFill/>
          </a:ln>
        </p:spPr>
      </p:pic>
      <p:pic>
        <p:nvPicPr>
          <p:cNvPr id="1422" name="Google Shape;1422;p33"/>
          <p:cNvPicPr preferRelativeResize="0"/>
          <p:nvPr/>
        </p:nvPicPr>
        <p:blipFill rotWithShape="1">
          <a:blip r:embed="rId4">
            <a:alphaModFix/>
          </a:blip>
          <a:srcRect r="54144" b="62786"/>
          <a:stretch/>
        </p:blipFill>
        <p:spPr>
          <a:xfrm>
            <a:off x="289968" y="1825782"/>
            <a:ext cx="1050137" cy="1004401"/>
          </a:xfrm>
          <a:prstGeom prst="rect">
            <a:avLst/>
          </a:prstGeom>
          <a:noFill/>
          <a:ln>
            <a:noFill/>
          </a:ln>
        </p:spPr>
      </p:pic>
      <p:sp>
        <p:nvSpPr>
          <p:cNvPr id="1423" name="Google Shape;1423;p33"/>
          <p:cNvSpPr txBox="1"/>
          <p:nvPr/>
        </p:nvSpPr>
        <p:spPr>
          <a:xfrm>
            <a:off x="139069" y="1270534"/>
            <a:ext cx="2999916" cy="40011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strike="noStrike" cap="none">
                <a:solidFill>
                  <a:srgbClr val="1F3864"/>
                </a:solidFill>
                <a:latin typeface="Century Gothic"/>
                <a:ea typeface="Century Gothic"/>
                <a:cs typeface="Century Gothic"/>
                <a:sym typeface="Century Gothic"/>
              </a:rPr>
              <a:t>Persona B</a:t>
            </a:r>
            <a:endParaRPr sz="2000" b="1" i="0" strike="noStrike" cap="none">
              <a:solidFill>
                <a:srgbClr val="1F3864"/>
              </a:solidFill>
              <a:latin typeface="Century Gothic"/>
              <a:ea typeface="Century Gothic"/>
              <a:cs typeface="Century Gothic"/>
              <a:sym typeface="Century Gothic"/>
            </a:endParaRPr>
          </a:p>
        </p:txBody>
      </p:sp>
      <p:sp>
        <p:nvSpPr>
          <p:cNvPr id="1424" name="Google Shape;1424;p33"/>
          <p:cNvSpPr txBox="1">
            <a:spLocks noGrp="1"/>
          </p:cNvSpPr>
          <p:nvPr>
            <p:ph type="title"/>
          </p:nvPr>
        </p:nvSpPr>
        <p:spPr>
          <a:xfrm>
            <a:off x="10871199" y="274946"/>
            <a:ext cx="1018843" cy="3673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graphicFrame>
        <p:nvGraphicFramePr>
          <p:cNvPr id="1430" name="Google Shape;1430;p34"/>
          <p:cNvGraphicFramePr/>
          <p:nvPr/>
        </p:nvGraphicFramePr>
        <p:xfrm>
          <a:off x="3493740" y="821110"/>
          <a:ext cx="7740325" cy="2773750"/>
        </p:xfrm>
        <a:graphic>
          <a:graphicData uri="http://schemas.openxmlformats.org/drawingml/2006/table">
            <a:tbl>
              <a:tblPr>
                <a:noFill/>
                <a:tableStyleId>{9E99DFE9-91AF-42CC-A845-1759B4E4F8C6}</a:tableStyleId>
              </a:tblPr>
              <a:tblGrid>
                <a:gridCol w="4667375">
                  <a:extLst>
                    <a:ext uri="{9D8B030D-6E8A-4147-A177-3AD203B41FA5}">
                      <a16:colId xmlns:a16="http://schemas.microsoft.com/office/drawing/2014/main" val="20000"/>
                    </a:ext>
                  </a:extLst>
                </a:gridCol>
                <a:gridCol w="1737625">
                  <a:extLst>
                    <a:ext uri="{9D8B030D-6E8A-4147-A177-3AD203B41FA5}">
                      <a16:colId xmlns:a16="http://schemas.microsoft.com/office/drawing/2014/main" val="20001"/>
                    </a:ext>
                  </a:extLst>
                </a:gridCol>
                <a:gridCol w="13353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ED7D3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last Monday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normally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1. usar el diccionario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2. estudiar en silencio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3. cantar en espanol</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4. hablar con una pareja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5. escuchar música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6. bailar salsa</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431" name="Google Shape;1431;p34"/>
          <p:cNvGraphicFramePr/>
          <p:nvPr/>
        </p:nvGraphicFramePr>
        <p:xfrm>
          <a:off x="3493740" y="3594790"/>
          <a:ext cx="7740325" cy="2773750"/>
        </p:xfrm>
        <a:graphic>
          <a:graphicData uri="http://schemas.openxmlformats.org/drawingml/2006/table">
            <a:tbl>
              <a:tblPr>
                <a:noFill/>
                <a:tableStyleId>{9E99DFE9-91AF-42CC-A845-1759B4E4F8C6}</a:tableStyleId>
              </a:tblPr>
              <a:tblGrid>
                <a:gridCol w="4667375">
                  <a:extLst>
                    <a:ext uri="{9D8B030D-6E8A-4147-A177-3AD203B41FA5}">
                      <a16:colId xmlns:a16="http://schemas.microsoft.com/office/drawing/2014/main" val="20000"/>
                    </a:ext>
                  </a:extLst>
                </a:gridCol>
                <a:gridCol w="1737625">
                  <a:extLst>
                    <a:ext uri="{9D8B030D-6E8A-4147-A177-3AD203B41FA5}">
                      <a16:colId xmlns:a16="http://schemas.microsoft.com/office/drawing/2014/main" val="20001"/>
                    </a:ext>
                  </a:extLst>
                </a:gridCol>
                <a:gridCol w="13353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ED7D3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last Monday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normally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1. usar el diccionario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2. estudiar en silencio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3. cantar en espanol</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4. hablar con una pareja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5. escuchar música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6. bailar salsa</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432" name="Google Shape;1432;p3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433" name="Google Shape;1433;p3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Respuestas</a:t>
            </a:r>
            <a:endParaRPr sz="3600" b="1">
              <a:solidFill>
                <a:schemeClr val="lt1"/>
              </a:solidFill>
            </a:endParaRPr>
          </a:p>
        </p:txBody>
      </p:sp>
      <p:sp>
        <p:nvSpPr>
          <p:cNvPr id="1434" name="Google Shape;1434;p34"/>
          <p:cNvSpPr/>
          <p:nvPr/>
        </p:nvSpPr>
        <p:spPr>
          <a:xfrm>
            <a:off x="10833100" y="258166"/>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1435" name="Google Shape;1435;p34"/>
          <p:cNvSpPr txBox="1"/>
          <p:nvPr/>
        </p:nvSpPr>
        <p:spPr>
          <a:xfrm>
            <a:off x="1340105" y="1974039"/>
            <a:ext cx="242443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Las clases de Pedro</a:t>
            </a:r>
            <a:endParaRPr/>
          </a:p>
        </p:txBody>
      </p:sp>
      <p:sp>
        <p:nvSpPr>
          <p:cNvPr id="1436" name="Google Shape;1436;p34"/>
          <p:cNvSpPr txBox="1"/>
          <p:nvPr/>
        </p:nvSpPr>
        <p:spPr>
          <a:xfrm>
            <a:off x="139069" y="3941858"/>
            <a:ext cx="2999916" cy="40011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Persona A</a:t>
            </a:r>
            <a:endParaRPr/>
          </a:p>
        </p:txBody>
      </p:sp>
      <p:sp>
        <p:nvSpPr>
          <p:cNvPr id="1437" name="Google Shape;1437;p34"/>
          <p:cNvSpPr txBox="1"/>
          <p:nvPr/>
        </p:nvSpPr>
        <p:spPr>
          <a:xfrm>
            <a:off x="1340105" y="4853229"/>
            <a:ext cx="242443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Las clases de Patricia</a:t>
            </a:r>
            <a:endParaRPr/>
          </a:p>
        </p:txBody>
      </p:sp>
      <p:pic>
        <p:nvPicPr>
          <p:cNvPr id="1438" name="Google Shape;1438;p34"/>
          <p:cNvPicPr preferRelativeResize="0"/>
          <p:nvPr/>
        </p:nvPicPr>
        <p:blipFill rotWithShape="1">
          <a:blip r:embed="rId4">
            <a:alphaModFix/>
          </a:blip>
          <a:srcRect b="51348"/>
          <a:stretch/>
        </p:blipFill>
        <p:spPr>
          <a:xfrm>
            <a:off x="312326" y="4697161"/>
            <a:ext cx="1027779" cy="1020022"/>
          </a:xfrm>
          <a:prstGeom prst="rect">
            <a:avLst/>
          </a:prstGeom>
          <a:noFill/>
          <a:ln>
            <a:noFill/>
          </a:ln>
        </p:spPr>
      </p:pic>
      <p:pic>
        <p:nvPicPr>
          <p:cNvPr id="1439" name="Google Shape;1439;p34"/>
          <p:cNvPicPr preferRelativeResize="0"/>
          <p:nvPr/>
        </p:nvPicPr>
        <p:blipFill rotWithShape="1">
          <a:blip r:embed="rId5">
            <a:alphaModFix/>
          </a:blip>
          <a:srcRect r="54144" b="62786"/>
          <a:stretch/>
        </p:blipFill>
        <p:spPr>
          <a:xfrm>
            <a:off x="289968" y="1825782"/>
            <a:ext cx="1050137" cy="1004401"/>
          </a:xfrm>
          <a:prstGeom prst="rect">
            <a:avLst/>
          </a:prstGeom>
          <a:noFill/>
          <a:ln>
            <a:noFill/>
          </a:ln>
        </p:spPr>
      </p:pic>
      <p:sp>
        <p:nvSpPr>
          <p:cNvPr id="1440" name="Google Shape;1440;p34"/>
          <p:cNvSpPr txBox="1"/>
          <p:nvPr/>
        </p:nvSpPr>
        <p:spPr>
          <a:xfrm>
            <a:off x="139069" y="1270534"/>
            <a:ext cx="2999916" cy="40011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Persona B</a:t>
            </a:r>
            <a:endParaRPr/>
          </a:p>
        </p:txBody>
      </p:sp>
      <p:pic>
        <p:nvPicPr>
          <p:cNvPr id="1441" name="Google Shape;1441;p34" descr="http://www.clker.com/cliparts/j/p/l/D/8/K/green-tick-md.png"/>
          <p:cNvPicPr preferRelativeResize="0"/>
          <p:nvPr/>
        </p:nvPicPr>
        <p:blipFill rotWithShape="1">
          <a:blip r:embed="rId6">
            <a:alphaModFix/>
          </a:blip>
          <a:srcRect/>
          <a:stretch/>
        </p:blipFill>
        <p:spPr>
          <a:xfrm>
            <a:off x="8986536" y="1250498"/>
            <a:ext cx="286881" cy="298959"/>
          </a:xfrm>
          <a:prstGeom prst="rect">
            <a:avLst/>
          </a:prstGeom>
          <a:noFill/>
          <a:ln>
            <a:noFill/>
          </a:ln>
        </p:spPr>
      </p:pic>
      <p:pic>
        <p:nvPicPr>
          <p:cNvPr id="1442" name="Google Shape;1442;p34" descr="http://www.clker.com/cliparts/j/p/l/D/8/K/green-tick-md.png"/>
          <p:cNvPicPr preferRelativeResize="0"/>
          <p:nvPr/>
        </p:nvPicPr>
        <p:blipFill rotWithShape="1">
          <a:blip r:embed="rId6">
            <a:alphaModFix/>
          </a:blip>
          <a:srcRect/>
          <a:stretch/>
        </p:blipFill>
        <p:spPr>
          <a:xfrm>
            <a:off x="8982840" y="1639660"/>
            <a:ext cx="286881" cy="298959"/>
          </a:xfrm>
          <a:prstGeom prst="rect">
            <a:avLst/>
          </a:prstGeom>
          <a:noFill/>
          <a:ln>
            <a:noFill/>
          </a:ln>
        </p:spPr>
      </p:pic>
      <p:pic>
        <p:nvPicPr>
          <p:cNvPr id="1443" name="Google Shape;1443;p34" descr="http://www.clker.com/cliparts/j/p/l/D/8/K/green-tick-md.png"/>
          <p:cNvPicPr preferRelativeResize="0"/>
          <p:nvPr/>
        </p:nvPicPr>
        <p:blipFill rotWithShape="1">
          <a:blip r:embed="rId6">
            <a:alphaModFix/>
          </a:blip>
          <a:srcRect/>
          <a:stretch/>
        </p:blipFill>
        <p:spPr>
          <a:xfrm>
            <a:off x="10511026" y="2041689"/>
            <a:ext cx="286881" cy="298959"/>
          </a:xfrm>
          <a:prstGeom prst="rect">
            <a:avLst/>
          </a:prstGeom>
          <a:noFill/>
          <a:ln>
            <a:noFill/>
          </a:ln>
        </p:spPr>
      </p:pic>
      <p:pic>
        <p:nvPicPr>
          <p:cNvPr id="1444" name="Google Shape;1444;p34" descr="http://www.clker.com/cliparts/j/p/l/D/8/K/green-tick-md.png"/>
          <p:cNvPicPr preferRelativeResize="0"/>
          <p:nvPr/>
        </p:nvPicPr>
        <p:blipFill rotWithShape="1">
          <a:blip r:embed="rId6">
            <a:alphaModFix/>
          </a:blip>
          <a:srcRect/>
          <a:stretch/>
        </p:blipFill>
        <p:spPr>
          <a:xfrm>
            <a:off x="10511028" y="2453292"/>
            <a:ext cx="286881" cy="298959"/>
          </a:xfrm>
          <a:prstGeom prst="rect">
            <a:avLst/>
          </a:prstGeom>
          <a:noFill/>
          <a:ln>
            <a:noFill/>
          </a:ln>
        </p:spPr>
      </p:pic>
      <p:pic>
        <p:nvPicPr>
          <p:cNvPr id="1445" name="Google Shape;1445;p34" descr="http://www.clker.com/cliparts/j/p/l/D/8/K/green-tick-md.png"/>
          <p:cNvPicPr preferRelativeResize="0"/>
          <p:nvPr/>
        </p:nvPicPr>
        <p:blipFill rotWithShape="1">
          <a:blip r:embed="rId6">
            <a:alphaModFix/>
          </a:blip>
          <a:srcRect/>
          <a:stretch/>
        </p:blipFill>
        <p:spPr>
          <a:xfrm>
            <a:off x="10511028" y="2898099"/>
            <a:ext cx="286881" cy="298959"/>
          </a:xfrm>
          <a:prstGeom prst="rect">
            <a:avLst/>
          </a:prstGeom>
          <a:noFill/>
          <a:ln>
            <a:noFill/>
          </a:ln>
        </p:spPr>
      </p:pic>
      <p:pic>
        <p:nvPicPr>
          <p:cNvPr id="1446" name="Google Shape;1446;p34" descr="http://www.clker.com/cliparts/j/p/l/D/8/K/green-tick-md.png"/>
          <p:cNvPicPr preferRelativeResize="0"/>
          <p:nvPr/>
        </p:nvPicPr>
        <p:blipFill rotWithShape="1">
          <a:blip r:embed="rId6">
            <a:alphaModFix/>
          </a:blip>
          <a:srcRect/>
          <a:stretch/>
        </p:blipFill>
        <p:spPr>
          <a:xfrm>
            <a:off x="8965978" y="3224538"/>
            <a:ext cx="286881" cy="298959"/>
          </a:xfrm>
          <a:prstGeom prst="rect">
            <a:avLst/>
          </a:prstGeom>
          <a:noFill/>
          <a:ln>
            <a:noFill/>
          </a:ln>
        </p:spPr>
      </p:pic>
      <p:pic>
        <p:nvPicPr>
          <p:cNvPr id="1447" name="Google Shape;1447;p34" descr="http://www.clker.com/cliparts/j/p/l/D/8/K/green-tick-md.png"/>
          <p:cNvPicPr preferRelativeResize="0"/>
          <p:nvPr/>
        </p:nvPicPr>
        <p:blipFill rotWithShape="1">
          <a:blip r:embed="rId6">
            <a:alphaModFix/>
          </a:blip>
          <a:srcRect/>
          <a:stretch/>
        </p:blipFill>
        <p:spPr>
          <a:xfrm>
            <a:off x="10511026" y="4036964"/>
            <a:ext cx="286881" cy="298959"/>
          </a:xfrm>
          <a:prstGeom prst="rect">
            <a:avLst/>
          </a:prstGeom>
          <a:noFill/>
          <a:ln>
            <a:noFill/>
          </a:ln>
        </p:spPr>
      </p:pic>
      <p:pic>
        <p:nvPicPr>
          <p:cNvPr id="1448" name="Google Shape;1448;p34" descr="http://www.clker.com/cliparts/j/p/l/D/8/K/green-tick-md.png"/>
          <p:cNvPicPr preferRelativeResize="0"/>
          <p:nvPr/>
        </p:nvPicPr>
        <p:blipFill rotWithShape="1">
          <a:blip r:embed="rId6">
            <a:alphaModFix/>
          </a:blip>
          <a:srcRect/>
          <a:stretch/>
        </p:blipFill>
        <p:spPr>
          <a:xfrm>
            <a:off x="10511025" y="4463208"/>
            <a:ext cx="286881" cy="298959"/>
          </a:xfrm>
          <a:prstGeom prst="rect">
            <a:avLst/>
          </a:prstGeom>
          <a:noFill/>
          <a:ln>
            <a:noFill/>
          </a:ln>
        </p:spPr>
      </p:pic>
      <p:pic>
        <p:nvPicPr>
          <p:cNvPr id="1449" name="Google Shape;1449;p34" descr="http://www.clker.com/cliparts/j/p/l/D/8/K/green-tick-md.png"/>
          <p:cNvPicPr preferRelativeResize="0"/>
          <p:nvPr/>
        </p:nvPicPr>
        <p:blipFill rotWithShape="1">
          <a:blip r:embed="rId6">
            <a:alphaModFix/>
          </a:blip>
          <a:srcRect/>
          <a:stretch/>
        </p:blipFill>
        <p:spPr>
          <a:xfrm>
            <a:off x="8966958" y="4865172"/>
            <a:ext cx="286881" cy="298959"/>
          </a:xfrm>
          <a:prstGeom prst="rect">
            <a:avLst/>
          </a:prstGeom>
          <a:noFill/>
          <a:ln>
            <a:noFill/>
          </a:ln>
        </p:spPr>
      </p:pic>
      <p:pic>
        <p:nvPicPr>
          <p:cNvPr id="1450" name="Google Shape;1450;p34" descr="http://www.clker.com/cliparts/j/p/l/D/8/K/green-tick-md.png"/>
          <p:cNvPicPr preferRelativeResize="0"/>
          <p:nvPr/>
        </p:nvPicPr>
        <p:blipFill rotWithShape="1">
          <a:blip r:embed="rId6">
            <a:alphaModFix/>
          </a:blip>
          <a:srcRect/>
          <a:stretch/>
        </p:blipFill>
        <p:spPr>
          <a:xfrm>
            <a:off x="8965978" y="5235424"/>
            <a:ext cx="286881" cy="298959"/>
          </a:xfrm>
          <a:prstGeom prst="rect">
            <a:avLst/>
          </a:prstGeom>
          <a:noFill/>
          <a:ln>
            <a:noFill/>
          </a:ln>
        </p:spPr>
      </p:pic>
      <p:pic>
        <p:nvPicPr>
          <p:cNvPr id="1451" name="Google Shape;1451;p34" descr="http://www.clker.com/cliparts/j/p/l/D/8/K/green-tick-md.png"/>
          <p:cNvPicPr preferRelativeResize="0"/>
          <p:nvPr/>
        </p:nvPicPr>
        <p:blipFill rotWithShape="1">
          <a:blip r:embed="rId6">
            <a:alphaModFix/>
          </a:blip>
          <a:srcRect/>
          <a:stretch/>
        </p:blipFill>
        <p:spPr>
          <a:xfrm>
            <a:off x="10511024" y="5627857"/>
            <a:ext cx="286881" cy="298959"/>
          </a:xfrm>
          <a:prstGeom prst="rect">
            <a:avLst/>
          </a:prstGeom>
          <a:noFill/>
          <a:ln>
            <a:noFill/>
          </a:ln>
        </p:spPr>
      </p:pic>
      <p:pic>
        <p:nvPicPr>
          <p:cNvPr id="1452" name="Google Shape;1452;p34" descr="http://www.clker.com/cliparts/j/p/l/D/8/K/green-tick-md.png"/>
          <p:cNvPicPr preferRelativeResize="0"/>
          <p:nvPr/>
        </p:nvPicPr>
        <p:blipFill rotWithShape="1">
          <a:blip r:embed="rId6">
            <a:alphaModFix/>
          </a:blip>
          <a:srcRect/>
          <a:stretch/>
        </p:blipFill>
        <p:spPr>
          <a:xfrm>
            <a:off x="8965978" y="6025589"/>
            <a:ext cx="286881" cy="2989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graphicFrame>
        <p:nvGraphicFramePr>
          <p:cNvPr id="1458" name="Google Shape;1458;p35"/>
          <p:cNvGraphicFramePr/>
          <p:nvPr/>
        </p:nvGraphicFramePr>
        <p:xfrm>
          <a:off x="353324" y="2250107"/>
          <a:ext cx="11411050" cy="3959625"/>
        </p:xfrm>
        <a:graphic>
          <a:graphicData uri="http://schemas.openxmlformats.org/drawingml/2006/table">
            <a:tbl>
              <a:tblPr firstRow="1" bandRow="1">
                <a:noFill/>
                <a:tableStyleId>{18813EF3-2F05-4162-80BD-1A309C8940D0}</a:tableStyleId>
              </a:tblPr>
              <a:tblGrid>
                <a:gridCol w="5705525">
                  <a:extLst>
                    <a:ext uri="{9D8B030D-6E8A-4147-A177-3AD203B41FA5}">
                      <a16:colId xmlns:a16="http://schemas.microsoft.com/office/drawing/2014/main" val="20000"/>
                    </a:ext>
                  </a:extLst>
                </a:gridCol>
                <a:gridCol w="5705525">
                  <a:extLst>
                    <a:ext uri="{9D8B030D-6E8A-4147-A177-3AD203B41FA5}">
                      <a16:colId xmlns:a16="http://schemas.microsoft.com/office/drawing/2014/main" val="20001"/>
                    </a:ext>
                  </a:extLst>
                </a:gridCol>
              </a:tblGrid>
              <a:tr h="13198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13198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13198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bl>
          </a:graphicData>
        </a:graphic>
      </p:graphicFrame>
      <p:pic>
        <p:nvPicPr>
          <p:cNvPr id="1459" name="Google Shape;1459;p3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460" name="Google Shape;1460;p3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escribir!</a:t>
            </a:r>
            <a:endParaRPr/>
          </a:p>
        </p:txBody>
      </p:sp>
      <p:sp>
        <p:nvSpPr>
          <p:cNvPr id="1461" name="Google Shape;1461;p35"/>
          <p:cNvSpPr/>
          <p:nvPr/>
        </p:nvSpPr>
        <p:spPr>
          <a:xfrm>
            <a:off x="10782300" y="258166"/>
            <a:ext cx="11458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sp>
        <p:nvSpPr>
          <p:cNvPr id="1462" name="Google Shape;1462;p35"/>
          <p:cNvSpPr txBox="1"/>
          <p:nvPr/>
        </p:nvSpPr>
        <p:spPr>
          <a:xfrm>
            <a:off x="179999" y="1172541"/>
            <a:ext cx="115843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1">
                <a:solidFill>
                  <a:srgbClr val="1F3864"/>
                </a:solidFill>
                <a:latin typeface="Century Gothic"/>
                <a:ea typeface="Century Gothic"/>
                <a:cs typeface="Century Gothic"/>
                <a:sym typeface="Century Gothic"/>
              </a:rPr>
              <a:t>Ahora escribe las frases de Miguel. ¿En qué clase está? ¿La clase de Pedro o la clase de Patricia?</a:t>
            </a:r>
            <a:endParaRPr sz="2800" b="1" i="0" u="none" strike="noStrike" cap="none">
              <a:solidFill>
                <a:srgbClr val="1F3864"/>
              </a:solidFill>
              <a:latin typeface="Century Gothic"/>
              <a:ea typeface="Century Gothic"/>
              <a:cs typeface="Century Gothic"/>
              <a:sym typeface="Century Gothic"/>
            </a:endParaRPr>
          </a:p>
        </p:txBody>
      </p:sp>
      <p:pic>
        <p:nvPicPr>
          <p:cNvPr id="1463" name="Google Shape;1463;p35"/>
          <p:cNvPicPr preferRelativeResize="0"/>
          <p:nvPr/>
        </p:nvPicPr>
        <p:blipFill rotWithShape="1">
          <a:blip r:embed="rId4">
            <a:alphaModFix/>
          </a:blip>
          <a:srcRect/>
          <a:stretch/>
        </p:blipFill>
        <p:spPr>
          <a:xfrm>
            <a:off x="622157" y="2237571"/>
            <a:ext cx="1160933" cy="1176728"/>
          </a:xfrm>
          <a:prstGeom prst="rect">
            <a:avLst/>
          </a:prstGeom>
          <a:noFill/>
          <a:ln>
            <a:noFill/>
          </a:ln>
        </p:spPr>
      </p:pic>
      <p:sp>
        <p:nvSpPr>
          <p:cNvPr id="1464" name="Google Shape;1464;p35"/>
          <p:cNvSpPr txBox="1"/>
          <p:nvPr/>
        </p:nvSpPr>
        <p:spPr>
          <a:xfrm rot="-497374">
            <a:off x="490706" y="3147981"/>
            <a:ext cx="1687569"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[normally]</a:t>
            </a:r>
            <a:endParaRPr/>
          </a:p>
        </p:txBody>
      </p:sp>
      <p:pic>
        <p:nvPicPr>
          <p:cNvPr id="1465" name="Google Shape;1465;p35" descr="http://www.clker.com/cliparts/3/0/3/8/1194986541442028018ear_-_body_part_nicu_buc_01.svg.med.png"/>
          <p:cNvPicPr preferRelativeResize="0"/>
          <p:nvPr/>
        </p:nvPicPr>
        <p:blipFill rotWithShape="1">
          <a:blip r:embed="rId5">
            <a:alphaModFix/>
          </a:blip>
          <a:srcRect/>
          <a:stretch/>
        </p:blipFill>
        <p:spPr>
          <a:xfrm>
            <a:off x="6631161" y="3588091"/>
            <a:ext cx="466325" cy="777209"/>
          </a:xfrm>
          <a:prstGeom prst="rect">
            <a:avLst/>
          </a:prstGeom>
          <a:noFill/>
          <a:ln>
            <a:noFill/>
          </a:ln>
        </p:spPr>
      </p:pic>
      <p:pic>
        <p:nvPicPr>
          <p:cNvPr id="1466" name="Google Shape;1466;p35" descr="http://www.clker.com/cliparts/4/e/2/9/1194986473930810829smiley119.svg.med.png"/>
          <p:cNvPicPr preferRelativeResize="0"/>
          <p:nvPr/>
        </p:nvPicPr>
        <p:blipFill rotWithShape="1">
          <a:blip r:embed="rId6">
            <a:alphaModFix/>
          </a:blip>
          <a:srcRect/>
          <a:stretch/>
        </p:blipFill>
        <p:spPr>
          <a:xfrm>
            <a:off x="784958" y="5062627"/>
            <a:ext cx="654067" cy="789666"/>
          </a:xfrm>
          <a:prstGeom prst="rect">
            <a:avLst/>
          </a:prstGeom>
          <a:noFill/>
          <a:ln>
            <a:noFill/>
          </a:ln>
        </p:spPr>
      </p:pic>
      <p:pic>
        <p:nvPicPr>
          <p:cNvPr id="1467" name="Google Shape;1467;p35" descr="http://www.clker.com/cliparts/5/b/9/8/1194984513646717809chat_icon_01.svg.med.png"/>
          <p:cNvPicPr preferRelativeResize="0"/>
          <p:nvPr/>
        </p:nvPicPr>
        <p:blipFill rotWithShape="1">
          <a:blip r:embed="rId7">
            <a:alphaModFix/>
          </a:blip>
          <a:srcRect/>
          <a:stretch/>
        </p:blipFill>
        <p:spPr>
          <a:xfrm>
            <a:off x="6511209" y="2263960"/>
            <a:ext cx="940254" cy="940254"/>
          </a:xfrm>
          <a:prstGeom prst="rect">
            <a:avLst/>
          </a:prstGeom>
          <a:noFill/>
          <a:ln>
            <a:noFill/>
          </a:ln>
        </p:spPr>
      </p:pic>
      <p:pic>
        <p:nvPicPr>
          <p:cNvPr id="1468" name="Google Shape;1468;p35"/>
          <p:cNvPicPr preferRelativeResize="0"/>
          <p:nvPr/>
        </p:nvPicPr>
        <p:blipFill rotWithShape="1">
          <a:blip r:embed="rId8">
            <a:alphaModFix/>
          </a:blip>
          <a:srcRect r="8513" b="30197"/>
          <a:stretch/>
        </p:blipFill>
        <p:spPr>
          <a:xfrm>
            <a:off x="749324" y="3565197"/>
            <a:ext cx="1570795" cy="965233"/>
          </a:xfrm>
          <a:prstGeom prst="rect">
            <a:avLst/>
          </a:prstGeom>
          <a:noFill/>
          <a:ln>
            <a:noFill/>
          </a:ln>
        </p:spPr>
      </p:pic>
      <p:sp>
        <p:nvSpPr>
          <p:cNvPr id="1469" name="Google Shape;1469;p35"/>
          <p:cNvSpPr txBox="1"/>
          <p:nvPr/>
        </p:nvSpPr>
        <p:spPr>
          <a:xfrm rot="-497374">
            <a:off x="519871" y="5795625"/>
            <a:ext cx="1687569"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[normally]</a:t>
            </a:r>
            <a:endParaRPr/>
          </a:p>
        </p:txBody>
      </p:sp>
      <p:sp>
        <p:nvSpPr>
          <p:cNvPr id="1470" name="Google Shape;1470;p35"/>
          <p:cNvSpPr txBox="1"/>
          <p:nvPr/>
        </p:nvSpPr>
        <p:spPr>
          <a:xfrm rot="-497374">
            <a:off x="370820" y="4377028"/>
            <a:ext cx="1918981"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[las</a:t>
            </a:r>
            <a:r>
              <a:rPr lang="en-GB" sz="2000" b="1">
                <a:solidFill>
                  <a:schemeClr val="lt1"/>
                </a:solidFill>
                <a:latin typeface="Century Gothic"/>
                <a:ea typeface="Century Gothic"/>
                <a:cs typeface="Century Gothic"/>
                <a:sym typeface="Century Gothic"/>
              </a:rPr>
              <a:t>t Monday</a:t>
            </a:r>
            <a:r>
              <a:rPr lang="en-GB" sz="2000" b="1" i="0" u="none" strike="noStrike" cap="none">
                <a:solidFill>
                  <a:schemeClr val="lt1"/>
                </a:solidFill>
                <a:latin typeface="Century Gothic"/>
                <a:ea typeface="Century Gothic"/>
                <a:cs typeface="Century Gothic"/>
                <a:sym typeface="Century Gothic"/>
              </a:rPr>
              <a:t>]</a:t>
            </a:r>
            <a:endParaRPr/>
          </a:p>
        </p:txBody>
      </p:sp>
      <p:sp>
        <p:nvSpPr>
          <p:cNvPr id="1471" name="Google Shape;1471;p35"/>
          <p:cNvSpPr txBox="1"/>
          <p:nvPr/>
        </p:nvSpPr>
        <p:spPr>
          <a:xfrm rot="-497374">
            <a:off x="5950645" y="3084101"/>
            <a:ext cx="1890967"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[las</a:t>
            </a:r>
            <a:r>
              <a:rPr lang="en-GB" sz="2000" b="1">
                <a:solidFill>
                  <a:schemeClr val="lt1"/>
                </a:solidFill>
                <a:latin typeface="Century Gothic"/>
                <a:ea typeface="Century Gothic"/>
                <a:cs typeface="Century Gothic"/>
                <a:sym typeface="Century Gothic"/>
              </a:rPr>
              <a:t>t Monday</a:t>
            </a:r>
            <a:r>
              <a:rPr lang="en-GB" sz="2000" b="1" i="0" u="none" strike="noStrike" cap="none">
                <a:solidFill>
                  <a:schemeClr val="lt1"/>
                </a:solidFill>
                <a:latin typeface="Century Gothic"/>
                <a:ea typeface="Century Gothic"/>
                <a:cs typeface="Century Gothic"/>
                <a:sym typeface="Century Gothic"/>
              </a:rPr>
              <a:t>]</a:t>
            </a:r>
            <a:endParaRPr/>
          </a:p>
        </p:txBody>
      </p:sp>
      <p:sp>
        <p:nvSpPr>
          <p:cNvPr id="1472" name="Google Shape;1472;p35"/>
          <p:cNvSpPr txBox="1"/>
          <p:nvPr/>
        </p:nvSpPr>
        <p:spPr>
          <a:xfrm rot="-497374">
            <a:off x="6145449" y="4373388"/>
            <a:ext cx="1687569"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[normally]</a:t>
            </a:r>
            <a:endParaRPr/>
          </a:p>
        </p:txBody>
      </p:sp>
      <p:sp>
        <p:nvSpPr>
          <p:cNvPr id="1473" name="Google Shape;1473;p35"/>
          <p:cNvSpPr txBox="1"/>
          <p:nvPr/>
        </p:nvSpPr>
        <p:spPr>
          <a:xfrm>
            <a:off x="2363990" y="2467316"/>
            <a:ext cx="42851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solidFill>
                  <a:srgbClr val="1F3864"/>
                </a:solidFill>
                <a:latin typeface="Century Gothic"/>
                <a:ea typeface="Century Gothic"/>
                <a:cs typeface="Century Gothic"/>
                <a:sym typeface="Century Gothic"/>
              </a:rPr>
              <a:t>Normalmente uso el diccionario.</a:t>
            </a:r>
            <a:endParaRPr sz="2800" i="0" u="none" strike="noStrike" cap="none">
              <a:solidFill>
                <a:srgbClr val="1F3864"/>
              </a:solidFill>
              <a:latin typeface="Century Gothic"/>
              <a:ea typeface="Century Gothic"/>
              <a:cs typeface="Century Gothic"/>
              <a:sym typeface="Century Gothic"/>
            </a:endParaRPr>
          </a:p>
        </p:txBody>
      </p:sp>
      <p:grpSp>
        <p:nvGrpSpPr>
          <p:cNvPr id="1474" name="Google Shape;1474;p35"/>
          <p:cNvGrpSpPr/>
          <p:nvPr/>
        </p:nvGrpSpPr>
        <p:grpSpPr>
          <a:xfrm>
            <a:off x="6443113" y="4765505"/>
            <a:ext cx="1360877" cy="907241"/>
            <a:chOff x="8327824" y="4515835"/>
            <a:chExt cx="2420257" cy="1593113"/>
          </a:xfrm>
        </p:grpSpPr>
        <p:pic>
          <p:nvPicPr>
            <p:cNvPr id="1475" name="Google Shape;1475;p35"/>
            <p:cNvPicPr preferRelativeResize="0"/>
            <p:nvPr/>
          </p:nvPicPr>
          <p:blipFill rotWithShape="1">
            <a:blip r:embed="rId9">
              <a:alphaModFix/>
            </a:blip>
            <a:srcRect/>
            <a:stretch/>
          </p:blipFill>
          <p:spPr>
            <a:xfrm>
              <a:off x="8327824" y="4924345"/>
              <a:ext cx="2197848" cy="1184603"/>
            </a:xfrm>
            <a:prstGeom prst="rect">
              <a:avLst/>
            </a:prstGeom>
            <a:noFill/>
            <a:ln>
              <a:noFill/>
            </a:ln>
          </p:spPr>
        </p:pic>
        <p:pic>
          <p:nvPicPr>
            <p:cNvPr id="1476" name="Google Shape;1476;p35"/>
            <p:cNvPicPr preferRelativeResize="0"/>
            <p:nvPr/>
          </p:nvPicPr>
          <p:blipFill rotWithShape="1">
            <a:blip r:embed="rId10">
              <a:alphaModFix/>
            </a:blip>
            <a:srcRect/>
            <a:stretch/>
          </p:blipFill>
          <p:spPr>
            <a:xfrm rot="-1386429">
              <a:off x="10189661" y="4586668"/>
              <a:ext cx="471368" cy="539996"/>
            </a:xfrm>
            <a:prstGeom prst="rect">
              <a:avLst/>
            </a:prstGeom>
            <a:noFill/>
            <a:ln>
              <a:noFill/>
            </a:ln>
          </p:spPr>
        </p:pic>
      </p:grpSp>
      <p:sp>
        <p:nvSpPr>
          <p:cNvPr id="1477" name="Google Shape;1477;p35"/>
          <p:cNvSpPr txBox="1"/>
          <p:nvPr/>
        </p:nvSpPr>
        <p:spPr>
          <a:xfrm rot="-497374">
            <a:off x="6095787" y="5652238"/>
            <a:ext cx="1904710"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[las</a:t>
            </a:r>
            <a:r>
              <a:rPr lang="en-GB" sz="2000" b="1">
                <a:solidFill>
                  <a:schemeClr val="lt1"/>
                </a:solidFill>
                <a:latin typeface="Century Gothic"/>
                <a:ea typeface="Century Gothic"/>
                <a:cs typeface="Century Gothic"/>
                <a:sym typeface="Century Gothic"/>
              </a:rPr>
              <a:t>t Monday</a:t>
            </a:r>
            <a:r>
              <a:rPr lang="en-GB" sz="2000" b="1" i="0" u="none" strike="noStrike" cap="none">
                <a:solidFill>
                  <a:schemeClr val="lt1"/>
                </a:solidFill>
                <a:latin typeface="Century Gothic"/>
                <a:ea typeface="Century Gothic"/>
                <a:cs typeface="Century Gothic"/>
                <a:sym typeface="Century Gothic"/>
              </a:rPr>
              <a:t>]</a:t>
            </a:r>
            <a:endParaRPr/>
          </a:p>
        </p:txBody>
      </p:sp>
      <p:sp>
        <p:nvSpPr>
          <p:cNvPr id="1478" name="Google Shape;1478;p35"/>
          <p:cNvSpPr txBox="1"/>
          <p:nvPr/>
        </p:nvSpPr>
        <p:spPr>
          <a:xfrm>
            <a:off x="2341906" y="3729730"/>
            <a:ext cx="371694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El lunes pasado, canté en español</a:t>
            </a:r>
            <a:r>
              <a:rPr lang="en-GB" sz="2800" i="0" u="none" strike="noStrike" cap="none">
                <a:solidFill>
                  <a:srgbClr val="1F3864"/>
                </a:solidFill>
                <a:latin typeface="Century Gothic"/>
                <a:ea typeface="Century Gothic"/>
                <a:cs typeface="Century Gothic"/>
                <a:sym typeface="Century Gothic"/>
              </a:rPr>
              <a:t>.</a:t>
            </a:r>
            <a:endParaRPr sz="2800" i="0" u="none" strike="noStrike" cap="none">
              <a:solidFill>
                <a:srgbClr val="1F3864"/>
              </a:solidFill>
              <a:latin typeface="Century Gothic"/>
              <a:ea typeface="Century Gothic"/>
              <a:cs typeface="Century Gothic"/>
              <a:sym typeface="Century Gothic"/>
            </a:endParaRPr>
          </a:p>
        </p:txBody>
      </p:sp>
      <p:sp>
        <p:nvSpPr>
          <p:cNvPr id="1479" name="Google Shape;1479;p35"/>
          <p:cNvSpPr txBox="1"/>
          <p:nvPr/>
        </p:nvSpPr>
        <p:spPr>
          <a:xfrm>
            <a:off x="2320119" y="4993733"/>
            <a:ext cx="361156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solidFill>
                  <a:srgbClr val="1F3864"/>
                </a:solidFill>
                <a:latin typeface="Century Gothic"/>
                <a:ea typeface="Century Gothic"/>
                <a:cs typeface="Century Gothic"/>
                <a:sym typeface="Century Gothic"/>
              </a:rPr>
              <a:t>Normalmente estudio en silencio.</a:t>
            </a:r>
            <a:endParaRPr sz="2800" i="0" u="none" strike="noStrike" cap="none">
              <a:solidFill>
                <a:srgbClr val="1F3864"/>
              </a:solidFill>
              <a:latin typeface="Century Gothic"/>
              <a:ea typeface="Century Gothic"/>
              <a:cs typeface="Century Gothic"/>
              <a:sym typeface="Century Gothic"/>
            </a:endParaRPr>
          </a:p>
        </p:txBody>
      </p:sp>
      <p:sp>
        <p:nvSpPr>
          <p:cNvPr id="1480" name="Google Shape;1480;p35"/>
          <p:cNvSpPr txBox="1"/>
          <p:nvPr/>
        </p:nvSpPr>
        <p:spPr>
          <a:xfrm>
            <a:off x="7772065" y="2434007"/>
            <a:ext cx="42851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El lunes pasado, hablé con un compañero</a:t>
            </a:r>
            <a:r>
              <a:rPr lang="en-GB" sz="2800" i="0" u="none" strike="noStrike" cap="none">
                <a:solidFill>
                  <a:srgbClr val="1F3864"/>
                </a:solidFill>
                <a:latin typeface="Century Gothic"/>
                <a:ea typeface="Century Gothic"/>
                <a:cs typeface="Century Gothic"/>
                <a:sym typeface="Century Gothic"/>
              </a:rPr>
              <a:t>.</a:t>
            </a:r>
            <a:endParaRPr sz="2800" i="0" u="none" strike="noStrike" cap="none">
              <a:solidFill>
                <a:srgbClr val="1F3864"/>
              </a:solidFill>
              <a:latin typeface="Century Gothic"/>
              <a:ea typeface="Century Gothic"/>
              <a:cs typeface="Century Gothic"/>
              <a:sym typeface="Century Gothic"/>
            </a:endParaRPr>
          </a:p>
        </p:txBody>
      </p:sp>
      <p:sp>
        <p:nvSpPr>
          <p:cNvPr id="1481" name="Google Shape;1481;p35"/>
          <p:cNvSpPr txBox="1"/>
          <p:nvPr/>
        </p:nvSpPr>
        <p:spPr>
          <a:xfrm>
            <a:off x="7934688" y="3550828"/>
            <a:ext cx="412254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Normalmente escucho música</a:t>
            </a:r>
            <a:r>
              <a:rPr lang="en-GB" sz="2800" i="0" u="none" strike="noStrike" cap="none">
                <a:solidFill>
                  <a:srgbClr val="1F3864"/>
                </a:solidFill>
                <a:latin typeface="Century Gothic"/>
                <a:ea typeface="Century Gothic"/>
                <a:cs typeface="Century Gothic"/>
                <a:sym typeface="Century Gothic"/>
              </a:rPr>
              <a:t>.</a:t>
            </a:r>
            <a:endParaRPr sz="2800" i="0" u="none" strike="noStrike" cap="none">
              <a:solidFill>
                <a:srgbClr val="1F3864"/>
              </a:solidFill>
              <a:latin typeface="Century Gothic"/>
              <a:ea typeface="Century Gothic"/>
              <a:cs typeface="Century Gothic"/>
              <a:sym typeface="Century Gothic"/>
            </a:endParaRPr>
          </a:p>
        </p:txBody>
      </p:sp>
      <p:sp>
        <p:nvSpPr>
          <p:cNvPr id="1482" name="Google Shape;1482;p35"/>
          <p:cNvSpPr txBox="1"/>
          <p:nvPr/>
        </p:nvSpPr>
        <p:spPr>
          <a:xfrm>
            <a:off x="7931516" y="5118313"/>
            <a:ext cx="347881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El lunes pasado, bailé salsa</a:t>
            </a:r>
            <a:r>
              <a:rPr lang="en-GB" sz="2800" i="0" u="none" strike="noStrike" cap="none">
                <a:solidFill>
                  <a:srgbClr val="1F3864"/>
                </a:solidFill>
                <a:latin typeface="Century Gothic"/>
                <a:ea typeface="Century Gothic"/>
                <a:cs typeface="Century Gothic"/>
                <a:sym typeface="Century Gothic"/>
              </a:rPr>
              <a:t>.</a:t>
            </a:r>
            <a:endParaRPr sz="2800" i="0" u="none" strike="noStrike" cap="none">
              <a:solidFill>
                <a:srgbClr val="1F3864"/>
              </a:solidFill>
              <a:latin typeface="Century Gothic"/>
              <a:ea typeface="Century Gothic"/>
              <a:cs typeface="Century Gothic"/>
              <a:sym typeface="Century Gothic"/>
            </a:endParaRPr>
          </a:p>
        </p:txBody>
      </p:sp>
      <p:sp>
        <p:nvSpPr>
          <p:cNvPr id="1483" name="Google Shape;1483;p35"/>
          <p:cNvSpPr/>
          <p:nvPr/>
        </p:nvSpPr>
        <p:spPr>
          <a:xfrm>
            <a:off x="6712054" y="170109"/>
            <a:ext cx="3902548" cy="1067397"/>
          </a:xfrm>
          <a:prstGeom prst="wedgeRoundRectCallout">
            <a:avLst>
              <a:gd name="adj1" fmla="val -59651"/>
              <a:gd name="adj2" fmla="val 48435"/>
              <a:gd name="adj3" fmla="val 16667"/>
            </a:avLst>
          </a:prstGeom>
          <a:solidFill>
            <a:srgbClr val="2F549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Usa las palabras ‘normalmente’ o ‘el lunes pasado’ en cada frase.</a:t>
            </a:r>
            <a:endParaRPr sz="2000">
              <a:solidFill>
                <a:schemeClr val="lt1"/>
              </a:solidFill>
              <a:latin typeface="Century Gothic"/>
              <a:ea typeface="Century Gothic"/>
              <a:cs typeface="Century Gothic"/>
              <a:sym typeface="Century Gothic"/>
            </a:endParaRPr>
          </a:p>
        </p:txBody>
      </p:sp>
      <p:pic>
        <p:nvPicPr>
          <p:cNvPr id="1484" name="Google Shape;1484;p35"/>
          <p:cNvPicPr preferRelativeResize="0"/>
          <p:nvPr/>
        </p:nvPicPr>
        <p:blipFill rotWithShape="1">
          <a:blip r:embed="rId11">
            <a:alphaModFix/>
          </a:blip>
          <a:srcRect/>
          <a:stretch/>
        </p:blipFill>
        <p:spPr>
          <a:xfrm>
            <a:off x="1476375" y="3958718"/>
            <a:ext cx="406517" cy="271012"/>
          </a:xfrm>
          <a:prstGeom prst="rect">
            <a:avLst/>
          </a:prstGeom>
          <a:noFill/>
          <a:ln>
            <a:noFill/>
          </a:ln>
        </p:spPr>
      </p:pic>
      <p:pic>
        <p:nvPicPr>
          <p:cNvPr id="1485" name="Google Shape;1485;p35" descr="Musical Notes PNG Clipart "/>
          <p:cNvPicPr preferRelativeResize="0"/>
          <p:nvPr/>
        </p:nvPicPr>
        <p:blipFill rotWithShape="1">
          <a:blip r:embed="rId12">
            <a:alphaModFix/>
          </a:blip>
          <a:srcRect/>
          <a:stretch/>
        </p:blipFill>
        <p:spPr>
          <a:xfrm>
            <a:off x="7145812" y="3539734"/>
            <a:ext cx="611301" cy="746814"/>
          </a:xfrm>
          <a:prstGeom prst="rect">
            <a:avLst/>
          </a:prstGeom>
          <a:noFill/>
          <a:ln>
            <a:noFill/>
          </a:ln>
        </p:spPr>
      </p:pic>
      <p:sp>
        <p:nvSpPr>
          <p:cNvPr id="1486" name="Google Shape;1486;p35"/>
          <p:cNvSpPr txBox="1"/>
          <p:nvPr/>
        </p:nvSpPr>
        <p:spPr>
          <a:xfrm>
            <a:off x="1476375" y="2158469"/>
            <a:ext cx="11347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[use]</a:t>
            </a:r>
            <a:endParaRPr/>
          </a:p>
        </p:txBody>
      </p:sp>
      <p:sp>
        <p:nvSpPr>
          <p:cNvPr id="1487" name="Google Shape;1487;p35"/>
          <p:cNvSpPr txBox="1"/>
          <p:nvPr/>
        </p:nvSpPr>
        <p:spPr>
          <a:xfrm>
            <a:off x="1257206" y="4782425"/>
            <a:ext cx="130316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[study]</a:t>
            </a:r>
            <a:endParaRPr/>
          </a:p>
        </p:txBody>
      </p:sp>
      <p:pic>
        <p:nvPicPr>
          <p:cNvPr id="1488" name="Google Shape;1488;p35"/>
          <p:cNvPicPr preferRelativeResize="0"/>
          <p:nvPr/>
        </p:nvPicPr>
        <p:blipFill rotWithShape="1">
          <a:blip r:embed="rId13">
            <a:alphaModFix/>
          </a:blip>
          <a:srcRect/>
          <a:stretch/>
        </p:blipFill>
        <p:spPr>
          <a:xfrm>
            <a:off x="264953" y="2212586"/>
            <a:ext cx="560881" cy="640135"/>
          </a:xfrm>
          <a:prstGeom prst="rect">
            <a:avLst/>
          </a:prstGeom>
          <a:noFill/>
          <a:ln>
            <a:noFill/>
          </a:ln>
        </p:spPr>
      </p:pic>
      <p:pic>
        <p:nvPicPr>
          <p:cNvPr id="1489" name="Google Shape;1489;p35"/>
          <p:cNvPicPr preferRelativeResize="0"/>
          <p:nvPr/>
        </p:nvPicPr>
        <p:blipFill rotWithShape="1">
          <a:blip r:embed="rId14">
            <a:alphaModFix/>
          </a:blip>
          <a:srcRect/>
          <a:stretch/>
        </p:blipFill>
        <p:spPr>
          <a:xfrm>
            <a:off x="283199" y="3526089"/>
            <a:ext cx="560881" cy="640135"/>
          </a:xfrm>
          <a:prstGeom prst="rect">
            <a:avLst/>
          </a:prstGeom>
          <a:noFill/>
          <a:ln>
            <a:noFill/>
          </a:ln>
        </p:spPr>
      </p:pic>
      <p:pic>
        <p:nvPicPr>
          <p:cNvPr id="1490" name="Google Shape;1490;p35"/>
          <p:cNvPicPr preferRelativeResize="0"/>
          <p:nvPr/>
        </p:nvPicPr>
        <p:blipFill rotWithShape="1">
          <a:blip r:embed="rId15">
            <a:alphaModFix/>
          </a:blip>
          <a:srcRect/>
          <a:stretch/>
        </p:blipFill>
        <p:spPr>
          <a:xfrm>
            <a:off x="283199" y="4846462"/>
            <a:ext cx="554784" cy="640135"/>
          </a:xfrm>
          <a:prstGeom prst="rect">
            <a:avLst/>
          </a:prstGeom>
          <a:noFill/>
          <a:ln>
            <a:noFill/>
          </a:ln>
        </p:spPr>
      </p:pic>
      <p:pic>
        <p:nvPicPr>
          <p:cNvPr id="1491" name="Google Shape;1491;p35"/>
          <p:cNvPicPr preferRelativeResize="0"/>
          <p:nvPr/>
        </p:nvPicPr>
        <p:blipFill rotWithShape="1">
          <a:blip r:embed="rId16">
            <a:alphaModFix/>
          </a:blip>
          <a:srcRect/>
          <a:stretch/>
        </p:blipFill>
        <p:spPr>
          <a:xfrm>
            <a:off x="5979865" y="2215584"/>
            <a:ext cx="560881" cy="640135"/>
          </a:xfrm>
          <a:prstGeom prst="rect">
            <a:avLst/>
          </a:prstGeom>
          <a:noFill/>
          <a:ln>
            <a:noFill/>
          </a:ln>
        </p:spPr>
      </p:pic>
      <p:pic>
        <p:nvPicPr>
          <p:cNvPr id="1492" name="Google Shape;1492;p35"/>
          <p:cNvPicPr preferRelativeResize="0"/>
          <p:nvPr/>
        </p:nvPicPr>
        <p:blipFill rotWithShape="1">
          <a:blip r:embed="rId17">
            <a:alphaModFix/>
          </a:blip>
          <a:srcRect/>
          <a:stretch/>
        </p:blipFill>
        <p:spPr>
          <a:xfrm>
            <a:off x="5994019" y="3532716"/>
            <a:ext cx="560881" cy="640135"/>
          </a:xfrm>
          <a:prstGeom prst="rect">
            <a:avLst/>
          </a:prstGeom>
          <a:noFill/>
          <a:ln>
            <a:noFill/>
          </a:ln>
        </p:spPr>
      </p:pic>
      <p:pic>
        <p:nvPicPr>
          <p:cNvPr id="1493" name="Google Shape;1493;p35"/>
          <p:cNvPicPr preferRelativeResize="0"/>
          <p:nvPr/>
        </p:nvPicPr>
        <p:blipFill rotWithShape="1">
          <a:blip r:embed="rId18">
            <a:alphaModFix/>
          </a:blip>
          <a:srcRect/>
          <a:stretch/>
        </p:blipFill>
        <p:spPr>
          <a:xfrm>
            <a:off x="5985177" y="4864869"/>
            <a:ext cx="560881" cy="6401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aphicFrame>
        <p:nvGraphicFramePr>
          <p:cNvPr id="1499" name="Google Shape;1499;p36"/>
          <p:cNvGraphicFramePr/>
          <p:nvPr/>
        </p:nvGraphicFramePr>
        <p:xfrm>
          <a:off x="353324" y="2250107"/>
          <a:ext cx="11411050" cy="3959625"/>
        </p:xfrm>
        <a:graphic>
          <a:graphicData uri="http://schemas.openxmlformats.org/drawingml/2006/table">
            <a:tbl>
              <a:tblPr firstRow="1" bandRow="1">
                <a:noFill/>
                <a:tableStyleId>{18813EF3-2F05-4162-80BD-1A309C8940D0}</a:tableStyleId>
              </a:tblPr>
              <a:tblGrid>
                <a:gridCol w="5705525">
                  <a:extLst>
                    <a:ext uri="{9D8B030D-6E8A-4147-A177-3AD203B41FA5}">
                      <a16:colId xmlns:a16="http://schemas.microsoft.com/office/drawing/2014/main" val="20000"/>
                    </a:ext>
                  </a:extLst>
                </a:gridCol>
                <a:gridCol w="5705525">
                  <a:extLst>
                    <a:ext uri="{9D8B030D-6E8A-4147-A177-3AD203B41FA5}">
                      <a16:colId xmlns:a16="http://schemas.microsoft.com/office/drawing/2014/main" val="20001"/>
                    </a:ext>
                  </a:extLst>
                </a:gridCol>
              </a:tblGrid>
              <a:tr h="13198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13198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13198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bl>
          </a:graphicData>
        </a:graphic>
      </p:graphicFrame>
      <p:pic>
        <p:nvPicPr>
          <p:cNvPr id="1500" name="Google Shape;1500;p3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501" name="Google Shape;1501;p3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escribir!</a:t>
            </a:r>
            <a:endParaRPr/>
          </a:p>
        </p:txBody>
      </p:sp>
      <p:sp>
        <p:nvSpPr>
          <p:cNvPr id="1502" name="Google Shape;1502;p36"/>
          <p:cNvSpPr/>
          <p:nvPr/>
        </p:nvSpPr>
        <p:spPr>
          <a:xfrm>
            <a:off x="10782300" y="258166"/>
            <a:ext cx="11458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pic>
        <p:nvPicPr>
          <p:cNvPr id="1503" name="Google Shape;1503;p36"/>
          <p:cNvPicPr preferRelativeResize="0"/>
          <p:nvPr/>
        </p:nvPicPr>
        <p:blipFill rotWithShape="1">
          <a:blip r:embed="rId4">
            <a:alphaModFix/>
          </a:blip>
          <a:srcRect/>
          <a:stretch/>
        </p:blipFill>
        <p:spPr>
          <a:xfrm>
            <a:off x="570561" y="2294015"/>
            <a:ext cx="1217528" cy="1234093"/>
          </a:xfrm>
          <a:prstGeom prst="rect">
            <a:avLst/>
          </a:prstGeom>
          <a:noFill/>
          <a:ln>
            <a:noFill/>
          </a:ln>
        </p:spPr>
      </p:pic>
      <p:pic>
        <p:nvPicPr>
          <p:cNvPr id="1504" name="Google Shape;1504;p36" descr="http://www.clker.com/cliparts/3/0/3/8/1194986541442028018ear_-_body_part_nicu_buc_01.svg.med.png"/>
          <p:cNvPicPr preferRelativeResize="0"/>
          <p:nvPr/>
        </p:nvPicPr>
        <p:blipFill rotWithShape="1">
          <a:blip r:embed="rId5">
            <a:alphaModFix/>
          </a:blip>
          <a:srcRect/>
          <a:stretch/>
        </p:blipFill>
        <p:spPr>
          <a:xfrm>
            <a:off x="6729058" y="3645887"/>
            <a:ext cx="579445" cy="965742"/>
          </a:xfrm>
          <a:prstGeom prst="rect">
            <a:avLst/>
          </a:prstGeom>
          <a:noFill/>
          <a:ln>
            <a:noFill/>
          </a:ln>
        </p:spPr>
      </p:pic>
      <p:pic>
        <p:nvPicPr>
          <p:cNvPr id="1505" name="Google Shape;1505;p36" descr="http://www.clker.com/cliparts/4/e/2/9/1194986473930810829smiley119.svg.med.png"/>
          <p:cNvPicPr preferRelativeResize="0"/>
          <p:nvPr/>
        </p:nvPicPr>
        <p:blipFill rotWithShape="1">
          <a:blip r:embed="rId6">
            <a:alphaModFix/>
          </a:blip>
          <a:srcRect/>
          <a:stretch/>
        </p:blipFill>
        <p:spPr>
          <a:xfrm>
            <a:off x="1013368" y="4945890"/>
            <a:ext cx="869524" cy="1049791"/>
          </a:xfrm>
          <a:prstGeom prst="rect">
            <a:avLst/>
          </a:prstGeom>
          <a:noFill/>
          <a:ln>
            <a:noFill/>
          </a:ln>
        </p:spPr>
      </p:pic>
      <p:pic>
        <p:nvPicPr>
          <p:cNvPr id="1506" name="Google Shape;1506;p36" descr="http://www.clker.com/cliparts/5/b/9/8/1194984513646717809chat_icon_01.svg.med.png"/>
          <p:cNvPicPr preferRelativeResize="0"/>
          <p:nvPr/>
        </p:nvPicPr>
        <p:blipFill rotWithShape="1">
          <a:blip r:embed="rId7">
            <a:alphaModFix/>
          </a:blip>
          <a:srcRect/>
          <a:stretch/>
        </p:blipFill>
        <p:spPr>
          <a:xfrm>
            <a:off x="6511209" y="2263960"/>
            <a:ext cx="940254" cy="940254"/>
          </a:xfrm>
          <a:prstGeom prst="rect">
            <a:avLst/>
          </a:prstGeom>
          <a:noFill/>
          <a:ln>
            <a:noFill/>
          </a:ln>
        </p:spPr>
      </p:pic>
      <p:pic>
        <p:nvPicPr>
          <p:cNvPr id="1507" name="Google Shape;1507;p36"/>
          <p:cNvPicPr preferRelativeResize="0"/>
          <p:nvPr/>
        </p:nvPicPr>
        <p:blipFill rotWithShape="1">
          <a:blip r:embed="rId8">
            <a:alphaModFix/>
          </a:blip>
          <a:srcRect r="8513" b="30197"/>
          <a:stretch/>
        </p:blipFill>
        <p:spPr>
          <a:xfrm>
            <a:off x="749324" y="3565197"/>
            <a:ext cx="1570795" cy="965233"/>
          </a:xfrm>
          <a:prstGeom prst="rect">
            <a:avLst/>
          </a:prstGeom>
          <a:noFill/>
          <a:ln>
            <a:noFill/>
          </a:ln>
        </p:spPr>
      </p:pic>
      <p:sp>
        <p:nvSpPr>
          <p:cNvPr id="1508" name="Google Shape;1508;p36"/>
          <p:cNvSpPr txBox="1"/>
          <p:nvPr/>
        </p:nvSpPr>
        <p:spPr>
          <a:xfrm>
            <a:off x="2363990" y="2467316"/>
            <a:ext cx="42851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solidFill>
                  <a:srgbClr val="1F3864"/>
                </a:solidFill>
                <a:latin typeface="Century Gothic"/>
                <a:ea typeface="Century Gothic"/>
                <a:cs typeface="Century Gothic"/>
                <a:sym typeface="Century Gothic"/>
              </a:rPr>
              <a:t>Normalmente uso el diccionario.</a:t>
            </a:r>
            <a:endParaRPr sz="2800" i="0" u="none" strike="noStrike" cap="none">
              <a:solidFill>
                <a:srgbClr val="1F3864"/>
              </a:solidFill>
              <a:latin typeface="Century Gothic"/>
              <a:ea typeface="Century Gothic"/>
              <a:cs typeface="Century Gothic"/>
              <a:sym typeface="Century Gothic"/>
            </a:endParaRPr>
          </a:p>
        </p:txBody>
      </p:sp>
      <p:grpSp>
        <p:nvGrpSpPr>
          <p:cNvPr id="1509" name="Google Shape;1509;p36"/>
          <p:cNvGrpSpPr/>
          <p:nvPr/>
        </p:nvGrpSpPr>
        <p:grpSpPr>
          <a:xfrm>
            <a:off x="6443958" y="4867352"/>
            <a:ext cx="1360877" cy="907241"/>
            <a:chOff x="8327824" y="4515835"/>
            <a:chExt cx="2420257" cy="1593113"/>
          </a:xfrm>
        </p:grpSpPr>
        <p:pic>
          <p:nvPicPr>
            <p:cNvPr id="1510" name="Google Shape;1510;p36"/>
            <p:cNvPicPr preferRelativeResize="0"/>
            <p:nvPr/>
          </p:nvPicPr>
          <p:blipFill rotWithShape="1">
            <a:blip r:embed="rId9">
              <a:alphaModFix/>
            </a:blip>
            <a:srcRect/>
            <a:stretch/>
          </p:blipFill>
          <p:spPr>
            <a:xfrm>
              <a:off x="8327824" y="4924345"/>
              <a:ext cx="2197848" cy="1184603"/>
            </a:xfrm>
            <a:prstGeom prst="rect">
              <a:avLst/>
            </a:prstGeom>
            <a:noFill/>
            <a:ln>
              <a:noFill/>
            </a:ln>
          </p:spPr>
        </p:pic>
        <p:pic>
          <p:nvPicPr>
            <p:cNvPr id="1511" name="Google Shape;1511;p36"/>
            <p:cNvPicPr preferRelativeResize="0"/>
            <p:nvPr/>
          </p:nvPicPr>
          <p:blipFill rotWithShape="1">
            <a:blip r:embed="rId10">
              <a:alphaModFix/>
            </a:blip>
            <a:srcRect/>
            <a:stretch/>
          </p:blipFill>
          <p:spPr>
            <a:xfrm rot="-1386429">
              <a:off x="10189661" y="4586668"/>
              <a:ext cx="471368" cy="539996"/>
            </a:xfrm>
            <a:prstGeom prst="rect">
              <a:avLst/>
            </a:prstGeom>
            <a:noFill/>
            <a:ln>
              <a:noFill/>
            </a:ln>
          </p:spPr>
        </p:pic>
      </p:grpSp>
      <p:sp>
        <p:nvSpPr>
          <p:cNvPr id="1512" name="Google Shape;1512;p36"/>
          <p:cNvSpPr txBox="1"/>
          <p:nvPr/>
        </p:nvSpPr>
        <p:spPr>
          <a:xfrm>
            <a:off x="2341905" y="3729730"/>
            <a:ext cx="42851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El lunes pasado, </a:t>
            </a:r>
            <a:endParaRPr/>
          </a:p>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canté en español</a:t>
            </a:r>
            <a:r>
              <a:rPr lang="en-GB" sz="2800" i="0" u="none" strike="noStrike" cap="none">
                <a:solidFill>
                  <a:srgbClr val="1F3864"/>
                </a:solidFill>
                <a:latin typeface="Century Gothic"/>
                <a:ea typeface="Century Gothic"/>
                <a:cs typeface="Century Gothic"/>
                <a:sym typeface="Century Gothic"/>
              </a:rPr>
              <a:t>.</a:t>
            </a:r>
            <a:endParaRPr sz="2800" i="0" u="none" strike="noStrike" cap="none">
              <a:solidFill>
                <a:srgbClr val="1F3864"/>
              </a:solidFill>
              <a:latin typeface="Century Gothic"/>
              <a:ea typeface="Century Gothic"/>
              <a:cs typeface="Century Gothic"/>
              <a:sym typeface="Century Gothic"/>
            </a:endParaRPr>
          </a:p>
        </p:txBody>
      </p:sp>
      <p:sp>
        <p:nvSpPr>
          <p:cNvPr id="1513" name="Google Shape;1513;p36"/>
          <p:cNvSpPr txBox="1"/>
          <p:nvPr/>
        </p:nvSpPr>
        <p:spPr>
          <a:xfrm>
            <a:off x="2320119" y="4993733"/>
            <a:ext cx="361156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solidFill>
                  <a:srgbClr val="1F3864"/>
                </a:solidFill>
                <a:latin typeface="Century Gothic"/>
                <a:ea typeface="Century Gothic"/>
                <a:cs typeface="Century Gothic"/>
                <a:sym typeface="Century Gothic"/>
              </a:rPr>
              <a:t>Normalmente estudio en silencio.</a:t>
            </a:r>
            <a:endParaRPr sz="2800" i="0" u="none" strike="noStrike" cap="none">
              <a:solidFill>
                <a:srgbClr val="1F3864"/>
              </a:solidFill>
              <a:latin typeface="Century Gothic"/>
              <a:ea typeface="Century Gothic"/>
              <a:cs typeface="Century Gothic"/>
              <a:sym typeface="Century Gothic"/>
            </a:endParaRPr>
          </a:p>
        </p:txBody>
      </p:sp>
      <p:sp>
        <p:nvSpPr>
          <p:cNvPr id="1514" name="Google Shape;1514;p36"/>
          <p:cNvSpPr txBox="1"/>
          <p:nvPr/>
        </p:nvSpPr>
        <p:spPr>
          <a:xfrm>
            <a:off x="7772065" y="2434007"/>
            <a:ext cx="42851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El lunes pasado, hablé con un compañero</a:t>
            </a:r>
            <a:r>
              <a:rPr lang="en-GB" sz="2800" i="0" u="none" strike="noStrike" cap="none">
                <a:solidFill>
                  <a:srgbClr val="1F3864"/>
                </a:solidFill>
                <a:latin typeface="Century Gothic"/>
                <a:ea typeface="Century Gothic"/>
                <a:cs typeface="Century Gothic"/>
                <a:sym typeface="Century Gothic"/>
              </a:rPr>
              <a:t>.</a:t>
            </a:r>
            <a:endParaRPr sz="2800" i="0" u="none" strike="noStrike" cap="none">
              <a:solidFill>
                <a:srgbClr val="1F3864"/>
              </a:solidFill>
              <a:latin typeface="Century Gothic"/>
              <a:ea typeface="Century Gothic"/>
              <a:cs typeface="Century Gothic"/>
              <a:sym typeface="Century Gothic"/>
            </a:endParaRPr>
          </a:p>
        </p:txBody>
      </p:sp>
      <p:sp>
        <p:nvSpPr>
          <p:cNvPr id="1515" name="Google Shape;1515;p36"/>
          <p:cNvSpPr txBox="1"/>
          <p:nvPr/>
        </p:nvSpPr>
        <p:spPr>
          <a:xfrm>
            <a:off x="7934688" y="3550828"/>
            <a:ext cx="412254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Normalmente escucho música</a:t>
            </a:r>
            <a:r>
              <a:rPr lang="en-GB" sz="2800" i="0" u="none" strike="noStrike" cap="none">
                <a:solidFill>
                  <a:srgbClr val="1F3864"/>
                </a:solidFill>
                <a:latin typeface="Century Gothic"/>
                <a:ea typeface="Century Gothic"/>
                <a:cs typeface="Century Gothic"/>
                <a:sym typeface="Century Gothic"/>
              </a:rPr>
              <a:t>.</a:t>
            </a:r>
            <a:endParaRPr sz="2800" i="0" u="none" strike="noStrike" cap="none">
              <a:solidFill>
                <a:srgbClr val="1F3864"/>
              </a:solidFill>
              <a:latin typeface="Century Gothic"/>
              <a:ea typeface="Century Gothic"/>
              <a:cs typeface="Century Gothic"/>
              <a:sym typeface="Century Gothic"/>
            </a:endParaRPr>
          </a:p>
        </p:txBody>
      </p:sp>
      <p:sp>
        <p:nvSpPr>
          <p:cNvPr id="1516" name="Google Shape;1516;p36"/>
          <p:cNvSpPr txBox="1"/>
          <p:nvPr/>
        </p:nvSpPr>
        <p:spPr>
          <a:xfrm>
            <a:off x="7931516" y="5118313"/>
            <a:ext cx="347881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El lunes pasado, bailé salsa</a:t>
            </a:r>
            <a:r>
              <a:rPr lang="en-GB" sz="2800" i="0" u="none" strike="noStrike" cap="none">
                <a:solidFill>
                  <a:srgbClr val="1F3864"/>
                </a:solidFill>
                <a:latin typeface="Century Gothic"/>
                <a:ea typeface="Century Gothic"/>
                <a:cs typeface="Century Gothic"/>
                <a:sym typeface="Century Gothic"/>
              </a:rPr>
              <a:t>.</a:t>
            </a:r>
            <a:endParaRPr sz="2800" i="0" u="none" strike="noStrike" cap="none">
              <a:solidFill>
                <a:srgbClr val="1F3864"/>
              </a:solidFill>
              <a:latin typeface="Century Gothic"/>
              <a:ea typeface="Century Gothic"/>
              <a:cs typeface="Century Gothic"/>
              <a:sym typeface="Century Gothic"/>
            </a:endParaRPr>
          </a:p>
        </p:txBody>
      </p:sp>
      <p:sp>
        <p:nvSpPr>
          <p:cNvPr id="1517" name="Google Shape;1517;p36"/>
          <p:cNvSpPr txBox="1"/>
          <p:nvPr/>
        </p:nvSpPr>
        <p:spPr>
          <a:xfrm>
            <a:off x="190840" y="1170939"/>
            <a:ext cx="86314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¿En qué clase está Miguel? </a:t>
            </a:r>
            <a:endParaRPr sz="2800" b="1" i="0" u="none" strike="noStrike" cap="none">
              <a:solidFill>
                <a:srgbClr val="1F3864"/>
              </a:solidFill>
              <a:latin typeface="Century Gothic"/>
              <a:ea typeface="Century Gothic"/>
              <a:cs typeface="Century Gothic"/>
              <a:sym typeface="Century Gothic"/>
            </a:endParaRPr>
          </a:p>
        </p:txBody>
      </p:sp>
      <p:sp>
        <p:nvSpPr>
          <p:cNvPr id="1518" name="Google Shape;1518;p36"/>
          <p:cNvSpPr txBox="1"/>
          <p:nvPr/>
        </p:nvSpPr>
        <p:spPr>
          <a:xfrm>
            <a:off x="619145" y="1145639"/>
            <a:ext cx="86314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¿La clase de Pedro? </a:t>
            </a:r>
            <a:endParaRPr sz="2800" b="1" i="0" u="none" strike="noStrike" cap="none">
              <a:solidFill>
                <a:srgbClr val="1F3864"/>
              </a:solidFill>
              <a:latin typeface="Century Gothic"/>
              <a:ea typeface="Century Gothic"/>
              <a:cs typeface="Century Gothic"/>
              <a:sym typeface="Century Gothic"/>
            </a:endParaRPr>
          </a:p>
        </p:txBody>
      </p:sp>
      <p:sp>
        <p:nvSpPr>
          <p:cNvPr id="1519" name="Google Shape;1519;p36"/>
          <p:cNvSpPr txBox="1"/>
          <p:nvPr/>
        </p:nvSpPr>
        <p:spPr>
          <a:xfrm>
            <a:off x="481660" y="1118336"/>
            <a:ext cx="86314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¿La clase de Patricia? </a:t>
            </a:r>
            <a:endParaRPr sz="2800" b="1" i="0" u="none" strike="noStrike" cap="none">
              <a:solidFill>
                <a:srgbClr val="1F3864"/>
              </a:solidFill>
              <a:latin typeface="Century Gothic"/>
              <a:ea typeface="Century Gothic"/>
              <a:cs typeface="Century Gothic"/>
              <a:sym typeface="Century Gothic"/>
            </a:endParaRPr>
          </a:p>
        </p:txBody>
      </p:sp>
      <p:sp>
        <p:nvSpPr>
          <p:cNvPr id="1520" name="Google Shape;1520;p36"/>
          <p:cNvSpPr txBox="1"/>
          <p:nvPr/>
        </p:nvSpPr>
        <p:spPr>
          <a:xfrm>
            <a:off x="818304" y="1204600"/>
            <a:ext cx="86314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İNo! </a:t>
            </a:r>
            <a:endParaRPr sz="2800" b="1" i="0" u="none" strike="noStrike" cap="none">
              <a:solidFill>
                <a:srgbClr val="1F3864"/>
              </a:solidFill>
              <a:latin typeface="Century Gothic"/>
              <a:ea typeface="Century Gothic"/>
              <a:cs typeface="Century Gothic"/>
              <a:sym typeface="Century Gothic"/>
            </a:endParaRPr>
          </a:p>
        </p:txBody>
      </p:sp>
      <p:sp>
        <p:nvSpPr>
          <p:cNvPr id="1521" name="Google Shape;1521;p36"/>
          <p:cNvSpPr txBox="1"/>
          <p:nvPr/>
        </p:nvSpPr>
        <p:spPr>
          <a:xfrm>
            <a:off x="543335" y="1191884"/>
            <a:ext cx="86314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İNo! </a:t>
            </a:r>
            <a:endParaRPr sz="2800" b="1" i="0" u="none" strike="noStrike" cap="none">
              <a:solidFill>
                <a:srgbClr val="1F3864"/>
              </a:solidFill>
              <a:latin typeface="Century Gothic"/>
              <a:ea typeface="Century Gothic"/>
              <a:cs typeface="Century Gothic"/>
              <a:sym typeface="Century Gothic"/>
            </a:endParaRPr>
          </a:p>
        </p:txBody>
      </p:sp>
      <p:sp>
        <p:nvSpPr>
          <p:cNvPr id="1522" name="Google Shape;1522;p36"/>
          <p:cNvSpPr txBox="1"/>
          <p:nvPr/>
        </p:nvSpPr>
        <p:spPr>
          <a:xfrm>
            <a:off x="443232" y="1158545"/>
            <a:ext cx="1096709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1F3864"/>
                </a:solidFill>
                <a:latin typeface="Century Gothic"/>
                <a:ea typeface="Century Gothic"/>
                <a:cs typeface="Century Gothic"/>
                <a:sym typeface="Century Gothic"/>
              </a:rPr>
              <a:t>Está en otra clase diferente.  İHay tres clases de español! </a:t>
            </a:r>
            <a:endParaRPr sz="2800" b="1" i="0" u="none" strike="noStrike" cap="none">
              <a:solidFill>
                <a:srgbClr val="1F3864"/>
              </a:solidFill>
              <a:latin typeface="Century Gothic"/>
              <a:ea typeface="Century Gothic"/>
              <a:cs typeface="Century Gothic"/>
              <a:sym typeface="Century Gothic"/>
            </a:endParaRPr>
          </a:p>
        </p:txBody>
      </p:sp>
      <p:pic>
        <p:nvPicPr>
          <p:cNvPr id="1523" name="Google Shape;1523;p36"/>
          <p:cNvPicPr preferRelativeResize="0"/>
          <p:nvPr/>
        </p:nvPicPr>
        <p:blipFill rotWithShape="1">
          <a:blip r:embed="rId11">
            <a:alphaModFix/>
          </a:blip>
          <a:srcRect/>
          <a:stretch/>
        </p:blipFill>
        <p:spPr>
          <a:xfrm>
            <a:off x="1476375" y="3958718"/>
            <a:ext cx="406517" cy="271012"/>
          </a:xfrm>
          <a:prstGeom prst="rect">
            <a:avLst/>
          </a:prstGeom>
          <a:noFill/>
          <a:ln>
            <a:noFill/>
          </a:ln>
        </p:spPr>
      </p:pic>
      <p:pic>
        <p:nvPicPr>
          <p:cNvPr id="1524" name="Google Shape;1524;p36" descr="Musical Notes PNG Clipart "/>
          <p:cNvPicPr preferRelativeResize="0"/>
          <p:nvPr/>
        </p:nvPicPr>
        <p:blipFill rotWithShape="1">
          <a:blip r:embed="rId12">
            <a:alphaModFix/>
          </a:blip>
          <a:srcRect/>
          <a:stretch/>
        </p:blipFill>
        <p:spPr>
          <a:xfrm>
            <a:off x="7145812" y="3539734"/>
            <a:ext cx="611301" cy="746814"/>
          </a:xfrm>
          <a:prstGeom prst="rect">
            <a:avLst/>
          </a:prstGeom>
          <a:noFill/>
          <a:ln>
            <a:noFill/>
          </a:ln>
        </p:spPr>
      </p:pic>
      <p:sp>
        <p:nvSpPr>
          <p:cNvPr id="1525" name="Google Shape;1525;p36"/>
          <p:cNvSpPr txBox="1"/>
          <p:nvPr/>
        </p:nvSpPr>
        <p:spPr>
          <a:xfrm rot="-497374">
            <a:off x="369800" y="3175797"/>
            <a:ext cx="1687569"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[normally]</a:t>
            </a:r>
            <a:endParaRPr/>
          </a:p>
        </p:txBody>
      </p:sp>
      <p:sp>
        <p:nvSpPr>
          <p:cNvPr id="1526" name="Google Shape;1526;p36"/>
          <p:cNvSpPr txBox="1"/>
          <p:nvPr/>
        </p:nvSpPr>
        <p:spPr>
          <a:xfrm rot="-497374">
            <a:off x="519871" y="5795625"/>
            <a:ext cx="1687569"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[normally]</a:t>
            </a:r>
            <a:endParaRPr/>
          </a:p>
        </p:txBody>
      </p:sp>
      <p:sp>
        <p:nvSpPr>
          <p:cNvPr id="1527" name="Google Shape;1527;p36"/>
          <p:cNvSpPr txBox="1"/>
          <p:nvPr/>
        </p:nvSpPr>
        <p:spPr>
          <a:xfrm rot="-497374">
            <a:off x="370820" y="4377028"/>
            <a:ext cx="1918981"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[las</a:t>
            </a:r>
            <a:r>
              <a:rPr lang="en-GB" sz="2000" b="1">
                <a:solidFill>
                  <a:schemeClr val="lt1"/>
                </a:solidFill>
                <a:latin typeface="Century Gothic"/>
                <a:ea typeface="Century Gothic"/>
                <a:cs typeface="Century Gothic"/>
                <a:sym typeface="Century Gothic"/>
              </a:rPr>
              <a:t>t Monday</a:t>
            </a:r>
            <a:r>
              <a:rPr lang="en-GB" sz="2000" b="1" i="0" u="none" strike="noStrike" cap="none">
                <a:solidFill>
                  <a:schemeClr val="lt1"/>
                </a:solidFill>
                <a:latin typeface="Century Gothic"/>
                <a:ea typeface="Century Gothic"/>
                <a:cs typeface="Century Gothic"/>
                <a:sym typeface="Century Gothic"/>
              </a:rPr>
              <a:t>]</a:t>
            </a:r>
            <a:endParaRPr/>
          </a:p>
        </p:txBody>
      </p:sp>
      <p:sp>
        <p:nvSpPr>
          <p:cNvPr id="1528" name="Google Shape;1528;p36"/>
          <p:cNvSpPr txBox="1"/>
          <p:nvPr/>
        </p:nvSpPr>
        <p:spPr>
          <a:xfrm rot="-497374">
            <a:off x="5950645" y="3084101"/>
            <a:ext cx="1890967"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[las</a:t>
            </a:r>
            <a:r>
              <a:rPr lang="en-GB" sz="2000" b="1">
                <a:solidFill>
                  <a:schemeClr val="lt1"/>
                </a:solidFill>
                <a:latin typeface="Century Gothic"/>
                <a:ea typeface="Century Gothic"/>
                <a:cs typeface="Century Gothic"/>
                <a:sym typeface="Century Gothic"/>
              </a:rPr>
              <a:t>t Monday</a:t>
            </a:r>
            <a:r>
              <a:rPr lang="en-GB" sz="2000" b="1" i="0" u="none" strike="noStrike" cap="none">
                <a:solidFill>
                  <a:schemeClr val="lt1"/>
                </a:solidFill>
                <a:latin typeface="Century Gothic"/>
                <a:ea typeface="Century Gothic"/>
                <a:cs typeface="Century Gothic"/>
                <a:sym typeface="Century Gothic"/>
              </a:rPr>
              <a:t>]</a:t>
            </a:r>
            <a:endParaRPr/>
          </a:p>
        </p:txBody>
      </p:sp>
      <p:sp>
        <p:nvSpPr>
          <p:cNvPr id="1529" name="Google Shape;1529;p36"/>
          <p:cNvSpPr txBox="1"/>
          <p:nvPr/>
        </p:nvSpPr>
        <p:spPr>
          <a:xfrm rot="-497374">
            <a:off x="6145449" y="4373388"/>
            <a:ext cx="1687569"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[normally]</a:t>
            </a:r>
            <a:endParaRPr/>
          </a:p>
        </p:txBody>
      </p:sp>
      <p:sp>
        <p:nvSpPr>
          <p:cNvPr id="1530" name="Google Shape;1530;p36"/>
          <p:cNvSpPr txBox="1"/>
          <p:nvPr/>
        </p:nvSpPr>
        <p:spPr>
          <a:xfrm rot="-497374">
            <a:off x="6095787" y="5652238"/>
            <a:ext cx="1904710"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lt1"/>
                </a:solidFill>
                <a:latin typeface="Century Gothic"/>
                <a:ea typeface="Century Gothic"/>
                <a:cs typeface="Century Gothic"/>
                <a:sym typeface="Century Gothic"/>
              </a:rPr>
              <a:t>[las</a:t>
            </a:r>
            <a:r>
              <a:rPr lang="en-GB" sz="2000" b="1">
                <a:solidFill>
                  <a:schemeClr val="lt1"/>
                </a:solidFill>
                <a:latin typeface="Century Gothic"/>
                <a:ea typeface="Century Gothic"/>
                <a:cs typeface="Century Gothic"/>
                <a:sym typeface="Century Gothic"/>
              </a:rPr>
              <a:t>t Monday</a:t>
            </a:r>
            <a:r>
              <a:rPr lang="en-GB" sz="2000" b="1" i="0" u="none" strike="noStrike" cap="none">
                <a:solidFill>
                  <a:schemeClr val="lt1"/>
                </a:solidFill>
                <a:latin typeface="Century Gothic"/>
                <a:ea typeface="Century Gothic"/>
                <a:cs typeface="Century Gothic"/>
                <a:sym typeface="Century Gothic"/>
              </a:rPr>
              <a:t>]</a:t>
            </a:r>
            <a:endParaRPr/>
          </a:p>
        </p:txBody>
      </p:sp>
      <p:sp>
        <p:nvSpPr>
          <p:cNvPr id="1531" name="Google Shape;1531;p36"/>
          <p:cNvSpPr txBox="1"/>
          <p:nvPr/>
        </p:nvSpPr>
        <p:spPr>
          <a:xfrm>
            <a:off x="1476375" y="2158469"/>
            <a:ext cx="11347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[use]</a:t>
            </a:r>
            <a:endParaRPr/>
          </a:p>
        </p:txBody>
      </p:sp>
      <p:sp>
        <p:nvSpPr>
          <p:cNvPr id="1532" name="Google Shape;1532;p36"/>
          <p:cNvSpPr txBox="1"/>
          <p:nvPr/>
        </p:nvSpPr>
        <p:spPr>
          <a:xfrm>
            <a:off x="1257206" y="4782425"/>
            <a:ext cx="130316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[study]</a:t>
            </a:r>
            <a:endParaRPr/>
          </a:p>
        </p:txBody>
      </p:sp>
      <p:pic>
        <p:nvPicPr>
          <p:cNvPr id="1533" name="Google Shape;1533;p36"/>
          <p:cNvPicPr preferRelativeResize="0"/>
          <p:nvPr/>
        </p:nvPicPr>
        <p:blipFill rotWithShape="1">
          <a:blip r:embed="rId13">
            <a:alphaModFix/>
          </a:blip>
          <a:srcRect/>
          <a:stretch/>
        </p:blipFill>
        <p:spPr>
          <a:xfrm>
            <a:off x="290120" y="2228902"/>
            <a:ext cx="560881" cy="640135"/>
          </a:xfrm>
          <a:prstGeom prst="rect">
            <a:avLst/>
          </a:prstGeom>
          <a:noFill/>
          <a:ln>
            <a:noFill/>
          </a:ln>
        </p:spPr>
      </p:pic>
      <p:pic>
        <p:nvPicPr>
          <p:cNvPr id="1534" name="Google Shape;1534;p36"/>
          <p:cNvPicPr preferRelativeResize="0"/>
          <p:nvPr/>
        </p:nvPicPr>
        <p:blipFill rotWithShape="1">
          <a:blip r:embed="rId14">
            <a:alphaModFix/>
          </a:blip>
          <a:srcRect/>
          <a:stretch/>
        </p:blipFill>
        <p:spPr>
          <a:xfrm>
            <a:off x="286144" y="3522652"/>
            <a:ext cx="560881" cy="640135"/>
          </a:xfrm>
          <a:prstGeom prst="rect">
            <a:avLst/>
          </a:prstGeom>
          <a:noFill/>
          <a:ln>
            <a:noFill/>
          </a:ln>
        </p:spPr>
      </p:pic>
      <p:pic>
        <p:nvPicPr>
          <p:cNvPr id="1535" name="Google Shape;1535;p36"/>
          <p:cNvPicPr preferRelativeResize="0"/>
          <p:nvPr/>
        </p:nvPicPr>
        <p:blipFill rotWithShape="1">
          <a:blip r:embed="rId15">
            <a:alphaModFix/>
          </a:blip>
          <a:srcRect/>
          <a:stretch/>
        </p:blipFill>
        <p:spPr>
          <a:xfrm>
            <a:off x="289192" y="4866192"/>
            <a:ext cx="554784" cy="640135"/>
          </a:xfrm>
          <a:prstGeom prst="rect">
            <a:avLst/>
          </a:prstGeom>
          <a:noFill/>
          <a:ln>
            <a:noFill/>
          </a:ln>
        </p:spPr>
      </p:pic>
      <p:pic>
        <p:nvPicPr>
          <p:cNvPr id="1536" name="Google Shape;1536;p36"/>
          <p:cNvPicPr preferRelativeResize="0"/>
          <p:nvPr/>
        </p:nvPicPr>
        <p:blipFill rotWithShape="1">
          <a:blip r:embed="rId16">
            <a:alphaModFix/>
          </a:blip>
          <a:srcRect/>
          <a:stretch/>
        </p:blipFill>
        <p:spPr>
          <a:xfrm>
            <a:off x="6005989" y="2230234"/>
            <a:ext cx="560881" cy="640135"/>
          </a:xfrm>
          <a:prstGeom prst="rect">
            <a:avLst/>
          </a:prstGeom>
          <a:noFill/>
          <a:ln>
            <a:noFill/>
          </a:ln>
        </p:spPr>
      </p:pic>
      <p:pic>
        <p:nvPicPr>
          <p:cNvPr id="1537" name="Google Shape;1537;p36"/>
          <p:cNvPicPr preferRelativeResize="0"/>
          <p:nvPr/>
        </p:nvPicPr>
        <p:blipFill rotWithShape="1">
          <a:blip r:embed="rId17">
            <a:alphaModFix/>
          </a:blip>
          <a:srcRect/>
          <a:stretch/>
        </p:blipFill>
        <p:spPr>
          <a:xfrm>
            <a:off x="6000007" y="3546644"/>
            <a:ext cx="560881" cy="640135"/>
          </a:xfrm>
          <a:prstGeom prst="rect">
            <a:avLst/>
          </a:prstGeom>
          <a:noFill/>
          <a:ln>
            <a:noFill/>
          </a:ln>
        </p:spPr>
      </p:pic>
      <p:pic>
        <p:nvPicPr>
          <p:cNvPr id="1538" name="Google Shape;1538;p36"/>
          <p:cNvPicPr preferRelativeResize="0"/>
          <p:nvPr/>
        </p:nvPicPr>
        <p:blipFill rotWithShape="1">
          <a:blip r:embed="rId18">
            <a:alphaModFix/>
          </a:blip>
          <a:srcRect/>
          <a:stretch/>
        </p:blipFill>
        <p:spPr>
          <a:xfrm>
            <a:off x="5983656" y="4854719"/>
            <a:ext cx="560881" cy="6401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5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5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5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15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15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present &amp; past tense in the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Verb agreement (past)’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1544" name="Google Shape;1544;p37" descr="title"/>
          <p:cNvPicPr preferRelativeResize="0"/>
          <p:nvPr/>
        </p:nvPicPr>
        <p:blipFill rotWithShape="1">
          <a:blip r:embed="rId3">
            <a:alphaModFix/>
          </a:blip>
          <a:srcRect/>
          <a:stretch/>
        </p:blipFill>
        <p:spPr>
          <a:xfrm>
            <a:off x="0" y="189818"/>
            <a:ext cx="6649156" cy="867128"/>
          </a:xfrm>
          <a:prstGeom prst="rect">
            <a:avLst/>
          </a:prstGeom>
          <a:noFill/>
          <a:ln>
            <a:noFill/>
          </a:ln>
        </p:spPr>
      </p:pic>
      <p:sp>
        <p:nvSpPr>
          <p:cNvPr id="1545" name="Google Shape;1545;p37"/>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Deberes</a:t>
            </a:r>
            <a:endParaRPr sz="3600" b="1">
              <a:solidFill>
                <a:schemeClr val="lt1"/>
              </a:solidFill>
            </a:endParaRPr>
          </a:p>
        </p:txBody>
      </p:sp>
      <p:pic>
        <p:nvPicPr>
          <p:cNvPr id="1546" name="Google Shape;1546;p37"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1547" name="Google Shape;1547;p37"/>
          <p:cNvSpPr txBox="1"/>
          <p:nvPr/>
        </p:nvSpPr>
        <p:spPr>
          <a:xfrm>
            <a:off x="-186636" y="1204646"/>
            <a:ext cx="975070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800"/>
              <a:buFont typeface="Century Gothic"/>
              <a:buNone/>
            </a:pPr>
            <a:r>
              <a:rPr lang="en-GB" sz="2800" b="1" i="0" u="none" strike="noStrike" cap="none">
                <a:solidFill>
                  <a:srgbClr val="115076"/>
                </a:solidFill>
                <a:latin typeface="Century Gothic"/>
                <a:ea typeface="Century Gothic"/>
                <a:cs typeface="Century Gothic"/>
                <a:sym typeface="Century Gothic"/>
              </a:rPr>
              <a:t>Vocabulary Learning Homework (Term 1.1, Week 2)</a:t>
            </a:r>
            <a:endParaRPr sz="2800" b="0" i="0" u="none" strike="noStrike" cap="none">
              <a:solidFill>
                <a:srgbClr val="115076"/>
              </a:solidFill>
              <a:latin typeface="Century Gothic"/>
              <a:ea typeface="Century Gothic"/>
              <a:cs typeface="Century Gothic"/>
              <a:sym typeface="Century Gothic"/>
            </a:endParaRPr>
          </a:p>
        </p:txBody>
      </p:sp>
      <p:pic>
        <p:nvPicPr>
          <p:cNvPr id="1548" name="Google Shape;1548;p37" descr="the letter Q"/>
          <p:cNvPicPr preferRelativeResize="0"/>
          <p:nvPr/>
        </p:nvPicPr>
        <p:blipFill rotWithShape="1">
          <a:blip r:embed="rId5">
            <a:alphaModFix/>
          </a:blip>
          <a:srcRect/>
          <a:stretch/>
        </p:blipFill>
        <p:spPr>
          <a:xfrm>
            <a:off x="10641925" y="4800601"/>
            <a:ext cx="1300638" cy="1300638"/>
          </a:xfrm>
          <a:prstGeom prst="rect">
            <a:avLst/>
          </a:prstGeom>
          <a:noFill/>
          <a:ln>
            <a:noFill/>
          </a:ln>
        </p:spPr>
      </p:pic>
      <p:sp>
        <p:nvSpPr>
          <p:cNvPr id="1549" name="Google Shape;1549;p37"/>
          <p:cNvSpPr/>
          <p:nvPr/>
        </p:nvSpPr>
        <p:spPr>
          <a:xfrm>
            <a:off x="92597" y="4572270"/>
            <a:ext cx="1106680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400"/>
              <a:buFont typeface="Century Gothic"/>
              <a:buNone/>
            </a:pPr>
            <a:r>
              <a:rPr lang="en-GB" sz="2400" b="1" i="0" u="none" strike="noStrike" cap="none">
                <a:solidFill>
                  <a:srgbClr val="1E4E79"/>
                </a:solidFill>
                <a:latin typeface="Century Gothic"/>
                <a:ea typeface="Century Gothic"/>
                <a:cs typeface="Century Gothic"/>
                <a:sym typeface="Century Gothic"/>
              </a:rPr>
              <a:t>In addition, revisit:		</a:t>
            </a:r>
            <a:r>
              <a:rPr lang="en-GB" sz="2400" b="0" i="0" u="sng" strike="noStrike" cap="none">
                <a:solidFill>
                  <a:srgbClr val="1E4E79"/>
                </a:solidFill>
                <a:latin typeface="Century Gothic"/>
                <a:ea typeface="Century Gothic"/>
                <a:cs typeface="Century Gothic"/>
                <a:sym typeface="Century Gothic"/>
                <a:hlinkClick r:id="rId6">
                  <a:extLst>
                    <a:ext uri="{A12FA001-AC4F-418D-AE19-62706E023703}">
                      <ahyp:hlinkClr xmlns:ahyp="http://schemas.microsoft.com/office/drawing/2018/hyperlinkcolor" xmlns="" val="tx"/>
                    </a:ext>
                  </a:extLst>
                </a:hlinkClick>
              </a:rPr>
              <a:t>Y7 Term 3.2 Week 5</a:t>
            </a:r>
            <a:endParaRPr sz="2400" b="0" i="0" u="none" strike="noStrike" cap="none">
              <a:solidFill>
                <a:srgbClr val="1E4E79"/>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E4E79"/>
              </a:buClr>
              <a:buSzPts val="2400"/>
              <a:buFont typeface="Century Gothic"/>
              <a:buNone/>
            </a:pPr>
            <a:r>
              <a:rPr lang="en-GB" sz="2400" b="0" i="0" u="none" strike="noStrike" cap="none">
                <a:solidFill>
                  <a:srgbClr val="1E4E79"/>
                </a:solidFill>
                <a:latin typeface="Century Gothic"/>
                <a:ea typeface="Century Gothic"/>
                <a:cs typeface="Century Gothic"/>
                <a:sym typeface="Century Gothic"/>
              </a:rPr>
              <a:t>				</a:t>
            </a:r>
            <a:r>
              <a:rPr lang="en-GB" sz="2400" b="0" i="0" u="sng" strike="noStrike" cap="none">
                <a:solidFill>
                  <a:srgbClr val="1E4E79"/>
                </a:solidFill>
                <a:latin typeface="Century Gothic"/>
                <a:ea typeface="Century Gothic"/>
                <a:cs typeface="Century Gothic"/>
                <a:sym typeface="Century Gothic"/>
                <a:hlinkClick r:id="rId7">
                  <a:extLst>
                    <a:ext uri="{A12FA001-AC4F-418D-AE19-62706E023703}">
                      <ahyp:hlinkClr xmlns:ahyp="http://schemas.microsoft.com/office/drawing/2018/hyperlinkcolor" xmlns="" val="tx"/>
                    </a:ext>
                  </a:extLst>
                </a:hlinkClick>
              </a:rPr>
              <a:t>Y7 Term 3.1 Week 4</a:t>
            </a:r>
            <a:r>
              <a:rPr lang="en-GB" sz="2400" b="0" i="0" u="sng" strike="noStrike" cap="none">
                <a:solidFill>
                  <a:srgbClr val="1E4E79"/>
                </a:solidFill>
                <a:latin typeface="Century Gothic"/>
                <a:ea typeface="Century Gothic"/>
                <a:cs typeface="Century Gothic"/>
                <a:sym typeface="Century Gothic"/>
                <a:hlinkClick r:id="rId7">
                  <a:extLst>
                    <a:ext uri="{A12FA001-AC4F-418D-AE19-62706E023703}">
                      <ahyp:hlinkClr xmlns:ahyp="http://schemas.microsoft.com/office/drawing/2018/hyperlinkcolor" xmlns="" val="tx"/>
                    </a:ext>
                  </a:extLst>
                </a:hlinkClick>
              </a:rPr>
              <a:t/>
            </a:r>
            <a:br>
              <a:rPr lang="en-GB" sz="2400" b="0" i="0" u="sng" strike="noStrike" cap="none">
                <a:solidFill>
                  <a:srgbClr val="1E4E79"/>
                </a:solidFill>
                <a:latin typeface="Century Gothic"/>
                <a:ea typeface="Century Gothic"/>
                <a:cs typeface="Century Gothic"/>
                <a:sym typeface="Century Gothic"/>
                <a:hlinkClick r:id="rId7">
                  <a:extLst>
                    <a:ext uri="{A12FA001-AC4F-418D-AE19-62706E023703}">
                      <ahyp:hlinkClr xmlns:ahyp="http://schemas.microsoft.com/office/drawing/2018/hyperlinkcolor" xmlns="" val="tx"/>
                    </a:ext>
                  </a:extLst>
                </a:hlinkClick>
              </a:rPr>
            </a:br>
            <a:endParaRPr sz="2400" b="0" i="0" u="none" strike="noStrike" cap="none">
              <a:solidFill>
                <a:srgbClr val="000000"/>
              </a:solidFill>
              <a:latin typeface="Century Gothic"/>
              <a:ea typeface="Century Gothic"/>
              <a:cs typeface="Century Gothic"/>
              <a:sym typeface="Century Gothic"/>
            </a:endParaRPr>
          </a:p>
        </p:txBody>
      </p:sp>
      <p:sp>
        <p:nvSpPr>
          <p:cNvPr id="1550" name="Google Shape;1550;p37"/>
          <p:cNvSpPr txBox="1"/>
          <p:nvPr/>
        </p:nvSpPr>
        <p:spPr>
          <a:xfrm>
            <a:off x="92597" y="2204674"/>
            <a:ext cx="1088578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a:solidFill>
                  <a:srgbClr val="115076"/>
                </a:solidFill>
                <a:latin typeface="Century Gothic"/>
                <a:ea typeface="Century Gothic"/>
                <a:cs typeface="Century Gothic"/>
                <a:sym typeface="Century Gothic"/>
              </a:rPr>
              <a:t>Quizlet link:		    </a:t>
            </a:r>
            <a:r>
              <a:rPr lang="en-GB" sz="2400" b="0" i="0" u="sng" strike="noStrike" cap="none">
                <a:solidFill>
                  <a:srgbClr val="115076"/>
                </a:solidFill>
                <a:latin typeface="Century Gothic"/>
                <a:ea typeface="Century Gothic"/>
                <a:cs typeface="Century Gothic"/>
                <a:sym typeface="Century Gothic"/>
                <a:hlinkClick r:id="rId8">
                  <a:extLst>
                    <a:ext uri="{A12FA001-AC4F-418D-AE19-62706E023703}">
                      <ahyp:hlinkClr xmlns:ahyp="http://schemas.microsoft.com/office/drawing/2018/hyperlinkcolor" xmlns="" val="tx"/>
                    </a:ext>
                  </a:extLst>
                </a:hlinkClick>
              </a:rPr>
              <a:t>Y8 Term 1.1 Week 2</a:t>
            </a:r>
            <a:endParaRPr sz="2400" b="0" i="0" u="none" strike="noStrike" cap="none">
              <a:solidFill>
                <a:srgbClr val="115076"/>
              </a:solidFill>
              <a:latin typeface="Century Gothic"/>
              <a:ea typeface="Century Gothic"/>
              <a:cs typeface="Century Gothic"/>
              <a:sym typeface="Century Gothic"/>
            </a:endParaRPr>
          </a:p>
        </p:txBody>
      </p:sp>
      <p:sp>
        <p:nvSpPr>
          <p:cNvPr id="1551" name="Google Shape;1551;p37"/>
          <p:cNvSpPr txBox="1"/>
          <p:nvPr/>
        </p:nvSpPr>
        <p:spPr>
          <a:xfrm>
            <a:off x="92597" y="3322519"/>
            <a:ext cx="307537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a:solidFill>
                  <a:srgbClr val="115076"/>
                </a:solidFill>
                <a:latin typeface="Century Gothic"/>
                <a:ea typeface="Century Gothic"/>
                <a:cs typeface="Century Gothic"/>
                <a:sym typeface="Century Gothic"/>
              </a:rPr>
              <a:t>Quizlet QR code:</a:t>
            </a:r>
            <a:endParaRPr/>
          </a:p>
        </p:txBody>
      </p:sp>
      <p:pic>
        <p:nvPicPr>
          <p:cNvPr id="1552" name="Google Shape;1552;p37"/>
          <p:cNvPicPr preferRelativeResize="0"/>
          <p:nvPr/>
        </p:nvPicPr>
        <p:blipFill rotWithShape="1">
          <a:blip r:embed="rId9">
            <a:alphaModFix/>
          </a:blip>
          <a:srcRect/>
          <a:stretch/>
        </p:blipFill>
        <p:spPr>
          <a:xfrm>
            <a:off x="3968717" y="2899304"/>
            <a:ext cx="1440000" cy="14400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25" name="Google Shape;225;p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a:p>
        </p:txBody>
      </p:sp>
      <p:sp>
        <p:nvSpPr>
          <p:cNvPr id="226" name="Google Shape;226;p4"/>
          <p:cNvSpPr/>
          <p:nvPr/>
        </p:nvSpPr>
        <p:spPr>
          <a:xfrm>
            <a:off x="10017457" y="258166"/>
            <a:ext cx="1910686"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sz="2000" b="1" i="0" u="none" strike="noStrike" cap="none">
              <a:solidFill>
                <a:srgbClr val="FFFFFF"/>
              </a:solidFill>
              <a:latin typeface="Century Gothic"/>
              <a:ea typeface="Century Gothic"/>
              <a:cs typeface="Century Gothic"/>
              <a:sym typeface="Century Gothic"/>
            </a:endParaRPr>
          </a:p>
        </p:txBody>
      </p:sp>
      <p:sp>
        <p:nvSpPr>
          <p:cNvPr id="227" name="Google Shape;227;p4"/>
          <p:cNvSpPr txBox="1"/>
          <p:nvPr/>
        </p:nvSpPr>
        <p:spPr>
          <a:xfrm>
            <a:off x="179999" y="1296000"/>
            <a:ext cx="1174814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1F3864"/>
                </a:solidFill>
                <a:latin typeface="Century Gothic"/>
                <a:ea typeface="Century Gothic"/>
                <a:cs typeface="Century Gothic"/>
                <a:sym typeface="Century Gothic"/>
              </a:rPr>
              <a:t>Escucha. ¿Cuántas sílabas tiene la palabra? Escribe también la palabra en español. </a:t>
            </a:r>
            <a:endParaRPr sz="2200" b="1" i="0" u="none" strike="noStrike" cap="none">
              <a:solidFill>
                <a:srgbClr val="1F3864"/>
              </a:solidFill>
              <a:latin typeface="Century Gothic"/>
              <a:ea typeface="Century Gothic"/>
              <a:cs typeface="Century Gothic"/>
              <a:sym typeface="Century Gothic"/>
            </a:endParaRPr>
          </a:p>
        </p:txBody>
      </p:sp>
      <p:graphicFrame>
        <p:nvGraphicFramePr>
          <p:cNvPr id="228" name="Google Shape;228;p4"/>
          <p:cNvGraphicFramePr/>
          <p:nvPr/>
        </p:nvGraphicFramePr>
        <p:xfrm>
          <a:off x="1474917" y="1889674"/>
          <a:ext cx="4099575" cy="4473675"/>
        </p:xfrm>
        <a:graphic>
          <a:graphicData uri="http://schemas.openxmlformats.org/drawingml/2006/table">
            <a:tbl>
              <a:tblPr firstRow="1" bandRow="1">
                <a:noFill/>
                <a:tableStyleId>{57567200-D412-4FE1-B7C3-64011F2CF245}</a:tableStyleId>
              </a:tblPr>
              <a:tblGrid>
                <a:gridCol w="1181475">
                  <a:extLst>
                    <a:ext uri="{9D8B030D-6E8A-4147-A177-3AD203B41FA5}">
                      <a16:colId xmlns:a16="http://schemas.microsoft.com/office/drawing/2014/main" val="20000"/>
                    </a:ext>
                  </a:extLst>
                </a:gridCol>
                <a:gridCol w="2918100">
                  <a:extLst>
                    <a:ext uri="{9D8B030D-6E8A-4147-A177-3AD203B41FA5}">
                      <a16:colId xmlns:a16="http://schemas.microsoft.com/office/drawing/2014/main" val="20001"/>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número de sílabas</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229" name="Google Shape;229;p4">
            <a:hlinkClick r:id="" action="ppaction://noaction">
              <a:snd r:embed="rId4" name="interesante.wav"/>
            </a:hlinkClick>
          </p:cNvPr>
          <p:cNvSpPr/>
          <p:nvPr/>
        </p:nvSpPr>
        <p:spPr>
          <a:xfrm>
            <a:off x="1699109" y="244575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230" name="Google Shape;230;p4">
            <a:hlinkClick r:id="" action="ppaction://noaction">
              <a:snd r:embed="rId5" name="importante.wav"/>
            </a:hlinkClick>
          </p:cNvPr>
          <p:cNvSpPr/>
          <p:nvPr/>
        </p:nvSpPr>
        <p:spPr>
          <a:xfrm>
            <a:off x="1699109" y="291838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231" name="Google Shape;231;p4">
            <a:hlinkClick r:id="" action="ppaction://noaction">
              <a:snd r:embed="rId6" name="famoso.wav"/>
            </a:hlinkClick>
          </p:cNvPr>
          <p:cNvSpPr/>
          <p:nvPr/>
        </p:nvSpPr>
        <p:spPr>
          <a:xfrm>
            <a:off x="1697031" y="342908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232" name="Google Shape;232;p4">
            <a:hlinkClick r:id="" action="ppaction://noaction">
              <a:snd r:embed="rId7" name="universo.wav"/>
            </a:hlinkClick>
          </p:cNvPr>
          <p:cNvSpPr/>
          <p:nvPr/>
        </p:nvSpPr>
        <p:spPr>
          <a:xfrm>
            <a:off x="1697031" y="391124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233" name="Google Shape;233;p4">
            <a:hlinkClick r:id="" action="ppaction://noaction">
              <a:snd r:embed="rId8" name="naturaleza.wav"/>
            </a:hlinkClick>
          </p:cNvPr>
          <p:cNvSpPr/>
          <p:nvPr/>
        </p:nvSpPr>
        <p:spPr>
          <a:xfrm>
            <a:off x="1697031" y="442878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234" name="Google Shape;234;p4">
            <a:hlinkClick r:id="" action="ppaction://noaction">
              <a:snd r:embed="rId9" name="elefante.wav"/>
            </a:hlinkClick>
          </p:cNvPr>
          <p:cNvSpPr/>
          <p:nvPr/>
        </p:nvSpPr>
        <p:spPr>
          <a:xfrm>
            <a:off x="1701825" y="491470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235" name="Google Shape;235;p4">
            <a:hlinkClick r:id="" action="ppaction://noaction">
              <a:snd r:embed="rId10" name="completamente.wav"/>
            </a:hlinkClick>
          </p:cNvPr>
          <p:cNvSpPr/>
          <p:nvPr/>
        </p:nvSpPr>
        <p:spPr>
          <a:xfrm>
            <a:off x="1707225" y="542107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7</a:t>
            </a:r>
            <a:endParaRPr/>
          </a:p>
        </p:txBody>
      </p:sp>
      <p:sp>
        <p:nvSpPr>
          <p:cNvPr id="236" name="Google Shape;236;p4">
            <a:hlinkClick r:id="" action="ppaction://noaction">
              <a:snd r:embed="rId11" name="documento.wav"/>
            </a:hlinkClick>
          </p:cNvPr>
          <p:cNvSpPr/>
          <p:nvPr/>
        </p:nvSpPr>
        <p:spPr>
          <a:xfrm>
            <a:off x="1697031" y="594338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8</a:t>
            </a:r>
            <a:endParaRPr/>
          </a:p>
        </p:txBody>
      </p:sp>
      <p:sp>
        <p:nvSpPr>
          <p:cNvPr id="237" name="Google Shape;237;p4"/>
          <p:cNvSpPr txBox="1"/>
          <p:nvPr/>
        </p:nvSpPr>
        <p:spPr>
          <a:xfrm>
            <a:off x="3950967" y="2428181"/>
            <a:ext cx="589550"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5</a:t>
            </a:r>
            <a:endParaRPr/>
          </a:p>
        </p:txBody>
      </p:sp>
      <p:sp>
        <p:nvSpPr>
          <p:cNvPr id="238" name="Google Shape;238;p4"/>
          <p:cNvSpPr txBox="1"/>
          <p:nvPr/>
        </p:nvSpPr>
        <p:spPr>
          <a:xfrm>
            <a:off x="3950967" y="2900815"/>
            <a:ext cx="589550"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4</a:t>
            </a:r>
            <a:endParaRPr/>
          </a:p>
        </p:txBody>
      </p:sp>
      <p:sp>
        <p:nvSpPr>
          <p:cNvPr id="239" name="Google Shape;239;p4"/>
          <p:cNvSpPr txBox="1"/>
          <p:nvPr/>
        </p:nvSpPr>
        <p:spPr>
          <a:xfrm>
            <a:off x="3950967" y="3410835"/>
            <a:ext cx="589550"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3</a:t>
            </a:r>
            <a:endParaRPr/>
          </a:p>
        </p:txBody>
      </p:sp>
      <p:sp>
        <p:nvSpPr>
          <p:cNvPr id="240" name="Google Shape;240;p4"/>
          <p:cNvSpPr txBox="1"/>
          <p:nvPr/>
        </p:nvSpPr>
        <p:spPr>
          <a:xfrm>
            <a:off x="3946780" y="5392593"/>
            <a:ext cx="589550"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5</a:t>
            </a:r>
            <a:endParaRPr/>
          </a:p>
        </p:txBody>
      </p:sp>
      <p:sp>
        <p:nvSpPr>
          <p:cNvPr id="241" name="Google Shape;241;p4"/>
          <p:cNvSpPr txBox="1"/>
          <p:nvPr/>
        </p:nvSpPr>
        <p:spPr>
          <a:xfrm>
            <a:off x="3946780" y="4390427"/>
            <a:ext cx="589550"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5</a:t>
            </a:r>
            <a:endParaRPr/>
          </a:p>
        </p:txBody>
      </p:sp>
      <p:sp>
        <p:nvSpPr>
          <p:cNvPr id="242" name="Google Shape;242;p4"/>
          <p:cNvSpPr txBox="1"/>
          <p:nvPr/>
        </p:nvSpPr>
        <p:spPr>
          <a:xfrm>
            <a:off x="3946780" y="4928934"/>
            <a:ext cx="589550"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4</a:t>
            </a:r>
            <a:endParaRPr/>
          </a:p>
        </p:txBody>
      </p:sp>
      <p:sp>
        <p:nvSpPr>
          <p:cNvPr id="243" name="Google Shape;243;p4"/>
          <p:cNvSpPr txBox="1"/>
          <p:nvPr/>
        </p:nvSpPr>
        <p:spPr>
          <a:xfrm>
            <a:off x="3946780" y="3872928"/>
            <a:ext cx="589550"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4</a:t>
            </a:r>
            <a:endParaRPr dirty="0"/>
          </a:p>
        </p:txBody>
      </p:sp>
      <p:sp>
        <p:nvSpPr>
          <p:cNvPr id="244" name="Google Shape;244;p4"/>
          <p:cNvSpPr txBox="1"/>
          <p:nvPr/>
        </p:nvSpPr>
        <p:spPr>
          <a:xfrm>
            <a:off x="3946780" y="5908215"/>
            <a:ext cx="589550"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4</a:t>
            </a:r>
            <a:endParaRPr/>
          </a:p>
        </p:txBody>
      </p:sp>
      <p:graphicFrame>
        <p:nvGraphicFramePr>
          <p:cNvPr id="245" name="Google Shape;245;p4"/>
          <p:cNvGraphicFramePr/>
          <p:nvPr/>
        </p:nvGraphicFramePr>
        <p:xfrm>
          <a:off x="6261698" y="1889673"/>
          <a:ext cx="2918100" cy="4473675"/>
        </p:xfrm>
        <a:graphic>
          <a:graphicData uri="http://schemas.openxmlformats.org/drawingml/2006/table">
            <a:tbl>
              <a:tblPr firstRow="1" bandRow="1">
                <a:noFill/>
                <a:tableStyleId>{57567200-D412-4FE1-B7C3-64011F2CF245}</a:tableStyleId>
              </a:tblPr>
              <a:tblGrid>
                <a:gridCol w="2918100">
                  <a:extLst>
                    <a:ext uri="{9D8B030D-6E8A-4147-A177-3AD203B41FA5}">
                      <a16:colId xmlns:a16="http://schemas.microsoft.com/office/drawing/2014/main" val="20000"/>
                    </a:ext>
                  </a:extLst>
                </a:gridCol>
              </a:tblGrid>
              <a:tr h="497075">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palabra en español</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246" name="Google Shape;246;p4"/>
          <p:cNvSpPr txBox="1"/>
          <p:nvPr/>
        </p:nvSpPr>
        <p:spPr>
          <a:xfrm>
            <a:off x="6425747" y="2400592"/>
            <a:ext cx="2285755"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interesante</a:t>
            </a:r>
            <a:endParaRPr sz="2400">
              <a:solidFill>
                <a:srgbClr val="1F3864"/>
              </a:solidFill>
              <a:latin typeface="Century Gothic"/>
              <a:ea typeface="Century Gothic"/>
              <a:cs typeface="Century Gothic"/>
              <a:sym typeface="Century Gothic"/>
            </a:endParaRPr>
          </a:p>
        </p:txBody>
      </p:sp>
      <p:sp>
        <p:nvSpPr>
          <p:cNvPr id="247" name="Google Shape;247;p4"/>
          <p:cNvSpPr txBox="1"/>
          <p:nvPr/>
        </p:nvSpPr>
        <p:spPr>
          <a:xfrm>
            <a:off x="6425747" y="2875356"/>
            <a:ext cx="2285755"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importante</a:t>
            </a:r>
            <a:endParaRPr sz="2400">
              <a:solidFill>
                <a:srgbClr val="1F3864"/>
              </a:solidFill>
              <a:latin typeface="Century Gothic"/>
              <a:ea typeface="Century Gothic"/>
              <a:cs typeface="Century Gothic"/>
              <a:sym typeface="Century Gothic"/>
            </a:endParaRPr>
          </a:p>
        </p:txBody>
      </p:sp>
      <p:sp>
        <p:nvSpPr>
          <p:cNvPr id="248" name="Google Shape;248;p4"/>
          <p:cNvSpPr txBox="1"/>
          <p:nvPr/>
        </p:nvSpPr>
        <p:spPr>
          <a:xfrm>
            <a:off x="6432821" y="3389367"/>
            <a:ext cx="2285755"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famoso</a:t>
            </a:r>
            <a:endParaRPr sz="2400">
              <a:solidFill>
                <a:srgbClr val="1F3864"/>
              </a:solidFill>
              <a:latin typeface="Century Gothic"/>
              <a:ea typeface="Century Gothic"/>
              <a:cs typeface="Century Gothic"/>
              <a:sym typeface="Century Gothic"/>
            </a:endParaRPr>
          </a:p>
        </p:txBody>
      </p:sp>
      <p:sp>
        <p:nvSpPr>
          <p:cNvPr id="249" name="Google Shape;249;p4"/>
          <p:cNvSpPr txBox="1"/>
          <p:nvPr/>
        </p:nvSpPr>
        <p:spPr>
          <a:xfrm>
            <a:off x="6398453" y="5336435"/>
            <a:ext cx="279549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completamente</a:t>
            </a:r>
            <a:endParaRPr sz="2400">
              <a:solidFill>
                <a:srgbClr val="1F3864"/>
              </a:solidFill>
              <a:latin typeface="Century Gothic"/>
              <a:ea typeface="Century Gothic"/>
              <a:cs typeface="Century Gothic"/>
              <a:sym typeface="Century Gothic"/>
            </a:endParaRPr>
          </a:p>
        </p:txBody>
      </p:sp>
      <p:sp>
        <p:nvSpPr>
          <p:cNvPr id="250" name="Google Shape;250;p4"/>
          <p:cNvSpPr txBox="1"/>
          <p:nvPr/>
        </p:nvSpPr>
        <p:spPr>
          <a:xfrm>
            <a:off x="6398453" y="4356103"/>
            <a:ext cx="2285755"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naturaleza</a:t>
            </a:r>
            <a:endParaRPr sz="2400">
              <a:solidFill>
                <a:srgbClr val="1F3864"/>
              </a:solidFill>
              <a:latin typeface="Century Gothic"/>
              <a:ea typeface="Century Gothic"/>
              <a:cs typeface="Century Gothic"/>
              <a:sym typeface="Century Gothic"/>
            </a:endParaRPr>
          </a:p>
        </p:txBody>
      </p:sp>
      <p:sp>
        <p:nvSpPr>
          <p:cNvPr id="251" name="Google Shape;251;p4"/>
          <p:cNvSpPr txBox="1"/>
          <p:nvPr/>
        </p:nvSpPr>
        <p:spPr>
          <a:xfrm>
            <a:off x="6398453" y="4863801"/>
            <a:ext cx="2285755"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elefante</a:t>
            </a:r>
            <a:endParaRPr sz="2400">
              <a:solidFill>
                <a:srgbClr val="1F3864"/>
              </a:solidFill>
              <a:latin typeface="Century Gothic"/>
              <a:ea typeface="Century Gothic"/>
              <a:cs typeface="Century Gothic"/>
              <a:sym typeface="Century Gothic"/>
            </a:endParaRPr>
          </a:p>
        </p:txBody>
      </p:sp>
      <p:sp>
        <p:nvSpPr>
          <p:cNvPr id="252" name="Google Shape;252;p4"/>
          <p:cNvSpPr txBox="1"/>
          <p:nvPr/>
        </p:nvSpPr>
        <p:spPr>
          <a:xfrm>
            <a:off x="6432821" y="3834324"/>
            <a:ext cx="2285755"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universo</a:t>
            </a:r>
            <a:endParaRPr sz="2400">
              <a:solidFill>
                <a:srgbClr val="1F3864"/>
              </a:solidFill>
              <a:latin typeface="Century Gothic"/>
              <a:ea typeface="Century Gothic"/>
              <a:cs typeface="Century Gothic"/>
              <a:sym typeface="Century Gothic"/>
            </a:endParaRPr>
          </a:p>
        </p:txBody>
      </p:sp>
      <p:sp>
        <p:nvSpPr>
          <p:cNvPr id="253" name="Google Shape;253;p4"/>
          <p:cNvSpPr txBox="1"/>
          <p:nvPr/>
        </p:nvSpPr>
        <p:spPr>
          <a:xfrm>
            <a:off x="6390079" y="5838980"/>
            <a:ext cx="2285755" cy="4726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documento</a:t>
            </a:r>
            <a:endParaRPr sz="2400">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5"/>
          <p:cNvSpPr txBox="1">
            <a:spLocks noGrp="1"/>
          </p:cNvSpPr>
          <p:nvPr>
            <p:ph type="title"/>
          </p:nvPr>
        </p:nvSpPr>
        <p:spPr>
          <a:xfrm>
            <a:off x="0" y="57212"/>
            <a:ext cx="2993858" cy="5530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2800"/>
              <a:buFont typeface="Century Gothic"/>
              <a:buNone/>
            </a:pPr>
            <a:r>
              <a:rPr lang="en-GB" sz="2800" b="1">
                <a:solidFill>
                  <a:srgbClr val="002060"/>
                </a:solidFill>
              </a:rPr>
              <a:t>Vocabulario</a:t>
            </a:r>
            <a:endParaRPr/>
          </a:p>
        </p:txBody>
      </p:sp>
      <p:sp>
        <p:nvSpPr>
          <p:cNvPr id="260" name="Google Shape;260;p5"/>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261" name="Google Shape;261;p5" descr="rectnagle for the timer "/>
          <p:cNvSpPr/>
          <p:nvPr/>
        </p:nvSpPr>
        <p:spPr>
          <a:xfrm>
            <a:off x="244695" y="102602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000"/>
              <a:buFont typeface="Century Gothic"/>
              <a:buNone/>
            </a:pPr>
            <a:endParaRPr sz="2000" b="0" i="0" u="none" strike="noStrike" cap="none">
              <a:solidFill>
                <a:srgbClr val="000000"/>
              </a:solidFill>
              <a:latin typeface="Century Gothic"/>
              <a:ea typeface="Century Gothic"/>
              <a:cs typeface="Century Gothic"/>
              <a:sym typeface="Century Gothic"/>
            </a:endParaRPr>
          </a:p>
        </p:txBody>
      </p:sp>
      <p:sp>
        <p:nvSpPr>
          <p:cNvPr id="262" name="Google Shape;262;p5"/>
          <p:cNvSpPr txBox="1"/>
          <p:nvPr/>
        </p:nvSpPr>
        <p:spPr>
          <a:xfrm>
            <a:off x="1171913" y="856744"/>
            <a:ext cx="4318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600"/>
              <a:buFont typeface="Century Gothic"/>
              <a:buNone/>
            </a:pPr>
            <a:r>
              <a:rPr lang="en-GB" sz="1600" b="1" i="0" u="none" strike="noStrike" cap="none">
                <a:solidFill>
                  <a:srgbClr val="1E4E79"/>
                </a:solidFill>
                <a:latin typeface="Century Gothic"/>
                <a:ea typeface="Century Gothic"/>
                <a:cs typeface="Century Gothic"/>
                <a:sym typeface="Century Gothic"/>
              </a:rPr>
              <a:t>60</a:t>
            </a:r>
            <a:endParaRPr/>
          </a:p>
        </p:txBody>
      </p:sp>
      <p:cxnSp>
        <p:nvCxnSpPr>
          <p:cNvPr id="263" name="Google Shape;263;p5" descr="line for the 60 second timer"/>
          <p:cNvCxnSpPr/>
          <p:nvPr/>
        </p:nvCxnSpPr>
        <p:spPr>
          <a:xfrm>
            <a:off x="930434" y="1014595"/>
            <a:ext cx="0" cy="4156259"/>
          </a:xfrm>
          <a:prstGeom prst="straightConnector1">
            <a:avLst/>
          </a:prstGeom>
          <a:noFill/>
          <a:ln w="28575" cap="flat" cmpd="sng">
            <a:solidFill>
              <a:srgbClr val="1E4E79"/>
            </a:solidFill>
            <a:prstDash val="solid"/>
            <a:round/>
            <a:headEnd type="none" w="med" len="med"/>
            <a:tailEnd type="none" w="med" len="med"/>
          </a:ln>
        </p:spPr>
      </p:cxnSp>
      <p:sp>
        <p:nvSpPr>
          <p:cNvPr id="264" name="Google Shape;264;p5"/>
          <p:cNvSpPr txBox="1"/>
          <p:nvPr/>
        </p:nvSpPr>
        <p:spPr>
          <a:xfrm>
            <a:off x="817977" y="2859693"/>
            <a:ext cx="143986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Segundos</a:t>
            </a:r>
            <a:endParaRPr/>
          </a:p>
        </p:txBody>
      </p:sp>
      <p:sp>
        <p:nvSpPr>
          <p:cNvPr id="265" name="Google Shape;265;p5"/>
          <p:cNvSpPr/>
          <p:nvPr/>
        </p:nvSpPr>
        <p:spPr>
          <a:xfrm>
            <a:off x="43796" y="5450935"/>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cxnSp>
        <p:nvCxnSpPr>
          <p:cNvPr id="266" name="Google Shape;266;p5" descr="top line for the timer to mark 60 seconds"/>
          <p:cNvCxnSpPr/>
          <p:nvPr/>
        </p:nvCxnSpPr>
        <p:spPr>
          <a:xfrm>
            <a:off x="955122" y="101459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67" name="Google Shape;267;p5" descr="bottom line for the timer to mark 0 seconds"/>
          <p:cNvCxnSpPr/>
          <p:nvPr/>
        </p:nvCxnSpPr>
        <p:spPr>
          <a:xfrm>
            <a:off x="930434" y="5170854"/>
            <a:ext cx="216791" cy="0"/>
          </a:xfrm>
          <a:prstGeom prst="straightConnector1">
            <a:avLst/>
          </a:prstGeom>
          <a:noFill/>
          <a:ln w="28575" cap="flat" cmpd="sng">
            <a:solidFill>
              <a:srgbClr val="1E4E79"/>
            </a:solidFill>
            <a:prstDash val="solid"/>
            <a:round/>
            <a:headEnd type="none" w="med" len="med"/>
            <a:tailEnd type="none" w="med" len="med"/>
          </a:ln>
        </p:spPr>
      </p:cxnSp>
      <p:sp>
        <p:nvSpPr>
          <p:cNvPr id="268" name="Google Shape;268;p5"/>
          <p:cNvSpPr txBox="1"/>
          <p:nvPr/>
        </p:nvSpPr>
        <p:spPr>
          <a:xfrm>
            <a:off x="1147225" y="4990326"/>
            <a:ext cx="73417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600"/>
              <a:buFont typeface="Century Gothic"/>
              <a:buNone/>
            </a:pPr>
            <a:r>
              <a:rPr lang="en-GB" sz="1600" b="1" i="0" u="none" strike="noStrike" cap="none">
                <a:solidFill>
                  <a:srgbClr val="1E4E79"/>
                </a:solidFill>
                <a:latin typeface="Century Gothic"/>
                <a:ea typeface="Century Gothic"/>
                <a:cs typeface="Century Gothic"/>
                <a:sym typeface="Century Gothic"/>
              </a:rPr>
              <a:t>0</a:t>
            </a:r>
            <a:endParaRPr/>
          </a:p>
        </p:txBody>
      </p:sp>
      <p:graphicFrame>
        <p:nvGraphicFramePr>
          <p:cNvPr id="269" name="Google Shape;269;p5"/>
          <p:cNvGraphicFramePr/>
          <p:nvPr/>
        </p:nvGraphicFramePr>
        <p:xfrm>
          <a:off x="2341609" y="171824"/>
          <a:ext cx="5728325" cy="6054650"/>
        </p:xfrm>
        <a:graphic>
          <a:graphicData uri="http://schemas.openxmlformats.org/drawingml/2006/table">
            <a:tbl>
              <a:tblPr firstRow="1" firstCol="1" bandRow="1">
                <a:noFill/>
                <a:tableStyleId>{57567200-D412-4FE1-B7C3-64011F2CF245}</a:tableStyleId>
              </a:tblPr>
              <a:tblGrid>
                <a:gridCol w="491050">
                  <a:extLst>
                    <a:ext uri="{9D8B030D-6E8A-4147-A177-3AD203B41FA5}">
                      <a16:colId xmlns:a16="http://schemas.microsoft.com/office/drawing/2014/main" val="20000"/>
                    </a:ext>
                  </a:extLst>
                </a:gridCol>
                <a:gridCol w="1906150">
                  <a:extLst>
                    <a:ext uri="{9D8B030D-6E8A-4147-A177-3AD203B41FA5}">
                      <a16:colId xmlns:a16="http://schemas.microsoft.com/office/drawing/2014/main" val="20001"/>
                    </a:ext>
                  </a:extLst>
                </a:gridCol>
                <a:gridCol w="3331125">
                  <a:extLst>
                    <a:ext uri="{9D8B030D-6E8A-4147-A177-3AD203B41FA5}">
                      <a16:colId xmlns:a16="http://schemas.microsoft.com/office/drawing/2014/main" val="20002"/>
                    </a:ext>
                  </a:extLst>
                </a:gridCol>
              </a:tblGrid>
              <a:tr h="432475">
                <a:tc>
                  <a:txBody>
                    <a:bodyPr/>
                    <a:lstStyle/>
                    <a:p>
                      <a:pPr marL="0" marR="0" lvl="0" indent="0" algn="l" rtl="0">
                        <a:lnSpc>
                          <a:spcPct val="107000"/>
                        </a:lnSpc>
                        <a:spcBef>
                          <a:spcPts val="0"/>
                        </a:spcBef>
                        <a:spcAft>
                          <a:spcPts val="0"/>
                        </a:spcAft>
                        <a:buNone/>
                      </a:pPr>
                      <a:r>
                        <a:rPr lang="en-GB" sz="2000" b="1" dirty="0">
                          <a:solidFill>
                            <a:srgbClr val="02456F"/>
                          </a:solidFill>
                          <a:latin typeface="Century Gothic"/>
                          <a:ea typeface="Century Gothic"/>
                          <a:cs typeface="Century Gothic"/>
                          <a:sym typeface="Century Gothic"/>
                        </a:rPr>
                        <a:t> </a:t>
                      </a:r>
                      <a:endParaRPr sz="1600" b="1" dirty="0">
                        <a:solidFill>
                          <a:srgbClr val="02456F"/>
                        </a:solidFill>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Word</a:t>
                      </a:r>
                      <a:endParaRPr sz="1600" b="1">
                        <a:solidFill>
                          <a:srgbClr val="02456F"/>
                        </a:solidFill>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English meaning</a:t>
                      </a:r>
                      <a:endParaRPr sz="1600" b="1">
                        <a:solidFill>
                          <a:srgbClr val="02456F"/>
                        </a:solidFill>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0"/>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1</a:t>
                      </a:r>
                      <a:endParaRPr sz="1600" b="1">
                        <a:solidFill>
                          <a:srgbClr val="02456F"/>
                        </a:solidFill>
                        <a:latin typeface="Calibri"/>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aprovechar</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to make the most of</a:t>
                      </a:r>
                      <a:endParaRPr/>
                    </a:p>
                  </a:txBody>
                  <a:tcPr marL="68575" marR="68575" marT="0" marB="0" anchor="ctr">
                    <a:solidFill>
                      <a:schemeClr val="lt1"/>
                    </a:solidFill>
                  </a:tcPr>
                </a:tc>
                <a:extLst>
                  <a:ext uri="{0D108BD9-81ED-4DB2-BD59-A6C34878D82A}">
                    <a16:rowId xmlns:a16="http://schemas.microsoft.com/office/drawing/2014/main" val="10001"/>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2</a:t>
                      </a:r>
                      <a:endParaRPr sz="1600" b="1">
                        <a:solidFill>
                          <a:srgbClr val="02456F"/>
                        </a:solidFill>
                        <a:latin typeface="Calibri"/>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dirty="0" err="1">
                          <a:solidFill>
                            <a:srgbClr val="002060"/>
                          </a:solidFill>
                        </a:rPr>
                        <a:t>quedar</a:t>
                      </a:r>
                      <a:endParaRPr sz="2000" dirty="0">
                        <a:solidFill>
                          <a:srgbClr val="002060"/>
                        </a:solidFill>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to meet up, meeting up</a:t>
                      </a:r>
                      <a:endParaRPr sz="2000">
                        <a:solidFill>
                          <a:srgbClr val="002060"/>
                        </a:solidFill>
                      </a:endParaRPr>
                    </a:p>
                  </a:txBody>
                  <a:tcPr marL="68575" marR="68575" marT="0" marB="0" anchor="ctr">
                    <a:solidFill>
                      <a:schemeClr val="lt1"/>
                    </a:solidFill>
                  </a:tcPr>
                </a:tc>
                <a:extLst>
                  <a:ext uri="{0D108BD9-81ED-4DB2-BD59-A6C34878D82A}">
                    <a16:rowId xmlns:a16="http://schemas.microsoft.com/office/drawing/2014/main" val="10002"/>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3</a:t>
                      </a:r>
                      <a:endParaRPr sz="1600" b="1">
                        <a:solidFill>
                          <a:srgbClr val="02456F"/>
                        </a:solidFill>
                        <a:latin typeface="Calibri"/>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pintar</a:t>
                      </a:r>
                      <a:endParaRPr sz="2000">
                        <a:solidFill>
                          <a:srgbClr val="002060"/>
                        </a:solidFill>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to paint, painting</a:t>
                      </a:r>
                      <a:endParaRPr/>
                    </a:p>
                  </a:txBody>
                  <a:tcPr marL="68575" marR="68575" marT="0" marB="0" anchor="ctr">
                    <a:solidFill>
                      <a:schemeClr val="lt1"/>
                    </a:solidFill>
                  </a:tcPr>
                </a:tc>
                <a:extLst>
                  <a:ext uri="{0D108BD9-81ED-4DB2-BD59-A6C34878D82A}">
                    <a16:rowId xmlns:a16="http://schemas.microsoft.com/office/drawing/2014/main" val="10003"/>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4</a:t>
                      </a:r>
                      <a:endParaRPr sz="1600" b="1">
                        <a:solidFill>
                          <a:srgbClr val="02456F"/>
                        </a:solidFill>
                        <a:latin typeface="Calibri"/>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ayudar</a:t>
                      </a:r>
                      <a:endParaRPr sz="2000">
                        <a:solidFill>
                          <a:srgbClr val="002060"/>
                        </a:solidFill>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to help, helping</a:t>
                      </a:r>
                      <a:endParaRPr/>
                    </a:p>
                  </a:txBody>
                  <a:tcPr marL="68575" marR="68575" marT="0" marB="0" anchor="ctr">
                    <a:solidFill>
                      <a:schemeClr val="lt1"/>
                    </a:solidFill>
                  </a:tcPr>
                </a:tc>
                <a:extLst>
                  <a:ext uri="{0D108BD9-81ED-4DB2-BD59-A6C34878D82A}">
                    <a16:rowId xmlns:a16="http://schemas.microsoft.com/office/drawing/2014/main" val="10004"/>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5</a:t>
                      </a:r>
                      <a:endParaRPr sz="1600" b="1">
                        <a:solidFill>
                          <a:srgbClr val="02456F"/>
                        </a:solidFill>
                        <a:latin typeface="Calibri"/>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la pared</a:t>
                      </a:r>
                      <a:endParaRPr sz="2000">
                        <a:solidFill>
                          <a:srgbClr val="002060"/>
                        </a:solidFill>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wall</a:t>
                      </a:r>
                      <a:endParaRPr/>
                    </a:p>
                  </a:txBody>
                  <a:tcPr marL="68575" marR="68575" marT="0" marB="0" anchor="ctr">
                    <a:solidFill>
                      <a:schemeClr val="lt1"/>
                    </a:solidFill>
                  </a:tcPr>
                </a:tc>
                <a:extLst>
                  <a:ext uri="{0D108BD9-81ED-4DB2-BD59-A6C34878D82A}">
                    <a16:rowId xmlns:a16="http://schemas.microsoft.com/office/drawing/2014/main" val="10005"/>
                  </a:ext>
                </a:extLst>
              </a:tr>
              <a:tr h="432475">
                <a:tc>
                  <a:txBody>
                    <a:bodyPr/>
                    <a:lstStyle/>
                    <a:p>
                      <a:pPr marL="0" marR="0" lvl="0" indent="0" algn="ctr" rtl="0">
                        <a:lnSpc>
                          <a:spcPct val="107000"/>
                        </a:lnSpc>
                        <a:spcBef>
                          <a:spcPts val="0"/>
                        </a:spcBef>
                        <a:spcAft>
                          <a:spcPts val="0"/>
                        </a:spcAft>
                        <a:buClr>
                          <a:srgbClr val="02456F"/>
                        </a:buClr>
                        <a:buSzPts val="2000"/>
                        <a:buFont typeface="Century Gothic"/>
                        <a:buNone/>
                      </a:pPr>
                      <a:r>
                        <a:rPr lang="en-GB" sz="2000" b="1" i="0" u="none" strike="noStrike" cap="none">
                          <a:solidFill>
                            <a:srgbClr val="02456F"/>
                          </a:solidFill>
                          <a:latin typeface="Century Gothic"/>
                          <a:ea typeface="Century Gothic"/>
                          <a:cs typeface="Century Gothic"/>
                          <a:sym typeface="Century Gothic"/>
                        </a:rPr>
                        <a:t>6</a:t>
                      </a:r>
                      <a:endParaRPr sz="1600" b="1" i="0" u="none" strike="noStrike" cap="none">
                        <a:solidFill>
                          <a:srgbClr val="02456F"/>
                        </a:solidFill>
                        <a:latin typeface="Calibri"/>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el verano</a:t>
                      </a:r>
                      <a:endParaRPr sz="2000">
                        <a:solidFill>
                          <a:srgbClr val="002060"/>
                        </a:solidFill>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summer</a:t>
                      </a:r>
                      <a:endParaRPr/>
                    </a:p>
                  </a:txBody>
                  <a:tcPr marL="68575" marR="68575" marT="0" marB="0" anchor="ctr">
                    <a:solidFill>
                      <a:schemeClr val="lt1"/>
                    </a:solidFill>
                  </a:tcPr>
                </a:tc>
                <a:extLst>
                  <a:ext uri="{0D108BD9-81ED-4DB2-BD59-A6C34878D82A}">
                    <a16:rowId xmlns:a16="http://schemas.microsoft.com/office/drawing/2014/main" val="10006"/>
                  </a:ext>
                </a:extLst>
              </a:tr>
              <a:tr h="432475">
                <a:tc>
                  <a:txBody>
                    <a:bodyPr/>
                    <a:lstStyle/>
                    <a:p>
                      <a:pPr marL="0" marR="0" lvl="0" indent="0" algn="ctr" rtl="0">
                        <a:lnSpc>
                          <a:spcPct val="107000"/>
                        </a:lnSpc>
                        <a:spcBef>
                          <a:spcPts val="0"/>
                        </a:spcBef>
                        <a:spcAft>
                          <a:spcPts val="0"/>
                        </a:spcAft>
                        <a:buClr>
                          <a:srgbClr val="02456F"/>
                        </a:buClr>
                        <a:buSzPts val="2000"/>
                        <a:buFont typeface="Century Gothic"/>
                        <a:buNone/>
                      </a:pPr>
                      <a:r>
                        <a:rPr lang="en-GB" sz="2000" b="1" i="0" u="none" strike="noStrike" cap="none">
                          <a:solidFill>
                            <a:srgbClr val="02456F"/>
                          </a:solidFill>
                          <a:latin typeface="Century Gothic"/>
                          <a:ea typeface="Century Gothic"/>
                          <a:cs typeface="Century Gothic"/>
                          <a:sym typeface="Century Gothic"/>
                        </a:rPr>
                        <a:t>7</a:t>
                      </a:r>
                      <a:endParaRPr sz="2000" b="1">
                        <a:solidFill>
                          <a:srgbClr val="02456F"/>
                        </a:solidFill>
                        <a:latin typeface="Century Gothic"/>
                        <a:ea typeface="Century Gothic"/>
                        <a:cs typeface="Century Gothic"/>
                        <a:sym typeface="Century Gothic"/>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pasado</a:t>
                      </a:r>
                      <a:endParaRPr sz="2000">
                        <a:solidFill>
                          <a:srgbClr val="002060"/>
                        </a:solidFill>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past, last</a:t>
                      </a:r>
                      <a:endParaRPr/>
                    </a:p>
                  </a:txBody>
                  <a:tcPr marL="68575" marR="68575" marT="0" marB="0" anchor="ctr">
                    <a:solidFill>
                      <a:schemeClr val="lt1"/>
                    </a:solidFill>
                  </a:tcPr>
                </a:tc>
                <a:extLst>
                  <a:ext uri="{0D108BD9-81ED-4DB2-BD59-A6C34878D82A}">
                    <a16:rowId xmlns:a16="http://schemas.microsoft.com/office/drawing/2014/main" val="10007"/>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8</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libre</a:t>
                      </a:r>
                      <a:endParaRPr sz="2000">
                        <a:solidFill>
                          <a:srgbClr val="002060"/>
                        </a:solidFill>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free</a:t>
                      </a:r>
                      <a:endParaRPr/>
                    </a:p>
                  </a:txBody>
                  <a:tcPr marL="68575" marR="68575" marT="0" marB="0" anchor="ctr">
                    <a:solidFill>
                      <a:schemeClr val="lt1"/>
                    </a:solidFill>
                  </a:tcPr>
                </a:tc>
                <a:extLst>
                  <a:ext uri="{0D108BD9-81ED-4DB2-BD59-A6C34878D82A}">
                    <a16:rowId xmlns:a16="http://schemas.microsoft.com/office/drawing/2014/main" val="10008"/>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9</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máximo </a:t>
                      </a:r>
                      <a:endParaRPr sz="2000">
                        <a:solidFill>
                          <a:srgbClr val="002060"/>
                        </a:solidFill>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maximum</a:t>
                      </a:r>
                      <a:endParaRPr/>
                    </a:p>
                  </a:txBody>
                  <a:tcPr marL="68575" marR="68575" marT="0" marB="0" anchor="ctr">
                    <a:solidFill>
                      <a:schemeClr val="lt1"/>
                    </a:solidFill>
                  </a:tcPr>
                </a:tc>
                <a:extLst>
                  <a:ext uri="{0D108BD9-81ED-4DB2-BD59-A6C34878D82A}">
                    <a16:rowId xmlns:a16="http://schemas.microsoft.com/office/drawing/2014/main" val="10009"/>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10</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antes (de)</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before</a:t>
                      </a:r>
                      <a:endParaRPr/>
                    </a:p>
                  </a:txBody>
                  <a:tcPr marL="68575" marR="68575" marT="0" marB="0" anchor="ctr">
                    <a:solidFill>
                      <a:schemeClr val="lt1"/>
                    </a:solidFill>
                  </a:tcPr>
                </a:tc>
                <a:extLst>
                  <a:ext uri="{0D108BD9-81ED-4DB2-BD59-A6C34878D82A}">
                    <a16:rowId xmlns:a16="http://schemas.microsoft.com/office/drawing/2014/main" val="10010"/>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11</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sin embargo</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however</a:t>
                      </a:r>
                      <a:endParaRPr/>
                    </a:p>
                  </a:txBody>
                  <a:tcPr marL="68575" marR="68575" marT="0" marB="0" anchor="ctr">
                    <a:solidFill>
                      <a:schemeClr val="lt1"/>
                    </a:solidFill>
                  </a:tcPr>
                </a:tc>
                <a:extLst>
                  <a:ext uri="{0D108BD9-81ED-4DB2-BD59-A6C34878D82A}">
                    <a16:rowId xmlns:a16="http://schemas.microsoft.com/office/drawing/2014/main" val="10011"/>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12</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(un) poco</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(a) little</a:t>
                      </a:r>
                      <a:endParaRPr/>
                    </a:p>
                  </a:txBody>
                  <a:tcPr marL="68575" marR="68575" marT="0" marB="0" anchor="ctr">
                    <a:solidFill>
                      <a:schemeClr val="lt1"/>
                    </a:solidFill>
                  </a:tcPr>
                </a:tc>
                <a:extLst>
                  <a:ext uri="{0D108BD9-81ED-4DB2-BD59-A6C34878D82A}">
                    <a16:rowId xmlns:a16="http://schemas.microsoft.com/office/drawing/2014/main" val="10012"/>
                  </a:ext>
                </a:extLst>
              </a:tr>
              <a:tr h="432475">
                <a:tc>
                  <a:txBody>
                    <a:bodyPr/>
                    <a:lstStyle/>
                    <a:p>
                      <a:pPr marL="0" marR="0" lvl="0" indent="0" algn="ctr" rtl="0">
                        <a:lnSpc>
                          <a:spcPct val="107000"/>
                        </a:lnSpc>
                        <a:spcBef>
                          <a:spcPts val="0"/>
                        </a:spcBef>
                        <a:spcAft>
                          <a:spcPts val="0"/>
                        </a:spcAft>
                        <a:buNone/>
                      </a:pPr>
                      <a:r>
                        <a:rPr lang="en-GB" sz="2000" b="1">
                          <a:solidFill>
                            <a:srgbClr val="02456F"/>
                          </a:solidFill>
                          <a:latin typeface="Century Gothic"/>
                          <a:ea typeface="Century Gothic"/>
                          <a:cs typeface="Century Gothic"/>
                          <a:sym typeface="Century Gothic"/>
                        </a:rPr>
                        <a:t>13</a:t>
                      </a:r>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negro, negra</a:t>
                      </a:r>
                      <a:endParaRPr sz="2000">
                        <a:solidFill>
                          <a:srgbClr val="002060"/>
                        </a:solidFill>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rgbClr val="002060"/>
                          </a:solidFill>
                        </a:rPr>
                        <a:t>black</a:t>
                      </a:r>
                      <a:endParaRPr/>
                    </a:p>
                  </a:txBody>
                  <a:tcPr marL="68575" marR="68575" marT="0" marB="0" anchor="ctr">
                    <a:solidFill>
                      <a:schemeClr val="lt1"/>
                    </a:solidFill>
                  </a:tcPr>
                </a:tc>
                <a:extLst>
                  <a:ext uri="{0D108BD9-81ED-4DB2-BD59-A6C34878D82A}">
                    <a16:rowId xmlns:a16="http://schemas.microsoft.com/office/drawing/2014/main" val="10013"/>
                  </a:ext>
                </a:extLst>
              </a:tr>
            </a:tbl>
          </a:graphicData>
        </a:graphic>
      </p:graphicFrame>
      <p:grpSp>
        <p:nvGrpSpPr>
          <p:cNvPr id="270" name="Google Shape;270;p5"/>
          <p:cNvGrpSpPr/>
          <p:nvPr/>
        </p:nvGrpSpPr>
        <p:grpSpPr>
          <a:xfrm>
            <a:off x="2850003" y="633529"/>
            <a:ext cx="1785134" cy="5569792"/>
            <a:chOff x="3941711" y="642055"/>
            <a:chExt cx="2022390" cy="5569792"/>
          </a:xfrm>
        </p:grpSpPr>
        <p:sp>
          <p:nvSpPr>
            <p:cNvPr id="271" name="Google Shape;271;p5"/>
            <p:cNvSpPr/>
            <p:nvPr/>
          </p:nvSpPr>
          <p:spPr>
            <a:xfrm>
              <a:off x="3957454" y="642055"/>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72" name="Google Shape;272;p5"/>
            <p:cNvSpPr/>
            <p:nvPr/>
          </p:nvSpPr>
          <p:spPr>
            <a:xfrm>
              <a:off x="3957453" y="1069682"/>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73" name="Google Shape;273;p5"/>
            <p:cNvSpPr/>
            <p:nvPr/>
          </p:nvSpPr>
          <p:spPr>
            <a:xfrm>
              <a:off x="3957453" y="1510246"/>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74" name="Google Shape;274;p5"/>
            <p:cNvSpPr/>
            <p:nvPr/>
          </p:nvSpPr>
          <p:spPr>
            <a:xfrm>
              <a:off x="3957453" y="1929944"/>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75" name="Google Shape;275;p5"/>
            <p:cNvSpPr/>
            <p:nvPr/>
          </p:nvSpPr>
          <p:spPr>
            <a:xfrm>
              <a:off x="3957453" y="2359742"/>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76" name="Google Shape;276;p5"/>
            <p:cNvSpPr/>
            <p:nvPr/>
          </p:nvSpPr>
          <p:spPr>
            <a:xfrm>
              <a:off x="3957452" y="2776603"/>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77" name="Google Shape;277;p5"/>
            <p:cNvSpPr/>
            <p:nvPr/>
          </p:nvSpPr>
          <p:spPr>
            <a:xfrm>
              <a:off x="3941714" y="3214258"/>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78" name="Google Shape;278;p5"/>
            <p:cNvSpPr/>
            <p:nvPr/>
          </p:nvSpPr>
          <p:spPr>
            <a:xfrm>
              <a:off x="3941711" y="3658436"/>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79" name="Google Shape;279;p5"/>
            <p:cNvSpPr/>
            <p:nvPr/>
          </p:nvSpPr>
          <p:spPr>
            <a:xfrm>
              <a:off x="3941711" y="4113771"/>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80" name="Google Shape;280;p5"/>
            <p:cNvSpPr/>
            <p:nvPr/>
          </p:nvSpPr>
          <p:spPr>
            <a:xfrm>
              <a:off x="3941711" y="4567434"/>
              <a:ext cx="2006647" cy="30527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81" name="Google Shape;281;p5"/>
            <p:cNvSpPr/>
            <p:nvPr/>
          </p:nvSpPr>
          <p:spPr>
            <a:xfrm>
              <a:off x="3957451" y="4972484"/>
              <a:ext cx="2006647" cy="341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82" name="Google Shape;282;p5"/>
            <p:cNvSpPr/>
            <p:nvPr/>
          </p:nvSpPr>
          <p:spPr>
            <a:xfrm>
              <a:off x="3941711" y="5379351"/>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83" name="Google Shape;283;p5"/>
            <p:cNvSpPr/>
            <p:nvPr/>
          </p:nvSpPr>
          <p:spPr>
            <a:xfrm>
              <a:off x="3957451" y="5828218"/>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grpSp>
        <p:nvGrpSpPr>
          <p:cNvPr id="284" name="Google Shape;284;p5"/>
          <p:cNvGrpSpPr/>
          <p:nvPr/>
        </p:nvGrpSpPr>
        <p:grpSpPr>
          <a:xfrm>
            <a:off x="4786054" y="656822"/>
            <a:ext cx="3165627" cy="5569792"/>
            <a:chOff x="6491454" y="655641"/>
            <a:chExt cx="2556630" cy="5569792"/>
          </a:xfrm>
        </p:grpSpPr>
        <p:sp>
          <p:nvSpPr>
            <p:cNvPr id="285" name="Google Shape;285;p5"/>
            <p:cNvSpPr/>
            <p:nvPr/>
          </p:nvSpPr>
          <p:spPr>
            <a:xfrm>
              <a:off x="6511356" y="655641"/>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86" name="Google Shape;286;p5"/>
            <p:cNvSpPr/>
            <p:nvPr/>
          </p:nvSpPr>
          <p:spPr>
            <a:xfrm>
              <a:off x="6511352" y="1048352"/>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87" name="Google Shape;287;p5"/>
            <p:cNvSpPr/>
            <p:nvPr/>
          </p:nvSpPr>
          <p:spPr>
            <a:xfrm>
              <a:off x="6511352" y="1485570"/>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88" name="Google Shape;288;p5"/>
            <p:cNvSpPr/>
            <p:nvPr/>
          </p:nvSpPr>
          <p:spPr>
            <a:xfrm>
              <a:off x="6511354" y="1943530"/>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89" name="Google Shape;289;p5"/>
            <p:cNvSpPr/>
            <p:nvPr/>
          </p:nvSpPr>
          <p:spPr>
            <a:xfrm>
              <a:off x="6511354" y="2373328"/>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90" name="Google Shape;290;p5"/>
            <p:cNvSpPr/>
            <p:nvPr/>
          </p:nvSpPr>
          <p:spPr>
            <a:xfrm>
              <a:off x="6511353" y="2790189"/>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91" name="Google Shape;291;p5"/>
            <p:cNvSpPr/>
            <p:nvPr/>
          </p:nvSpPr>
          <p:spPr>
            <a:xfrm>
              <a:off x="6491458" y="3227844"/>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92" name="Google Shape;292;p5"/>
            <p:cNvSpPr/>
            <p:nvPr/>
          </p:nvSpPr>
          <p:spPr>
            <a:xfrm>
              <a:off x="6491458" y="3660479"/>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93" name="Google Shape;293;p5"/>
            <p:cNvSpPr/>
            <p:nvPr/>
          </p:nvSpPr>
          <p:spPr>
            <a:xfrm>
              <a:off x="6491458" y="4084679"/>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94" name="Google Shape;294;p5"/>
            <p:cNvSpPr/>
            <p:nvPr/>
          </p:nvSpPr>
          <p:spPr>
            <a:xfrm>
              <a:off x="6491454" y="4534916"/>
              <a:ext cx="2536728" cy="30527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95" name="Google Shape;295;p5"/>
            <p:cNvSpPr/>
            <p:nvPr/>
          </p:nvSpPr>
          <p:spPr>
            <a:xfrm>
              <a:off x="6511352" y="4986070"/>
              <a:ext cx="2536728" cy="341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96" name="Google Shape;296;p5"/>
            <p:cNvSpPr/>
            <p:nvPr/>
          </p:nvSpPr>
          <p:spPr>
            <a:xfrm>
              <a:off x="6491454" y="5392937"/>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97" name="Google Shape;297;p5"/>
            <p:cNvSpPr/>
            <p:nvPr/>
          </p:nvSpPr>
          <p:spPr>
            <a:xfrm>
              <a:off x="6511352" y="5841804"/>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298" name="Google Shape;298;p5"/>
          <p:cNvSpPr/>
          <p:nvPr/>
        </p:nvSpPr>
        <p:spPr>
          <a:xfrm>
            <a:off x="8365458" y="1944711"/>
            <a:ext cx="3710428" cy="3872257"/>
          </a:xfrm>
          <a:prstGeom prst="wedgeRectCallout">
            <a:avLst>
              <a:gd name="adj1" fmla="val -162690"/>
              <a:gd name="adj2" fmla="val 9806"/>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Verb + ‘al máximo’ literally means ‘to the max’!</a:t>
            </a:r>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In English, we can say this in different ways:</a:t>
            </a:r>
            <a:endParaRPr/>
          </a:p>
          <a:p>
            <a:pPr marL="0" marR="0" lvl="0" indent="0" algn="ctr" rtl="0">
              <a:spcBef>
                <a:spcPts val="0"/>
              </a:spcBef>
              <a:spcAft>
                <a:spcPts val="0"/>
              </a:spcAft>
              <a:buNone/>
            </a:pPr>
            <a:endParaRPr sz="20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disfrutar al máximo</a:t>
            </a:r>
            <a:endParaRPr/>
          </a:p>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to enjoy </a:t>
            </a:r>
            <a:r>
              <a:rPr lang="en-GB" sz="2000" i="1">
                <a:solidFill>
                  <a:schemeClr val="lt1"/>
                </a:solidFill>
                <a:latin typeface="Century Gothic"/>
                <a:ea typeface="Century Gothic"/>
                <a:cs typeface="Century Gothic"/>
                <a:sym typeface="Century Gothic"/>
              </a:rPr>
              <a:t>to the full/max</a:t>
            </a:r>
            <a:endParaRPr/>
          </a:p>
          <a:p>
            <a:pPr marL="0" marR="0" lvl="0" indent="0" algn="ctr" rtl="0">
              <a:spcBef>
                <a:spcPts val="0"/>
              </a:spcBef>
              <a:spcAft>
                <a:spcPts val="0"/>
              </a:spcAft>
              <a:buNone/>
            </a:pPr>
            <a:endParaRPr sz="2000" i="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aprovechar al máximo </a:t>
            </a:r>
            <a:endParaRPr/>
          </a:p>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to </a:t>
            </a:r>
            <a:r>
              <a:rPr lang="en-GB" sz="2000" i="1">
                <a:solidFill>
                  <a:schemeClr val="lt1"/>
                </a:solidFill>
                <a:latin typeface="Century Gothic"/>
                <a:ea typeface="Century Gothic"/>
                <a:cs typeface="Century Gothic"/>
                <a:sym typeface="Century Gothic"/>
              </a:rPr>
              <a:t>really</a:t>
            </a:r>
            <a:r>
              <a:rPr lang="en-GB" sz="2000">
                <a:solidFill>
                  <a:schemeClr val="lt1"/>
                </a:solidFill>
                <a:latin typeface="Century Gothic"/>
                <a:ea typeface="Century Gothic"/>
                <a:cs typeface="Century Gothic"/>
                <a:sym typeface="Century Gothic"/>
              </a:rPr>
              <a:t> make the most of</a:t>
            </a:r>
            <a:endParaRPr/>
          </a:p>
          <a:p>
            <a:pPr marL="0" marR="0" lvl="0" indent="0" algn="ctr" rtl="0">
              <a:spcBef>
                <a:spcPts val="0"/>
              </a:spcBef>
              <a:spcAft>
                <a:spcPts val="0"/>
              </a:spcAft>
              <a:buNone/>
            </a:pPr>
            <a:endParaRPr sz="2000" i="1">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4"/>
                                        </p:tgtEl>
                                      </p:cBhvr>
                                    </p:animEffect>
                                    <p:set>
                                      <p:cBhvr>
                                        <p:cTn id="12" dur="1" fill="hold">
                                          <p:stCondLst>
                                            <p:cond delay="500"/>
                                          </p:stCondLst>
                                        </p:cTn>
                                        <p:tgtEl>
                                          <p:spTgt spid="28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animEffect transition="in" filter="fade">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70"/>
                                        </p:tgtEl>
                                      </p:cBhvr>
                                    </p:animEffect>
                                    <p:set>
                                      <p:cBhvr>
                                        <p:cTn id="22" dur="1" fill="hold">
                                          <p:stCondLst>
                                            <p:cond delay="500"/>
                                          </p:stCondLst>
                                        </p:cTn>
                                        <p:tgtEl>
                                          <p:spTgt spid="2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0"/>
                                        <p:tgtEl>
                                          <p:spTgt spid="261"/>
                                        </p:tgtEl>
                                      </p:cBhvr>
                                    </p:animEffect>
                                    <p:set>
                                      <p:cBhvr>
                                        <p:cTn id="31" dur="1" fill="hold">
                                          <p:stCondLst>
                                            <p:cond delay="5000"/>
                                          </p:stCondLst>
                                        </p:cTn>
                                        <p:tgtEl>
                                          <p:spTgt spid="2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05" name="Google Shape;305;p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Saying what I do and I did</a:t>
            </a:r>
            <a:br>
              <a:rPr lang="en-GB" sz="2400" b="1">
                <a:solidFill>
                  <a:schemeClr val="lt1"/>
                </a:solidFill>
              </a:rPr>
            </a:br>
            <a:r>
              <a:rPr lang="en-GB" sz="2000">
                <a:solidFill>
                  <a:srgbClr val="FFFFFF"/>
                </a:solidFill>
              </a:rPr>
              <a:t>-ar verbs – 1</a:t>
            </a:r>
            <a:r>
              <a:rPr lang="en-GB" sz="2000" baseline="30000">
                <a:solidFill>
                  <a:srgbClr val="FFFFFF"/>
                </a:solidFill>
              </a:rPr>
              <a:t>st</a:t>
            </a:r>
            <a:r>
              <a:rPr lang="en-GB" sz="2000">
                <a:solidFill>
                  <a:srgbClr val="FFFFFF"/>
                </a:solidFill>
              </a:rPr>
              <a:t> person singular past (preterite)</a:t>
            </a:r>
            <a:endParaRPr sz="2000" b="1">
              <a:solidFill>
                <a:schemeClr val="lt1"/>
              </a:solidFill>
            </a:endParaRPr>
          </a:p>
        </p:txBody>
      </p:sp>
      <p:sp>
        <p:nvSpPr>
          <p:cNvPr id="306" name="Google Shape;306;p6"/>
          <p:cNvSpPr txBox="1"/>
          <p:nvPr/>
        </p:nvSpPr>
        <p:spPr>
          <a:xfrm>
            <a:off x="771798" y="2707259"/>
            <a:ext cx="50011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Ayud</a:t>
            </a:r>
            <a:r>
              <a:rPr lang="en-GB" sz="2800" b="1" u="sng">
                <a:solidFill>
                  <a:srgbClr val="ED7D31"/>
                </a:solidFill>
                <a:latin typeface="Century Gothic"/>
                <a:ea typeface="Century Gothic"/>
                <a:cs typeface="Century Gothic"/>
                <a:sym typeface="Century Gothic"/>
              </a:rPr>
              <a:t>__</a:t>
            </a:r>
            <a:r>
              <a:rPr lang="en-GB" sz="2800" b="0" i="0" u="none" strike="noStrike" cap="none">
                <a:solidFill>
                  <a:srgbClr val="ED7D31"/>
                </a:solidFill>
                <a:latin typeface="Century Gothic"/>
                <a:ea typeface="Century Gothic"/>
                <a:cs typeface="Century Gothic"/>
                <a:sym typeface="Century Gothic"/>
              </a:rPr>
              <a:t> </a:t>
            </a:r>
            <a:r>
              <a:rPr lang="en-GB" sz="2800">
                <a:solidFill>
                  <a:srgbClr val="002060"/>
                </a:solidFill>
                <a:latin typeface="Century Gothic"/>
                <a:ea typeface="Century Gothic"/>
                <a:cs typeface="Century Gothic"/>
                <a:sym typeface="Century Gothic"/>
              </a:rPr>
              <a:t>en casa</a:t>
            </a:r>
            <a:r>
              <a:rPr lang="en-GB" sz="2800" b="0" i="0" u="none" strike="noStrike" cap="none">
                <a:solidFill>
                  <a:srgbClr val="002060"/>
                </a:solidFill>
                <a:latin typeface="Century Gothic"/>
                <a:ea typeface="Century Gothic"/>
                <a:cs typeface="Century Gothic"/>
                <a:sym typeface="Century Gothic"/>
              </a:rPr>
              <a:t>.</a:t>
            </a:r>
            <a:endParaRPr/>
          </a:p>
        </p:txBody>
      </p:sp>
      <p:sp>
        <p:nvSpPr>
          <p:cNvPr id="307" name="Google Shape;307;p6"/>
          <p:cNvSpPr txBox="1"/>
          <p:nvPr/>
        </p:nvSpPr>
        <p:spPr>
          <a:xfrm>
            <a:off x="687843" y="1646352"/>
            <a:ext cx="1066856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Remember, the verb ending changes depending on who the verb refers to. </a:t>
            </a:r>
            <a:endParaRPr/>
          </a:p>
        </p:txBody>
      </p:sp>
      <p:sp>
        <p:nvSpPr>
          <p:cNvPr id="308" name="Google Shape;308;p6"/>
          <p:cNvSpPr txBox="1"/>
          <p:nvPr/>
        </p:nvSpPr>
        <p:spPr>
          <a:xfrm>
            <a:off x="709187" y="1103781"/>
            <a:ext cx="1186288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Many Spanish infinitives end in –</a:t>
            </a:r>
            <a:r>
              <a:rPr lang="en-GB" sz="2800" b="1" i="0" u="none" strike="noStrike" cap="none">
                <a:solidFill>
                  <a:srgbClr val="002060"/>
                </a:solidFill>
                <a:latin typeface="Century Gothic"/>
                <a:ea typeface="Century Gothic"/>
                <a:cs typeface="Century Gothic"/>
                <a:sym typeface="Century Gothic"/>
              </a:rPr>
              <a:t>ar</a:t>
            </a:r>
            <a:r>
              <a:rPr lang="en-GB" sz="2800" b="0" i="0" u="none" strike="noStrike" cap="none">
                <a:solidFill>
                  <a:srgbClr val="002060"/>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rgbClr val="000000"/>
              </a:solidFill>
              <a:latin typeface="Twentieth Century"/>
              <a:ea typeface="Twentieth Century"/>
              <a:cs typeface="Twentieth Century"/>
              <a:sym typeface="Twentieth Century"/>
            </a:endParaRPr>
          </a:p>
        </p:txBody>
      </p:sp>
      <p:sp>
        <p:nvSpPr>
          <p:cNvPr id="309" name="Google Shape;309;p6"/>
          <p:cNvSpPr txBox="1"/>
          <p:nvPr/>
        </p:nvSpPr>
        <p:spPr>
          <a:xfrm>
            <a:off x="5428153" y="2720427"/>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solidFill>
                  <a:srgbClr val="ED7D31"/>
                </a:solidFill>
                <a:latin typeface="Century Gothic"/>
                <a:ea typeface="Century Gothic"/>
                <a:cs typeface="Century Gothic"/>
                <a:sym typeface="Century Gothic"/>
              </a:rPr>
              <a:t>I</a:t>
            </a:r>
            <a:r>
              <a:rPr lang="en-GB" sz="2800" b="0" i="0" u="none" strike="noStrike" cap="none">
                <a:solidFill>
                  <a:srgbClr val="002060"/>
                </a:solidFill>
                <a:latin typeface="Century Gothic"/>
                <a:ea typeface="Century Gothic"/>
                <a:cs typeface="Century Gothic"/>
                <a:sym typeface="Century Gothic"/>
              </a:rPr>
              <a:t> help at home.</a:t>
            </a:r>
            <a:endParaRPr/>
          </a:p>
        </p:txBody>
      </p:sp>
      <p:sp>
        <p:nvSpPr>
          <p:cNvPr id="310" name="Google Shape;310;p6"/>
          <p:cNvSpPr txBox="1"/>
          <p:nvPr/>
        </p:nvSpPr>
        <p:spPr>
          <a:xfrm>
            <a:off x="739930" y="3317364"/>
            <a:ext cx="1145207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To talk about </a:t>
            </a:r>
            <a:r>
              <a:rPr lang="en-GB" sz="2800" b="1" i="0" u="none" strike="noStrike" cap="none">
                <a:solidFill>
                  <a:srgbClr val="002060"/>
                </a:solidFill>
                <a:latin typeface="Century Gothic"/>
                <a:ea typeface="Century Gothic"/>
                <a:cs typeface="Century Gothic"/>
                <a:sym typeface="Century Gothic"/>
              </a:rPr>
              <a:t>‘I’ </a:t>
            </a:r>
            <a:r>
              <a:rPr lang="en-GB" sz="2800" b="0" i="0" u="none" strike="noStrike" cap="none">
                <a:solidFill>
                  <a:srgbClr val="002060"/>
                </a:solidFill>
                <a:latin typeface="Century Gothic"/>
                <a:ea typeface="Century Gothic"/>
                <a:cs typeface="Century Gothic"/>
                <a:sym typeface="Century Gothic"/>
              </a:rPr>
              <a:t>with an action </a:t>
            </a:r>
            <a:r>
              <a:rPr lang="en-GB" sz="2800" b="1" i="0" u="none" strike="noStrike" cap="none">
                <a:solidFill>
                  <a:srgbClr val="002060"/>
                </a:solidFill>
                <a:latin typeface="Century Gothic"/>
                <a:ea typeface="Century Gothic"/>
                <a:cs typeface="Century Gothic"/>
                <a:sym typeface="Century Gothic"/>
              </a:rPr>
              <a:t>completed in the past</a:t>
            </a:r>
            <a:r>
              <a:rPr lang="en-GB" sz="2800" b="0" i="0" u="none" strike="noStrike" cap="none">
                <a:solidFill>
                  <a:srgbClr val="002060"/>
                </a:solidFill>
                <a:latin typeface="Century Gothic"/>
                <a:ea typeface="Century Gothic"/>
                <a:cs typeface="Century Gothic"/>
                <a:sym typeface="Century Gothic"/>
              </a:rPr>
              <a:t>,             remove –ar and add </a:t>
            </a:r>
            <a:r>
              <a:rPr lang="en-GB" sz="2800" b="1" i="0" u="none" strike="noStrike" cap="none">
                <a:solidFill>
                  <a:srgbClr val="002060"/>
                </a:solidFill>
                <a:latin typeface="Century Gothic"/>
                <a:ea typeface="Century Gothic"/>
                <a:cs typeface="Century Gothic"/>
                <a:sym typeface="Century Gothic"/>
              </a:rPr>
              <a:t>–é</a:t>
            </a:r>
            <a:r>
              <a:rPr lang="en-GB" sz="2800" b="0" i="0" u="none" strike="noStrike" cap="none">
                <a:solidFill>
                  <a:srgbClr val="002060"/>
                </a:solidFill>
                <a:latin typeface="Century Gothic"/>
                <a:ea typeface="Century Gothic"/>
                <a:cs typeface="Century Gothic"/>
                <a:sym typeface="Century Gothic"/>
              </a:rPr>
              <a:t>.</a:t>
            </a:r>
            <a:endParaRPr/>
          </a:p>
        </p:txBody>
      </p:sp>
      <p:sp>
        <p:nvSpPr>
          <p:cNvPr id="311" name="Google Shape;311;p6"/>
          <p:cNvSpPr txBox="1"/>
          <p:nvPr/>
        </p:nvSpPr>
        <p:spPr>
          <a:xfrm>
            <a:off x="743455" y="4329826"/>
            <a:ext cx="184702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Ayud</a:t>
            </a:r>
            <a:r>
              <a:rPr lang="en-GB" sz="2800" b="1" i="0" u="none" strike="noStrike" cap="none">
                <a:solidFill>
                  <a:srgbClr val="ED7D31"/>
                </a:solidFill>
                <a:latin typeface="Century Gothic"/>
                <a:ea typeface="Century Gothic"/>
                <a:cs typeface="Century Gothic"/>
                <a:sym typeface="Century Gothic"/>
              </a:rPr>
              <a:t>ar</a:t>
            </a:r>
            <a:endParaRPr sz="2800" b="1" i="0" u="none" strike="noStrike" cap="none">
              <a:solidFill>
                <a:srgbClr val="ED7D31"/>
              </a:solidFill>
              <a:latin typeface="Century Gothic"/>
              <a:ea typeface="Century Gothic"/>
              <a:cs typeface="Century Gothic"/>
              <a:sym typeface="Century Gothic"/>
            </a:endParaRPr>
          </a:p>
        </p:txBody>
      </p:sp>
      <p:sp>
        <p:nvSpPr>
          <p:cNvPr id="312" name="Google Shape;312;p6"/>
          <p:cNvSpPr txBox="1"/>
          <p:nvPr/>
        </p:nvSpPr>
        <p:spPr>
          <a:xfrm>
            <a:off x="5396285" y="4314106"/>
            <a:ext cx="568172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Ayud</a:t>
            </a:r>
            <a:r>
              <a:rPr lang="en-GB" sz="2800" b="1">
                <a:solidFill>
                  <a:srgbClr val="ED7D31"/>
                </a:solidFill>
                <a:latin typeface="Century Gothic"/>
                <a:ea typeface="Century Gothic"/>
                <a:cs typeface="Century Gothic"/>
                <a:sym typeface="Century Gothic"/>
              </a:rPr>
              <a:t>é</a:t>
            </a:r>
            <a:endParaRPr sz="2800" b="1" i="0" u="none" strike="noStrike" cap="none">
              <a:solidFill>
                <a:srgbClr val="002060"/>
              </a:solidFill>
              <a:latin typeface="Century Gothic"/>
              <a:ea typeface="Century Gothic"/>
              <a:cs typeface="Century Gothic"/>
              <a:sym typeface="Century Gothic"/>
            </a:endParaRPr>
          </a:p>
        </p:txBody>
      </p:sp>
      <p:cxnSp>
        <p:nvCxnSpPr>
          <p:cNvPr id="313" name="Google Shape;313;p6"/>
          <p:cNvCxnSpPr/>
          <p:nvPr/>
        </p:nvCxnSpPr>
        <p:spPr>
          <a:xfrm>
            <a:off x="3060753" y="4610778"/>
            <a:ext cx="1592826" cy="0"/>
          </a:xfrm>
          <a:prstGeom prst="straightConnector1">
            <a:avLst/>
          </a:prstGeom>
          <a:noFill/>
          <a:ln w="57150" cap="flat" cmpd="sng">
            <a:solidFill>
              <a:srgbClr val="002060"/>
            </a:solidFill>
            <a:prstDash val="solid"/>
            <a:miter lim="800000"/>
            <a:headEnd type="none" w="sm" len="sm"/>
            <a:tailEnd type="triangle" w="med" len="med"/>
          </a:ln>
        </p:spPr>
      </p:cxnSp>
      <p:sp>
        <p:nvSpPr>
          <p:cNvPr id="314" name="Google Shape;314;p6"/>
          <p:cNvSpPr txBox="1"/>
          <p:nvPr/>
        </p:nvSpPr>
        <p:spPr>
          <a:xfrm>
            <a:off x="1718545" y="2702762"/>
            <a:ext cx="418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ED7D31"/>
                </a:solidFill>
                <a:latin typeface="Century Gothic"/>
                <a:ea typeface="Century Gothic"/>
                <a:cs typeface="Century Gothic"/>
                <a:sym typeface="Century Gothic"/>
              </a:rPr>
              <a:t>o</a:t>
            </a:r>
            <a:endParaRPr sz="2800" b="1">
              <a:solidFill>
                <a:srgbClr val="FF6600"/>
              </a:solidFill>
              <a:latin typeface="Century Gothic"/>
              <a:ea typeface="Century Gothic"/>
              <a:cs typeface="Century Gothic"/>
              <a:sym typeface="Century Gothic"/>
            </a:endParaRPr>
          </a:p>
        </p:txBody>
      </p:sp>
      <p:sp>
        <p:nvSpPr>
          <p:cNvPr id="315" name="Google Shape;315;p6"/>
          <p:cNvSpPr/>
          <p:nvPr/>
        </p:nvSpPr>
        <p:spPr>
          <a:xfrm>
            <a:off x="8850495" y="2204861"/>
            <a:ext cx="3157676" cy="1054090"/>
          </a:xfrm>
          <a:prstGeom prst="wedgeRoundRectCallout">
            <a:avLst>
              <a:gd name="adj1" fmla="val -66855"/>
              <a:gd name="adj2" fmla="val 23387"/>
              <a:gd name="adj3" fmla="val 16667"/>
            </a:avLst>
          </a:prstGeom>
          <a:solidFill>
            <a:srgbClr val="1F3864"/>
          </a:solidFill>
          <a:ln w="2857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This is th</a:t>
            </a:r>
            <a:r>
              <a:rPr lang="en-GB" sz="2000">
                <a:solidFill>
                  <a:srgbClr val="FFFFFF"/>
                </a:solidFill>
                <a:latin typeface="Century Gothic"/>
                <a:ea typeface="Century Gothic"/>
                <a:cs typeface="Century Gothic"/>
                <a:sym typeface="Century Gothic"/>
              </a:rPr>
              <a:t>e </a:t>
            </a:r>
            <a:r>
              <a:rPr lang="en-GB" sz="2000" b="1">
                <a:solidFill>
                  <a:srgbClr val="FFFFFF"/>
                </a:solidFill>
                <a:latin typeface="Century Gothic"/>
                <a:ea typeface="Century Gothic"/>
                <a:cs typeface="Century Gothic"/>
                <a:sym typeface="Century Gothic"/>
              </a:rPr>
              <a:t>present tense</a:t>
            </a:r>
            <a:r>
              <a:rPr lang="en-GB" sz="2000" b="0" i="0" u="none" strike="noStrike" cap="none">
                <a:solidFill>
                  <a:srgbClr val="FFFFFF"/>
                </a:solidFill>
                <a:latin typeface="Century Gothic"/>
                <a:ea typeface="Century Gothic"/>
                <a:cs typeface="Century Gothic"/>
                <a:sym typeface="Century Gothic"/>
              </a:rPr>
              <a:t>.  </a:t>
            </a:r>
            <a:endParaRPr/>
          </a:p>
        </p:txBody>
      </p:sp>
      <p:sp>
        <p:nvSpPr>
          <p:cNvPr id="316" name="Google Shape;316;p6"/>
          <p:cNvSpPr/>
          <p:nvPr/>
        </p:nvSpPr>
        <p:spPr>
          <a:xfrm>
            <a:off x="9828265" y="4354163"/>
            <a:ext cx="2269451" cy="1237662"/>
          </a:xfrm>
          <a:prstGeom prst="wedgeRoundRectCallout">
            <a:avLst>
              <a:gd name="adj1" fmla="val -66855"/>
              <a:gd name="adj2" fmla="val 23387"/>
              <a:gd name="adj3" fmla="val 16667"/>
            </a:avLst>
          </a:prstGeom>
          <a:solidFill>
            <a:srgbClr val="1F3864"/>
          </a:solidFill>
          <a:ln w="2857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This </a:t>
            </a:r>
            <a:r>
              <a:rPr lang="en-GB" sz="2000" b="1">
                <a:solidFill>
                  <a:srgbClr val="FFFFFF"/>
                </a:solidFill>
                <a:latin typeface="Century Gothic"/>
                <a:ea typeface="Century Gothic"/>
                <a:cs typeface="Century Gothic"/>
                <a:sym typeface="Century Gothic"/>
              </a:rPr>
              <a:t>past tense </a:t>
            </a:r>
            <a:r>
              <a:rPr lang="en-GB" sz="2000">
                <a:solidFill>
                  <a:srgbClr val="FFFFFF"/>
                </a:solidFill>
                <a:latin typeface="Century Gothic"/>
                <a:ea typeface="Century Gothic"/>
                <a:cs typeface="Century Gothic"/>
                <a:sym typeface="Century Gothic"/>
              </a:rPr>
              <a:t>is called the ‘preterite’</a:t>
            </a:r>
            <a:r>
              <a:rPr lang="en-GB" sz="2000" b="0" i="0" u="none" strike="noStrike" cap="none">
                <a:solidFill>
                  <a:srgbClr val="FFFFFF"/>
                </a:solidFill>
                <a:latin typeface="Century Gothic"/>
                <a:ea typeface="Century Gothic"/>
                <a:cs typeface="Century Gothic"/>
                <a:sym typeface="Century Gothic"/>
              </a:rPr>
              <a:t>.  </a:t>
            </a:r>
            <a:endParaRPr/>
          </a:p>
        </p:txBody>
      </p:sp>
      <p:sp>
        <p:nvSpPr>
          <p:cNvPr id="317" name="Google Shape;317;p6"/>
          <p:cNvSpPr txBox="1"/>
          <p:nvPr/>
        </p:nvSpPr>
        <p:spPr>
          <a:xfrm>
            <a:off x="763164" y="5110250"/>
            <a:ext cx="184702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Pint</a:t>
            </a:r>
            <a:r>
              <a:rPr lang="en-GB" sz="2800" b="1" i="0" u="none" strike="noStrike" cap="none">
                <a:solidFill>
                  <a:srgbClr val="ED7D31"/>
                </a:solidFill>
                <a:latin typeface="Century Gothic"/>
                <a:ea typeface="Century Gothic"/>
                <a:cs typeface="Century Gothic"/>
                <a:sym typeface="Century Gothic"/>
              </a:rPr>
              <a:t>ar</a:t>
            </a:r>
            <a:endParaRPr sz="2800" b="1" i="0" u="none" strike="noStrike" cap="none">
              <a:solidFill>
                <a:srgbClr val="ED7D31"/>
              </a:solidFill>
              <a:latin typeface="Century Gothic"/>
              <a:ea typeface="Century Gothic"/>
              <a:cs typeface="Century Gothic"/>
              <a:sym typeface="Century Gothic"/>
            </a:endParaRPr>
          </a:p>
        </p:txBody>
      </p:sp>
      <p:cxnSp>
        <p:nvCxnSpPr>
          <p:cNvPr id="318" name="Google Shape;318;p6"/>
          <p:cNvCxnSpPr/>
          <p:nvPr/>
        </p:nvCxnSpPr>
        <p:spPr>
          <a:xfrm>
            <a:off x="3060753" y="5371860"/>
            <a:ext cx="1592826" cy="0"/>
          </a:xfrm>
          <a:prstGeom prst="straightConnector1">
            <a:avLst/>
          </a:prstGeom>
          <a:noFill/>
          <a:ln w="57150" cap="flat" cmpd="sng">
            <a:solidFill>
              <a:srgbClr val="002060"/>
            </a:solidFill>
            <a:prstDash val="solid"/>
            <a:miter lim="800000"/>
            <a:headEnd type="none" w="sm" len="sm"/>
            <a:tailEnd type="triangle" w="med" len="med"/>
          </a:ln>
        </p:spPr>
      </p:cxnSp>
      <p:sp>
        <p:nvSpPr>
          <p:cNvPr id="319" name="Google Shape;319;p6"/>
          <p:cNvSpPr txBox="1"/>
          <p:nvPr/>
        </p:nvSpPr>
        <p:spPr>
          <a:xfrm>
            <a:off x="5396285" y="5110250"/>
            <a:ext cx="568172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solidFill>
                  <a:srgbClr val="002060"/>
                </a:solidFill>
                <a:latin typeface="Century Gothic"/>
                <a:ea typeface="Century Gothic"/>
                <a:cs typeface="Century Gothic"/>
                <a:sym typeface="Century Gothic"/>
              </a:rPr>
              <a:t>Pint</a:t>
            </a:r>
            <a:r>
              <a:rPr lang="en-GB" sz="2800" b="1">
                <a:solidFill>
                  <a:srgbClr val="ED7D31"/>
                </a:solidFill>
                <a:latin typeface="Century Gothic"/>
                <a:ea typeface="Century Gothic"/>
                <a:cs typeface="Century Gothic"/>
                <a:sym typeface="Century Gothic"/>
              </a:rPr>
              <a:t>é</a:t>
            </a:r>
            <a:endParaRPr sz="2800" b="1" i="0" u="none" strike="noStrike" cap="none">
              <a:solidFill>
                <a:srgbClr val="002060"/>
              </a:solidFill>
              <a:latin typeface="Century Gothic"/>
              <a:ea typeface="Century Gothic"/>
              <a:cs typeface="Century Gothic"/>
              <a:sym typeface="Century Gothic"/>
            </a:endParaRPr>
          </a:p>
        </p:txBody>
      </p:sp>
      <p:sp>
        <p:nvSpPr>
          <p:cNvPr id="320" name="Google Shape;320;p6"/>
          <p:cNvSpPr txBox="1"/>
          <p:nvPr/>
        </p:nvSpPr>
        <p:spPr>
          <a:xfrm>
            <a:off x="7648748" y="4315694"/>
            <a:ext cx="18328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solidFill>
                  <a:srgbClr val="ED7D31"/>
                </a:solidFill>
                <a:latin typeface="Century Gothic"/>
                <a:ea typeface="Century Gothic"/>
                <a:cs typeface="Century Gothic"/>
                <a:sym typeface="Century Gothic"/>
              </a:rPr>
              <a:t>I </a:t>
            </a:r>
            <a:r>
              <a:rPr lang="en-GB" sz="2800" b="1">
                <a:solidFill>
                  <a:srgbClr val="002060"/>
                </a:solidFill>
                <a:latin typeface="Century Gothic"/>
                <a:ea typeface="Century Gothic"/>
                <a:cs typeface="Century Gothic"/>
                <a:sym typeface="Century Gothic"/>
              </a:rPr>
              <a:t>help</a:t>
            </a:r>
            <a:r>
              <a:rPr lang="en-GB" sz="2800" b="1" u="sng">
                <a:solidFill>
                  <a:srgbClr val="002060"/>
                </a:solidFill>
                <a:latin typeface="Century Gothic"/>
                <a:ea typeface="Century Gothic"/>
                <a:cs typeface="Century Gothic"/>
                <a:sym typeface="Century Gothic"/>
              </a:rPr>
              <a:t>ed</a:t>
            </a:r>
            <a:endParaRPr sz="2800" b="1" i="0" u="sng" strike="noStrike" cap="none">
              <a:solidFill>
                <a:srgbClr val="002060"/>
              </a:solidFill>
              <a:latin typeface="Century Gothic"/>
              <a:ea typeface="Century Gothic"/>
              <a:cs typeface="Century Gothic"/>
              <a:sym typeface="Century Gothic"/>
            </a:endParaRPr>
          </a:p>
        </p:txBody>
      </p:sp>
      <p:sp>
        <p:nvSpPr>
          <p:cNvPr id="321" name="Google Shape;321;p6"/>
          <p:cNvSpPr txBox="1"/>
          <p:nvPr/>
        </p:nvSpPr>
        <p:spPr>
          <a:xfrm>
            <a:off x="7648748" y="5110250"/>
            <a:ext cx="20601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solidFill>
                  <a:srgbClr val="ED7D31"/>
                </a:solidFill>
                <a:latin typeface="Century Gothic"/>
                <a:ea typeface="Century Gothic"/>
                <a:cs typeface="Century Gothic"/>
                <a:sym typeface="Century Gothic"/>
              </a:rPr>
              <a:t>I </a:t>
            </a:r>
            <a:r>
              <a:rPr lang="en-GB" sz="2800" b="1">
                <a:solidFill>
                  <a:srgbClr val="002060"/>
                </a:solidFill>
                <a:latin typeface="Century Gothic"/>
                <a:ea typeface="Century Gothic"/>
                <a:cs typeface="Century Gothic"/>
                <a:sym typeface="Century Gothic"/>
              </a:rPr>
              <a:t>paint</a:t>
            </a:r>
            <a:r>
              <a:rPr lang="en-GB" sz="2800" b="1" u="sng">
                <a:solidFill>
                  <a:srgbClr val="002060"/>
                </a:solidFill>
                <a:latin typeface="Century Gothic"/>
                <a:ea typeface="Century Gothic"/>
                <a:cs typeface="Century Gothic"/>
                <a:sym typeface="Century Gothic"/>
              </a:rPr>
              <a:t>ed</a:t>
            </a:r>
            <a:endParaRPr sz="2800" b="1" i="0" u="sng" strike="noStrike" cap="none">
              <a:solidFill>
                <a:srgbClr val="002060"/>
              </a:solidFill>
              <a:latin typeface="Century Gothic"/>
              <a:ea typeface="Century Gothic"/>
              <a:cs typeface="Century Gothic"/>
              <a:sym typeface="Century Gothic"/>
            </a:endParaRPr>
          </a:p>
        </p:txBody>
      </p:sp>
      <p:sp>
        <p:nvSpPr>
          <p:cNvPr id="322" name="Google Shape;322;p6"/>
          <p:cNvSpPr txBox="1"/>
          <p:nvPr/>
        </p:nvSpPr>
        <p:spPr>
          <a:xfrm>
            <a:off x="709187" y="5764917"/>
            <a:ext cx="111507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solidFill>
                  <a:srgbClr val="1F3864"/>
                </a:solidFill>
                <a:latin typeface="Century Gothic"/>
                <a:ea typeface="Century Gothic"/>
                <a:cs typeface="Century Gothic"/>
                <a:sym typeface="Century Gothic"/>
              </a:rPr>
              <a:t>Listen carefully to how each verb sounds</a:t>
            </a:r>
            <a:r>
              <a:rPr lang="en-GB" sz="2800">
                <a:solidFill>
                  <a:srgbClr val="1F3864"/>
                </a:solidFill>
                <a:latin typeface="Century Gothic"/>
                <a:ea typeface="Century Gothic"/>
                <a:cs typeface="Century Gothic"/>
                <a:sym typeface="Century Gothic"/>
              </a:rPr>
              <a:t>.  </a:t>
            </a:r>
            <a:endParaRPr sz="2800" b="0" i="0" u="none" strike="noStrike" cap="none">
              <a:solidFill>
                <a:srgbClr val="002060"/>
              </a:solidFill>
              <a:latin typeface="Century Gothic"/>
              <a:ea typeface="Century Gothic"/>
              <a:cs typeface="Century Gothic"/>
              <a:sym typeface="Century Gothic"/>
            </a:endParaRPr>
          </a:p>
        </p:txBody>
      </p:sp>
      <p:sp>
        <p:nvSpPr>
          <p:cNvPr id="324" name="Google Shape;324;p6">
            <a:hlinkClick r:id="" action="ppaction://noaction">
              <a:snd r:embed="rId4" name="ayudo en casa.wav"/>
            </a:hlinkClick>
          </p:cNvPr>
          <p:cNvSpPr/>
          <p:nvPr/>
        </p:nvSpPr>
        <p:spPr>
          <a:xfrm>
            <a:off x="375798" y="279832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smtClean="0">
                <a:solidFill>
                  <a:srgbClr val="FFFFFF"/>
                </a:solidFill>
                <a:latin typeface="Century Gothic"/>
                <a:ea typeface="Century Gothic"/>
                <a:cs typeface="Century Gothic"/>
                <a:sym typeface="Century Gothic"/>
              </a:rPr>
              <a:t>1</a:t>
            </a:r>
            <a:endParaRPr sz="2000" b="1" i="0" u="none" strike="noStrike" cap="none">
              <a:solidFill>
                <a:srgbClr val="FFFFFF"/>
              </a:solidFill>
              <a:latin typeface="Century Gothic"/>
              <a:ea typeface="Century Gothic"/>
              <a:cs typeface="Century Gothic"/>
              <a:sym typeface="Century Gothic"/>
            </a:endParaRPr>
          </a:p>
        </p:txBody>
      </p:sp>
      <p:sp>
        <p:nvSpPr>
          <p:cNvPr id="326" name="Google Shape;326;p6">
            <a:hlinkClick r:id="" action="ppaction://noaction">
              <a:snd r:embed="rId5" name="ayude%CC%81 en casa.wav"/>
            </a:hlinkClick>
          </p:cNvPr>
          <p:cNvSpPr/>
          <p:nvPr/>
        </p:nvSpPr>
        <p:spPr>
          <a:xfrm>
            <a:off x="5000285" y="435402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smtClean="0">
                <a:solidFill>
                  <a:srgbClr val="FFFFFF"/>
                </a:solidFill>
                <a:latin typeface="Century Gothic"/>
                <a:ea typeface="Century Gothic"/>
                <a:cs typeface="Century Gothic"/>
                <a:sym typeface="Century Gothic"/>
              </a:rPr>
              <a:t>2</a:t>
            </a:r>
            <a:endParaRPr sz="2000" b="1" i="0" u="none" strike="noStrike" cap="none">
              <a:solidFill>
                <a:srgbClr val="FFFFFF"/>
              </a:solidFill>
              <a:latin typeface="Century Gothic"/>
              <a:ea typeface="Century Gothic"/>
              <a:cs typeface="Century Gothic"/>
              <a:sym typeface="Century Gothic"/>
            </a:endParaRPr>
          </a:p>
        </p:txBody>
      </p:sp>
      <p:sp>
        <p:nvSpPr>
          <p:cNvPr id="327" name="Google Shape;327;p6"/>
          <p:cNvSpPr txBox="1"/>
          <p:nvPr/>
        </p:nvSpPr>
        <p:spPr>
          <a:xfrm>
            <a:off x="6750057" y="4179600"/>
            <a:ext cx="2958810" cy="138499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solidFill>
                  <a:srgbClr val="1F3864"/>
                </a:solidFill>
                <a:latin typeface="Century Gothic"/>
                <a:ea typeface="Century Gothic"/>
                <a:cs typeface="Century Gothic"/>
                <a:sym typeface="Century Gothic"/>
              </a:rPr>
              <a:t>Notice the stress on the final -é.  </a:t>
            </a:r>
            <a:endParaRPr sz="2800" b="0" i="0" u="none" strike="noStrike" cap="none">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5"/>
                                        </p:tgtEl>
                                        <p:attrNameLst>
                                          <p:attrName>style.visibility</p:attrName>
                                        </p:attrNameLst>
                                      </p:cBhvr>
                                      <p:to>
                                        <p:strVal val="visible"/>
                                      </p:to>
                                    </p:set>
                                    <p:animEffect transition="in" filter="fade">
                                      <p:cBhvr>
                                        <p:cTn id="27" dur="500"/>
                                        <p:tgtEl>
                                          <p:spTgt spid="3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16"/>
                                        </p:tgtEl>
                                        <p:attrNameLst>
                                          <p:attrName>style.visibility</p:attrName>
                                        </p:attrNameLst>
                                      </p:cBhvr>
                                      <p:to>
                                        <p:strVal val="visible"/>
                                      </p:to>
                                    </p:set>
                                    <p:animEffect transition="in" filter="fade">
                                      <p:cBhvr>
                                        <p:cTn id="68" dur="500"/>
                                        <p:tgtEl>
                                          <p:spTgt spid="316"/>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35" name="Google Shape;335;p7"/>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GB" sz="3000" b="1">
                <a:solidFill>
                  <a:schemeClr val="lt1"/>
                </a:solidFill>
              </a:rPr>
              <a:t>Lucía habla con unos amigos</a:t>
            </a:r>
            <a:endParaRPr/>
          </a:p>
        </p:txBody>
      </p:sp>
      <p:sp>
        <p:nvSpPr>
          <p:cNvPr id="336" name="Google Shape;336;p7"/>
          <p:cNvSpPr/>
          <p:nvPr/>
        </p:nvSpPr>
        <p:spPr>
          <a:xfrm>
            <a:off x="11201400" y="258166"/>
            <a:ext cx="7267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graphicFrame>
        <p:nvGraphicFramePr>
          <p:cNvPr id="337" name="Google Shape;337;p7"/>
          <p:cNvGraphicFramePr/>
          <p:nvPr/>
        </p:nvGraphicFramePr>
        <p:xfrm>
          <a:off x="82286" y="2159247"/>
          <a:ext cx="11980275" cy="3871050"/>
        </p:xfrm>
        <a:graphic>
          <a:graphicData uri="http://schemas.openxmlformats.org/drawingml/2006/table">
            <a:tbl>
              <a:tblPr firstRow="1" bandRow="1">
                <a:noFill/>
                <a:tableStyleId>{57567200-D412-4FE1-B7C3-64011F2CF245}</a:tableStyleId>
              </a:tblPr>
              <a:tblGrid>
                <a:gridCol w="420375">
                  <a:extLst>
                    <a:ext uri="{9D8B030D-6E8A-4147-A177-3AD203B41FA5}">
                      <a16:colId xmlns:a16="http://schemas.microsoft.com/office/drawing/2014/main" val="20000"/>
                    </a:ext>
                  </a:extLst>
                </a:gridCol>
                <a:gridCol w="5936250">
                  <a:extLst>
                    <a:ext uri="{9D8B030D-6E8A-4147-A177-3AD203B41FA5}">
                      <a16:colId xmlns:a16="http://schemas.microsoft.com/office/drawing/2014/main" val="20001"/>
                    </a:ext>
                  </a:extLst>
                </a:gridCol>
                <a:gridCol w="1892300">
                  <a:extLst>
                    <a:ext uri="{9D8B030D-6E8A-4147-A177-3AD203B41FA5}">
                      <a16:colId xmlns:a16="http://schemas.microsoft.com/office/drawing/2014/main" val="20002"/>
                    </a:ext>
                  </a:extLst>
                </a:gridCol>
                <a:gridCol w="1346200">
                  <a:extLst>
                    <a:ext uri="{9D8B030D-6E8A-4147-A177-3AD203B41FA5}">
                      <a16:colId xmlns:a16="http://schemas.microsoft.com/office/drawing/2014/main" val="20003"/>
                    </a:ext>
                  </a:extLst>
                </a:gridCol>
                <a:gridCol w="238515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endParaRPr sz="1800" dirty="0"/>
                    </a:p>
                  </a:txBody>
                  <a:tcPr marL="91450" marR="91450" marT="45725" marB="45725">
                    <a:solidFill>
                      <a:schemeClr val="lt1"/>
                    </a:solidFill>
                  </a:tcPr>
                </a:tc>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Normalmente</a:t>
                      </a:r>
                      <a:endParaRPr sz="2000" b="1"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000"/>
                        <a:buFont typeface="Century Gothic"/>
                        <a:buNone/>
                      </a:pPr>
                      <a:endParaRPr sz="2000" b="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El verano pasado</a:t>
                      </a:r>
                      <a:endParaRPr sz="2000" b="0"/>
                    </a:p>
                  </a:txBody>
                  <a:tcPr marL="91450" marR="91450" marT="45725" marB="45725"/>
                </a:tc>
                <a:tc>
                  <a:txBody>
                    <a:bodyPr/>
                    <a:lstStyle/>
                    <a:p>
                      <a:pPr marL="0" marR="0" lvl="0" indent="0" algn="ctr" rtl="0">
                        <a:lnSpc>
                          <a:spcPct val="100000"/>
                        </a:lnSpc>
                        <a:spcBef>
                          <a:spcPts val="0"/>
                        </a:spcBef>
                        <a:spcAft>
                          <a:spcPts val="0"/>
                        </a:spcAft>
                        <a:buClr>
                          <a:schemeClr val="lt1"/>
                        </a:buClr>
                        <a:buSzPts val="2000"/>
                        <a:buFont typeface="Century Gothic"/>
                        <a:buNone/>
                      </a:pPr>
                      <a:r>
                        <a:rPr lang="en-GB" sz="2000" b="1" i="0">
                          <a:solidFill>
                            <a:schemeClr val="lt1"/>
                          </a:solidFill>
                          <a:latin typeface="Century Gothic"/>
                          <a:ea typeface="Century Gothic"/>
                          <a:cs typeface="Century Gothic"/>
                          <a:sym typeface="Century Gothic"/>
                        </a:rPr>
                        <a:t>¿Dónde?</a:t>
                      </a:r>
                      <a:endParaRPr sz="2400" b="0"/>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000">
                          <a:solidFill>
                            <a:srgbClr val="1E4E79"/>
                          </a:solidFill>
                        </a:rPr>
                        <a:t>1.</a:t>
                      </a:r>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Aprovecho al máximo el tiempo libre en casa.</a:t>
                      </a: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000">
                          <a:solidFill>
                            <a:srgbClr val="1E4E79"/>
                          </a:solidFill>
                        </a:rPr>
                        <a:t>2.</a:t>
                      </a: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a:solidFill>
                            <a:srgbClr val="1E4E79"/>
                          </a:solidFill>
                        </a:rPr>
                        <a:t>Pinté de negro la pared de la escuela. </a:t>
                      </a:r>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GB" sz="2000">
                          <a:solidFill>
                            <a:srgbClr val="1E4E79"/>
                          </a:solidFill>
                        </a:rPr>
                        <a:t>3.</a:t>
                      </a: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dirty="0" err="1">
                          <a:solidFill>
                            <a:srgbClr val="1E4E79"/>
                          </a:solidFill>
                        </a:rPr>
                        <a:t>Quedo</a:t>
                      </a:r>
                      <a:r>
                        <a:rPr lang="en-GB" sz="2000" dirty="0">
                          <a:solidFill>
                            <a:srgbClr val="1E4E79"/>
                          </a:solidFill>
                        </a:rPr>
                        <a:t> con mis amigos </a:t>
                      </a:r>
                      <a:r>
                        <a:rPr lang="en-GB" sz="2000" dirty="0" err="1">
                          <a:solidFill>
                            <a:srgbClr val="1E4E79"/>
                          </a:solidFill>
                        </a:rPr>
                        <a:t>en</a:t>
                      </a:r>
                      <a:r>
                        <a:rPr lang="en-GB" sz="2000" dirty="0">
                          <a:solidFill>
                            <a:srgbClr val="1E4E79"/>
                          </a:solidFill>
                        </a:rPr>
                        <a:t> el </a:t>
                      </a:r>
                      <a:r>
                        <a:rPr lang="en-GB" sz="2000" dirty="0" err="1">
                          <a:solidFill>
                            <a:srgbClr val="1E4E79"/>
                          </a:solidFill>
                        </a:rPr>
                        <a:t>centro</a:t>
                      </a:r>
                      <a:r>
                        <a:rPr lang="en-GB" sz="2000" dirty="0">
                          <a:solidFill>
                            <a:srgbClr val="1E4E79"/>
                          </a:solidFill>
                        </a:rPr>
                        <a:t>.</a:t>
                      </a:r>
                      <a:endParaRPr sz="2000" dirty="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GB" sz="2000">
                          <a:solidFill>
                            <a:srgbClr val="1E4E79"/>
                          </a:solidFill>
                        </a:rPr>
                        <a:t>4.</a:t>
                      </a: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a:solidFill>
                            <a:srgbClr val="1E4E79"/>
                          </a:solidFill>
                        </a:rPr>
                        <a:t>Pasé tiempo con mi familia en la playa.</a:t>
                      </a: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GB" sz="2000">
                          <a:solidFill>
                            <a:srgbClr val="1E4E79"/>
                          </a:solidFill>
                        </a:rPr>
                        <a:t>5.</a:t>
                      </a: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a:solidFill>
                            <a:srgbClr val="1E4E79"/>
                          </a:solidFill>
                        </a:rPr>
                        <a:t>Bailé un poco en Italia.</a:t>
                      </a:r>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en-GB" sz="2000">
                          <a:solidFill>
                            <a:srgbClr val="1E4E79"/>
                          </a:solidFill>
                        </a:rPr>
                        <a:t>6.</a:t>
                      </a: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a:solidFill>
                            <a:srgbClr val="1E4E79"/>
                          </a:solidFill>
                        </a:rPr>
                        <a:t>Ayudo con unas tareas fuera de la casa.</a:t>
                      </a: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ctr" rtl="0">
                        <a:spcBef>
                          <a:spcPts val="0"/>
                        </a:spcBef>
                        <a:spcAft>
                          <a:spcPts val="0"/>
                        </a:spcAft>
                        <a:buNone/>
                      </a:pPr>
                      <a:r>
                        <a:rPr lang="en-GB" sz="2000">
                          <a:solidFill>
                            <a:srgbClr val="1E4E79"/>
                          </a:solidFill>
                        </a:rPr>
                        <a:t>7.</a:t>
                      </a:r>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u="none">
                          <a:solidFill>
                            <a:srgbClr val="1E4E79"/>
                          </a:solidFill>
                        </a:rPr>
                        <a:t>Viajé al extranjero en tren.</a:t>
                      </a:r>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254000">
                <a:tc>
                  <a:txBody>
                    <a:bodyPr/>
                    <a:lstStyle/>
                    <a:p>
                      <a:pPr marL="0" marR="0" lvl="0" indent="0" algn="ctr" rtl="0">
                        <a:spcBef>
                          <a:spcPts val="0"/>
                        </a:spcBef>
                        <a:spcAft>
                          <a:spcPts val="0"/>
                        </a:spcAft>
                        <a:buNone/>
                      </a:pPr>
                      <a:r>
                        <a:rPr lang="en-GB" sz="2000">
                          <a:solidFill>
                            <a:srgbClr val="1E4E79"/>
                          </a:solidFill>
                        </a:rPr>
                        <a:t>8.</a:t>
                      </a: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a:solidFill>
                            <a:srgbClr val="1E4E79"/>
                          </a:solidFill>
                        </a:rPr>
                        <a:t>Visito lugares interesantes por el barrio.</a:t>
                      </a: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338" name="Google Shape;338;p7"/>
          <p:cNvSpPr txBox="1"/>
          <p:nvPr/>
        </p:nvSpPr>
        <p:spPr>
          <a:xfrm>
            <a:off x="179999" y="1296000"/>
            <a:ext cx="1162882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Lucía escribe mensajes a unos amigos. La acción, </a:t>
            </a:r>
            <a:r>
              <a:rPr lang="en-GB" sz="2400" b="1">
                <a:solidFill>
                  <a:srgbClr val="1F3864"/>
                </a:solidFill>
                <a:latin typeface="Century Gothic"/>
                <a:ea typeface="Century Gothic"/>
                <a:cs typeface="Century Gothic"/>
                <a:sym typeface="Century Gothic"/>
              </a:rPr>
              <a:t>¿</a:t>
            </a:r>
            <a:r>
              <a:rPr lang="en-GB" sz="2400" b="1">
                <a:solidFill>
                  <a:srgbClr val="002060"/>
                </a:solidFill>
                <a:latin typeface="Century Gothic"/>
                <a:ea typeface="Century Gothic"/>
                <a:cs typeface="Century Gothic"/>
                <a:sym typeface="Century Gothic"/>
              </a:rPr>
              <a:t>cuándo es</a:t>
            </a:r>
            <a:r>
              <a:rPr lang="en-GB" sz="2400" b="1">
                <a:solidFill>
                  <a:srgbClr val="1F3864"/>
                </a:solidFill>
                <a:latin typeface="Century Gothic"/>
                <a:ea typeface="Century Gothic"/>
                <a:cs typeface="Century Gothic"/>
                <a:sym typeface="Century Gothic"/>
              </a:rPr>
              <a:t>?  Marca la opción correcta.  ¿Y dónde? Escribe en inglés.</a:t>
            </a:r>
            <a:endParaRPr sz="2400" b="1" i="0" u="none" strike="noStrike" cap="none">
              <a:solidFill>
                <a:srgbClr val="1F3864"/>
              </a:solidFill>
              <a:latin typeface="Century Gothic"/>
              <a:ea typeface="Century Gothic"/>
              <a:cs typeface="Century Gothic"/>
              <a:sym typeface="Century Gothic"/>
            </a:endParaRPr>
          </a:p>
        </p:txBody>
      </p:sp>
      <p:pic>
        <p:nvPicPr>
          <p:cNvPr id="339" name="Google Shape;339;p7" descr="green checkmark"/>
          <p:cNvPicPr preferRelativeResize="0"/>
          <p:nvPr/>
        </p:nvPicPr>
        <p:blipFill rotWithShape="1">
          <a:blip r:embed="rId4">
            <a:alphaModFix/>
          </a:blip>
          <a:srcRect/>
          <a:stretch/>
        </p:blipFill>
        <p:spPr>
          <a:xfrm>
            <a:off x="7384069" y="2922969"/>
            <a:ext cx="282522" cy="294294"/>
          </a:xfrm>
          <a:prstGeom prst="rect">
            <a:avLst/>
          </a:prstGeom>
          <a:noFill/>
          <a:ln>
            <a:noFill/>
          </a:ln>
        </p:spPr>
      </p:pic>
      <p:pic>
        <p:nvPicPr>
          <p:cNvPr id="340" name="Google Shape;340;p7" descr="green checkmark"/>
          <p:cNvPicPr preferRelativeResize="0"/>
          <p:nvPr/>
        </p:nvPicPr>
        <p:blipFill rotWithShape="1">
          <a:blip r:embed="rId4">
            <a:alphaModFix/>
          </a:blip>
          <a:srcRect/>
          <a:stretch/>
        </p:blipFill>
        <p:spPr>
          <a:xfrm>
            <a:off x="9090949" y="3336665"/>
            <a:ext cx="282522" cy="294294"/>
          </a:xfrm>
          <a:prstGeom prst="rect">
            <a:avLst/>
          </a:prstGeom>
          <a:noFill/>
          <a:ln>
            <a:noFill/>
          </a:ln>
        </p:spPr>
      </p:pic>
      <p:pic>
        <p:nvPicPr>
          <p:cNvPr id="341" name="Google Shape;341;p7" descr="green checkmark"/>
          <p:cNvPicPr preferRelativeResize="0"/>
          <p:nvPr/>
        </p:nvPicPr>
        <p:blipFill rotWithShape="1">
          <a:blip r:embed="rId4">
            <a:alphaModFix/>
          </a:blip>
          <a:srcRect/>
          <a:stretch/>
        </p:blipFill>
        <p:spPr>
          <a:xfrm>
            <a:off x="7384069" y="3735696"/>
            <a:ext cx="282522" cy="294294"/>
          </a:xfrm>
          <a:prstGeom prst="rect">
            <a:avLst/>
          </a:prstGeom>
          <a:noFill/>
          <a:ln>
            <a:noFill/>
          </a:ln>
        </p:spPr>
      </p:pic>
      <p:pic>
        <p:nvPicPr>
          <p:cNvPr id="342" name="Google Shape;342;p7" descr="green checkmark"/>
          <p:cNvPicPr preferRelativeResize="0"/>
          <p:nvPr/>
        </p:nvPicPr>
        <p:blipFill rotWithShape="1">
          <a:blip r:embed="rId4">
            <a:alphaModFix/>
          </a:blip>
          <a:srcRect/>
          <a:stretch/>
        </p:blipFill>
        <p:spPr>
          <a:xfrm>
            <a:off x="9090949" y="4118338"/>
            <a:ext cx="282522" cy="294294"/>
          </a:xfrm>
          <a:prstGeom prst="rect">
            <a:avLst/>
          </a:prstGeom>
          <a:noFill/>
          <a:ln>
            <a:noFill/>
          </a:ln>
        </p:spPr>
      </p:pic>
      <p:pic>
        <p:nvPicPr>
          <p:cNvPr id="343" name="Google Shape;343;p7" descr="green checkmark"/>
          <p:cNvPicPr preferRelativeResize="0"/>
          <p:nvPr/>
        </p:nvPicPr>
        <p:blipFill rotWithShape="1">
          <a:blip r:embed="rId4">
            <a:alphaModFix/>
          </a:blip>
          <a:srcRect/>
          <a:stretch/>
        </p:blipFill>
        <p:spPr>
          <a:xfrm>
            <a:off x="9128831" y="4536289"/>
            <a:ext cx="282522" cy="294294"/>
          </a:xfrm>
          <a:prstGeom prst="rect">
            <a:avLst/>
          </a:prstGeom>
          <a:noFill/>
          <a:ln>
            <a:noFill/>
          </a:ln>
        </p:spPr>
      </p:pic>
      <p:pic>
        <p:nvPicPr>
          <p:cNvPr id="344" name="Google Shape;344;p7" descr="green checkmark"/>
          <p:cNvPicPr preferRelativeResize="0"/>
          <p:nvPr/>
        </p:nvPicPr>
        <p:blipFill rotWithShape="1">
          <a:blip r:embed="rId4">
            <a:alphaModFix/>
          </a:blip>
          <a:srcRect/>
          <a:stretch/>
        </p:blipFill>
        <p:spPr>
          <a:xfrm>
            <a:off x="7375690" y="4874378"/>
            <a:ext cx="282522" cy="294294"/>
          </a:xfrm>
          <a:prstGeom prst="rect">
            <a:avLst/>
          </a:prstGeom>
          <a:noFill/>
          <a:ln>
            <a:noFill/>
          </a:ln>
        </p:spPr>
      </p:pic>
      <p:pic>
        <p:nvPicPr>
          <p:cNvPr id="345" name="Google Shape;345;p7" descr="green checkmark"/>
          <p:cNvPicPr preferRelativeResize="0"/>
          <p:nvPr/>
        </p:nvPicPr>
        <p:blipFill rotWithShape="1">
          <a:blip r:embed="rId4">
            <a:alphaModFix/>
          </a:blip>
          <a:srcRect/>
          <a:stretch/>
        </p:blipFill>
        <p:spPr>
          <a:xfrm>
            <a:off x="9115769" y="5344258"/>
            <a:ext cx="282522" cy="294294"/>
          </a:xfrm>
          <a:prstGeom prst="rect">
            <a:avLst/>
          </a:prstGeom>
          <a:noFill/>
          <a:ln>
            <a:noFill/>
          </a:ln>
        </p:spPr>
      </p:pic>
      <p:pic>
        <p:nvPicPr>
          <p:cNvPr id="346" name="Google Shape;346;p7" descr="green checkmark"/>
          <p:cNvPicPr preferRelativeResize="0"/>
          <p:nvPr/>
        </p:nvPicPr>
        <p:blipFill rotWithShape="1">
          <a:blip r:embed="rId4">
            <a:alphaModFix/>
          </a:blip>
          <a:srcRect/>
          <a:stretch/>
        </p:blipFill>
        <p:spPr>
          <a:xfrm>
            <a:off x="7384069" y="5681505"/>
            <a:ext cx="282522" cy="294294"/>
          </a:xfrm>
          <a:prstGeom prst="rect">
            <a:avLst/>
          </a:prstGeom>
          <a:noFill/>
          <a:ln>
            <a:noFill/>
          </a:ln>
        </p:spPr>
      </p:pic>
      <p:sp>
        <p:nvSpPr>
          <p:cNvPr id="347" name="Google Shape;347;p7"/>
          <p:cNvSpPr txBox="1"/>
          <p:nvPr/>
        </p:nvSpPr>
        <p:spPr>
          <a:xfrm>
            <a:off x="9658911" y="2852111"/>
            <a:ext cx="16215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at home</a:t>
            </a:r>
            <a:endParaRPr/>
          </a:p>
        </p:txBody>
      </p:sp>
      <p:sp>
        <p:nvSpPr>
          <p:cNvPr id="348" name="Google Shape;348;p7"/>
          <p:cNvSpPr txBox="1"/>
          <p:nvPr/>
        </p:nvSpPr>
        <p:spPr>
          <a:xfrm>
            <a:off x="9653641" y="3227049"/>
            <a:ext cx="224856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at school</a:t>
            </a:r>
            <a:endParaRPr/>
          </a:p>
        </p:txBody>
      </p:sp>
      <p:sp>
        <p:nvSpPr>
          <p:cNvPr id="349" name="Google Shape;349;p7"/>
          <p:cNvSpPr txBox="1"/>
          <p:nvPr/>
        </p:nvSpPr>
        <p:spPr>
          <a:xfrm>
            <a:off x="9653641" y="3643122"/>
            <a:ext cx="20109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in the centre</a:t>
            </a:r>
            <a:endParaRPr/>
          </a:p>
        </p:txBody>
      </p:sp>
      <p:sp>
        <p:nvSpPr>
          <p:cNvPr id="350" name="Google Shape;350;p7"/>
          <p:cNvSpPr txBox="1"/>
          <p:nvPr/>
        </p:nvSpPr>
        <p:spPr>
          <a:xfrm>
            <a:off x="9632996" y="4824074"/>
            <a:ext cx="24251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outside the house</a:t>
            </a:r>
            <a:endParaRPr/>
          </a:p>
        </p:txBody>
      </p:sp>
      <p:sp>
        <p:nvSpPr>
          <p:cNvPr id="351" name="Google Shape;351;p7"/>
          <p:cNvSpPr txBox="1"/>
          <p:nvPr/>
        </p:nvSpPr>
        <p:spPr>
          <a:xfrm>
            <a:off x="9653641" y="4442966"/>
            <a:ext cx="174206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in Italy</a:t>
            </a:r>
            <a:endParaRPr/>
          </a:p>
        </p:txBody>
      </p:sp>
      <p:sp>
        <p:nvSpPr>
          <p:cNvPr id="352" name="Google Shape;352;p7"/>
          <p:cNvSpPr txBox="1"/>
          <p:nvPr/>
        </p:nvSpPr>
        <p:spPr>
          <a:xfrm>
            <a:off x="9637369" y="4045778"/>
            <a:ext cx="212899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at the beach</a:t>
            </a:r>
            <a:endParaRPr/>
          </a:p>
        </p:txBody>
      </p:sp>
      <p:sp>
        <p:nvSpPr>
          <p:cNvPr id="353" name="Google Shape;353;p7"/>
          <p:cNvSpPr txBox="1"/>
          <p:nvPr/>
        </p:nvSpPr>
        <p:spPr>
          <a:xfrm>
            <a:off x="9637369" y="5615188"/>
            <a:ext cx="2692847"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900">
                <a:solidFill>
                  <a:srgbClr val="1F3864"/>
                </a:solidFill>
                <a:latin typeface="Century Gothic"/>
                <a:ea typeface="Century Gothic"/>
                <a:cs typeface="Century Gothic"/>
                <a:sym typeface="Century Gothic"/>
              </a:rPr>
              <a:t>the neighbourhood</a:t>
            </a:r>
            <a:endParaRPr/>
          </a:p>
        </p:txBody>
      </p:sp>
      <p:sp>
        <p:nvSpPr>
          <p:cNvPr id="354" name="Google Shape;354;p7"/>
          <p:cNvSpPr txBox="1"/>
          <p:nvPr/>
        </p:nvSpPr>
        <p:spPr>
          <a:xfrm>
            <a:off x="9637369" y="5205181"/>
            <a:ext cx="180560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abroad</a:t>
            </a:r>
            <a:endParaRPr/>
          </a:p>
        </p:txBody>
      </p:sp>
      <p:sp>
        <p:nvSpPr>
          <p:cNvPr id="355" name="Google Shape;355;p7"/>
          <p:cNvSpPr/>
          <p:nvPr/>
        </p:nvSpPr>
        <p:spPr>
          <a:xfrm>
            <a:off x="5072913" y="4717425"/>
            <a:ext cx="2614475" cy="1237662"/>
          </a:xfrm>
          <a:prstGeom prst="wedgeRoundRectCallout">
            <a:avLst>
              <a:gd name="adj1" fmla="val -99088"/>
              <a:gd name="adj2" fmla="val -46272"/>
              <a:gd name="adj3" fmla="val 16667"/>
            </a:avLst>
          </a:prstGeom>
          <a:solidFill>
            <a:srgbClr val="1F3864"/>
          </a:solidFill>
          <a:ln w="28575"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a:solidFill>
                  <a:srgbClr val="FFFFFF"/>
                </a:solidFill>
                <a:latin typeface="Century Gothic"/>
                <a:ea typeface="Century Gothic"/>
                <a:cs typeface="Century Gothic"/>
                <a:sym typeface="Century Gothic"/>
              </a:rPr>
              <a:t>We can </a:t>
            </a:r>
            <a:r>
              <a:rPr lang="en-GB" sz="2000">
                <a:solidFill>
                  <a:srgbClr val="FFFFFF"/>
                </a:solidFill>
                <a:latin typeface="Century Gothic"/>
                <a:ea typeface="Century Gothic"/>
                <a:cs typeface="Century Gothic"/>
                <a:sym typeface="Century Gothic"/>
              </a:rPr>
              <a:t>use a verb + </a:t>
            </a:r>
            <a:r>
              <a:rPr lang="en-GB" sz="2000" i="1">
                <a:solidFill>
                  <a:srgbClr val="FFFFFF"/>
                </a:solidFill>
                <a:latin typeface="Century Gothic"/>
                <a:ea typeface="Century Gothic"/>
                <a:cs typeface="Century Gothic"/>
                <a:sym typeface="Century Gothic"/>
              </a:rPr>
              <a:t>un poco</a:t>
            </a:r>
            <a:r>
              <a:rPr lang="en-GB" sz="2000">
                <a:solidFill>
                  <a:srgbClr val="FFFFFF"/>
                </a:solidFill>
                <a:latin typeface="Century Gothic"/>
                <a:ea typeface="Century Gothic"/>
                <a:cs typeface="Century Gothic"/>
                <a:sym typeface="Century Gothic"/>
              </a:rPr>
              <a:t>. </a:t>
            </a:r>
            <a:r>
              <a:rPr lang="en-GB" sz="2000" b="0" i="0" u="none" strike="noStrike" cap="none">
                <a:solidFill>
                  <a:srgbClr val="FFFFFF"/>
                </a:solidFill>
                <a:latin typeface="Century Gothic"/>
                <a:ea typeface="Century Gothic"/>
                <a:cs typeface="Century Gothic"/>
                <a:sym typeface="Century Gothic"/>
              </a:rPr>
              <a:t>Here it means, ‘I danced a little.’</a:t>
            </a:r>
            <a:endParaRPr sz="2000" b="0" i="0" u="none" strike="noStrike" cap="none">
              <a:solidFill>
                <a:srgbClr val="FFFFFF"/>
              </a:solidFill>
              <a:latin typeface="Century Gothic"/>
              <a:ea typeface="Century Gothic"/>
              <a:cs typeface="Century Gothic"/>
              <a:sym typeface="Century Gothic"/>
            </a:endParaRPr>
          </a:p>
        </p:txBody>
      </p:sp>
      <p:pic>
        <p:nvPicPr>
          <p:cNvPr id="356" name="Google Shape;356;p7"/>
          <p:cNvPicPr preferRelativeResize="0"/>
          <p:nvPr/>
        </p:nvPicPr>
        <p:blipFill rotWithShape="1">
          <a:blip r:embed="rId5">
            <a:alphaModFix/>
          </a:blip>
          <a:srcRect t="4550" b="2503"/>
          <a:stretch/>
        </p:blipFill>
        <p:spPr>
          <a:xfrm>
            <a:off x="7547981" y="-45002"/>
            <a:ext cx="2782389" cy="14546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55"/>
                                        </p:tgtEl>
                                        <p:attrNameLst>
                                          <p:attrName>style.visibility</p:attrName>
                                        </p:attrNameLst>
                                      </p:cBhvr>
                                      <p:to>
                                        <p:strVal val="visible"/>
                                      </p:to>
                                    </p:set>
                                    <p:animEffect transition="in" filter="fade">
                                      <p:cBhvr>
                                        <p:cTn id="71"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63" name="Google Shape;363;p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En el colegio</a:t>
            </a:r>
            <a:endParaRPr sz="3600" b="1">
              <a:solidFill>
                <a:schemeClr val="lt1"/>
              </a:solidFill>
            </a:endParaRPr>
          </a:p>
        </p:txBody>
      </p:sp>
      <p:sp>
        <p:nvSpPr>
          <p:cNvPr id="364" name="Google Shape;364;p8"/>
          <p:cNvSpPr/>
          <p:nvPr/>
        </p:nvSpPr>
        <p:spPr>
          <a:xfrm>
            <a:off x="10528300" y="258166"/>
            <a:ext cx="13998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365" name="Google Shape;365;p8"/>
          <p:cNvGraphicFramePr/>
          <p:nvPr/>
        </p:nvGraphicFramePr>
        <p:xfrm>
          <a:off x="554707" y="1722409"/>
          <a:ext cx="11373425" cy="4473675"/>
        </p:xfrm>
        <a:graphic>
          <a:graphicData uri="http://schemas.openxmlformats.org/drawingml/2006/table">
            <a:tbl>
              <a:tblPr firstRow="1" bandRow="1">
                <a:noFill/>
                <a:tableStyleId>{57567200-D412-4FE1-B7C3-64011F2CF245}</a:tableStyleId>
              </a:tblPr>
              <a:tblGrid>
                <a:gridCol w="1249875">
                  <a:extLst>
                    <a:ext uri="{9D8B030D-6E8A-4147-A177-3AD203B41FA5}">
                      <a16:colId xmlns:a16="http://schemas.microsoft.com/office/drawing/2014/main" val="20000"/>
                    </a:ext>
                  </a:extLst>
                </a:gridCol>
                <a:gridCol w="5202675">
                  <a:extLst>
                    <a:ext uri="{9D8B030D-6E8A-4147-A177-3AD203B41FA5}">
                      <a16:colId xmlns:a16="http://schemas.microsoft.com/office/drawing/2014/main" val="20001"/>
                    </a:ext>
                  </a:extLst>
                </a:gridCol>
                <a:gridCol w="2729400">
                  <a:extLst>
                    <a:ext uri="{9D8B030D-6E8A-4147-A177-3AD203B41FA5}">
                      <a16:colId xmlns:a16="http://schemas.microsoft.com/office/drawing/2014/main" val="20002"/>
                    </a:ext>
                  </a:extLst>
                </a:gridCol>
                <a:gridCol w="2191475">
                  <a:extLst>
                    <a:ext uri="{9D8B030D-6E8A-4147-A177-3AD203B41FA5}">
                      <a16:colId xmlns:a16="http://schemas.microsoft.com/office/drawing/2014/main" val="20003"/>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El sábado pasado</a:t>
                      </a:r>
                      <a:endParaRPr sz="2000" b="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Normalmente</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I didn’t paint the walls.</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I don’t meet up with my friends.</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I don’t travel to other cities.</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I didn’t spend time with my brother.</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I didn’t clean the house.</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a:solidFill>
                            <a:srgbClr val="1E4E79"/>
                          </a:solidFill>
                        </a:rPr>
                        <a:t>I don’t dance in the afternoon.</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a:solidFill>
                            <a:srgbClr val="1E4E79"/>
                          </a:solidFill>
                        </a:rPr>
                        <a:t>I didn’t arrive early.</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E4E79"/>
                          </a:solidFill>
                        </a:rPr>
                        <a:t>I don’t listen to music in the morning.</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366" name="Google Shape;366;p8">
            <a:hlinkClick r:id="" action="ppaction://noaction">
              <a:snd r:embed="rId4" name="ayude%CC%81 con unas cosas pero no pinte%CC%81 las paredes.wav"/>
            </a:hlinkClick>
          </p:cNvPr>
          <p:cNvSpPr/>
          <p:nvPr/>
        </p:nvSpPr>
        <p:spPr>
          <a:xfrm>
            <a:off x="801282" y="224150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367" name="Google Shape;367;p8" descr="text box hiding answer"/>
          <p:cNvSpPr txBox="1"/>
          <p:nvPr/>
        </p:nvSpPr>
        <p:spPr>
          <a:xfrm>
            <a:off x="1832987" y="2329652"/>
            <a:ext cx="3220532" cy="369332"/>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a:solidFill>
                <a:srgbClr val="1E4E79"/>
              </a:solidFill>
              <a:latin typeface="Century Gothic"/>
              <a:ea typeface="Century Gothic"/>
              <a:cs typeface="Century Gothic"/>
              <a:sym typeface="Century Gothic"/>
            </a:endParaRPr>
          </a:p>
        </p:txBody>
      </p:sp>
      <p:pic>
        <p:nvPicPr>
          <p:cNvPr id="368" name="Google Shape;368;p8" descr="green checkmark"/>
          <p:cNvPicPr preferRelativeResize="0"/>
          <p:nvPr/>
        </p:nvPicPr>
        <p:blipFill rotWithShape="1">
          <a:blip r:embed="rId5">
            <a:alphaModFix/>
          </a:blip>
          <a:srcRect/>
          <a:stretch/>
        </p:blipFill>
        <p:spPr>
          <a:xfrm>
            <a:off x="8345696" y="2317254"/>
            <a:ext cx="282522" cy="294294"/>
          </a:xfrm>
          <a:prstGeom prst="rect">
            <a:avLst/>
          </a:prstGeom>
          <a:noFill/>
          <a:ln>
            <a:noFill/>
          </a:ln>
        </p:spPr>
      </p:pic>
      <p:sp>
        <p:nvSpPr>
          <p:cNvPr id="369" name="Google Shape;369;p8">
            <a:hlinkClick r:id="" action="ppaction://noaction">
              <a:snd r:embed="rId6" name="No quedo con mis amigos porque necesito estudiar mucho.wav"/>
            </a:hlinkClick>
          </p:cNvPr>
          <p:cNvSpPr/>
          <p:nvPr/>
        </p:nvSpPr>
        <p:spPr>
          <a:xfrm>
            <a:off x="801282" y="271413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370" name="Google Shape;370;p8" descr="text box hiding answer"/>
          <p:cNvSpPr txBox="1"/>
          <p:nvPr/>
        </p:nvSpPr>
        <p:spPr>
          <a:xfrm>
            <a:off x="1833137" y="2810778"/>
            <a:ext cx="4343383" cy="354142"/>
          </a:xfrm>
          <a:prstGeom prst="rect">
            <a:avLst/>
          </a:prstGeom>
          <a:solidFill>
            <a:srgbClr val="FCECE8"/>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371" name="Google Shape;371;p8" descr="green checkmark"/>
          <p:cNvPicPr preferRelativeResize="0"/>
          <p:nvPr/>
        </p:nvPicPr>
        <p:blipFill rotWithShape="1">
          <a:blip r:embed="rId5">
            <a:alphaModFix/>
          </a:blip>
          <a:srcRect/>
          <a:stretch/>
        </p:blipFill>
        <p:spPr>
          <a:xfrm>
            <a:off x="10672362" y="2815843"/>
            <a:ext cx="282522" cy="294294"/>
          </a:xfrm>
          <a:prstGeom prst="rect">
            <a:avLst/>
          </a:prstGeom>
          <a:noFill/>
          <a:ln>
            <a:noFill/>
          </a:ln>
        </p:spPr>
      </p:pic>
      <p:sp>
        <p:nvSpPr>
          <p:cNvPr id="372" name="Google Shape;372;p8">
            <a:hlinkClick r:id="" action="ppaction://noaction">
              <a:snd r:embed="rId7" name="Aprovecho al ma%CC%81ximo los di%CC%81as con mi familia...wav"/>
            </a:hlinkClick>
          </p:cNvPr>
          <p:cNvSpPr/>
          <p:nvPr/>
        </p:nvSpPr>
        <p:spPr>
          <a:xfrm>
            <a:off x="799204" y="322483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373" name="Google Shape;373;p8" descr="text box hiding answer"/>
          <p:cNvSpPr txBox="1"/>
          <p:nvPr/>
        </p:nvSpPr>
        <p:spPr>
          <a:xfrm>
            <a:off x="1833137" y="3313263"/>
            <a:ext cx="3635754" cy="344008"/>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374" name="Google Shape;374;p8" descr="green checkmark"/>
          <p:cNvPicPr preferRelativeResize="0"/>
          <p:nvPr/>
        </p:nvPicPr>
        <p:blipFill rotWithShape="1">
          <a:blip r:embed="rId5">
            <a:alphaModFix/>
          </a:blip>
          <a:srcRect/>
          <a:stretch/>
        </p:blipFill>
        <p:spPr>
          <a:xfrm>
            <a:off x="10687681" y="3267048"/>
            <a:ext cx="282522" cy="294294"/>
          </a:xfrm>
          <a:prstGeom prst="rect">
            <a:avLst/>
          </a:prstGeom>
          <a:noFill/>
          <a:ln>
            <a:noFill/>
          </a:ln>
        </p:spPr>
      </p:pic>
      <p:sp>
        <p:nvSpPr>
          <p:cNvPr id="375" name="Google Shape;375;p8">
            <a:hlinkClick r:id="" action="ppaction://noaction">
              <a:snd r:embed="rId8" name="estudie%CC%81 todo el di%CC%81a, no pase%CC%81 tiempo con mi hermano.wav"/>
            </a:hlinkClick>
          </p:cNvPr>
          <p:cNvSpPr/>
          <p:nvPr/>
        </p:nvSpPr>
        <p:spPr>
          <a:xfrm>
            <a:off x="799204" y="370699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376" name="Google Shape;376;p8" descr="text box hiding answer"/>
          <p:cNvSpPr txBox="1"/>
          <p:nvPr/>
        </p:nvSpPr>
        <p:spPr>
          <a:xfrm>
            <a:off x="1885391" y="3863535"/>
            <a:ext cx="4689378" cy="352154"/>
          </a:xfrm>
          <a:prstGeom prst="rect">
            <a:avLst/>
          </a:prstGeom>
          <a:solidFill>
            <a:srgbClr val="FCECE8"/>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377" name="Google Shape;377;p8" descr="green checkmark"/>
          <p:cNvPicPr preferRelativeResize="0"/>
          <p:nvPr/>
        </p:nvPicPr>
        <p:blipFill rotWithShape="1">
          <a:blip r:embed="rId5">
            <a:alphaModFix/>
          </a:blip>
          <a:srcRect/>
          <a:stretch/>
        </p:blipFill>
        <p:spPr>
          <a:xfrm>
            <a:off x="8373594" y="3812063"/>
            <a:ext cx="282522" cy="294294"/>
          </a:xfrm>
          <a:prstGeom prst="rect">
            <a:avLst/>
          </a:prstGeom>
          <a:noFill/>
          <a:ln>
            <a:noFill/>
          </a:ln>
        </p:spPr>
      </p:pic>
      <p:sp>
        <p:nvSpPr>
          <p:cNvPr id="378" name="Google Shape;378;p8">
            <a:hlinkClick r:id="" action="ppaction://noaction">
              <a:snd r:embed="rId9" name="No limpie%CC%81 la casa. Sin embargo prepare%CC%81 la comida.wav"/>
            </a:hlinkClick>
          </p:cNvPr>
          <p:cNvSpPr/>
          <p:nvPr/>
        </p:nvSpPr>
        <p:spPr>
          <a:xfrm>
            <a:off x="799204" y="422453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379" name="Google Shape;379;p8" descr="text box hiding answer"/>
          <p:cNvSpPr txBox="1"/>
          <p:nvPr/>
        </p:nvSpPr>
        <p:spPr>
          <a:xfrm>
            <a:off x="1833137" y="4305428"/>
            <a:ext cx="3536719" cy="362614"/>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380" name="Google Shape;380;p8" descr="green checkmark"/>
          <p:cNvPicPr preferRelativeResize="0"/>
          <p:nvPr/>
        </p:nvPicPr>
        <p:blipFill rotWithShape="1">
          <a:blip r:embed="rId5">
            <a:alphaModFix/>
          </a:blip>
          <a:srcRect/>
          <a:stretch/>
        </p:blipFill>
        <p:spPr>
          <a:xfrm>
            <a:off x="8379721" y="4247445"/>
            <a:ext cx="282522" cy="294294"/>
          </a:xfrm>
          <a:prstGeom prst="rect">
            <a:avLst/>
          </a:prstGeom>
          <a:noFill/>
          <a:ln>
            <a:noFill/>
          </a:ln>
        </p:spPr>
      </p:pic>
      <p:sp>
        <p:nvSpPr>
          <p:cNvPr id="381" name="Google Shape;381;p8">
            <a:hlinkClick r:id="" action="ppaction://noaction">
              <a:snd r:embed="rId10" name="No bailo por la tarde. Descanso.wav"/>
            </a:hlinkClick>
          </p:cNvPr>
          <p:cNvSpPr/>
          <p:nvPr/>
        </p:nvSpPr>
        <p:spPr>
          <a:xfrm>
            <a:off x="803998" y="471045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382" name="Google Shape;382;p8" descr="text box hiding answer"/>
          <p:cNvSpPr txBox="1"/>
          <p:nvPr/>
        </p:nvSpPr>
        <p:spPr>
          <a:xfrm>
            <a:off x="1885391" y="4855625"/>
            <a:ext cx="4343383" cy="307777"/>
          </a:xfrm>
          <a:prstGeom prst="rect">
            <a:avLst/>
          </a:prstGeom>
          <a:solidFill>
            <a:srgbClr val="FCECE8"/>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383" name="Google Shape;383;p8" descr="green checkmark"/>
          <p:cNvPicPr preferRelativeResize="0"/>
          <p:nvPr/>
        </p:nvPicPr>
        <p:blipFill rotWithShape="1">
          <a:blip r:embed="rId5">
            <a:alphaModFix/>
          </a:blip>
          <a:srcRect/>
          <a:stretch/>
        </p:blipFill>
        <p:spPr>
          <a:xfrm>
            <a:off x="10732723" y="4825433"/>
            <a:ext cx="282522" cy="294294"/>
          </a:xfrm>
          <a:prstGeom prst="rect">
            <a:avLst/>
          </a:prstGeom>
          <a:noFill/>
          <a:ln>
            <a:noFill/>
          </a:ln>
        </p:spPr>
      </p:pic>
      <p:sp>
        <p:nvSpPr>
          <p:cNvPr id="384" name="Google Shape;384;p8">
            <a:hlinkClick r:id="" action="ppaction://noaction">
              <a:snd r:embed="rId11" name="viaje%CC%81 al centro en tren aunque no llegue%CC%81 temprano.wav"/>
            </a:hlinkClick>
          </p:cNvPr>
          <p:cNvSpPr/>
          <p:nvPr/>
        </p:nvSpPr>
        <p:spPr>
          <a:xfrm>
            <a:off x="809398" y="521682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7</a:t>
            </a:r>
            <a:endParaRPr/>
          </a:p>
        </p:txBody>
      </p:sp>
      <p:sp>
        <p:nvSpPr>
          <p:cNvPr id="385" name="Google Shape;385;p8" descr="text box hiding answer"/>
          <p:cNvSpPr txBox="1"/>
          <p:nvPr/>
        </p:nvSpPr>
        <p:spPr>
          <a:xfrm>
            <a:off x="1885391" y="5316199"/>
            <a:ext cx="3115725" cy="307777"/>
          </a:xfrm>
          <a:prstGeom prst="rect">
            <a:avLst/>
          </a:prstGeom>
          <a:solidFill>
            <a:srgbClr val="F8D7CD"/>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386" name="Google Shape;386;p8" descr="green checkmark"/>
          <p:cNvPicPr preferRelativeResize="0"/>
          <p:nvPr/>
        </p:nvPicPr>
        <p:blipFill rotWithShape="1">
          <a:blip r:embed="rId5">
            <a:alphaModFix/>
          </a:blip>
          <a:srcRect/>
          <a:stretch/>
        </p:blipFill>
        <p:spPr>
          <a:xfrm>
            <a:off x="8319419" y="5341287"/>
            <a:ext cx="282522" cy="294294"/>
          </a:xfrm>
          <a:prstGeom prst="rect">
            <a:avLst/>
          </a:prstGeom>
          <a:noFill/>
          <a:ln>
            <a:noFill/>
          </a:ln>
        </p:spPr>
      </p:pic>
      <p:sp>
        <p:nvSpPr>
          <p:cNvPr id="387" name="Google Shape;387;p8">
            <a:hlinkClick r:id="" action="ppaction://noaction">
              <a:snd r:embed="rId12" name="Estudio por la man%CC%83ana y no escucho mu%CC%81sica.wav"/>
            </a:hlinkClick>
          </p:cNvPr>
          <p:cNvSpPr/>
          <p:nvPr/>
        </p:nvSpPr>
        <p:spPr>
          <a:xfrm>
            <a:off x="799204" y="570396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8</a:t>
            </a:r>
            <a:endParaRPr/>
          </a:p>
        </p:txBody>
      </p:sp>
      <p:sp>
        <p:nvSpPr>
          <p:cNvPr id="388" name="Google Shape;388;p8" descr="text box hiding answer"/>
          <p:cNvSpPr txBox="1"/>
          <p:nvPr/>
        </p:nvSpPr>
        <p:spPr>
          <a:xfrm>
            <a:off x="1885391" y="5830695"/>
            <a:ext cx="4689378" cy="307777"/>
          </a:xfrm>
          <a:prstGeom prst="rect">
            <a:avLst/>
          </a:prstGeom>
          <a:solidFill>
            <a:srgbClr val="FCECE8"/>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389" name="Google Shape;389;p8" descr="green checkmark"/>
          <p:cNvPicPr preferRelativeResize="0"/>
          <p:nvPr/>
        </p:nvPicPr>
        <p:blipFill rotWithShape="1">
          <a:blip r:embed="rId5">
            <a:alphaModFix/>
          </a:blip>
          <a:srcRect/>
          <a:stretch/>
        </p:blipFill>
        <p:spPr>
          <a:xfrm>
            <a:off x="10732723" y="5833027"/>
            <a:ext cx="282522" cy="294294"/>
          </a:xfrm>
          <a:prstGeom prst="rect">
            <a:avLst/>
          </a:prstGeom>
          <a:noFill/>
          <a:ln>
            <a:noFill/>
          </a:ln>
        </p:spPr>
      </p:pic>
      <p:pic>
        <p:nvPicPr>
          <p:cNvPr id="390" name="Google Shape;390;p8"/>
          <p:cNvPicPr preferRelativeResize="0"/>
          <p:nvPr/>
        </p:nvPicPr>
        <p:blipFill rotWithShape="1">
          <a:blip r:embed="rId13">
            <a:alphaModFix/>
          </a:blip>
          <a:srcRect l="22208" r="3637"/>
          <a:stretch/>
        </p:blipFill>
        <p:spPr>
          <a:xfrm>
            <a:off x="6900977" y="-24136"/>
            <a:ext cx="1585980" cy="1203025"/>
          </a:xfrm>
          <a:prstGeom prst="rect">
            <a:avLst/>
          </a:prstGeom>
          <a:noFill/>
          <a:ln>
            <a:noFill/>
          </a:ln>
        </p:spPr>
      </p:pic>
      <p:sp>
        <p:nvSpPr>
          <p:cNvPr id="391" name="Google Shape;391;p8"/>
          <p:cNvSpPr txBox="1"/>
          <p:nvPr/>
        </p:nvSpPr>
        <p:spPr>
          <a:xfrm>
            <a:off x="82286" y="1109050"/>
            <a:ext cx="1203196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2060"/>
                </a:solidFill>
                <a:latin typeface="Century Gothic"/>
                <a:ea typeface="Century Gothic"/>
                <a:cs typeface="Century Gothic"/>
                <a:sym typeface="Century Gothic"/>
              </a:rPr>
              <a:t>Es septiembre.  Lucía está en el colegio y habla con unas amigas. La acción, ¿cuándo es?</a:t>
            </a:r>
            <a:endParaRPr sz="2000" b="1">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a:solidFill>
                <a:srgbClr val="1F3864"/>
              </a:solidFill>
              <a:latin typeface="Century Gothic"/>
              <a:ea typeface="Century Gothic"/>
              <a:cs typeface="Century Gothic"/>
              <a:sym typeface="Century Gothic"/>
            </a:endParaRPr>
          </a:p>
        </p:txBody>
      </p:sp>
      <p:sp>
        <p:nvSpPr>
          <p:cNvPr id="392" name="Google Shape;392;p8"/>
          <p:cNvSpPr txBox="1"/>
          <p:nvPr/>
        </p:nvSpPr>
        <p:spPr>
          <a:xfrm>
            <a:off x="82286" y="1466460"/>
            <a:ext cx="894741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a:solidFill>
                  <a:srgbClr val="1F3864"/>
                </a:solidFill>
                <a:latin typeface="Century Gothic"/>
                <a:ea typeface="Century Gothic"/>
                <a:cs typeface="Century Gothic"/>
                <a:sym typeface="Century Gothic"/>
              </a:rPr>
              <a:t>Escucha otra vez.  Escribe en inglés la parte </a:t>
            </a:r>
            <a:r>
              <a:rPr lang="en-GB" sz="2000" b="1" u="sng">
                <a:solidFill>
                  <a:srgbClr val="1F3864"/>
                </a:solidFill>
                <a:latin typeface="Century Gothic"/>
                <a:ea typeface="Century Gothic"/>
                <a:cs typeface="Century Gothic"/>
                <a:sym typeface="Century Gothic"/>
              </a:rPr>
              <a:t>negativa</a:t>
            </a:r>
            <a:endParaRPr/>
          </a:p>
          <a:p>
            <a:pPr marL="0" marR="0" lvl="0" indent="0" algn="l" rtl="0">
              <a:lnSpc>
                <a:spcPct val="100000"/>
              </a:lnSpc>
              <a:spcBef>
                <a:spcPts val="0"/>
              </a:spcBef>
              <a:spcAft>
                <a:spcPts val="0"/>
              </a:spcAft>
              <a:buClr>
                <a:srgbClr val="1F3864"/>
              </a:buClr>
              <a:buSzPts val="2000"/>
              <a:buFont typeface="Century Gothic"/>
              <a:buNone/>
            </a:pPr>
            <a:r>
              <a:rPr lang="en-GB" sz="2000" b="1">
                <a:solidFill>
                  <a:srgbClr val="1F3864"/>
                </a:solidFill>
                <a:latin typeface="Century Gothic"/>
                <a:ea typeface="Century Gothic"/>
                <a:cs typeface="Century Gothic"/>
                <a:sym typeface="Century Gothic"/>
              </a:rPr>
              <a:t>de la frase (‘I didn’t… / ‘I don’t…)</a:t>
            </a:r>
            <a:endParaRPr sz="2000" b="1" i="0" u="none" strike="noStrike" cap="none">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3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3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37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37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37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38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38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3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9"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99" name="Google Shape;399;p9"/>
          <p:cNvSpPr/>
          <p:nvPr/>
        </p:nvSpPr>
        <p:spPr>
          <a:xfrm>
            <a:off x="10262493" y="258166"/>
            <a:ext cx="148478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400" name="Google Shape;400;p9"/>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Normalmente</a:t>
            </a:r>
            <a:endParaRPr sz="2000" b="1">
              <a:solidFill>
                <a:schemeClr val="lt1"/>
              </a:solidFill>
              <a:latin typeface="Century Gothic"/>
              <a:ea typeface="Century Gothic"/>
              <a:cs typeface="Century Gothic"/>
              <a:sym typeface="Century Gothic"/>
            </a:endParaRPr>
          </a:p>
        </p:txBody>
      </p:sp>
      <p:sp>
        <p:nvSpPr>
          <p:cNvPr id="401" name="Google Shape;401;p9"/>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402" name="Google Shape;402;p9"/>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música por la manaña.</a:t>
            </a:r>
            <a:endParaRPr/>
          </a:p>
        </p:txBody>
      </p:sp>
      <p:sp>
        <p:nvSpPr>
          <p:cNvPr id="403" name="Google Shape;403;p9"/>
          <p:cNvSpPr/>
          <p:nvPr/>
        </p:nvSpPr>
        <p:spPr>
          <a:xfrm>
            <a:off x="75521" y="1386060"/>
            <a:ext cx="2354409" cy="759873"/>
          </a:xfrm>
          <a:prstGeom prst="roundRect">
            <a:avLst>
              <a:gd name="adj" fmla="val 16667"/>
            </a:avLst>
          </a:prstGeom>
          <a:noFill/>
          <a:ln w="5715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404" name="Google Shape;404;p9"/>
          <p:cNvGrpSpPr/>
          <p:nvPr/>
        </p:nvGrpSpPr>
        <p:grpSpPr>
          <a:xfrm>
            <a:off x="1780360" y="4241290"/>
            <a:ext cx="3096065" cy="3009264"/>
            <a:chOff x="5719177" y="-179069"/>
            <a:chExt cx="3096065" cy="3009264"/>
          </a:xfrm>
        </p:grpSpPr>
        <p:pic>
          <p:nvPicPr>
            <p:cNvPr id="405" name="Google Shape;405;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06" name="Google Shape;406;p9"/>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407" name="Google Shape;407;p9"/>
          <p:cNvGrpSpPr/>
          <p:nvPr/>
        </p:nvGrpSpPr>
        <p:grpSpPr>
          <a:xfrm>
            <a:off x="4799175" y="1099054"/>
            <a:ext cx="3096065" cy="3009264"/>
            <a:chOff x="5719177" y="-179069"/>
            <a:chExt cx="3096065" cy="3009264"/>
          </a:xfrm>
        </p:grpSpPr>
        <p:pic>
          <p:nvPicPr>
            <p:cNvPr id="408" name="Google Shape;408;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09" name="Google Shape;409;p9"/>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[ayudar]</a:t>
              </a:r>
              <a:endParaRPr/>
            </a:p>
          </p:txBody>
        </p:sp>
      </p:grpSp>
      <p:grpSp>
        <p:nvGrpSpPr>
          <p:cNvPr id="410" name="Google Shape;410;p9"/>
          <p:cNvGrpSpPr/>
          <p:nvPr/>
        </p:nvGrpSpPr>
        <p:grpSpPr>
          <a:xfrm>
            <a:off x="4949667" y="2495943"/>
            <a:ext cx="3096065" cy="3009264"/>
            <a:chOff x="5719177" y="-179069"/>
            <a:chExt cx="3096065" cy="3009264"/>
          </a:xfrm>
        </p:grpSpPr>
        <p:pic>
          <p:nvPicPr>
            <p:cNvPr id="411" name="Google Shape;411;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12" name="Google Shape;412;p9"/>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413" name="Google Shape;413;p9"/>
          <p:cNvGrpSpPr/>
          <p:nvPr/>
        </p:nvGrpSpPr>
        <p:grpSpPr>
          <a:xfrm>
            <a:off x="6978053" y="919006"/>
            <a:ext cx="3096065" cy="3009264"/>
            <a:chOff x="5719177" y="-179069"/>
            <a:chExt cx="3096065" cy="3009264"/>
          </a:xfrm>
        </p:grpSpPr>
        <p:pic>
          <p:nvPicPr>
            <p:cNvPr id="414" name="Google Shape;414;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15" name="Google Shape;415;p9"/>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416" name="Google Shape;416;p9"/>
          <p:cNvGrpSpPr/>
          <p:nvPr/>
        </p:nvGrpSpPr>
        <p:grpSpPr>
          <a:xfrm>
            <a:off x="7166428" y="2311006"/>
            <a:ext cx="3096065" cy="3009264"/>
            <a:chOff x="5719177" y="-179069"/>
            <a:chExt cx="3096065" cy="3009264"/>
          </a:xfrm>
        </p:grpSpPr>
        <p:pic>
          <p:nvPicPr>
            <p:cNvPr id="417" name="Google Shape;417;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18" name="Google Shape;418;p9"/>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419" name="Google Shape;419;p9"/>
          <p:cNvGrpSpPr/>
          <p:nvPr/>
        </p:nvGrpSpPr>
        <p:grpSpPr>
          <a:xfrm>
            <a:off x="3996344" y="4063613"/>
            <a:ext cx="3096065" cy="3009264"/>
            <a:chOff x="5719177" y="-179069"/>
            <a:chExt cx="3096065" cy="3009264"/>
          </a:xfrm>
        </p:grpSpPr>
        <p:pic>
          <p:nvPicPr>
            <p:cNvPr id="420" name="Google Shape;420;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21" name="Google Shape;421;p9"/>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422" name="Google Shape;422;p9"/>
          <p:cNvGrpSpPr/>
          <p:nvPr/>
        </p:nvGrpSpPr>
        <p:grpSpPr>
          <a:xfrm>
            <a:off x="6154407" y="3833620"/>
            <a:ext cx="3096065" cy="3009264"/>
            <a:chOff x="5719177" y="-179069"/>
            <a:chExt cx="3096065" cy="3009264"/>
          </a:xfrm>
        </p:grpSpPr>
        <p:pic>
          <p:nvPicPr>
            <p:cNvPr id="423" name="Google Shape;423;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24" name="Google Shape;424;p9"/>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425" name="Google Shape;425;p9"/>
          <p:cNvGrpSpPr/>
          <p:nvPr/>
        </p:nvGrpSpPr>
        <p:grpSpPr>
          <a:xfrm>
            <a:off x="8355096" y="3620426"/>
            <a:ext cx="3096065" cy="3009264"/>
            <a:chOff x="5719177" y="-179069"/>
            <a:chExt cx="3096065" cy="3009264"/>
          </a:xfrm>
        </p:grpSpPr>
        <p:pic>
          <p:nvPicPr>
            <p:cNvPr id="426" name="Google Shape;426;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27" name="Google Shape;427;p9"/>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428" name="Google Shape;428;p9"/>
          <p:cNvGrpSpPr/>
          <p:nvPr/>
        </p:nvGrpSpPr>
        <p:grpSpPr>
          <a:xfrm>
            <a:off x="2636153" y="1297315"/>
            <a:ext cx="3096065" cy="3009264"/>
            <a:chOff x="5719177" y="-179069"/>
            <a:chExt cx="3096065" cy="3009264"/>
          </a:xfrm>
        </p:grpSpPr>
        <p:pic>
          <p:nvPicPr>
            <p:cNvPr id="429" name="Google Shape;429;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30" name="Google Shape;430;p9"/>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431" name="Google Shape;431;p9"/>
          <p:cNvGrpSpPr/>
          <p:nvPr/>
        </p:nvGrpSpPr>
        <p:grpSpPr>
          <a:xfrm>
            <a:off x="2816294" y="2690908"/>
            <a:ext cx="3096065" cy="3009264"/>
            <a:chOff x="5719177" y="-179069"/>
            <a:chExt cx="3096065" cy="3009264"/>
          </a:xfrm>
        </p:grpSpPr>
        <p:pic>
          <p:nvPicPr>
            <p:cNvPr id="432" name="Google Shape;432;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33" name="Google Shape;433;p9"/>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434" name="Google Shape;434;p9"/>
          <p:cNvGrpSpPr/>
          <p:nvPr/>
        </p:nvGrpSpPr>
        <p:grpSpPr>
          <a:xfrm>
            <a:off x="5180412" y="-274848"/>
            <a:ext cx="3146007" cy="3009264"/>
            <a:chOff x="5719177" y="-179069"/>
            <a:chExt cx="3146007" cy="3009264"/>
          </a:xfrm>
        </p:grpSpPr>
        <p:pic>
          <p:nvPicPr>
            <p:cNvPr id="435" name="Google Shape;435;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36" name="Google Shape;436;p9"/>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437" name="Google Shape;437;p9"/>
          <p:cNvGrpSpPr/>
          <p:nvPr/>
        </p:nvGrpSpPr>
        <p:grpSpPr>
          <a:xfrm>
            <a:off x="7308960" y="-503989"/>
            <a:ext cx="3096065" cy="3009264"/>
            <a:chOff x="5719177" y="-179069"/>
            <a:chExt cx="3096065" cy="3009264"/>
          </a:xfrm>
        </p:grpSpPr>
        <p:pic>
          <p:nvPicPr>
            <p:cNvPr id="438" name="Google Shape;438;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39" name="Google Shape;439;p9"/>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440" name="Google Shape;440;p9"/>
          <p:cNvGrpSpPr/>
          <p:nvPr/>
        </p:nvGrpSpPr>
        <p:grpSpPr>
          <a:xfrm>
            <a:off x="649174" y="2886119"/>
            <a:ext cx="3096065" cy="3009264"/>
            <a:chOff x="5719177" y="-179069"/>
            <a:chExt cx="3096065" cy="3009264"/>
          </a:xfrm>
        </p:grpSpPr>
        <p:pic>
          <p:nvPicPr>
            <p:cNvPr id="441" name="Google Shape;441;p9"/>
            <p:cNvPicPr preferRelativeResize="0"/>
            <p:nvPr/>
          </p:nvPicPr>
          <p:blipFill rotWithShape="1">
            <a:blip r:embed="rId4">
              <a:alphaModFix/>
            </a:blip>
            <a:srcRect/>
            <a:stretch/>
          </p:blipFill>
          <p:spPr>
            <a:xfrm rot="1734728">
              <a:off x="6088568" y="257666"/>
              <a:ext cx="2357284" cy="2135794"/>
            </a:xfrm>
            <a:prstGeom prst="rect">
              <a:avLst/>
            </a:prstGeom>
            <a:noFill/>
            <a:ln>
              <a:noFill/>
            </a:ln>
          </p:spPr>
        </p:pic>
        <p:sp>
          <p:nvSpPr>
            <p:cNvPr id="442" name="Google Shape;442;p9"/>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443" name="Google Shape;443;p9"/>
          <p:cNvSpPr/>
          <p:nvPr/>
        </p:nvSpPr>
        <p:spPr>
          <a:xfrm>
            <a:off x="480384" y="4126086"/>
            <a:ext cx="10863951"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Century Gothic"/>
                <a:ea typeface="Century Gothic"/>
                <a:cs typeface="Century Gothic"/>
                <a:sym typeface="Century Gothic"/>
              </a:rPr>
              <a:t>Normalmente escucho música por la mañana.</a:t>
            </a:r>
            <a:endParaRPr/>
          </a:p>
        </p:txBody>
      </p:sp>
      <p:sp>
        <p:nvSpPr>
          <p:cNvPr id="444" name="Google Shape;444;p9"/>
          <p:cNvSpPr/>
          <p:nvPr/>
        </p:nvSpPr>
        <p:spPr>
          <a:xfrm>
            <a:off x="474548" y="5135265"/>
            <a:ext cx="10863951" cy="759873"/>
          </a:xfrm>
          <a:prstGeom prst="roundRect">
            <a:avLst>
              <a:gd name="adj" fmla="val 16667"/>
            </a:avLst>
          </a:prstGeom>
          <a:solidFill>
            <a:srgbClr val="2F5496"/>
          </a:solidFill>
          <a:ln w="571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Century Gothic"/>
                <a:ea typeface="Century Gothic"/>
                <a:cs typeface="Century Gothic"/>
                <a:sym typeface="Century Gothic"/>
              </a:rPr>
              <a:t>Normalmente estudio música por la mañana.</a:t>
            </a:r>
            <a:endParaRPr/>
          </a:p>
        </p:txBody>
      </p:sp>
      <p:sp>
        <p:nvSpPr>
          <p:cNvPr id="445" name="Google Shape;445;p9"/>
          <p:cNvSpPr/>
          <p:nvPr/>
        </p:nvSpPr>
        <p:spPr>
          <a:xfrm>
            <a:off x="9461237" y="863875"/>
            <a:ext cx="2466906" cy="826840"/>
          </a:xfrm>
          <a:prstGeom prst="wedgeRoundRectCallout">
            <a:avLst>
              <a:gd name="adj1" fmla="val 33223"/>
              <a:gd name="adj2" fmla="val 90278"/>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002060"/>
                </a:solidFill>
                <a:latin typeface="Century Gothic"/>
                <a:ea typeface="Century Gothic"/>
                <a:cs typeface="Century Gothic"/>
                <a:sym typeface="Century Gothic"/>
              </a:rPr>
              <a:t>¡Hay </a:t>
            </a:r>
            <a:r>
              <a:rPr lang="en-GB" sz="1800" b="1">
                <a:solidFill>
                  <a:srgbClr val="002060"/>
                </a:solidFill>
                <a:latin typeface="Century Gothic"/>
                <a:ea typeface="Century Gothic"/>
                <a:cs typeface="Century Gothic"/>
                <a:sym typeface="Century Gothic"/>
              </a:rPr>
              <a:t>dos</a:t>
            </a:r>
            <a:r>
              <a:rPr lang="en-GB" sz="1800">
                <a:solidFill>
                  <a:srgbClr val="002060"/>
                </a:solidFill>
                <a:latin typeface="Century Gothic"/>
                <a:ea typeface="Century Gothic"/>
                <a:cs typeface="Century Gothic"/>
                <a:sym typeface="Century Gothic"/>
              </a:rPr>
              <a:t> posibilidades!</a:t>
            </a:r>
            <a:endParaRPr/>
          </a:p>
        </p:txBody>
      </p:sp>
      <p:sp>
        <p:nvSpPr>
          <p:cNvPr id="446" name="Google Shape;446;p9"/>
          <p:cNvSpPr txBox="1">
            <a:spLocks noGrp="1"/>
          </p:cNvSpPr>
          <p:nvPr>
            <p:ph type="title"/>
          </p:nvPr>
        </p:nvSpPr>
        <p:spPr>
          <a:xfrm>
            <a:off x="75521" y="2895"/>
            <a:ext cx="315963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 hablar!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7165</Words>
  <Application>Microsoft Office PowerPoint</Application>
  <PresentationFormat>Widescreen</PresentationFormat>
  <Paragraphs>1184</Paragraphs>
  <Slides>38</Slides>
  <Notes>38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38</vt:i4>
      </vt:variant>
    </vt:vector>
  </HeadingPairs>
  <TitlesOfParts>
    <vt:vector size="47" baseType="lpstr">
      <vt:lpstr>Arial</vt:lpstr>
      <vt:lpstr>Century Gothic</vt:lpstr>
      <vt:lpstr>Calibri</vt:lpstr>
      <vt:lpstr>Tw Cen MT</vt:lpstr>
      <vt:lpstr>Twentieth Century</vt:lpstr>
      <vt:lpstr>1_Office Theme</vt:lpstr>
      <vt:lpstr>2_Office Theme</vt:lpstr>
      <vt:lpstr>3_Office Theme</vt:lpstr>
      <vt:lpstr>4_Office Theme</vt:lpstr>
      <vt:lpstr>Describing events in the past and present</vt:lpstr>
      <vt:lpstr>Vocabulario</vt:lpstr>
      <vt:lpstr>Fonética</vt:lpstr>
      <vt:lpstr>Fonética</vt:lpstr>
      <vt:lpstr>Vocabulario</vt:lpstr>
      <vt:lpstr>Saying what I do and I did -ar verbs – 1st person singular past (preterite)</vt:lpstr>
      <vt:lpstr>Lucía habla con unos amigos</vt:lpstr>
      <vt:lpstr>En el colegio</vt:lpstr>
      <vt:lpstr>¡A hablar!</vt:lpstr>
      <vt:lpstr>¡A hablar!</vt:lpstr>
      <vt:lpstr>¡A hablar! </vt:lpstr>
      <vt:lpstr>¡A hablar!</vt:lpstr>
      <vt:lpstr>¡A hablar!</vt:lpstr>
      <vt:lpstr>¡A hablar!</vt:lpstr>
      <vt:lpstr>¡A hablar!</vt:lpstr>
      <vt:lpstr>¡A hablar!</vt:lpstr>
      <vt:lpstr>¡A hablar!</vt:lpstr>
      <vt:lpstr>¡A hablar!</vt:lpstr>
      <vt:lpstr>Escribe las frases en español.</vt:lpstr>
      <vt:lpstr>Describing events in the past and present [2]</vt:lpstr>
      <vt:lpstr>Fonética</vt:lpstr>
      <vt:lpstr>Fonética</vt:lpstr>
      <vt:lpstr>escuchar</vt:lpstr>
      <vt:lpstr>Saying what I do and I did -ar verbs – 1st person singular past (preterite)</vt:lpstr>
      <vt:lpstr>Lee el texto. Mira los verbos: ¿presente o pasado?</vt:lpstr>
      <vt:lpstr>Respuestas</vt:lpstr>
      <vt:lpstr>Lucía habla con unas amigas</vt:lpstr>
      <vt:lpstr>Lucía habla con unas amigas</vt:lpstr>
      <vt:lpstr>Las clases de Pedro y Patricia</vt:lpstr>
      <vt:lpstr>Las clases de Pedro y Patricia</vt:lpstr>
      <vt:lpstr>Las clases de Pedro</vt:lpstr>
      <vt:lpstr>Las clases de Patricia</vt:lpstr>
      <vt:lpstr>hablar</vt:lpstr>
      <vt:lpstr>Respuestas</vt:lpstr>
      <vt:lpstr>¡A escribir!</vt:lpstr>
      <vt:lpstr>¡A escribir!</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events in the past and present</dc:title>
  <dc:creator>Victoria Hobson</dc:creator>
  <cp:lastModifiedBy>Nicholas Avery</cp:lastModifiedBy>
  <cp:revision>10</cp:revision>
  <dcterms:created xsi:type="dcterms:W3CDTF">2020-06-20T13:50:28Z</dcterms:created>
  <dcterms:modified xsi:type="dcterms:W3CDTF">2021-10-01T11:57:48Z</dcterms:modified>
</cp:coreProperties>
</file>