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8" r:id="rId2"/>
    <p:sldId id="368" r:id="rId3"/>
    <p:sldId id="369" r:id="rId4"/>
    <p:sldId id="370" r:id="rId5"/>
    <p:sldId id="371" r:id="rId6"/>
    <p:sldId id="372" r:id="rId7"/>
    <p:sldId id="373" r:id="rId8"/>
    <p:sldId id="374" r:id="rId9"/>
    <p:sldId id="375" r:id="rId10"/>
    <p:sldId id="376" r:id="rId11"/>
    <p:sldId id="377" r:id="rId12"/>
    <p:sldId id="378" r:id="rId13"/>
    <p:sldId id="379" r:id="rId14"/>
    <p:sldId id="380" r:id="rId15"/>
    <p:sldId id="381" r:id="rId16"/>
    <p:sldId id="382" r:id="rId17"/>
    <p:sldId id="383"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09" r:id="rId33"/>
    <p:sldId id="410" r:id="rId34"/>
    <p:sldId id="411" r:id="rId35"/>
    <p:sldId id="412" r:id="rId36"/>
    <p:sldId id="413" r:id="rId37"/>
    <p:sldId id="414" r:id="rId38"/>
    <p:sldId id="4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4651" autoAdjust="0"/>
  </p:normalViewPr>
  <p:slideViewPr>
    <p:cSldViewPr snapToGrid="0">
      <p:cViewPr varScale="1">
        <p:scale>
          <a:sx n="97" d="100"/>
          <a:sy n="97" d="100"/>
        </p:scale>
        <p:origin x="11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78F10-207C-41BC-AB84-364B26F7126F}" type="datetimeFigureOut">
              <a:rPr lang="en-GB" smtClean="0"/>
              <a:t>05/06/2020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000A8-1C37-4502-8AFC-BFE2CC5B6F73}" type="slidenum">
              <a:rPr lang="en-GB" smtClean="0"/>
              <a:t>‹#›</a:t>
            </a:fld>
            <a:endParaRPr lang="en-GB"/>
          </a:p>
        </p:txBody>
      </p:sp>
    </p:spTree>
    <p:extLst>
      <p:ext uri="{BB962C8B-B14F-4D97-AF65-F5344CB8AC3E}">
        <p14:creationId xmlns:p14="http://schemas.microsoft.com/office/powerpoint/2010/main" val="255033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a:t>
            </a:r>
            <a:r>
              <a:rPr lang="en-GB" b="1"/>
              <a:t>outcomes </a:t>
            </a:r>
            <a:endParaRPr lang="en-GB" b="1" smtClean="0"/>
          </a:p>
          <a:p>
            <a:pPr marL="0" marR="0" lvl="0" indent="0" algn="l" defTabSz="914400" rtl="0" eaLnBrk="1" fontAlgn="base" latinLnBrk="0" hangingPunct="1">
              <a:lnSpc>
                <a:spcPct val="100000"/>
              </a:lnSpc>
              <a:spcBef>
                <a:spcPts val="0"/>
              </a:spcBef>
              <a:spcAft>
                <a:spcPts val="0"/>
              </a:spcAft>
              <a:buClrTx/>
              <a:buSzTx/>
              <a:buFontTx/>
              <a:buNone/>
              <a:tabLst/>
              <a:defRPr/>
            </a:pPr>
            <a:r>
              <a:rPr lang="en-GB" b="0" smtClean="0"/>
              <a:t>Introducing </a:t>
            </a:r>
            <a:r>
              <a:rPr lang="en-GB" b="0" dirty="0"/>
              <a:t>pre-nominal</a:t>
            </a:r>
            <a:r>
              <a:rPr lang="en-GB" b="0" baseline="0" dirty="0"/>
              <a:t> position of certain common adjectives and certain common irregular adjectival forms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a:t>
            </a:r>
            <a:r>
              <a:rPr lang="fr-FR" sz="1200" b="0" i="0" dirty="0">
                <a:solidFill>
                  <a:schemeClr val="dk1"/>
                </a:solidFill>
                <a:latin typeface="Calibri"/>
                <a:ea typeface="Calibri"/>
                <a:cs typeface="Calibri"/>
                <a:sym typeface="Calibri"/>
              </a:rPr>
              <a:t>[393</a:t>
            </a:r>
            <a:r>
              <a:rPr lang="fr-FR" sz="1200" b="0" i="0" baseline="0" dirty="0">
                <a:solidFill>
                  <a:schemeClr val="dk1"/>
                </a:solidFill>
                <a:latin typeface="Calibri"/>
                <a:ea typeface="Calibri"/>
                <a:cs typeface="Calibri"/>
                <a:sym typeface="Calibri"/>
              </a:rPr>
              <a:t> </a:t>
            </a:r>
            <a:r>
              <a:rPr lang="fr-FR" sz="1200" b="0" i="0" dirty="0">
                <a:solidFill>
                  <a:schemeClr val="dk1"/>
                </a:solidFill>
                <a:latin typeface="Calibri"/>
                <a:ea typeface="Calibri"/>
                <a:cs typeface="Calibri"/>
                <a:sym typeface="Calibri"/>
              </a:rPr>
              <a:t>haut [264], nouveau [52], nouvelle [52], vieille [671], vieux [671], bâtiment [1952], église [1782</a:t>
            </a:r>
            <a:r>
              <a:rPr lang="fr-FR" sz="1200" b="0" i="0">
                <a:solidFill>
                  <a:schemeClr val="dk1"/>
                </a:solidFill>
                <a:latin typeface="Calibri"/>
                <a:ea typeface="Calibri"/>
                <a:cs typeface="Calibri"/>
                <a:sym typeface="Calibri"/>
              </a:rPr>
              <a:t>], jardin [2284], pont </a:t>
            </a:r>
            <a:r>
              <a:rPr lang="fr-FR" sz="1200" b="0" i="0" dirty="0">
                <a:solidFill>
                  <a:schemeClr val="dk1"/>
                </a:solidFill>
                <a:latin typeface="Calibri"/>
                <a:ea typeface="Calibri"/>
                <a:cs typeface="Calibri"/>
                <a:sym typeface="Calibri"/>
              </a:rPr>
              <a:t>[1889]</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revisited</a:t>
            </a:r>
            <a:r>
              <a:rPr lang="en-GB" sz="1200" b="1" i="0" u="none" strike="noStrike" kern="1200" cap="none" dirty="0">
                <a:solidFill>
                  <a:schemeClr val="tx1"/>
                </a:solidFill>
                <a:effectLst/>
                <a:latin typeface="Calibri"/>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3.1.3</a:t>
            </a:r>
            <a:r>
              <a:rPr lang="en-GB" sz="1200" b="1"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langue</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[712], matière</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[562], quel [146], combien [800], que</a:t>
            </a:r>
            <a:r>
              <a:rPr lang="fr-FR" sz="1200" b="0" i="0" u="none" strike="noStrike" kern="1200" cap="none" baseline="30000" dirty="0">
                <a:solidFill>
                  <a:schemeClr val="tx1"/>
                </a:solidFill>
                <a:effectLst/>
                <a:latin typeface="Calibri"/>
                <a:ea typeface="Calibri"/>
                <a:cs typeface="Calibri"/>
                <a:sym typeface="Calibri"/>
              </a:rPr>
              <a:t>2</a:t>
            </a:r>
            <a:r>
              <a:rPr lang="fr-FR" sz="1200" b="0" i="0" u="none" strike="noStrike" kern="1200" cap="none" dirty="0">
                <a:solidFill>
                  <a:schemeClr val="tx1"/>
                </a:solidFill>
                <a:effectLst/>
                <a:latin typeface="Calibri"/>
                <a:ea typeface="Calibri"/>
                <a:cs typeface="Calibri"/>
                <a:sym typeface="Calibri"/>
              </a:rPr>
              <a:t> [9]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2.2.3 </a:t>
            </a:r>
            <a:r>
              <a:rPr lang="en-GB"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dirty="0">
                <a:solidFill>
                  <a:schemeClr val="tx1"/>
                </a:solidFill>
                <a:effectLst/>
                <a:latin typeface="Calibri"/>
                <a:ea typeface="Calibri"/>
                <a:cs typeface="Calibri"/>
                <a:sym typeface="Calibri"/>
              </a:rPr>
              <a:t>frapper [745], ressembler [1398], cœur [568], temps [65], noir [572], blanc [708], pourquoi [193], si</a:t>
            </a:r>
            <a:r>
              <a:rPr lang="fr-FR" sz="1200" b="0" i="0" u="none" strike="noStrike" kern="1200" cap="none" baseline="30000" dirty="0">
                <a:solidFill>
                  <a:schemeClr val="tx1"/>
                </a:solidFill>
                <a:effectLst/>
                <a:latin typeface="Calibri"/>
                <a:ea typeface="Calibri"/>
                <a:cs typeface="Calibri"/>
                <a:sym typeface="Calibri"/>
              </a:rPr>
              <a:t>1</a:t>
            </a:r>
            <a:r>
              <a:rPr lang="fr-FR" sz="1200" b="0" i="0" u="none" strike="noStrike" kern="1200" cap="none" dirty="0">
                <a:solidFill>
                  <a:schemeClr val="tx1"/>
                </a:solidFill>
                <a:effectLst/>
                <a:latin typeface="Calibri"/>
                <a:ea typeface="Calibri"/>
                <a:cs typeface="Calibri"/>
                <a:sym typeface="Calibri"/>
              </a:rPr>
              <a:t> [34]</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a:t>
            </a:r>
            <a:r>
              <a:rPr lang="en-GB" sz="1200" b="0" i="0" u="none" strike="noStrike" kern="1200" cap="none"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70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This listening exercise further practises adjective agreement</a:t>
            </a:r>
            <a:r>
              <a:rPr lang="en-GB" b="0" baseline="0" dirty="0"/>
              <a:t> (including irregular forms).</a:t>
            </a:r>
            <a:r>
              <a:rPr lang="en-GB" baseline="0" dirty="0"/>
              <a:t> It continues the storyline with our characters.</a:t>
            </a:r>
          </a:p>
          <a:p>
            <a:pPr marL="0" marR="0" lvl="0" indent="0" algn="l" rtl="0">
              <a:lnSpc>
                <a:spcPct val="100000"/>
              </a:lnSpc>
              <a:spcBef>
                <a:spcPts val="0"/>
              </a:spcBef>
              <a:spcAft>
                <a:spcPts val="0"/>
              </a:spcAft>
              <a:buClr>
                <a:schemeClr val="dk1"/>
              </a:buClr>
              <a:buSzPts val="1200"/>
              <a:buFont typeface="Calibri"/>
              <a:buNone/>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0" dirty="0"/>
              <a:t>Students have to </a:t>
            </a:r>
            <a:r>
              <a:rPr lang="en-GB" b="0"/>
              <a:t>decide</a:t>
            </a:r>
            <a:r>
              <a:rPr lang="en-GB" b="0" baseline="0"/>
              <a:t> which noun </a:t>
            </a:r>
            <a:r>
              <a:rPr lang="en-GB" b="0" baseline="0" dirty="0"/>
              <a:t>follows the adjective heard, based upon the adjective gender agreement (pre-nominal </a:t>
            </a:r>
            <a:r>
              <a:rPr lang="en-GB" b="0" baseline="0"/>
              <a:t>adjectives). The article also gives gender information of course, but we felt it would be confusing to have this beeped out immediately prior to the gap which students have to fill</a:t>
            </a:r>
            <a:r>
              <a:rPr lang="en-GB" b="0" baseline="0" smtClean="0"/>
              <a:t>. The answers are animated.</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a:t>
            </a:r>
            <a:r>
              <a:rPr lang="en-GB" baseline="0" dirty="0"/>
              <a:t> À Nice, </a:t>
            </a:r>
            <a:r>
              <a:rPr lang="en-GB" baseline="0" dirty="0" err="1"/>
              <a:t>il</a:t>
            </a:r>
            <a:r>
              <a:rPr lang="en-GB" baseline="0" dirty="0"/>
              <a:t> y </a:t>
            </a:r>
            <a:r>
              <a:rPr lang="en-GB" baseline="0"/>
              <a:t>a une belle [plage].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2) Il y </a:t>
            </a:r>
            <a:r>
              <a:rPr lang="en-GB" baseline="0"/>
              <a:t>a un </a:t>
            </a:r>
            <a:r>
              <a:rPr lang="en-GB" baseline="0" dirty="0" err="1"/>
              <a:t>vieux</a:t>
            </a:r>
            <a:r>
              <a:rPr lang="en-GB" baseline="0" dirty="0"/>
              <a:t> [</a:t>
            </a:r>
            <a:r>
              <a:rPr lang="en-GB" baseline="0" dirty="0" err="1"/>
              <a:t>pont</a:t>
            </a:r>
            <a:r>
              <a:rPr lang="en-GB" baseline="0" dirty="0"/>
              <a:t>] </a:t>
            </a:r>
            <a:r>
              <a:rPr lang="en-GB" baseline="0" dirty="0" err="1"/>
              <a:t>aussi</a:t>
            </a:r>
            <a:r>
              <a:rPr lang="en-GB" baseline="0" dirty="0"/>
              <a:t>.</a:t>
            </a:r>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baseline="0" dirty="0" err="1"/>
              <a:t>Devant</a:t>
            </a:r>
            <a:r>
              <a:rPr lang="en-GB" baseline="0" dirty="0"/>
              <a:t> le </a:t>
            </a:r>
            <a:r>
              <a:rPr lang="en-GB" baseline="0" dirty="0" err="1"/>
              <a:t>pont</a:t>
            </a:r>
            <a:r>
              <a:rPr lang="en-GB" baseline="0" dirty="0"/>
              <a:t>, </a:t>
            </a:r>
            <a:r>
              <a:rPr lang="en-GB" baseline="0" dirty="0" err="1"/>
              <a:t>il</a:t>
            </a:r>
            <a:r>
              <a:rPr lang="en-GB" baseline="0" dirty="0"/>
              <a:t> y </a:t>
            </a:r>
            <a:r>
              <a:rPr lang="en-GB" baseline="0"/>
              <a:t>a une bonne </a:t>
            </a:r>
            <a:r>
              <a:rPr lang="en-GB" baseline="0" dirty="0"/>
              <a:t>[école].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4) </a:t>
            </a:r>
            <a:r>
              <a:rPr lang="en-GB" err="1"/>
              <a:t>C’est</a:t>
            </a:r>
            <a:r>
              <a:rPr lang="en-GB"/>
              <a:t> un</a:t>
            </a:r>
            <a:r>
              <a:rPr lang="en-GB" baseline="0"/>
              <a:t> </a:t>
            </a:r>
            <a:r>
              <a:rPr lang="en-GB" baseline="0" dirty="0"/>
              <a:t>beau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chemeClr val="accent5">
                    <a:lumMod val="50000"/>
                  </a:schemeClr>
                </a:solidFill>
                <a:latin typeface="Century Gothic"/>
                <a:ea typeface="Century Gothic"/>
                <a:cs typeface="Century Gothic"/>
                <a:sym typeface="Century Gothic"/>
              </a:rPr>
              <a:t>5)</a:t>
            </a:r>
            <a:r>
              <a:rPr lang="en-GB" sz="1200" baseline="0" dirty="0">
                <a:solidFill>
                  <a:schemeClr val="accent5">
                    <a:lumMod val="50000"/>
                  </a:schemeClr>
                </a:solidFill>
                <a:latin typeface="Century Gothic"/>
                <a:ea typeface="Century Gothic"/>
                <a:cs typeface="Century Gothic"/>
                <a:sym typeface="Century Gothic"/>
              </a:rPr>
              <a:t> Il y </a:t>
            </a:r>
            <a:r>
              <a:rPr lang="en-GB" sz="1200" baseline="0">
                <a:solidFill>
                  <a:schemeClr val="accent5">
                    <a:lumMod val="50000"/>
                  </a:schemeClr>
                </a:solidFill>
                <a:latin typeface="Century Gothic"/>
                <a:ea typeface="Century Gothic"/>
                <a:cs typeface="Century Gothic"/>
                <a:sym typeface="Century Gothic"/>
              </a:rPr>
              <a:t>a une nouvelle </a:t>
            </a:r>
            <a:r>
              <a:rPr lang="en-GB" sz="1200" baseline="0" dirty="0">
                <a:solidFill>
                  <a:schemeClr val="accent5">
                    <a:lumMod val="50000"/>
                  </a:schemeClr>
                </a:solidFill>
                <a:latin typeface="Century Gothic"/>
                <a:ea typeface="Century Gothic"/>
                <a:cs typeface="Century Gothic"/>
                <a:sym typeface="Century Gothic"/>
              </a:rPr>
              <a:t>[</a:t>
            </a:r>
            <a:r>
              <a:rPr lang="en-GB" sz="1200" baseline="0" dirty="0" err="1">
                <a:solidFill>
                  <a:schemeClr val="accent5">
                    <a:lumMod val="50000"/>
                  </a:schemeClr>
                </a:solidFill>
                <a:latin typeface="Century Gothic"/>
                <a:ea typeface="Century Gothic"/>
                <a:cs typeface="Century Gothic"/>
                <a:sym typeface="Century Gothic"/>
              </a:rPr>
              <a:t>université</a:t>
            </a:r>
            <a:r>
              <a:rPr lang="en-GB" sz="1200" baseline="0" dirty="0">
                <a:solidFill>
                  <a:schemeClr val="accent5">
                    <a:lumMod val="50000"/>
                  </a:schemeClr>
                </a:solidFill>
                <a:latin typeface="Century Gothic"/>
                <a:ea typeface="Century Gothic"/>
                <a:cs typeface="Century Gothic"/>
                <a:sym typeface="Century Gothic"/>
              </a:rPr>
              <a:t>].</a:t>
            </a:r>
            <a:endParaRPr lang="en-GB" sz="1200" dirty="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dirty="0"/>
              <a:t>6) Il y </a:t>
            </a:r>
            <a:r>
              <a:rPr lang="en-GB"/>
              <a:t>a aussi un </a:t>
            </a:r>
            <a:r>
              <a:rPr lang="en-GB" dirty="0"/>
              <a:t>nouveau [</a:t>
            </a:r>
            <a:r>
              <a:rPr lang="en-GB" dirty="0" err="1"/>
              <a:t>magasin</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7) Il y </a:t>
            </a:r>
            <a:r>
              <a:rPr lang="en-GB"/>
              <a:t>a une </a:t>
            </a:r>
            <a:r>
              <a:rPr lang="en-GB" dirty="0"/>
              <a:t>haute [</a:t>
            </a:r>
            <a:r>
              <a:rPr lang="en-GB" baseline="0" dirty="0" err="1"/>
              <a:t>église</a:t>
            </a:r>
            <a:r>
              <a:rPr lang="en-GB" baseline="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dirty="0"/>
              <a:t>8</a:t>
            </a:r>
            <a:r>
              <a:rPr lang="en-GB" baseline="0"/>
              <a:t>) Et il </a:t>
            </a:r>
            <a:r>
              <a:rPr lang="en-GB" baseline="0" dirty="0"/>
              <a:t>y </a:t>
            </a:r>
            <a:r>
              <a:rPr lang="en-GB" baseline="0"/>
              <a:t>a un </a:t>
            </a:r>
            <a:r>
              <a:rPr lang="en-GB" baseline="0" dirty="0" err="1"/>
              <a:t>haut</a:t>
            </a:r>
            <a:r>
              <a:rPr lang="en-GB" baseline="0" dirty="0"/>
              <a:t> [</a:t>
            </a:r>
            <a:r>
              <a:rPr lang="en-GB" sz="1200" dirty="0" err="1">
                <a:solidFill>
                  <a:schemeClr val="accent5">
                    <a:lumMod val="50000"/>
                  </a:schemeClr>
                </a:solidFill>
                <a:latin typeface="Century Gothic"/>
                <a:ea typeface="Century Gothic"/>
                <a:cs typeface="Century Gothic"/>
                <a:sym typeface="Century Gothic"/>
              </a:rPr>
              <a:t>bâtiment</a:t>
            </a:r>
            <a:r>
              <a:rPr lang="en-GB" sz="1200" dirty="0">
                <a:solidFill>
                  <a:schemeClr val="accent5">
                    <a:lumMod val="50000"/>
                  </a:schemeClr>
                </a:solidFill>
                <a:latin typeface="Century Gothic"/>
                <a:ea typeface="Century Gothic"/>
                <a:cs typeface="Century Gothic"/>
                <a:sym typeface="Century Gothic"/>
              </a:rPr>
              <a: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a:t>Word</a:t>
            </a:r>
            <a:r>
              <a:rPr lang="en-GB" b="1" baseline="0"/>
              <a:t> frequency rankings:</a:t>
            </a:r>
            <a:endParaRPr lang="en-GB" b="1"/>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i="0">
                <a:solidFill>
                  <a:schemeClr val="dk1"/>
                </a:solidFill>
                <a:latin typeface="Calibri"/>
                <a:ea typeface="Calibri"/>
                <a:cs typeface="Calibri"/>
                <a:sym typeface="Calibri"/>
              </a:rPr>
              <a:t>beau [393], 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école [477], pont [1889], université [1398], plage</a:t>
            </a:r>
            <a:r>
              <a:rPr lang="fr-FR" sz="1200" b="0" i="0" baseline="0">
                <a:solidFill>
                  <a:schemeClr val="dk1"/>
                </a:solidFill>
                <a:latin typeface="Calibri"/>
                <a:ea typeface="Calibri"/>
                <a:cs typeface="Calibri"/>
                <a:sym typeface="Calibri"/>
              </a:rPr>
              <a:t> [2693]</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cap="none">
                <a:solidFill>
                  <a:schemeClr val="tx1"/>
                </a:solidFill>
                <a:effectLst/>
                <a:latin typeface="Calibri"/>
                <a:ea typeface="Calibri"/>
                <a:cs typeface="Calibri"/>
                <a:sym typeface="Calibri"/>
              </a:rPr>
              <a:t>Source: Londsale, D., &amp; Le Bras, Y.  (2009). </a:t>
            </a:r>
            <a:r>
              <a:rPr lang="en-GB" sz="1200" b="0" i="1" u="none" strike="noStrike" kern="1200" cap="none">
                <a:solidFill>
                  <a:schemeClr val="tx1"/>
                </a:solidFill>
                <a:effectLst/>
                <a:latin typeface="Calibri"/>
                <a:ea typeface="Calibri"/>
                <a:cs typeface="Calibri"/>
                <a:sym typeface="Calibri"/>
              </a:rPr>
              <a:t>A Frequency Dictionary of French: Core vocabulary for learners </a:t>
            </a:r>
            <a:r>
              <a:rPr lang="en-GB" sz="1200" b="0" i="0" u="none" strike="noStrike" kern="1200" cap="none">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013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a:t>The answers to the listening exercise are on this slide</a:t>
            </a:r>
            <a:r>
              <a:rPr lang="en-GB" b="0" smtClean="0"/>
              <a:t>. </a:t>
            </a:r>
            <a:r>
              <a:rPr lang="en-GB" sz="1200" b="0" i="0" u="none" strike="noStrike" cap="none" baseline="0" smtClean="0">
                <a:solidFill>
                  <a:schemeClr val="dk1"/>
                </a:solidFill>
                <a:effectLst/>
                <a:latin typeface="Calibri"/>
                <a:cs typeface="Calibri"/>
                <a:sym typeface="Calibri"/>
              </a:rPr>
              <a:t>T</a:t>
            </a:r>
            <a:r>
              <a:rPr lang="en-GB" sz="1200" b="0" i="0" u="none" strike="noStrike" cap="none" smtClean="0">
                <a:solidFill>
                  <a:schemeClr val="dk1"/>
                </a:solidFill>
                <a:effectLst/>
                <a:latin typeface="Calibri"/>
                <a:ea typeface="Calibri"/>
                <a:cs typeface="Calibri"/>
                <a:sym typeface="Calibri"/>
              </a:rPr>
              <a:t>he full audio is available under each number this time, so students can listen and check, rather than just see the animated answer.</a:t>
            </a:r>
            <a:endParaRPr lang="en-GB" b="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b="1"/>
              <a:t>Word</a:t>
            </a:r>
            <a:r>
              <a:rPr lang="en-GB" b="1" baseline="0"/>
              <a:t> frequency rankings:</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i="0">
                <a:solidFill>
                  <a:schemeClr val="dk1"/>
                </a:solidFill>
                <a:latin typeface="Calibri"/>
                <a:ea typeface="Calibri"/>
                <a:cs typeface="Calibri"/>
                <a:sym typeface="Calibri"/>
              </a:rPr>
              <a:t>beau [393], belle [393],</a:t>
            </a:r>
            <a:r>
              <a:rPr lang="fr-FR" sz="1200" b="0" i="0" baseline="0">
                <a:solidFill>
                  <a:schemeClr val="dk1"/>
                </a:solidFill>
                <a:latin typeface="Calibri"/>
                <a:ea typeface="Calibri"/>
                <a:cs typeface="Calibri"/>
                <a:sym typeface="Calibri"/>
              </a:rPr>
              <a:t> </a:t>
            </a:r>
            <a:r>
              <a:rPr lang="fr-FR" sz="1200" b="0" i="0" dirty="0">
                <a:solidFill>
                  <a:schemeClr val="dk1"/>
                </a:solidFill>
                <a:latin typeface="Calibri"/>
                <a:ea typeface="Calibri"/>
                <a:cs typeface="Calibri"/>
                <a:sym typeface="Calibri"/>
              </a:rPr>
              <a:t>haut [264], nouveau [52], nouvelle [52], vieille [671], vieux [671], bâtiment [1952], église [1782</a:t>
            </a:r>
            <a:r>
              <a:rPr lang="fr-FR" sz="1200" b="0" i="0">
                <a:solidFill>
                  <a:schemeClr val="dk1"/>
                </a:solidFill>
                <a:latin typeface="Calibri"/>
                <a:ea typeface="Calibri"/>
                <a:cs typeface="Calibri"/>
                <a:sym typeface="Calibri"/>
              </a:rPr>
              <a:t>], école [477], pont </a:t>
            </a:r>
            <a:r>
              <a:rPr lang="fr-FR" sz="1200" b="0" i="0" dirty="0">
                <a:solidFill>
                  <a:schemeClr val="dk1"/>
                </a:solidFill>
                <a:latin typeface="Calibri"/>
                <a:ea typeface="Calibri"/>
                <a:cs typeface="Calibri"/>
                <a:sym typeface="Calibri"/>
              </a:rPr>
              <a:t>[</a:t>
            </a:r>
            <a:r>
              <a:rPr lang="fr-FR" sz="1200" b="0" i="0">
                <a:solidFill>
                  <a:schemeClr val="dk1"/>
                </a:solidFill>
                <a:latin typeface="Calibri"/>
                <a:ea typeface="Calibri"/>
                <a:cs typeface="Calibri"/>
                <a:sym typeface="Calibri"/>
              </a:rPr>
              <a:t>1889], université [1398], plage</a:t>
            </a:r>
            <a:r>
              <a:rPr lang="fr-FR" sz="1200" b="0" i="0" baseline="0">
                <a:solidFill>
                  <a:schemeClr val="dk1"/>
                </a:solidFill>
                <a:latin typeface="Calibri"/>
                <a:ea typeface="Calibri"/>
                <a:cs typeface="Calibri"/>
                <a:sym typeface="Calibri"/>
              </a:rPr>
              <a:t> [2693]</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cap="none">
                <a:solidFill>
                  <a:schemeClr val="tx1"/>
                </a:solidFill>
                <a:effectLst/>
                <a:latin typeface="Calibri"/>
                <a:ea typeface="Calibri"/>
                <a:cs typeface="Calibri"/>
                <a:sym typeface="Calibri"/>
              </a:rPr>
              <a:t>Source: Londsale, D., &amp; Le Bras, Y.  (2009). </a:t>
            </a:r>
            <a:r>
              <a:rPr lang="en-GB" sz="1200" b="0" i="1" u="none" strike="noStrike" kern="1200" cap="none">
                <a:solidFill>
                  <a:schemeClr val="tx1"/>
                </a:solidFill>
                <a:effectLst/>
                <a:latin typeface="Calibri"/>
                <a:ea typeface="Calibri"/>
                <a:cs typeface="Calibri"/>
                <a:sym typeface="Calibri"/>
              </a:rPr>
              <a:t>A Frequency Dictionary of French: Core vocabulary for learners </a:t>
            </a:r>
            <a:r>
              <a:rPr lang="en-GB" sz="1200" b="0" i="0" u="none" strike="noStrike" kern="1200" cap="none">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smtClean="0"/>
              <a:t>Transcript</a:t>
            </a:r>
          </a:p>
          <a:p>
            <a:pPr marL="0" marR="0" lvl="0" indent="0" algn="l" rtl="0">
              <a:lnSpc>
                <a:spcPct val="100000"/>
              </a:lnSpc>
              <a:spcBef>
                <a:spcPts val="0"/>
              </a:spcBef>
              <a:spcAft>
                <a:spcPts val="0"/>
              </a:spcAft>
              <a:buClr>
                <a:schemeClr val="dk1"/>
              </a:buClr>
              <a:buSzPts val="1200"/>
              <a:buFont typeface="Calibri"/>
              <a:buNone/>
            </a:pPr>
            <a:r>
              <a:rPr lang="en-GB" smtClean="0"/>
              <a:t>1)</a:t>
            </a:r>
            <a:r>
              <a:rPr lang="en-GB" baseline="0" smtClean="0"/>
              <a:t> À Nice, il y a une belle plage.</a:t>
            </a:r>
          </a:p>
          <a:p>
            <a:pPr marL="0" marR="0" lvl="0" indent="0" algn="l" rtl="0">
              <a:lnSpc>
                <a:spcPct val="100000"/>
              </a:lnSpc>
              <a:spcBef>
                <a:spcPts val="0"/>
              </a:spcBef>
              <a:spcAft>
                <a:spcPts val="0"/>
              </a:spcAft>
              <a:buClr>
                <a:schemeClr val="dk1"/>
              </a:buClr>
              <a:buSzPts val="1200"/>
              <a:buFont typeface="Calibri"/>
              <a:buNone/>
            </a:pPr>
            <a:r>
              <a:rPr lang="en-GB" baseline="0" smtClean="0"/>
              <a:t>2) Il y a un vieux pont aussi.</a:t>
            </a:r>
          </a:p>
          <a:p>
            <a:pPr marL="0" marR="0" lvl="0" indent="0" algn="l" rtl="0">
              <a:lnSpc>
                <a:spcPct val="100000"/>
              </a:lnSpc>
              <a:spcBef>
                <a:spcPts val="0"/>
              </a:spcBef>
              <a:spcAft>
                <a:spcPts val="0"/>
              </a:spcAft>
              <a:buClr>
                <a:schemeClr val="dk1"/>
              </a:buClr>
              <a:buSzPts val="1200"/>
              <a:buFont typeface="Calibri"/>
              <a:buNone/>
            </a:pPr>
            <a:r>
              <a:rPr lang="en-GB" baseline="0" smtClean="0"/>
              <a:t>3) Devant le pont, il y a une bonne école.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mtClean="0"/>
              <a:t>4) C’est un</a:t>
            </a:r>
            <a:r>
              <a:rPr lang="en-GB" baseline="0" smtClean="0"/>
              <a:t> beau </a:t>
            </a:r>
            <a:r>
              <a:rPr lang="en-GB" sz="1200" smtClean="0">
                <a:solidFill>
                  <a:schemeClr val="accent5">
                    <a:lumMod val="50000"/>
                  </a:schemeClr>
                </a:solidFill>
                <a:latin typeface="Century Gothic"/>
                <a:ea typeface="Century Gothic"/>
                <a:cs typeface="Century Gothic"/>
                <a:sym typeface="Century Gothic"/>
              </a:rPr>
              <a:t>bâtiment!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smtClean="0">
                <a:solidFill>
                  <a:schemeClr val="accent5">
                    <a:lumMod val="50000"/>
                  </a:schemeClr>
                </a:solidFill>
                <a:latin typeface="Century Gothic"/>
                <a:ea typeface="Century Gothic"/>
                <a:cs typeface="Century Gothic"/>
                <a:sym typeface="Century Gothic"/>
              </a:rPr>
              <a:t>5)</a:t>
            </a:r>
            <a:r>
              <a:rPr lang="en-GB" sz="1200" baseline="0" smtClean="0">
                <a:solidFill>
                  <a:schemeClr val="accent5">
                    <a:lumMod val="50000"/>
                  </a:schemeClr>
                </a:solidFill>
                <a:latin typeface="Century Gothic"/>
                <a:ea typeface="Century Gothic"/>
                <a:cs typeface="Century Gothic"/>
                <a:sym typeface="Century Gothic"/>
              </a:rPr>
              <a:t> Il y a une nouvelle université.</a:t>
            </a:r>
            <a:endParaRPr lang="en-GB" sz="1200" smtClean="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mtClean="0"/>
              <a:t>6) Il y a aussi un nouveau magasin.</a:t>
            </a:r>
          </a:p>
          <a:p>
            <a:pPr marL="0" marR="0" lvl="0" indent="0" algn="l" rtl="0">
              <a:lnSpc>
                <a:spcPct val="100000"/>
              </a:lnSpc>
              <a:spcBef>
                <a:spcPts val="0"/>
              </a:spcBef>
              <a:spcAft>
                <a:spcPts val="0"/>
              </a:spcAft>
              <a:buClr>
                <a:schemeClr val="dk1"/>
              </a:buClr>
              <a:buSzPts val="1200"/>
              <a:buFont typeface="Calibri"/>
              <a:buNone/>
            </a:pPr>
            <a:r>
              <a:rPr lang="en-GB" smtClean="0"/>
              <a:t>7) Il y a une haute </a:t>
            </a:r>
            <a:r>
              <a:rPr lang="en-GB" baseline="0" smtClean="0"/>
              <a:t>église.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aseline="0" smtClean="0"/>
              <a:t>8) Et il y a un haut </a:t>
            </a:r>
            <a:r>
              <a:rPr lang="en-GB" sz="1200" smtClean="0">
                <a:solidFill>
                  <a:schemeClr val="accent5">
                    <a:lumMod val="50000"/>
                  </a:schemeClr>
                </a:solidFill>
                <a:latin typeface="Century Gothic"/>
                <a:ea typeface="Century Gothic"/>
                <a:cs typeface="Century Gothic"/>
                <a:sym typeface="Century Gothic"/>
              </a:rPr>
              <a:t>bâtiment.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7448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Calibri"/>
                <a:ea typeface="Calibri"/>
                <a:cs typeface="Calibri"/>
                <a:sym typeface="Calibri"/>
              </a:rPr>
              <a:t>Speaking (model slide) </a:t>
            </a:r>
            <a:r>
              <a:rPr lang="en-GB" sz="1200" b="0" i="0" u="none" strike="noStrike" kern="1200" cap="none" baseline="0" dirty="0" smtClean="0">
                <a:solidFill>
                  <a:schemeClr val="tx1"/>
                </a:solidFill>
                <a:effectLst/>
                <a:latin typeface="Calibri"/>
                <a:ea typeface="Calibri"/>
                <a:cs typeface="Calibri"/>
                <a:sym typeface="Calibri"/>
              </a:rPr>
              <a:t>There is a student worksheet for this activity, which can be downloaded from the NCELP Resource Portal and printed out.</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smtClean="0">
                <a:solidFill>
                  <a:schemeClr val="tx1"/>
                </a:solidFill>
                <a:effectLst/>
                <a:latin typeface="Calibri"/>
                <a:ea typeface="Calibri"/>
                <a:cs typeface="Calibri"/>
                <a:sym typeface="Calibri"/>
              </a:rPr>
              <a:t/>
            </a:r>
            <a:br>
              <a:rPr lang="en-GB" sz="1200" b="0" i="0" u="none" strike="noStrike" kern="1200" cap="none" dirty="0" smtClean="0">
                <a:solidFill>
                  <a:schemeClr val="tx1"/>
                </a:solidFill>
                <a:effectLst/>
                <a:latin typeface="Calibri"/>
                <a:ea typeface="Calibri"/>
                <a:cs typeface="Calibri"/>
                <a:sym typeface="Calibri"/>
              </a:rPr>
            </a:br>
            <a:r>
              <a:rPr lang="en-GB" b="1" baseline="0" dirty="0" smtClean="0"/>
              <a:t>Timing (total for speaking activities on Slides 28-32): 10 minutes</a:t>
            </a:r>
            <a:br>
              <a:rPr lang="en-GB" b="1" baseline="0" dirty="0" smtClean="0"/>
            </a:br>
            <a:r>
              <a:rPr lang="en-GB" b="1" baseline="0" dirty="0" smtClean="0"/>
              <a:t/>
            </a:r>
            <a:br>
              <a:rPr lang="en-GB" b="1" baseline="0" dirty="0" smtClean="0"/>
            </a:br>
            <a:r>
              <a:rPr lang="en-GB" sz="1200" b="1" i="0" u="none" strike="noStrike" kern="1200" cap="none" dirty="0" smtClean="0">
                <a:solidFill>
                  <a:schemeClr val="tx1"/>
                </a:solidFill>
                <a:effectLst/>
                <a:latin typeface="Calibri"/>
                <a:ea typeface="Calibri"/>
                <a:cs typeface="Calibri"/>
                <a:sym typeface="Calibri"/>
              </a:rPr>
              <a:t>Aim:</a:t>
            </a:r>
            <a:br>
              <a:rPr lang="en-GB" sz="1200" b="1" i="0" u="none" strike="noStrike" kern="1200" cap="none" dirty="0" smtClean="0">
                <a:solidFill>
                  <a:schemeClr val="tx1"/>
                </a:solidFill>
                <a:effectLst/>
                <a:latin typeface="Calibri"/>
                <a:ea typeface="Calibri"/>
                <a:cs typeface="Calibri"/>
                <a:sym typeface="Calibri"/>
              </a:rPr>
            </a:br>
            <a:r>
              <a:rPr lang="en-GB" sz="1200" b="0" i="0" u="none" strike="noStrike" kern="1200" cap="none" dirty="0" smtClean="0">
                <a:solidFill>
                  <a:schemeClr val="tx1"/>
                </a:solidFill>
                <a:effectLst/>
                <a:latin typeface="Calibri"/>
                <a:ea typeface="Calibri"/>
                <a:cs typeface="Calibri"/>
                <a:sym typeface="Calibri"/>
              </a:rPr>
              <a:t>Further practice of prenominal adjectives in the oral modality.</a:t>
            </a:r>
            <a:br>
              <a:rPr lang="en-GB" sz="1200" b="0" i="0" u="none" strike="noStrike" kern="1200" cap="none" dirty="0" smtClean="0">
                <a:solidFill>
                  <a:schemeClr val="tx1"/>
                </a:solidFill>
                <a:effectLst/>
                <a:latin typeface="Calibri"/>
                <a:ea typeface="Calibri"/>
                <a:cs typeface="Calibri"/>
                <a:sym typeface="Calibri"/>
              </a:rPr>
            </a:b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smtClean="0">
                <a:solidFill>
                  <a:schemeClr val="tx1"/>
                </a:solidFill>
                <a:effectLst/>
                <a:latin typeface="Calibri"/>
                <a:ea typeface="Calibri"/>
                <a:cs typeface="Calibri"/>
                <a:sym typeface="Calibri"/>
              </a:rPr>
              <a:t>Procedure:</a:t>
            </a:r>
            <a:br>
              <a:rPr lang="en-GB" sz="1200" b="1" i="0" u="none" strike="noStrike" kern="1200" cap="none" baseline="0" dirty="0" smtClean="0">
                <a:solidFill>
                  <a:schemeClr val="tx1"/>
                </a:solidFill>
                <a:effectLst/>
                <a:latin typeface="Calibri"/>
                <a:ea typeface="Calibri"/>
                <a:cs typeface="Calibri"/>
                <a:sym typeface="Calibri"/>
              </a:rPr>
            </a:br>
            <a:r>
              <a:rPr lang="en-GB" sz="1200" b="1" i="0" u="none" strike="noStrike" kern="1200" cap="none" baseline="0" dirty="0" smtClean="0">
                <a:solidFill>
                  <a:schemeClr val="tx1"/>
                </a:solidFill>
                <a:effectLst/>
                <a:latin typeface="Calibri"/>
                <a:ea typeface="Calibri"/>
                <a:cs typeface="Calibri"/>
                <a:sym typeface="Calibri"/>
              </a:rPr>
              <a:t>Use this slide to model the task with students.  Partner A says the sentence beginning, Partner B finishes the sentence.  Make it clear that students will not see their partner’s sentences, so they need to listen carefully.</a:t>
            </a:r>
            <a:br>
              <a:rPr lang="en-GB" sz="1200" b="1" i="0" u="none" strike="noStrike" kern="1200" cap="none" baseline="0" dirty="0" smtClean="0">
                <a:solidFill>
                  <a:schemeClr val="tx1"/>
                </a:solidFill>
                <a:effectLst/>
                <a:latin typeface="Calibri"/>
                <a:ea typeface="Calibri"/>
                <a:cs typeface="Calibri"/>
                <a:sym typeface="Calibri"/>
              </a:rPr>
            </a:br>
            <a:r>
              <a:rPr lang="en-GB" sz="1200" b="1" i="0" u="none" strike="noStrike" kern="1200" cap="none" baseline="0" dirty="0" smtClean="0">
                <a:solidFill>
                  <a:schemeClr val="tx1"/>
                </a:solidFill>
                <a:effectLst/>
                <a:latin typeface="Calibri"/>
                <a:ea typeface="Calibri"/>
                <a:cs typeface="Calibri"/>
                <a:sym typeface="Calibri"/>
              </a:rPr>
              <a:t>After four sentences, they swap roles.  Partner A describes Nice, Partner B </a:t>
            </a:r>
            <a:r>
              <a:rPr lang="en-GB" sz="1200" b="1" i="0" u="none" strike="noStrike" kern="1200" cap="none" baseline="0" smtClean="0">
                <a:solidFill>
                  <a:schemeClr val="tx1"/>
                </a:solidFill>
                <a:effectLst/>
                <a:latin typeface="Calibri"/>
                <a:ea typeface="Calibri"/>
                <a:cs typeface="Calibri"/>
                <a:sym typeface="Calibri"/>
              </a:rPr>
              <a:t>describes Paris.</a:t>
            </a:r>
            <a:endParaRPr lang="en-GB" sz="1200" b="1" i="0" u="none" strike="noStrike" kern="1200" cap="none" baseline="0"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0" dirty="0" smtClean="0">
                <a:solidFill>
                  <a:schemeClr val="tx1"/>
                </a:solidFill>
                <a:effectLst/>
                <a:latin typeface="Calibri"/>
                <a:ea typeface="Calibri"/>
                <a:cs typeface="Calibri"/>
                <a:sym typeface="Calibri"/>
              </a:rPr>
              <a:t>Students work in pairs, one reading the start of each sentence on their sheet, the other selecting the appropriate noun from their sheet to complete it, based upon the gender of the adjective they hear.</a:t>
            </a:r>
            <a:br>
              <a:rPr lang="en-GB" sz="1200" b="0" i="0" u="none" strike="noStrike" kern="1200" cap="none" baseline="0" dirty="0" smtClean="0">
                <a:solidFill>
                  <a:schemeClr val="tx1"/>
                </a:solidFill>
                <a:effectLst/>
                <a:latin typeface="Calibri"/>
                <a:ea typeface="Calibri"/>
                <a:cs typeface="Calibri"/>
                <a:sym typeface="Calibri"/>
              </a:rPr>
            </a:br>
            <a:r>
              <a:rPr lang="en-GB" sz="1200" b="0" i="0" u="none" strike="noStrike" kern="1200" cap="none" baseline="0" dirty="0" smtClean="0">
                <a:solidFill>
                  <a:schemeClr val="tx1"/>
                </a:solidFill>
                <a:effectLst/>
                <a:latin typeface="Calibri"/>
                <a:ea typeface="Calibri"/>
                <a:cs typeface="Calibri"/>
                <a:sym typeface="Calibri"/>
              </a:rPr>
              <a:t>Students should not look at each other’s sheets, but base their selection on what they hear.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3.1.6 </a:t>
            </a:r>
            <a:r>
              <a:rPr lang="en-GB" sz="1200" b="0" i="0" u="none" strike="noStrike" kern="1200" cap="none" dirty="0">
                <a:solidFill>
                  <a:schemeClr val="tx1"/>
                </a:solidFill>
                <a:effectLst/>
                <a:latin typeface="Calibri"/>
                <a:ea typeface="Calibri"/>
                <a:cs typeface="Calibri"/>
                <a:sym typeface="Calibri"/>
              </a:rPr>
              <a:t>–</a:t>
            </a:r>
            <a:r>
              <a:rPr lang="en-GB" sz="1200" b="1" i="0" u="none" strike="noStrike" kern="1200" cap="none" dirty="0">
                <a:solidFill>
                  <a:schemeClr val="tx1"/>
                </a:solidFill>
                <a:effectLst/>
                <a:latin typeface="Calibri"/>
                <a:ea typeface="Calibri"/>
                <a:cs typeface="Calibri"/>
                <a:sym typeface="Calibri"/>
              </a:rPr>
              <a:t> </a:t>
            </a:r>
            <a:r>
              <a:rPr lang="en-GB" sz="1200" b="0" i="0" u="none" strike="noStrike" kern="1200" cap="none" dirty="0">
                <a:solidFill>
                  <a:schemeClr val="tx1"/>
                </a:solidFill>
                <a:effectLst/>
                <a:latin typeface="Calibri"/>
                <a:ea typeface="Calibri"/>
                <a:cs typeface="Calibri"/>
                <a:sym typeface="Calibri"/>
              </a:rPr>
              <a:t>bon [54], bonne [54], </a:t>
            </a:r>
            <a:r>
              <a:rPr lang="fr-FR" sz="1200" b="0" i="0" dirty="0">
                <a:solidFill>
                  <a:schemeClr val="dk1"/>
                </a:solidFill>
                <a:latin typeface="Calibri"/>
                <a:ea typeface="Calibri"/>
                <a:cs typeface="Calibri"/>
                <a:sym typeface="Calibri"/>
              </a:rPr>
              <a:t>belle [393</a:t>
            </a:r>
            <a:r>
              <a:rPr lang="fr-FR" sz="1200" b="0" i="0" baseline="0" dirty="0">
                <a:solidFill>
                  <a:schemeClr val="dk1"/>
                </a:solidFill>
                <a:latin typeface="Calibri"/>
                <a:ea typeface="Calibri"/>
                <a:cs typeface="Calibri"/>
                <a:sym typeface="Calibri"/>
              </a:rPr>
              <a:t> </a:t>
            </a:r>
            <a:r>
              <a:rPr lang="fr-FR" sz="1200" b="0" i="0" dirty="0">
                <a:solidFill>
                  <a:schemeClr val="dk1"/>
                </a:solidFill>
                <a:latin typeface="Calibri"/>
                <a:ea typeface="Calibri"/>
                <a:cs typeface="Calibri"/>
                <a:sym typeface="Calibri"/>
              </a:rPr>
              <a:t>haut [264], nouveau [52], nouvelle [52], vieille [671], vieux [671], bâtiment [1952], église [1782], jardin [2284], pont [1889]</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254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DO NOT DISPLAY.</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smtClean="0">
                <a:solidFill>
                  <a:schemeClr val="tx1"/>
                </a:solidFill>
                <a:effectLst/>
                <a:latin typeface="Calibri"/>
                <a:ea typeface="Calibri"/>
                <a:cs typeface="Calibri"/>
                <a:sym typeface="Calibri"/>
              </a:rPr>
              <a:t>These </a:t>
            </a:r>
            <a:r>
              <a:rPr lang="en-GB" sz="1200" b="0" i="0" u="none" strike="noStrike" kern="1200" cap="none" baseline="0" dirty="0">
                <a:solidFill>
                  <a:schemeClr val="tx1"/>
                </a:solidFill>
                <a:effectLst/>
                <a:latin typeface="Calibri"/>
                <a:ea typeface="Calibri"/>
                <a:cs typeface="Calibri"/>
                <a:sym typeface="Calibri"/>
              </a:rPr>
              <a:t>slides should not be displayed during the exercise, but are animated to reveal the correct answers</a:t>
            </a:r>
            <a:r>
              <a:rPr lang="en-GB" sz="1200" b="0" i="0" u="none" strike="noStrike" kern="1200" cap="none" baseline="0" dirty="0" smtClean="0">
                <a:solidFill>
                  <a:schemeClr val="tx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smtClean="0">
                <a:solidFill>
                  <a:schemeClr val="tx1"/>
                </a:solidFill>
                <a:effectLst/>
                <a:latin typeface="Calibri"/>
                <a:ea typeface="Calibri"/>
                <a:cs typeface="Calibri"/>
                <a:sym typeface="Calibri"/>
              </a:rPr>
              <a:t>Home learning </a:t>
            </a:r>
            <a:r>
              <a:rPr lang="en-GB" sz="1200" b="0" i="0" u="none" strike="noStrike" kern="1200" cap="none" baseline="0" dirty="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Calibri"/>
                <a:ea typeface="Calibri"/>
                <a:cs typeface="Calibri"/>
                <a:sym typeface="Calibri"/>
              </a:rPr>
              <a:t>Transcript</a:t>
            </a: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a:t>
            </a:r>
            <a:r>
              <a:rPr lang="en-GB" sz="1200" dirty="0" smtClean="0">
                <a:solidFill>
                  <a:schemeClr val="accent5">
                    <a:lumMod val="50000"/>
                  </a:schemeClr>
                </a:solidFill>
                <a:latin typeface="Century Gothic" panose="020B0502020202020204" pitchFamily="34" charset="0"/>
              </a:rPr>
              <a:t>À Nice, </a:t>
            </a:r>
            <a:r>
              <a:rPr lang="en-GB" sz="1200" dirty="0" err="1" smtClean="0">
                <a:solidFill>
                  <a:schemeClr val="accent5">
                    <a:lumMod val="50000"/>
                  </a:schemeClr>
                </a:solidFill>
                <a:latin typeface="Century Gothic" panose="020B0502020202020204" pitchFamily="34" charset="0"/>
              </a:rPr>
              <a:t>il</a:t>
            </a:r>
            <a:r>
              <a:rPr lang="en-GB" sz="1200" dirty="0" smtClean="0">
                <a:solidFill>
                  <a:schemeClr val="accent5">
                    <a:lumMod val="50000"/>
                  </a:schemeClr>
                </a:solidFill>
                <a:latin typeface="Century Gothic" panose="020B0502020202020204" pitchFamily="34" charset="0"/>
              </a:rPr>
              <a:t> y a </a:t>
            </a:r>
            <a:r>
              <a:rPr lang="en-GB" sz="1200" dirty="0" err="1" smtClean="0">
                <a:solidFill>
                  <a:schemeClr val="accent5">
                    <a:lumMod val="50000"/>
                  </a:schemeClr>
                </a:solidFill>
                <a:latin typeface="Century Gothic" panose="020B0502020202020204" pitchFamily="34" charset="0"/>
              </a:rPr>
              <a:t>une</a:t>
            </a:r>
            <a:r>
              <a:rPr lang="en-GB" sz="1200" dirty="0" smtClean="0">
                <a:solidFill>
                  <a:schemeClr val="accent5">
                    <a:lumMod val="50000"/>
                  </a:schemeClr>
                </a:solidFill>
                <a:latin typeface="Century Gothic" panose="020B0502020202020204" pitchFamily="34" charset="0"/>
              </a:rPr>
              <a:t> belle </a:t>
            </a:r>
            <a:r>
              <a:rPr lang="en-GB" sz="1200" dirty="0" err="1" smtClean="0">
                <a:solidFill>
                  <a:schemeClr val="accent5">
                    <a:lumMod val="50000"/>
                  </a:schemeClr>
                </a:solidFill>
                <a:latin typeface="Century Gothic" panose="020B0502020202020204" pitchFamily="34" charset="0"/>
              </a:rPr>
              <a:t>plage</a:t>
            </a:r>
            <a:r>
              <a:rPr lang="en-GB" sz="1200" dirty="0" smtClean="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accent5">
                    <a:lumMod val="50000"/>
                  </a:schemeClr>
                </a:solidFill>
                <a:latin typeface="Century Gothic" panose="020B0502020202020204" pitchFamily="34" charset="0"/>
              </a:rPr>
              <a:t>2. Il</a:t>
            </a:r>
            <a:r>
              <a:rPr lang="en-GB" sz="1200" baseline="0" dirty="0" smtClean="0">
                <a:solidFill>
                  <a:schemeClr val="accent5">
                    <a:lumMod val="50000"/>
                  </a:schemeClr>
                </a:solidFill>
                <a:latin typeface="Century Gothic" panose="020B0502020202020204" pitchFamily="34" charset="0"/>
              </a:rPr>
              <a:t> y a un </a:t>
            </a:r>
            <a:r>
              <a:rPr lang="en-GB" sz="1200" baseline="0" dirty="0" err="1" smtClean="0">
                <a:solidFill>
                  <a:schemeClr val="accent5">
                    <a:lumMod val="50000"/>
                  </a:schemeClr>
                </a:solidFill>
                <a:latin typeface="Century Gothic" panose="020B0502020202020204" pitchFamily="34" charset="0"/>
              </a:rPr>
              <a:t>vieux</a:t>
            </a:r>
            <a:r>
              <a:rPr lang="en-GB" sz="1200" baseline="0" dirty="0" smtClean="0">
                <a:solidFill>
                  <a:schemeClr val="accent5">
                    <a:lumMod val="50000"/>
                  </a:schemeClr>
                </a:solidFill>
                <a:latin typeface="Century Gothic" panose="020B0502020202020204" pitchFamily="34" charset="0"/>
              </a:rPr>
              <a:t> </a:t>
            </a:r>
            <a:r>
              <a:rPr lang="en-GB" sz="1200" baseline="0" dirty="0" err="1" smtClean="0">
                <a:solidFill>
                  <a:schemeClr val="accent5">
                    <a:lumMod val="50000"/>
                  </a:schemeClr>
                </a:solidFill>
                <a:latin typeface="Century Gothic" panose="020B0502020202020204" pitchFamily="34" charset="0"/>
              </a:rPr>
              <a:t>pont</a:t>
            </a:r>
            <a:r>
              <a:rPr lang="en-GB" sz="1200" baseline="0" dirty="0" smtClean="0">
                <a:solidFill>
                  <a:schemeClr val="accent5">
                    <a:lumMod val="50000"/>
                  </a:schemeClr>
                </a:solidFill>
                <a:latin typeface="Century Gothic" panose="020B0502020202020204" pitchFamily="34" charset="0"/>
              </a:rPr>
              <a:t>.</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499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DO NOT DISPLAY.</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smtClean="0">
                <a:solidFill>
                  <a:schemeClr val="tx1"/>
                </a:solidFill>
                <a:effectLst/>
                <a:latin typeface="Calibri"/>
                <a:ea typeface="Calibri"/>
                <a:cs typeface="Calibri"/>
                <a:sym typeface="Calibri"/>
              </a:rPr>
              <a:t>These slides should not be displayed during the exercise, but are animated to reveal the correct answers.</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smtClean="0">
                <a:solidFill>
                  <a:schemeClr val="tx1"/>
                </a:solidFill>
                <a:effectLst/>
                <a:latin typeface="Calibri"/>
                <a:ea typeface="Calibri"/>
                <a:cs typeface="Calibri"/>
                <a:sym typeface="Calibri"/>
              </a:rPr>
              <a:t>Home learning </a:t>
            </a:r>
            <a:r>
              <a:rPr lang="en-GB" sz="1200" b="0" i="0" u="none" strike="noStrike" kern="1200" cap="none" baseline="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smtClean="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3. </a:t>
            </a:r>
            <a:r>
              <a:rPr lang="en-GB" sz="1200" smtClean="0">
                <a:solidFill>
                  <a:schemeClr val="accent5">
                    <a:lumMod val="50000"/>
                  </a:schemeClr>
                </a:solidFill>
                <a:latin typeface="Century Gothic" panose="020B0502020202020204" pitchFamily="34" charset="0"/>
              </a:rPr>
              <a:t>Il y a une vieille église.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mtClean="0">
                <a:solidFill>
                  <a:schemeClr val="accent5">
                    <a:lumMod val="50000"/>
                  </a:schemeClr>
                </a:solidFill>
                <a:latin typeface="Century Gothic" panose="020B0502020202020204" pitchFamily="34" charset="0"/>
              </a:rPr>
              <a:t>4. Il</a:t>
            </a:r>
            <a:r>
              <a:rPr lang="en-GB" sz="1200" baseline="0" smtClean="0">
                <a:solidFill>
                  <a:schemeClr val="accent5">
                    <a:lumMod val="50000"/>
                  </a:schemeClr>
                </a:solidFill>
                <a:latin typeface="Century Gothic" panose="020B0502020202020204" pitchFamily="34" charset="0"/>
              </a:rPr>
              <a:t> y a aussi un bon café.</a:t>
            </a:r>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714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DO NOT DISPLAY.</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smtClean="0">
                <a:solidFill>
                  <a:schemeClr val="tx1"/>
                </a:solidFill>
                <a:effectLst/>
                <a:latin typeface="Calibri"/>
                <a:ea typeface="Calibri"/>
                <a:cs typeface="Calibri"/>
                <a:sym typeface="Calibri"/>
              </a:rPr>
              <a:t>These slides should not be displayed during the exercise, but are animated to reveal the correct answers.</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smtClean="0">
                <a:solidFill>
                  <a:schemeClr val="tx1"/>
                </a:solidFill>
                <a:effectLst/>
                <a:latin typeface="Calibri"/>
                <a:ea typeface="Calibri"/>
                <a:cs typeface="Calibri"/>
                <a:sym typeface="Calibri"/>
              </a:rPr>
              <a:t>Home learning </a:t>
            </a:r>
            <a:r>
              <a:rPr lang="en-GB" sz="1200" b="0" i="0" u="none" strike="noStrike" kern="1200" cap="none" baseline="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smtClean="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5. </a:t>
            </a:r>
            <a:r>
              <a:rPr lang="en-GB" sz="1200" smtClean="0">
                <a:solidFill>
                  <a:schemeClr val="accent5">
                    <a:lumMod val="50000"/>
                  </a:schemeClr>
                </a:solidFill>
                <a:latin typeface="Century Gothic" panose="020B0502020202020204" pitchFamily="34" charset="0"/>
              </a:rPr>
              <a:t>À Paris, il y a un haut bâtiment.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mtClean="0">
                <a:solidFill>
                  <a:schemeClr val="accent5">
                    <a:lumMod val="50000"/>
                  </a:schemeClr>
                </a:solidFill>
                <a:latin typeface="Century Gothic" panose="020B0502020202020204" pitchFamily="34" charset="0"/>
              </a:rPr>
              <a:t>6. Il</a:t>
            </a:r>
            <a:r>
              <a:rPr lang="en-GB" sz="1200" baseline="0" smtClean="0">
                <a:solidFill>
                  <a:schemeClr val="accent5">
                    <a:lumMod val="50000"/>
                  </a:schemeClr>
                </a:solidFill>
                <a:latin typeface="Century Gothic" panose="020B0502020202020204" pitchFamily="34" charset="0"/>
              </a:rPr>
              <a:t> y a une nouvelle école.</a:t>
            </a:r>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002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DO NOT DISPLAY.</a:t>
            </a:r>
            <a:r>
              <a:rPr lang="en-GB" sz="1200" b="0" i="0" u="none" strike="noStrike" kern="1200" cap="none" baseline="0" dirty="0">
                <a:solidFill>
                  <a:schemeClr val="tx1"/>
                </a:solidFill>
                <a:effectLst/>
                <a:latin typeface="Calibri"/>
                <a:ea typeface="Calibri"/>
                <a:cs typeface="Calibri"/>
                <a:sym typeface="Calibri"/>
              </a:rPr>
              <a:t> </a:t>
            </a:r>
            <a:r>
              <a:rPr lang="en-GB" sz="1200" b="0" i="0" u="none" strike="noStrike" kern="1200" cap="none" baseline="0" dirty="0" smtClean="0">
                <a:solidFill>
                  <a:schemeClr val="tx1"/>
                </a:solidFill>
                <a:effectLst/>
                <a:latin typeface="Calibri"/>
                <a:ea typeface="Calibri"/>
                <a:cs typeface="Calibri"/>
                <a:sym typeface="Calibri"/>
              </a:rPr>
              <a:t>These slides should not be displayed during the exercise, but are animated to reveal the correct answers.</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smtClean="0">
                <a:solidFill>
                  <a:schemeClr val="tx1"/>
                </a:solidFill>
                <a:effectLst/>
                <a:latin typeface="Calibri"/>
                <a:ea typeface="Calibri"/>
                <a:cs typeface="Calibri"/>
                <a:sym typeface="Calibri"/>
              </a:rPr>
              <a:t>Home learning </a:t>
            </a:r>
            <a:r>
              <a:rPr lang="en-GB" sz="1200" b="0" i="0" u="none" strike="noStrike" kern="1200" cap="none" baseline="0" dirty="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7. </a:t>
            </a:r>
            <a:r>
              <a:rPr lang="en-GB" sz="1200" dirty="0" smtClean="0">
                <a:solidFill>
                  <a:schemeClr val="accent5">
                    <a:lumMod val="50000"/>
                  </a:schemeClr>
                </a:solidFill>
                <a:latin typeface="Century Gothic" panose="020B0502020202020204" pitchFamily="34" charset="0"/>
              </a:rPr>
              <a:t>Il y a </a:t>
            </a:r>
            <a:r>
              <a:rPr lang="en-GB" sz="1200" dirty="0" err="1" smtClean="0">
                <a:solidFill>
                  <a:schemeClr val="accent5">
                    <a:lumMod val="50000"/>
                  </a:schemeClr>
                </a:solidFill>
                <a:latin typeface="Century Gothic" panose="020B0502020202020204" pitchFamily="34" charset="0"/>
              </a:rPr>
              <a:t>une</a:t>
            </a:r>
            <a:r>
              <a:rPr lang="en-GB" sz="1200" dirty="0" smtClean="0">
                <a:solidFill>
                  <a:schemeClr val="accent5">
                    <a:lumMod val="50000"/>
                  </a:schemeClr>
                </a:solidFill>
                <a:latin typeface="Century Gothic" panose="020B0502020202020204" pitchFamily="34" charset="0"/>
              </a:rPr>
              <a:t> </a:t>
            </a:r>
            <a:r>
              <a:rPr lang="en-GB" sz="1200" dirty="0" err="1" smtClean="0">
                <a:solidFill>
                  <a:schemeClr val="accent5">
                    <a:lumMod val="50000"/>
                  </a:schemeClr>
                </a:solidFill>
                <a:latin typeface="Century Gothic" panose="020B0502020202020204" pitchFamily="34" charset="0"/>
              </a:rPr>
              <a:t>vieille</a:t>
            </a:r>
            <a:r>
              <a:rPr lang="en-GB" sz="1200" baseline="0" dirty="0" smtClean="0">
                <a:solidFill>
                  <a:schemeClr val="accent5">
                    <a:lumMod val="50000"/>
                  </a:schemeClr>
                </a:solidFill>
                <a:latin typeface="Century Gothic" panose="020B0502020202020204" pitchFamily="34" charset="0"/>
              </a:rPr>
              <a:t> </a:t>
            </a:r>
            <a:r>
              <a:rPr lang="en-GB" sz="1200" baseline="0" dirty="0" err="1" smtClean="0">
                <a:solidFill>
                  <a:schemeClr val="accent5">
                    <a:lumMod val="50000"/>
                  </a:schemeClr>
                </a:solidFill>
                <a:latin typeface="Century Gothic" panose="020B0502020202020204" pitchFamily="34" charset="0"/>
              </a:rPr>
              <a:t>université</a:t>
            </a:r>
            <a:r>
              <a:rPr lang="en-GB" sz="1200" baseline="0" dirty="0" smtClean="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accent5">
                    <a:lumMod val="50000"/>
                  </a:schemeClr>
                </a:solidFill>
                <a:latin typeface="Century Gothic" panose="020B0502020202020204" pitchFamily="34" charset="0"/>
              </a:rPr>
              <a:t>8. Il</a:t>
            </a:r>
            <a:r>
              <a:rPr lang="en-GB" sz="1200" baseline="0" dirty="0" smtClean="0">
                <a:solidFill>
                  <a:schemeClr val="accent5">
                    <a:lumMod val="50000"/>
                  </a:schemeClr>
                </a:solidFill>
                <a:latin typeface="Century Gothic" panose="020B0502020202020204" pitchFamily="34" charset="0"/>
              </a:rPr>
              <a:t> y a </a:t>
            </a:r>
            <a:r>
              <a:rPr lang="en-GB" sz="1200" baseline="0" dirty="0" err="1" smtClean="0">
                <a:solidFill>
                  <a:schemeClr val="accent5">
                    <a:lumMod val="50000"/>
                  </a:schemeClr>
                </a:solidFill>
                <a:latin typeface="Century Gothic" panose="020B0502020202020204" pitchFamily="34" charset="0"/>
              </a:rPr>
              <a:t>aussi</a:t>
            </a:r>
            <a:r>
              <a:rPr lang="en-GB" sz="1200" baseline="0" dirty="0" smtClean="0">
                <a:solidFill>
                  <a:schemeClr val="accent5">
                    <a:lumMod val="50000"/>
                  </a:schemeClr>
                </a:solidFill>
                <a:latin typeface="Century Gothic" panose="020B0502020202020204" pitchFamily="34" charset="0"/>
              </a:rPr>
              <a:t> un beau </a:t>
            </a:r>
            <a:r>
              <a:rPr lang="en-GB" sz="1200" baseline="0" dirty="0" err="1" smtClean="0">
                <a:solidFill>
                  <a:schemeClr val="accent5">
                    <a:lumMod val="50000"/>
                  </a:schemeClr>
                </a:solidFill>
                <a:latin typeface="Century Gothic" panose="020B0502020202020204" pitchFamily="34" charset="0"/>
              </a:rPr>
              <a:t>jardin</a:t>
            </a:r>
            <a:r>
              <a:rPr lang="en-GB" sz="1200" baseline="0" dirty="0" smtClean="0">
                <a:solidFill>
                  <a:schemeClr val="accent5">
                    <a:lumMod val="50000"/>
                  </a:schemeClr>
                </a:solidFill>
                <a:latin typeface="Century Gothic" panose="020B0502020202020204" pitchFamily="34" charset="0"/>
              </a:rPr>
              <a:t>.</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122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0" dirty="0"/>
              <a:t>This grammar activity</a:t>
            </a:r>
            <a:r>
              <a:rPr lang="en-GB" b="0" baseline="0" dirty="0"/>
              <a:t> practises the adjective position rules learned last lesson, with the masculine form of the adjectives.</a:t>
            </a:r>
            <a:endParaRPr lang="en-GB" b="0" dirty="0"/>
          </a:p>
          <a:p>
            <a:pPr marL="0"/>
            <a:endParaRPr lang="en-GB" b="0" dirty="0"/>
          </a:p>
          <a:p>
            <a:pPr marL="0"/>
            <a:r>
              <a:rPr lang="en-GB" b="0" dirty="0"/>
              <a:t>Note: Students</a:t>
            </a:r>
            <a:r>
              <a:rPr lang="en-GB" b="0" baseline="0" dirty="0"/>
              <a:t> can volunteer answers in any order.  Words are triggered.  Click the word and it flies to </a:t>
            </a:r>
            <a:r>
              <a:rPr lang="en-GB" b="0" baseline="0"/>
              <a:t>before/after.</a:t>
            </a:r>
          </a:p>
          <a:p>
            <a:pPr marL="0"/>
            <a:endParaRPr lang="en-GB" b="0" baseline="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a:t>
            </a:r>
            <a:r>
              <a:rPr lang="en-GB" b="0" i="1" baseline="0"/>
              <a:t>Noir</a:t>
            </a:r>
            <a:r>
              <a:rPr lang="en-GB" b="0" i="0" baseline="0"/>
              <a:t> [572], omitted from the vocabulary revision exercise for 2.2.3 earlier, is included here].</a:t>
            </a:r>
            <a:endParaRPr lang="en-GB" b="0"/>
          </a:p>
          <a:p>
            <a:pPr marL="0"/>
            <a:endParaRPr lang="en-GB" b="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Timing (total for grammar activities on Slides 36-37): 5 minutes</a:t>
            </a:r>
            <a:endParaRPr lang="en-GB" b="1"/>
          </a:p>
          <a:p>
            <a:pPr marL="0"/>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51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0" dirty="0"/>
              <a:t>This grammar activity</a:t>
            </a:r>
            <a:r>
              <a:rPr lang="en-GB" b="0" baseline="0" dirty="0"/>
              <a:t> practises the adjective position rules learned last lesson, with the feminine form of the adjectives. The position of each adjective has been altered from that on the previous slide, so that students’ memory of the latter cannot influence their decisions.</a:t>
            </a:r>
            <a:endParaRPr lang="en-GB" b="0" dirty="0"/>
          </a:p>
          <a:p>
            <a:pPr marL="0"/>
            <a:endParaRPr lang="en-GB" b="0" dirty="0"/>
          </a:p>
          <a:p>
            <a:pPr marL="0"/>
            <a:r>
              <a:rPr lang="en-GB" b="0" dirty="0"/>
              <a:t>Note: Students</a:t>
            </a:r>
            <a:r>
              <a:rPr lang="en-GB" b="0" baseline="0" dirty="0"/>
              <a:t> can volunteer answers in any order.  Words are triggered.  Click the word and it flies to </a:t>
            </a:r>
            <a:r>
              <a:rPr lang="en-GB" b="0" baseline="0"/>
              <a:t>before/after.</a:t>
            </a:r>
          </a:p>
          <a:p>
            <a:pPr marL="0"/>
            <a:endParaRPr lang="en-GB" b="0" baseline="0"/>
          </a:p>
          <a:p>
            <a:pPr marL="0"/>
            <a:r>
              <a:rPr lang="en-GB" b="0" baseline="0"/>
              <a:t>[</a:t>
            </a:r>
            <a:r>
              <a:rPr lang="en-GB" b="0" i="1" baseline="0"/>
              <a:t>Noir</a:t>
            </a:r>
            <a:r>
              <a:rPr lang="en-GB" b="0" i="0" baseline="0"/>
              <a:t> [572], omitted from the vocabulary revision exercise for 2.2.3 earlier, is included here in its feminine form].</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This slide reminds students of</a:t>
            </a:r>
            <a:r>
              <a:rPr lang="en-GB" baseline="0" dirty="0"/>
              <a:t> what they have learned previously about adjectival position (and </a:t>
            </a:r>
            <a:r>
              <a:rPr lang="en-GB" baseline="0"/>
              <a:t>agreement). Given that this is previously-taught language, students are challenged to provide the French from the English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(total for grammar explanations on Slides 17-19): 5 minutes</a:t>
            </a:r>
            <a:endParaRPr lang="en-GB" b="1"/>
          </a:p>
          <a:p>
            <a:pPr marL="0"/>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077995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phrase.</a:t>
            </a:r>
          </a:p>
          <a:p>
            <a:pPr marL="0" indent="0">
              <a:buNone/>
            </a:pPr>
            <a:endParaRPr lang="en-GB" baseline="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Timing (total for reading activities on Slides 38-47): 5 minutes</a:t>
            </a:r>
            <a:endParaRPr lang="en-GB" b="1"/>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893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71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181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813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124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68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2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700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329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reading exercise challenges students to </a:t>
            </a:r>
            <a:r>
              <a:rPr lang="en-GB" baseline="0"/>
              <a:t>identify position in which the </a:t>
            </a:r>
            <a:r>
              <a:rPr lang="en-GB" baseline="0" dirty="0"/>
              <a:t>adjective would appear </a:t>
            </a:r>
            <a:r>
              <a:rPr lang="en-GB" baseline="0"/>
              <a:t>in the </a:t>
            </a:r>
            <a:r>
              <a:rPr lang="en-GB" baseline="0" dirty="0"/>
              <a:t>phrase.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1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The fact that</a:t>
            </a:r>
            <a:r>
              <a:rPr lang="en-GB" baseline="0" dirty="0"/>
              <a:t> some adjectives are used pre-nominally is now introduced (</a:t>
            </a:r>
            <a:r>
              <a:rPr lang="en-GB" i="1" baseline="0" dirty="0"/>
              <a:t>grand, petit, beau, bon </a:t>
            </a:r>
            <a:r>
              <a:rPr lang="en-GB" baseline="0" dirty="0"/>
              <a:t>and </a:t>
            </a:r>
            <a:r>
              <a:rPr lang="en-GB" i="1" baseline="0" dirty="0" err="1"/>
              <a:t>mauvais</a:t>
            </a:r>
            <a:r>
              <a:rPr lang="en-GB" baseline="0" dirty="0"/>
              <a:t> have all been introduced in previous vocabulary sets; two of this week’s new words also feature here: </a:t>
            </a:r>
            <a:r>
              <a:rPr lang="en-GB" i="1" baseline="0" dirty="0"/>
              <a:t>belle</a:t>
            </a:r>
            <a:r>
              <a:rPr lang="en-GB" baseline="0" dirty="0"/>
              <a:t> and </a:t>
            </a:r>
            <a:r>
              <a:rPr lang="en-GB" i="1" baseline="0" dirty="0" err="1"/>
              <a:t>vieille</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2134047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This listening exercise challenges students to identify which adjective would appear in each sentence, based upon the position in which it is heard bleeped out. The answers are animated on the next slide.</a:t>
            </a:r>
            <a:endParaRPr lang="en-GB" b="1" dirty="0"/>
          </a:p>
          <a:p>
            <a:pPr marL="0" indent="0">
              <a:buNone/>
            </a:pPr>
            <a:endParaRPr lang="en-GB" b="1" dirty="0"/>
          </a:p>
          <a:p>
            <a:pPr marL="0" indent="0">
              <a:buNone/>
            </a:pPr>
            <a:r>
              <a:rPr lang="en-GB" b="1" dirty="0"/>
              <a:t>Transcript</a:t>
            </a:r>
          </a:p>
          <a:p>
            <a:pPr marL="0" indent="0">
              <a:buNone/>
            </a:pPr>
            <a:r>
              <a:rPr lang="en-GB" sz="1200" b="0" i="0" u="none" strike="noStrike" cap="none" dirty="0">
                <a:solidFill>
                  <a:schemeClr val="dk1"/>
                </a:solidFill>
                <a:effectLst/>
                <a:latin typeface="Calibri"/>
                <a:ea typeface="Calibri"/>
                <a:cs typeface="Calibri"/>
                <a:sym typeface="Calibri"/>
              </a:rPr>
              <a:t>1)</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Où est la [petite] église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2)</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C’est derrière le [nouveau] pont.</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3)</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Ce bâtiment-là, c’est un bâtiment [intéressant] ?</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4)</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Non, c’est un [petit] magasin.</a:t>
            </a:r>
            <a:endParaRPr lang="en-GB" sz="1200" b="0" i="0" u="none" strike="noStrike" cap="none"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5)</a:t>
            </a:r>
            <a:r>
              <a:rPr lang="en-GB" sz="1200" b="0" i="0" u="none" strike="noStrike" cap="none" baseline="0" dirty="0">
                <a:solidFill>
                  <a:schemeClr val="dk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Tu as une voiture [bleue] ? </a:t>
            </a:r>
            <a:endParaRPr lang="en-GB" sz="1200" b="0" i="0" u="none" strike="noStrike" cap="none" baseline="0" dirty="0">
              <a:solidFill>
                <a:schemeClr val="dk1"/>
              </a:solidFill>
              <a:effectLst/>
              <a:latin typeface="Calibri"/>
              <a:ea typeface="Calibri"/>
              <a:cs typeface="Calibri"/>
              <a:sym typeface="Calibri"/>
            </a:endParaRPr>
          </a:p>
          <a:p>
            <a:pPr marL="0" indent="0">
              <a:buNone/>
            </a:pPr>
            <a:r>
              <a:rPr lang="en-GB" sz="1200" b="0" i="0" u="none" strike="noStrike" cap="none" dirty="0">
                <a:solidFill>
                  <a:schemeClr val="dk1"/>
                </a:solidFill>
                <a:effectLst/>
                <a:latin typeface="Calibri"/>
                <a:ea typeface="Calibri"/>
                <a:cs typeface="Calibri"/>
                <a:sym typeface="Calibri"/>
              </a:rPr>
              <a:t>6)</a:t>
            </a:r>
            <a:r>
              <a:rPr lang="fr-FR" sz="1200" b="0" i="0" u="none" strike="noStrike" cap="none" dirty="0">
                <a:solidFill>
                  <a:schemeClr val="dk1"/>
                </a:solidFill>
                <a:effectLst/>
                <a:latin typeface="Calibri"/>
                <a:ea typeface="Calibri"/>
                <a:cs typeface="Calibri"/>
                <a:sym typeface="Calibri"/>
              </a:rPr>
              <a:t> Ben, non, j’ai un [vieux] vélo. </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7</a:t>
            </a:r>
            <a:r>
              <a:rPr lang="en-GB" sz="1200" b="0" i="0" u="none" strike="noStrike" cap="none">
                <a:solidFill>
                  <a:schemeClr val="dk1"/>
                </a:solidFill>
                <a:effectLst/>
                <a:latin typeface="Calibri"/>
                <a:ea typeface="Calibri"/>
                <a:cs typeface="Calibri"/>
                <a:sym typeface="Calibri"/>
              </a:rPr>
              <a:t>)</a:t>
            </a:r>
            <a:r>
              <a:rPr lang="fr-FR" sz="1200" b="0" i="0" u="none" strike="noStrike" cap="none">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Le français, c’est une [vieille] langue.</a:t>
            </a:r>
            <a:endParaRPr lang="en-GB" sz="1200" b="0" i="0" u="none" strike="noStrike" cap="none" baseline="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8</a:t>
            </a:r>
            <a:r>
              <a:rPr lang="en-GB" sz="1200" b="0" i="0" u="none" strike="noStrike" cap="none">
                <a:solidFill>
                  <a:schemeClr val="dk1"/>
                </a:solidFill>
                <a:effectLst/>
                <a:latin typeface="Calibri"/>
                <a:ea typeface="Calibri"/>
                <a:cs typeface="Calibri"/>
                <a:sym typeface="Calibri"/>
              </a:rPr>
              <a:t>)</a:t>
            </a:r>
            <a:r>
              <a:rPr lang="fr-FR" sz="1200" b="0" i="0" u="none" strike="noStrike" cap="none">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Oui, et c’est une [belle] langue aussi !</a:t>
            </a:r>
            <a:endParaRPr lang="en-GB" baseline="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9</a:t>
            </a:r>
            <a:r>
              <a:rPr lang="en-GB" sz="1200" b="0" i="0" u="none" strike="noStrike" cap="none">
                <a:solidFill>
                  <a:schemeClr val="dk1"/>
                </a:solidFill>
                <a:effectLst/>
                <a:latin typeface="Calibri"/>
                <a:ea typeface="Calibri"/>
                <a:cs typeface="Calibri"/>
                <a:sym typeface="Calibri"/>
              </a:rPr>
              <a:t>)</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Ça, c’est un [bon] livre?</a:t>
            </a:r>
            <a:endParaRPr lang="en-GB" sz="1200" b="0" i="0" u="none" strike="noStrike" cap="none"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10)</a:t>
            </a:r>
            <a:r>
              <a:rPr lang="fr-FR" sz="1200" b="0" i="0" u="none" strike="noStrike" cap="none" smtClean="0">
                <a:solidFill>
                  <a:schemeClr val="dk1"/>
                </a:solidFill>
                <a:effectLst/>
                <a:latin typeface="Calibri"/>
                <a:ea typeface="Calibri"/>
                <a:cs typeface="Calibri"/>
                <a:sym typeface="Calibri"/>
              </a:rPr>
              <a:t> Oui, et c’est un livre [moderne].</a:t>
            </a:r>
            <a:endParaRPr lang="en-GB" sz="1200" b="0" i="0" u="none" strike="noStrike" cap="none"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(total for listening activities on Slides 48-50): 10 minutes</a:t>
            </a:r>
            <a:endParaRPr lang="en-GB" b="1" dirty="0"/>
          </a:p>
          <a:p>
            <a:pPr marL="0" indent="0">
              <a:buNone/>
            </a:pPr>
            <a:endParaRPr lang="en-GB" baseline="0" dirty="0"/>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03553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The answers are animated on this slide. </a:t>
            </a:r>
            <a:r>
              <a:rPr lang="en-GB" sz="1200" b="0" i="0" u="none" strike="noStrike" cap="none" baseline="0">
                <a:solidFill>
                  <a:schemeClr val="dk1"/>
                </a:solidFill>
                <a:effectLst/>
                <a:latin typeface="Calibri"/>
                <a:cs typeface="Calibri"/>
                <a:sym typeface="Calibri"/>
              </a:rPr>
              <a:t>T</a:t>
            </a:r>
            <a:r>
              <a:rPr lang="en-GB" sz="1200" b="0" i="0" u="none" strike="noStrike" cap="none">
                <a:solidFill>
                  <a:schemeClr val="dk1"/>
                </a:solidFill>
                <a:effectLst/>
                <a:latin typeface="Calibri"/>
                <a:ea typeface="Calibri"/>
                <a:cs typeface="Calibri"/>
                <a:sym typeface="Calibri"/>
              </a:rPr>
              <a:t>he full audio is available under each number this time, so students can listen and check, rather than just see the animated answer.</a:t>
            </a:r>
          </a:p>
          <a:p>
            <a:pPr marL="0" indent="0">
              <a:buNone/>
            </a:pPr>
            <a:endParaRPr lang="en-GB" b="1"/>
          </a:p>
          <a:p>
            <a:pPr marL="0" indent="0">
              <a:buNone/>
            </a:pPr>
            <a:r>
              <a:rPr lang="en-GB" b="1"/>
              <a:t>Transcript</a:t>
            </a:r>
          </a:p>
          <a:p>
            <a:pPr marL="0" indent="0">
              <a:buNone/>
            </a:pPr>
            <a:r>
              <a:rPr lang="en-GB" sz="1200" b="0" i="0" u="none" strike="noStrike" cap="none" smtClean="0">
                <a:solidFill>
                  <a:schemeClr val="dk1"/>
                </a:solidFill>
                <a:effectLst/>
                <a:latin typeface="Calibri"/>
                <a:ea typeface="Calibri"/>
                <a:cs typeface="Calibri"/>
                <a:sym typeface="Calibri"/>
              </a:rPr>
              <a:t>1)</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Où est la [petite] église ?</a:t>
            </a:r>
            <a:endParaRPr lang="en-GB" sz="1200" b="0" i="0" u="none" strike="noStrike" cap="none" smtClean="0">
              <a:solidFill>
                <a:schemeClr val="dk1"/>
              </a:solidFill>
              <a:effectLst/>
              <a:latin typeface="Calibri"/>
              <a:ea typeface="Calibri"/>
              <a:cs typeface="Calibri"/>
              <a:sym typeface="Calibri"/>
            </a:endParaRPr>
          </a:p>
          <a:p>
            <a:pPr marL="0" indent="0">
              <a:buNone/>
            </a:pPr>
            <a:r>
              <a:rPr lang="en-GB" sz="1200" b="0" i="0" u="none" strike="noStrike" cap="none" smtClean="0">
                <a:solidFill>
                  <a:schemeClr val="dk1"/>
                </a:solidFill>
                <a:effectLst/>
                <a:latin typeface="Calibri"/>
                <a:ea typeface="Calibri"/>
                <a:cs typeface="Calibri"/>
                <a:sym typeface="Calibri"/>
              </a:rPr>
              <a:t>2)</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C’est derrière le [nouveau] pont.</a:t>
            </a:r>
            <a:endParaRPr lang="en-GB" sz="1200" b="0" i="0" u="none" strike="noStrike" cap="none" smtClean="0">
              <a:solidFill>
                <a:schemeClr val="dk1"/>
              </a:solidFill>
              <a:effectLst/>
              <a:latin typeface="Calibri"/>
              <a:ea typeface="Calibri"/>
              <a:cs typeface="Calibri"/>
              <a:sym typeface="Calibri"/>
            </a:endParaRPr>
          </a:p>
          <a:p>
            <a:pPr marL="0" indent="0">
              <a:buNone/>
            </a:pPr>
            <a:r>
              <a:rPr lang="en-GB" sz="1200" b="0" i="0" u="none" strike="noStrike" cap="none" smtClean="0">
                <a:solidFill>
                  <a:schemeClr val="dk1"/>
                </a:solidFill>
                <a:effectLst/>
                <a:latin typeface="Calibri"/>
                <a:ea typeface="Calibri"/>
                <a:cs typeface="Calibri"/>
                <a:sym typeface="Calibri"/>
              </a:rPr>
              <a:t>3)</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Ce bâtiment-là, c’est un bâtiment [intéressant] ?</a:t>
            </a:r>
            <a:endParaRPr lang="en-GB" sz="1200" b="0" i="0" u="none" strike="noStrike" cap="none" smtClean="0">
              <a:solidFill>
                <a:schemeClr val="dk1"/>
              </a:solidFill>
              <a:effectLst/>
              <a:latin typeface="Calibri"/>
              <a:ea typeface="Calibri"/>
              <a:cs typeface="Calibri"/>
              <a:sym typeface="Calibri"/>
            </a:endParaRPr>
          </a:p>
          <a:p>
            <a:pPr marL="0" indent="0">
              <a:buNone/>
            </a:pPr>
            <a:r>
              <a:rPr lang="en-GB" sz="1200" b="0" i="0" u="none" strike="noStrike" cap="none" smtClean="0">
                <a:solidFill>
                  <a:schemeClr val="dk1"/>
                </a:solidFill>
                <a:effectLst/>
                <a:latin typeface="Calibri"/>
                <a:ea typeface="Calibri"/>
                <a:cs typeface="Calibri"/>
                <a:sym typeface="Calibri"/>
              </a:rPr>
              <a:t>4)</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Non, c’est un [petit] magasin.</a:t>
            </a:r>
            <a:endParaRPr lang="en-GB" sz="1200" b="0" i="0" u="none" strike="noStrike" cap="none" smtClean="0">
              <a:solidFill>
                <a:schemeClr val="dk1"/>
              </a:solidFill>
              <a:effectLst/>
              <a:latin typeface="Calibri"/>
              <a:ea typeface="Calibri"/>
              <a:cs typeface="Calibri"/>
              <a:sym typeface="Calibri"/>
            </a:endParaRPr>
          </a:p>
          <a:p>
            <a:pPr marL="0" indent="0">
              <a:buNone/>
            </a:pPr>
            <a:r>
              <a:rPr lang="en-GB" sz="1200" b="0" i="0" u="none" strike="noStrike" cap="none" smtClean="0">
                <a:solidFill>
                  <a:schemeClr val="dk1"/>
                </a:solidFill>
                <a:effectLst/>
                <a:latin typeface="Calibri"/>
                <a:ea typeface="Calibri"/>
                <a:cs typeface="Calibri"/>
                <a:sym typeface="Calibri"/>
              </a:rPr>
              <a:t>5)</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Tu as une voiture [bleue] ? </a:t>
            </a:r>
            <a:endParaRPr lang="en-GB" sz="1200" b="0" i="0" u="none" strike="noStrike" cap="none" baseline="0" smtClean="0">
              <a:solidFill>
                <a:schemeClr val="dk1"/>
              </a:solidFill>
              <a:effectLst/>
              <a:latin typeface="Calibri"/>
              <a:ea typeface="Calibri"/>
              <a:cs typeface="Calibri"/>
              <a:sym typeface="Calibri"/>
            </a:endParaRPr>
          </a:p>
          <a:p>
            <a:pPr marL="0" indent="0">
              <a:buNone/>
            </a:pPr>
            <a:r>
              <a:rPr lang="en-GB" sz="1200" b="0" i="0" u="none" strike="noStrike" cap="none" smtClean="0">
                <a:solidFill>
                  <a:schemeClr val="dk1"/>
                </a:solidFill>
                <a:effectLst/>
                <a:latin typeface="Calibri"/>
                <a:ea typeface="Calibri"/>
                <a:cs typeface="Calibri"/>
                <a:sym typeface="Calibri"/>
              </a:rPr>
              <a:t>6)</a:t>
            </a:r>
            <a:r>
              <a:rPr lang="fr-FR" sz="1200" b="0" i="0" u="none" strike="noStrike" cap="none" smtClean="0">
                <a:solidFill>
                  <a:schemeClr val="dk1"/>
                </a:solidFill>
                <a:effectLst/>
                <a:latin typeface="Calibri"/>
                <a:ea typeface="Calibri"/>
                <a:cs typeface="Calibri"/>
                <a:sym typeface="Calibri"/>
              </a:rPr>
              <a:t> Ben, non, j’ai un [vieux] vélo. </a:t>
            </a:r>
            <a:endParaRPr lang="en-GB" sz="1200" b="0" i="0" u="none" strike="noStrike" cap="none"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7)</a:t>
            </a:r>
            <a:r>
              <a:rPr lang="fr-FR" sz="1200" b="0" i="0" u="none" strike="noStrike" cap="none" smtClean="0">
                <a:solidFill>
                  <a:schemeClr val="dk1"/>
                </a:solidFill>
                <a:effectLst/>
                <a:latin typeface="Calibri"/>
                <a:ea typeface="Calibri"/>
                <a:cs typeface="Calibri"/>
                <a:sym typeface="Calibri"/>
              </a:rPr>
              <a:t> Le français, c’est une [vieille] langue.</a:t>
            </a:r>
            <a:endParaRPr lang="en-GB" sz="1200" b="0" i="0" u="none" strike="noStrike" cap="none" baseline="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8)</a:t>
            </a:r>
            <a:r>
              <a:rPr lang="fr-FR" sz="1200" b="0" i="0" u="none" strike="noStrike" cap="none" smtClean="0">
                <a:solidFill>
                  <a:schemeClr val="dk1"/>
                </a:solidFill>
                <a:effectLst/>
                <a:latin typeface="Calibri"/>
                <a:ea typeface="Calibri"/>
                <a:cs typeface="Calibri"/>
                <a:sym typeface="Calibri"/>
              </a:rPr>
              <a:t> Oui, et c’est une [belle] langue aussi !</a:t>
            </a:r>
            <a:endParaRPr lang="en-GB" baseline="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9)</a:t>
            </a:r>
            <a:r>
              <a:rPr lang="en-GB" sz="1200" b="0" i="0" u="none" strike="noStrike" cap="none" baseline="0" smtClean="0">
                <a:solidFill>
                  <a:schemeClr val="dk1"/>
                </a:solidFill>
                <a:effectLst/>
                <a:latin typeface="Calibri"/>
                <a:ea typeface="Calibri"/>
                <a:cs typeface="Calibri"/>
                <a:sym typeface="Calibri"/>
              </a:rPr>
              <a:t> </a:t>
            </a:r>
            <a:r>
              <a:rPr lang="fr-FR" sz="1200" b="0" i="0" u="none" strike="noStrike" cap="none" smtClean="0">
                <a:solidFill>
                  <a:schemeClr val="dk1"/>
                </a:solidFill>
                <a:effectLst/>
                <a:latin typeface="Calibri"/>
                <a:ea typeface="Calibri"/>
                <a:cs typeface="Calibri"/>
                <a:sym typeface="Calibri"/>
              </a:rPr>
              <a:t>Ça, c’est un [bon] livre?</a:t>
            </a:r>
            <a:endParaRPr lang="en-GB" sz="1200" b="0" i="0" u="none" strike="noStrike" cap="none"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smtClean="0">
                <a:solidFill>
                  <a:schemeClr val="dk1"/>
                </a:solidFill>
                <a:effectLst/>
                <a:latin typeface="Calibri"/>
                <a:ea typeface="Calibri"/>
                <a:cs typeface="Calibri"/>
                <a:sym typeface="Calibri"/>
              </a:rPr>
              <a:t>10)</a:t>
            </a:r>
            <a:r>
              <a:rPr lang="fr-FR" sz="1200" b="0" i="0" u="none" strike="noStrike" cap="none" smtClean="0">
                <a:solidFill>
                  <a:schemeClr val="dk1"/>
                </a:solidFill>
                <a:effectLst/>
                <a:latin typeface="Calibri"/>
                <a:ea typeface="Calibri"/>
                <a:cs typeface="Calibri"/>
                <a:sym typeface="Calibri"/>
              </a:rPr>
              <a:t> Oui, et c’est un livre [moderne].</a:t>
            </a:r>
            <a:endParaRPr lang="en-GB" sz="1200" b="0" i="0" u="none" strike="noStrike" cap="none" smtClean="0">
              <a:solidFill>
                <a:schemeClr val="dk1"/>
              </a:solidFill>
              <a:effectLst/>
              <a:latin typeface="Calibri"/>
              <a:ea typeface="Calibri"/>
              <a:cs typeface="Calibri"/>
              <a:sym typeface="Calibri"/>
            </a:endParaRPr>
          </a:p>
          <a:p>
            <a:pPr marL="0" indent="0">
              <a:buNone/>
            </a:pP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65358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a:t>
            </a:r>
            <a:r>
              <a:rPr lang="en-GB" baseline="0"/>
              <a:t>slide shows </a:t>
            </a:r>
            <a:r>
              <a:rPr lang="en-GB" baseline="0" dirty="0"/>
              <a:t>the students the mini-dialogues in full, challenging them to </a:t>
            </a:r>
            <a:r>
              <a:rPr lang="en-GB" baseline="0"/>
              <a:t>translate orally (or optionally - if time - in writing) what </a:t>
            </a:r>
            <a:r>
              <a:rPr lang="en-GB" baseline="0" dirty="0"/>
              <a:t>is said into </a:t>
            </a:r>
            <a:r>
              <a:rPr lang="en-GB" baseline="0"/>
              <a:t>English.</a:t>
            </a:r>
          </a:p>
          <a:p>
            <a:pPr marL="0" indent="0">
              <a:buNone/>
            </a:pPr>
            <a:endParaRPr lang="en-GB" baseline="0"/>
          </a:p>
          <a:p>
            <a:pPr marL="0" indent="0">
              <a:buNone/>
            </a:pPr>
            <a:r>
              <a:rPr lang="en-GB" b="1"/>
              <a:t>Transcript</a:t>
            </a:r>
          </a:p>
          <a:p>
            <a:pPr marL="0" indent="0">
              <a:buNone/>
            </a:pPr>
            <a:r>
              <a:rPr lang="en-GB" sz="1200" b="0" i="0" u="none" strike="noStrike" cap="none">
                <a:solidFill>
                  <a:schemeClr val="dk1"/>
                </a:solidFill>
                <a:effectLst/>
                <a:latin typeface="Calibri"/>
                <a:ea typeface="Calibri"/>
                <a:cs typeface="Calibri"/>
                <a:sym typeface="Calibri"/>
              </a:rPr>
              <a:t>1)</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Où est la petite église ?</a:t>
            </a:r>
            <a:endParaRPr lang="en-GB" sz="1200" b="0" i="0" u="none" strike="noStrike" cap="none">
              <a:solidFill>
                <a:schemeClr val="dk1"/>
              </a:solidFill>
              <a:effectLst/>
              <a:latin typeface="Calibri"/>
              <a:ea typeface="Calibri"/>
              <a:cs typeface="Calibri"/>
              <a:sym typeface="Calibri"/>
            </a:endParaRPr>
          </a:p>
          <a:p>
            <a:pPr marL="0" indent="0">
              <a:buNone/>
            </a:pP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C’est derrière le [nouveau] pont.</a:t>
            </a:r>
            <a:endParaRPr lang="en-GB" sz="1200" b="0" i="0" u="none" strike="noStrike" cap="none">
              <a:solidFill>
                <a:schemeClr val="dk1"/>
              </a:solidFill>
              <a:effectLst/>
              <a:latin typeface="Calibri"/>
              <a:ea typeface="Calibri"/>
              <a:cs typeface="Calibri"/>
              <a:sym typeface="Calibri"/>
            </a:endParaRPr>
          </a:p>
          <a:p>
            <a:pPr marL="0" indent="0">
              <a:buNone/>
            </a:pPr>
            <a:r>
              <a:rPr lang="en-GB" sz="1200" b="0" i="0" u="none" strike="noStrike" cap="none" baseline="0">
                <a:solidFill>
                  <a:schemeClr val="dk1"/>
                </a:solidFill>
                <a:effectLst/>
                <a:latin typeface="Calibri"/>
                <a:ea typeface="Calibri"/>
                <a:cs typeface="Calibri"/>
                <a:sym typeface="Calibri"/>
              </a:rPr>
              <a:t>2) </a:t>
            </a:r>
            <a:r>
              <a:rPr lang="fr-FR" sz="1200" b="0" i="0" u="none" strike="noStrike" cap="none">
                <a:solidFill>
                  <a:schemeClr val="dk1"/>
                </a:solidFill>
                <a:effectLst/>
                <a:latin typeface="Calibri"/>
                <a:ea typeface="Calibri"/>
                <a:cs typeface="Calibri"/>
                <a:sym typeface="Calibri"/>
              </a:rPr>
              <a:t>Ce bâtiment-là, c’est un bâtiment intéressant ?</a:t>
            </a:r>
            <a:endParaRPr lang="en-GB" sz="1200" b="0" i="0" u="none" strike="noStrike" cap="none">
              <a:solidFill>
                <a:schemeClr val="dk1"/>
              </a:solidFill>
              <a:effectLst/>
              <a:latin typeface="Calibri"/>
              <a:ea typeface="Calibri"/>
              <a:cs typeface="Calibri"/>
              <a:sym typeface="Calibri"/>
            </a:endParaRPr>
          </a:p>
          <a:p>
            <a:pPr marL="0" indent="0">
              <a:buNone/>
            </a:pPr>
            <a:r>
              <a:rPr lang="en-GB" sz="1200" b="0" i="0" u="none" strike="noStrike" cap="none">
                <a:solidFill>
                  <a:schemeClr val="dk1"/>
                </a:solidFill>
                <a:effectLst/>
                <a:latin typeface="Calibri"/>
                <a:ea typeface="Calibri"/>
                <a:cs typeface="Calibri"/>
                <a:sym typeface="Calibri"/>
              </a:rPr>
              <a:t>-</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Non, c’est un petit magasin.</a:t>
            </a:r>
            <a:endParaRPr lang="en-GB" sz="1200" b="0" i="0" u="none" strike="noStrike" cap="none">
              <a:solidFill>
                <a:schemeClr val="dk1"/>
              </a:solidFill>
              <a:effectLst/>
              <a:latin typeface="Calibri"/>
              <a:ea typeface="Calibri"/>
              <a:cs typeface="Calibri"/>
              <a:sym typeface="Calibri"/>
            </a:endParaRPr>
          </a:p>
          <a:p>
            <a:pPr marL="0" indent="0">
              <a:buNone/>
            </a:pPr>
            <a:r>
              <a:rPr lang="en-GB" sz="1200" b="0" i="0" u="none" strike="noStrike" cap="none">
                <a:solidFill>
                  <a:schemeClr val="dk1"/>
                </a:solidFill>
                <a:effectLst/>
                <a:latin typeface="Calibri"/>
                <a:ea typeface="Calibri"/>
                <a:cs typeface="Calibri"/>
                <a:sym typeface="Calibri"/>
              </a:rPr>
              <a:t>3)</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Tu as une voiture bleue ? </a:t>
            </a:r>
            <a:endParaRPr lang="en-GB" sz="1200" b="0" i="0" u="none" strike="noStrike" cap="none" baseline="0">
              <a:solidFill>
                <a:schemeClr val="dk1"/>
              </a:solidFill>
              <a:effectLst/>
              <a:latin typeface="Calibri"/>
              <a:ea typeface="Calibri"/>
              <a:cs typeface="Calibri"/>
              <a:sym typeface="Calibri"/>
            </a:endParaRPr>
          </a:p>
          <a:p>
            <a:pPr marL="0" indent="0">
              <a:buNone/>
            </a:pPr>
            <a:r>
              <a:rPr lang="fr-FR" sz="1200" b="0" i="0" u="none" strike="noStrike" cap="none">
                <a:solidFill>
                  <a:schemeClr val="dk1"/>
                </a:solidFill>
                <a:effectLst/>
                <a:latin typeface="Calibri"/>
                <a:ea typeface="Calibri"/>
                <a:cs typeface="Calibri"/>
                <a:sym typeface="Calibri"/>
              </a:rPr>
              <a:t>- Ben, non, j’ai un vieux vélo. </a:t>
            </a:r>
            <a:endParaRPr lang="en-GB"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chemeClr val="dk1"/>
                </a:solidFill>
                <a:effectLst/>
                <a:latin typeface="Calibri"/>
                <a:ea typeface="Calibri"/>
                <a:cs typeface="Calibri"/>
                <a:sym typeface="Calibri"/>
              </a:rPr>
              <a:t>4)</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Ça, c’est un bon livre?</a:t>
            </a:r>
            <a:endParaRPr lang="en-GB"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Oui, et c’est un livre moderne.</a:t>
            </a:r>
            <a:endParaRPr lang="en-GB" sz="1200" b="0" i="0" u="none" strike="noStrike" cap="none">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chemeClr val="dk1"/>
                </a:solidFill>
                <a:effectLst/>
                <a:latin typeface="Calibri"/>
                <a:ea typeface="Calibri"/>
                <a:cs typeface="Calibri"/>
                <a:sym typeface="Calibri"/>
              </a:rPr>
              <a:t>5)</a:t>
            </a:r>
            <a:r>
              <a:rPr lang="en-GB"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Le français, c’est une vieille</a:t>
            </a:r>
            <a:r>
              <a:rPr lang="fr-FR" sz="1200" b="0" i="0" u="none" strike="noStrike" cap="none" baseline="0">
                <a:solidFill>
                  <a:schemeClr val="dk1"/>
                </a:solidFill>
                <a:effectLst/>
                <a:latin typeface="Calibri"/>
                <a:ea typeface="Calibri"/>
                <a:cs typeface="Calibri"/>
                <a:sym typeface="Calibri"/>
              </a:rPr>
              <a:t> </a:t>
            </a:r>
            <a:r>
              <a:rPr lang="fr-FR" sz="1200" b="0" i="0" u="none" strike="noStrike" cap="none">
                <a:solidFill>
                  <a:schemeClr val="dk1"/>
                </a:solidFill>
                <a:effectLst/>
                <a:latin typeface="Calibri"/>
                <a:ea typeface="Calibri"/>
                <a:cs typeface="Calibri"/>
                <a:sym typeface="Calibri"/>
              </a:rPr>
              <a:t>langue.</a:t>
            </a:r>
            <a:endParaRPr lang="en-GB" sz="1200" b="0" i="0" u="none" strike="noStrike" cap="none" baseline="0">
              <a:solidFill>
                <a:schemeClr val="dk1"/>
              </a:solidFill>
              <a:effectLst/>
              <a:latin typeface="Calibri"/>
              <a:ea typeface="Calibri"/>
              <a:cs typeface="Calibri"/>
              <a:sym typeface="Calibri"/>
            </a:endParaRPr>
          </a:p>
          <a:p>
            <a:pPr marL="0" indent="0">
              <a:buNone/>
            </a:pPr>
            <a:r>
              <a:rPr lang="en-GB" sz="1200" b="0" i="0" u="none" strike="noStrike" cap="none">
                <a:solidFill>
                  <a:schemeClr val="dk1"/>
                </a:solidFill>
                <a:effectLst/>
                <a:latin typeface="Calibri"/>
                <a:ea typeface="Calibri"/>
                <a:cs typeface="Calibri"/>
                <a:sym typeface="Calibri"/>
              </a:rPr>
              <a:t>-</a:t>
            </a:r>
            <a:r>
              <a:rPr lang="fr-FR" sz="1200" b="0" i="0" u="none" strike="noStrike" cap="none">
                <a:solidFill>
                  <a:schemeClr val="dk1"/>
                </a:solidFill>
                <a:effectLst/>
                <a:latin typeface="Calibri"/>
                <a:ea typeface="Calibri"/>
                <a:cs typeface="Calibri"/>
                <a:sym typeface="Calibri"/>
              </a:rPr>
              <a:t> Oui, et c’est une belle langue aussi !</a:t>
            </a:r>
            <a:endParaRPr lang="en-GB" baseline="0"/>
          </a:p>
          <a:p>
            <a:pPr marL="0" indent="0">
              <a:buNone/>
            </a:pPr>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75080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These are the instructions for the speaking task, with an example which is different from those on the cards. The cards themselves are available to print</a:t>
            </a:r>
            <a:r>
              <a:rPr lang="en-GB" baseline="0"/>
              <a:t> out in a separate document on the NCELP Resource Portal, as are the answer grids</a:t>
            </a:r>
            <a:r>
              <a:rPr lang="en-GB" baseline="0" smtClean="0"/>
              <a:t>. The harder version removes the noun and adjective prompts from the answer grid.</a:t>
            </a:r>
          </a:p>
          <a:p>
            <a:pPr marL="0"/>
            <a:endParaRPr lang="en-GB" baseline="0" smtClean="0"/>
          </a:p>
          <a:p>
            <a:pPr marL="0"/>
            <a:r>
              <a:rPr lang="en-GB" baseline="0" smtClean="0"/>
              <a:t>Students should take turns, and can describe their pictures in any order.</a:t>
            </a:r>
          </a:p>
          <a:p>
            <a:pPr marL="0"/>
            <a:endParaRPr lang="en-GB" baseline="0"/>
          </a:p>
          <a:p>
            <a:pPr marL="0"/>
            <a:r>
              <a:rPr lang="en-GB" baseline="0"/>
              <a:t>These following two slides cannot be displayed during the exercise, but may be useful in reviewing it</a:t>
            </a:r>
            <a:r>
              <a:rPr lang="en-GB" baseline="0" smtClean="0"/>
              <a:t>. </a:t>
            </a:r>
          </a:p>
          <a:p>
            <a:pPr marL="0"/>
            <a:endParaRPr lang="en-GB" baseline="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Timing (total for speaking activities on Slides 51-55): 5 minutes</a:t>
            </a:r>
            <a:endParaRPr lang="en-GB" b="1"/>
          </a:p>
          <a:p>
            <a:pPr marL="0"/>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pPr/>
              <a:t>33</a:t>
            </a:fld>
            <a:endParaRPr lang="en-GB"/>
          </a:p>
        </p:txBody>
      </p:sp>
    </p:spTree>
    <p:extLst>
      <p:ext uri="{BB962C8B-B14F-4D97-AF65-F5344CB8AC3E}">
        <p14:creationId xmlns:p14="http://schemas.microsoft.com/office/powerpoint/2010/main" val="1120806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DO NOT DISPLAY. </a:t>
            </a:r>
            <a:r>
              <a:rPr lang="en-GB" sz="1200" b="0" i="0" u="none" strike="noStrike" kern="1200" cap="none" baseline="0" dirty="0">
                <a:solidFill>
                  <a:schemeClr val="tx1"/>
                </a:solidFill>
                <a:effectLst/>
                <a:latin typeface="Calibri"/>
                <a:ea typeface="Calibri"/>
                <a:cs typeface="Calibri"/>
                <a:sym typeface="Calibri"/>
              </a:rPr>
              <a:t>There is a student worksheet for this activity, which can be downloaded from the NCELP Resource Portal and printed out.</a:t>
            </a:r>
            <a:endParaRPr lang="en-GB" sz="1200" b="0" i="0" u="none" strike="noStrike" kern="1200" cap="none" dirty="0">
              <a:solidFill>
                <a:schemeClr val="tx1"/>
              </a:solidFill>
              <a:effectLst/>
              <a:latin typeface="Calibri"/>
              <a:ea typeface="Calibri"/>
              <a:cs typeface="Calibri"/>
              <a:sym typeface="Calibri"/>
            </a:endParaRPr>
          </a:p>
          <a:p>
            <a:pPr marL="0"/>
            <a:endParaRPr lang="en-GB" dirty="0"/>
          </a:p>
          <a:p>
            <a:pPr marL="0"/>
            <a:r>
              <a:rPr lang="en-GB" dirty="0"/>
              <a:t>Pupils have to describe what</a:t>
            </a:r>
            <a:r>
              <a:rPr lang="en-GB" baseline="0" dirty="0"/>
              <a:t> i</a:t>
            </a:r>
            <a:r>
              <a:rPr lang="en-GB" dirty="0"/>
              <a:t>s in each</a:t>
            </a:r>
            <a:r>
              <a:rPr lang="en-GB" baseline="0" dirty="0"/>
              <a:t> </a:t>
            </a:r>
            <a:r>
              <a:rPr lang="en-GB" dirty="0"/>
              <a:t>box</a:t>
            </a:r>
            <a:r>
              <a:rPr lang="en-GB" baseline="0" dirty="0"/>
              <a:t> – their partner has to specify what they say, on one of the response sheets which follow. This is Partner A’s prompt card (the answer grids follow the prompt cards).</a:t>
            </a:r>
          </a:p>
          <a:p>
            <a:pPr marL="0"/>
            <a:endParaRPr lang="en-GB" baseline="0" dirty="0"/>
          </a:p>
          <a:p>
            <a:pPr marL="0"/>
            <a:r>
              <a:rPr lang="en-GB" baseline="0" dirty="0"/>
              <a:t>These slides cannot be displayed during the exercise.</a:t>
            </a:r>
          </a:p>
          <a:p>
            <a:pPr marL="0"/>
            <a:endParaRPr lang="en-GB" b="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N.B. in this task it</a:t>
            </a:r>
            <a:r>
              <a:rPr lang="en-GB" sz="1200" b="0" i="0" u="none" strike="noStrike" cap="none" baseline="0" dirty="0">
                <a:solidFill>
                  <a:schemeClr val="dk1"/>
                </a:solidFill>
                <a:effectLst/>
                <a:latin typeface="Calibri"/>
                <a:ea typeface="Calibri"/>
                <a:cs typeface="Calibri"/>
                <a:sym typeface="Calibri"/>
              </a:rPr>
              <a:t> ha</a:t>
            </a:r>
            <a:r>
              <a:rPr lang="en-GB" sz="1200" b="0" i="0" u="none" strike="noStrike" cap="none" dirty="0">
                <a:solidFill>
                  <a:schemeClr val="dk1"/>
                </a:solidFill>
                <a:effectLst/>
                <a:latin typeface="Calibri"/>
                <a:ea typeface="Calibri"/>
                <a:cs typeface="Calibri"/>
                <a:sym typeface="Calibri"/>
              </a:rPr>
              <a:t>s been impossible to make the grammar,</a:t>
            </a:r>
            <a:r>
              <a:rPr lang="en-GB" sz="1200" b="0" i="0" u="none" strike="noStrike" cap="none" baseline="0" dirty="0">
                <a:solidFill>
                  <a:schemeClr val="dk1"/>
                </a:solidFill>
                <a:effectLst/>
                <a:latin typeface="Calibri"/>
                <a:ea typeface="Calibri"/>
                <a:cs typeface="Calibri"/>
                <a:sym typeface="Calibri"/>
              </a:rPr>
              <a:t> in terms of the position of the adjective, </a:t>
            </a:r>
            <a:r>
              <a:rPr lang="en-GB" sz="1200" b="0" i="0" u="none" strike="noStrike" cap="none" dirty="0">
                <a:solidFill>
                  <a:schemeClr val="dk1"/>
                </a:solidFill>
                <a:effectLst/>
                <a:latin typeface="Calibri"/>
                <a:ea typeface="Calibri"/>
                <a:cs typeface="Calibri"/>
                <a:sym typeface="Calibri"/>
              </a:rPr>
              <a:t>task-essential (i.e. students can put the adjective before or after the noun and meanings will still be successfully conveyed). Teachers</a:t>
            </a:r>
            <a:r>
              <a:rPr lang="en-GB" sz="1200" b="0" i="0" u="none" strike="noStrike" cap="none" baseline="0" dirty="0">
                <a:solidFill>
                  <a:schemeClr val="dk1"/>
                </a:solidFill>
                <a:effectLst/>
                <a:latin typeface="Calibri"/>
                <a:ea typeface="Calibri"/>
                <a:cs typeface="Calibri"/>
                <a:sym typeface="Calibri"/>
              </a:rPr>
              <a:t> should </a:t>
            </a:r>
            <a:r>
              <a:rPr lang="en-GB" sz="1200" b="0" i="0" u="none" strike="noStrike" cap="none" dirty="0">
                <a:solidFill>
                  <a:schemeClr val="dk1"/>
                </a:solidFill>
                <a:effectLst/>
                <a:latin typeface="Calibri"/>
                <a:ea typeface="Calibri"/>
                <a:cs typeface="Calibri"/>
                <a:sym typeface="Calibri"/>
              </a:rPr>
              <a:t>circulate and listen in,</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offering feedback to prompt students to correct their adjectival placement as necessary.</a:t>
            </a:r>
          </a:p>
          <a:p>
            <a:pPr marL="0"/>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smtClean="0">
                <a:solidFill>
                  <a:schemeClr val="tx1"/>
                </a:solidFill>
                <a:effectLst/>
                <a:latin typeface="Calibri"/>
                <a:ea typeface="Calibri"/>
                <a:cs typeface="Calibri"/>
                <a:sym typeface="Calibri"/>
              </a:rPr>
              <a:t>Home learning </a:t>
            </a:r>
            <a:r>
              <a:rPr lang="en-GB" sz="1200" b="0" i="0" u="none" strike="noStrike" kern="1200" cap="none" baseline="0" dirty="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a:t>
            </a:r>
            <a:r>
              <a:rPr lang="en-GB" dirty="0" err="1" smtClean="0"/>
              <a:t>C’est</a:t>
            </a:r>
            <a:r>
              <a:rPr lang="en-GB" dirty="0" smtClean="0"/>
              <a:t> un nouveau </a:t>
            </a:r>
            <a:r>
              <a:rPr lang="en-GB" dirty="0" err="1" smtClean="0"/>
              <a:t>bâtiment</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2. </a:t>
            </a:r>
            <a:r>
              <a:rPr lang="en-GB" baseline="0" dirty="0" err="1" smtClean="0"/>
              <a:t>C’est</a:t>
            </a:r>
            <a:r>
              <a:rPr lang="en-GB" baseline="0" dirty="0" smtClean="0"/>
              <a:t> </a:t>
            </a:r>
            <a:r>
              <a:rPr lang="en-GB" baseline="0" dirty="0" err="1" smtClean="0"/>
              <a:t>une</a:t>
            </a:r>
            <a:r>
              <a:rPr lang="en-GB" baseline="0" dirty="0" smtClean="0"/>
              <a:t> </a:t>
            </a:r>
            <a:r>
              <a:rPr lang="en-GB" baseline="0" dirty="0" err="1" smtClean="0"/>
              <a:t>fille</a:t>
            </a:r>
            <a:r>
              <a:rPr lang="en-GB" baseline="0" dirty="0" smtClean="0"/>
              <a:t> </a:t>
            </a:r>
            <a:r>
              <a:rPr lang="en-GB" baseline="0" dirty="0" err="1" smtClean="0"/>
              <a:t>intelligente</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3. </a:t>
            </a:r>
            <a:r>
              <a:rPr lang="en-GB" baseline="0" dirty="0" err="1" smtClean="0"/>
              <a:t>C’est</a:t>
            </a:r>
            <a:r>
              <a:rPr lang="en-GB" baseline="0" dirty="0" smtClean="0"/>
              <a:t> un </a:t>
            </a:r>
            <a:r>
              <a:rPr lang="en-GB" baseline="0" dirty="0" err="1" smtClean="0"/>
              <a:t>professeur</a:t>
            </a:r>
            <a:r>
              <a:rPr lang="en-GB" baseline="0" dirty="0" smtClean="0"/>
              <a:t> </a:t>
            </a:r>
            <a:r>
              <a:rPr lang="en-GB" baseline="0" dirty="0" err="1" smtClean="0"/>
              <a:t>dr</a:t>
            </a:r>
            <a:r>
              <a:rPr lang="en-GB" baseline="0" dirty="0" err="1" smtClean="0">
                <a:latin typeface="Calibri" panose="020F0502020204030204" pitchFamily="34" charset="0"/>
                <a:cs typeface="Calibri" panose="020F0502020204030204" pitchFamily="34" charset="0"/>
              </a:rPr>
              <a:t>ôle</a:t>
            </a:r>
            <a:r>
              <a:rPr lang="en-GB" baseline="0" dirty="0" smtClean="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4.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belle idée.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5.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matière</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intéressante</a:t>
            </a:r>
            <a:r>
              <a:rPr lang="en-GB" baseline="0" dirty="0" smtClean="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6.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bonne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9115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DO NOT DISPLAY.  </a:t>
            </a:r>
            <a:r>
              <a:rPr lang="en-GB" sz="1200" b="0" i="0" u="none" strike="noStrike" kern="1200" cap="none" baseline="0" dirty="0">
                <a:solidFill>
                  <a:schemeClr val="tx1"/>
                </a:solidFill>
                <a:effectLst/>
                <a:latin typeface="Calibri"/>
                <a:ea typeface="Calibri"/>
                <a:cs typeface="Calibri"/>
                <a:sym typeface="Calibri"/>
              </a:rPr>
              <a:t>There is a student worksheet for this activity, which can be downloaded from the NCELP Resource Portal and printed out.</a:t>
            </a:r>
            <a:endParaRPr lang="en-GB" sz="1200" b="0" i="0" u="none" strike="noStrike" kern="1200" cap="none" dirty="0">
              <a:solidFill>
                <a:schemeClr val="tx1"/>
              </a:solidFill>
              <a:effectLst/>
              <a:latin typeface="Calibri"/>
              <a:ea typeface="Calibri"/>
              <a:cs typeface="Calibri"/>
              <a:sym typeface="Calibri"/>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Pupils have to describe what</a:t>
            </a:r>
            <a:r>
              <a:rPr lang="en-GB" baseline="0" dirty="0"/>
              <a:t> i</a:t>
            </a:r>
            <a:r>
              <a:rPr lang="en-GB" dirty="0"/>
              <a:t>s in each</a:t>
            </a:r>
            <a:r>
              <a:rPr lang="en-GB" baseline="0" dirty="0"/>
              <a:t> </a:t>
            </a:r>
            <a:r>
              <a:rPr lang="en-GB" dirty="0"/>
              <a:t>box</a:t>
            </a:r>
            <a:r>
              <a:rPr lang="en-GB" baseline="0" dirty="0"/>
              <a:t> – their partner has to specify what they say, on one of the response sheets which follows. This is Partner B’s card. Two answer grids – an easier and a more difficult one – follow on the next two sides.</a:t>
            </a:r>
          </a:p>
          <a:p>
            <a:pPr marL="0"/>
            <a:endParaRPr lang="en-GB"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These slides cannot be displayed during the exercise.</a:t>
            </a:r>
          </a:p>
          <a:p>
            <a:pPr marL="0"/>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smtClean="0">
                <a:solidFill>
                  <a:schemeClr val="tx1"/>
                </a:solidFill>
                <a:effectLst/>
                <a:latin typeface="Calibri"/>
                <a:ea typeface="Calibri"/>
                <a:cs typeface="Calibri"/>
                <a:sym typeface="Calibri"/>
              </a:rPr>
              <a:t>Home learning </a:t>
            </a:r>
            <a:r>
              <a:rPr lang="en-GB" sz="1200" b="0" i="0" u="none" strike="noStrike" kern="1200" cap="none" baseline="0" dirty="0" smtClean="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smtClean="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1. </a:t>
            </a:r>
            <a:r>
              <a:rPr lang="en-GB" dirty="0" err="1" smtClean="0"/>
              <a:t>C’est</a:t>
            </a:r>
            <a:r>
              <a:rPr lang="en-GB" dirty="0" smtClean="0"/>
              <a:t> un beau </a:t>
            </a:r>
            <a:r>
              <a:rPr lang="en-GB" dirty="0" err="1" smtClean="0"/>
              <a:t>bâtiment</a:t>
            </a:r>
            <a:r>
              <a:rPr lang="en-GB"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2. </a:t>
            </a:r>
            <a:r>
              <a:rPr lang="en-GB" baseline="0" dirty="0" err="1" smtClean="0"/>
              <a:t>C’est</a:t>
            </a:r>
            <a:r>
              <a:rPr lang="en-GB" baseline="0" dirty="0" smtClean="0"/>
              <a:t> </a:t>
            </a:r>
            <a:r>
              <a:rPr lang="en-GB" baseline="0" dirty="0" err="1" smtClean="0"/>
              <a:t>une</a:t>
            </a:r>
            <a:r>
              <a:rPr lang="en-GB" baseline="0" dirty="0" smtClean="0"/>
              <a:t> nouvelle </a:t>
            </a:r>
            <a:r>
              <a:rPr lang="en-GB" baseline="0" dirty="0" err="1" smtClean="0"/>
              <a:t>fille</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3. </a:t>
            </a:r>
            <a:r>
              <a:rPr lang="en-GB" baseline="0" dirty="0" err="1" smtClean="0"/>
              <a:t>C’est</a:t>
            </a:r>
            <a:r>
              <a:rPr lang="en-GB" baseline="0" dirty="0" smtClean="0"/>
              <a:t> un </a:t>
            </a:r>
            <a:r>
              <a:rPr lang="en-GB" baseline="0" dirty="0" err="1" smtClean="0"/>
              <a:t>professeur</a:t>
            </a:r>
            <a:r>
              <a:rPr lang="en-GB" baseline="0" dirty="0" smtClean="0"/>
              <a:t> </a:t>
            </a:r>
            <a:r>
              <a:rPr lang="en-GB" baseline="0" dirty="0" err="1" smtClean="0"/>
              <a:t>intéressant</a:t>
            </a:r>
            <a:r>
              <a:rPr lang="en-GB" baseline="0" dirty="0" smtClean="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4.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idée </a:t>
            </a:r>
            <a:r>
              <a:rPr lang="en-GB" baseline="0" dirty="0" err="1" smtClean="0">
                <a:latin typeface="Calibri" panose="020F0502020204030204" pitchFamily="34" charset="0"/>
                <a:cs typeface="Calibri" panose="020F0502020204030204" pitchFamily="34" charset="0"/>
              </a:rPr>
              <a:t>intelligente</a:t>
            </a:r>
            <a:r>
              <a:rPr lang="en-GB" baseline="0" dirty="0" smtClean="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5.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bonne </a:t>
            </a:r>
            <a:r>
              <a:rPr lang="en-GB" baseline="0" dirty="0" err="1" smtClean="0">
                <a:latin typeface="Calibri" panose="020F0502020204030204" pitchFamily="34" charset="0"/>
                <a:cs typeface="Calibri" panose="020F0502020204030204" pitchFamily="34" charset="0"/>
              </a:rPr>
              <a:t>matière</a:t>
            </a:r>
            <a:r>
              <a:rPr lang="en-GB" baseline="0" dirty="0" smtClean="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latin typeface="Calibri" panose="020F0502020204030204" pitchFamily="34" charset="0"/>
                <a:cs typeface="Calibri" panose="020F0502020204030204" pitchFamily="34" charset="0"/>
              </a:rPr>
              <a:t>6. </a:t>
            </a:r>
            <a:r>
              <a:rPr lang="en-GB" baseline="0" dirty="0" err="1" smtClean="0">
                <a:latin typeface="Calibri" panose="020F0502020204030204" pitchFamily="34" charset="0"/>
                <a:cs typeface="Calibri" panose="020F0502020204030204" pitchFamily="34" charset="0"/>
              </a:rPr>
              <a:t>C’est</a:t>
            </a:r>
            <a:r>
              <a:rPr lang="en-GB" baseline="0" dirty="0" smtClean="0">
                <a:latin typeface="Calibri" panose="020F0502020204030204" pitchFamily="34" charset="0"/>
                <a:cs typeface="Calibri" panose="020F0502020204030204" pitchFamily="34" charset="0"/>
              </a:rPr>
              <a:t> </a:t>
            </a:r>
            <a:r>
              <a:rPr lang="en-GB" baseline="0" dirty="0" err="1" smtClean="0">
                <a:latin typeface="Calibri" panose="020F0502020204030204" pitchFamily="34" charset="0"/>
                <a:cs typeface="Calibri" panose="020F0502020204030204" pitchFamily="34" charset="0"/>
              </a:rPr>
              <a:t>une</a:t>
            </a:r>
            <a:r>
              <a:rPr lang="en-GB" baseline="0" dirty="0" smtClean="0">
                <a:latin typeface="Calibri" panose="020F0502020204030204" pitchFamily="34" charset="0"/>
                <a:cs typeface="Calibri" panose="020F0502020204030204" pitchFamily="34" charset="0"/>
              </a:rPr>
              <a:t> question </a:t>
            </a:r>
            <a:r>
              <a:rPr lang="en-GB" baseline="0" dirty="0" err="1" smtClean="0"/>
              <a:t>dr</a:t>
            </a:r>
            <a:r>
              <a:rPr lang="en-GB" baseline="0" dirty="0" err="1" smtClean="0">
                <a:latin typeface="Calibri" panose="020F0502020204030204" pitchFamily="34" charset="0"/>
                <a:cs typeface="Calibri" panose="020F0502020204030204" pitchFamily="34" charset="0"/>
              </a:rPr>
              <a:t>ôle</a:t>
            </a:r>
            <a:r>
              <a:rPr lang="en-GB" baseline="0" dirty="0" smtClean="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1120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Writing</a:t>
            </a:r>
            <a:r>
              <a:rPr lang="en-GB" baseline="0" dirty="0"/>
              <a:t> exercise with animated answers – Partner </a:t>
            </a:r>
            <a:r>
              <a:rPr lang="en-GB" baseline="0"/>
              <a:t>A.</a:t>
            </a:r>
          </a:p>
          <a:p>
            <a:pPr marL="0"/>
            <a:endParaRPr lang="en-GB" baseline="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Timing (total for writing activities on Slides 56-58): 15 minutes</a:t>
            </a:r>
            <a:endParaRPr lang="en-GB" b="1"/>
          </a:p>
          <a:p>
            <a:pPr marL="0"/>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270017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Writing</a:t>
            </a:r>
            <a:r>
              <a:rPr lang="en-GB" baseline="0" dirty="0"/>
              <a:t> exercise with animated answers – Partner B.</a:t>
            </a:r>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1074474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aseline="0"/>
              <a:t>Students are now challenged to write some sentences of their own, contrasting their town/village with their ideal town/village (note that the conditional tense is not introduced at this stage), following the model of the sentences in this resource sequence.</a:t>
            </a: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72843D9-4757-4631-B0CD-BAA271821DF5}"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964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The new adjectives from this week’s vocabulary set are now presented in their masculine and feminine</a:t>
            </a:r>
            <a:r>
              <a:rPr lang="en-GB" sz="1200" b="0" i="0" u="none" strike="noStrike" kern="1200" cap="none" baseline="0">
                <a:solidFill>
                  <a:schemeClr val="tx1"/>
                </a:solidFill>
                <a:effectLst/>
                <a:latin typeface="Calibri"/>
                <a:ea typeface="Calibri"/>
                <a:cs typeface="Calibri"/>
                <a:sym typeface="Calibri"/>
              </a:rPr>
              <a:t> forms. Apart from </a:t>
            </a:r>
            <a:r>
              <a:rPr lang="en-GB" sz="1200" b="0" i="1" u="none" strike="noStrike" kern="1200" cap="none" baseline="0">
                <a:solidFill>
                  <a:schemeClr val="tx1"/>
                </a:solidFill>
                <a:effectLst/>
                <a:latin typeface="Calibri"/>
                <a:ea typeface="Calibri"/>
                <a:cs typeface="Calibri"/>
                <a:sym typeface="Calibri"/>
              </a:rPr>
              <a:t>haut</a:t>
            </a:r>
            <a:r>
              <a:rPr lang="en-GB" sz="1200" b="0" i="0" u="none" strike="noStrike" kern="1200" cap="none" baseline="0">
                <a:solidFill>
                  <a:schemeClr val="tx1"/>
                </a:solidFill>
                <a:effectLst/>
                <a:latin typeface="Calibri"/>
                <a:ea typeface="Calibri"/>
                <a:cs typeface="Calibri"/>
                <a:sym typeface="Calibri"/>
              </a:rPr>
              <a:t>, these are irregular.</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 Londsale, D., &amp; Le Bras, Y.  (2009). </a:t>
            </a:r>
            <a:r>
              <a:rPr lang="en-GB" sz="1200" b="0" i="1" u="none" strike="noStrike" kern="1200" cap="none">
                <a:solidFill>
                  <a:schemeClr val="tx1"/>
                </a:solidFill>
                <a:effectLst/>
                <a:latin typeface="Calibri"/>
                <a:ea typeface="Calibri"/>
                <a:cs typeface="Calibri"/>
                <a:sym typeface="Calibri"/>
              </a:rPr>
              <a:t>A Frequency Dictionary of French: Core vocabulary for learners </a:t>
            </a:r>
            <a:r>
              <a:rPr lang="en-GB" sz="1200" b="0" i="0" u="none" strike="noStrike" kern="1200" cap="none">
                <a:solidFill>
                  <a:schemeClr val="tx1"/>
                </a:solidFill>
                <a:effectLst/>
                <a:latin typeface="Calibri"/>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3833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a:t>
            </a:r>
            <a:r>
              <a:rPr lang="en-GB" sz="1200" b="0" i="0" u="none" strike="noStrike" kern="1200" cap="none"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a:t>
            </a:r>
            <a:r>
              <a:rPr lang="en-GB" sz="1200" b="0" i="0" u="none" strike="noStrike" kern="1200" cap="none">
                <a:solidFill>
                  <a:schemeClr val="tx1"/>
                </a:solidFill>
                <a:effectLst/>
                <a:latin typeface="Calibri"/>
                <a:ea typeface="Calibri"/>
                <a:cs typeface="Calibri"/>
                <a:sym typeface="Calibri"/>
              </a:rPr>
              <a:t>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(total for reading and listening activities on Slides 20-27): 10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69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a:t>
            </a:r>
            <a:r>
              <a:rPr lang="en-GB" sz="1200" b="0" i="0" u="none" strike="noStrike" kern="1200" cap="none"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90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a:t>
            </a:r>
            <a:r>
              <a:rPr lang="en-GB" sz="1200" b="0" i="0" u="none" strike="noStrike" kern="1200" cap="none"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48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a:solidFill>
                  <a:schemeClr val="tx1"/>
                </a:solidFill>
                <a:effectLst/>
                <a:latin typeface="Calibri"/>
                <a:ea typeface="Calibri"/>
                <a:cs typeface="Calibri"/>
                <a:sym typeface="Calibri"/>
              </a:rPr>
              <a:t>Source</a:t>
            </a:r>
            <a:r>
              <a:rPr lang="en-GB" sz="1200" b="0" i="0" u="none" strike="noStrike" kern="1200" cap="none" dirty="0">
                <a:solidFill>
                  <a:schemeClr val="tx1"/>
                </a:solidFill>
                <a:effectLst/>
                <a:latin typeface="Calibri"/>
                <a:ea typeface="Calibri"/>
                <a:cs typeface="Calibri"/>
                <a:sym typeface="Calibri"/>
              </a:rPr>
              <a:t>: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74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This reading exercise introduces some of the sights of Paris and</a:t>
            </a:r>
            <a:r>
              <a:rPr lang="en-GB" baseline="0" dirty="0"/>
              <a:t> practises adjective agreement with the new adjectives and other vocabulary introduced this week (mostly irregular). It continues the storyline with our characters.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Frequency rankings of vocabulary </a:t>
            </a:r>
            <a:r>
              <a:rPr lang="en-GB" sz="1200" b="1" i="0" u="sng" strike="noStrike" kern="1200" cap="none">
                <a:solidFill>
                  <a:schemeClr val="tx1"/>
                </a:solidFill>
                <a:effectLst/>
                <a:latin typeface="Calibri"/>
                <a:ea typeface="Calibri"/>
                <a:cs typeface="Calibri"/>
                <a:sym typeface="Calibri"/>
              </a:rPr>
              <a:t>introduced</a:t>
            </a:r>
            <a:r>
              <a:rPr lang="en-GB" sz="1200" b="1" i="0" u="none" strike="noStrike" kern="1200" cap="none">
                <a:solidFill>
                  <a:schemeClr val="tx1"/>
                </a:solidFill>
                <a:effectLst/>
                <a:latin typeface="Calibri"/>
                <a:ea typeface="Calibri"/>
                <a:cs typeface="Calibri"/>
                <a:sym typeface="Calibri"/>
              </a:rPr>
              <a:t> this week (1 is the most common word in French): </a:t>
            </a:r>
            <a:endParaRPr lang="en-GB" sz="1200" b="0" i="0" u="none" strike="noStrike" kern="1200" cap="none">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Calibri"/>
                <a:ea typeface="Calibri"/>
                <a:cs typeface="Calibri"/>
                <a:sym typeface="Calibri"/>
              </a:rPr>
              <a:t>3.1.6 </a:t>
            </a:r>
            <a:r>
              <a:rPr lang="en-GB" sz="1200" b="0" i="0" u="none" strike="noStrike" kern="1200" cap="none">
                <a:solidFill>
                  <a:schemeClr val="tx1"/>
                </a:solidFill>
                <a:effectLst/>
                <a:latin typeface="Calibri"/>
                <a:ea typeface="Calibri"/>
                <a:cs typeface="Calibri"/>
                <a:sym typeface="Calibri"/>
              </a:rPr>
              <a:t>–</a:t>
            </a:r>
            <a:r>
              <a:rPr lang="en-GB" sz="1200" b="1" i="0" u="none" strike="noStrike" kern="1200" cap="none">
                <a:solidFill>
                  <a:schemeClr val="tx1"/>
                </a:solidFill>
                <a:effectLst/>
                <a:latin typeface="Calibri"/>
                <a:ea typeface="Calibri"/>
                <a:cs typeface="Calibri"/>
                <a:sym typeface="Calibri"/>
              </a:rPr>
              <a:t> </a:t>
            </a:r>
            <a:r>
              <a:rPr lang="en-GB" sz="1200" b="0" i="0" u="none" strike="noStrike" kern="1200" cap="none">
                <a:solidFill>
                  <a:schemeClr val="tx1"/>
                </a:solidFill>
                <a:effectLst/>
                <a:latin typeface="Calibri"/>
                <a:ea typeface="Calibri"/>
                <a:cs typeface="Calibri"/>
                <a:sym typeface="Calibri"/>
              </a:rPr>
              <a:t>bon [54], bonne [54], </a:t>
            </a:r>
            <a:r>
              <a:rPr lang="fr-FR" sz="1200" b="0" i="0">
                <a:solidFill>
                  <a:schemeClr val="dk1"/>
                </a:solidFill>
                <a:latin typeface="Calibri"/>
                <a:ea typeface="Calibri"/>
                <a:cs typeface="Calibri"/>
                <a:sym typeface="Calibri"/>
              </a:rPr>
              <a:t>belle [393</a:t>
            </a:r>
            <a:r>
              <a:rPr lang="fr-FR" sz="1200" b="0" i="0" baseline="0">
                <a:solidFill>
                  <a:schemeClr val="dk1"/>
                </a:solidFill>
                <a:latin typeface="Calibri"/>
                <a:ea typeface="Calibri"/>
                <a:cs typeface="Calibri"/>
                <a:sym typeface="Calibri"/>
              </a:rPr>
              <a:t> </a:t>
            </a:r>
            <a:r>
              <a:rPr lang="fr-FR" sz="1200" b="0" i="0">
                <a:solidFill>
                  <a:schemeClr val="dk1"/>
                </a:solidFill>
                <a:latin typeface="Calibri"/>
                <a:ea typeface="Calibri"/>
                <a:cs typeface="Calibri"/>
                <a:sym typeface="Calibri"/>
              </a:rPr>
              <a:t>haut [264], nouveau [52], nouvelle [52], vieille [671], vieux [671], bâtiment [1952], église [1782], jardin [2284], pont [1889]</a:t>
            </a:r>
            <a:endParaRPr lang="fr-FR">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2183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29924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245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404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05/06/2020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678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136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1777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13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47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412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89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4038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737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5811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3.jpeg"/><Relationship Id="rId4" Type="http://schemas.openxmlformats.org/officeDocument/2006/relationships/image" Target="../media/image17.jpeg"/><Relationship Id="rId9" Type="http://schemas.openxmlformats.org/officeDocument/2006/relationships/audio" Target="../media/audio18.wav"/></Relationships>
</file>

<file path=ppt/slides/_rels/slide15.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audio" Target="../media/audio20.wav"/></Relationships>
</file>

<file path=ppt/slides/_rels/slide16.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audio" Target="../media/audio22.wav"/></Relationships>
</file>

<file path=ppt/slides/_rels/slide17.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audio" Target="../media/audio24.wav"/></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3" Type="http://schemas.openxmlformats.org/officeDocument/2006/relationships/image" Target="../media/image3.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image" Target="../media/image33.jpeg"/><Relationship Id="rId9" Type="http://schemas.openxmlformats.org/officeDocument/2006/relationships/audio" Target="../media/audio29.wav"/><Relationship Id="rId14" Type="http://schemas.openxmlformats.org/officeDocument/2006/relationships/audio" Target="../media/audio34.wav"/></Relationships>
</file>

<file path=ppt/slides/_rels/slide31.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3.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image" Target="../media/image33.jpeg"/><Relationship Id="rId9" Type="http://schemas.openxmlformats.org/officeDocument/2006/relationships/audio" Target="../media/audio39.wav"/><Relationship Id="rId14" Type="http://schemas.openxmlformats.org/officeDocument/2006/relationships/audio" Target="../media/audio44.wav"/></Relationships>
</file>

<file path=ppt/slides/_rels/slide32.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3.png"/><Relationship Id="rId7" Type="http://schemas.openxmlformats.org/officeDocument/2006/relationships/audio" Target="../media/audio48.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54.wav"/><Relationship Id="rId3" Type="http://schemas.openxmlformats.org/officeDocument/2006/relationships/image" Target="../media/image35.png"/><Relationship Id="rId7" Type="http://schemas.openxmlformats.org/officeDocument/2006/relationships/image" Target="../media/image34.png"/><Relationship Id="rId12" Type="http://schemas.openxmlformats.org/officeDocument/2006/relationships/audio" Target="../media/audio53.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audio" Target="../media/audio52.wav"/><Relationship Id="rId5" Type="http://schemas.openxmlformats.org/officeDocument/2006/relationships/image" Target="../media/image37.png"/><Relationship Id="rId10" Type="http://schemas.openxmlformats.org/officeDocument/2006/relationships/audio" Target="../media/audio51.wav"/><Relationship Id="rId4" Type="http://schemas.openxmlformats.org/officeDocument/2006/relationships/image" Target="../media/image36.png"/><Relationship Id="rId9" Type="http://schemas.openxmlformats.org/officeDocument/2006/relationships/audio" Target="../media/audio50.wav"/><Relationship Id="rId14" Type="http://schemas.openxmlformats.org/officeDocument/2006/relationships/audio" Target="../media/audio55.wav"/></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60.wav"/><Relationship Id="rId3" Type="http://schemas.openxmlformats.org/officeDocument/2006/relationships/image" Target="../media/image35.png"/><Relationship Id="rId7" Type="http://schemas.openxmlformats.org/officeDocument/2006/relationships/image" Target="../media/image34.png"/><Relationship Id="rId12" Type="http://schemas.openxmlformats.org/officeDocument/2006/relationships/audio" Target="../media/audio59.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audio" Target="../media/audio58.wav"/><Relationship Id="rId5" Type="http://schemas.openxmlformats.org/officeDocument/2006/relationships/image" Target="../media/image37.png"/><Relationship Id="rId10" Type="http://schemas.openxmlformats.org/officeDocument/2006/relationships/audio" Target="../media/audio57.wav"/><Relationship Id="rId4" Type="http://schemas.openxmlformats.org/officeDocument/2006/relationships/image" Target="../media/image36.png"/><Relationship Id="rId9" Type="http://schemas.openxmlformats.org/officeDocument/2006/relationships/audio" Target="../media/audio56.wav"/><Relationship Id="rId14" Type="http://schemas.openxmlformats.org/officeDocument/2006/relationships/audio" Target="../media/audio61.wav"/></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 xmlns:adec="http://schemas.microsoft.com/office/drawing/2017/decorative" val="1"/>
              </a:ext>
            </a:extLst>
          </p:cNvPr>
          <p:cNvGrpSpPr/>
          <p:nvPr/>
        </p:nvGrpSpPr>
        <p:grpSpPr>
          <a:xfrm>
            <a:off x="6610" y="-2763"/>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5" name="Rectangle 4">
              <a:extLst>
                <a:ext uri="{C183D7F6-B498-43B3-948B-1728B52AA6E4}">
                  <adec:decorative xmlns=""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82320" y="1838654"/>
            <a:ext cx="7866540" cy="1062010"/>
          </a:xfrm>
        </p:spPr>
        <p:txBody>
          <a:bodyPr>
            <a:normAutofit/>
          </a:bodyPr>
          <a:lstStyle/>
          <a:p>
            <a:pPr algn="l"/>
            <a:r>
              <a:rPr lang="en-GB" sz="3600" b="1" dirty="0">
                <a:solidFill>
                  <a:prstClr val="white"/>
                </a:solidFill>
              </a:rPr>
              <a:t>Grammar</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5699" y="2797294"/>
            <a:ext cx="6400693" cy="1257888"/>
          </a:xfrm>
        </p:spPr>
        <p:txBody>
          <a:bodyPr>
            <a:normAutofit/>
          </a:bodyPr>
          <a:lstStyle/>
          <a:p>
            <a:pPr algn="l"/>
            <a:r>
              <a:rPr lang="en-GB" dirty="0">
                <a:solidFill>
                  <a:prstClr val="white"/>
                </a:solidFill>
              </a:rPr>
              <a:t>Prenominal adjective position</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5699"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Term 3.1 - Week 6 - Lesson 59</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83304"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Jane Wood / Stephen Owen </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sym typeface="Arial"/>
              </a:rPr>
              <a:t>: </a:t>
            </a:r>
            <a:r>
              <a:rPr kumimoji="0" lang="en-GB" sz="1400" b="0" i="0" u="none" strike="noStrike" kern="1200" cap="none" spc="0" normalizeH="0" baseline="0" noProof="0" smtClean="0">
                <a:ln>
                  <a:noFill/>
                </a:ln>
                <a:solidFill>
                  <a:prstClr val="white"/>
                </a:solidFill>
                <a:effectLst/>
                <a:uLnTx/>
                <a:uFillTx/>
                <a:latin typeface="Century Gothic" panose="020B0502020202020204" pitchFamily="34" charset="0"/>
                <a:ea typeface="+mj-ea"/>
                <a:cs typeface="+mj-cs"/>
                <a:sym typeface="Arial"/>
              </a:rPr>
              <a:t>5/06/2020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37954A4-48DB-4F10-A09B-90D07C599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grpSp>
        <p:nvGrpSpPr>
          <p:cNvPr id="16" name="Group 15">
            <a:extLst>
              <a:ext uri="{FF2B5EF4-FFF2-40B4-BE49-F238E27FC236}">
                <a16:creationId xmlns:a16="http://schemas.microsoft.com/office/drawing/2014/main" id="{8480FDD8-940B-45F0-835F-A3B3E574F08C}"/>
              </a:ext>
            </a:extLst>
          </p:cNvPr>
          <p:cNvGrpSpPr/>
          <p:nvPr/>
        </p:nvGrpSpPr>
        <p:grpSpPr>
          <a:xfrm>
            <a:off x="387099" y="1017737"/>
            <a:ext cx="3830278" cy="5300751"/>
            <a:chOff x="6583716" y="77853"/>
            <a:chExt cx="4170883" cy="6248521"/>
          </a:xfrm>
        </p:grpSpPr>
        <p:sp>
          <p:nvSpPr>
            <p:cNvPr id="17" name="Rectangle: Rounded Corners 22">
              <a:extLst>
                <a:ext uri="{FF2B5EF4-FFF2-40B4-BE49-F238E27FC236}">
                  <a16:creationId xmlns:a16="http://schemas.microsoft.com/office/drawing/2014/main" id="{CB570FA7-5EC5-4000-B04B-955DA44CB3EC}"/>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99FF3309-4685-4DC1-8CF2-9021DABEA6E9}"/>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a:t>Et il y a un _____  </a:t>
            </a:r>
          </a:p>
          <a:p>
            <a:pPr marL="114300" indent="0">
              <a:buNone/>
            </a:pPr>
            <a:r>
              <a:rPr lang="en-GB" sz="2000"/>
              <a:t>jardin : le Jardin du </a:t>
            </a:r>
          </a:p>
          <a:p>
            <a:pPr marL="114300" indent="0">
              <a:buNone/>
            </a:pPr>
            <a:r>
              <a:rPr lang="en-GB" sz="2000"/>
              <a:t>Luxembourg.</a:t>
            </a:r>
          </a:p>
          <a:p>
            <a:pPr marL="114300" indent="0">
              <a:buNone/>
            </a:pPr>
            <a:endParaRPr lang="en-GB" sz="2000"/>
          </a:p>
          <a:p>
            <a:pPr marL="114300" indent="0">
              <a:buNone/>
            </a:pPr>
            <a:r>
              <a:rPr lang="en-GB" sz="2000"/>
              <a:t>Bises,</a:t>
            </a:r>
          </a:p>
          <a:p>
            <a:pPr marL="114300" indent="0">
              <a:buNone/>
            </a:pPr>
            <a:r>
              <a:rPr lang="en-GB" sz="2000"/>
              <a:t>Léa</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dirty="0"/>
          </a:p>
          <a:p>
            <a:endParaRPr lang="en-GB" sz="2400" dirty="0"/>
          </a:p>
          <a:p>
            <a:pPr algn="ctr"/>
            <a:r>
              <a:rPr lang="en-GB" sz="2400" dirty="0" err="1"/>
              <a:t>Écris</a:t>
            </a:r>
            <a:r>
              <a:rPr lang="en-GB" sz="2400" dirty="0"/>
              <a:t> la </a:t>
            </a:r>
            <a:r>
              <a:rPr lang="en-GB" sz="2400" dirty="0" err="1"/>
              <a:t>réponse</a:t>
            </a:r>
            <a:r>
              <a:rPr lang="en-GB" sz="2400" dirty="0"/>
              <a:t> </a:t>
            </a:r>
            <a:r>
              <a:rPr lang="en-GB" sz="2400" dirty="0" err="1"/>
              <a:t>correcte</a:t>
            </a:r>
            <a:r>
              <a:rPr lang="en-GB" sz="2400" dirty="0"/>
              <a:t>:</a:t>
            </a:r>
          </a:p>
          <a:p>
            <a:pPr algn="ctr"/>
            <a:endParaRPr lang="en-GB" sz="2400" dirty="0"/>
          </a:p>
          <a:p>
            <a:pPr algn="ctr"/>
            <a:r>
              <a:rPr lang="en-GB" sz="2400" dirty="0"/>
              <a:t>beau / belle</a:t>
            </a:r>
          </a:p>
          <a:p>
            <a:pPr algn="ctr"/>
            <a:endParaRPr lang="en-GB" sz="2400" dirty="0"/>
          </a:p>
          <a:p>
            <a:pPr algn="ctr"/>
            <a:endParaRPr lang="en-GB" sz="2400" dirty="0"/>
          </a:p>
          <a:p>
            <a:endParaRPr lang="en-GB" sz="2800" dirty="0"/>
          </a:p>
        </p:txBody>
      </p:sp>
      <p:sp>
        <p:nvSpPr>
          <p:cNvPr id="24" name="TextBox 23"/>
          <p:cNvSpPr txBox="1"/>
          <p:nvPr/>
        </p:nvSpPr>
        <p:spPr>
          <a:xfrm>
            <a:off x="2275232" y="1884865"/>
            <a:ext cx="1629195" cy="400110"/>
          </a:xfrm>
          <a:prstGeom prst="rect">
            <a:avLst/>
          </a:prstGeom>
          <a:noFill/>
        </p:spPr>
        <p:txBody>
          <a:bodyPr wrap="square" rtlCol="0">
            <a:spAutoFit/>
          </a:bodyPr>
          <a:lstStyle/>
          <a:p>
            <a:r>
              <a:rPr lang="en-GB" sz="2000" dirty="0">
                <a:solidFill>
                  <a:schemeClr val="accent2"/>
                </a:solidFill>
                <a:latin typeface="Century Gothic" panose="020B0502020202020204" pitchFamily="34" charset="0"/>
              </a:rPr>
              <a:t>beau</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554" y="1943190"/>
            <a:ext cx="3771900" cy="2514600"/>
          </a:xfrm>
          <a:prstGeom prst="rect">
            <a:avLst/>
          </a:prstGeom>
        </p:spPr>
      </p:pic>
      <p:sp>
        <p:nvSpPr>
          <p:cNvPr id="20" name="Title 1">
            <a:extLst>
              <a:ext uri="{FF2B5EF4-FFF2-40B4-BE49-F238E27FC236}">
                <a16:creationId xmlns:a16="http://schemas.microsoft.com/office/drawing/2014/main" id="{60466C99-71C9-418A-8DB6-38CFECAE1867}"/>
              </a:ext>
            </a:extLst>
          </p:cNvPr>
          <p:cNvSpPr>
            <a:spLocks noGrp="1"/>
          </p:cNvSpPr>
          <p:nvPr>
            <p:ph type="title"/>
          </p:nvPr>
        </p:nvSpPr>
        <p:spPr>
          <a:xfrm>
            <a:off x="-1" y="13595"/>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(6/6)</a:t>
            </a:r>
            <a:endParaRPr lang="en-GB" sz="2800" dirty="0"/>
          </a:p>
        </p:txBody>
      </p:sp>
      <p:pic>
        <p:nvPicPr>
          <p:cNvPr id="13" name="Picture 12">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288878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3" name="Picture 42">
            <a:extLst>
              <a:ext uri="{FF2B5EF4-FFF2-40B4-BE49-F238E27FC236}">
                <a16:creationId xmlns:a16="http://schemas.microsoft.com/office/drawing/2014/main" id="{4236C240-E291-4CD8-8E5D-2663D44C5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685"/>
            <a:ext cx="6457246" cy="867128"/>
          </a:xfrm>
          <a:prstGeom prst="rect">
            <a:avLst/>
          </a:prstGeom>
        </p:spPr>
      </p:pic>
      <p:graphicFrame>
        <p:nvGraphicFramePr>
          <p:cNvPr id="169" name="Google Shape;169;p5" descr="Table for exercises"/>
          <p:cNvGraphicFramePr/>
          <p:nvPr>
            <p:extLst/>
          </p:nvPr>
        </p:nvGraphicFramePr>
        <p:xfrm>
          <a:off x="828898" y="1145737"/>
          <a:ext cx="10576925" cy="4997984"/>
        </p:xfrm>
        <a:graphic>
          <a:graphicData uri="http://schemas.openxmlformats.org/drawingml/2006/table">
            <a:tbl>
              <a:tblPr firstRow="1" bandRow="1">
                <a:noFill/>
              </a:tblPr>
              <a:tblGrid>
                <a:gridCol w="1167450">
                  <a:extLst>
                    <a:ext uri="{9D8B030D-6E8A-4147-A177-3AD203B41FA5}">
                      <a16:colId xmlns:a16="http://schemas.microsoft.com/office/drawing/2014/main" val="20000"/>
                    </a:ext>
                  </a:extLst>
                </a:gridCol>
                <a:gridCol w="4866975">
                  <a:extLst>
                    <a:ext uri="{9D8B030D-6E8A-4147-A177-3AD203B41FA5}">
                      <a16:colId xmlns:a16="http://schemas.microsoft.com/office/drawing/2014/main" val="20001"/>
                    </a:ext>
                  </a:extLst>
                </a:gridCol>
                <a:gridCol w="4542500">
                  <a:extLst>
                    <a:ext uri="{9D8B030D-6E8A-4147-A177-3AD203B41FA5}">
                      <a16:colId xmlns:a16="http://schemas.microsoft.com/office/drawing/2014/main" val="20002"/>
                    </a:ext>
                  </a:extLst>
                </a:gridCol>
              </a:tblGrid>
              <a:tr h="556625">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44984">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170" name="Google Shape;170;p5" descr="Table for exercises"/>
          <p:cNvGrpSpPr/>
          <p:nvPr/>
        </p:nvGrpSpPr>
        <p:grpSpPr>
          <a:xfrm>
            <a:off x="1052783" y="1160719"/>
            <a:ext cx="10288727" cy="4937384"/>
            <a:chOff x="1052783" y="973910"/>
            <a:chExt cx="10288727" cy="4937384"/>
          </a:xfrm>
        </p:grpSpPr>
        <p:sp>
          <p:nvSpPr>
            <p:cNvPr id="182" name="Google Shape;182;p5"/>
            <p:cNvSpPr txBox="1"/>
            <p:nvPr/>
          </p:nvSpPr>
          <p:spPr>
            <a:xfrm>
              <a:off x="1983598" y="3207273"/>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1" name="Google Shape;171;p5"/>
            <p:cNvSpPr txBox="1"/>
            <p:nvPr/>
          </p:nvSpPr>
          <p:spPr>
            <a:xfrm>
              <a:off x="1924748" y="973910"/>
              <a:ext cx="479795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EITHER</a:t>
              </a:r>
              <a:endParaRPr kumimoji="0"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endParaRPr>
            </a:p>
          </p:txBody>
        </p:sp>
        <p:sp>
          <p:nvSpPr>
            <p:cNvPr id="172" name="Google Shape;172;p5">
              <a:hlinkClick r:id="" action="ppaction://noaction">
                <a:snd r:embed="rId4" name="26.1.wav"/>
              </a:hlinkClick>
            </p:cNvPr>
            <p:cNvSpPr/>
            <p:nvPr/>
          </p:nvSpPr>
          <p:spPr>
            <a:xfrm>
              <a:off x="1052785" y="154684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txBox="1"/>
            <p:nvPr/>
          </p:nvSpPr>
          <p:spPr>
            <a:xfrm>
              <a:off x="1983598" y="1520013"/>
              <a:ext cx="4880932" cy="461624"/>
            </a:xfrm>
            <a:prstGeom prst="rect">
              <a:avLst/>
            </a:prstGeom>
            <a:noFill/>
            <a:ln>
              <a:noFill/>
            </a:ln>
          </p:spPr>
          <p:txBody>
            <a:bodyPr spcFirstLastPara="1" wrap="square" lIns="91425" tIns="45700" rIns="91425" bIns="45700" anchor="t" anchorCtr="0">
              <a:spAutoFit/>
            </a:bodyPr>
            <a:lstStyle/>
            <a:p>
              <a:pPr lvl="0">
                <a:defRPr/>
              </a:pPr>
              <a:r>
                <a:rPr lang="en-GB" sz="2400">
                  <a:solidFill>
                    <a:srgbClr val="4472C4">
                      <a:lumMod val="50000"/>
                    </a:srgbClr>
                  </a:solidFill>
                  <a:latin typeface="Century Gothic"/>
                  <a:ea typeface="Century Gothic"/>
                  <a:cs typeface="Century Gothic"/>
                  <a:sym typeface="Century Gothic"/>
                </a:rPr>
                <a:t>plage</a:t>
              </a:r>
              <a:r>
                <a:rPr kumimoji="0" lang="en-GB" sz="24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Century Gothic"/>
                  <a:cs typeface="Century Gothic"/>
                  <a:sym typeface="Century Gothic"/>
                </a:rPr>
                <a:t> </a:t>
              </a:r>
              <a:endParaRPr kumimoji="0"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174" name="Google Shape;174;p5"/>
            <p:cNvSpPr txBox="1"/>
            <p:nvPr/>
          </p:nvSpPr>
          <p:spPr>
            <a:xfrm>
              <a:off x="6805680" y="1500513"/>
              <a:ext cx="45358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5" name="Google Shape;175;p5">
              <a:hlinkClick r:id="" action="ppaction://noaction" highlightClick="1">
                <a:snd r:embed="rId5" name="26.2.wav"/>
              </a:hlinkClick>
            </p:cNvPr>
            <p:cNvSpPr/>
            <p:nvPr/>
          </p:nvSpPr>
          <p:spPr>
            <a:xfrm>
              <a:off x="1052785" y="209565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txBox="1"/>
            <p:nvPr/>
          </p:nvSpPr>
          <p:spPr>
            <a:xfrm>
              <a:off x="1963981" y="2059026"/>
              <a:ext cx="48809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maison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7" name="Google Shape;177;p5"/>
            <p:cNvSpPr txBox="1"/>
            <p:nvPr/>
          </p:nvSpPr>
          <p:spPr>
            <a:xfrm>
              <a:off x="6805680" y="2057860"/>
              <a:ext cx="45358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4472C4">
                      <a:lumMod val="50000"/>
                    </a:srgbClr>
                  </a:solidFill>
                  <a:effectLst/>
                  <a:uLnTx/>
                  <a:uFillTx/>
                  <a:latin typeface="Century Gothic"/>
                  <a:ea typeface="Century Gothic"/>
                  <a:cs typeface="Century Gothic"/>
                  <a:sym typeface="Century Gothic"/>
                </a:rPr>
                <a:t>pont</a:t>
              </a: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8" name="Google Shape;178;p5">
              <a:hlinkClick r:id="" action="ppaction://noaction" highlightClick="1">
                <a:snd r:embed="rId6" name="26.3.wav"/>
              </a:hlinkClick>
            </p:cNvPr>
            <p:cNvSpPr/>
            <p:nvPr/>
          </p:nvSpPr>
          <p:spPr>
            <a:xfrm>
              <a:off x="1052784" y="267315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txBox="1"/>
            <p:nvPr/>
          </p:nvSpPr>
          <p:spPr>
            <a:xfrm>
              <a:off x="1963981" y="2630656"/>
              <a:ext cx="475871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magasin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0" name="Google Shape;180;p5"/>
            <p:cNvSpPr txBox="1"/>
            <p:nvPr/>
          </p:nvSpPr>
          <p:spPr>
            <a:xfrm>
              <a:off x="6825938" y="2639262"/>
              <a:ext cx="45155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école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1" name="Google Shape;181;p5">
              <a:hlinkClick r:id="" action="ppaction://noaction">
                <a:snd r:embed="rId7" name="26.4.wav"/>
              </a:hlinkClick>
            </p:cNvPr>
            <p:cNvSpPr/>
            <p:nvPr/>
          </p:nvSpPr>
          <p:spPr>
            <a:xfrm>
              <a:off x="1052783" y="322836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txBox="1"/>
            <p:nvPr/>
          </p:nvSpPr>
          <p:spPr>
            <a:xfrm>
              <a:off x="6825939" y="3212238"/>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poste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4" name="Google Shape;184;p5">
              <a:hlinkClick r:id="" action="ppaction://noaction">
                <a:snd r:embed="rId8" name="26.5.wav"/>
              </a:hlinkClick>
            </p:cNvPr>
            <p:cNvSpPr/>
            <p:nvPr/>
          </p:nvSpPr>
          <p:spPr>
            <a:xfrm>
              <a:off x="1052783" y="376252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txBox="1"/>
            <p:nvPr/>
          </p:nvSpPr>
          <p:spPr>
            <a:xfrm>
              <a:off x="1963981" y="3746222"/>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université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6" name="Google Shape;186;p5"/>
            <p:cNvSpPr txBox="1"/>
            <p:nvPr/>
          </p:nvSpPr>
          <p:spPr>
            <a:xfrm>
              <a:off x="6813399" y="3743702"/>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parc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7" name="Google Shape;187;p5">
              <a:hlinkClick r:id="" action="ppaction://noaction">
                <a:snd r:embed="rId9" name="26.6.wav"/>
              </a:hlinkClick>
            </p:cNvPr>
            <p:cNvSpPr/>
            <p:nvPr/>
          </p:nvSpPr>
          <p:spPr>
            <a:xfrm>
              <a:off x="1052783" y="436108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txBox="1"/>
            <p:nvPr/>
          </p:nvSpPr>
          <p:spPr>
            <a:xfrm>
              <a:off x="1963981" y="4323490"/>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poste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9" name="Google Shape;189;p5"/>
            <p:cNvSpPr txBox="1"/>
            <p:nvPr/>
          </p:nvSpPr>
          <p:spPr>
            <a:xfrm>
              <a:off x="6825939" y="4338805"/>
              <a:ext cx="45155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magasin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0" name="Google Shape;190;p5">
              <a:hlinkClick r:id="" action="ppaction://noaction">
                <a:snd r:embed="rId10" name="26.7.wav"/>
              </a:hlinkClick>
            </p:cNvPr>
            <p:cNvSpPr/>
            <p:nvPr/>
          </p:nvSpPr>
          <p:spPr>
            <a:xfrm>
              <a:off x="1052783" y="491243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txBox="1"/>
            <p:nvPr/>
          </p:nvSpPr>
          <p:spPr>
            <a:xfrm>
              <a:off x="1983598" y="4873322"/>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2" name="Google Shape;192;p5"/>
            <p:cNvSpPr txBox="1"/>
            <p:nvPr/>
          </p:nvSpPr>
          <p:spPr>
            <a:xfrm>
              <a:off x="6813399" y="4848142"/>
              <a:ext cx="45281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église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3" name="Google Shape;193;p5">
              <a:hlinkClick r:id="" action="ppaction://noaction">
                <a:snd r:embed="rId11" name="26.8.wav"/>
              </a:hlinkClick>
            </p:cNvPr>
            <p:cNvSpPr/>
            <p:nvPr/>
          </p:nvSpPr>
          <p:spPr>
            <a:xfrm>
              <a:off x="1052783" y="545836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txBox="1"/>
            <p:nvPr/>
          </p:nvSpPr>
          <p:spPr>
            <a:xfrm>
              <a:off x="1983598" y="5433580"/>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église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5" name="Google Shape;195;p5"/>
            <p:cNvSpPr txBox="1"/>
            <p:nvPr/>
          </p:nvSpPr>
          <p:spPr>
            <a:xfrm>
              <a:off x="6825939" y="5443245"/>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grpSp>
      <p:sp>
        <p:nvSpPr>
          <p:cNvPr id="30" name="Rounded Rectangle 46">
            <a:extLst>
              <a:ext uri="{FF2B5EF4-FFF2-40B4-BE49-F238E27FC236}">
                <a16:creationId xmlns:a16="http://schemas.microsoft.com/office/drawing/2014/main" id="{2E9269F7-4DBD-4D66-9033-F8D7A9604A95}"/>
              </a:ext>
            </a:extLst>
          </p:cNvPr>
          <p:cNvSpPr/>
          <p:nvPr/>
        </p:nvSpPr>
        <p:spPr>
          <a:xfrm>
            <a:off x="10882536" y="122848"/>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écouter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1" name="Google Shape;171;p5"/>
          <p:cNvSpPr txBox="1"/>
          <p:nvPr/>
        </p:nvSpPr>
        <p:spPr>
          <a:xfrm>
            <a:off x="6665286" y="1193450"/>
            <a:ext cx="479795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OR</a:t>
            </a:r>
            <a:endParaRPr kumimoji="0"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endParaRPr>
          </a:p>
        </p:txBody>
      </p:sp>
      <p:sp>
        <p:nvSpPr>
          <p:cNvPr id="2" name="Title 1"/>
          <p:cNvSpPr>
            <a:spLocks noGrp="1"/>
          </p:cNvSpPr>
          <p:nvPr>
            <p:ph type="title" idx="4294967295"/>
          </p:nvPr>
        </p:nvSpPr>
        <p:spPr>
          <a:xfrm>
            <a:off x="1" y="-179826"/>
            <a:ext cx="10515600" cy="1325563"/>
          </a:xfrm>
        </p:spPr>
        <p:txBody>
          <a:bodyPr>
            <a:normAutofit/>
          </a:bodyPr>
          <a:lstStyle/>
          <a:p>
            <a:pPr rtl="0"/>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Comment </a:t>
            </a:r>
            <a:r>
              <a:rPr lang="en-GB" sz="3200" b="1" i="0" dirty="0" err="1">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est</a:t>
            </a:r>
            <a:r>
              <a:rPr lang="en-GB" sz="3200" b="1" i="0" dirty="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 Nice?</a:t>
            </a:r>
            <a:endParaRPr lang="en-GB" sz="3200" dirty="0">
              <a:solidFill>
                <a:schemeClr val="bg1"/>
              </a:solidFill>
            </a:endParaRPr>
          </a:p>
        </p:txBody>
      </p:sp>
      <p:pic>
        <p:nvPicPr>
          <p:cNvPr id="33" name="Picture 32">
            <a:extLst>
              <a:ext uri="{FF2B5EF4-FFF2-40B4-BE49-F238E27FC236}">
                <a16:creationId xmlns:a16="http://schemas.microsoft.com/office/drawing/2014/main" id="{851D611E-8287-4BB0-89C5-C8662A30046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02461" y="-408261"/>
            <a:ext cx="1799792" cy="1799792"/>
          </a:xfrm>
          <a:prstGeom prst="rect">
            <a:avLst/>
          </a:prstGeom>
        </p:spPr>
      </p:pic>
    </p:spTree>
    <p:extLst>
      <p:ext uri="{BB962C8B-B14F-4D97-AF65-F5344CB8AC3E}">
        <p14:creationId xmlns:p14="http://schemas.microsoft.com/office/powerpoint/2010/main" val="3373694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3" name="Picture 42">
            <a:extLst>
              <a:ext uri="{FF2B5EF4-FFF2-40B4-BE49-F238E27FC236}">
                <a16:creationId xmlns:a16="http://schemas.microsoft.com/office/drawing/2014/main" id="{4236C240-E291-4CD8-8E5D-2663D44C5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685"/>
            <a:ext cx="6457246" cy="867128"/>
          </a:xfrm>
          <a:prstGeom prst="rect">
            <a:avLst/>
          </a:prstGeom>
        </p:spPr>
      </p:pic>
      <p:graphicFrame>
        <p:nvGraphicFramePr>
          <p:cNvPr id="169" name="Google Shape;169;p5" descr="Table for exercises"/>
          <p:cNvGraphicFramePr/>
          <p:nvPr>
            <p:extLst/>
          </p:nvPr>
        </p:nvGraphicFramePr>
        <p:xfrm>
          <a:off x="828898" y="1145737"/>
          <a:ext cx="10576925" cy="4997984"/>
        </p:xfrm>
        <a:graphic>
          <a:graphicData uri="http://schemas.openxmlformats.org/drawingml/2006/table">
            <a:tbl>
              <a:tblPr firstRow="1" bandRow="1">
                <a:noFill/>
              </a:tblPr>
              <a:tblGrid>
                <a:gridCol w="1167450">
                  <a:extLst>
                    <a:ext uri="{9D8B030D-6E8A-4147-A177-3AD203B41FA5}">
                      <a16:colId xmlns:a16="http://schemas.microsoft.com/office/drawing/2014/main" val="20000"/>
                    </a:ext>
                  </a:extLst>
                </a:gridCol>
                <a:gridCol w="4866975">
                  <a:extLst>
                    <a:ext uri="{9D8B030D-6E8A-4147-A177-3AD203B41FA5}">
                      <a16:colId xmlns:a16="http://schemas.microsoft.com/office/drawing/2014/main" val="20001"/>
                    </a:ext>
                  </a:extLst>
                </a:gridCol>
                <a:gridCol w="4542500">
                  <a:extLst>
                    <a:ext uri="{9D8B030D-6E8A-4147-A177-3AD203B41FA5}">
                      <a16:colId xmlns:a16="http://schemas.microsoft.com/office/drawing/2014/main" val="20002"/>
                    </a:ext>
                  </a:extLst>
                </a:gridCol>
              </a:tblGrid>
              <a:tr h="556625">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44984">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556625">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170" name="Google Shape;170;p5" descr="Table for exercises"/>
          <p:cNvGrpSpPr/>
          <p:nvPr/>
        </p:nvGrpSpPr>
        <p:grpSpPr>
          <a:xfrm>
            <a:off x="1052783" y="1160719"/>
            <a:ext cx="10288727" cy="4937384"/>
            <a:chOff x="1052783" y="973910"/>
            <a:chExt cx="10288727" cy="4937384"/>
          </a:xfrm>
        </p:grpSpPr>
        <p:sp>
          <p:nvSpPr>
            <p:cNvPr id="182" name="Google Shape;182;p5"/>
            <p:cNvSpPr txBox="1"/>
            <p:nvPr/>
          </p:nvSpPr>
          <p:spPr>
            <a:xfrm>
              <a:off x="1983598" y="3207273"/>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1" name="Google Shape;171;p5"/>
            <p:cNvSpPr txBox="1"/>
            <p:nvPr/>
          </p:nvSpPr>
          <p:spPr>
            <a:xfrm>
              <a:off x="1924748" y="973910"/>
              <a:ext cx="479795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EITHER</a:t>
              </a:r>
              <a:endParaRPr kumimoji="0"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endParaRPr>
            </a:p>
          </p:txBody>
        </p:sp>
        <p:sp>
          <p:nvSpPr>
            <p:cNvPr id="172" name="Google Shape;172;p5">
              <a:hlinkClick r:id="" action="ppaction://noaction">
                <a:snd r:embed="rId4" name="27.1.wav"/>
              </a:hlinkClick>
            </p:cNvPr>
            <p:cNvSpPr/>
            <p:nvPr/>
          </p:nvSpPr>
          <p:spPr>
            <a:xfrm>
              <a:off x="1052785" y="154684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txBox="1"/>
            <p:nvPr/>
          </p:nvSpPr>
          <p:spPr>
            <a:xfrm>
              <a:off x="1983598" y="1520013"/>
              <a:ext cx="4880932" cy="461624"/>
            </a:xfrm>
            <a:prstGeom prst="rect">
              <a:avLst/>
            </a:prstGeom>
            <a:noFill/>
            <a:ln>
              <a:noFill/>
            </a:ln>
          </p:spPr>
          <p:txBody>
            <a:bodyPr spcFirstLastPara="1" wrap="square" lIns="91425" tIns="45700" rIns="91425" bIns="45700" anchor="t" anchorCtr="0">
              <a:spAutoFit/>
            </a:bodyPr>
            <a:lstStyle/>
            <a:p>
              <a:pPr lvl="0">
                <a:defRPr/>
              </a:pPr>
              <a:r>
                <a:rPr lang="en-GB" sz="2400">
                  <a:solidFill>
                    <a:srgbClr val="4472C4">
                      <a:lumMod val="50000"/>
                    </a:srgbClr>
                  </a:solidFill>
                  <a:latin typeface="Century Gothic"/>
                  <a:ea typeface="Century Gothic"/>
                  <a:cs typeface="Century Gothic"/>
                  <a:sym typeface="Century Gothic"/>
                </a:rPr>
                <a:t>plage</a:t>
              </a:r>
              <a:r>
                <a:rPr kumimoji="0" lang="en-GB" sz="24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Century Gothic"/>
                  <a:cs typeface="Century Gothic"/>
                  <a:sym typeface="Century Gothic"/>
                </a:rPr>
                <a:t> </a:t>
              </a:r>
              <a:endParaRPr kumimoji="0"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Century Gothic"/>
                <a:cs typeface="Century Gothic"/>
                <a:sym typeface="Century Gothic"/>
              </a:endParaRPr>
            </a:p>
          </p:txBody>
        </p:sp>
        <p:sp>
          <p:nvSpPr>
            <p:cNvPr id="174" name="Google Shape;174;p5"/>
            <p:cNvSpPr txBox="1"/>
            <p:nvPr/>
          </p:nvSpPr>
          <p:spPr>
            <a:xfrm>
              <a:off x="6805680" y="1500513"/>
              <a:ext cx="45358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5" name="Google Shape;175;p5">
              <a:hlinkClick r:id="" action="ppaction://noaction">
                <a:snd r:embed="rId5" name="27.2.wav"/>
              </a:hlinkClick>
            </p:cNvPr>
            <p:cNvSpPr/>
            <p:nvPr/>
          </p:nvSpPr>
          <p:spPr>
            <a:xfrm>
              <a:off x="1052785" y="209565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txBox="1"/>
            <p:nvPr/>
          </p:nvSpPr>
          <p:spPr>
            <a:xfrm>
              <a:off x="1963981" y="2059026"/>
              <a:ext cx="48809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maison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7" name="Google Shape;177;p5"/>
            <p:cNvSpPr txBox="1"/>
            <p:nvPr/>
          </p:nvSpPr>
          <p:spPr>
            <a:xfrm>
              <a:off x="6805680" y="2057860"/>
              <a:ext cx="45358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err="1">
                  <a:ln>
                    <a:noFill/>
                  </a:ln>
                  <a:solidFill>
                    <a:srgbClr val="4472C4">
                      <a:lumMod val="50000"/>
                    </a:srgbClr>
                  </a:solidFill>
                  <a:effectLst/>
                  <a:uLnTx/>
                  <a:uFillTx/>
                  <a:latin typeface="Century Gothic"/>
                  <a:ea typeface="Century Gothic"/>
                  <a:cs typeface="Century Gothic"/>
                  <a:sym typeface="Century Gothic"/>
                </a:rPr>
                <a:t>pont</a:t>
              </a: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78" name="Google Shape;178;p5">
              <a:hlinkClick r:id="" action="ppaction://noaction">
                <a:snd r:embed="rId6" name="27.3.wav"/>
              </a:hlinkClick>
            </p:cNvPr>
            <p:cNvSpPr/>
            <p:nvPr/>
          </p:nvSpPr>
          <p:spPr>
            <a:xfrm>
              <a:off x="1052784" y="267315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txBox="1"/>
            <p:nvPr/>
          </p:nvSpPr>
          <p:spPr>
            <a:xfrm>
              <a:off x="1963981" y="2630656"/>
              <a:ext cx="475871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magasin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0" name="Google Shape;180;p5"/>
            <p:cNvSpPr txBox="1"/>
            <p:nvPr/>
          </p:nvSpPr>
          <p:spPr>
            <a:xfrm>
              <a:off x="6825938" y="2639262"/>
              <a:ext cx="45155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école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1" name="Google Shape;181;p5">
              <a:hlinkClick r:id="" action="ppaction://noaction">
                <a:snd r:embed="rId7" name="27.4.wav"/>
              </a:hlinkClick>
            </p:cNvPr>
            <p:cNvSpPr/>
            <p:nvPr/>
          </p:nvSpPr>
          <p:spPr>
            <a:xfrm>
              <a:off x="1052783" y="322836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txBox="1"/>
            <p:nvPr/>
          </p:nvSpPr>
          <p:spPr>
            <a:xfrm>
              <a:off x="6825939" y="3212238"/>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poste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4" name="Google Shape;184;p5">
              <a:hlinkClick r:id="" action="ppaction://noaction">
                <a:snd r:embed="rId8" name="27.5.wav"/>
              </a:hlinkClick>
            </p:cNvPr>
            <p:cNvSpPr/>
            <p:nvPr/>
          </p:nvSpPr>
          <p:spPr>
            <a:xfrm>
              <a:off x="1052783" y="376252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txBox="1"/>
            <p:nvPr/>
          </p:nvSpPr>
          <p:spPr>
            <a:xfrm>
              <a:off x="1963981" y="3746222"/>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université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6" name="Google Shape;186;p5"/>
            <p:cNvSpPr txBox="1"/>
            <p:nvPr/>
          </p:nvSpPr>
          <p:spPr>
            <a:xfrm>
              <a:off x="6813399" y="3743702"/>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parc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7" name="Google Shape;187;p5">
              <a:hlinkClick r:id="" action="ppaction://noaction">
                <a:snd r:embed="rId9" name="27.6.wav"/>
              </a:hlinkClick>
            </p:cNvPr>
            <p:cNvSpPr/>
            <p:nvPr/>
          </p:nvSpPr>
          <p:spPr>
            <a:xfrm>
              <a:off x="1052783" y="436108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txBox="1"/>
            <p:nvPr/>
          </p:nvSpPr>
          <p:spPr>
            <a:xfrm>
              <a:off x="1963981" y="4323490"/>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poste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89" name="Google Shape;189;p5"/>
            <p:cNvSpPr txBox="1"/>
            <p:nvPr/>
          </p:nvSpPr>
          <p:spPr>
            <a:xfrm>
              <a:off x="6825939" y="4338805"/>
              <a:ext cx="45155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magasin </a:t>
              </a:r>
              <a:endParaRPr kumimoji="0"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0" name="Google Shape;190;p5">
              <a:hlinkClick r:id="" action="ppaction://noaction">
                <a:snd r:embed="rId10" name="27.7.wav"/>
              </a:hlinkClick>
            </p:cNvPr>
            <p:cNvSpPr/>
            <p:nvPr/>
          </p:nvSpPr>
          <p:spPr>
            <a:xfrm>
              <a:off x="1052783" y="491243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txBox="1"/>
            <p:nvPr/>
          </p:nvSpPr>
          <p:spPr>
            <a:xfrm>
              <a:off x="1983598" y="4873322"/>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2" name="Google Shape;192;p5"/>
            <p:cNvSpPr txBox="1"/>
            <p:nvPr/>
          </p:nvSpPr>
          <p:spPr>
            <a:xfrm>
              <a:off x="6813399" y="4848142"/>
              <a:ext cx="452811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église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3" name="Google Shape;193;p5">
              <a:hlinkClick r:id="" action="ppaction://noaction">
                <a:snd r:embed="rId11" name="27.8.wav"/>
              </a:hlinkClick>
            </p:cNvPr>
            <p:cNvSpPr/>
            <p:nvPr/>
          </p:nvSpPr>
          <p:spPr>
            <a:xfrm>
              <a:off x="1052783" y="545836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txBox="1"/>
            <p:nvPr/>
          </p:nvSpPr>
          <p:spPr>
            <a:xfrm>
              <a:off x="1983598" y="5433580"/>
              <a:ext cx="47194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église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195" name="Google Shape;195;p5"/>
            <p:cNvSpPr txBox="1"/>
            <p:nvPr/>
          </p:nvSpPr>
          <p:spPr>
            <a:xfrm>
              <a:off x="6825939" y="5443245"/>
              <a:ext cx="441233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bâtiment </a:t>
              </a:r>
              <a:endParaRPr kumimoji="0" lang="en-GB" sz="2400" b="0" i="0" u="none" strike="noStrike" kern="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grpSp>
      <p:sp>
        <p:nvSpPr>
          <p:cNvPr id="30" name="Rounded Rectangle 46">
            <a:extLst>
              <a:ext uri="{FF2B5EF4-FFF2-40B4-BE49-F238E27FC236}">
                <a16:creationId xmlns:a16="http://schemas.microsoft.com/office/drawing/2014/main" id="{2E9269F7-4DBD-4D66-9033-F8D7A9604A95}"/>
              </a:ext>
            </a:extLst>
          </p:cNvPr>
          <p:cNvSpPr/>
          <p:nvPr/>
        </p:nvSpPr>
        <p:spPr>
          <a:xfrm>
            <a:off x="10882536" y="122848"/>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écouter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1" name="Google Shape;171;p5"/>
          <p:cNvSpPr txBox="1"/>
          <p:nvPr/>
        </p:nvSpPr>
        <p:spPr>
          <a:xfrm>
            <a:off x="6665286" y="1193450"/>
            <a:ext cx="479795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rPr>
              <a:t>OR</a:t>
            </a:r>
            <a:endParaRPr kumimoji="0" sz="2400" b="1" i="0" u="none" strike="noStrike" kern="0" cap="none" spc="0" normalizeH="0" baseline="0" noProof="0">
              <a:ln>
                <a:noFill/>
              </a:ln>
              <a:solidFill>
                <a:srgbClr val="4472C4">
                  <a:lumMod val="50000"/>
                </a:srgbClr>
              </a:solidFill>
              <a:effectLst/>
              <a:uLnTx/>
              <a:uFillTx/>
              <a:latin typeface="Century Gothic"/>
              <a:ea typeface="Century Gothic"/>
              <a:cs typeface="Century Gothic"/>
              <a:sym typeface="Century Gothic"/>
            </a:endParaRPr>
          </a:p>
        </p:txBody>
      </p:sp>
      <p:sp>
        <p:nvSpPr>
          <p:cNvPr id="2" name="Title 1"/>
          <p:cNvSpPr>
            <a:spLocks noGrp="1"/>
          </p:cNvSpPr>
          <p:nvPr>
            <p:ph type="title" idx="4294967295"/>
          </p:nvPr>
        </p:nvSpPr>
        <p:spPr>
          <a:xfrm>
            <a:off x="1" y="-179826"/>
            <a:ext cx="10515600" cy="1325563"/>
          </a:xfrm>
        </p:spPr>
        <p:txBody>
          <a:bodyPr>
            <a:normAutofit/>
          </a:bodyPr>
          <a:lstStyle/>
          <a:p>
            <a:pPr rtl="0"/>
            <a:r>
              <a:rPr lang="en-GB" sz="3200" b="1" i="0" smtClean="0">
                <a:solidFill>
                  <a:schemeClr val="bg1"/>
                </a:solidFill>
                <a:effectLst/>
                <a:latin typeface="Century Gothic" panose="020B0502020202020204" pitchFamily="34" charset="0"/>
                <a:ea typeface="Century Gothic" panose="020B0502020202020204" pitchFamily="34" charset="0"/>
                <a:cs typeface="Century Gothic" panose="020B0502020202020204" pitchFamily="34" charset="0"/>
              </a:rPr>
              <a:t>Réponses</a:t>
            </a:r>
            <a:endParaRPr lang="en-GB" sz="3200" dirty="0">
              <a:solidFill>
                <a:schemeClr val="bg1"/>
              </a:solidFill>
            </a:endParaRPr>
          </a:p>
        </p:txBody>
      </p:sp>
      <p:pic>
        <p:nvPicPr>
          <p:cNvPr id="41" name="Picture 40">
            <a:extLst>
              <a:ext uri="{FF2B5EF4-FFF2-40B4-BE49-F238E27FC236}">
                <a16:creationId xmlns:a16="http://schemas.microsoft.com/office/drawing/2014/main" id="{851D611E-8287-4BB0-89C5-C8662A30046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02461" y="-408261"/>
            <a:ext cx="1799792" cy="1799792"/>
          </a:xfrm>
          <a:prstGeom prst="rect">
            <a:avLst/>
          </a:prstGeom>
        </p:spPr>
      </p:pic>
      <p:sp>
        <p:nvSpPr>
          <p:cNvPr id="42" name="Oval 41"/>
          <p:cNvSpPr/>
          <p:nvPr/>
        </p:nvSpPr>
        <p:spPr>
          <a:xfrm>
            <a:off x="1924748" y="1664496"/>
            <a:ext cx="1153395" cy="57981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4" name="Oval 43"/>
          <p:cNvSpPr/>
          <p:nvPr/>
        </p:nvSpPr>
        <p:spPr>
          <a:xfrm>
            <a:off x="6415663" y="2215090"/>
            <a:ext cx="1828830" cy="563174"/>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5" name="Oval 44"/>
          <p:cNvSpPr/>
          <p:nvPr/>
        </p:nvSpPr>
        <p:spPr>
          <a:xfrm>
            <a:off x="6415660" y="2839771"/>
            <a:ext cx="1828830" cy="52031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6" name="Oval 45"/>
          <p:cNvSpPr/>
          <p:nvPr/>
        </p:nvSpPr>
        <p:spPr>
          <a:xfrm>
            <a:off x="1687970" y="3298540"/>
            <a:ext cx="2192359" cy="58668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7" name="Oval 46"/>
          <p:cNvSpPr/>
          <p:nvPr/>
        </p:nvSpPr>
        <p:spPr>
          <a:xfrm>
            <a:off x="1688693" y="3885223"/>
            <a:ext cx="2223794" cy="53686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8" name="Oval 47"/>
          <p:cNvSpPr/>
          <p:nvPr/>
        </p:nvSpPr>
        <p:spPr>
          <a:xfrm>
            <a:off x="6644292" y="4442462"/>
            <a:ext cx="2094594" cy="55362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49" name="Oval 48"/>
          <p:cNvSpPr/>
          <p:nvPr/>
        </p:nvSpPr>
        <p:spPr>
          <a:xfrm>
            <a:off x="6417527" y="5059598"/>
            <a:ext cx="1909941" cy="46215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50" name="Oval 49"/>
          <p:cNvSpPr/>
          <p:nvPr/>
        </p:nvSpPr>
        <p:spPr>
          <a:xfrm>
            <a:off x="6429864" y="5555754"/>
            <a:ext cx="2446107" cy="60294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Tree>
    <p:extLst>
      <p:ext uri="{BB962C8B-B14F-4D97-AF65-F5344CB8AC3E}">
        <p14:creationId xmlns:p14="http://schemas.microsoft.com/office/powerpoint/2010/main" val="15313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6"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a:t>
            </a:r>
            <a:r>
              <a:rPr lang="en-GB" sz="3200" b="1" dirty="0" smtClean="0">
                <a:solidFill>
                  <a:schemeClr val="bg1"/>
                </a:solidFill>
              </a:rPr>
              <a:t>et Paris</a:t>
            </a:r>
            <a:endParaRPr lang="en-GB" sz="3200" b="1" dirty="0">
              <a:solidFill>
                <a:schemeClr val="bg1"/>
              </a:solidFill>
            </a:endParaRPr>
          </a:p>
        </p:txBody>
      </p:sp>
      <p:sp>
        <p:nvSpPr>
          <p:cNvPr id="13" name="Google Shape;147;p2"/>
          <p:cNvSpPr/>
          <p:nvPr/>
        </p:nvSpPr>
        <p:spPr>
          <a:xfrm>
            <a:off x="9668657" y="249869"/>
            <a:ext cx="2241264"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fr-FR" sz="2000" b="1" dirty="0" smtClean="0">
                <a:solidFill>
                  <a:schemeClr val="bg1"/>
                </a:solidFill>
                <a:latin typeface="Century Gothic" panose="020B0502020202020204" pitchFamily="34" charset="0"/>
                <a:ea typeface="Calibri"/>
                <a:cs typeface="Calibri"/>
                <a:sym typeface="Calibri"/>
              </a:rPr>
              <a:t>écouter / parler</a:t>
            </a:r>
            <a:endParaRPr kumimoji="0"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2" name="TextBox 1"/>
          <p:cNvSpPr txBox="1"/>
          <p:nvPr/>
        </p:nvSpPr>
        <p:spPr>
          <a:xfrm>
            <a:off x="747848" y="1798293"/>
            <a:ext cx="6720840"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À Nice, </a:t>
            </a:r>
            <a:r>
              <a:rPr lang="en-GB" sz="2800" dirty="0" err="1">
                <a:solidFill>
                  <a:schemeClr val="accent5">
                    <a:lumMod val="50000"/>
                  </a:schemeClr>
                </a:solidFill>
                <a:latin typeface="Century Gothic" panose="020B0502020202020204" pitchFamily="34" charset="0"/>
              </a:rPr>
              <a:t>il</a:t>
            </a:r>
            <a:r>
              <a:rPr lang="en-GB" sz="2800" dirty="0">
                <a:solidFill>
                  <a:schemeClr val="accent5">
                    <a:lumMod val="50000"/>
                  </a:schemeClr>
                </a:solidFill>
                <a:latin typeface="Century Gothic" panose="020B0502020202020204" pitchFamily="34" charset="0"/>
              </a:rPr>
              <a:t> y a </a:t>
            </a:r>
            <a:r>
              <a:rPr lang="en-GB" sz="2800" dirty="0" smtClean="0">
                <a:solidFill>
                  <a:schemeClr val="accent5">
                    <a:lumMod val="50000"/>
                  </a:schemeClr>
                </a:solidFill>
                <a:latin typeface="Century Gothic" panose="020B0502020202020204" pitchFamily="34" charset="0"/>
              </a:rPr>
              <a:t>un beau…</a:t>
            </a:r>
            <a:endParaRPr lang="en-GB" sz="2800" dirty="0">
              <a:solidFill>
                <a:schemeClr val="accent5">
                  <a:lumMod val="50000"/>
                </a:schemeClr>
              </a:solidFill>
              <a:latin typeface="Century Gothic" panose="020B0502020202020204" pitchFamily="34" charset="0"/>
            </a:endParaRP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À </a:t>
            </a:r>
            <a:r>
              <a:rPr lang="en-GB" sz="2800" dirty="0" smtClean="0">
                <a:solidFill>
                  <a:schemeClr val="accent5">
                    <a:lumMod val="50000"/>
                  </a:schemeClr>
                </a:solidFill>
                <a:latin typeface="Century Gothic" panose="020B0502020202020204" pitchFamily="34" charset="0"/>
              </a:rPr>
              <a:t>Paris, </a:t>
            </a:r>
            <a:r>
              <a:rPr lang="en-GB" sz="2800" dirty="0">
                <a:solidFill>
                  <a:schemeClr val="accent5">
                    <a:lumMod val="50000"/>
                  </a:schemeClr>
                </a:solidFill>
                <a:latin typeface="Century Gothic" panose="020B0502020202020204" pitchFamily="34" charset="0"/>
              </a:rPr>
              <a:t>Il y a </a:t>
            </a:r>
            <a:r>
              <a:rPr lang="en-GB" sz="2800" dirty="0" err="1" smtClean="0">
                <a:solidFill>
                  <a:schemeClr val="accent5">
                    <a:lumMod val="50000"/>
                  </a:schemeClr>
                </a:solidFill>
                <a:latin typeface="Century Gothic" panose="020B0502020202020204" pitchFamily="34" charset="0"/>
              </a:rPr>
              <a:t>une</a:t>
            </a:r>
            <a:r>
              <a:rPr lang="en-GB" sz="2800" dirty="0" smtClean="0">
                <a:solidFill>
                  <a:schemeClr val="accent5">
                    <a:lumMod val="50000"/>
                  </a:schemeClr>
                </a:solidFill>
                <a:latin typeface="Century Gothic" panose="020B0502020202020204" pitchFamily="34" charset="0"/>
              </a:rPr>
              <a:t> </a:t>
            </a:r>
            <a:r>
              <a:rPr lang="en-GB" sz="2800" dirty="0" err="1" smtClean="0">
                <a:solidFill>
                  <a:schemeClr val="accent5">
                    <a:lumMod val="50000"/>
                  </a:schemeClr>
                </a:solidFill>
                <a:latin typeface="Century Gothic" panose="020B0502020202020204" pitchFamily="34" charset="0"/>
              </a:rPr>
              <a:t>vieille</a:t>
            </a:r>
            <a:r>
              <a:rPr lang="en-GB" sz="2800" dirty="0" smtClean="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a:t>
            </a: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poste</a:t>
            </a:r>
          </a:p>
        </p:txBody>
      </p:sp>
      <p:sp>
        <p:nvSpPr>
          <p:cNvPr id="16" name="TextBox 15"/>
          <p:cNvSpPr txBox="1"/>
          <p:nvPr/>
        </p:nvSpPr>
        <p:spPr>
          <a:xfrm>
            <a:off x="5922696" y="5654007"/>
            <a:ext cx="1818075" cy="523220"/>
          </a:xfrm>
          <a:prstGeom prst="rect">
            <a:avLst/>
          </a:prstGeom>
          <a:noFill/>
        </p:spPr>
        <p:txBody>
          <a:bodyPr wrap="square" rtlCol="0">
            <a:spAutoFit/>
          </a:bodyPr>
          <a:lstStyle/>
          <a:p>
            <a:r>
              <a:rPr lang="en-GB" sz="2800" dirty="0" err="1" smtClean="0">
                <a:solidFill>
                  <a:schemeClr val="accent5">
                    <a:lumMod val="50000"/>
                  </a:schemeClr>
                </a:solidFill>
                <a:latin typeface="Century Gothic" panose="020B0502020202020204" pitchFamily="34" charset="0"/>
              </a:rPr>
              <a:t>jardin</a:t>
            </a:r>
            <a:endParaRPr lang="en-GB" sz="2800" dirty="0">
              <a:solidFill>
                <a:schemeClr val="accent5">
                  <a:lumMod val="50000"/>
                </a:schemeClr>
              </a:solidFill>
              <a:latin typeface="Century Gothic" panose="020B0502020202020204" pitchFamily="34" charset="0"/>
            </a:endParaRPr>
          </a:p>
        </p:txBody>
      </p:sp>
      <p:sp>
        <p:nvSpPr>
          <p:cNvPr id="17" name="TextBox 16"/>
          <p:cNvSpPr txBox="1"/>
          <p:nvPr/>
        </p:nvSpPr>
        <p:spPr>
          <a:xfrm>
            <a:off x="6004236" y="2962165"/>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parc</a:t>
            </a:r>
          </a:p>
        </p:txBody>
      </p:sp>
      <p:sp>
        <p:nvSpPr>
          <p:cNvPr id="18" name="TextBox 17"/>
          <p:cNvSpPr txBox="1"/>
          <p:nvPr/>
        </p:nvSpPr>
        <p:spPr>
          <a:xfrm>
            <a:off x="9550322" y="2934670"/>
            <a:ext cx="1818075" cy="52322"/>
          </a:xfrm>
          <a:prstGeom prst="rect">
            <a:avLst/>
          </a:prstGeom>
          <a:noFill/>
        </p:spPr>
        <p:txBody>
          <a:bodyPr wrap="square" rtlCol="0">
            <a:spAutoFit/>
          </a:bodyPr>
          <a:lstStyle/>
          <a:p>
            <a:r>
              <a:rPr lang="en-GB" sz="2800" dirty="0" err="1" smtClean="0">
                <a:solidFill>
                  <a:schemeClr val="accent5">
                    <a:lumMod val="50000"/>
                  </a:schemeClr>
                </a:solidFill>
                <a:latin typeface="Century Gothic" panose="020B0502020202020204" pitchFamily="34" charset="0"/>
              </a:rPr>
              <a:t>église</a:t>
            </a:r>
            <a:endParaRPr lang="en-GB" sz="2800" dirty="0">
              <a:solidFill>
                <a:schemeClr val="accent5">
                  <a:lumMod val="50000"/>
                </a:schemeClr>
              </a:solidFill>
              <a:latin typeface="Century Gothic" panose="020B0502020202020204" pitchFamily="34" charset="0"/>
            </a:endParaRPr>
          </a:p>
        </p:txBody>
      </p:sp>
      <p:pic>
        <p:nvPicPr>
          <p:cNvPr id="1028" name="Picture 4" descr="5K7A1012 | Parc Phoenix Nice | Bernard SANTUCCI |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390445" y="1203334"/>
            <a:ext cx="2535936" cy="169145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9550322" y="5584710"/>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938396" y="294233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47848" y="1227526"/>
            <a:ext cx="6720840" cy="523220"/>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Partner A</a:t>
            </a:r>
            <a:endParaRPr lang="en-GB" sz="2800" b="1" dirty="0">
              <a:solidFill>
                <a:schemeClr val="accent5">
                  <a:lumMod val="50000"/>
                </a:schemeClr>
              </a:solidFill>
              <a:latin typeface="Century Gothic" panose="020B0502020202020204" pitchFamily="34" charset="0"/>
            </a:endParaRPr>
          </a:p>
        </p:txBody>
      </p:sp>
      <p:sp>
        <p:nvSpPr>
          <p:cNvPr id="20" name="TextBox 19"/>
          <p:cNvSpPr txBox="1"/>
          <p:nvPr/>
        </p:nvSpPr>
        <p:spPr>
          <a:xfrm>
            <a:off x="863283" y="3481724"/>
            <a:ext cx="6720840" cy="523220"/>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Partner B</a:t>
            </a:r>
            <a:endParaRPr lang="en-GB" sz="2800" b="1" dirty="0">
              <a:solidFill>
                <a:schemeClr val="accent5">
                  <a:lumMod val="50000"/>
                </a:schemeClr>
              </a:solidFill>
              <a:latin typeface="Century Gothic" panose="020B0502020202020204" pitchFamily="34" charset="0"/>
            </a:endParaRPr>
          </a:p>
        </p:txBody>
      </p:sp>
      <p:pic>
        <p:nvPicPr>
          <p:cNvPr id="23" name="Picture 10" descr="All post offices in France will be open by end of M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8657" y="4516896"/>
            <a:ext cx="1090422" cy="858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8927993" y="1190333"/>
            <a:ext cx="2571750" cy="1694160"/>
          </a:xfrm>
          <a:prstGeom prst="rect">
            <a:avLst/>
          </a:prstGeom>
        </p:spPr>
      </p:pic>
      <p:pic>
        <p:nvPicPr>
          <p:cNvPr id="6" name="Picture 4" descr="Villa Rothschild Nice France - Free photo on Pixabay"/>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08657" y="3865495"/>
            <a:ext cx="219456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96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a:t>
            </a:r>
            <a:r>
              <a:rPr lang="en-GB" sz="3200" b="1" dirty="0" smtClean="0">
                <a:solidFill>
                  <a:schemeClr val="bg1"/>
                </a:solidFill>
              </a:rPr>
              <a:t>[</a:t>
            </a:r>
            <a:r>
              <a:rPr lang="en-GB" sz="3200" b="1" dirty="0" err="1" smtClean="0">
                <a:solidFill>
                  <a:schemeClr val="bg1"/>
                </a:solidFill>
              </a:rPr>
              <a:t>Réponses</a:t>
            </a:r>
            <a:r>
              <a:rPr lang="en-GB" sz="3200" b="1" dirty="0" smtClean="0">
                <a:solidFill>
                  <a:schemeClr val="bg1"/>
                </a:solidFill>
              </a:rPr>
              <a:t>]</a:t>
            </a:r>
            <a:endParaRPr lang="en-GB" sz="3200" b="1" dirty="0">
              <a:solidFill>
                <a:schemeClr val="bg1"/>
              </a:solidFill>
            </a:endParaRPr>
          </a:p>
        </p:txBody>
      </p:sp>
      <p:sp>
        <p:nvSpPr>
          <p:cNvPr id="13" name="Google Shape;147;p2"/>
          <p:cNvSpPr/>
          <p:nvPr/>
        </p:nvSpPr>
        <p:spPr>
          <a:xfrm>
            <a:off x="9668657" y="249869"/>
            <a:ext cx="2241264"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fr-FR" sz="2000" b="1" dirty="0" smtClean="0">
                <a:solidFill>
                  <a:schemeClr val="bg1"/>
                </a:solidFill>
                <a:latin typeface="Century Gothic" panose="020B0502020202020204" pitchFamily="34" charset="0"/>
                <a:ea typeface="Calibri"/>
                <a:cs typeface="Calibri"/>
                <a:sym typeface="Calibri"/>
              </a:rPr>
              <a:t>écouter / parler</a:t>
            </a:r>
            <a:endParaRPr kumimoji="0"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2" name="TextBox 1"/>
          <p:cNvSpPr txBox="1"/>
          <p:nvPr/>
        </p:nvSpPr>
        <p:spPr>
          <a:xfrm>
            <a:off x="747848" y="161544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À Nice, il y a une belle...</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 </a:t>
            </a:r>
            <a:r>
              <a:rPr lang="en-GB" sz="2800" smtClean="0">
                <a:solidFill>
                  <a:schemeClr val="accent5">
                    <a:lumMod val="50000"/>
                  </a:schemeClr>
                </a:solidFill>
                <a:latin typeface="Century Gothic" panose="020B0502020202020204" pitchFamily="34" charset="0"/>
              </a:rPr>
              <a:t>vieux...</a:t>
            </a:r>
            <a:endParaRPr lang="en-GB" sz="2800">
              <a:solidFill>
                <a:schemeClr val="accent5">
                  <a:lumMod val="50000"/>
                </a:schemeClr>
              </a:solidFill>
              <a:latin typeface="Century Gothic" panose="020B0502020202020204" pitchFamily="34" charset="0"/>
            </a:endParaRP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poste</a:t>
            </a:r>
          </a:p>
        </p:txBody>
      </p:sp>
      <p:sp>
        <p:nvSpPr>
          <p:cNvPr id="16" name="TextBox 15"/>
          <p:cNvSpPr txBox="1"/>
          <p:nvPr/>
        </p:nvSpPr>
        <p:spPr>
          <a:xfrm>
            <a:off x="6004236" y="5654007"/>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pont</a:t>
            </a:r>
          </a:p>
        </p:txBody>
      </p:sp>
      <p:sp>
        <p:nvSpPr>
          <p:cNvPr id="17" name="TextBox 16"/>
          <p:cNvSpPr txBox="1"/>
          <p:nvPr/>
        </p:nvSpPr>
        <p:spPr>
          <a:xfrm>
            <a:off x="6004236" y="2962165"/>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parc</a:t>
            </a:r>
          </a:p>
        </p:txBody>
      </p:sp>
      <p:sp>
        <p:nvSpPr>
          <p:cNvPr id="18" name="TextBox 17"/>
          <p:cNvSpPr txBox="1"/>
          <p:nvPr/>
        </p:nvSpPr>
        <p:spPr>
          <a:xfrm>
            <a:off x="9561424" y="2961330"/>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plage</a:t>
            </a:r>
          </a:p>
        </p:txBody>
      </p:sp>
      <p:pic>
        <p:nvPicPr>
          <p:cNvPr id="1026" name="Picture 2" descr="Studio Flat for rent in Nice IHA 77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099" y="1087348"/>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K7A1012 | Parc Phoenix Nice | Bernard SANTUCCI | Flick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390445" y="1203334"/>
            <a:ext cx="2535936" cy="1691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nt Napoléon, Nice, France (Riviera)] (LOC) | [Pont Napolé…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445" y="3763005"/>
            <a:ext cx="2438400" cy="18516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Rue Hotel des Postes, La Post, Nice, Provence-Alpes-Côte d ..."/>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965019" y="3686074"/>
            <a:ext cx="2503424" cy="1877568"/>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5867276" y="560314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561424" y="2894784"/>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172;p5">
            <a:hlinkClick r:id="" action="ppaction://noaction">
              <a:snd r:embed="rId8" name="28. 1. A Nice.wav"/>
            </a:hlinkClick>
          </p:cNvPr>
          <p:cNvSpPr/>
          <p:nvPr/>
        </p:nvSpPr>
        <p:spPr>
          <a:xfrm>
            <a:off x="164082" y="164863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9" name="28. 2. Il y a.wav"/>
            </a:hlinkClick>
          </p:cNvPr>
          <p:cNvSpPr/>
          <p:nvPr/>
        </p:nvSpPr>
        <p:spPr>
          <a:xfrm>
            <a:off x="164082" y="429498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485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3038"/>
            <a:ext cx="6457246" cy="867128"/>
          </a:xfrm>
          <a:prstGeom prst="rect">
            <a:avLst/>
          </a:prstGeom>
        </p:spPr>
      </p:pic>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Nice </a:t>
            </a:r>
            <a:r>
              <a:rPr lang="en-GB" sz="3200" b="1" dirty="0" smtClean="0">
                <a:solidFill>
                  <a:schemeClr val="bg1"/>
                </a:solidFill>
              </a:rPr>
              <a:t>[cont’d]</a:t>
            </a:r>
            <a:endParaRPr lang="en-GB" sz="3200" b="1" dirty="0">
              <a:solidFill>
                <a:schemeClr val="bg1"/>
              </a:solidFill>
            </a:endParaRPr>
          </a:p>
        </p:txBody>
      </p:sp>
      <p:sp>
        <p:nvSpPr>
          <p:cNvPr id="6" name="TextBox 5"/>
          <p:cNvSpPr txBox="1"/>
          <p:nvPr/>
        </p:nvSpPr>
        <p:spPr>
          <a:xfrm>
            <a:off x="903251" y="180696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vieille...</a:t>
            </a:r>
          </a:p>
        </p:txBody>
      </p:sp>
      <p:sp>
        <p:nvSpPr>
          <p:cNvPr id="9" name="TextBox 8"/>
          <p:cNvSpPr txBox="1"/>
          <p:nvPr/>
        </p:nvSpPr>
        <p:spPr>
          <a:xfrm>
            <a:off x="903251" y="4254606"/>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aussi un </a:t>
            </a:r>
            <a:r>
              <a:rPr lang="en-GB" sz="2800" smtClean="0">
                <a:solidFill>
                  <a:schemeClr val="accent5">
                    <a:lumMod val="50000"/>
                  </a:schemeClr>
                </a:solidFill>
                <a:latin typeface="Century Gothic" panose="020B0502020202020204" pitchFamily="34" charset="0"/>
              </a:rPr>
              <a:t>bon...</a:t>
            </a:r>
            <a:endParaRPr lang="en-GB" sz="2800">
              <a:solidFill>
                <a:schemeClr val="accent5">
                  <a:lumMod val="50000"/>
                </a:schemeClr>
              </a:solidFill>
              <a:latin typeface="Century Gothic" panose="020B0502020202020204" pitchFamily="34" charset="0"/>
            </a:endParaRPr>
          </a:p>
        </p:txBody>
      </p:sp>
      <p:sp>
        <p:nvSpPr>
          <p:cNvPr id="10" name="TextBox 9"/>
          <p:cNvSpPr txBox="1"/>
          <p:nvPr/>
        </p:nvSpPr>
        <p:spPr>
          <a:xfrm>
            <a:off x="6862656" y="5697200"/>
            <a:ext cx="106369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café</a:t>
            </a:r>
          </a:p>
        </p:txBody>
      </p:sp>
      <p:sp>
        <p:nvSpPr>
          <p:cNvPr id="11" name="TextBox 10"/>
          <p:cNvSpPr txBox="1"/>
          <p:nvPr/>
        </p:nvSpPr>
        <p:spPr>
          <a:xfrm>
            <a:off x="9948231" y="5697200"/>
            <a:ext cx="132279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école</a:t>
            </a:r>
          </a:p>
        </p:txBody>
      </p:sp>
      <p:sp>
        <p:nvSpPr>
          <p:cNvPr id="12" name="TextBox 11"/>
          <p:cNvSpPr txBox="1"/>
          <p:nvPr/>
        </p:nvSpPr>
        <p:spPr>
          <a:xfrm>
            <a:off x="9663771" y="3124802"/>
            <a:ext cx="1944511"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bâtiment</a:t>
            </a:r>
          </a:p>
        </p:txBody>
      </p:sp>
      <p:sp>
        <p:nvSpPr>
          <p:cNvPr id="15" name="TextBox 14"/>
          <p:cNvSpPr txBox="1"/>
          <p:nvPr/>
        </p:nvSpPr>
        <p:spPr>
          <a:xfrm>
            <a:off x="6616559" y="3084209"/>
            <a:ext cx="1555891"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église</a:t>
            </a:r>
          </a:p>
        </p:txBody>
      </p:sp>
      <p:pic>
        <p:nvPicPr>
          <p:cNvPr id="2056" name="Picture 8" descr="Nice. Notre-Dame of N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2961" y="1368727"/>
            <a:ext cx="27432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ile:Nice-clocher-place-rue-Prefecture.jpg - Wikimedia Common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745521" y="820514"/>
            <a:ext cx="1728216" cy="23042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le:Café de Turin.jpg - Wikimedia Commons"/>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175304" y="3897596"/>
            <a:ext cx="2438400" cy="16230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ile:Ecole Primaire Jean Mermoz Roissy-en-France 2018.jp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542829" y="391085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6616559" y="3026111"/>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746414" y="5627903"/>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Google Shape;147;p2"/>
          <p:cNvSpPr/>
          <p:nvPr/>
        </p:nvSpPr>
        <p:spPr>
          <a:xfrm>
            <a:off x="9668657" y="249869"/>
            <a:ext cx="2241264"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fr-FR" sz="2000" b="1" dirty="0" smtClean="0">
                <a:solidFill>
                  <a:schemeClr val="bg1"/>
                </a:solidFill>
                <a:latin typeface="Century Gothic" panose="020B0502020202020204" pitchFamily="34" charset="0"/>
                <a:ea typeface="Calibri"/>
                <a:cs typeface="Calibri"/>
                <a:sym typeface="Calibri"/>
              </a:rPr>
              <a:t>écouter / parler</a:t>
            </a:r>
            <a:endParaRPr kumimoji="0"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19" name="Google Shape;172;p5">
            <a:hlinkClick r:id="" action="ppaction://noaction">
              <a:snd r:embed="rId8" name="28. 3. Il y a2.wav"/>
            </a:hlinkClick>
          </p:cNvPr>
          <p:cNvSpPr/>
          <p:nvPr/>
        </p:nvSpPr>
        <p:spPr>
          <a:xfrm>
            <a:off x="278611" y="18421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9" name="28. 4. Il y a3.wav"/>
            </a:hlinkClick>
          </p:cNvPr>
          <p:cNvSpPr/>
          <p:nvPr/>
        </p:nvSpPr>
        <p:spPr>
          <a:xfrm>
            <a:off x="293279" y="4254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60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749375" y="2931694"/>
            <a:ext cx="1818075"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église</a:t>
            </a:r>
          </a:p>
        </p:txBody>
      </p:sp>
      <p:pic>
        <p:nvPicPr>
          <p:cNvPr id="1036" name="Picture 12" descr="L'école maternelle et primaire Pajol située dans le 18è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544" y="3558394"/>
            <a:ext cx="1603756" cy="2075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Paris [</a:t>
            </a:r>
            <a:r>
              <a:rPr lang="en-GB" sz="3200" b="1" dirty="0" err="1">
                <a:solidFill>
                  <a:schemeClr val="bg1"/>
                </a:solidFill>
              </a:rPr>
              <a:t>Réponses</a:t>
            </a:r>
            <a:r>
              <a:rPr lang="en-GB" sz="3200" b="1" dirty="0">
                <a:solidFill>
                  <a:schemeClr val="bg1"/>
                </a:solidFill>
              </a:rPr>
              <a:t>]</a:t>
            </a:r>
          </a:p>
        </p:txBody>
      </p:sp>
      <p:sp>
        <p:nvSpPr>
          <p:cNvPr id="13" name="Google Shape;147;p2"/>
          <p:cNvSpPr/>
          <p:nvPr/>
        </p:nvSpPr>
        <p:spPr>
          <a:xfrm>
            <a:off x="9567958" y="162103"/>
            <a:ext cx="2341962"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fr-FR" sz="2000" b="1" dirty="0" smtClean="0">
                <a:solidFill>
                  <a:schemeClr val="bg1"/>
                </a:solidFill>
                <a:latin typeface="Century Gothic" panose="020B0502020202020204" pitchFamily="34" charset="0"/>
                <a:ea typeface="Calibri"/>
                <a:cs typeface="Calibri"/>
                <a:sym typeface="Calibri"/>
              </a:rPr>
              <a:t>écouter / parler</a:t>
            </a:r>
            <a:endParaRPr kumimoji="0"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2" name="TextBox 1"/>
          <p:cNvSpPr txBox="1"/>
          <p:nvPr/>
        </p:nvSpPr>
        <p:spPr>
          <a:xfrm>
            <a:off x="747848" y="161544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À Paris, il y a un haut...</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a:t>
            </a:r>
            <a:r>
              <a:rPr lang="en-GB" sz="2800" smtClean="0">
                <a:solidFill>
                  <a:schemeClr val="accent5">
                    <a:lumMod val="50000"/>
                  </a:schemeClr>
                </a:solidFill>
                <a:latin typeface="Century Gothic" panose="020B0502020202020204" pitchFamily="34" charset="0"/>
              </a:rPr>
              <a:t>nouvelle...</a:t>
            </a:r>
            <a:endParaRPr lang="en-GB" sz="2800">
              <a:solidFill>
                <a:schemeClr val="accent5">
                  <a:lumMod val="50000"/>
                </a:schemeClr>
              </a:solidFill>
              <a:latin typeface="Century Gothic" panose="020B0502020202020204" pitchFamily="34" charset="0"/>
            </a:endParaRPr>
          </a:p>
        </p:txBody>
      </p:sp>
      <p:sp>
        <p:nvSpPr>
          <p:cNvPr id="14" name="TextBox 13"/>
          <p:cNvSpPr txBox="1"/>
          <p:nvPr/>
        </p:nvSpPr>
        <p:spPr>
          <a:xfrm>
            <a:off x="9561424" y="5654007"/>
            <a:ext cx="162106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école</a:t>
            </a:r>
          </a:p>
        </p:txBody>
      </p:sp>
      <p:sp>
        <p:nvSpPr>
          <p:cNvPr id="16" name="TextBox 15"/>
          <p:cNvSpPr txBox="1"/>
          <p:nvPr/>
        </p:nvSpPr>
        <p:spPr>
          <a:xfrm>
            <a:off x="5766048" y="5647846"/>
            <a:ext cx="1818075"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pont</a:t>
            </a:r>
          </a:p>
        </p:txBody>
      </p:sp>
      <p:sp>
        <p:nvSpPr>
          <p:cNvPr id="18" name="TextBox 17"/>
          <p:cNvSpPr txBox="1"/>
          <p:nvPr/>
        </p:nvSpPr>
        <p:spPr>
          <a:xfrm>
            <a:off x="9364414" y="2974330"/>
            <a:ext cx="1818075"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bâtiment</a:t>
            </a:r>
          </a:p>
        </p:txBody>
      </p:sp>
      <p:sp>
        <p:nvSpPr>
          <p:cNvPr id="21" name="Oval 20"/>
          <p:cNvSpPr/>
          <p:nvPr/>
        </p:nvSpPr>
        <p:spPr>
          <a:xfrm>
            <a:off x="9567958" y="5614665"/>
            <a:ext cx="117993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9316384" y="2923473"/>
            <a:ext cx="181807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Paris France - Saint Augustin Church - Historic | SAINT AUGU… | Flick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943565" y="866362"/>
            <a:ext cx="146304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office building in Paris, Fr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544" y="779770"/>
            <a:ext cx="164592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ont Alexandre III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4610" y="3686074"/>
            <a:ext cx="2520950" cy="188595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72;p5">
            <a:hlinkClick r:id="" action="ppaction://noaction">
              <a:snd r:embed="rId8" name="28. 5. A Paris.wav"/>
            </a:hlinkClick>
          </p:cNvPr>
          <p:cNvSpPr/>
          <p:nvPr/>
        </p:nvSpPr>
        <p:spPr>
          <a:xfrm>
            <a:off x="164083" y="1686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9" name="28. 6. Il y a 4.wav"/>
            </a:hlinkClick>
          </p:cNvPr>
          <p:cNvSpPr/>
          <p:nvPr/>
        </p:nvSpPr>
        <p:spPr>
          <a:xfrm>
            <a:off x="201389" y="429043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80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3038"/>
            <a:ext cx="6457246" cy="867128"/>
          </a:xfrm>
          <a:prstGeom prst="rect">
            <a:avLst/>
          </a:prstGeom>
        </p:spPr>
      </p:pic>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Paris </a:t>
            </a:r>
            <a:r>
              <a:rPr lang="en-GB" sz="3200" b="1" dirty="0" smtClean="0">
                <a:solidFill>
                  <a:schemeClr val="bg1"/>
                </a:solidFill>
              </a:rPr>
              <a:t>[cont’d]</a:t>
            </a:r>
            <a:endParaRPr lang="en-GB" sz="3200" b="1" dirty="0">
              <a:solidFill>
                <a:schemeClr val="bg1"/>
              </a:solidFill>
            </a:endParaRPr>
          </a:p>
        </p:txBody>
      </p:sp>
      <p:sp>
        <p:nvSpPr>
          <p:cNvPr id="13" name="Google Shape;147;p2"/>
          <p:cNvSpPr/>
          <p:nvPr/>
        </p:nvSpPr>
        <p:spPr>
          <a:xfrm>
            <a:off x="9608695" y="249869"/>
            <a:ext cx="2301225"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fr-FR" sz="2000" b="1" dirty="0" smtClean="0">
                <a:solidFill>
                  <a:schemeClr val="bg1"/>
                </a:solidFill>
                <a:latin typeface="Century Gothic" panose="020B0502020202020204" pitchFamily="34" charset="0"/>
                <a:ea typeface="Calibri"/>
                <a:cs typeface="Calibri"/>
                <a:sym typeface="Calibri"/>
              </a:rPr>
              <a:t>écouter / parler</a:t>
            </a:r>
            <a:endParaRPr kumimoji="0"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endParaRPr>
          </a:p>
        </p:txBody>
      </p:sp>
      <p:sp>
        <p:nvSpPr>
          <p:cNvPr id="6" name="TextBox 5"/>
          <p:cNvSpPr txBox="1"/>
          <p:nvPr/>
        </p:nvSpPr>
        <p:spPr>
          <a:xfrm>
            <a:off x="903251" y="1806960"/>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une vieille...</a:t>
            </a:r>
          </a:p>
        </p:txBody>
      </p:sp>
      <p:sp>
        <p:nvSpPr>
          <p:cNvPr id="9" name="TextBox 8"/>
          <p:cNvSpPr txBox="1"/>
          <p:nvPr/>
        </p:nvSpPr>
        <p:spPr>
          <a:xfrm>
            <a:off x="903251" y="4254606"/>
            <a:ext cx="6720840"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Il y a aussi un </a:t>
            </a:r>
            <a:r>
              <a:rPr lang="en-GB" sz="2800" smtClean="0">
                <a:solidFill>
                  <a:schemeClr val="accent5">
                    <a:lumMod val="50000"/>
                  </a:schemeClr>
                </a:solidFill>
                <a:latin typeface="Century Gothic" panose="020B0502020202020204" pitchFamily="34" charset="0"/>
              </a:rPr>
              <a:t>beau...</a:t>
            </a:r>
            <a:endParaRPr lang="en-GB" sz="2800">
              <a:solidFill>
                <a:schemeClr val="accent5">
                  <a:lumMod val="50000"/>
                </a:schemeClr>
              </a:solidFill>
              <a:latin typeface="Century Gothic" panose="020B0502020202020204" pitchFamily="34" charset="0"/>
            </a:endParaRPr>
          </a:p>
        </p:txBody>
      </p:sp>
      <p:sp>
        <p:nvSpPr>
          <p:cNvPr id="10" name="TextBox 9"/>
          <p:cNvSpPr txBox="1"/>
          <p:nvPr/>
        </p:nvSpPr>
        <p:spPr>
          <a:xfrm>
            <a:off x="6557080" y="5697200"/>
            <a:ext cx="1751048"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poste</a:t>
            </a:r>
          </a:p>
        </p:txBody>
      </p:sp>
      <p:sp>
        <p:nvSpPr>
          <p:cNvPr id="11" name="TextBox 10"/>
          <p:cNvSpPr txBox="1"/>
          <p:nvPr/>
        </p:nvSpPr>
        <p:spPr>
          <a:xfrm>
            <a:off x="9948231" y="5697200"/>
            <a:ext cx="132279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jardin</a:t>
            </a:r>
          </a:p>
        </p:txBody>
      </p:sp>
      <p:sp>
        <p:nvSpPr>
          <p:cNvPr id="12" name="TextBox 11"/>
          <p:cNvSpPr txBox="1"/>
          <p:nvPr/>
        </p:nvSpPr>
        <p:spPr>
          <a:xfrm>
            <a:off x="9486684" y="3124802"/>
            <a:ext cx="1944511" cy="523220"/>
          </a:xfrm>
          <a:prstGeom prst="rect">
            <a:avLst/>
          </a:prstGeom>
          <a:noFill/>
        </p:spPr>
        <p:txBody>
          <a:bodyPr wrap="square" rtlCol="0">
            <a:spAutoFit/>
          </a:bodyPr>
          <a:lstStyle/>
          <a:p>
            <a:pPr algn="ctr"/>
            <a:r>
              <a:rPr lang="en-GB" sz="2800">
                <a:solidFill>
                  <a:schemeClr val="accent5">
                    <a:lumMod val="50000"/>
                  </a:schemeClr>
                </a:solidFill>
                <a:latin typeface="Century Gothic" panose="020B0502020202020204" pitchFamily="34" charset="0"/>
              </a:rPr>
              <a:t>café</a:t>
            </a:r>
          </a:p>
        </p:txBody>
      </p:sp>
      <p:sp>
        <p:nvSpPr>
          <p:cNvPr id="15" name="TextBox 14"/>
          <p:cNvSpPr txBox="1"/>
          <p:nvPr/>
        </p:nvSpPr>
        <p:spPr>
          <a:xfrm>
            <a:off x="6431890" y="3078118"/>
            <a:ext cx="180898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université</a:t>
            </a:r>
          </a:p>
        </p:txBody>
      </p:sp>
      <p:sp>
        <p:nvSpPr>
          <p:cNvPr id="16" name="Oval 15"/>
          <p:cNvSpPr/>
          <p:nvPr/>
        </p:nvSpPr>
        <p:spPr>
          <a:xfrm>
            <a:off x="6431890" y="2996974"/>
            <a:ext cx="1808984"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9749138" y="5621403"/>
            <a:ext cx="141960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Studying at the Sorbon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304" y="1158803"/>
            <a:ext cx="2514600" cy="1675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w to Drink Coffee Like a Local in Paris"/>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995900" y="1384646"/>
            <a:ext cx="2926080" cy="14773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ll post offices in France will be open by end of M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182" y="3790305"/>
            <a:ext cx="2180844" cy="1717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Jardin des Tuileries in autumn leading to the Louvre Museum in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4983" y="3845734"/>
            <a:ext cx="2924937" cy="1645920"/>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72;p5">
            <a:hlinkClick r:id="" action="ppaction://noaction">
              <a:snd r:embed="rId8" name="28. 7. Il y a5.wav"/>
            </a:hlinkClick>
          </p:cNvPr>
          <p:cNvSpPr/>
          <p:nvPr/>
        </p:nvSpPr>
        <p:spPr>
          <a:xfrm>
            <a:off x="275134" y="1842106"/>
            <a:ext cx="569651"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9" name="28. 8. Il y a aussi.wav"/>
            </a:hlinkClick>
          </p:cNvPr>
          <p:cNvSpPr/>
          <p:nvPr/>
        </p:nvSpPr>
        <p:spPr>
          <a:xfrm>
            <a:off x="297540" y="428975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56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Rectangle 26"/>
          <p:cNvSpPr/>
          <p:nvPr/>
        </p:nvSpPr>
        <p:spPr>
          <a:xfrm>
            <a:off x="10068036" y="1350345"/>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bleu</a:t>
            </a:r>
          </a:p>
        </p:txBody>
      </p:sp>
      <p:sp>
        <p:nvSpPr>
          <p:cNvPr id="29" name="Rectangle 28"/>
          <p:cNvSpPr/>
          <p:nvPr/>
        </p:nvSpPr>
        <p:spPr>
          <a:xfrm>
            <a:off x="1959703" y="397889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calme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507030" y="2229826"/>
            <a:ext cx="267733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a:ln>
                  <a:noFill/>
                </a:ln>
                <a:solidFill>
                  <a:srgbClr val="000066"/>
                </a:solidFill>
                <a:effectLst/>
                <a:uLnTx/>
                <a:uFillTx/>
                <a:latin typeface="Century Gothic" panose="020B0502020202020204" pitchFamily="34" charset="0"/>
                <a:ea typeface="+mn-ea"/>
                <a:cs typeface="+mn-cs"/>
              </a:rPr>
              <a:t>moderne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6" name="Title 3"/>
          <p:cNvSpPr txBox="1">
            <a:spLocks/>
          </p:cNvSpPr>
          <p:nvPr/>
        </p:nvSpPr>
        <p:spPr>
          <a:xfrm>
            <a:off x="0" y="192212"/>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Adjectives – masculine </a:t>
            </a:r>
          </a:p>
        </p:txBody>
      </p:sp>
      <p:sp>
        <p:nvSpPr>
          <p:cNvPr id="37" name="Rectangle 36"/>
          <p:cNvSpPr/>
          <p:nvPr/>
        </p:nvSpPr>
        <p:spPr>
          <a:xfrm>
            <a:off x="9499610" y="2711028"/>
            <a:ext cx="109036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noir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p:cNvSpPr/>
          <p:nvPr/>
        </p:nvSpPr>
        <p:spPr>
          <a:xfrm>
            <a:off x="2009215" y="1230099"/>
            <a:ext cx="118333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31"/>
          <p:cNvSpPr/>
          <p:nvPr/>
        </p:nvSpPr>
        <p:spPr>
          <a:xfrm>
            <a:off x="5694858" y="4127530"/>
            <a:ext cx="152477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8499525" y="4181468"/>
            <a:ext cx="153118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a:t>
            </a:r>
          </a:p>
        </p:txBody>
      </p:sp>
      <p:sp>
        <p:nvSpPr>
          <p:cNvPr id="43" name="Rectangle 42"/>
          <p:cNvSpPr/>
          <p:nvPr/>
        </p:nvSpPr>
        <p:spPr>
          <a:xfrm>
            <a:off x="4922456" y="2781968"/>
            <a:ext cx="261802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nouveau</a:t>
            </a:r>
          </a:p>
        </p:txBody>
      </p:sp>
      <p:sp>
        <p:nvSpPr>
          <p:cNvPr id="45" name="Rectangle 44"/>
          <p:cNvSpPr/>
          <p:nvPr/>
        </p:nvSpPr>
        <p:spPr>
          <a:xfrm>
            <a:off x="571485" y="3512839"/>
            <a:ext cx="146386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vieux</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after</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p:cNvSpPr txBox="1"/>
          <p:nvPr/>
        </p:nvSpPr>
        <p:spPr>
          <a:xfrm>
            <a:off x="6922502" y="130232"/>
            <a:ext cx="5269499" cy="584775"/>
          </a:xfrm>
          <a:prstGeom prst="rect">
            <a:avLst/>
          </a:prstGeom>
          <a:noFill/>
        </p:spPr>
        <p:txBody>
          <a:bodyPr wrap="square" rtlCol="0">
            <a:spAutoFit/>
          </a:bodyPr>
          <a:lstStyle/>
          <a:p>
            <a:pPr lvl="0" algn="ctr">
              <a:buClrTx/>
              <a:defRPr/>
            </a:pPr>
            <a:r>
              <a:rPr lang="en-GB" sz="3200" b="1">
                <a:solidFill>
                  <a:schemeClr val="accent5">
                    <a:lumMod val="50000"/>
                  </a:schemeClr>
                </a:solidFill>
                <a:latin typeface="Century Gothic" panose="020B0502020202020204" pitchFamily="34" charset="0"/>
              </a:rPr>
              <a:t>Où va l’adjectif ?</a:t>
            </a:r>
            <a:endParaRPr kumimoji="0" lang="en-GB" sz="6000" b="1" i="0"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DF1CA7F2-DA27-4966-BA20-42055A9A93E0}"/>
              </a:ext>
            </a:extLst>
          </p:cNvPr>
          <p:cNvGrpSpPr/>
          <p:nvPr/>
        </p:nvGrpSpPr>
        <p:grpSpPr>
          <a:xfrm>
            <a:off x="4034144" y="1166316"/>
            <a:ext cx="4104743" cy="1336416"/>
            <a:chOff x="3910376" y="1111821"/>
            <a:chExt cx="4104743" cy="1336416"/>
          </a:xfrm>
        </p:grpSpPr>
        <p:pic>
          <p:nvPicPr>
            <p:cNvPr id="20" name="Picture 2" descr="Carryon Backpacks Bags Clip Art">
              <a:extLst>
                <a:ext uri="{FF2B5EF4-FFF2-40B4-BE49-F238E27FC236}">
                  <a16:creationId xmlns:a16="http://schemas.microsoft.com/office/drawing/2014/main" id="{9EE860C4-3B44-4EA3-AC9B-366B458210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148" y="1111821"/>
              <a:ext cx="1590971" cy="1336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885671-06AE-41A1-AC65-97FAE6EF737E}"/>
                </a:ext>
              </a:extLst>
            </p:cNvPr>
            <p:cNvSpPr txBox="1"/>
            <p:nvPr/>
          </p:nvSpPr>
          <p:spPr>
            <a:xfrm>
              <a:off x="3910376" y="1462856"/>
              <a:ext cx="3012126" cy="738664"/>
            </a:xfrm>
            <a:prstGeom prst="rect">
              <a:avLst/>
            </a:prstGeom>
            <a:noFill/>
          </p:spPr>
          <p:txBody>
            <a:bodyPr wrap="square" rtlCol="0">
              <a:spAutoFit/>
            </a:bodyPr>
            <a:lstStyle/>
            <a:p>
              <a:pPr algn="ctr"/>
              <a:r>
                <a:rPr lang="en-GB" sz="4200" b="1" dirty="0">
                  <a:solidFill>
                    <a:schemeClr val="accent2"/>
                  </a:solidFill>
                  <a:latin typeface="Century Gothic" panose="020B0502020202020204" pitchFamily="34" charset="0"/>
                </a:rPr>
                <a:t>BAGS</a:t>
              </a:r>
            </a:p>
          </p:txBody>
        </p:sp>
      </p:grpSp>
    </p:spTree>
    <p:extLst>
      <p:ext uri="{BB962C8B-B14F-4D97-AF65-F5344CB8AC3E}">
        <p14:creationId xmlns:p14="http://schemas.microsoft.com/office/powerpoint/2010/main" val="692651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0013 0.84329 " pathEditMode="relative" rAng="0" ptsTypes="AA">
                                      <p:cBhvr>
                                        <p:cTn id="6" dur="2000" fill="hold"/>
                                        <p:tgtEl>
                                          <p:spTgt spid="30"/>
                                        </p:tgtEl>
                                        <p:attrNameLst>
                                          <p:attrName>ppt_x</p:attrName>
                                          <p:attrName>ppt_y</p:attrName>
                                        </p:attrNameLst>
                                      </p:cBhvr>
                                      <p:rCtr x="-65" y="42153"/>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4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04167E-6 1.11111E-6 L 0.00846 0.53102 " pathEditMode="relative" rAng="0" ptsTypes="AA">
                                      <p:cBhvr>
                                        <p:cTn id="11" dur="2000" fill="hold"/>
                                        <p:tgtEl>
                                          <p:spTgt spid="45"/>
                                        </p:tgtEl>
                                        <p:attrNameLst>
                                          <p:attrName>ppt_x</p:attrName>
                                          <p:attrName>ppt_y</p:attrName>
                                        </p:attrNameLst>
                                      </p:cBhvr>
                                      <p:rCtr x="417" y="26551"/>
                                    </p:animMotion>
                                  </p:childTnLst>
                                </p:cTn>
                              </p:par>
                            </p:childTnLst>
                          </p:cTn>
                        </p:par>
                      </p:childTnLst>
                    </p:cTn>
                  </p:par>
                </p:childTnLst>
              </p:cTn>
              <p:nextCondLst>
                <p:cond evt="onClick" delay="0">
                  <p:tgtEl>
                    <p:spTgt spid="45"/>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08333E-6 -1.11111E-6 L 0.99102 0.60764 " pathEditMode="relative" rAng="0" ptsTypes="AA">
                                      <p:cBhvr>
                                        <p:cTn id="16" dur="2000" fill="hold"/>
                                        <p:tgtEl>
                                          <p:spTgt spid="31"/>
                                        </p:tgtEl>
                                        <p:attrNameLst>
                                          <p:attrName>ppt_x</p:attrName>
                                          <p:attrName>ppt_y</p:attrName>
                                        </p:attrNameLst>
                                      </p:cBhvr>
                                      <p:rCtr x="49544" y="30370"/>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375E-6 -2.96296E-6 L 0.87084 0.27894 " pathEditMode="relative" rAng="0" ptsTypes="AA">
                                      <p:cBhvr>
                                        <p:cTn id="21" dur="2000" fill="hold"/>
                                        <p:tgtEl>
                                          <p:spTgt spid="29"/>
                                        </p:tgtEl>
                                        <p:attrNameLst>
                                          <p:attrName>ppt_x</p:attrName>
                                          <p:attrName>ppt_y</p:attrName>
                                        </p:attrNameLst>
                                      </p:cBhvr>
                                      <p:rCtr x="43542" y="13935"/>
                                    </p:animMotion>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9167E-6 3.33333E-6 L -0.28177 0.70139 " pathEditMode="relative" rAng="0" ptsTypes="AA">
                                      <p:cBhvr>
                                        <p:cTn id="26" dur="2000" fill="hold"/>
                                        <p:tgtEl>
                                          <p:spTgt spid="43"/>
                                        </p:tgtEl>
                                        <p:attrNameLst>
                                          <p:attrName>ppt_x</p:attrName>
                                          <p:attrName>ppt_y</p:attrName>
                                        </p:attrNameLst>
                                      </p:cBhvr>
                                      <p:rCtr x="-14089" y="35069"/>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2.70833E-6 -2.96296E-6 L -0.50495 0.45903 " pathEditMode="relative" rAng="0" ptsTypes="AA">
                                      <p:cBhvr>
                                        <p:cTn id="31" dur="2000" fill="hold"/>
                                        <p:tgtEl>
                                          <p:spTgt spid="32"/>
                                        </p:tgtEl>
                                        <p:attrNameLst>
                                          <p:attrName>ppt_x</p:attrName>
                                          <p:attrName>ppt_y</p:attrName>
                                        </p:attrNameLst>
                                      </p:cBhvr>
                                      <p:rCtr x="-25247" y="22940"/>
                                    </p:animMotion>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16667E-6 -2.59259E-6 L -0.8392 0.19306 " pathEditMode="relative" rAng="0" ptsTypes="AA">
                                      <p:cBhvr>
                                        <p:cTn id="36" dur="2000" fill="hold"/>
                                        <p:tgtEl>
                                          <p:spTgt spid="39"/>
                                        </p:tgtEl>
                                        <p:attrNameLst>
                                          <p:attrName>ppt_x</p:attrName>
                                          <p:attrName>ppt_y</p:attrName>
                                        </p:attrNameLst>
                                      </p:cBhvr>
                                      <p:rCtr x="-41966" y="9653"/>
                                    </p:animMotion>
                                  </p:childTnLst>
                                </p:cTn>
                              </p:par>
                            </p:childTnLst>
                          </p:cTn>
                        </p:par>
                      </p:childTnLst>
                    </p:cTn>
                  </p:par>
                </p:childTnLst>
              </p:cTn>
              <p:nextCondLst>
                <p:cond evt="onClick" delay="0">
                  <p:tgtEl>
                    <p:spTgt spid="39"/>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08333E-7 -1.11111E-6 L -0.00065 0.90533 " pathEditMode="relative" rAng="0" ptsTypes="AA">
                                      <p:cBhvr>
                                        <p:cTn id="41" dur="2000" fill="hold"/>
                                        <p:tgtEl>
                                          <p:spTgt spid="27"/>
                                        </p:tgtEl>
                                        <p:attrNameLst>
                                          <p:attrName>ppt_x</p:attrName>
                                          <p:attrName>ppt_y</p:attrName>
                                        </p:attrNameLst>
                                      </p:cBhvr>
                                      <p:rCtr x="-39" y="45255"/>
                                    </p:animMotion>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7.40741E-7 L 0.00195 0.71458 " pathEditMode="relative" rAng="0" ptsTypes="AA">
                                      <p:cBhvr>
                                        <p:cTn id="46" dur="2000" fill="hold"/>
                                        <p:tgtEl>
                                          <p:spTgt spid="37"/>
                                        </p:tgtEl>
                                        <p:attrNameLst>
                                          <p:attrName>ppt_x</p:attrName>
                                          <p:attrName>ppt_y</p:attrName>
                                        </p:attrNameLst>
                                      </p:cBhvr>
                                      <p:rCtr x="91" y="35718"/>
                                    </p:animMotion>
                                  </p:childTnLst>
                                </p:cTn>
                              </p:par>
                            </p:childTnLst>
                          </p:cTn>
                        </p:par>
                      </p:childTnLst>
                    </p:cTn>
                  </p:par>
                </p:childTnLst>
              </p:cTn>
              <p:nextCondLst>
                <p:cond evt="onClick" delay="0">
                  <p:tgtEl>
                    <p:spTgt spid="37"/>
                  </p:tgtEl>
                </p:cond>
              </p:nextCondLst>
            </p:seq>
          </p:childTnLst>
        </p:cTn>
      </p:par>
    </p:tnLst>
    <p:bldLst>
      <p:bldP spid="27" grpId="0"/>
      <p:bldP spid="29" grpId="0"/>
      <p:bldP spid="31" grpId="0"/>
      <p:bldP spid="37" grpId="0"/>
      <p:bldP spid="30" grpId="0"/>
      <p:bldP spid="32" grpId="0"/>
      <p:bldP spid="39" grpId="0"/>
      <p:bldP spid="43"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Rectangle 26"/>
          <p:cNvSpPr/>
          <p:nvPr/>
        </p:nvSpPr>
        <p:spPr>
          <a:xfrm>
            <a:off x="9683209" y="2118687"/>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bonne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28"/>
          <p:cNvSpPr/>
          <p:nvPr/>
        </p:nvSpPr>
        <p:spPr>
          <a:xfrm>
            <a:off x="-141288" y="4106692"/>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p:cNvSpPr/>
          <p:nvPr/>
        </p:nvSpPr>
        <p:spPr>
          <a:xfrm>
            <a:off x="1051640" y="2364908"/>
            <a:ext cx="161454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a:ln>
                  <a:noFill/>
                </a:ln>
                <a:solidFill>
                  <a:srgbClr val="000066"/>
                </a:solidFill>
                <a:effectLst/>
                <a:uLnTx/>
                <a:uFillTx/>
                <a:latin typeface="Century Gothic" panose="020B0502020202020204" pitchFamily="34" charset="0"/>
                <a:ea typeface="+mn-ea"/>
                <a:cs typeface="+mn-cs"/>
              </a:rPr>
              <a:t>noire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33" name="Rectangle 32"/>
          <p:cNvSpPr/>
          <p:nvPr/>
        </p:nvSpPr>
        <p:spPr>
          <a:xfrm>
            <a:off x="4034144" y="3024294"/>
            <a:ext cx="161614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bleue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125"/>
            <a:ext cx="6457246" cy="867128"/>
          </a:xfrm>
          <a:prstGeom prst="rect">
            <a:avLst/>
          </a:prstGeom>
        </p:spPr>
      </p:pic>
      <p:sp>
        <p:nvSpPr>
          <p:cNvPr id="26" name="Title 3"/>
          <p:cNvSpPr txBox="1">
            <a:spLocks/>
          </p:cNvSpPr>
          <p:nvPr/>
        </p:nvSpPr>
        <p:spPr>
          <a:xfrm>
            <a:off x="0" y="19911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Adjectives – feminine </a:t>
            </a:r>
          </a:p>
        </p:txBody>
      </p:sp>
      <p:sp>
        <p:nvSpPr>
          <p:cNvPr id="37" name="Rectangle 36"/>
          <p:cNvSpPr/>
          <p:nvPr/>
        </p:nvSpPr>
        <p:spPr>
          <a:xfrm>
            <a:off x="8746715" y="966363"/>
            <a:ext cx="248657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moderne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29"/>
          <p:cNvSpPr/>
          <p:nvPr/>
        </p:nvSpPr>
        <p:spPr>
          <a:xfrm>
            <a:off x="1828076" y="1230099"/>
            <a:ext cx="154561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vieille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p:cNvSpPr/>
          <p:nvPr/>
        </p:nvSpPr>
        <p:spPr>
          <a:xfrm>
            <a:off x="9231679" y="4260350"/>
            <a:ext cx="23022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nouvelle</a:t>
            </a:r>
          </a:p>
        </p:txBody>
      </p:sp>
      <p:sp>
        <p:nvSpPr>
          <p:cNvPr id="43" name="Rectangle 42"/>
          <p:cNvSpPr/>
          <p:nvPr/>
        </p:nvSpPr>
        <p:spPr>
          <a:xfrm>
            <a:off x="5528145" y="3978897"/>
            <a:ext cx="18582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haute</a:t>
            </a:r>
          </a:p>
        </p:txBody>
      </p:sp>
      <p:sp>
        <p:nvSpPr>
          <p:cNvPr id="46" name="Rectangle 45"/>
          <p:cNvSpPr/>
          <p:nvPr/>
        </p:nvSpPr>
        <p:spPr>
          <a:xfrm>
            <a:off x="7825524" y="3106408"/>
            <a:ext cx="140615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belle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47"/>
          <p:cNvSpPr/>
          <p:nvPr/>
        </p:nvSpPr>
        <p:spPr>
          <a:xfrm>
            <a:off x="0" y="5414936"/>
            <a:ext cx="6086516" cy="9784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p:cNvSpPr/>
          <p:nvPr/>
        </p:nvSpPr>
        <p:spPr>
          <a:xfrm>
            <a:off x="6086516" y="5414936"/>
            <a:ext cx="6109066" cy="98192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TextBox 49"/>
          <p:cNvSpPr txBox="1"/>
          <p:nvPr/>
        </p:nvSpPr>
        <p:spPr>
          <a:xfrm>
            <a:off x="1936920" y="5416599"/>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TextBox 50"/>
          <p:cNvSpPr txBox="1"/>
          <p:nvPr/>
        </p:nvSpPr>
        <p:spPr>
          <a:xfrm>
            <a:off x="7919052" y="5444975"/>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after</a:t>
            </a: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 descr="Carryon Backpacks Bags Clip Art">
            <a:extLst>
              <a:ext uri="{FF2B5EF4-FFF2-40B4-BE49-F238E27FC236}">
                <a16:creationId xmlns:a16="http://schemas.microsoft.com/office/drawing/2014/main" id="{32579106-30B1-433C-B43B-FC993261E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916" y="1166316"/>
            <a:ext cx="1590971" cy="13364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0938142-F98C-4C5C-9958-6B741585C30D}"/>
              </a:ext>
            </a:extLst>
          </p:cNvPr>
          <p:cNvSpPr txBox="1"/>
          <p:nvPr/>
        </p:nvSpPr>
        <p:spPr>
          <a:xfrm>
            <a:off x="4034144" y="1517351"/>
            <a:ext cx="3012126" cy="738664"/>
          </a:xfrm>
          <a:prstGeom prst="rect">
            <a:avLst/>
          </a:prstGeom>
          <a:noFill/>
        </p:spPr>
        <p:txBody>
          <a:bodyPr wrap="square" rtlCol="0">
            <a:spAutoFit/>
          </a:bodyPr>
          <a:lstStyle/>
          <a:p>
            <a:pPr algn="ctr"/>
            <a:r>
              <a:rPr lang="en-GB" sz="4200" b="1" dirty="0">
                <a:solidFill>
                  <a:schemeClr val="accent2"/>
                </a:solidFill>
                <a:latin typeface="Century Gothic" panose="020B0502020202020204" pitchFamily="34" charset="0"/>
              </a:rPr>
              <a:t>BAGS</a:t>
            </a:r>
          </a:p>
        </p:txBody>
      </p:sp>
      <p:sp>
        <p:nvSpPr>
          <p:cNvPr id="24" name="TextBox 23"/>
          <p:cNvSpPr txBox="1"/>
          <p:nvPr/>
        </p:nvSpPr>
        <p:spPr>
          <a:xfrm>
            <a:off x="6922502" y="130232"/>
            <a:ext cx="5269499" cy="584775"/>
          </a:xfrm>
          <a:prstGeom prst="rect">
            <a:avLst/>
          </a:prstGeom>
          <a:noFill/>
        </p:spPr>
        <p:txBody>
          <a:bodyPr wrap="square" rtlCol="0">
            <a:spAutoFit/>
          </a:bodyPr>
          <a:lstStyle/>
          <a:p>
            <a:pPr lvl="0" algn="ctr">
              <a:buClrTx/>
              <a:defRPr/>
            </a:pPr>
            <a:r>
              <a:rPr lang="en-GB" sz="3200" b="1">
                <a:solidFill>
                  <a:schemeClr val="accent5">
                    <a:lumMod val="50000"/>
                  </a:schemeClr>
                </a:solidFill>
                <a:latin typeface="Century Gothic" panose="020B0502020202020204" pitchFamily="34" charset="0"/>
              </a:rPr>
              <a:t>Où va l’adjectif ?</a:t>
            </a:r>
            <a:endParaRPr kumimoji="0" lang="en-GB" sz="6000" b="1" i="0"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1038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25E-6 1.48148E-6 L -0.00911 0.89213 " pathEditMode="relative" rAng="0" ptsTypes="AA">
                                      <p:cBhvr>
                                        <p:cTn id="6" dur="2000" fill="hold"/>
                                        <p:tgtEl>
                                          <p:spTgt spid="30"/>
                                        </p:tgtEl>
                                        <p:attrNameLst>
                                          <p:attrName>ppt_x</p:attrName>
                                          <p:attrName>ppt_y</p:attrName>
                                        </p:attrNameLst>
                                      </p:cBhvr>
                                      <p:rCtr x="-456" y="44606"/>
                                    </p:animMotion>
                                  </p:childTnLst>
                                </p:cTn>
                              </p:par>
                            </p:childTnLst>
                          </p:cTn>
                        </p:par>
                      </p:childTnLst>
                    </p:cTn>
                  </p:par>
                </p:childTnLst>
              </p:cTn>
              <p:nextCondLst>
                <p:cond evt="onClick" delay="0">
                  <p:tgtEl>
                    <p:spTgt spid="30"/>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25E-6 -2.96296E-6 L 1.03151 0.31551 " pathEditMode="relative" rAng="0" ptsTypes="AA">
                                      <p:cBhvr>
                                        <p:cTn id="11" dur="2000" fill="hold"/>
                                        <p:tgtEl>
                                          <p:spTgt spid="29"/>
                                        </p:tgtEl>
                                        <p:attrNameLst>
                                          <p:attrName>ppt_x</p:attrName>
                                          <p:attrName>ppt_y</p:attrName>
                                        </p:attrNameLst>
                                      </p:cBhvr>
                                      <p:rCtr x="51576" y="15764"/>
                                    </p:animMotion>
                                  </p:childTnLst>
                                </p:cTn>
                              </p:par>
                            </p:childTnLst>
                          </p:cTn>
                        </p:par>
                      </p:childTnLst>
                    </p:cTn>
                  </p:par>
                </p:childTnLst>
              </p:cTn>
              <p:nextCondLst>
                <p:cond evt="onClick" delay="0">
                  <p:tgtEl>
                    <p:spTgt spid="29"/>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58333E-6 -2.59259E-6 L 0.33268 0.6382 " pathEditMode="relative" rAng="0" ptsTypes="AA">
                                      <p:cBhvr>
                                        <p:cTn id="16" dur="2000" fill="hold"/>
                                        <p:tgtEl>
                                          <p:spTgt spid="33"/>
                                        </p:tgtEl>
                                        <p:attrNameLst>
                                          <p:attrName>ppt_x</p:attrName>
                                          <p:attrName>ppt_y</p:attrName>
                                        </p:attrNameLst>
                                      </p:cBhvr>
                                      <p:rCtr x="16628" y="31898"/>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0833E-6 -3.7037E-6 L -0.40404 0.43195 " pathEditMode="relative" rAng="0" ptsTypes="AA">
                                      <p:cBhvr>
                                        <p:cTn id="21" dur="2000" fill="hold"/>
                                        <p:tgtEl>
                                          <p:spTgt spid="43"/>
                                        </p:tgtEl>
                                        <p:attrNameLst>
                                          <p:attrName>ppt_x</p:attrName>
                                          <p:attrName>ppt_y</p:attrName>
                                        </p:attrNameLst>
                                      </p:cBhvr>
                                      <p:rCtr x="-20208" y="21597"/>
                                    </p:animMotion>
                                  </p:childTnLst>
                                </p:cTn>
                              </p:par>
                            </p:childTnLst>
                          </p:cTn>
                        </p:par>
                      </p:childTnLst>
                    </p:cTn>
                  </p:par>
                </p:childTnLst>
              </p:cTn>
              <p:nextCondLst>
                <p:cond evt="onClick" delay="0">
                  <p:tgtEl>
                    <p:spTgt spid="43"/>
                  </p:tgtEl>
                </p:cond>
              </p:nextCondLst>
            </p:seq>
            <p:seq concurrent="1" nextAc="seek">
              <p:cTn id="22" restart="whenNotActive" fill="hold" evtFilter="cancelBubble" nodeType="interactiveSeq">
                <p:stCondLst>
                  <p:cond evt="onClick" delay="0">
                    <p:tgtEl>
                      <p:spTgt spid="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75E-6 2.96296E-6 L 0.80326 0.72129 " pathEditMode="relative" rAng="0" ptsTypes="AA">
                                      <p:cBhvr>
                                        <p:cTn id="26" dur="2000" fill="hold"/>
                                        <p:tgtEl>
                                          <p:spTgt spid="31"/>
                                        </p:tgtEl>
                                        <p:attrNameLst>
                                          <p:attrName>ppt_x</p:attrName>
                                          <p:attrName>ppt_y</p:attrName>
                                        </p:attrNameLst>
                                      </p:cBhvr>
                                      <p:rCtr x="40156" y="36065"/>
                                    </p:animMotion>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46"/>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8.33333E-7 3.7037E-7 L -0.77734 0.46968 " pathEditMode="relative" rAng="0" ptsTypes="AA">
                                      <p:cBhvr>
                                        <p:cTn id="31" dur="2000" fill="hold"/>
                                        <p:tgtEl>
                                          <p:spTgt spid="46"/>
                                        </p:tgtEl>
                                        <p:attrNameLst>
                                          <p:attrName>ppt_x</p:attrName>
                                          <p:attrName>ppt_y</p:attrName>
                                        </p:attrNameLst>
                                      </p:cBhvr>
                                      <p:rCtr x="-38867" y="23472"/>
                                    </p:animMotion>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04167E-6 -2.59259E-6 L -0.00182 0.95347 " pathEditMode="relative" rAng="0" ptsTypes="AA">
                                      <p:cBhvr>
                                        <p:cTn id="36" dur="2000" fill="hold"/>
                                        <p:tgtEl>
                                          <p:spTgt spid="37"/>
                                        </p:tgtEl>
                                        <p:attrNameLst>
                                          <p:attrName>ppt_x</p:attrName>
                                          <p:attrName>ppt_y</p:attrName>
                                        </p:attrNameLst>
                                      </p:cBhvr>
                                      <p:rCtr x="-91" y="47662"/>
                                    </p:animMotion>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2.08333E-7 1.85185E-6 L -0.74505 0.71366 " pathEditMode="relative" rAng="0" ptsTypes="AA">
                                      <p:cBhvr>
                                        <p:cTn id="41" dur="2000" fill="hold"/>
                                        <p:tgtEl>
                                          <p:spTgt spid="27"/>
                                        </p:tgtEl>
                                        <p:attrNameLst>
                                          <p:attrName>ppt_x</p:attrName>
                                          <p:attrName>ppt_y</p:attrName>
                                        </p:attrNameLst>
                                      </p:cBhvr>
                                      <p:rCtr x="-37253" y="35671"/>
                                    </p:animMotion>
                                  </p:child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3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5E-6 3.33333E-6 L -0.97995 0.24514 " pathEditMode="relative" rAng="0" ptsTypes="AA">
                                      <p:cBhvr>
                                        <p:cTn id="46" dur="2000" fill="hold"/>
                                        <p:tgtEl>
                                          <p:spTgt spid="39"/>
                                        </p:tgtEl>
                                        <p:attrNameLst>
                                          <p:attrName>ppt_x</p:attrName>
                                          <p:attrName>ppt_y</p:attrName>
                                        </p:attrNameLst>
                                      </p:cBhvr>
                                      <p:rCtr x="-48997" y="12245"/>
                                    </p:animMotion>
                                  </p:childTnLst>
                                </p:cTn>
                              </p:par>
                            </p:childTnLst>
                          </p:cTn>
                        </p:par>
                      </p:childTnLst>
                    </p:cTn>
                  </p:par>
                </p:childTnLst>
              </p:cTn>
              <p:nextCondLst>
                <p:cond evt="onClick" delay="0">
                  <p:tgtEl>
                    <p:spTgt spid="39"/>
                  </p:tgtEl>
                </p:cond>
              </p:nextCondLst>
            </p:seq>
          </p:childTnLst>
        </p:cTn>
      </p:par>
    </p:tnLst>
    <p:bldLst>
      <p:bldP spid="27" grpId="0"/>
      <p:bldP spid="29" grpId="0"/>
      <p:bldP spid="31" grpId="0"/>
      <p:bldP spid="33" grpId="0"/>
      <p:bldP spid="37" grpId="0"/>
      <p:bldP spid="30" grpId="0"/>
      <p:bldP spid="39" grpId="0"/>
      <p:bldP spid="43"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260128" y="4505347"/>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une maison </a:t>
            </a:r>
            <a:r>
              <a:rPr lang="en-GB" sz="2400" b="1">
                <a:solidFill>
                  <a:srgbClr val="002060"/>
                </a:solidFill>
                <a:latin typeface="Century Gothic" panose="020B0502020202020204" pitchFamily="34" charset="0"/>
              </a:rPr>
              <a:t>moderne</a:t>
            </a:r>
            <a:r>
              <a:rPr lang="en-GB" sz="2400">
                <a:solidFill>
                  <a:srgbClr val="002060"/>
                </a:solidFill>
                <a:latin typeface="Century Gothic" panose="020B0502020202020204" pitchFamily="34" charset="0"/>
              </a:rPr>
              <a:t>	</a:t>
            </a:r>
            <a:endParaRPr lang="en-GB" sz="2400"/>
          </a:p>
        </p:txBody>
      </p:sp>
      <p:sp>
        <p:nvSpPr>
          <p:cNvPr id="25" name="TextBox 24"/>
          <p:cNvSpPr txBox="1"/>
          <p:nvPr/>
        </p:nvSpPr>
        <p:spPr>
          <a:xfrm>
            <a:off x="4616685" y="1922483"/>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 livre </a:t>
            </a:r>
            <a:r>
              <a:rPr lang="en-GB" sz="2400" b="1">
                <a:solidFill>
                  <a:srgbClr val="002060"/>
                </a:solidFill>
                <a:latin typeface="Century Gothic" panose="020B0502020202020204" pitchFamily="34" charset="0"/>
              </a:rPr>
              <a:t>intéressant</a:t>
            </a:r>
            <a:r>
              <a:rPr lang="en-GB" sz="2400">
                <a:solidFill>
                  <a:srgbClr val="002060"/>
                </a:solidFill>
                <a:latin typeface="Century Gothic" panose="020B0502020202020204" pitchFamily="34" charset="0"/>
              </a:rPr>
              <a:t>	</a:t>
            </a:r>
            <a:endParaRPr lang="en-GB" sz="24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301028"/>
            <a:ext cx="5643479" cy="707849"/>
          </a:xfrm>
        </p:spPr>
        <p:txBody>
          <a:bodyPr>
            <a:normAutofit/>
          </a:bodyPr>
          <a:lstStyle/>
          <a:p>
            <a:r>
              <a:rPr lang="en-GB" sz="3200" b="1">
                <a:solidFill>
                  <a:schemeClr val="bg1"/>
                </a:solidFill>
              </a:rPr>
              <a:t>Adjectives after the </a:t>
            </a:r>
            <a:r>
              <a:rPr lang="en-GB" sz="3200" b="1" dirty="0">
                <a:solidFill>
                  <a:schemeClr val="bg1"/>
                </a:solidFill>
              </a:rPr>
              <a:t>noun</a:t>
            </a:r>
          </a:p>
        </p:txBody>
      </p:sp>
      <p:sp>
        <p:nvSpPr>
          <p:cNvPr id="2" name="TextBox 1"/>
          <p:cNvSpPr txBox="1"/>
          <p:nvPr/>
        </p:nvSpPr>
        <p:spPr>
          <a:xfrm>
            <a:off x="300038" y="1268488"/>
            <a:ext cx="6957289"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In French</a:t>
            </a:r>
            <a:r>
              <a:rPr lang="en-GB" sz="2400">
                <a:solidFill>
                  <a:srgbClr val="002060"/>
                </a:solidFill>
                <a:latin typeface="Century Gothic" panose="020B0502020202020204" pitchFamily="34" charset="0"/>
              </a:rPr>
              <a:t>, most adjectives go</a:t>
            </a:r>
            <a:r>
              <a:rPr lang="en-GB" sz="2400" b="1">
                <a:solidFill>
                  <a:srgbClr val="002060"/>
                </a:solidFill>
                <a:latin typeface="Century Gothic" panose="020B0502020202020204" pitchFamily="34" charset="0"/>
              </a:rPr>
              <a:t> AFTER</a:t>
            </a:r>
            <a:r>
              <a:rPr lang="en-GB" sz="240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the noun:</a:t>
            </a:r>
          </a:p>
        </p:txBody>
      </p:sp>
      <p:sp>
        <p:nvSpPr>
          <p:cNvPr id="3" name="TextBox 2"/>
          <p:cNvSpPr txBox="1"/>
          <p:nvPr/>
        </p:nvSpPr>
        <p:spPr>
          <a:xfrm>
            <a:off x="8167605" y="4070493"/>
            <a:ext cx="236193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 </a:t>
            </a:r>
            <a:r>
              <a:rPr lang="en-GB" sz="2400" b="1">
                <a:solidFill>
                  <a:srgbClr val="002060"/>
                </a:solidFill>
                <a:latin typeface="Century Gothic" panose="020B0502020202020204" pitchFamily="34" charset="0"/>
              </a:rPr>
              <a:t>funny</a:t>
            </a:r>
            <a:r>
              <a:rPr lang="en-GB" sz="2400">
                <a:solidFill>
                  <a:srgbClr val="002060"/>
                </a:solidFill>
                <a:latin typeface="Century Gothic" panose="020B0502020202020204" pitchFamily="34" charset="0"/>
              </a:rPr>
              <a:t> man</a:t>
            </a:r>
            <a:endParaRPr lang="en-GB" sz="2400" dirty="0">
              <a:solidFill>
                <a:srgbClr val="002060"/>
              </a:solidFill>
              <a:latin typeface="Century Gothic" panose="020B0502020202020204" pitchFamily="34" charset="0"/>
            </a:endParaRPr>
          </a:p>
        </p:txBody>
      </p:sp>
      <p:sp>
        <p:nvSpPr>
          <p:cNvPr id="7" name="TextBox 6"/>
          <p:cNvSpPr txBox="1"/>
          <p:nvPr/>
        </p:nvSpPr>
        <p:spPr>
          <a:xfrm>
            <a:off x="8167605" y="4496207"/>
            <a:ext cx="316203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 </a:t>
            </a:r>
            <a:r>
              <a:rPr lang="en-GB" sz="2400" b="1">
                <a:solidFill>
                  <a:srgbClr val="002060"/>
                </a:solidFill>
                <a:latin typeface="Century Gothic" panose="020B0502020202020204" pitchFamily="34" charset="0"/>
              </a:rPr>
              <a:t>modern</a:t>
            </a:r>
            <a:r>
              <a:rPr lang="en-GB" sz="2400">
                <a:solidFill>
                  <a:srgbClr val="002060"/>
                </a:solidFill>
                <a:latin typeface="Century Gothic" panose="020B0502020202020204" pitchFamily="34" charset="0"/>
              </a:rPr>
              <a:t> house</a:t>
            </a:r>
            <a:endParaRPr lang="en-GB" sz="2400" dirty="0">
              <a:solidFill>
                <a:srgbClr val="002060"/>
              </a:solidFill>
              <a:latin typeface="Century Gothic" panose="020B0502020202020204" pitchFamily="34" charset="0"/>
            </a:endParaRPr>
          </a:p>
        </p:txBody>
      </p:sp>
      <p:sp>
        <p:nvSpPr>
          <p:cNvPr id="9" name="TextBox 8"/>
          <p:cNvSpPr txBox="1"/>
          <p:nvPr/>
        </p:nvSpPr>
        <p:spPr>
          <a:xfrm>
            <a:off x="7990348" y="2988895"/>
            <a:ext cx="333348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an </a:t>
            </a:r>
            <a:r>
              <a:rPr lang="en-GB" sz="2400" b="1">
                <a:solidFill>
                  <a:srgbClr val="002060"/>
                </a:solidFill>
                <a:latin typeface="Century Gothic" panose="020B0502020202020204" pitchFamily="34" charset="0"/>
              </a:rPr>
              <a:t>intelligent</a:t>
            </a:r>
            <a:r>
              <a:rPr lang="en-GB" sz="2400">
                <a:solidFill>
                  <a:srgbClr val="002060"/>
                </a:solidFill>
                <a:latin typeface="Century Gothic" panose="020B0502020202020204" pitchFamily="34" charset="0"/>
              </a:rPr>
              <a:t> woman</a:t>
            </a:r>
            <a:endParaRPr lang="en-GB" sz="2400" dirty="0">
              <a:solidFill>
                <a:srgbClr val="002060"/>
              </a:solidFill>
              <a:latin typeface="Century Gothic" panose="020B0502020202020204" pitchFamily="34" charset="0"/>
            </a:endParaRPr>
          </a:p>
        </p:txBody>
      </p:sp>
      <p:sp>
        <p:nvSpPr>
          <p:cNvPr id="10" name="TextBox 9"/>
          <p:cNvSpPr txBox="1"/>
          <p:nvPr/>
        </p:nvSpPr>
        <p:spPr>
          <a:xfrm>
            <a:off x="7947106" y="2387318"/>
            <a:ext cx="2963879"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an </a:t>
            </a:r>
            <a:r>
              <a:rPr lang="en-GB" sz="2400" b="1">
                <a:solidFill>
                  <a:srgbClr val="002060"/>
                </a:solidFill>
                <a:latin typeface="Century Gothic" panose="020B0502020202020204" pitchFamily="34" charset="0"/>
              </a:rPr>
              <a:t>expensive</a:t>
            </a:r>
            <a:r>
              <a:rPr lang="en-GB" sz="2400">
                <a:solidFill>
                  <a:srgbClr val="002060"/>
                </a:solidFill>
                <a:latin typeface="Century Gothic" panose="020B0502020202020204" pitchFamily="34" charset="0"/>
              </a:rPr>
              <a:t> bike</a:t>
            </a:r>
            <a:endParaRPr lang="en-GB" sz="2400" dirty="0">
              <a:solidFill>
                <a:srgbClr val="002060"/>
              </a:solidFill>
              <a:latin typeface="Century Gothic" panose="020B0502020202020204" pitchFamily="34" charset="0"/>
            </a:endParaRPr>
          </a:p>
        </p:txBody>
      </p:sp>
      <p:sp>
        <p:nvSpPr>
          <p:cNvPr id="11" name="Google Shape;147;p2"/>
          <p:cNvSpPr/>
          <p:nvPr/>
        </p:nvSpPr>
        <p:spPr>
          <a:xfrm>
            <a:off x="10227735" y="249869"/>
            <a:ext cx="1682185"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grammaire</a:t>
            </a:r>
            <a:endParaRPr sz="1800" b="1" i="0" u="none" strike="noStrike" cap="none">
              <a:solidFill>
                <a:srgbClr val="FFFFFF"/>
              </a:solidFill>
              <a:latin typeface="Century Gothic"/>
              <a:ea typeface="Century Gothic"/>
              <a:cs typeface="Century Gothic"/>
              <a:sym typeface="Century Gothic"/>
            </a:endParaRPr>
          </a:p>
        </p:txBody>
      </p:sp>
      <p:sp>
        <p:nvSpPr>
          <p:cNvPr id="5" name="Oval Callout 4"/>
          <p:cNvSpPr/>
          <p:nvPr/>
        </p:nvSpPr>
        <p:spPr>
          <a:xfrm>
            <a:off x="484739" y="1913373"/>
            <a:ext cx="3470451" cy="1570018"/>
          </a:xfrm>
          <a:prstGeom prst="wedgeEllipseCallout">
            <a:avLst>
              <a:gd name="adj1" fmla="val 47559"/>
              <a:gd name="adj2" fmla="val 3889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Remember that the feminine form of a </a:t>
            </a:r>
            <a:r>
              <a:rPr lang="en-GB" sz="2000" b="1">
                <a:solidFill>
                  <a:schemeClr val="accent2"/>
                </a:solidFill>
                <a:latin typeface="Century Gothic" panose="020B0502020202020204" pitchFamily="34" charset="0"/>
              </a:rPr>
              <a:t>regular </a:t>
            </a:r>
            <a:r>
              <a:rPr lang="en-GB" sz="2000">
                <a:latin typeface="Century Gothic" panose="020B0502020202020204" pitchFamily="34" charset="0"/>
              </a:rPr>
              <a:t>adjective </a:t>
            </a:r>
            <a:r>
              <a:rPr lang="en-GB" sz="2000" b="1">
                <a:solidFill>
                  <a:schemeClr val="accent2"/>
                </a:solidFill>
                <a:latin typeface="Century Gothic" panose="020B0502020202020204" pitchFamily="34" charset="0"/>
              </a:rPr>
              <a:t>adds -e</a:t>
            </a:r>
          </a:p>
        </p:txBody>
      </p:sp>
      <p:sp>
        <p:nvSpPr>
          <p:cNvPr id="14" name="TextBox 13"/>
          <p:cNvSpPr txBox="1"/>
          <p:nvPr/>
        </p:nvSpPr>
        <p:spPr>
          <a:xfrm>
            <a:off x="4796306" y="3443091"/>
            <a:ext cx="2955998"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une voiture </a:t>
            </a:r>
            <a:r>
              <a:rPr lang="en-GB" sz="2400" b="1">
                <a:solidFill>
                  <a:srgbClr val="002060"/>
                </a:solidFill>
                <a:latin typeface="Century Gothic" panose="020B0502020202020204" pitchFamily="34" charset="0"/>
              </a:rPr>
              <a:t>bleue </a:t>
            </a:r>
            <a:r>
              <a:rPr lang="en-GB" sz="2400">
                <a:solidFill>
                  <a:srgbClr val="002060"/>
                </a:solidFill>
                <a:latin typeface="Century Gothic" panose="020B0502020202020204" pitchFamily="34" charset="0"/>
              </a:rPr>
              <a:t>	</a:t>
            </a:r>
            <a:endParaRPr lang="en-GB" sz="2400"/>
          </a:p>
        </p:txBody>
      </p:sp>
      <p:sp>
        <p:nvSpPr>
          <p:cNvPr id="15" name="TextBox 14"/>
          <p:cNvSpPr txBox="1"/>
          <p:nvPr/>
        </p:nvSpPr>
        <p:spPr>
          <a:xfrm>
            <a:off x="4949224" y="4119659"/>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 homme </a:t>
            </a:r>
            <a:r>
              <a:rPr lang="en-GB" sz="2400" b="1">
                <a:solidFill>
                  <a:srgbClr val="002060"/>
                </a:solidFill>
                <a:latin typeface="Century Gothic" panose="020B0502020202020204" pitchFamily="34" charset="0"/>
              </a:rPr>
              <a:t>drôle</a:t>
            </a:r>
            <a:r>
              <a:rPr lang="en-GB" sz="2400">
                <a:solidFill>
                  <a:srgbClr val="002060"/>
                </a:solidFill>
                <a:latin typeface="Century Gothic" panose="020B0502020202020204" pitchFamily="34" charset="0"/>
              </a:rPr>
              <a:t>		</a:t>
            </a:r>
            <a:endParaRPr lang="en-GB" sz="2400"/>
          </a:p>
        </p:txBody>
      </p:sp>
      <p:sp>
        <p:nvSpPr>
          <p:cNvPr id="18" name="TextBox 17"/>
          <p:cNvSpPr txBox="1"/>
          <p:nvPr/>
        </p:nvSpPr>
        <p:spPr>
          <a:xfrm>
            <a:off x="3958938" y="3000829"/>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une femme </a:t>
            </a:r>
            <a:r>
              <a:rPr lang="en-GB" sz="2400" b="1">
                <a:solidFill>
                  <a:srgbClr val="002060"/>
                </a:solidFill>
                <a:latin typeface="Century Gothic" panose="020B0502020202020204" pitchFamily="34" charset="0"/>
              </a:rPr>
              <a:t>intelligente </a:t>
            </a:r>
            <a:r>
              <a:rPr lang="en-GB" sz="2400">
                <a:solidFill>
                  <a:srgbClr val="002060"/>
                </a:solidFill>
                <a:latin typeface="Century Gothic" panose="020B0502020202020204" pitchFamily="34" charset="0"/>
              </a:rPr>
              <a:t>	</a:t>
            </a:r>
            <a:endParaRPr lang="en-GB" sz="2400"/>
          </a:p>
        </p:txBody>
      </p:sp>
      <p:sp>
        <p:nvSpPr>
          <p:cNvPr id="19" name="TextBox 18"/>
          <p:cNvSpPr txBox="1"/>
          <p:nvPr/>
        </p:nvSpPr>
        <p:spPr>
          <a:xfrm>
            <a:off x="5496061" y="2410575"/>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 vélo </a:t>
            </a:r>
            <a:r>
              <a:rPr lang="en-GB" sz="2400" b="1">
                <a:solidFill>
                  <a:srgbClr val="002060"/>
                </a:solidFill>
                <a:latin typeface="Century Gothic" panose="020B0502020202020204" pitchFamily="34" charset="0"/>
              </a:rPr>
              <a:t>cher</a:t>
            </a:r>
            <a:r>
              <a:rPr lang="en-GB" sz="2400">
                <a:solidFill>
                  <a:srgbClr val="002060"/>
                </a:solidFill>
                <a:latin typeface="Century Gothic" panose="020B0502020202020204" pitchFamily="34" charset="0"/>
              </a:rPr>
              <a:t>		</a:t>
            </a:r>
            <a:endParaRPr lang="en-GB" sz="2400"/>
          </a:p>
        </p:txBody>
      </p:sp>
      <p:sp>
        <p:nvSpPr>
          <p:cNvPr id="20" name="TextBox 19"/>
          <p:cNvSpPr txBox="1"/>
          <p:nvPr/>
        </p:nvSpPr>
        <p:spPr>
          <a:xfrm>
            <a:off x="4020630" y="4918451"/>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une amie </a:t>
            </a:r>
            <a:r>
              <a:rPr lang="en-GB" sz="2400" b="1">
                <a:solidFill>
                  <a:srgbClr val="002060"/>
                </a:solidFill>
                <a:latin typeface="Century Gothic" panose="020B0502020202020204" pitchFamily="34" charset="0"/>
              </a:rPr>
              <a:t>sympathique </a:t>
            </a:r>
            <a:r>
              <a:rPr lang="en-GB" sz="2400">
                <a:solidFill>
                  <a:srgbClr val="002060"/>
                </a:solidFill>
                <a:latin typeface="Century Gothic" panose="020B0502020202020204" pitchFamily="34" charset="0"/>
              </a:rPr>
              <a:t>	</a:t>
            </a:r>
            <a:endParaRPr lang="en-GB" sz="2400"/>
          </a:p>
        </p:txBody>
      </p:sp>
      <p:sp>
        <p:nvSpPr>
          <p:cNvPr id="21" name="TextBox 20"/>
          <p:cNvSpPr txBox="1"/>
          <p:nvPr/>
        </p:nvSpPr>
        <p:spPr>
          <a:xfrm>
            <a:off x="7853382" y="4465012"/>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		</a:t>
            </a:r>
            <a:endParaRPr lang="en-GB" sz="2400"/>
          </a:p>
        </p:txBody>
      </p:sp>
      <p:sp>
        <p:nvSpPr>
          <p:cNvPr id="22" name="TextBox 21"/>
          <p:cNvSpPr txBox="1"/>
          <p:nvPr/>
        </p:nvSpPr>
        <p:spPr>
          <a:xfrm>
            <a:off x="7997844" y="3417861"/>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 </a:t>
            </a:r>
            <a:r>
              <a:rPr lang="en-GB" sz="2400" b="1">
                <a:solidFill>
                  <a:srgbClr val="002060"/>
                </a:solidFill>
                <a:latin typeface="Century Gothic" panose="020B0502020202020204" pitchFamily="34" charset="0"/>
              </a:rPr>
              <a:t>blue</a:t>
            </a:r>
            <a:r>
              <a:rPr lang="en-GB" sz="2400">
                <a:solidFill>
                  <a:srgbClr val="002060"/>
                </a:solidFill>
                <a:latin typeface="Century Gothic" panose="020B0502020202020204" pitchFamily="34" charset="0"/>
              </a:rPr>
              <a:t> car	</a:t>
            </a:r>
            <a:endParaRPr lang="en-GB" sz="2400"/>
          </a:p>
        </p:txBody>
      </p:sp>
      <p:sp>
        <p:nvSpPr>
          <p:cNvPr id="23" name="TextBox 22"/>
          <p:cNvSpPr txBox="1"/>
          <p:nvPr/>
        </p:nvSpPr>
        <p:spPr>
          <a:xfrm>
            <a:off x="8167605" y="4896112"/>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 </a:t>
            </a:r>
            <a:r>
              <a:rPr lang="en-GB" sz="2400" b="1">
                <a:solidFill>
                  <a:srgbClr val="002060"/>
                </a:solidFill>
                <a:latin typeface="Century Gothic" panose="020B0502020202020204" pitchFamily="34" charset="0"/>
              </a:rPr>
              <a:t>nice</a:t>
            </a:r>
            <a:r>
              <a:rPr lang="en-GB" sz="2400">
                <a:solidFill>
                  <a:srgbClr val="002060"/>
                </a:solidFill>
                <a:latin typeface="Century Gothic" panose="020B0502020202020204" pitchFamily="34" charset="0"/>
              </a:rPr>
              <a:t> friend 	</a:t>
            </a:r>
            <a:endParaRPr lang="en-GB" sz="2400"/>
          </a:p>
        </p:txBody>
      </p:sp>
      <p:sp>
        <p:nvSpPr>
          <p:cNvPr id="24" name="TextBox 23"/>
          <p:cNvSpPr txBox="1"/>
          <p:nvPr/>
        </p:nvSpPr>
        <p:spPr>
          <a:xfrm>
            <a:off x="7939610" y="1922483"/>
            <a:ext cx="410125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an </a:t>
            </a:r>
            <a:r>
              <a:rPr lang="en-GB" sz="2400" b="1">
                <a:solidFill>
                  <a:srgbClr val="002060"/>
                </a:solidFill>
                <a:latin typeface="Century Gothic" panose="020B0502020202020204" pitchFamily="34" charset="0"/>
              </a:rPr>
              <a:t>interesting </a:t>
            </a:r>
            <a:r>
              <a:rPr lang="en-GB" sz="2400">
                <a:solidFill>
                  <a:srgbClr val="002060"/>
                </a:solidFill>
                <a:latin typeface="Century Gothic" panose="020B0502020202020204" pitchFamily="34" charset="0"/>
              </a:rPr>
              <a:t>book</a:t>
            </a:r>
            <a:endParaRPr lang="en-GB" sz="2400"/>
          </a:p>
        </p:txBody>
      </p:sp>
      <p:sp>
        <p:nvSpPr>
          <p:cNvPr id="27" name="Oval Callout 26"/>
          <p:cNvSpPr/>
          <p:nvPr/>
        </p:nvSpPr>
        <p:spPr>
          <a:xfrm>
            <a:off x="550179" y="4695844"/>
            <a:ext cx="3470451" cy="1570018"/>
          </a:xfrm>
          <a:prstGeom prst="wedgeEllipseCallout">
            <a:avLst>
              <a:gd name="adj1" fmla="val 51167"/>
              <a:gd name="adj2" fmla="val -2992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Adjectives </a:t>
            </a:r>
            <a:r>
              <a:rPr lang="en-GB" sz="2000" b="1">
                <a:solidFill>
                  <a:schemeClr val="accent2"/>
                </a:solidFill>
                <a:latin typeface="Century Gothic" panose="020B0502020202020204" pitchFamily="34" charset="0"/>
              </a:rPr>
              <a:t>already ending in –e</a:t>
            </a:r>
            <a:r>
              <a:rPr lang="en-GB" sz="2000">
                <a:latin typeface="Century Gothic" panose="020B0502020202020204" pitchFamily="34" charset="0"/>
              </a:rPr>
              <a:t> do not add another –e for the feminine!</a:t>
            </a:r>
          </a:p>
        </p:txBody>
      </p:sp>
    </p:spTree>
    <p:extLst>
      <p:ext uri="{BB962C8B-B14F-4D97-AF65-F5344CB8AC3E}">
        <p14:creationId xmlns:p14="http://schemas.microsoft.com/office/powerpoint/2010/main" val="186069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7" grpId="0"/>
      <p:bldP spid="5" grpId="0" animBg="1"/>
      <p:bldP spid="14" grpId="0"/>
      <p:bldP spid="15" grpId="0"/>
      <p:bldP spid="18" grpId="0"/>
      <p:bldP spid="19" grpId="0"/>
      <p:bldP spid="20" grpId="0"/>
      <p:bldP spid="22" grpId="0"/>
      <p:bldP spid="23" grpId="0"/>
      <p:bldP spid="24"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105470"/>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[1/10]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349957" y="258440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7627935" y="2546430"/>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722653" y="4361467"/>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[vieille]</a:t>
            </a:r>
          </a:p>
        </p:txBody>
      </p:sp>
      <p:sp>
        <p:nvSpPr>
          <p:cNvPr id="84" name="Rectangle 83">
            <a:extLst>
              <a:ext uri="{FF2B5EF4-FFF2-40B4-BE49-F238E27FC236}">
                <a16:creationId xmlns:a16="http://schemas.microsoft.com/office/drawing/2014/main" id="{DA8FBEE6-B84E-4E67-9DBB-D84B498790F8}"/>
              </a:ext>
            </a:extLst>
          </p:cNvPr>
          <p:cNvSpPr/>
          <p:nvPr/>
        </p:nvSpPr>
        <p:spPr>
          <a:xfrm>
            <a:off x="272913"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683692"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église</a:t>
            </a:r>
          </a:p>
        </p:txBody>
      </p:sp>
      <p:sp>
        <p:nvSpPr>
          <p:cNvPr id="86" name="Rectangle 85">
            <a:extLst>
              <a:ext uri="{FF2B5EF4-FFF2-40B4-BE49-F238E27FC236}">
                <a16:creationId xmlns:a16="http://schemas.microsoft.com/office/drawing/2014/main" id="{DA8FBEE6-B84E-4E67-9DBB-D84B498790F8}"/>
              </a:ext>
            </a:extLst>
          </p:cNvPr>
          <p:cNvSpPr/>
          <p:nvPr/>
        </p:nvSpPr>
        <p:spPr>
          <a:xfrm>
            <a:off x="3051736" y="2935043"/>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vieille</a:t>
            </a:r>
          </a:p>
        </p:txBody>
      </p:sp>
    </p:spTree>
    <p:extLst>
      <p:ext uri="{BB962C8B-B14F-4D97-AF65-F5344CB8AC3E}">
        <p14:creationId xmlns:p14="http://schemas.microsoft.com/office/powerpoint/2010/main" val="6602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72418" y="-99229"/>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[2/10]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81154" y="264156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722653" y="4361467"/>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[blanc]</a:t>
            </a:r>
          </a:p>
        </p:txBody>
      </p:sp>
      <p:sp>
        <p:nvSpPr>
          <p:cNvPr id="84" name="Rectangle 83">
            <a:extLst>
              <a:ext uri="{FF2B5EF4-FFF2-40B4-BE49-F238E27FC236}">
                <a16:creationId xmlns:a16="http://schemas.microsoft.com/office/drawing/2014/main" id="{DA8FBEE6-B84E-4E67-9DBB-D84B498790F8}"/>
              </a:ext>
            </a:extLst>
          </p:cNvPr>
          <p:cNvSpPr/>
          <p:nvPr/>
        </p:nvSpPr>
        <p:spPr>
          <a:xfrm>
            <a:off x="1095520" y="2962183"/>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ordinateur</a:t>
            </a:r>
          </a:p>
        </p:txBody>
      </p:sp>
      <p:sp>
        <p:nvSpPr>
          <p:cNvPr id="86" name="Rectangle 85">
            <a:extLst>
              <a:ext uri="{FF2B5EF4-FFF2-40B4-BE49-F238E27FC236}">
                <a16:creationId xmlns:a16="http://schemas.microsoft.com/office/drawing/2014/main" id="{DA8FBEE6-B84E-4E67-9DBB-D84B498790F8}"/>
              </a:ext>
            </a:extLst>
          </p:cNvPr>
          <p:cNvSpPr/>
          <p:nvPr/>
        </p:nvSpPr>
        <p:spPr>
          <a:xfrm>
            <a:off x="8943951" y="2899056"/>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blanc</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81883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11960" y="-7956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[3/10]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81154" y="2641562"/>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722653" y="4361467"/>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[beau]</a:t>
            </a:r>
          </a:p>
        </p:txBody>
      </p:sp>
      <p:sp>
        <p:nvSpPr>
          <p:cNvPr id="84" name="Rectangle 83">
            <a:extLst>
              <a:ext uri="{FF2B5EF4-FFF2-40B4-BE49-F238E27FC236}">
                <a16:creationId xmlns:a16="http://schemas.microsoft.com/office/drawing/2014/main" id="{DA8FBEE6-B84E-4E67-9DBB-D84B498790F8}"/>
              </a:ext>
            </a:extLst>
          </p:cNvPr>
          <p:cNvSpPr/>
          <p:nvPr/>
        </p:nvSpPr>
        <p:spPr>
          <a:xfrm>
            <a:off x="1095520" y="2962183"/>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vélo</a:t>
            </a:r>
          </a:p>
        </p:txBody>
      </p:sp>
      <p:sp>
        <p:nvSpPr>
          <p:cNvPr id="86" name="Rectangle 85">
            <a:extLst>
              <a:ext uri="{FF2B5EF4-FFF2-40B4-BE49-F238E27FC236}">
                <a16:creationId xmlns:a16="http://schemas.microsoft.com/office/drawing/2014/main" id="{DA8FBEE6-B84E-4E67-9DBB-D84B498790F8}"/>
              </a:ext>
            </a:extLst>
          </p:cNvPr>
          <p:cNvSpPr/>
          <p:nvPr/>
        </p:nvSpPr>
        <p:spPr>
          <a:xfrm>
            <a:off x="2908521" y="2964119"/>
            <a:ext cx="2008241"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beau</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11481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6872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[4/10]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[nouvelle]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voiture</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nouvelle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75025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99229"/>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[5/10]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[cher]</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rPr>
              <a:t>h</a:t>
            </a:r>
            <a:r>
              <a:rPr lang="en-GB" sz="3600">
                <a:solidFill>
                  <a:schemeClr val="accent5">
                    <a:lumMod val="50000"/>
                  </a:schemeClr>
                </a:solidFill>
                <a:latin typeface="Century Gothic" panose="020B0502020202020204" pitchFamily="34" charset="0"/>
              </a:rPr>
              <a:t>ôtel</a:t>
            </a:r>
          </a:p>
        </p:txBody>
      </p:sp>
      <p:sp>
        <p:nvSpPr>
          <p:cNvPr id="86" name="Rectangle 85">
            <a:extLst>
              <a:ext uri="{FF2B5EF4-FFF2-40B4-BE49-F238E27FC236}">
                <a16:creationId xmlns:a16="http://schemas.microsoft.com/office/drawing/2014/main" id="{DA8FBEE6-B84E-4E67-9DBB-D84B498790F8}"/>
              </a:ext>
            </a:extLst>
          </p:cNvPr>
          <p:cNvSpPr/>
          <p:nvPr/>
        </p:nvSpPr>
        <p:spPr>
          <a:xfrm>
            <a:off x="8801166" y="2949384"/>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cher</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79429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68725"/>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[6/10]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[nouveau]</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magasin</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nouveau</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7181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6346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[7/10]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[vieux]</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café</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vieux</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9702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6346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[8/10]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[haut]</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bâtiment</a:t>
            </a:r>
          </a:p>
        </p:txBody>
      </p:sp>
      <p:sp>
        <p:nvSpPr>
          <p:cNvPr id="86" name="Rectangle 85">
            <a:extLst>
              <a:ext uri="{FF2B5EF4-FFF2-40B4-BE49-F238E27FC236}">
                <a16:creationId xmlns:a16="http://schemas.microsoft.com/office/drawing/2014/main" id="{DA8FBEE6-B84E-4E67-9DBB-D84B498790F8}"/>
              </a:ext>
            </a:extLst>
          </p:cNvPr>
          <p:cNvSpPr/>
          <p:nvPr/>
        </p:nvSpPr>
        <p:spPr>
          <a:xfrm>
            <a:off x="2623888" y="2962183"/>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haut</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423743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8939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[9/10]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[facile]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matière</a:t>
            </a:r>
          </a:p>
        </p:txBody>
      </p:sp>
      <p:sp>
        <p:nvSpPr>
          <p:cNvPr id="86" name="Rectangle 85">
            <a:extLst>
              <a:ext uri="{FF2B5EF4-FFF2-40B4-BE49-F238E27FC236}">
                <a16:creationId xmlns:a16="http://schemas.microsoft.com/office/drawing/2014/main" id="{DA8FBEE6-B84E-4E67-9DBB-D84B498790F8}"/>
              </a:ext>
            </a:extLst>
          </p:cNvPr>
          <p:cNvSpPr/>
          <p:nvPr/>
        </p:nvSpPr>
        <p:spPr>
          <a:xfrm>
            <a:off x="8801166" y="2951668"/>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facile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6495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0" name="Rounded Rectangle 46">
            <a:extLst>
              <a:ext uri="{FF2B5EF4-FFF2-40B4-BE49-F238E27FC236}">
                <a16:creationId xmlns:a16="http://schemas.microsoft.com/office/drawing/2014/main" id="{8F3F15AF-E4F7-4419-8D12-44F7B895BE38}"/>
              </a:ext>
            </a:extLst>
          </p:cNvPr>
          <p:cNvSpPr/>
          <p:nvPr/>
        </p:nvSpPr>
        <p:spPr>
          <a:xfrm>
            <a:off x="10890913" y="208413"/>
            <a:ext cx="1112146" cy="55586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p:cNvSpPr>
            <a:spLocks noGrp="1"/>
          </p:cNvSpPr>
          <p:nvPr>
            <p:ph type="title"/>
          </p:nvPr>
        </p:nvSpPr>
        <p:spPr>
          <a:xfrm>
            <a:off x="0" y="-89397"/>
            <a:ext cx="10515600" cy="1325563"/>
          </a:xfrm>
        </p:spPr>
        <p:txBody>
          <a:bodyPr>
            <a:normAutofit/>
          </a:bodyPr>
          <a:lstStyle/>
          <a:p>
            <a:r>
              <a:rPr lang="fr-FR" sz="3200" b="1" dirty="0">
                <a:solidFill>
                  <a:schemeClr val="bg1"/>
                </a:solidFill>
                <a:latin typeface="Century Gothic" panose="020B0502020202020204" pitchFamily="34" charset="0"/>
              </a:rPr>
              <a:t>O</a:t>
            </a:r>
            <a:r>
              <a:rPr lang="fr-FR" sz="3200" b="1" dirty="0">
                <a:solidFill>
                  <a:schemeClr val="bg1"/>
                </a:solidFill>
                <a:latin typeface="Century Gothic" panose="020B0502020202020204" pitchFamily="34" charset="0"/>
                <a:cs typeface="Calibri" panose="020F0502020204030204" pitchFamily="34" charset="0"/>
              </a:rPr>
              <a:t>ù est l’</a:t>
            </a:r>
            <a:r>
              <a:rPr lang="fr-FR" sz="3200" b="1" dirty="0">
                <a:solidFill>
                  <a:schemeClr val="bg1"/>
                </a:solidFill>
                <a:latin typeface="Century Gothic" panose="020B0502020202020204" pitchFamily="34" charset="0"/>
              </a:rPr>
              <a:t>adjectif ? [10/10]</a:t>
            </a:r>
            <a:endParaRPr lang="en-GB" sz="3200" dirty="0">
              <a:latin typeface="Century Gothic" panose="020B0502020202020204" pitchFamily="34" charset="0"/>
            </a:endParaRPr>
          </a:p>
        </p:txBody>
      </p:sp>
      <p:grpSp>
        <p:nvGrpSpPr>
          <p:cNvPr id="2" name="Group 1">
            <a:extLst>
              <a:ext uri="{FF2B5EF4-FFF2-40B4-BE49-F238E27FC236}">
                <a16:creationId xmlns:a16="http://schemas.microsoft.com/office/drawing/2014/main" id="{D3047BEF-E195-4F64-8AE7-F22FEE411D4D}"/>
              </a:ext>
            </a:extLst>
          </p:cNvPr>
          <p:cNvGrpSpPr>
            <a:grpSpLocks noChangeAspect="1"/>
          </p:cNvGrpSpPr>
          <p:nvPr/>
        </p:nvGrpSpPr>
        <p:grpSpPr>
          <a:xfrm>
            <a:off x="2229376" y="2639768"/>
            <a:ext cx="3262978" cy="1427648"/>
            <a:chOff x="1659278" y="3113309"/>
            <a:chExt cx="1141214" cy="644341"/>
          </a:xfrm>
        </p:grpSpPr>
        <p:pic>
          <p:nvPicPr>
            <p:cNvPr id="22"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A</a:t>
              </a:r>
              <a:endParaRPr lang="en-GB" sz="3200" b="1" dirty="0">
                <a:solidFill>
                  <a:schemeClr val="accent5">
                    <a:lumMod val="50000"/>
                  </a:schemeClr>
                </a:solidFill>
                <a:latin typeface="Century Gothic" panose="020B0502020202020204" pitchFamily="34" charset="0"/>
              </a:endParaRPr>
            </a:p>
          </p:txBody>
        </p:sp>
      </p:grpSp>
      <p:grpSp>
        <p:nvGrpSpPr>
          <p:cNvPr id="60" name="Group 59">
            <a:extLst>
              <a:ext uri="{FF2B5EF4-FFF2-40B4-BE49-F238E27FC236}">
                <a16:creationId xmlns:a16="http://schemas.microsoft.com/office/drawing/2014/main" id="{D3047BEF-E195-4F64-8AE7-F22FEE411D4D}"/>
              </a:ext>
            </a:extLst>
          </p:cNvPr>
          <p:cNvGrpSpPr>
            <a:grpSpLocks noChangeAspect="1"/>
          </p:cNvGrpSpPr>
          <p:nvPr/>
        </p:nvGrpSpPr>
        <p:grpSpPr>
          <a:xfrm>
            <a:off x="8317942" y="2639768"/>
            <a:ext cx="3262978" cy="1427648"/>
            <a:chOff x="1659278" y="3113309"/>
            <a:chExt cx="1141214" cy="644341"/>
          </a:xfrm>
        </p:grpSpPr>
        <p:pic>
          <p:nvPicPr>
            <p:cNvPr id="79"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59278" y="3113309"/>
              <a:ext cx="1141214" cy="64434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flipH="1">
              <a:off x="2095562" y="3254079"/>
              <a:ext cx="268645" cy="263927"/>
            </a:xfrm>
            <a:prstGeom prst="rect">
              <a:avLst/>
            </a:prstGeom>
            <a:noFill/>
          </p:spPr>
          <p:txBody>
            <a:bodyPr wrap="square" rtlCol="0">
              <a:spAutoFit/>
            </a:bodyPr>
            <a:lstStyle/>
            <a:p>
              <a:r>
                <a:rPr lang="en-GB" sz="3200" b="1">
                  <a:solidFill>
                    <a:schemeClr val="accent5">
                      <a:lumMod val="50000"/>
                    </a:schemeClr>
                  </a:solidFill>
                  <a:latin typeface="Century Gothic" panose="020B0502020202020204" pitchFamily="34" charset="0"/>
                </a:rPr>
                <a:t>B</a:t>
              </a:r>
              <a:endParaRPr lang="en-GB" sz="3200" b="1" dirty="0">
                <a:solidFill>
                  <a:schemeClr val="accent5">
                    <a:lumMod val="50000"/>
                  </a:schemeClr>
                </a:solidFill>
                <a:latin typeface="Century Gothic" panose="020B0502020202020204" pitchFamily="34" charset="0"/>
              </a:endParaRPr>
            </a:p>
          </p:txBody>
        </p:sp>
      </p:grpSp>
      <p:sp>
        <p:nvSpPr>
          <p:cNvPr id="83" name="Rectangle 82">
            <a:extLst>
              <a:ext uri="{FF2B5EF4-FFF2-40B4-BE49-F238E27FC236}">
                <a16:creationId xmlns:a16="http://schemas.microsoft.com/office/drawing/2014/main" id="{DA8FBEE6-B84E-4E67-9DBB-D84B498790F8}"/>
              </a:ext>
            </a:extLst>
          </p:cNvPr>
          <p:cNvSpPr/>
          <p:nvPr/>
        </p:nvSpPr>
        <p:spPr>
          <a:xfrm>
            <a:off x="5544128" y="4379316"/>
            <a:ext cx="2595289"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[belle]</a:t>
            </a:r>
          </a:p>
        </p:txBody>
      </p:sp>
      <p:sp>
        <p:nvSpPr>
          <p:cNvPr id="84" name="Rectangle 83">
            <a:extLst>
              <a:ext uri="{FF2B5EF4-FFF2-40B4-BE49-F238E27FC236}">
                <a16:creationId xmlns:a16="http://schemas.microsoft.com/office/drawing/2014/main" id="{DA8FBEE6-B84E-4E67-9DBB-D84B498790F8}"/>
              </a:ext>
            </a:extLst>
          </p:cNvPr>
          <p:cNvSpPr/>
          <p:nvPr/>
        </p:nvSpPr>
        <p:spPr>
          <a:xfrm>
            <a:off x="644166" y="2951668"/>
            <a:ext cx="1133856"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une</a:t>
            </a:r>
          </a:p>
        </p:txBody>
      </p:sp>
      <p:sp>
        <p:nvSpPr>
          <p:cNvPr id="85" name="Rectangle 84">
            <a:extLst>
              <a:ext uri="{FF2B5EF4-FFF2-40B4-BE49-F238E27FC236}">
                <a16:creationId xmlns:a16="http://schemas.microsoft.com/office/drawing/2014/main" id="{DA8FBEE6-B84E-4E67-9DBB-D84B498790F8}"/>
              </a:ext>
            </a:extLst>
          </p:cNvPr>
          <p:cNvSpPr/>
          <p:nvPr/>
        </p:nvSpPr>
        <p:spPr>
          <a:xfrm>
            <a:off x="5544128" y="2951668"/>
            <a:ext cx="2563493"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langue</a:t>
            </a:r>
          </a:p>
        </p:txBody>
      </p:sp>
      <p:sp>
        <p:nvSpPr>
          <p:cNvPr id="86" name="Rectangle 85">
            <a:extLst>
              <a:ext uri="{FF2B5EF4-FFF2-40B4-BE49-F238E27FC236}">
                <a16:creationId xmlns:a16="http://schemas.microsoft.com/office/drawing/2014/main" id="{DA8FBEE6-B84E-4E67-9DBB-D84B498790F8}"/>
              </a:ext>
            </a:extLst>
          </p:cNvPr>
          <p:cNvSpPr/>
          <p:nvPr/>
        </p:nvSpPr>
        <p:spPr>
          <a:xfrm>
            <a:off x="2671284" y="2951668"/>
            <a:ext cx="2296525" cy="6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chemeClr val="accent5">
                    <a:lumMod val="50000"/>
                  </a:schemeClr>
                </a:solidFill>
                <a:latin typeface="Century Gothic" panose="020B0502020202020204" pitchFamily="34" charset="0"/>
              </a:rPr>
              <a:t>belle</a:t>
            </a:r>
          </a:p>
        </p:txBody>
      </p:sp>
      <p:sp>
        <p:nvSpPr>
          <p:cNvPr id="16" name="Rectangle 15"/>
          <p:cNvSpPr/>
          <p:nvPr/>
        </p:nvSpPr>
        <p:spPr>
          <a:xfrm>
            <a:off x="272913" y="1262096"/>
            <a:ext cx="10899481" cy="954107"/>
          </a:xfrm>
          <a:prstGeom prst="rect">
            <a:avLst/>
          </a:prstGeom>
        </p:spPr>
        <p:txBody>
          <a:bodyPr wrap="square">
            <a:spAutoFit/>
          </a:bodyPr>
          <a:lstStyle/>
          <a:p>
            <a:r>
              <a:rPr lang="fr-FR" sz="2800" b="1">
                <a:solidFill>
                  <a:schemeClr val="accent5">
                    <a:lumMod val="50000"/>
                  </a:schemeClr>
                </a:solidFill>
                <a:latin typeface="Century Gothic" panose="020B0502020202020204" pitchFamily="34" charset="0"/>
              </a:rPr>
              <a:t>C’est la position A ou B pour l’adjectif? </a:t>
            </a:r>
            <a:r>
              <a:rPr lang="en-GB" sz="2800" dirty="0">
                <a:solidFill>
                  <a:schemeClr val="accent5">
                    <a:lumMod val="50000"/>
                  </a:schemeClr>
                </a:solidFill>
                <a:latin typeface="Century Gothic" panose="020B0502020202020204" pitchFamily="34" charset="0"/>
              </a:rPr>
              <a:t/>
            </a:r>
            <a:br>
              <a:rPr lang="en-GB" sz="2800" dirty="0">
                <a:solidFill>
                  <a:schemeClr val="accent5">
                    <a:lumMod val="50000"/>
                  </a:schemeClr>
                </a:solidFill>
                <a:latin typeface="Century Gothic" panose="020B0502020202020204" pitchFamily="34" charset="0"/>
              </a:rPr>
            </a:b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8958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200" b="1" dirty="0">
                <a:solidFill>
                  <a:schemeClr val="bg1"/>
                </a:solidFill>
              </a:rPr>
              <a:t>Adjectives before noun</a:t>
            </a:r>
          </a:p>
        </p:txBody>
      </p:sp>
      <p:sp>
        <p:nvSpPr>
          <p:cNvPr id="9" name="TextBox 8"/>
          <p:cNvSpPr txBox="1"/>
          <p:nvPr/>
        </p:nvSpPr>
        <p:spPr>
          <a:xfrm>
            <a:off x="-1073613" y="1333731"/>
            <a:ext cx="992769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However, some </a:t>
            </a:r>
            <a:r>
              <a:rPr lang="en-GB" sz="2400">
                <a:solidFill>
                  <a:srgbClr val="002060"/>
                </a:solidFill>
                <a:latin typeface="Century Gothic" panose="020B0502020202020204" pitchFamily="34" charset="0"/>
              </a:rPr>
              <a:t>adjectives go </a:t>
            </a:r>
            <a:r>
              <a:rPr lang="en-GB" sz="2400" b="1" dirty="0">
                <a:solidFill>
                  <a:srgbClr val="002060"/>
                </a:solidFill>
                <a:latin typeface="Century Gothic" panose="020B0502020202020204" pitchFamily="34" charset="0"/>
              </a:rPr>
              <a:t>BEFORE</a:t>
            </a:r>
            <a:r>
              <a:rPr lang="en-GB" sz="2400" dirty="0">
                <a:solidFill>
                  <a:srgbClr val="002060"/>
                </a:solidFill>
                <a:latin typeface="Century Gothic" panose="020B0502020202020204" pitchFamily="34" charset="0"/>
              </a:rPr>
              <a:t> the noun:</a:t>
            </a:r>
          </a:p>
        </p:txBody>
      </p:sp>
      <p:sp>
        <p:nvSpPr>
          <p:cNvPr id="10" name="TextBox 9"/>
          <p:cNvSpPr txBox="1"/>
          <p:nvPr/>
        </p:nvSpPr>
        <p:spPr>
          <a:xfrm>
            <a:off x="294142" y="1884763"/>
            <a:ext cx="112014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These are adjectives that refer to </a:t>
            </a:r>
            <a:r>
              <a:rPr lang="en-GB" sz="2400" b="1" dirty="0">
                <a:solidFill>
                  <a:schemeClr val="accent2"/>
                </a:solidFill>
                <a:latin typeface="Century Gothic" panose="020B0502020202020204" pitchFamily="34" charset="0"/>
              </a:rPr>
              <a:t>B</a:t>
            </a:r>
            <a:r>
              <a:rPr lang="en-GB" sz="2400" b="1" dirty="0">
                <a:solidFill>
                  <a:srgbClr val="002060"/>
                </a:solidFill>
                <a:latin typeface="Century Gothic" panose="020B0502020202020204" pitchFamily="34" charset="0"/>
              </a:rPr>
              <a:t>EAUTY</a:t>
            </a:r>
            <a:r>
              <a:rPr lang="en-GB" sz="2400" dirty="0">
                <a:solidFill>
                  <a:srgbClr val="002060"/>
                </a:solidFill>
                <a:latin typeface="Century Gothic" panose="020B0502020202020204" pitchFamily="34" charset="0"/>
              </a:rPr>
              <a:t>, </a:t>
            </a:r>
            <a:r>
              <a:rPr lang="en-GB" sz="2400" b="1" dirty="0">
                <a:solidFill>
                  <a:schemeClr val="accent2"/>
                </a:solidFill>
                <a:latin typeface="Century Gothic" panose="020B0502020202020204" pitchFamily="34" charset="0"/>
              </a:rPr>
              <a:t>A</a:t>
            </a:r>
            <a:r>
              <a:rPr lang="en-GB" sz="2400" b="1" dirty="0">
                <a:solidFill>
                  <a:srgbClr val="002060"/>
                </a:solidFill>
                <a:latin typeface="Century Gothic" panose="020B0502020202020204" pitchFamily="34" charset="0"/>
              </a:rPr>
              <a:t>GE</a:t>
            </a:r>
            <a:r>
              <a:rPr lang="en-GB" sz="2400">
                <a:solidFill>
                  <a:srgbClr val="002060"/>
                </a:solidFill>
                <a:latin typeface="Century Gothic" panose="020B0502020202020204" pitchFamily="34" charset="0"/>
              </a:rPr>
              <a:t>, </a:t>
            </a:r>
            <a:r>
              <a:rPr lang="en-GB" sz="2400" b="1">
                <a:solidFill>
                  <a:schemeClr val="accent2"/>
                </a:solidFill>
                <a:latin typeface="Century Gothic" panose="020B0502020202020204" pitchFamily="34" charset="0"/>
              </a:rPr>
              <a:t>G</a:t>
            </a:r>
            <a:r>
              <a:rPr lang="en-GB" sz="2400" b="1">
                <a:solidFill>
                  <a:srgbClr val="002060"/>
                </a:solidFill>
                <a:latin typeface="Century Gothic" panose="020B0502020202020204" pitchFamily="34" charset="0"/>
              </a:rPr>
              <a:t>OOD/BAD</a:t>
            </a:r>
            <a:r>
              <a:rPr lang="en-GB" sz="240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or </a:t>
            </a:r>
            <a:r>
              <a:rPr lang="en-GB" sz="2400" b="1" dirty="0">
                <a:solidFill>
                  <a:schemeClr val="accent2"/>
                </a:solidFill>
                <a:latin typeface="Century Gothic" panose="020B0502020202020204" pitchFamily="34" charset="0"/>
              </a:rPr>
              <a:t>S</a:t>
            </a:r>
            <a:r>
              <a:rPr lang="en-GB" sz="2400" b="1" dirty="0">
                <a:solidFill>
                  <a:srgbClr val="002060"/>
                </a:solidFill>
                <a:latin typeface="Century Gothic" panose="020B0502020202020204" pitchFamily="34" charset="0"/>
              </a:rPr>
              <a:t>IZE</a:t>
            </a:r>
            <a:r>
              <a:rPr lang="en-GB" sz="2400" dirty="0">
                <a:solidFill>
                  <a:srgbClr val="002060"/>
                </a:solidFill>
                <a:latin typeface="Century Gothic" panose="020B0502020202020204" pitchFamily="34" charset="0"/>
              </a:rPr>
              <a:t> (</a:t>
            </a:r>
            <a:r>
              <a:rPr lang="en-GB" sz="2400" b="1" dirty="0">
                <a:solidFill>
                  <a:schemeClr val="accent2"/>
                </a:solidFill>
                <a:latin typeface="Century Gothic" panose="020B0502020202020204" pitchFamily="34" charset="0"/>
              </a:rPr>
              <a:t>BAGS</a:t>
            </a:r>
            <a:r>
              <a:rPr lang="en-GB" sz="2400" dirty="0">
                <a:solidFill>
                  <a:srgbClr val="002060"/>
                </a:solidFill>
                <a:latin typeface="Century Gothic" panose="020B0502020202020204" pitchFamily="34" charset="0"/>
              </a:rPr>
              <a:t>)</a:t>
            </a:r>
          </a:p>
        </p:txBody>
      </p:sp>
      <p:sp>
        <p:nvSpPr>
          <p:cNvPr id="11" name="TextBox 10"/>
          <p:cNvSpPr txBox="1"/>
          <p:nvPr/>
        </p:nvSpPr>
        <p:spPr>
          <a:xfrm>
            <a:off x="1693476" y="5148986"/>
            <a:ext cx="10216444"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grande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 		a </a:t>
            </a:r>
            <a:r>
              <a:rPr lang="en-GB" sz="2400" b="1" dirty="0">
                <a:solidFill>
                  <a:srgbClr val="002060"/>
                </a:solidFill>
                <a:latin typeface="Century Gothic" panose="020B0502020202020204" pitchFamily="34" charset="0"/>
              </a:rPr>
              <a:t>big</a:t>
            </a:r>
            <a:r>
              <a:rPr lang="en-GB" sz="2400" dirty="0">
                <a:solidFill>
                  <a:srgbClr val="002060"/>
                </a:solidFill>
                <a:latin typeface="Century Gothic" panose="020B0502020202020204" pitchFamily="34" charset="0"/>
              </a:rPr>
              <a:t> house</a:t>
            </a:r>
          </a:p>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petite </a:t>
            </a:r>
            <a:r>
              <a:rPr lang="en-GB" sz="2400" dirty="0" err="1">
                <a:solidFill>
                  <a:srgbClr val="002060"/>
                </a:solidFill>
                <a:latin typeface="Century Gothic" panose="020B0502020202020204" pitchFamily="34" charset="0"/>
              </a:rPr>
              <a:t>voiture</a:t>
            </a:r>
            <a:r>
              <a:rPr lang="en-GB" sz="2400" dirty="0">
                <a:solidFill>
                  <a:srgbClr val="002060"/>
                </a:solidFill>
                <a:latin typeface="Century Gothic" panose="020B0502020202020204" pitchFamily="34" charset="0"/>
              </a:rPr>
              <a:t> 			a </a:t>
            </a:r>
            <a:r>
              <a:rPr lang="en-GB" sz="2400" b="1" dirty="0">
                <a:solidFill>
                  <a:srgbClr val="002060"/>
                </a:solidFill>
                <a:latin typeface="Century Gothic" panose="020B0502020202020204" pitchFamily="34" charset="0"/>
              </a:rPr>
              <a:t>small</a:t>
            </a:r>
            <a:r>
              <a:rPr lang="en-GB" sz="2400" dirty="0">
                <a:solidFill>
                  <a:srgbClr val="002060"/>
                </a:solidFill>
                <a:latin typeface="Century Gothic" panose="020B0502020202020204" pitchFamily="34" charset="0"/>
              </a:rPr>
              <a:t> car</a:t>
            </a:r>
          </a:p>
        </p:txBody>
      </p:sp>
      <p:sp>
        <p:nvSpPr>
          <p:cNvPr id="12" name="TextBox 11"/>
          <p:cNvSpPr txBox="1"/>
          <p:nvPr/>
        </p:nvSpPr>
        <p:spPr>
          <a:xfrm>
            <a:off x="1658307" y="4288993"/>
            <a:ext cx="10216444" cy="830997"/>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bonne</a:t>
            </a:r>
            <a:r>
              <a:rPr lang="en-GB" sz="2400" dirty="0">
                <a:solidFill>
                  <a:srgbClr val="002060"/>
                </a:solidFill>
                <a:latin typeface="Century Gothic" panose="020B0502020202020204" pitchFamily="34" charset="0"/>
              </a:rPr>
              <a:t> idée	 		a </a:t>
            </a:r>
            <a:r>
              <a:rPr lang="en-GB" sz="2400" b="1" dirty="0">
                <a:solidFill>
                  <a:srgbClr val="002060"/>
                </a:solidFill>
                <a:latin typeface="Century Gothic" panose="020B0502020202020204" pitchFamily="34" charset="0"/>
              </a:rPr>
              <a:t>good</a:t>
            </a:r>
            <a:r>
              <a:rPr lang="en-GB" sz="2400" dirty="0">
                <a:solidFill>
                  <a:srgbClr val="002060"/>
                </a:solidFill>
                <a:latin typeface="Century Gothic" panose="020B0502020202020204" pitchFamily="34" charset="0"/>
              </a:rPr>
              <a:t> idea</a:t>
            </a:r>
          </a:p>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mauvaise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question 		a </a:t>
            </a:r>
            <a:r>
              <a:rPr lang="en-GB" sz="2400" b="1" dirty="0">
                <a:solidFill>
                  <a:srgbClr val="002060"/>
                </a:solidFill>
                <a:latin typeface="Century Gothic" panose="020B0502020202020204" pitchFamily="34" charset="0"/>
              </a:rPr>
              <a:t>bad</a:t>
            </a:r>
            <a:r>
              <a:rPr lang="en-GB" sz="2400" dirty="0">
                <a:solidFill>
                  <a:srgbClr val="002060"/>
                </a:solidFill>
                <a:latin typeface="Century Gothic" panose="020B0502020202020204" pitchFamily="34" charset="0"/>
              </a:rPr>
              <a:t> question</a:t>
            </a:r>
          </a:p>
        </p:txBody>
      </p:sp>
      <p:sp>
        <p:nvSpPr>
          <p:cNvPr id="13" name="TextBox 12"/>
          <p:cNvSpPr txBox="1"/>
          <p:nvPr/>
        </p:nvSpPr>
        <p:spPr>
          <a:xfrm>
            <a:off x="1658307" y="3429000"/>
            <a:ext cx="1021644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jeune</a:t>
            </a:r>
            <a:r>
              <a:rPr lang="en-GB" sz="2400" dirty="0">
                <a:solidFill>
                  <a:srgbClr val="002060"/>
                </a:solidFill>
                <a:latin typeface="Century Gothic" panose="020B0502020202020204" pitchFamily="34" charset="0"/>
              </a:rPr>
              <a:t> homme	 		a </a:t>
            </a:r>
            <a:r>
              <a:rPr lang="en-GB" sz="2400" b="1" dirty="0">
                <a:solidFill>
                  <a:srgbClr val="002060"/>
                </a:solidFill>
                <a:latin typeface="Century Gothic" panose="020B0502020202020204" pitchFamily="34" charset="0"/>
              </a:rPr>
              <a:t>young</a:t>
            </a:r>
            <a:r>
              <a:rPr lang="en-GB" sz="2400" dirty="0">
                <a:solidFill>
                  <a:srgbClr val="002060"/>
                </a:solidFill>
                <a:latin typeface="Century Gothic" panose="020B0502020202020204" pitchFamily="34" charset="0"/>
              </a:rPr>
              <a:t> man</a:t>
            </a:r>
          </a:p>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vieille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femme			an </a:t>
            </a:r>
            <a:r>
              <a:rPr lang="en-GB" sz="2400" b="1" dirty="0">
                <a:solidFill>
                  <a:srgbClr val="002060"/>
                </a:solidFill>
                <a:latin typeface="Century Gothic" panose="020B0502020202020204" pitchFamily="34" charset="0"/>
              </a:rPr>
              <a:t>old</a:t>
            </a:r>
            <a:r>
              <a:rPr lang="en-GB" sz="2400" dirty="0">
                <a:solidFill>
                  <a:srgbClr val="002060"/>
                </a:solidFill>
                <a:latin typeface="Century Gothic" panose="020B0502020202020204" pitchFamily="34" charset="0"/>
              </a:rPr>
              <a:t> woman</a:t>
            </a:r>
          </a:p>
        </p:txBody>
      </p:sp>
      <p:sp>
        <p:nvSpPr>
          <p:cNvPr id="14" name="TextBox 13"/>
          <p:cNvSpPr txBox="1"/>
          <p:nvPr/>
        </p:nvSpPr>
        <p:spPr>
          <a:xfrm>
            <a:off x="1658307" y="2598003"/>
            <a:ext cx="1021644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b="1">
                <a:solidFill>
                  <a:srgbClr val="002060"/>
                </a:solidFill>
                <a:latin typeface="Century Gothic" panose="020B0502020202020204" pitchFamily="34" charset="0"/>
              </a:rPr>
              <a:t>beau</a:t>
            </a:r>
            <a:r>
              <a:rPr lang="en-GB" sz="2400">
                <a:solidFill>
                  <a:srgbClr val="002060"/>
                </a:solidFill>
                <a:latin typeface="Century Gothic" panose="020B0502020202020204" pitchFamily="34" charset="0"/>
              </a:rPr>
              <a:t> jardin</a:t>
            </a:r>
            <a:r>
              <a:rPr lang="en-GB" sz="2400" dirty="0">
                <a:solidFill>
                  <a:srgbClr val="002060"/>
                </a:solidFill>
                <a:latin typeface="Century Gothic" panose="020B0502020202020204" pitchFamily="34" charset="0"/>
              </a:rPr>
              <a:t>			a </a:t>
            </a:r>
            <a:r>
              <a:rPr lang="en-GB" sz="2400" b="1">
                <a:solidFill>
                  <a:srgbClr val="002060"/>
                </a:solidFill>
                <a:latin typeface="Century Gothic" panose="020B0502020202020204" pitchFamily="34" charset="0"/>
              </a:rPr>
              <a:t>beautiful</a:t>
            </a:r>
            <a:r>
              <a:rPr lang="en-GB" sz="2400">
                <a:solidFill>
                  <a:srgbClr val="002060"/>
                </a:solidFill>
                <a:latin typeface="Century Gothic" panose="020B0502020202020204" pitchFamily="34" charset="0"/>
              </a:rPr>
              <a:t> garden</a:t>
            </a:r>
            <a:endParaRPr lang="en-GB" sz="2400" dirty="0">
              <a:solidFill>
                <a:srgbClr val="002060"/>
              </a:solidFill>
              <a:latin typeface="Century Gothic" panose="020B0502020202020204" pitchFamily="34" charset="0"/>
            </a:endParaRPr>
          </a:p>
          <a:p>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belle </a:t>
            </a:r>
            <a:r>
              <a:rPr lang="en-GB" sz="2400" dirty="0">
                <a:solidFill>
                  <a:srgbClr val="002060"/>
                </a:solidFill>
                <a:latin typeface="Century Gothic" panose="020B0502020202020204" pitchFamily="34" charset="0"/>
              </a:rPr>
              <a:t>langue			a </a:t>
            </a:r>
            <a:r>
              <a:rPr lang="en-GB" sz="2400" b="1" dirty="0">
                <a:solidFill>
                  <a:srgbClr val="002060"/>
                </a:solidFill>
                <a:latin typeface="Century Gothic" panose="020B0502020202020204" pitchFamily="34" charset="0"/>
              </a:rPr>
              <a:t>beautiful</a:t>
            </a:r>
            <a:r>
              <a:rPr lang="en-GB" sz="2400" dirty="0">
                <a:solidFill>
                  <a:srgbClr val="002060"/>
                </a:solidFill>
                <a:latin typeface="Century Gothic" panose="020B0502020202020204" pitchFamily="34" charset="0"/>
              </a:rPr>
              <a:t> language</a:t>
            </a:r>
          </a:p>
        </p:txBody>
      </p:sp>
      <p:sp>
        <p:nvSpPr>
          <p:cNvPr id="15" name="Google Shape;147;p2"/>
          <p:cNvSpPr/>
          <p:nvPr/>
        </p:nvSpPr>
        <p:spPr>
          <a:xfrm>
            <a:off x="10227735" y="249869"/>
            <a:ext cx="1682185"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grammaire</a:t>
            </a:r>
            <a:endParaRPr sz="1800" b="1" i="0" u="none" strike="noStrike" cap="none">
              <a:solidFill>
                <a:srgbClr val="FFFFFF"/>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B8EED645-4918-493F-BB38-A97A99E32F78}"/>
              </a:ext>
            </a:extLst>
          </p:cNvPr>
          <p:cNvSpPr txBox="1"/>
          <p:nvPr/>
        </p:nvSpPr>
        <p:spPr>
          <a:xfrm>
            <a:off x="637863" y="2618295"/>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B</a:t>
            </a:r>
          </a:p>
        </p:txBody>
      </p:sp>
      <p:sp>
        <p:nvSpPr>
          <p:cNvPr id="16" name="TextBox 15">
            <a:extLst>
              <a:ext uri="{FF2B5EF4-FFF2-40B4-BE49-F238E27FC236}">
                <a16:creationId xmlns:a16="http://schemas.microsoft.com/office/drawing/2014/main" id="{BE89C7AD-3E19-4A89-BBFE-7EA5C5D0F649}"/>
              </a:ext>
            </a:extLst>
          </p:cNvPr>
          <p:cNvSpPr txBox="1"/>
          <p:nvPr/>
        </p:nvSpPr>
        <p:spPr>
          <a:xfrm>
            <a:off x="637863" y="3469553"/>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A</a:t>
            </a:r>
          </a:p>
        </p:txBody>
      </p:sp>
      <p:sp>
        <p:nvSpPr>
          <p:cNvPr id="17" name="TextBox 16">
            <a:extLst>
              <a:ext uri="{FF2B5EF4-FFF2-40B4-BE49-F238E27FC236}">
                <a16:creationId xmlns:a16="http://schemas.microsoft.com/office/drawing/2014/main" id="{3C3AA0B8-56C5-4D44-A884-4F0BEDB35D53}"/>
              </a:ext>
            </a:extLst>
          </p:cNvPr>
          <p:cNvSpPr txBox="1"/>
          <p:nvPr/>
        </p:nvSpPr>
        <p:spPr>
          <a:xfrm>
            <a:off x="637863" y="4320811"/>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G</a:t>
            </a:r>
          </a:p>
        </p:txBody>
      </p:sp>
      <p:sp>
        <p:nvSpPr>
          <p:cNvPr id="18" name="TextBox 17">
            <a:extLst>
              <a:ext uri="{FF2B5EF4-FFF2-40B4-BE49-F238E27FC236}">
                <a16:creationId xmlns:a16="http://schemas.microsoft.com/office/drawing/2014/main" id="{C7C1CA36-13B8-4C40-B532-A9FE7C1E0655}"/>
              </a:ext>
            </a:extLst>
          </p:cNvPr>
          <p:cNvSpPr txBox="1"/>
          <p:nvPr/>
        </p:nvSpPr>
        <p:spPr>
          <a:xfrm>
            <a:off x="637863" y="5172069"/>
            <a:ext cx="947854" cy="784830"/>
          </a:xfrm>
          <a:prstGeom prst="rect">
            <a:avLst/>
          </a:prstGeom>
          <a:noFill/>
        </p:spPr>
        <p:txBody>
          <a:bodyPr wrap="square" rtlCol="0">
            <a:spAutoFit/>
          </a:bodyPr>
          <a:lstStyle/>
          <a:p>
            <a:pPr algn="ctr"/>
            <a:r>
              <a:rPr lang="en-GB" sz="4500" b="1" dirty="0">
                <a:solidFill>
                  <a:srgbClr val="ED7D31"/>
                </a:solidFill>
                <a:latin typeface="Century Gothic" panose="020B0502020202020204" pitchFamily="34" charset="0"/>
              </a:rPr>
              <a:t>S</a:t>
            </a:r>
          </a:p>
        </p:txBody>
      </p:sp>
      <p:pic>
        <p:nvPicPr>
          <p:cNvPr id="1026" name="Picture 2" descr="Carryon Backpacks Bags Clip Art">
            <a:extLst>
              <a:ext uri="{FF2B5EF4-FFF2-40B4-BE49-F238E27FC236}">
                <a16:creationId xmlns:a16="http://schemas.microsoft.com/office/drawing/2014/main" id="{366278B2-A842-4A00-937E-7546E6ED3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3719" y="4231607"/>
            <a:ext cx="2081032" cy="174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23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32" name="Title 3"/>
          <p:cNvSpPr>
            <a:spLocks noGrp="1"/>
          </p:cNvSpPr>
          <p:nvPr>
            <p:ph type="title"/>
          </p:nvPr>
        </p:nvSpPr>
        <p:spPr>
          <a:xfrm>
            <a:off x="0" y="438086"/>
            <a:ext cx="5265384" cy="707849"/>
          </a:xfrm>
        </p:spPr>
        <p:txBody>
          <a:bodyPr>
            <a:normAutofit fontScale="90000"/>
          </a:bodyPr>
          <a:lstStyle/>
          <a:p>
            <a:r>
              <a:rPr lang="fr-FR" b="1">
                <a:solidFill>
                  <a:schemeClr val="bg1"/>
                </a:solidFill>
              </a:rPr>
              <a:t>Dans un café à Nice</a:t>
            </a:r>
            <a:r>
              <a:rPr lang="fr-FR" b="1"/>
              <a:t/>
            </a:r>
            <a:br>
              <a:rPr lang="fr-FR" b="1"/>
            </a:br>
            <a:endParaRPr lang="en-GB" sz="3600" b="1" dirty="0">
              <a:solidFill>
                <a:schemeClr val="bg1"/>
              </a:solidFill>
            </a:endParaRPr>
          </a:p>
        </p:txBody>
      </p:sp>
      <p:sp>
        <p:nvSpPr>
          <p:cNvPr id="3" name="Rectangle 2"/>
          <p:cNvSpPr/>
          <p:nvPr/>
        </p:nvSpPr>
        <p:spPr>
          <a:xfrm>
            <a:off x="174558" y="1263126"/>
            <a:ext cx="10997836" cy="1015663"/>
          </a:xfrm>
          <a:prstGeom prst="rect">
            <a:avLst/>
          </a:prstGeom>
        </p:spPr>
        <p:txBody>
          <a:bodyPr wrap="square">
            <a:spAutoFit/>
          </a:bodyPr>
          <a:lstStyle/>
          <a:p>
            <a:pPr lvl="0">
              <a:defRPr/>
            </a:pPr>
            <a:r>
              <a:rPr lang="fr-FR" sz="2000" b="1">
                <a:solidFill>
                  <a:schemeClr val="accent5">
                    <a:lumMod val="50000"/>
                  </a:schemeClr>
                </a:solidFill>
                <a:latin typeface="Century Gothic" panose="020B0502020202020204" pitchFamily="34" charset="0"/>
              </a:rPr>
              <a:t>Écoute la conversation. C’est quel adjectif?</a:t>
            </a:r>
          </a:p>
          <a:p>
            <a:pPr lvl="0">
              <a:defRPr/>
            </a:pPr>
            <a:r>
              <a:rPr kumimoji="0" lang="en-GB" sz="20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Circle your choice in the box.</a:t>
            </a:r>
            <a:br>
              <a:rPr kumimoji="0" lang="en-GB" sz="20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graphicFrame>
        <p:nvGraphicFramePr>
          <p:cNvPr id="5" name="Table 4"/>
          <p:cNvGraphicFramePr>
            <a:graphicFrameLocks noGrp="1"/>
          </p:cNvGraphicFramePr>
          <p:nvPr>
            <p:extLst/>
          </p:nvPr>
        </p:nvGraphicFramePr>
        <p:xfrm>
          <a:off x="381000" y="2278790"/>
          <a:ext cx="10791394" cy="3721960"/>
        </p:xfrm>
        <a:graphic>
          <a:graphicData uri="http://schemas.openxmlformats.org/drawingml/2006/table">
            <a:tbl>
              <a:tblPr firstRow="1" bandRow="1"/>
              <a:tblGrid>
                <a:gridCol w="934178">
                  <a:extLst>
                    <a:ext uri="{9D8B030D-6E8A-4147-A177-3AD203B41FA5}">
                      <a16:colId xmlns:a16="http://schemas.microsoft.com/office/drawing/2014/main" val="398964989"/>
                    </a:ext>
                  </a:extLst>
                </a:gridCol>
                <a:gridCol w="4461519">
                  <a:extLst>
                    <a:ext uri="{9D8B030D-6E8A-4147-A177-3AD203B41FA5}">
                      <a16:colId xmlns:a16="http://schemas.microsoft.com/office/drawing/2014/main" val="826442476"/>
                    </a:ext>
                  </a:extLst>
                </a:gridCol>
                <a:gridCol w="900454">
                  <a:extLst>
                    <a:ext uri="{9D8B030D-6E8A-4147-A177-3AD203B41FA5}">
                      <a16:colId xmlns:a16="http://schemas.microsoft.com/office/drawing/2014/main" val="379867662"/>
                    </a:ext>
                  </a:extLst>
                </a:gridCol>
                <a:gridCol w="4495243">
                  <a:extLst>
                    <a:ext uri="{9D8B030D-6E8A-4147-A177-3AD203B41FA5}">
                      <a16:colId xmlns:a16="http://schemas.microsoft.com/office/drawing/2014/main" val="3321313507"/>
                    </a:ext>
                  </a:extLst>
                </a:gridCol>
              </a:tblGrid>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petite  </a:t>
                      </a:r>
                      <a:r>
                        <a:rPr lang="en-GB" sz="2400">
                          <a:solidFill>
                            <a:schemeClr val="accent5">
                              <a:lumMod val="50000"/>
                            </a:schemeClr>
                          </a:solidFill>
                        </a:rPr>
                        <a:t>/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vieux / cher</a:t>
                      </a:r>
                      <a:endParaRPr lang="en-GB" sz="2400" dirty="0">
                        <a:solidFill>
                          <a:schemeClr val="accent5">
                            <a:lumMod val="50000"/>
                          </a:schemeClr>
                        </a:solidFill>
                      </a:endParaRPr>
                    </a:p>
                  </a:txBody>
                  <a:tcPr anchor="ctr"/>
                </a:tc>
                <a:extLst>
                  <a:ext uri="{0D108BD9-81ED-4DB2-BD59-A6C34878D82A}">
                    <a16:rowId xmlns:a16="http://schemas.microsoft.com/office/drawing/2014/main" val="72135716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nouveau</a:t>
                      </a:r>
                      <a:r>
                        <a:rPr lang="en-GB" sz="2400" baseline="0" dirty="0">
                          <a:solidFill>
                            <a:schemeClr val="accent5">
                              <a:lumMod val="50000"/>
                            </a:schemeClr>
                          </a:solidFill>
                        </a:rPr>
                        <a:t> / </a:t>
                      </a:r>
                      <a:r>
                        <a:rPr lang="en-GB" sz="2400" baseline="0" dirty="0" err="1">
                          <a:solidFill>
                            <a:schemeClr val="accent5">
                              <a:lumMod val="50000"/>
                            </a:schemeClr>
                          </a:solidFill>
                        </a:rPr>
                        <a:t>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vieille / intéressante</a:t>
                      </a:r>
                    </a:p>
                  </a:txBody>
                  <a:tcPr anchor="ctr"/>
                </a:tc>
                <a:extLst>
                  <a:ext uri="{0D108BD9-81ED-4DB2-BD59-A6C34878D82A}">
                    <a16:rowId xmlns:a16="http://schemas.microsoft.com/office/drawing/2014/main" val="67984356"/>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baseline="0" dirty="0" err="1">
                          <a:solidFill>
                            <a:schemeClr val="accent5">
                              <a:lumMod val="50000"/>
                            </a:schemeClr>
                          </a:solidFill>
                        </a:rPr>
                        <a:t>vieux</a:t>
                      </a:r>
                      <a:r>
                        <a:rPr lang="en-GB" sz="2400" baseline="0" dirty="0">
                          <a:solidFill>
                            <a:schemeClr val="accent5">
                              <a:lumMod val="50000"/>
                            </a:schemeClr>
                          </a:solidFill>
                        </a:rPr>
                        <a:t> / </a:t>
                      </a:r>
                      <a:r>
                        <a:rPr lang="en-GB" sz="2400" baseline="0" dirty="0" err="1">
                          <a:solidFill>
                            <a:schemeClr val="accent5">
                              <a:lumMod val="50000"/>
                            </a:schemeClr>
                          </a:solidFill>
                        </a:rPr>
                        <a:t>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belle / facile</a:t>
                      </a:r>
                    </a:p>
                  </a:txBody>
                  <a:tcPr anchor="ctr"/>
                </a:tc>
                <a:extLst>
                  <a:ext uri="{0D108BD9-81ED-4DB2-BD59-A6C34878D82A}">
                    <a16:rowId xmlns:a16="http://schemas.microsoft.com/office/drawing/2014/main" val="272393408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petit /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bon / intéressant</a:t>
                      </a:r>
                    </a:p>
                  </a:txBody>
                  <a:tcPr anchor="ctr"/>
                </a:tc>
                <a:extLst>
                  <a:ext uri="{0D108BD9-81ED-4DB2-BD59-A6C34878D82A}">
                    <a16:rowId xmlns:a16="http://schemas.microsoft.com/office/drawing/2014/main" val="3185670992"/>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vieille / bleue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petit /</a:t>
                      </a:r>
                      <a:r>
                        <a:rPr lang="en-GB" sz="2400" baseline="0" smtClean="0">
                          <a:solidFill>
                            <a:schemeClr val="accent5">
                              <a:lumMod val="50000"/>
                            </a:schemeClr>
                          </a:solidFill>
                        </a:rPr>
                        <a:t> moderne</a:t>
                      </a:r>
                      <a:endParaRPr lang="en-GB" sz="2400" smtClean="0">
                        <a:solidFill>
                          <a:schemeClr val="accent5">
                            <a:lumMod val="50000"/>
                          </a:schemeClr>
                        </a:solidFill>
                      </a:endParaRPr>
                    </a:p>
                  </a:txBody>
                  <a:tcPr anchor="ctr"/>
                </a:tc>
                <a:extLst>
                  <a:ext uri="{0D108BD9-81ED-4DB2-BD59-A6C34878D82A}">
                    <a16:rowId xmlns:a16="http://schemas.microsoft.com/office/drawing/2014/main" val="1470375858"/>
                  </a:ext>
                </a:extLst>
              </a:tr>
            </a:tbl>
          </a:graphicData>
        </a:graphic>
      </p:graphicFrame>
      <p:sp>
        <p:nvSpPr>
          <p:cNvPr id="19"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écouter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18" name="Picture 12" descr="File:Café de Turin.jpg - Wikimedia Comm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92865" y="652665"/>
            <a:ext cx="20320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72;p5">
            <a:hlinkClick r:id="" action="ppaction://noaction">
              <a:snd r:embed="rId5" name="48.1.wav"/>
            </a:hlinkClick>
          </p:cNvPr>
          <p:cNvSpPr/>
          <p:nvPr/>
        </p:nvSpPr>
        <p:spPr>
          <a:xfrm>
            <a:off x="584577" y="240208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2;p5">
            <a:hlinkClick r:id="" action="ppaction://noaction">
              <a:snd r:embed="rId6" name="48.2.wav"/>
            </a:hlinkClick>
          </p:cNvPr>
          <p:cNvSpPr/>
          <p:nvPr/>
        </p:nvSpPr>
        <p:spPr>
          <a:xfrm>
            <a:off x="599154" y="313682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72;p5">
            <a:hlinkClick r:id="" action="ppaction://noaction">
              <a:snd r:embed="rId7" name="48.3.wav"/>
            </a:hlinkClick>
          </p:cNvPr>
          <p:cNvSpPr/>
          <p:nvPr/>
        </p:nvSpPr>
        <p:spPr>
          <a:xfrm>
            <a:off x="599154" y="39206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p5">
            <a:hlinkClick r:id="" action="ppaction://noaction">
              <a:snd r:embed="rId8" name="48.4.wav"/>
            </a:hlinkClick>
          </p:cNvPr>
          <p:cNvSpPr/>
          <p:nvPr/>
        </p:nvSpPr>
        <p:spPr>
          <a:xfrm>
            <a:off x="621419" y="465533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Google Shape;172;p5">
            <a:hlinkClick r:id="" action="ppaction://noaction">
              <a:snd r:embed="rId9" name="48.5.wav"/>
            </a:hlinkClick>
          </p:cNvPr>
          <p:cNvSpPr/>
          <p:nvPr/>
        </p:nvSpPr>
        <p:spPr>
          <a:xfrm>
            <a:off x="621420" y="54197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p5">
            <a:hlinkClick r:id="" action="ppaction://noaction">
              <a:snd r:embed="rId10" name="48.6.wav"/>
            </a:hlinkClick>
          </p:cNvPr>
          <p:cNvSpPr/>
          <p:nvPr/>
        </p:nvSpPr>
        <p:spPr>
          <a:xfrm>
            <a:off x="5951065" y="238843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1" name="48.7.wav"/>
            </a:hlinkClick>
          </p:cNvPr>
          <p:cNvSpPr/>
          <p:nvPr/>
        </p:nvSpPr>
        <p:spPr>
          <a:xfrm>
            <a:off x="5951066" y="315196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2;p5">
            <a:hlinkClick r:id="" action="ppaction://noaction">
              <a:snd r:embed="rId12" name="48.8.wav"/>
            </a:hlinkClick>
          </p:cNvPr>
          <p:cNvSpPr/>
          <p:nvPr/>
        </p:nvSpPr>
        <p:spPr>
          <a:xfrm>
            <a:off x="5952062" y="395027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3" name="48.9.wav"/>
            </a:hlinkClick>
          </p:cNvPr>
          <p:cNvSpPr/>
          <p:nvPr/>
        </p:nvSpPr>
        <p:spPr>
          <a:xfrm>
            <a:off x="5974851" y="46790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4" name="48.10.wav"/>
            </a:hlinkClick>
          </p:cNvPr>
          <p:cNvSpPr/>
          <p:nvPr/>
        </p:nvSpPr>
        <p:spPr>
          <a:xfrm>
            <a:off x="5974851" y="539252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7022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32" name="Title 3"/>
          <p:cNvSpPr>
            <a:spLocks noGrp="1"/>
          </p:cNvSpPr>
          <p:nvPr>
            <p:ph type="title"/>
          </p:nvPr>
        </p:nvSpPr>
        <p:spPr>
          <a:xfrm>
            <a:off x="0" y="240564"/>
            <a:ext cx="5265384" cy="707849"/>
          </a:xfrm>
        </p:spPr>
        <p:txBody>
          <a:bodyPr>
            <a:normAutofit/>
          </a:bodyPr>
          <a:lstStyle/>
          <a:p>
            <a:r>
              <a:rPr lang="en-GB" sz="3600" b="1" smtClean="0">
                <a:solidFill>
                  <a:schemeClr val="bg1"/>
                </a:solidFill>
              </a:rPr>
              <a:t>Réponses</a:t>
            </a:r>
            <a:endParaRPr lang="en-GB" sz="3600" b="1" dirty="0">
              <a:solidFill>
                <a:schemeClr val="bg1"/>
              </a:solidFill>
            </a:endParaRPr>
          </a:p>
        </p:txBody>
      </p:sp>
      <p:sp>
        <p:nvSpPr>
          <p:cNvPr id="3" name="Rectangle 2"/>
          <p:cNvSpPr/>
          <p:nvPr/>
        </p:nvSpPr>
        <p:spPr>
          <a:xfrm>
            <a:off x="174558" y="1263126"/>
            <a:ext cx="1099783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br>
            <a:endPar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graphicFrame>
        <p:nvGraphicFramePr>
          <p:cNvPr id="5" name="Table 4"/>
          <p:cNvGraphicFramePr>
            <a:graphicFrameLocks noGrp="1"/>
          </p:cNvGraphicFramePr>
          <p:nvPr>
            <p:extLst/>
          </p:nvPr>
        </p:nvGraphicFramePr>
        <p:xfrm>
          <a:off x="381000" y="2278790"/>
          <a:ext cx="10791394" cy="3721960"/>
        </p:xfrm>
        <a:graphic>
          <a:graphicData uri="http://schemas.openxmlformats.org/drawingml/2006/table">
            <a:tbl>
              <a:tblPr firstRow="1" bandRow="1"/>
              <a:tblGrid>
                <a:gridCol w="934178">
                  <a:extLst>
                    <a:ext uri="{9D8B030D-6E8A-4147-A177-3AD203B41FA5}">
                      <a16:colId xmlns:a16="http://schemas.microsoft.com/office/drawing/2014/main" val="398964989"/>
                    </a:ext>
                  </a:extLst>
                </a:gridCol>
                <a:gridCol w="4461519">
                  <a:extLst>
                    <a:ext uri="{9D8B030D-6E8A-4147-A177-3AD203B41FA5}">
                      <a16:colId xmlns:a16="http://schemas.microsoft.com/office/drawing/2014/main" val="826442476"/>
                    </a:ext>
                  </a:extLst>
                </a:gridCol>
                <a:gridCol w="900454">
                  <a:extLst>
                    <a:ext uri="{9D8B030D-6E8A-4147-A177-3AD203B41FA5}">
                      <a16:colId xmlns:a16="http://schemas.microsoft.com/office/drawing/2014/main" val="379867662"/>
                    </a:ext>
                  </a:extLst>
                </a:gridCol>
                <a:gridCol w="4495243">
                  <a:extLst>
                    <a:ext uri="{9D8B030D-6E8A-4147-A177-3AD203B41FA5}">
                      <a16:colId xmlns:a16="http://schemas.microsoft.com/office/drawing/2014/main" val="3321313507"/>
                    </a:ext>
                  </a:extLst>
                </a:gridCol>
              </a:tblGrid>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dirty="0">
                          <a:solidFill>
                            <a:schemeClr val="accent5">
                              <a:lumMod val="50000"/>
                            </a:schemeClr>
                          </a:solidFill>
                        </a:rPr>
                        <a:t>petite  </a:t>
                      </a:r>
                      <a:r>
                        <a:rPr lang="en-GB" sz="2400">
                          <a:solidFill>
                            <a:schemeClr val="accent5">
                              <a:lumMod val="50000"/>
                            </a:schemeClr>
                          </a:solidFill>
                        </a:rPr>
                        <a:t>/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5">
                              <a:lumMod val="50000"/>
                            </a:schemeClr>
                          </a:solidFill>
                        </a:rPr>
                        <a:t>vieux / cher</a:t>
                      </a:r>
                      <a:endParaRPr lang="en-GB" sz="2400" dirty="0">
                        <a:solidFill>
                          <a:schemeClr val="accent5">
                            <a:lumMod val="50000"/>
                          </a:schemeClr>
                        </a:solidFill>
                      </a:endParaRPr>
                    </a:p>
                  </a:txBody>
                  <a:tcPr anchor="ctr"/>
                </a:tc>
                <a:extLst>
                  <a:ext uri="{0D108BD9-81ED-4DB2-BD59-A6C34878D82A}">
                    <a16:rowId xmlns:a16="http://schemas.microsoft.com/office/drawing/2014/main" val="72135716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nouveau</a:t>
                      </a:r>
                      <a:r>
                        <a:rPr lang="en-GB" sz="2400" baseline="0">
                          <a:solidFill>
                            <a:schemeClr val="accent5">
                              <a:lumMod val="50000"/>
                            </a:schemeClr>
                          </a:solidFill>
                        </a:rPr>
                        <a:t> / 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vieille / intéressante</a:t>
                      </a:r>
                    </a:p>
                  </a:txBody>
                  <a:tcPr anchor="ctr"/>
                </a:tc>
                <a:extLst>
                  <a:ext uri="{0D108BD9-81ED-4DB2-BD59-A6C34878D82A}">
                    <a16:rowId xmlns:a16="http://schemas.microsoft.com/office/drawing/2014/main" val="67984356"/>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baseline="0">
                          <a:solidFill>
                            <a:schemeClr val="accent5">
                              <a:lumMod val="50000"/>
                            </a:schemeClr>
                          </a:solidFill>
                        </a:rPr>
                        <a:t>vieux / intéressant</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belle / facile</a:t>
                      </a:r>
                    </a:p>
                  </a:txBody>
                  <a:tcPr anchor="ctr"/>
                </a:tc>
                <a:extLst>
                  <a:ext uri="{0D108BD9-81ED-4DB2-BD59-A6C34878D82A}">
                    <a16:rowId xmlns:a16="http://schemas.microsoft.com/office/drawing/2014/main" val="2723934081"/>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petit / moderne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bon / intéressant</a:t>
                      </a:r>
                    </a:p>
                  </a:txBody>
                  <a:tcPr anchor="ctr"/>
                </a:tc>
                <a:extLst>
                  <a:ext uri="{0D108BD9-81ED-4DB2-BD59-A6C34878D82A}">
                    <a16:rowId xmlns:a16="http://schemas.microsoft.com/office/drawing/2014/main" val="3185670992"/>
                  </a:ext>
                </a:extLst>
              </a:tr>
              <a:tr h="744392">
                <a:tc>
                  <a:txBody>
                    <a:bodyPr/>
                    <a:lstStyle/>
                    <a:p>
                      <a:pPr algn="ctr"/>
                      <a:endParaRPr lang="en-GB" sz="2800" b="1" dirty="0">
                        <a:solidFill>
                          <a:schemeClr val="accent5">
                            <a:lumMod val="50000"/>
                          </a:schemeClr>
                        </a:solidFill>
                      </a:endParaRPr>
                    </a:p>
                  </a:txBody>
                  <a:tcPr anchor="ctr"/>
                </a:tc>
                <a:tc>
                  <a:txBody>
                    <a:bodyPr/>
                    <a:lstStyle/>
                    <a:p>
                      <a:pPr algn="ctr"/>
                      <a:r>
                        <a:rPr lang="en-GB" sz="2400">
                          <a:solidFill>
                            <a:schemeClr val="accent5">
                              <a:lumMod val="50000"/>
                            </a:schemeClr>
                          </a:solidFill>
                        </a:rPr>
                        <a:t>vieille / bleue</a:t>
                      </a:r>
                      <a:endParaRPr lang="en-GB" sz="2400" dirty="0">
                        <a:solidFill>
                          <a:schemeClr val="accent5">
                            <a:lumMod val="50000"/>
                          </a:schemeClr>
                        </a:solidFill>
                      </a:endParaRPr>
                    </a:p>
                  </a:txBody>
                  <a:tcPr anchor="ctr"/>
                </a:tc>
                <a:tc>
                  <a:txBody>
                    <a:bodyPr/>
                    <a:lstStyle/>
                    <a:p>
                      <a:pPr algn="ctr"/>
                      <a:endParaRPr lang="en-GB" sz="2800" b="1"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smtClean="0">
                          <a:solidFill>
                            <a:schemeClr val="accent5">
                              <a:lumMod val="50000"/>
                            </a:schemeClr>
                          </a:solidFill>
                        </a:rPr>
                        <a:t>petit /</a:t>
                      </a:r>
                      <a:r>
                        <a:rPr lang="en-GB" sz="2400" baseline="0" smtClean="0">
                          <a:solidFill>
                            <a:schemeClr val="accent5">
                              <a:lumMod val="50000"/>
                            </a:schemeClr>
                          </a:solidFill>
                        </a:rPr>
                        <a:t> moderne</a:t>
                      </a:r>
                      <a:endParaRPr lang="en-GB" sz="2400" smtClean="0">
                        <a:solidFill>
                          <a:schemeClr val="accent5">
                            <a:lumMod val="50000"/>
                          </a:schemeClr>
                        </a:solidFill>
                      </a:endParaRPr>
                    </a:p>
                  </a:txBody>
                  <a:tcPr anchor="ctr"/>
                </a:tc>
                <a:extLst>
                  <a:ext uri="{0D108BD9-81ED-4DB2-BD59-A6C34878D82A}">
                    <a16:rowId xmlns:a16="http://schemas.microsoft.com/office/drawing/2014/main" val="1470375858"/>
                  </a:ext>
                </a:extLst>
              </a:tr>
            </a:tbl>
          </a:graphicData>
        </a:graphic>
      </p:graphicFrame>
      <p:sp>
        <p:nvSpPr>
          <p:cNvPr id="6" name="Oval 5"/>
          <p:cNvSpPr/>
          <p:nvPr/>
        </p:nvSpPr>
        <p:spPr>
          <a:xfrm>
            <a:off x="1955685" y="2460223"/>
            <a:ext cx="1354014" cy="42384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Oval 8"/>
          <p:cNvSpPr/>
          <p:nvPr/>
        </p:nvSpPr>
        <p:spPr>
          <a:xfrm>
            <a:off x="1709400" y="3151612"/>
            <a:ext cx="1732505" cy="54282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Oval 9"/>
          <p:cNvSpPr/>
          <p:nvPr/>
        </p:nvSpPr>
        <p:spPr>
          <a:xfrm>
            <a:off x="3074670" y="3858347"/>
            <a:ext cx="1988820" cy="60697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Oval 10"/>
          <p:cNvSpPr/>
          <p:nvPr/>
        </p:nvSpPr>
        <p:spPr>
          <a:xfrm>
            <a:off x="1955685" y="4600000"/>
            <a:ext cx="1536807" cy="61095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Oval 11"/>
          <p:cNvSpPr/>
          <p:nvPr/>
        </p:nvSpPr>
        <p:spPr>
          <a:xfrm>
            <a:off x="3268930" y="5361220"/>
            <a:ext cx="1600299"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Oval 12"/>
          <p:cNvSpPr/>
          <p:nvPr/>
        </p:nvSpPr>
        <p:spPr>
          <a:xfrm>
            <a:off x="7692589" y="2402086"/>
            <a:ext cx="1531222" cy="54011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Oval 13"/>
          <p:cNvSpPr/>
          <p:nvPr/>
        </p:nvSpPr>
        <p:spPr>
          <a:xfrm>
            <a:off x="7381244" y="3126452"/>
            <a:ext cx="1210686" cy="593145"/>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p:cNvSpPr/>
          <p:nvPr/>
        </p:nvSpPr>
        <p:spPr>
          <a:xfrm>
            <a:off x="7839910" y="3843608"/>
            <a:ext cx="1042833" cy="62786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p:cNvSpPr/>
          <p:nvPr/>
        </p:nvSpPr>
        <p:spPr>
          <a:xfrm>
            <a:off x="7611137" y="4602720"/>
            <a:ext cx="781749" cy="60550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p:cNvSpPr/>
          <p:nvPr/>
        </p:nvSpPr>
        <p:spPr>
          <a:xfrm>
            <a:off x="8591930" y="5378120"/>
            <a:ext cx="1604080" cy="5155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écouter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18" name="Picture 12" descr="File:Café de Turin.jpg - Wikimedia Comm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992865" y="652665"/>
            <a:ext cx="20320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72;p5">
            <a:hlinkClick r:id="" action="ppaction://noaction">
              <a:snd r:embed="rId5" name="49.1.wav"/>
            </a:hlinkClick>
          </p:cNvPr>
          <p:cNvSpPr/>
          <p:nvPr/>
        </p:nvSpPr>
        <p:spPr>
          <a:xfrm>
            <a:off x="584577" y="240208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2;p5">
            <a:hlinkClick r:id="" action="ppaction://noaction">
              <a:snd r:embed="rId6" name="49.2.wav"/>
            </a:hlinkClick>
          </p:cNvPr>
          <p:cNvSpPr/>
          <p:nvPr/>
        </p:nvSpPr>
        <p:spPr>
          <a:xfrm>
            <a:off x="599154" y="313682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72;p5">
            <a:hlinkClick r:id="" action="ppaction://noaction">
              <a:snd r:embed="rId7" name="49.3.wav"/>
            </a:hlinkClick>
          </p:cNvPr>
          <p:cNvSpPr/>
          <p:nvPr/>
        </p:nvSpPr>
        <p:spPr>
          <a:xfrm>
            <a:off x="599154" y="392060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2;p5">
            <a:hlinkClick r:id="" action="ppaction://noaction">
              <a:snd r:embed="rId8" name="49.4.wav"/>
            </a:hlinkClick>
          </p:cNvPr>
          <p:cNvSpPr/>
          <p:nvPr/>
        </p:nvSpPr>
        <p:spPr>
          <a:xfrm>
            <a:off x="621419" y="465533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2;p5">
            <a:hlinkClick r:id="" action="ppaction://noaction">
              <a:snd r:embed="rId9" name="49.5.wav"/>
            </a:hlinkClick>
          </p:cNvPr>
          <p:cNvSpPr/>
          <p:nvPr/>
        </p:nvSpPr>
        <p:spPr>
          <a:xfrm>
            <a:off x="621420" y="54197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2;p5">
            <a:hlinkClick r:id="" action="ppaction://noaction">
              <a:snd r:embed="rId10" name="49.6.wav"/>
            </a:hlinkClick>
          </p:cNvPr>
          <p:cNvSpPr/>
          <p:nvPr/>
        </p:nvSpPr>
        <p:spPr>
          <a:xfrm>
            <a:off x="5951065" y="238843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1" name="49.7.wav"/>
            </a:hlinkClick>
          </p:cNvPr>
          <p:cNvSpPr/>
          <p:nvPr/>
        </p:nvSpPr>
        <p:spPr>
          <a:xfrm>
            <a:off x="5951066" y="315196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2;p5">
            <a:hlinkClick r:id="" action="ppaction://noaction">
              <a:snd r:embed="rId12" name="49.8.wav"/>
            </a:hlinkClick>
          </p:cNvPr>
          <p:cNvSpPr/>
          <p:nvPr/>
        </p:nvSpPr>
        <p:spPr>
          <a:xfrm>
            <a:off x="5952062" y="395027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3" name="49.9.wav"/>
            </a:hlinkClick>
          </p:cNvPr>
          <p:cNvSpPr/>
          <p:nvPr/>
        </p:nvSpPr>
        <p:spPr>
          <a:xfrm>
            <a:off x="5974851" y="467901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4" name="49.10.wav"/>
            </a:hlinkClick>
          </p:cNvPr>
          <p:cNvSpPr/>
          <p:nvPr/>
        </p:nvSpPr>
        <p:spPr>
          <a:xfrm>
            <a:off x="5974851" y="539252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93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32" name="Title 3"/>
          <p:cNvSpPr>
            <a:spLocks noGrp="1"/>
          </p:cNvSpPr>
          <p:nvPr>
            <p:ph type="title"/>
          </p:nvPr>
        </p:nvSpPr>
        <p:spPr>
          <a:xfrm>
            <a:off x="0" y="240564"/>
            <a:ext cx="5265384" cy="707849"/>
          </a:xfrm>
        </p:spPr>
        <p:txBody>
          <a:bodyPr>
            <a:normAutofit/>
          </a:bodyPr>
          <a:lstStyle/>
          <a:p>
            <a:r>
              <a:rPr lang="en-GB" sz="3200" b="1" dirty="0" err="1">
                <a:solidFill>
                  <a:schemeClr val="bg1"/>
                </a:solidFill>
              </a:rPr>
              <a:t>Quel</a:t>
            </a:r>
            <a:r>
              <a:rPr lang="en-GB" sz="3200" b="1" dirty="0">
                <a:solidFill>
                  <a:schemeClr val="bg1"/>
                </a:solidFill>
              </a:rPr>
              <a:t> </a:t>
            </a:r>
            <a:r>
              <a:rPr lang="en-GB" sz="3200" b="1" dirty="0" err="1">
                <a:solidFill>
                  <a:schemeClr val="bg1"/>
                </a:solidFill>
              </a:rPr>
              <a:t>adjectif</a:t>
            </a:r>
            <a:r>
              <a:rPr lang="en-GB" sz="3200" b="1" dirty="0">
                <a:solidFill>
                  <a:schemeClr val="bg1"/>
                </a:solidFill>
              </a:rPr>
              <a:t> ?</a:t>
            </a:r>
          </a:p>
        </p:txBody>
      </p:sp>
      <p:sp>
        <p:nvSpPr>
          <p:cNvPr id="19"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bg1"/>
                </a:solidFill>
                <a:effectLst/>
                <a:uLnTx/>
                <a:uFillTx/>
                <a:latin typeface="Century Gothic" panose="020B0502020202020204" pitchFamily="34" charset="0"/>
                <a:ea typeface="+mn-ea"/>
                <a:cs typeface="+mn-cs"/>
                <a:sym typeface="Arial"/>
              </a:rPr>
              <a:t>écouter</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 name="Rectangle 1"/>
          <p:cNvSpPr/>
          <p:nvPr/>
        </p:nvSpPr>
        <p:spPr>
          <a:xfrm>
            <a:off x="1941350" y="1107692"/>
            <a:ext cx="8963377" cy="7109639"/>
          </a:xfrm>
          <a:prstGeom prst="rect">
            <a:avLst/>
          </a:prstGeom>
        </p:spPr>
        <p:txBody>
          <a:bodyPr wrap="square">
            <a:spAutoFit/>
          </a:bodyPr>
          <a:lstStyle/>
          <a:p>
            <a:r>
              <a:rPr lang="en-GB" sz="2400">
                <a:solidFill>
                  <a:schemeClr val="accent5">
                    <a:lumMod val="50000"/>
                  </a:schemeClr>
                </a:solidFill>
                <a:latin typeface="Century Gothic" panose="020B0502020202020204" pitchFamily="34" charset="0"/>
              </a:rPr>
              <a:t>O</a:t>
            </a:r>
            <a:r>
              <a:rPr lang="en-GB" sz="2400">
                <a:solidFill>
                  <a:schemeClr val="accent5">
                    <a:lumMod val="50000"/>
                  </a:schemeClr>
                </a:solidFill>
                <a:latin typeface="Century Gothic" panose="020B0502020202020204" pitchFamily="34" charset="0"/>
                <a:cs typeface="Calibri" panose="020F0502020204030204" pitchFamily="34" charset="0"/>
              </a:rPr>
              <a:t>ù est la </a:t>
            </a:r>
            <a:r>
              <a:rPr lang="en-GB" sz="2400">
                <a:solidFill>
                  <a:schemeClr val="accent5">
                    <a:lumMod val="50000"/>
                  </a:schemeClr>
                </a:solidFill>
                <a:latin typeface="Century Gothic" panose="020B0502020202020204" pitchFamily="34" charset="0"/>
              </a:rPr>
              <a:t>petite église ?</a:t>
            </a:r>
          </a:p>
          <a:p>
            <a:r>
              <a:rPr lang="en-GB" sz="2400">
                <a:solidFill>
                  <a:schemeClr val="accent5">
                    <a:lumMod val="50000"/>
                  </a:schemeClr>
                </a:solidFill>
                <a:latin typeface="Century Gothic" panose="020B0502020202020204" pitchFamily="34" charset="0"/>
              </a:rPr>
              <a:t>- C’est derrière le nouveau pont.</a:t>
            </a:r>
          </a:p>
          <a:p>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C’est un bâtiment intéressant ?</a:t>
            </a:r>
          </a:p>
          <a:p>
            <a:r>
              <a:rPr lang="en-GB" sz="2400">
                <a:solidFill>
                  <a:schemeClr val="accent5">
                    <a:lumMod val="50000"/>
                  </a:schemeClr>
                </a:solidFill>
                <a:latin typeface="Century Gothic" panose="020B0502020202020204" pitchFamily="34" charset="0"/>
              </a:rPr>
              <a:t>- Non, c’est un petit magasin.</a:t>
            </a:r>
          </a:p>
          <a:p>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Tu as une voiture bleue ?</a:t>
            </a:r>
          </a:p>
          <a:p>
            <a:r>
              <a:rPr lang="en-GB" sz="2400">
                <a:solidFill>
                  <a:schemeClr val="accent5">
                    <a:lumMod val="50000"/>
                  </a:schemeClr>
                </a:solidFill>
                <a:latin typeface="Century Gothic" panose="020B0502020202020204" pitchFamily="34" charset="0"/>
              </a:rPr>
              <a:t>- Ben, non, j’ai un vieux vélo.</a:t>
            </a:r>
          </a:p>
          <a:p>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C’est un bon </a:t>
            </a:r>
            <a:r>
              <a:rPr lang="en-GB" sz="2400" smtClean="0">
                <a:solidFill>
                  <a:schemeClr val="accent5">
                    <a:lumMod val="50000"/>
                  </a:schemeClr>
                </a:solidFill>
                <a:latin typeface="Century Gothic" panose="020B0502020202020204" pitchFamily="34" charset="0"/>
              </a:rPr>
              <a:t>livre ?</a:t>
            </a:r>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 Oui, </a:t>
            </a:r>
            <a:r>
              <a:rPr lang="en-GB" sz="2400" smtClean="0">
                <a:solidFill>
                  <a:schemeClr val="accent5">
                    <a:lumMod val="50000"/>
                  </a:schemeClr>
                </a:solidFill>
                <a:latin typeface="Century Gothic" panose="020B0502020202020204" pitchFamily="34" charset="0"/>
              </a:rPr>
              <a:t>et c’est </a:t>
            </a:r>
            <a:r>
              <a:rPr lang="en-GB" sz="2400">
                <a:solidFill>
                  <a:schemeClr val="accent5">
                    <a:lumMod val="50000"/>
                  </a:schemeClr>
                </a:solidFill>
                <a:latin typeface="Century Gothic" panose="020B0502020202020204" pitchFamily="34" charset="0"/>
              </a:rPr>
              <a:t>un livre moderne.</a:t>
            </a:r>
          </a:p>
          <a:p>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Le fran</a:t>
            </a:r>
            <a:r>
              <a:rPr lang="en-GB" sz="2400">
                <a:solidFill>
                  <a:schemeClr val="accent5">
                    <a:lumMod val="50000"/>
                  </a:schemeClr>
                </a:solidFill>
                <a:latin typeface="Century Gothic" panose="020B0502020202020204" pitchFamily="34" charset="0"/>
                <a:cs typeface="Calibri" panose="020F0502020204030204" pitchFamily="34" charset="0"/>
              </a:rPr>
              <a:t>çais, c’est une vieille langue.</a:t>
            </a:r>
            <a:endParaRPr lang="en-GB" sz="2400">
              <a:solidFill>
                <a:schemeClr val="accent5">
                  <a:lumMod val="50000"/>
                </a:schemeClr>
              </a:solidFill>
              <a:latin typeface="Century Gothic" panose="020B0502020202020204" pitchFamily="34" charset="0"/>
            </a:endParaRPr>
          </a:p>
          <a:p>
            <a:r>
              <a:rPr lang="en-GB" sz="2400">
                <a:solidFill>
                  <a:schemeClr val="accent5">
                    <a:lumMod val="50000"/>
                  </a:schemeClr>
                </a:solidFill>
                <a:latin typeface="Century Gothic" panose="020B0502020202020204" pitchFamily="34" charset="0"/>
              </a:rPr>
              <a:t>- Oui, et c’est une belle langue aussi !</a:t>
            </a:r>
          </a:p>
          <a:p>
            <a:endParaRPr lang="en-GB" sz="2400">
              <a:solidFill>
                <a:schemeClr val="accent5">
                  <a:lumMod val="50000"/>
                </a:schemeClr>
              </a:solidFill>
              <a:latin typeface="Century Gothic" panose="020B0502020202020204" pitchFamily="34" charset="0"/>
            </a:endParaRPr>
          </a:p>
          <a:p>
            <a:pPr marL="228600" indent="-228600">
              <a:buAutoNum type="arabicParenR"/>
            </a:pPr>
            <a:endParaRPr lang="en-GB" sz="2400">
              <a:solidFill>
                <a:schemeClr val="accent5">
                  <a:lumMod val="50000"/>
                </a:schemeClr>
              </a:solidFill>
              <a:latin typeface="Century Gothic" panose="020B0502020202020204" pitchFamily="34" charset="0"/>
            </a:endParaRPr>
          </a:p>
          <a:p>
            <a:pPr marL="228600" indent="-228600">
              <a:buAutoNum type="arabicParenR"/>
            </a:pPr>
            <a:endParaRPr lang="en-GB" sz="2400">
              <a:solidFill>
                <a:schemeClr val="accent5">
                  <a:lumMod val="50000"/>
                </a:schemeClr>
              </a:solidFill>
              <a:latin typeface="Century Gothic" panose="020B0502020202020204" pitchFamily="34" charset="0"/>
            </a:endParaRPr>
          </a:p>
          <a:p>
            <a:pPr marL="228600" indent="-228600">
              <a:buAutoNum type="arabicParenR"/>
            </a:pPr>
            <a:endParaRPr lang="en-GB" sz="2400">
              <a:solidFill>
                <a:schemeClr val="accent5">
                  <a:lumMod val="50000"/>
                </a:schemeClr>
              </a:solidFill>
              <a:latin typeface="Century Gothic" panose="020B0502020202020204" pitchFamily="34" charset="0"/>
            </a:endParaRPr>
          </a:p>
          <a:p>
            <a:pPr marL="0" indent="0">
              <a:buNone/>
            </a:pPr>
            <a:endParaRPr lang="en-GB" sz="2400" dirty="0">
              <a:solidFill>
                <a:schemeClr val="accent5">
                  <a:lumMod val="50000"/>
                </a:schemeClr>
              </a:solidFill>
              <a:latin typeface="Century Gothic" panose="020B0502020202020204" pitchFamily="34" charset="0"/>
            </a:endParaRPr>
          </a:p>
        </p:txBody>
      </p:sp>
      <p:sp>
        <p:nvSpPr>
          <p:cNvPr id="3" name="Rounded Rectangular Callout 2"/>
          <p:cNvSpPr/>
          <p:nvPr/>
        </p:nvSpPr>
        <p:spPr>
          <a:xfrm>
            <a:off x="7648750" y="2112512"/>
            <a:ext cx="3891516" cy="2464848"/>
          </a:xfrm>
          <a:prstGeom prst="wedgeRoundRect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Century Gothic" panose="020B0502020202020204" pitchFamily="34" charset="0"/>
              </a:rPr>
              <a:t>Et en anglais ?</a:t>
            </a:r>
          </a:p>
          <a:p>
            <a:pPr algn="ctr"/>
            <a:endParaRPr lang="en-GB" sz="2000">
              <a:latin typeface="Century Gothic" panose="020B0502020202020204" pitchFamily="34" charset="0"/>
            </a:endParaRPr>
          </a:p>
          <a:p>
            <a:pPr algn="ctr"/>
            <a:r>
              <a:rPr lang="en-GB" sz="2000">
                <a:latin typeface="Century Gothic" panose="020B0502020202020204" pitchFamily="34" charset="0"/>
              </a:rPr>
              <a:t>Now translate the five conversation extracts into English. Which adjectives have a different position in English?</a:t>
            </a:r>
          </a:p>
        </p:txBody>
      </p:sp>
      <p:sp>
        <p:nvSpPr>
          <p:cNvPr id="7" name="Google Shape;172;p5">
            <a:hlinkClick r:id="" action="ppaction://noaction">
              <a:snd r:embed="rId4" name="50.1.wav"/>
            </a:hlinkClick>
          </p:cNvPr>
          <p:cNvSpPr/>
          <p:nvPr/>
        </p:nvSpPr>
        <p:spPr>
          <a:xfrm>
            <a:off x="1219976" y="120956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72;p5">
            <a:hlinkClick r:id="" action="ppaction://noaction">
              <a:snd r:embed="rId5" name="50.2.wav"/>
            </a:hlinkClick>
          </p:cNvPr>
          <p:cNvSpPr/>
          <p:nvPr/>
        </p:nvSpPr>
        <p:spPr>
          <a:xfrm>
            <a:off x="1205185" y="229930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72;p5">
            <a:hlinkClick r:id="" action="ppaction://noaction">
              <a:snd r:embed="rId6" name="50.3.wav"/>
            </a:hlinkClick>
          </p:cNvPr>
          <p:cNvSpPr/>
          <p:nvPr/>
        </p:nvSpPr>
        <p:spPr>
          <a:xfrm>
            <a:off x="1205184" y="335958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72;p5">
            <a:hlinkClick r:id="" action="ppaction://noaction">
              <a:snd r:embed="rId7" name="50.5.wav"/>
            </a:hlinkClick>
          </p:cNvPr>
          <p:cNvSpPr/>
          <p:nvPr/>
        </p:nvSpPr>
        <p:spPr>
          <a:xfrm>
            <a:off x="1218102" y="447471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2;p5">
            <a:hlinkClick r:id="" action="ppaction://noaction">
              <a:snd r:embed="rId8" name="50.4.wav"/>
            </a:hlinkClick>
          </p:cNvPr>
          <p:cNvSpPr/>
          <p:nvPr/>
        </p:nvSpPr>
        <p:spPr>
          <a:xfrm>
            <a:off x="1218102" y="560035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FFFFFF"/>
                </a:solidFill>
                <a:latin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5553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68791" y="1972738"/>
            <a:ext cx="3626069" cy="2836112"/>
            <a:chOff x="4419472" y="3438495"/>
            <a:chExt cx="3626069" cy="2836112"/>
          </a:xfrm>
        </p:grpSpPr>
        <p:sp>
          <p:nvSpPr>
            <p:cNvPr id="10" name="Rectangle 9"/>
            <p:cNvSpPr/>
            <p:nvPr/>
          </p:nvSpPr>
          <p:spPr>
            <a:xfrm>
              <a:off x="4419472"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28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a:p>
              <a:pPr algn="ctr">
                <a:buClr>
                  <a:srgbClr val="000000"/>
                </a:buClr>
                <a:buFont typeface="Arial"/>
                <a:buNone/>
              </a:pPr>
              <a:endParaRPr lang="en-GB" sz="3200" b="1" kern="0" dirty="0">
                <a:solidFill>
                  <a:srgbClr val="002060"/>
                </a:solidFill>
                <a:latin typeface="Century Gothic" panose="020B0502020202020204" pitchFamily="34" charset="0"/>
                <a:sym typeface="Arial"/>
              </a:endParaRPr>
            </a:p>
          </p:txBody>
        </p:sp>
        <p:sp>
          <p:nvSpPr>
            <p:cNvPr id="27" name="TextBox 26"/>
            <p:cNvSpPr txBox="1"/>
            <p:nvPr/>
          </p:nvSpPr>
          <p:spPr>
            <a:xfrm>
              <a:off x="4461465" y="5430791"/>
              <a:ext cx="3542081" cy="738664"/>
            </a:xfrm>
            <a:prstGeom prst="rect">
              <a:avLst/>
            </a:prstGeom>
            <a:noFill/>
          </p:spPr>
          <p:txBody>
            <a:bodyPr wrap="square" rtlCol="0">
              <a:spAutoFit/>
            </a:bodyPr>
            <a:lstStyle/>
            <a:p>
              <a:pPr algn="ctr">
                <a:buClr>
                  <a:srgbClr val="000000"/>
                </a:buClr>
                <a:buFont typeface="Arial"/>
                <a:buNone/>
              </a:pPr>
              <a:r>
                <a:rPr lang="en-GB" sz="2800" kern="0">
                  <a:solidFill>
                    <a:srgbClr val="002060"/>
                  </a:solidFill>
                  <a:latin typeface="Century Gothic" panose="020B0502020202020204" pitchFamily="34" charset="0"/>
                  <a:cs typeface="Arial"/>
                  <a:sym typeface="Arial"/>
                </a:rPr>
                <a:t>[easy subject]</a:t>
              </a:r>
              <a:endParaRPr lang="en-GB" sz="2800" kern="0" dirty="0">
                <a:solidFill>
                  <a:srgbClr val="002060"/>
                </a:solidFill>
                <a:latin typeface="Century Gothic" panose="020B0502020202020204" pitchFamily="34" charset="0"/>
                <a:cs typeface="Arial"/>
                <a:sym typeface="Arial"/>
              </a:endParaRPr>
            </a:p>
            <a:p>
              <a:pPr>
                <a:buClr>
                  <a:srgbClr val="000000"/>
                </a:buClr>
                <a:buFont typeface="Arial"/>
                <a:buNone/>
              </a:pPr>
              <a:endParaRPr lang="en-GB" sz="1400" kern="0" dirty="0">
                <a:solidFill>
                  <a:srgbClr val="000000"/>
                </a:solidFill>
                <a:cs typeface="Arial"/>
                <a:sym typeface="Aria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380" y="2365376"/>
            <a:ext cx="2156888" cy="1437925"/>
          </a:xfrm>
          <a:prstGeom prst="rect">
            <a:avLst/>
          </a:prstGeom>
        </p:spPr>
      </p:pic>
      <p:sp>
        <p:nvSpPr>
          <p:cNvPr id="32" name="Google Shape;147;p2"/>
          <p:cNvSpPr/>
          <p:nvPr/>
        </p:nvSpPr>
        <p:spPr>
          <a:xfrm>
            <a:off x="10058400" y="180713"/>
            <a:ext cx="2027374" cy="33005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pPr>
            <a:r>
              <a:rPr lang="en-GB" b="1" kern="0" dirty="0" err="1">
                <a:solidFill>
                  <a:srgbClr val="FFFFFF"/>
                </a:solidFill>
                <a:latin typeface="Century Gothic"/>
                <a:ea typeface="Century Gothic"/>
                <a:cs typeface="Century Gothic"/>
                <a:sym typeface="Century Gothic"/>
              </a:rPr>
              <a:t>parler</a:t>
            </a:r>
            <a:r>
              <a:rPr lang="en-GB" b="1" kern="0" dirty="0">
                <a:solidFill>
                  <a:srgbClr val="FFFFFF"/>
                </a:solidFill>
                <a:latin typeface="Century Gothic"/>
                <a:ea typeface="Century Gothic"/>
                <a:cs typeface="Century Gothic"/>
                <a:sym typeface="Century Gothic"/>
              </a:rPr>
              <a:t> / </a:t>
            </a:r>
            <a:r>
              <a:rPr lang="en-GB" b="1" kern="0" dirty="0" err="1">
                <a:solidFill>
                  <a:srgbClr val="FFFFFF"/>
                </a:solidFill>
                <a:latin typeface="Century Gothic"/>
                <a:ea typeface="Century Gothic"/>
                <a:cs typeface="Century Gothic"/>
                <a:sym typeface="Century Gothic"/>
              </a:rPr>
              <a:t>écouter</a:t>
            </a:r>
            <a:endParaRPr b="1" kern="0" dirty="0">
              <a:solidFill>
                <a:srgbClr val="FFFFFF"/>
              </a:solidFill>
              <a:latin typeface="Century Gothic"/>
              <a:ea typeface="Century Gothic"/>
              <a:cs typeface="Century Gothic"/>
              <a:sym typeface="Century Gothic"/>
            </a:endParaRPr>
          </a:p>
        </p:txBody>
      </p:sp>
      <p:sp>
        <p:nvSpPr>
          <p:cNvPr id="3" name="Title 2"/>
          <p:cNvSpPr>
            <a:spLocks noGrp="1"/>
          </p:cNvSpPr>
          <p:nvPr>
            <p:ph type="title"/>
          </p:nvPr>
        </p:nvSpPr>
        <p:spPr>
          <a:xfrm>
            <a:off x="332486" y="180713"/>
            <a:ext cx="10515600" cy="1325563"/>
          </a:xfrm>
        </p:spPr>
        <p:txBody>
          <a:bodyPr>
            <a:normAutofit/>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1" i="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 </a:t>
            </a:r>
            <a:endParaRPr lang="en-GB" sz="5400" dirty="0">
              <a:solidFill>
                <a:schemeClr val="accent5">
                  <a:lumMod val="50000"/>
                </a:schemeClr>
              </a:solidFill>
              <a:latin typeface="Century Gothic" panose="020B0502020202020204" pitchFamily="34" charset="0"/>
            </a:endParaRPr>
          </a:p>
        </p:txBody>
      </p:sp>
      <p:sp>
        <p:nvSpPr>
          <p:cNvPr id="7" name="TextBox 6"/>
          <p:cNvSpPr txBox="1"/>
          <p:nvPr/>
        </p:nvSpPr>
        <p:spPr>
          <a:xfrm>
            <a:off x="289270" y="1456687"/>
            <a:ext cx="7659895" cy="3600986"/>
          </a:xfrm>
          <a:prstGeom prst="rect">
            <a:avLst/>
          </a:prstGeom>
          <a:noFill/>
        </p:spPr>
        <p:txBody>
          <a:bodyPr wrap="square" rtlCol="0">
            <a:spAutoFit/>
          </a:bodyPr>
          <a:lstStyle/>
          <a:p>
            <a:pPr>
              <a:buClr>
                <a:srgbClr val="000000"/>
              </a:buClr>
              <a:buFont typeface="Arial"/>
              <a:buNone/>
            </a:pPr>
            <a:r>
              <a:rPr lang="en-GB" sz="2400" kern="0" dirty="0" err="1">
                <a:solidFill>
                  <a:srgbClr val="4472C4">
                    <a:lumMod val="50000"/>
                  </a:srgbClr>
                </a:solidFill>
                <a:latin typeface="Century Gothic" panose="020B0502020202020204" pitchFamily="34" charset="0"/>
                <a:cs typeface="Arial"/>
                <a:sym typeface="Arial"/>
              </a:rPr>
              <a:t>Décris</a:t>
            </a:r>
            <a:r>
              <a:rPr lang="en-GB" sz="2400" kern="0" dirty="0">
                <a:solidFill>
                  <a:srgbClr val="4472C4">
                    <a:lumMod val="50000"/>
                  </a:srgbClr>
                </a:solidFill>
                <a:latin typeface="Century Gothic" panose="020B0502020202020204" pitchFamily="34" charset="0"/>
                <a:cs typeface="Arial"/>
                <a:sym typeface="Arial"/>
              </a:rPr>
              <a:t> les images 1-6: “</a:t>
            </a:r>
            <a:r>
              <a:rPr lang="en-GB" sz="2400" kern="0" dirty="0" err="1">
                <a:solidFill>
                  <a:srgbClr val="4472C4">
                    <a:lumMod val="50000"/>
                  </a:srgbClr>
                </a:solidFill>
                <a:latin typeface="Century Gothic" panose="020B0502020202020204" pitchFamily="34" charset="0"/>
                <a:cs typeface="Arial"/>
                <a:sym typeface="Arial"/>
              </a:rPr>
              <a:t>C’est</a:t>
            </a:r>
            <a:r>
              <a:rPr lang="en-GB" sz="2400" kern="0" dirty="0">
                <a:solidFill>
                  <a:srgbClr val="4472C4">
                    <a:lumMod val="50000"/>
                  </a:srgbClr>
                </a:solidFill>
                <a:latin typeface="Century Gothic" panose="020B0502020202020204" pitchFamily="34" charset="0"/>
                <a:cs typeface="Arial"/>
                <a:sym typeface="Arial"/>
              </a:rPr>
              <a:t> un/</a:t>
            </a:r>
            <a:r>
              <a:rPr lang="en-GB" sz="2400" kern="0" dirty="0" err="1">
                <a:solidFill>
                  <a:srgbClr val="4472C4">
                    <a:lumMod val="50000"/>
                  </a:srgbClr>
                </a:solidFill>
                <a:latin typeface="Century Gothic" panose="020B0502020202020204" pitchFamily="34" charset="0"/>
                <a:cs typeface="Arial"/>
                <a:sym typeface="Arial"/>
              </a:rPr>
              <a:t>une</a:t>
            </a:r>
            <a:r>
              <a:rPr lang="en-GB" sz="2400" kern="0" dirty="0">
                <a:solidFill>
                  <a:srgbClr val="4472C4">
                    <a:lumMod val="50000"/>
                  </a:srgbClr>
                </a:solidFill>
                <a:latin typeface="Century Gothic" panose="020B0502020202020204" pitchFamily="34" charset="0"/>
                <a:cs typeface="Arial"/>
                <a:sym typeface="Arial"/>
              </a:rPr>
              <a:t> ....”. </a:t>
            </a:r>
          </a:p>
          <a:p>
            <a:pPr>
              <a:buClr>
                <a:srgbClr val="000000"/>
              </a:buClr>
              <a:buFont typeface="Arial"/>
              <a:buNone/>
            </a:pPr>
            <a:r>
              <a:rPr lang="en-GB" sz="2000" i="1" kern="0" dirty="0">
                <a:solidFill>
                  <a:srgbClr val="4472C4">
                    <a:lumMod val="50000"/>
                  </a:srgbClr>
                </a:solidFill>
                <a:latin typeface="Century Gothic" panose="020B0502020202020204" pitchFamily="34" charset="0"/>
                <a:cs typeface="Arial"/>
                <a:sym typeface="Arial"/>
              </a:rPr>
              <a:t/>
            </a:r>
            <a:br>
              <a:rPr lang="en-GB" sz="2000" i="1" kern="0" dirty="0">
                <a:solidFill>
                  <a:srgbClr val="4472C4">
                    <a:lumMod val="50000"/>
                  </a:srgbClr>
                </a:solidFill>
                <a:latin typeface="Century Gothic" panose="020B0502020202020204" pitchFamily="34" charset="0"/>
                <a:cs typeface="Arial"/>
                <a:sym typeface="Arial"/>
              </a:rPr>
            </a:br>
            <a:r>
              <a:rPr lang="en-GB" sz="2000" i="1" kern="0" dirty="0">
                <a:solidFill>
                  <a:srgbClr val="4472C4">
                    <a:lumMod val="50000"/>
                  </a:srgbClr>
                </a:solidFill>
                <a:latin typeface="Century Gothic" panose="020B0502020202020204" pitchFamily="34" charset="0"/>
                <a:cs typeface="Arial"/>
                <a:sym typeface="Arial"/>
              </a:rPr>
              <a:t>Use the correct adjective in French to go with the noun (remember </a:t>
            </a:r>
            <a:r>
              <a:rPr lang="en-GB" sz="2000" b="1" i="1" kern="0" dirty="0">
                <a:solidFill>
                  <a:srgbClr val="4472C4">
                    <a:lumMod val="50000"/>
                  </a:srgbClr>
                </a:solidFill>
                <a:latin typeface="Century Gothic" panose="020B0502020202020204" pitchFamily="34" charset="0"/>
                <a:cs typeface="Arial"/>
                <a:sym typeface="Arial"/>
              </a:rPr>
              <a:t>position</a:t>
            </a:r>
            <a:r>
              <a:rPr lang="en-GB" sz="2000" i="1" kern="0" dirty="0">
                <a:solidFill>
                  <a:srgbClr val="4472C4">
                    <a:lumMod val="50000"/>
                  </a:srgbClr>
                </a:solidFill>
                <a:latin typeface="Century Gothic" panose="020B0502020202020204" pitchFamily="34" charset="0"/>
                <a:cs typeface="Arial"/>
                <a:sym typeface="Arial"/>
              </a:rPr>
              <a:t> and </a:t>
            </a:r>
            <a:r>
              <a:rPr lang="en-GB" sz="2000" b="1" i="1" kern="0" dirty="0">
                <a:solidFill>
                  <a:srgbClr val="4472C4">
                    <a:lumMod val="50000"/>
                  </a:srgbClr>
                </a:solidFill>
                <a:latin typeface="Century Gothic" panose="020B0502020202020204" pitchFamily="34" charset="0"/>
                <a:cs typeface="Arial"/>
                <a:sym typeface="Arial"/>
              </a:rPr>
              <a:t>agreement</a:t>
            </a:r>
            <a:r>
              <a:rPr lang="en-GB" sz="2000" i="1" kern="0" dirty="0">
                <a:solidFill>
                  <a:srgbClr val="4472C4">
                    <a:lumMod val="50000"/>
                  </a:srgbClr>
                </a:solidFill>
                <a:latin typeface="Century Gothic" panose="020B0502020202020204" pitchFamily="34" charset="0"/>
                <a:cs typeface="Arial"/>
                <a:sym typeface="Arial"/>
              </a:rPr>
              <a:t>!).</a:t>
            </a:r>
          </a:p>
          <a:p>
            <a:pPr>
              <a:buClr>
                <a:srgbClr val="000000"/>
              </a:buClr>
              <a:buFont typeface="Arial"/>
              <a:buNone/>
            </a:pPr>
            <a:endParaRPr lang="en-GB" sz="2400" kern="0" dirty="0">
              <a:solidFill>
                <a:srgbClr val="4472C4">
                  <a:lumMod val="50000"/>
                </a:srgbClr>
              </a:solidFill>
              <a:latin typeface="Century Gothic" panose="020B0502020202020204" pitchFamily="34" charset="0"/>
              <a:cs typeface="Arial"/>
              <a:sym typeface="Arial"/>
            </a:endParaRPr>
          </a:p>
          <a:p>
            <a:pPr>
              <a:buClr>
                <a:srgbClr val="000000"/>
              </a:buClr>
              <a:buFont typeface="Arial"/>
              <a:buNone/>
            </a:pPr>
            <a:r>
              <a:rPr lang="en-GB" sz="2400" kern="0" dirty="0">
                <a:solidFill>
                  <a:srgbClr val="4472C4">
                    <a:lumMod val="50000"/>
                  </a:srgbClr>
                </a:solidFill>
                <a:latin typeface="Century Gothic" panose="020B0502020202020204" pitchFamily="34" charset="0"/>
                <a:cs typeface="Arial"/>
                <a:sym typeface="Arial"/>
              </a:rPr>
              <a:t>E.g., </a:t>
            </a:r>
            <a:r>
              <a:rPr lang="en-GB" sz="2400" b="1" kern="0" dirty="0" err="1">
                <a:solidFill>
                  <a:srgbClr val="4472C4">
                    <a:lumMod val="50000"/>
                  </a:srgbClr>
                </a:solidFill>
                <a:latin typeface="Century Gothic" panose="020B0502020202020204" pitchFamily="34" charset="0"/>
                <a:cs typeface="Arial"/>
                <a:sym typeface="Arial"/>
              </a:rPr>
              <a:t>C’est</a:t>
            </a:r>
            <a:r>
              <a:rPr lang="en-GB" sz="2400" b="1" kern="0" dirty="0">
                <a:solidFill>
                  <a:srgbClr val="4472C4">
                    <a:lumMod val="50000"/>
                  </a:srgbClr>
                </a:solidFill>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une</a:t>
            </a:r>
            <a:r>
              <a:rPr lang="en-GB" sz="2400" b="1" kern="0" dirty="0">
                <a:solidFill>
                  <a:srgbClr val="4472C4">
                    <a:lumMod val="50000"/>
                  </a:srgbClr>
                </a:solidFill>
                <a:latin typeface="Century Gothic" panose="020B0502020202020204" pitchFamily="34" charset="0"/>
                <a:cs typeface="Arial"/>
                <a:sym typeface="Arial"/>
              </a:rPr>
              <a:t> </a:t>
            </a:r>
            <a:r>
              <a:rPr lang="en-GB" sz="2400" b="1" kern="0" dirty="0" err="1">
                <a:solidFill>
                  <a:srgbClr val="4472C4">
                    <a:lumMod val="50000"/>
                  </a:srgbClr>
                </a:solidFill>
                <a:latin typeface="Century Gothic" panose="020B0502020202020204" pitchFamily="34" charset="0"/>
                <a:cs typeface="Arial"/>
                <a:sym typeface="Arial"/>
              </a:rPr>
              <a:t>matière</a:t>
            </a:r>
            <a:r>
              <a:rPr lang="en-GB" sz="2400" b="1" kern="0" dirty="0">
                <a:solidFill>
                  <a:srgbClr val="4472C4">
                    <a:lumMod val="50000"/>
                  </a:srgbClr>
                </a:solidFill>
                <a:latin typeface="Century Gothic" panose="020B0502020202020204" pitchFamily="34" charset="0"/>
                <a:cs typeface="Arial"/>
                <a:sym typeface="Arial"/>
              </a:rPr>
              <a:t> facile.</a:t>
            </a:r>
          </a:p>
          <a:p>
            <a:pPr>
              <a:buClr>
                <a:srgbClr val="000000"/>
              </a:buClr>
              <a:buFont typeface="Arial"/>
              <a:buNone/>
            </a:pPr>
            <a:endParaRPr lang="en-GB" sz="2400" kern="0" dirty="0">
              <a:solidFill>
                <a:srgbClr val="4472C4">
                  <a:lumMod val="50000"/>
                </a:srgbClr>
              </a:solidFill>
              <a:latin typeface="Century Gothic" panose="020B0502020202020204" pitchFamily="34" charset="0"/>
              <a:cs typeface="Arial"/>
              <a:sym typeface="Arial"/>
            </a:endParaRPr>
          </a:p>
          <a:p>
            <a:pPr>
              <a:buClr>
                <a:srgbClr val="000000"/>
              </a:buClr>
              <a:buFont typeface="Arial"/>
              <a:buNone/>
            </a:pPr>
            <a:r>
              <a:rPr lang="en-GB" sz="2400" kern="0" dirty="0" err="1">
                <a:solidFill>
                  <a:srgbClr val="4472C4">
                    <a:lumMod val="50000"/>
                  </a:srgbClr>
                </a:solidFill>
                <a:latin typeface="Century Gothic" panose="020B0502020202020204" pitchFamily="34" charset="0"/>
                <a:cs typeface="Arial"/>
                <a:sym typeface="Arial"/>
              </a:rPr>
              <a:t>Écoute</a:t>
            </a:r>
            <a:r>
              <a:rPr lang="en-GB" sz="2400" kern="0" dirty="0">
                <a:solidFill>
                  <a:srgbClr val="4472C4">
                    <a:lumMod val="50000"/>
                  </a:srgbClr>
                </a:solidFill>
                <a:latin typeface="Century Gothic" panose="020B0502020202020204" pitchFamily="34" charset="0"/>
                <a:cs typeface="Arial"/>
                <a:sym typeface="Arial"/>
              </a:rPr>
              <a:t> ton/ta </a:t>
            </a:r>
            <a:r>
              <a:rPr lang="en-GB" sz="2400" kern="0" dirty="0" err="1">
                <a:solidFill>
                  <a:srgbClr val="4472C4">
                    <a:lumMod val="50000"/>
                  </a:srgbClr>
                </a:solidFill>
                <a:latin typeface="Century Gothic" panose="020B0502020202020204" pitchFamily="34" charset="0"/>
                <a:cs typeface="Arial"/>
                <a:sym typeface="Arial"/>
              </a:rPr>
              <a:t>partenaire</a:t>
            </a:r>
            <a:r>
              <a:rPr lang="en-GB" sz="2400" kern="0" dirty="0">
                <a:solidFill>
                  <a:srgbClr val="4472C4">
                    <a:lumMod val="50000"/>
                  </a:srgbClr>
                </a:solidFill>
                <a:latin typeface="Century Gothic" panose="020B0502020202020204" pitchFamily="34" charset="0"/>
                <a:cs typeface="Arial"/>
                <a:sym typeface="Arial"/>
              </a:rPr>
              <a:t>.</a:t>
            </a:r>
            <a:br>
              <a:rPr lang="en-GB" sz="2400" kern="0" dirty="0">
                <a:solidFill>
                  <a:srgbClr val="4472C4">
                    <a:lumMod val="50000"/>
                  </a:srgbClr>
                </a:solidFill>
                <a:latin typeface="Century Gothic" panose="020B0502020202020204" pitchFamily="34" charset="0"/>
                <a:cs typeface="Arial"/>
                <a:sym typeface="Arial"/>
              </a:rPr>
            </a:br>
            <a:r>
              <a:rPr lang="en-GB" sz="2400" kern="0" dirty="0" err="1">
                <a:solidFill>
                  <a:srgbClr val="4472C4">
                    <a:lumMod val="50000"/>
                  </a:srgbClr>
                </a:solidFill>
                <a:latin typeface="Century Gothic" panose="020B0502020202020204" pitchFamily="34" charset="0"/>
                <a:cs typeface="Arial"/>
                <a:sym typeface="Arial"/>
              </a:rPr>
              <a:t>Coche</a:t>
            </a:r>
            <a:r>
              <a:rPr lang="en-GB" sz="2400" kern="0" dirty="0">
                <a:solidFill>
                  <a:srgbClr val="4472C4">
                    <a:lumMod val="50000"/>
                  </a:srgbClr>
                </a:solidFill>
                <a:latin typeface="Century Gothic" panose="020B0502020202020204" pitchFamily="34" charset="0"/>
                <a:cs typeface="Arial"/>
                <a:sym typeface="Arial"/>
              </a:rPr>
              <a:t> la description </a:t>
            </a:r>
            <a:r>
              <a:rPr lang="en-GB" sz="2400" kern="0" dirty="0" err="1">
                <a:solidFill>
                  <a:srgbClr val="4472C4">
                    <a:lumMod val="50000"/>
                  </a:srgbClr>
                </a:solidFill>
                <a:latin typeface="Century Gothic" panose="020B0502020202020204" pitchFamily="34" charset="0"/>
                <a:cs typeface="Arial"/>
                <a:sym typeface="Arial"/>
              </a:rPr>
              <a:t>correcte</a:t>
            </a:r>
            <a:r>
              <a:rPr lang="en-GB" sz="2400" kern="0" dirty="0">
                <a:solidFill>
                  <a:srgbClr val="4472C4">
                    <a:lumMod val="50000"/>
                  </a:srgbClr>
                </a:solidFill>
                <a:latin typeface="Century Gothic" panose="020B0502020202020204" pitchFamily="34" charset="0"/>
                <a:cs typeface="Arial"/>
                <a:sym typeface="Arial"/>
              </a:rPr>
              <a:t> </a:t>
            </a:r>
            <a:r>
              <a:rPr lang="en-GB" sz="2400" kern="0" dirty="0" err="1">
                <a:solidFill>
                  <a:srgbClr val="4472C4">
                    <a:lumMod val="50000"/>
                  </a:srgbClr>
                </a:solidFill>
                <a:latin typeface="Century Gothic" panose="020B0502020202020204" pitchFamily="34" charset="0"/>
                <a:cs typeface="Arial"/>
                <a:sym typeface="Arial"/>
              </a:rPr>
              <a:t>ou</a:t>
            </a:r>
            <a:r>
              <a:rPr lang="en-GB" sz="2400" kern="0" dirty="0">
                <a:solidFill>
                  <a:srgbClr val="4472C4">
                    <a:lumMod val="50000"/>
                  </a:srgbClr>
                </a:solidFill>
                <a:latin typeface="Century Gothic" panose="020B0502020202020204" pitchFamily="34" charset="0"/>
                <a:cs typeface="Arial"/>
                <a:sym typeface="Arial"/>
              </a:rPr>
              <a:t> </a:t>
            </a:r>
            <a:r>
              <a:rPr lang="en-GB" sz="2400" kern="0" dirty="0" err="1">
                <a:solidFill>
                  <a:srgbClr val="4472C4">
                    <a:lumMod val="50000"/>
                  </a:srgbClr>
                </a:solidFill>
                <a:latin typeface="Century Gothic" panose="020B0502020202020204" pitchFamily="34" charset="0"/>
                <a:cs typeface="Arial"/>
                <a:sym typeface="Arial"/>
              </a:rPr>
              <a:t>écris</a:t>
            </a:r>
            <a:r>
              <a:rPr lang="en-GB" sz="2400" kern="0" dirty="0">
                <a:solidFill>
                  <a:srgbClr val="4472C4">
                    <a:lumMod val="50000"/>
                  </a:srgbClr>
                </a:solidFill>
                <a:latin typeface="Century Gothic" panose="020B0502020202020204" pitchFamily="34" charset="0"/>
                <a:cs typeface="Arial"/>
                <a:sym typeface="Arial"/>
              </a:rPr>
              <a:t> la description </a:t>
            </a:r>
            <a:r>
              <a:rPr lang="en-GB" sz="2400" kern="0" dirty="0" err="1">
                <a:solidFill>
                  <a:srgbClr val="4472C4">
                    <a:lumMod val="50000"/>
                  </a:srgbClr>
                </a:solidFill>
                <a:latin typeface="Century Gothic" panose="020B0502020202020204" pitchFamily="34" charset="0"/>
                <a:cs typeface="Arial"/>
                <a:sym typeface="Arial"/>
              </a:rPr>
              <a:t>en</a:t>
            </a:r>
            <a:r>
              <a:rPr lang="en-GB" sz="2400" kern="0" dirty="0">
                <a:solidFill>
                  <a:srgbClr val="4472C4">
                    <a:lumMod val="50000"/>
                  </a:srgbClr>
                </a:solidFill>
                <a:latin typeface="Century Gothic" panose="020B0502020202020204" pitchFamily="34" charset="0"/>
                <a:cs typeface="Arial"/>
                <a:sym typeface="Arial"/>
              </a:rPr>
              <a:t> </a:t>
            </a:r>
            <a:r>
              <a:rPr lang="en-GB" sz="2400" kern="0" dirty="0" err="1">
                <a:solidFill>
                  <a:srgbClr val="4472C4">
                    <a:lumMod val="50000"/>
                  </a:srgbClr>
                </a:solidFill>
                <a:latin typeface="Century Gothic" panose="020B0502020202020204" pitchFamily="34" charset="0"/>
                <a:cs typeface="Arial"/>
                <a:sym typeface="Arial"/>
              </a:rPr>
              <a:t>anglais</a:t>
            </a:r>
            <a:r>
              <a:rPr lang="en-GB" sz="2400" kern="0" dirty="0">
                <a:solidFill>
                  <a:srgbClr val="4472C4">
                    <a:lumMod val="50000"/>
                  </a:srgbClr>
                </a:solidFill>
                <a:latin typeface="Century Gothic" panose="020B0502020202020204" pitchFamily="34" charset="0"/>
                <a:cs typeface="Arial"/>
                <a:sym typeface="Arial"/>
              </a:rPr>
              <a:t>.</a:t>
            </a:r>
          </a:p>
        </p:txBody>
      </p:sp>
    </p:spTree>
    <p:extLst>
      <p:ext uri="{BB962C8B-B14F-4D97-AF65-F5344CB8AC3E}">
        <p14:creationId xmlns:p14="http://schemas.microsoft.com/office/powerpoint/2010/main" val="35228731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547" y="-92618"/>
            <a:ext cx="11977629" cy="6366602"/>
            <a:chOff x="-64282" y="-67264"/>
            <a:chExt cx="11977629" cy="6366602"/>
          </a:xfrm>
        </p:grpSpPr>
        <p:sp>
          <p:nvSpPr>
            <p:cNvPr id="8" name="Rectangle 7"/>
            <p:cNvSpPr/>
            <p:nvPr/>
          </p:nvSpPr>
          <p:spPr>
            <a:xfrm>
              <a:off x="451817"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51817" y="483476"/>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419472"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419470" y="483476"/>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87278"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[good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87277" y="46928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973125" y="2648098"/>
              <a:ext cx="27639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[new building]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p:cNvSpPr txBox="1"/>
            <p:nvPr/>
          </p:nvSpPr>
          <p:spPr>
            <a:xfrm>
              <a:off x="8495642" y="2634565"/>
              <a:ext cx="33567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[funny teacher]</a:t>
              </a: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p:cNvSpPr txBox="1"/>
            <p:nvPr/>
          </p:nvSpPr>
          <p:spPr>
            <a:xfrm>
              <a:off x="4806866" y="2608888"/>
              <a:ext cx="29744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intelligent girl]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TextBox 24"/>
            <p:cNvSpPr txBox="1"/>
            <p:nvPr/>
          </p:nvSpPr>
          <p:spPr>
            <a:xfrm>
              <a:off x="626629" y="5560674"/>
              <a:ext cx="329671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[beautiful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idea]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Box 26"/>
            <p:cNvSpPr txBox="1"/>
            <p:nvPr/>
          </p:nvSpPr>
          <p:spPr>
            <a:xfrm>
              <a:off x="4209344" y="5548482"/>
              <a:ext cx="404245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interesting subject]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4282" y="-67264"/>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A</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grpSp>
      <p:sp>
        <p:nvSpPr>
          <p:cNvPr id="17" name="Oval Callout 16"/>
          <p:cNvSpPr/>
          <p:nvPr/>
        </p:nvSpPr>
        <p:spPr>
          <a:xfrm>
            <a:off x="10330525" y="1190371"/>
            <a:ext cx="1336126" cy="89213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err="1">
                <a:ln>
                  <a:noFill/>
                </a:ln>
                <a:solidFill>
                  <a:srgbClr val="FFFFFF"/>
                </a:solidFill>
                <a:effectLst/>
                <a:uLnTx/>
                <a:uFillTx/>
                <a:latin typeface="Arial"/>
                <a:ea typeface="+mn-ea"/>
                <a:cs typeface="+mn-cs"/>
                <a:sym typeface="Arial"/>
              </a:rPr>
              <a:t>Hahaha</a:t>
            </a: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121" y="770590"/>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319" y="978289"/>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2672" y="929086"/>
            <a:ext cx="868632" cy="174305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108" y="3531658"/>
            <a:ext cx="1806081" cy="181216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740" y="3932410"/>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3031" y="3852702"/>
            <a:ext cx="1004928" cy="1340630"/>
          </a:xfrm>
          <a:prstGeom prst="rect">
            <a:avLst/>
          </a:prstGeom>
        </p:spPr>
      </p:pic>
      <p:sp>
        <p:nvSpPr>
          <p:cNvPr id="32" name="Google Shape;147;p2"/>
          <p:cNvSpPr/>
          <p:nvPr/>
        </p:nvSpPr>
        <p:spPr>
          <a:xfrm>
            <a:off x="10956320" y="43029"/>
            <a:ext cx="1161402" cy="33005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Title 2"/>
          <p:cNvSpPr>
            <a:spLocks noGrp="1"/>
          </p:cNvSpPr>
          <p:nvPr>
            <p:ph type="title"/>
          </p:nvPr>
        </p:nvSpPr>
        <p:spPr>
          <a:xfrm>
            <a:off x="647276" y="-424440"/>
            <a:ext cx="10515600" cy="1325563"/>
          </a:xfrm>
        </p:spPr>
        <p:txBody>
          <a:bodyPr>
            <a:normAutofit/>
          </a:bodyPr>
          <a:lstStyle/>
          <a:p>
            <a:pPr rtl="0"/>
            <a:r>
              <a:rPr lang="en-GB" sz="2800" b="1" i="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Parlez</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en</a:t>
            </a:r>
            <a:r>
              <a:rPr lang="en-GB" sz="2800" b="1" i="0" baseline="0" dirty="0">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fran</a:t>
            </a:r>
            <a:r>
              <a:rPr lang="en-GB" sz="2800" b="1" i="0" baseline="0" dirty="0" err="1">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çais</a:t>
            </a:r>
            <a:r>
              <a:rPr lang="en-GB" sz="2400" b="1" i="0" baseline="0" dirty="0">
                <a:solidFill>
                  <a:schemeClr val="accent5">
                    <a:lumMod val="50000"/>
                  </a:schemeClr>
                </a:solidFill>
                <a:effectLst/>
                <a:latin typeface="Century Gothic" panose="020B0502020202020204" pitchFamily="34" charset="0"/>
                <a:ea typeface="Century Gothic" panose="020B0502020202020204" pitchFamily="34" charset="0"/>
                <a:cs typeface="Calibri" panose="020F0502020204030204" pitchFamily="34" charset="0"/>
              </a:rPr>
              <a:t>!</a:t>
            </a:r>
            <a:endParaRPr lang="en-GB" sz="5400" dirty="0">
              <a:solidFill>
                <a:schemeClr val="accent5">
                  <a:lumMod val="50000"/>
                </a:schemeClr>
              </a:solidFill>
              <a:latin typeface="Century Gothic" panose="020B0502020202020204" pitchFamily="34" charset="0"/>
            </a:endParaRPr>
          </a:p>
        </p:txBody>
      </p:sp>
      <p:sp>
        <p:nvSpPr>
          <p:cNvPr id="24" name="Google Shape;172;p5">
            <a:hlinkClick r:id="" action="ppaction://noaction">
              <a:snd r:embed="rId9" name="53. 1. C'est.wav"/>
            </a:hlinkClick>
          </p:cNvPr>
          <p:cNvSpPr/>
          <p:nvPr/>
        </p:nvSpPr>
        <p:spPr>
          <a:xfrm>
            <a:off x="479994" y="503835"/>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0" name="53. 2. C'est une.wav"/>
            </a:hlinkClick>
          </p:cNvPr>
          <p:cNvSpPr/>
          <p:nvPr/>
        </p:nvSpPr>
        <p:spPr>
          <a:xfrm>
            <a:off x="4446713" y="498688"/>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1" name="53. 3. C'est.wav"/>
            </a:hlinkClick>
          </p:cNvPr>
          <p:cNvSpPr/>
          <p:nvPr/>
        </p:nvSpPr>
        <p:spPr>
          <a:xfrm>
            <a:off x="8312926" y="46756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2" name="53. 4. C'est un.wav"/>
            </a:hlinkClick>
          </p:cNvPr>
          <p:cNvSpPr/>
          <p:nvPr/>
        </p:nvSpPr>
        <p:spPr>
          <a:xfrm>
            <a:off x="481073" y="344991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2;p5">
            <a:hlinkClick r:id="" action="ppaction://noaction">
              <a:snd r:embed="rId13" name="53. 5. C'est.wav"/>
            </a:hlinkClick>
          </p:cNvPr>
          <p:cNvSpPr/>
          <p:nvPr/>
        </p:nvSpPr>
        <p:spPr>
          <a:xfrm>
            <a:off x="4437781" y="344974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2;p5">
            <a:hlinkClick r:id="" action="ppaction://noaction">
              <a:snd r:embed="rId14" name="53. 6. C'est.wav"/>
            </a:hlinkClick>
          </p:cNvPr>
          <p:cNvSpPr/>
          <p:nvPr/>
        </p:nvSpPr>
        <p:spPr>
          <a:xfrm>
            <a:off x="8303273" y="344473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659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4282" y="-67264"/>
            <a:ext cx="12341625" cy="6341871"/>
            <a:chOff x="-64282" y="-67264"/>
            <a:chExt cx="12341625" cy="6341871"/>
          </a:xfrm>
        </p:grpSpPr>
        <p:sp>
          <p:nvSpPr>
            <p:cNvPr id="8" name="Rectangle 7"/>
            <p:cNvSpPr/>
            <p:nvPr/>
          </p:nvSpPr>
          <p:spPr>
            <a:xfrm>
              <a:off x="451817"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Rectangle 8"/>
            <p:cNvSpPr/>
            <p:nvPr/>
          </p:nvSpPr>
          <p:spPr>
            <a:xfrm>
              <a:off x="451817" y="483476"/>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Rectangle 9"/>
            <p:cNvSpPr/>
            <p:nvPr/>
          </p:nvSpPr>
          <p:spPr>
            <a:xfrm>
              <a:off x="4419472"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1" name="Rectangle 10"/>
            <p:cNvSpPr/>
            <p:nvPr/>
          </p:nvSpPr>
          <p:spPr>
            <a:xfrm>
              <a:off x="4419470" y="483476"/>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2" name="Rectangle 11"/>
            <p:cNvSpPr/>
            <p:nvPr/>
          </p:nvSpPr>
          <p:spPr>
            <a:xfrm>
              <a:off x="8287278" y="343849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[funny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question]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8287277" y="469285"/>
              <a:ext cx="3626069" cy="28361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531096" y="2612410"/>
              <a:ext cx="35226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[beautiful building]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p:cNvSpPr txBox="1"/>
            <p:nvPr/>
          </p:nvSpPr>
          <p:spPr>
            <a:xfrm>
              <a:off x="7960402" y="2626727"/>
              <a:ext cx="43169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[interesting teacher</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TextBox 22"/>
            <p:cNvSpPr txBox="1"/>
            <p:nvPr/>
          </p:nvSpPr>
          <p:spPr>
            <a:xfrm>
              <a:off x="4806866" y="2608888"/>
              <a:ext cx="29744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[new girl]</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TextBox 24"/>
            <p:cNvSpPr txBox="1"/>
            <p:nvPr/>
          </p:nvSpPr>
          <p:spPr>
            <a:xfrm>
              <a:off x="834008" y="5525907"/>
              <a:ext cx="312824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[intelligent idea</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Box 26"/>
            <p:cNvSpPr txBox="1"/>
            <p:nvPr/>
          </p:nvSpPr>
          <p:spPr>
            <a:xfrm>
              <a:off x="4514143" y="5535943"/>
              <a:ext cx="35420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[good subject]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4282" y="-67264"/>
              <a:ext cx="14308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B</a:t>
              </a:r>
              <a:endPar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grpSp>
      <p:sp>
        <p:nvSpPr>
          <p:cNvPr id="17" name="Oval Callout 16"/>
          <p:cNvSpPr/>
          <p:nvPr/>
        </p:nvSpPr>
        <p:spPr>
          <a:xfrm>
            <a:off x="10312514" y="4193298"/>
            <a:ext cx="1336126" cy="89213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err="1">
                <a:ln>
                  <a:noFill/>
                </a:ln>
                <a:solidFill>
                  <a:srgbClr val="FFFFFF"/>
                </a:solidFill>
                <a:effectLst/>
                <a:uLnTx/>
                <a:uFillTx/>
                <a:latin typeface="Arial"/>
                <a:ea typeface="+mn-ea"/>
                <a:cs typeface="+mn-cs"/>
                <a:sym typeface="Arial"/>
              </a:rPr>
              <a:t>Hahaha</a:t>
            </a: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260" y="697856"/>
            <a:ext cx="717030" cy="1693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6703" y="978289"/>
            <a:ext cx="939426" cy="136148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6183" y="807547"/>
            <a:ext cx="865214" cy="173619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108" y="3568234"/>
            <a:ext cx="1806081" cy="181216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739" y="3979111"/>
            <a:ext cx="2156888" cy="143792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7959" y="3852702"/>
            <a:ext cx="1004928" cy="1340630"/>
          </a:xfrm>
          <a:prstGeom prst="rect">
            <a:avLst/>
          </a:prstGeom>
        </p:spPr>
      </p:pic>
      <p:sp>
        <p:nvSpPr>
          <p:cNvPr id="32" name="Google Shape;147;p2"/>
          <p:cNvSpPr/>
          <p:nvPr/>
        </p:nvSpPr>
        <p:spPr>
          <a:xfrm>
            <a:off x="10956320" y="43029"/>
            <a:ext cx="1161402" cy="33005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Title 2"/>
          <p:cNvSpPr>
            <a:spLocks noGrp="1"/>
          </p:cNvSpPr>
          <p:nvPr>
            <p:ph type="title"/>
          </p:nvPr>
        </p:nvSpPr>
        <p:spPr>
          <a:xfrm>
            <a:off x="570236" y="-223839"/>
            <a:ext cx="10515600" cy="1325563"/>
          </a:xfrm>
        </p:spPr>
        <p:txBody>
          <a:bodyPr>
            <a:normAutofit/>
          </a:bodyPr>
          <a:lstStyle/>
          <a:p>
            <a:pPr rtl="0"/>
            <a:r>
              <a:rPr lang="en-GB" sz="2800" b="1" i="0" u="none" strike="noStrike" cap="none" dirty="0" err="1">
                <a:solidFill>
                  <a:srgbClr val="1F3864"/>
                </a:solidFill>
                <a:effectLst/>
                <a:sym typeface="Century Gothic"/>
              </a:rPr>
              <a:t>Parlez</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en</a:t>
            </a:r>
            <a:r>
              <a:rPr lang="en-GB" sz="2800" b="1" i="0" u="none" strike="noStrike" cap="none" baseline="0" dirty="0">
                <a:solidFill>
                  <a:srgbClr val="1F3864"/>
                </a:solidFill>
                <a:effectLst/>
                <a:sym typeface="Century Gothic"/>
              </a:rPr>
              <a:t> </a:t>
            </a:r>
            <a:r>
              <a:rPr lang="en-GB" sz="2800" b="1" i="0" u="none" strike="noStrike" cap="none" baseline="0" dirty="0" err="1">
                <a:solidFill>
                  <a:srgbClr val="1F3864"/>
                </a:solidFill>
                <a:effectLst/>
                <a:sym typeface="Century Gothic"/>
              </a:rPr>
              <a:t>français</a:t>
            </a:r>
            <a:r>
              <a:rPr lang="en-GB" sz="2800" b="1" i="0" u="none" strike="noStrike" cap="none" baseline="0" dirty="0">
                <a:solidFill>
                  <a:srgbClr val="1F3864"/>
                </a:solidFill>
                <a:effectLst/>
                <a:sym typeface="Century Gothic"/>
              </a:rPr>
              <a:t>!</a:t>
            </a:r>
            <a:endParaRPr lang="en-GB" sz="2800" dirty="0">
              <a:solidFill>
                <a:schemeClr val="accent5">
                  <a:lumMod val="75000"/>
                </a:schemeClr>
              </a:solidFill>
              <a:effectLst/>
            </a:endParaRPr>
          </a:p>
          <a:p>
            <a:endParaRPr lang="en-GB" sz="2800" dirty="0"/>
          </a:p>
        </p:txBody>
      </p:sp>
      <p:sp>
        <p:nvSpPr>
          <p:cNvPr id="24" name="Google Shape;172;p5">
            <a:hlinkClick r:id="" action="ppaction://noaction">
              <a:snd r:embed="rId9" name="54. 1. Batiment.wav"/>
            </a:hlinkClick>
          </p:cNvPr>
          <p:cNvSpPr/>
          <p:nvPr/>
        </p:nvSpPr>
        <p:spPr>
          <a:xfrm>
            <a:off x="492186" y="516027"/>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2;p5">
            <a:hlinkClick r:id="" action="ppaction://noaction">
              <a:snd r:embed="rId10" name="54. 2. Fille.wav"/>
            </a:hlinkClick>
          </p:cNvPr>
          <p:cNvSpPr/>
          <p:nvPr/>
        </p:nvSpPr>
        <p:spPr>
          <a:xfrm>
            <a:off x="4446713" y="51088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2;p5">
            <a:hlinkClick r:id="" action="ppaction://noaction">
              <a:snd r:embed="rId11" name="54. 3. Professeur.wav"/>
            </a:hlinkClick>
          </p:cNvPr>
          <p:cNvSpPr/>
          <p:nvPr/>
        </p:nvSpPr>
        <p:spPr>
          <a:xfrm>
            <a:off x="8312926" y="491951"/>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2;p5">
            <a:hlinkClick r:id="" action="ppaction://noaction">
              <a:snd r:embed="rId12" name="54. 4. Idée.wav"/>
            </a:hlinkClick>
          </p:cNvPr>
          <p:cNvSpPr/>
          <p:nvPr/>
        </p:nvSpPr>
        <p:spPr>
          <a:xfrm>
            <a:off x="493265" y="34621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2;p5">
            <a:hlinkClick r:id="" action="ppaction://noaction">
              <a:snd r:embed="rId13" name="54. 5. Matiere.wav"/>
            </a:hlinkClick>
          </p:cNvPr>
          <p:cNvSpPr/>
          <p:nvPr/>
        </p:nvSpPr>
        <p:spPr>
          <a:xfrm>
            <a:off x="4449973" y="346193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2;p5">
            <a:hlinkClick r:id="" action="ppaction://noaction">
              <a:snd r:embed="rId14" name="54. 6. Question.wav"/>
            </a:hlinkClick>
          </p:cNvPr>
          <p:cNvSpPr/>
          <p:nvPr/>
        </p:nvSpPr>
        <p:spPr>
          <a:xfrm>
            <a:off x="8327657" y="3469114"/>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297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prstClr val="white"/>
                </a:solidFill>
                <a:latin typeface="Century Gothic" panose="020B0502020202020204" pitchFamily="34" charset="0"/>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Oval Callout 1"/>
          <p:cNvSpPr/>
          <p:nvPr/>
        </p:nvSpPr>
        <p:spPr>
          <a:xfrm>
            <a:off x="7892764" y="521241"/>
            <a:ext cx="3945112" cy="1947964"/>
          </a:xfrm>
          <a:prstGeom prst="wedgeEllipseCallout">
            <a:avLst>
              <a:gd name="adj1" fmla="val -35181"/>
              <a:gd name="adj2" fmla="val 4685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185136" y="739262"/>
            <a:ext cx="3259028"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Remember!</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position</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agreement</a:t>
            </a:r>
          </a:p>
        </p:txBody>
      </p:sp>
      <p:sp>
        <p:nvSpPr>
          <p:cNvPr id="25" name="TextBox 24">
            <a:extLst>
              <a:ext uri="{FF2B5EF4-FFF2-40B4-BE49-F238E27FC236}">
                <a16:creationId xmlns:a16="http://schemas.microsoft.com/office/drawing/2014/main" id="{853C2727-3C71-4C33-B20A-B9E27BC516A6}"/>
              </a:ext>
            </a:extLst>
          </p:cNvPr>
          <p:cNvSpPr txBox="1"/>
          <p:nvPr/>
        </p:nvSpPr>
        <p:spPr>
          <a:xfrm>
            <a:off x="659080" y="1908257"/>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853C2727-3C71-4C33-B20A-B9E27BC516A6}"/>
              </a:ext>
            </a:extLst>
          </p:cNvPr>
          <p:cNvSpPr txBox="1"/>
          <p:nvPr/>
        </p:nvSpPr>
        <p:spPr>
          <a:xfrm>
            <a:off x="659080" y="262607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53C2727-3C71-4C33-B20A-B9E27BC516A6}"/>
              </a:ext>
            </a:extLst>
          </p:cNvPr>
          <p:cNvSpPr txBox="1"/>
          <p:nvPr/>
        </p:nvSpPr>
        <p:spPr>
          <a:xfrm>
            <a:off x="647797" y="334388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53C2727-3C71-4C33-B20A-B9E27BC516A6}"/>
              </a:ext>
            </a:extLst>
          </p:cNvPr>
          <p:cNvSpPr txBox="1"/>
          <p:nvPr/>
        </p:nvSpPr>
        <p:spPr>
          <a:xfrm>
            <a:off x="639023" y="406169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53C2727-3C71-4C33-B20A-B9E27BC516A6}"/>
              </a:ext>
            </a:extLst>
          </p:cNvPr>
          <p:cNvSpPr txBox="1"/>
          <p:nvPr/>
        </p:nvSpPr>
        <p:spPr>
          <a:xfrm>
            <a:off x="647797" y="47795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53C2727-3C71-4C33-B20A-B9E27BC516A6}"/>
              </a:ext>
            </a:extLst>
          </p:cNvPr>
          <p:cNvSpPr txBox="1"/>
          <p:nvPr/>
        </p:nvSpPr>
        <p:spPr>
          <a:xfrm>
            <a:off x="647797" y="5497322"/>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 name="TextBox 4"/>
          <p:cNvSpPr txBox="1"/>
          <p:nvPr/>
        </p:nvSpPr>
        <p:spPr>
          <a:xfrm>
            <a:off x="1981200" y="188513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nouveau bâtiment.</a:t>
            </a:r>
          </a:p>
        </p:txBody>
      </p:sp>
      <p:sp>
        <p:nvSpPr>
          <p:cNvPr id="34" name="TextBox 33"/>
          <p:cNvSpPr txBox="1"/>
          <p:nvPr/>
        </p:nvSpPr>
        <p:spPr>
          <a:xfrm>
            <a:off x="1981200" y="260394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fille intelligente.</a:t>
            </a:r>
          </a:p>
        </p:txBody>
      </p:sp>
      <p:sp>
        <p:nvSpPr>
          <p:cNvPr id="38" name="TextBox 37"/>
          <p:cNvSpPr txBox="1"/>
          <p:nvPr/>
        </p:nvSpPr>
        <p:spPr>
          <a:xfrm>
            <a:off x="1981200" y="3343883"/>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professeur drôle.</a:t>
            </a:r>
          </a:p>
        </p:txBody>
      </p:sp>
      <p:sp>
        <p:nvSpPr>
          <p:cNvPr id="39" name="TextBox 38"/>
          <p:cNvSpPr txBox="1"/>
          <p:nvPr/>
        </p:nvSpPr>
        <p:spPr>
          <a:xfrm>
            <a:off x="1981200" y="4028940"/>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belle idée.</a:t>
            </a:r>
          </a:p>
        </p:txBody>
      </p:sp>
      <p:sp>
        <p:nvSpPr>
          <p:cNvPr id="40" name="TextBox 39"/>
          <p:cNvSpPr txBox="1"/>
          <p:nvPr/>
        </p:nvSpPr>
        <p:spPr>
          <a:xfrm>
            <a:off x="1981200" y="4732902"/>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matière intéressante.</a:t>
            </a:r>
          </a:p>
        </p:txBody>
      </p:sp>
      <p:sp>
        <p:nvSpPr>
          <p:cNvPr id="42" name="TextBox 41"/>
          <p:cNvSpPr txBox="1"/>
          <p:nvPr/>
        </p:nvSpPr>
        <p:spPr>
          <a:xfrm>
            <a:off x="1981200" y="5451712"/>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bonne question.</a:t>
            </a:r>
          </a:p>
        </p:txBody>
      </p:sp>
      <p:sp>
        <p:nvSpPr>
          <p:cNvPr id="3" name="Title 2"/>
          <p:cNvSpPr>
            <a:spLocks noGrp="1"/>
          </p:cNvSpPr>
          <p:nvPr>
            <p:ph type="title"/>
          </p:nvPr>
        </p:nvSpPr>
        <p:spPr/>
        <p:txBody>
          <a:bodyPr/>
          <a:lstStyle/>
          <a:p>
            <a:pPr rtl="0"/>
            <a:r>
              <a:rPr lang="en-GB" sz="3200" b="1" i="0">
                <a:solidFill>
                  <a:srgbClr val="203864"/>
                </a:solidFill>
                <a:effectLst/>
                <a:latin typeface="Century Gothic" panose="020B0502020202020204" pitchFamily="34" charset="0"/>
                <a:ea typeface="Arial" panose="020B0604020202020204" pitchFamily="34" charset="0"/>
                <a:cs typeface="Arial" panose="020B0604020202020204" pitchFamily="34" charset="0"/>
              </a:rPr>
              <a:t>Partenaire A</a:t>
            </a:r>
            <a:endParaRPr lang="en-GB">
              <a:effectLst/>
            </a:endParaRPr>
          </a:p>
          <a:p>
            <a:pPr rtl="0"/>
            <a:r>
              <a:rPr lang="en-GB" sz="3200" b="1" i="0">
                <a:solidFill>
                  <a:srgbClr val="203864"/>
                </a:solidFill>
                <a:effectLst/>
                <a:latin typeface="Century Gothic" panose="020B0502020202020204" pitchFamily="34" charset="0"/>
                <a:ea typeface="Arial" panose="020B0604020202020204" pitchFamily="34" charset="0"/>
                <a:cs typeface="Arial" panose="020B0604020202020204" pitchFamily="34" charset="0"/>
              </a:rPr>
              <a:t>Utilise les cartes. Écris les 6 phrases. </a:t>
            </a:r>
            <a:endParaRPr lang="en-GB">
              <a:effectLst/>
            </a:endParaRPr>
          </a:p>
          <a:p>
            <a:endParaRPr lang="en-GB"/>
          </a:p>
        </p:txBody>
      </p:sp>
      <p:pic>
        <p:nvPicPr>
          <p:cNvPr id="1026" name="Picture 2" descr="Paris: La 'Seine musicale' | The Seine Musicale is a set of …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436" y="2708268"/>
            <a:ext cx="3901440" cy="21945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373980" y="4925223"/>
            <a:ext cx="5268686" cy="400110"/>
          </a:xfrm>
          <a:prstGeom prst="rect">
            <a:avLst/>
          </a:prstGeom>
          <a:noFill/>
        </p:spPr>
        <p:txBody>
          <a:bodyPr wrap="square" rtlCol="0">
            <a:spAutoFit/>
          </a:bodyPr>
          <a:lstStyle/>
          <a:p>
            <a:r>
              <a:rPr lang="en-GB" sz="2000" i="1">
                <a:solidFill>
                  <a:schemeClr val="accent5">
                    <a:lumMod val="50000"/>
                  </a:schemeClr>
                </a:solidFill>
                <a:latin typeface="Century Gothic" panose="020B0502020202020204" pitchFamily="34" charset="0"/>
              </a:rPr>
              <a:t>La Seine Musicale, Paris</a:t>
            </a:r>
            <a:r>
              <a:rPr lang="en-GB" sz="200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350147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5" grpId="0"/>
      <p:bldP spid="34" grpId="0"/>
      <p:bldP spid="38" grpId="0"/>
      <p:bldP spid="39" grpId="0"/>
      <p:bldP spid="40" grpId="0"/>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a:solidFill>
                  <a:prstClr val="white"/>
                </a:solidFill>
                <a:latin typeface="Century Gothic" panose="020B0502020202020204" pitchFamily="34" charset="0"/>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Oval Callout 1"/>
          <p:cNvSpPr/>
          <p:nvPr/>
        </p:nvSpPr>
        <p:spPr>
          <a:xfrm>
            <a:off x="7892764" y="521241"/>
            <a:ext cx="3945112" cy="1947964"/>
          </a:xfrm>
          <a:prstGeom prst="wedgeEllipseCallout">
            <a:avLst>
              <a:gd name="adj1" fmla="val -35181"/>
              <a:gd name="adj2" fmla="val 46853"/>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8185136" y="739262"/>
            <a:ext cx="3259028" cy="1384995"/>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Remember!</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position</a:t>
            </a:r>
          </a:p>
          <a:p>
            <a:pPr algn="ctr"/>
            <a:r>
              <a:rPr lang="en-GB" sz="280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agreement</a:t>
            </a:r>
          </a:p>
        </p:txBody>
      </p:sp>
      <p:sp>
        <p:nvSpPr>
          <p:cNvPr id="25" name="TextBox 24">
            <a:extLst>
              <a:ext uri="{FF2B5EF4-FFF2-40B4-BE49-F238E27FC236}">
                <a16:creationId xmlns:a16="http://schemas.microsoft.com/office/drawing/2014/main" id="{853C2727-3C71-4C33-B20A-B9E27BC516A6}"/>
              </a:ext>
            </a:extLst>
          </p:cNvPr>
          <p:cNvSpPr txBox="1"/>
          <p:nvPr/>
        </p:nvSpPr>
        <p:spPr>
          <a:xfrm>
            <a:off x="659080" y="1908257"/>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853C2727-3C71-4C33-B20A-B9E27BC516A6}"/>
              </a:ext>
            </a:extLst>
          </p:cNvPr>
          <p:cNvSpPr txBox="1"/>
          <p:nvPr/>
        </p:nvSpPr>
        <p:spPr>
          <a:xfrm>
            <a:off x="659080" y="262607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53C2727-3C71-4C33-B20A-B9E27BC516A6}"/>
              </a:ext>
            </a:extLst>
          </p:cNvPr>
          <p:cNvSpPr txBox="1"/>
          <p:nvPr/>
        </p:nvSpPr>
        <p:spPr>
          <a:xfrm>
            <a:off x="647797" y="334388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53C2727-3C71-4C33-B20A-B9E27BC516A6}"/>
              </a:ext>
            </a:extLst>
          </p:cNvPr>
          <p:cNvSpPr txBox="1"/>
          <p:nvPr/>
        </p:nvSpPr>
        <p:spPr>
          <a:xfrm>
            <a:off x="639023" y="406169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853C2727-3C71-4C33-B20A-B9E27BC516A6}"/>
              </a:ext>
            </a:extLst>
          </p:cNvPr>
          <p:cNvSpPr txBox="1"/>
          <p:nvPr/>
        </p:nvSpPr>
        <p:spPr>
          <a:xfrm>
            <a:off x="647797" y="47795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853C2727-3C71-4C33-B20A-B9E27BC516A6}"/>
              </a:ext>
            </a:extLst>
          </p:cNvPr>
          <p:cNvSpPr txBox="1"/>
          <p:nvPr/>
        </p:nvSpPr>
        <p:spPr>
          <a:xfrm>
            <a:off x="647797" y="5497322"/>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 name="TextBox 4"/>
          <p:cNvSpPr txBox="1"/>
          <p:nvPr/>
        </p:nvSpPr>
        <p:spPr>
          <a:xfrm>
            <a:off x="1981200" y="188513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beau bâtiment.</a:t>
            </a:r>
          </a:p>
        </p:txBody>
      </p:sp>
      <p:sp>
        <p:nvSpPr>
          <p:cNvPr id="34" name="TextBox 33"/>
          <p:cNvSpPr txBox="1"/>
          <p:nvPr/>
        </p:nvSpPr>
        <p:spPr>
          <a:xfrm>
            <a:off x="1981200" y="2603946"/>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nouvelle fille.</a:t>
            </a:r>
          </a:p>
        </p:txBody>
      </p:sp>
      <p:sp>
        <p:nvSpPr>
          <p:cNvPr id="38" name="TextBox 37"/>
          <p:cNvSpPr txBox="1"/>
          <p:nvPr/>
        </p:nvSpPr>
        <p:spPr>
          <a:xfrm>
            <a:off x="1981200" y="3343883"/>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 professeur intéressant.</a:t>
            </a:r>
          </a:p>
        </p:txBody>
      </p:sp>
      <p:sp>
        <p:nvSpPr>
          <p:cNvPr id="39" name="TextBox 38"/>
          <p:cNvSpPr txBox="1"/>
          <p:nvPr/>
        </p:nvSpPr>
        <p:spPr>
          <a:xfrm>
            <a:off x="1981200" y="4028940"/>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idée intelligente.</a:t>
            </a:r>
          </a:p>
        </p:txBody>
      </p:sp>
      <p:sp>
        <p:nvSpPr>
          <p:cNvPr id="40" name="TextBox 39"/>
          <p:cNvSpPr txBox="1"/>
          <p:nvPr/>
        </p:nvSpPr>
        <p:spPr>
          <a:xfrm>
            <a:off x="1981200" y="4732902"/>
            <a:ext cx="5911564"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bonne matière.</a:t>
            </a:r>
          </a:p>
        </p:txBody>
      </p:sp>
      <p:sp>
        <p:nvSpPr>
          <p:cNvPr id="42" name="TextBox 41"/>
          <p:cNvSpPr txBox="1"/>
          <p:nvPr/>
        </p:nvSpPr>
        <p:spPr>
          <a:xfrm>
            <a:off x="1981200" y="5451712"/>
            <a:ext cx="5268686" cy="523220"/>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C’est une question drôle.</a:t>
            </a:r>
          </a:p>
        </p:txBody>
      </p:sp>
      <p:sp>
        <p:nvSpPr>
          <p:cNvPr id="3" name="Title 2"/>
          <p:cNvSpPr>
            <a:spLocks noGrp="1"/>
          </p:cNvSpPr>
          <p:nvPr>
            <p:ph type="title"/>
          </p:nvPr>
        </p:nvSpPr>
        <p:spPr/>
        <p:txBody>
          <a:bodyPr/>
          <a:lstStyle/>
          <a:p>
            <a:pPr rtl="0"/>
            <a:r>
              <a:rPr lang="en-GB" sz="3200" b="1" i="0">
                <a:solidFill>
                  <a:srgbClr val="203864"/>
                </a:solidFill>
                <a:effectLst/>
                <a:latin typeface="Century Gothic" panose="020B0502020202020204" pitchFamily="34" charset="0"/>
                <a:ea typeface="Arial" panose="020B0604020202020204" pitchFamily="34" charset="0"/>
                <a:cs typeface="Arial" panose="020B0604020202020204" pitchFamily="34" charset="0"/>
              </a:rPr>
              <a:t>Partenaire B</a:t>
            </a:r>
            <a:endParaRPr lang="en-GB">
              <a:effectLst/>
            </a:endParaRPr>
          </a:p>
          <a:p>
            <a:pPr rtl="0"/>
            <a:r>
              <a:rPr lang="en-GB" sz="3200" b="1" i="0">
                <a:solidFill>
                  <a:srgbClr val="203864"/>
                </a:solidFill>
                <a:effectLst/>
                <a:latin typeface="Century Gothic" panose="020B0502020202020204" pitchFamily="34" charset="0"/>
                <a:ea typeface="Arial" panose="020B0604020202020204" pitchFamily="34" charset="0"/>
                <a:cs typeface="Arial" panose="020B0604020202020204" pitchFamily="34" charset="0"/>
              </a:rPr>
              <a:t>Utilise les cartes. Écris les 6 phrases. </a:t>
            </a:r>
            <a:endParaRPr lang="en-GB">
              <a:effectLst/>
            </a:endParaRPr>
          </a:p>
          <a:p>
            <a:endParaRPr lang="en-GB"/>
          </a:p>
        </p:txBody>
      </p:sp>
      <p:pic>
        <p:nvPicPr>
          <p:cNvPr id="2050" name="Picture 2" descr="File:Paris Opera full frontal architecture, May 2009.jpg ..."/>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892764" y="2626070"/>
            <a:ext cx="3960495" cy="26612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66533" y="5330377"/>
            <a:ext cx="5268686" cy="400110"/>
          </a:xfrm>
          <a:prstGeom prst="rect">
            <a:avLst/>
          </a:prstGeom>
          <a:noFill/>
        </p:spPr>
        <p:txBody>
          <a:bodyPr wrap="square" rtlCol="0">
            <a:spAutoFit/>
          </a:bodyPr>
          <a:lstStyle/>
          <a:p>
            <a:r>
              <a:rPr lang="en-GB" sz="2000" i="1">
                <a:solidFill>
                  <a:schemeClr val="accent5">
                    <a:lumMod val="50000"/>
                  </a:schemeClr>
                </a:solidFill>
                <a:latin typeface="Century Gothic" panose="020B0502020202020204" pitchFamily="34" charset="0"/>
              </a:rPr>
              <a:t>Palais Garnier, Paris</a:t>
            </a:r>
            <a:r>
              <a:rPr lang="en-GB" sz="200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27028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5" grpId="0"/>
      <p:bldP spid="34" grpId="0"/>
      <p:bldP spid="38" grpId="0"/>
      <p:bldP spid="39" grpId="0"/>
      <p:bldP spid="40" grpId="0"/>
      <p:bldP spid="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488B7-187C-4137-B095-59985CD81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752"/>
            <a:ext cx="6457246" cy="867128"/>
          </a:xfrm>
          <a:prstGeom prst="rect">
            <a:avLst/>
          </a:prstGeom>
        </p:spPr>
      </p:pic>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écrire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685850" y="1411327"/>
            <a:ext cx="11506150" cy="4431983"/>
          </a:xfrm>
          <a:prstGeom prst="rect">
            <a:avLst/>
          </a:prstGeom>
          <a:noFill/>
        </p:spPr>
        <p:txBody>
          <a:bodyPr wrap="square" rtlCol="0">
            <a:spAutoFit/>
          </a:bodyPr>
          <a:lstStyle/>
          <a:p>
            <a:r>
              <a:rPr lang="en-GB" sz="2800">
                <a:solidFill>
                  <a:schemeClr val="accent5">
                    <a:lumMod val="50000"/>
                  </a:schemeClr>
                </a:solidFill>
                <a:latin typeface="Century Gothic" panose="020B0502020202020204" pitchFamily="34" charset="0"/>
              </a:rPr>
              <a:t>Write some sentences contrasting your town/village with your ideal town/village. You could start as follows:</a:t>
            </a:r>
          </a:p>
          <a:p>
            <a:endParaRPr lang="en-GB" sz="3200">
              <a:solidFill>
                <a:schemeClr val="accent5">
                  <a:lumMod val="50000"/>
                </a:schemeClr>
              </a:solidFill>
              <a:latin typeface="Century Gothic" panose="020B0502020202020204" pitchFamily="34" charset="0"/>
            </a:endParaRPr>
          </a:p>
          <a:p>
            <a:r>
              <a:rPr lang="fr-FR" sz="3200" b="1">
                <a:solidFill>
                  <a:schemeClr val="accent5">
                    <a:lumMod val="50000"/>
                  </a:schemeClr>
                </a:solidFill>
                <a:latin typeface="Century Gothic" panose="020B0502020202020204" pitchFamily="34" charset="0"/>
              </a:rPr>
              <a:t>Dans mon village  / ma ville, il y a ...</a:t>
            </a:r>
            <a:br>
              <a:rPr lang="fr-FR" sz="3200" b="1">
                <a:solidFill>
                  <a:schemeClr val="accent5">
                    <a:lumMod val="50000"/>
                  </a:schemeClr>
                </a:solidFill>
                <a:latin typeface="Century Gothic" panose="020B0502020202020204" pitchFamily="34" charset="0"/>
              </a:rPr>
            </a:br>
            <a:endParaRPr lang="fr-FR" sz="3200" b="1">
              <a:solidFill>
                <a:schemeClr val="accent5">
                  <a:lumMod val="50000"/>
                </a:schemeClr>
              </a:solidFill>
              <a:latin typeface="Century Gothic" panose="020B0502020202020204" pitchFamily="34" charset="0"/>
            </a:endParaRPr>
          </a:p>
          <a:p>
            <a:r>
              <a:rPr lang="fr-FR" sz="3200" b="1">
                <a:solidFill>
                  <a:schemeClr val="accent5">
                    <a:lumMod val="50000"/>
                  </a:schemeClr>
                </a:solidFill>
                <a:latin typeface="Century Gothic" panose="020B0502020202020204" pitchFamily="34" charset="0"/>
              </a:rPr>
              <a:t>Dans mon village idéal  / ma ville idéale, il y a ...</a:t>
            </a:r>
            <a:endParaRPr lang="en-GB" sz="3200" b="1">
              <a:solidFill>
                <a:schemeClr val="accent5">
                  <a:lumMod val="50000"/>
                </a:schemeClr>
              </a:solidFill>
              <a:latin typeface="Century Gothic" panose="020B0502020202020204" pitchFamily="34" charset="0"/>
            </a:endParaRPr>
          </a:p>
          <a:p>
            <a:endParaRPr lang="en-GB" sz="3400" dirty="0">
              <a:solidFill>
                <a:schemeClr val="accent5">
                  <a:lumMod val="50000"/>
                </a:schemeClr>
              </a:solidFill>
              <a:latin typeface="Century Gothic" panose="020B0502020202020204" pitchFamily="34" charset="0"/>
              <a:cs typeface="Calibri" panose="020F0502020204030204" pitchFamily="34" charset="0"/>
            </a:endParaRPr>
          </a:p>
          <a:p>
            <a:r>
              <a:rPr lang="en-GB" sz="2800" dirty="0">
                <a:solidFill>
                  <a:schemeClr val="accent5">
                    <a:lumMod val="50000"/>
                  </a:schemeClr>
                </a:solidFill>
                <a:latin typeface="Century Gothic" panose="020B0502020202020204" pitchFamily="34" charset="0"/>
                <a:cs typeface="Calibri" panose="020F0502020204030204" pitchFamily="34" charset="0"/>
              </a:rPr>
              <a:t>Use the vocabulary from this sequence, and the dictionary to look up other places to mention.</a:t>
            </a:r>
            <a:endParaRPr lang="en-GB" sz="28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0" y="161073"/>
            <a:ext cx="10515600" cy="1325563"/>
          </a:xfrm>
        </p:spPr>
        <p:txBody>
          <a:bodyPr>
            <a:normAutofit/>
          </a:bodyPr>
          <a:lstStyle/>
          <a:p>
            <a:pPr rtl="0"/>
            <a:r>
              <a:rPr lang="en-GB" sz="3200" b="1" i="0" u="none" strike="noStrike" cap="none" dirty="0" err="1">
                <a:solidFill>
                  <a:schemeClr val="bg1"/>
                </a:solidFill>
                <a:effectLst/>
                <a:latin typeface="Century Gothic"/>
                <a:ea typeface="Century Gothic"/>
                <a:cs typeface="Century Gothic"/>
                <a:sym typeface="Century Gothic"/>
              </a:rPr>
              <a:t>Écris</a:t>
            </a:r>
            <a:r>
              <a:rPr lang="en-GB" sz="3200" b="1" i="0" u="none" strike="noStrike" cap="none" dirty="0">
                <a:solidFill>
                  <a:schemeClr val="bg1"/>
                </a:solidFill>
                <a:effectLst/>
                <a:latin typeface="Century Gothic"/>
                <a:ea typeface="Century Gothic"/>
                <a:cs typeface="Century Gothic"/>
                <a:sym typeface="Century Gothic"/>
              </a:rPr>
              <a:t> </a:t>
            </a:r>
            <a:r>
              <a:rPr lang="en-GB" sz="3200" b="1" i="0" u="none" strike="noStrike" cap="none" dirty="0" err="1">
                <a:solidFill>
                  <a:schemeClr val="bg1"/>
                </a:solidFill>
                <a:effectLst/>
                <a:latin typeface="Century Gothic"/>
                <a:ea typeface="Century Gothic"/>
                <a:cs typeface="Century Gothic"/>
                <a:sym typeface="Century Gothic"/>
              </a:rPr>
              <a:t>en</a:t>
            </a:r>
            <a:r>
              <a:rPr lang="en-GB" sz="3200" b="1" i="0" u="none" strike="noStrike" cap="none" dirty="0">
                <a:solidFill>
                  <a:schemeClr val="bg1"/>
                </a:solidFill>
                <a:effectLst/>
                <a:latin typeface="Century Gothic"/>
                <a:ea typeface="Century Gothic"/>
                <a:cs typeface="Century Gothic"/>
                <a:sym typeface="Century Gothic"/>
              </a:rPr>
              <a:t> </a:t>
            </a:r>
            <a:r>
              <a:rPr lang="en-GB" sz="3200" b="1" i="0" u="none" strike="noStrike" cap="none" dirty="0" err="1">
                <a:solidFill>
                  <a:schemeClr val="bg1"/>
                </a:solidFill>
                <a:effectLst/>
                <a:latin typeface="Century Gothic"/>
                <a:ea typeface="Century Gothic"/>
                <a:cs typeface="Century Gothic"/>
                <a:sym typeface="Century Gothic"/>
              </a:rPr>
              <a:t>français</a:t>
            </a:r>
            <a:r>
              <a:rPr lang="en-GB" sz="3200" b="1" i="0" u="none" strike="noStrike" cap="none" dirty="0">
                <a:solidFill>
                  <a:schemeClr val="bg1"/>
                </a:solidFill>
                <a:effectLst/>
                <a:sym typeface="Century Gothic"/>
              </a:rPr>
              <a:t> ! </a:t>
            </a:r>
            <a:endParaRPr lang="en-GB" sz="3200" b="1" dirty="0">
              <a:solidFill>
                <a:schemeClr val="bg1"/>
              </a:solidFill>
              <a:effectLst/>
            </a:endParaRPr>
          </a:p>
          <a:p>
            <a:endParaRPr lang="en-GB" sz="3200" b="1" dirty="0">
              <a:solidFill>
                <a:schemeClr val="bg1"/>
              </a:solidFill>
            </a:endParaRPr>
          </a:p>
        </p:txBody>
      </p:sp>
      <p:sp>
        <p:nvSpPr>
          <p:cNvPr id="4" name="Rounded Rectangular Callout 3"/>
          <p:cNvSpPr/>
          <p:nvPr/>
        </p:nvSpPr>
        <p:spPr>
          <a:xfrm>
            <a:off x="8697685" y="631371"/>
            <a:ext cx="3327179" cy="3178629"/>
          </a:xfrm>
          <a:prstGeom prst="wedgeRoundRectCallout">
            <a:avLst>
              <a:gd name="adj1" fmla="val -63043"/>
              <a:gd name="adj2" fmla="val 34843"/>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a:latin typeface="Century Gothic" panose="020B0502020202020204" pitchFamily="34" charset="0"/>
              </a:rPr>
              <a:t>Remember to make longer sentences using these conjunctions (linking words):</a:t>
            </a:r>
          </a:p>
          <a:p>
            <a:pPr algn="ctr"/>
            <a:endParaRPr lang="fr-FR" sz="2000">
              <a:latin typeface="Century Gothic" panose="020B0502020202020204" pitchFamily="34" charset="0"/>
            </a:endParaRPr>
          </a:p>
          <a:p>
            <a:r>
              <a:rPr lang="fr-FR" sz="2000">
                <a:latin typeface="Century Gothic" panose="020B0502020202020204" pitchFamily="34" charset="0"/>
              </a:rPr>
              <a:t>et		and</a:t>
            </a:r>
          </a:p>
          <a:p>
            <a:r>
              <a:rPr lang="fr-FR" sz="2000">
                <a:latin typeface="Century Gothic" panose="020B0502020202020204" pitchFamily="34" charset="0"/>
              </a:rPr>
              <a:t>mais		but</a:t>
            </a:r>
          </a:p>
          <a:p>
            <a:r>
              <a:rPr lang="fr-FR" sz="2000">
                <a:latin typeface="Century Gothic" panose="020B0502020202020204" pitchFamily="34" charset="0"/>
              </a:rPr>
              <a:t>ou		or</a:t>
            </a:r>
          </a:p>
          <a:p>
            <a:r>
              <a:rPr lang="fr-FR" sz="2000">
                <a:latin typeface="Century Gothic" panose="020B0502020202020204" pitchFamily="34" charset="0"/>
              </a:rPr>
              <a:t>comme	like</a:t>
            </a:r>
          </a:p>
          <a:p>
            <a:r>
              <a:rPr lang="fr-FR" sz="2000">
                <a:latin typeface="Century Gothic" panose="020B0502020202020204" pitchFamily="34" charset="0"/>
              </a:rPr>
              <a:t>aussi		also</a:t>
            </a:r>
          </a:p>
        </p:txBody>
      </p:sp>
    </p:spTree>
    <p:extLst>
      <p:ext uri="{BB962C8B-B14F-4D97-AF65-F5344CB8AC3E}">
        <p14:creationId xmlns:p14="http://schemas.microsoft.com/office/powerpoint/2010/main" val="25903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294725" y="5523080"/>
            <a:ext cx="10216444" cy="830997"/>
          </a:xfrm>
          <a:prstGeom prst="rect">
            <a:avLst/>
          </a:prstGeom>
          <a:noFill/>
        </p:spPr>
        <p:txBody>
          <a:bodyPr wrap="square" rtlCol="0">
            <a:spAutoFit/>
          </a:bodyPr>
          <a:lstStyle/>
          <a:p>
            <a:r>
              <a:rPr lang="en-GB" sz="2400">
                <a:solidFill>
                  <a:srgbClr val="002060"/>
                </a:solidFill>
                <a:latin typeface="Century Gothic" panose="020B0502020202020204" pitchFamily="34" charset="0"/>
              </a:rPr>
              <a:t>un </a:t>
            </a:r>
            <a:r>
              <a:rPr lang="en-GB" sz="2400" b="1">
                <a:solidFill>
                  <a:srgbClr val="002060"/>
                </a:solidFill>
                <a:latin typeface="Century Gothic" panose="020B0502020202020204" pitchFamily="34" charset="0"/>
              </a:rPr>
              <a:t>bon</a:t>
            </a:r>
            <a:r>
              <a:rPr lang="en-GB" sz="2400">
                <a:solidFill>
                  <a:srgbClr val="002060"/>
                </a:solidFill>
                <a:latin typeface="Century Gothic" panose="020B0502020202020204" pitchFamily="34" charset="0"/>
              </a:rPr>
              <a:t> livre 				une </a:t>
            </a:r>
            <a:r>
              <a:rPr lang="en-GB" sz="2400" b="1">
                <a:solidFill>
                  <a:schemeClr val="accent2"/>
                </a:solidFill>
                <a:latin typeface="Century Gothic" panose="020B0502020202020204" pitchFamily="34" charset="0"/>
              </a:rPr>
              <a:t>bonne</a:t>
            </a:r>
            <a:r>
              <a:rPr lang="en-GB" sz="2400">
                <a:solidFill>
                  <a:schemeClr val="accent5">
                    <a:lumMod val="50000"/>
                  </a:schemeClr>
                </a:solidFill>
                <a:latin typeface="Century Gothic" panose="020B0502020202020204" pitchFamily="34" charset="0"/>
              </a:rPr>
              <a:t> </a:t>
            </a:r>
            <a:r>
              <a:rPr lang="fr-FR" sz="2400">
                <a:solidFill>
                  <a:schemeClr val="accent5">
                    <a:lumMod val="50000"/>
                  </a:schemeClr>
                </a:solidFill>
                <a:latin typeface="Century Gothic" panose="020B0502020202020204" pitchFamily="34" charset="0"/>
                <a:ea typeface="Calibri"/>
                <a:cs typeface="Calibri"/>
                <a:sym typeface="Calibri"/>
              </a:rPr>
              <a:t>réponse </a:t>
            </a:r>
            <a:endParaRPr lang="en-GB" sz="2400" dirty="0">
              <a:solidFill>
                <a:schemeClr val="accent5">
                  <a:lumMod val="50000"/>
                </a:schemeClr>
              </a:solidFill>
              <a:latin typeface="Century Gothic" panose="020B0502020202020204" pitchFamily="34" charset="0"/>
            </a:endParaRPr>
          </a:p>
          <a:p>
            <a:r>
              <a:rPr lang="en-GB" sz="2400">
                <a:solidFill>
                  <a:srgbClr val="002060"/>
                </a:solidFill>
                <a:latin typeface="Century Gothic" panose="020B0502020202020204" pitchFamily="34" charset="0"/>
              </a:rPr>
              <a:t>[a good book]</a:t>
            </a:r>
            <a:r>
              <a:rPr lang="en-GB" sz="2400" dirty="0">
                <a:solidFill>
                  <a:srgbClr val="002060"/>
                </a:solidFill>
                <a:latin typeface="Century Gothic" panose="020B0502020202020204" pitchFamily="34" charset="0"/>
              </a:rPr>
              <a:t>		</a:t>
            </a:r>
            <a:r>
              <a:rPr lang="en-GB" sz="2400">
                <a:solidFill>
                  <a:srgbClr val="002060"/>
                </a:solidFill>
                <a:latin typeface="Century Gothic" panose="020B0502020202020204" pitchFamily="34" charset="0"/>
              </a:rPr>
              <a:t>	[a good answer]]</a:t>
            </a:r>
            <a:endParaRPr lang="en-GB" sz="24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1461"/>
            <a:ext cx="5265384" cy="707849"/>
          </a:xfrm>
        </p:spPr>
        <p:txBody>
          <a:bodyPr>
            <a:normAutofit/>
          </a:bodyPr>
          <a:lstStyle/>
          <a:p>
            <a:r>
              <a:rPr lang="en-GB" sz="3200" b="1" dirty="0">
                <a:solidFill>
                  <a:schemeClr val="bg1"/>
                </a:solidFill>
              </a:rPr>
              <a:t>Irregular adjective forms</a:t>
            </a:r>
          </a:p>
        </p:txBody>
      </p:sp>
      <p:sp>
        <p:nvSpPr>
          <p:cNvPr id="2" name="TextBox 1"/>
          <p:cNvSpPr txBox="1"/>
          <p:nvPr/>
        </p:nvSpPr>
        <p:spPr>
          <a:xfrm>
            <a:off x="145802" y="1246290"/>
            <a:ext cx="1153440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adjectives in this week’s vocabulary come </a:t>
            </a:r>
            <a:r>
              <a:rPr lang="en-GB" sz="2400" b="1" dirty="0">
                <a:solidFill>
                  <a:srgbClr val="002060"/>
                </a:solidFill>
                <a:latin typeface="Century Gothic" panose="020B0502020202020204" pitchFamily="34" charset="0"/>
              </a:rPr>
              <a:t>BEFORE</a:t>
            </a:r>
            <a:r>
              <a:rPr lang="en-GB" sz="2400" dirty="0">
                <a:solidFill>
                  <a:srgbClr val="002060"/>
                </a:solidFill>
                <a:latin typeface="Century Gothic" panose="020B0502020202020204" pitchFamily="34" charset="0"/>
              </a:rPr>
              <a:t> the noun.</a:t>
            </a:r>
          </a:p>
        </p:txBody>
      </p:sp>
      <p:sp>
        <p:nvSpPr>
          <p:cNvPr id="3" name="TextBox 2"/>
          <p:cNvSpPr txBox="1"/>
          <p:nvPr/>
        </p:nvSpPr>
        <p:spPr>
          <a:xfrm>
            <a:off x="2294725" y="3351099"/>
            <a:ext cx="1021644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b="1" dirty="0">
                <a:solidFill>
                  <a:srgbClr val="002060"/>
                </a:solidFill>
                <a:latin typeface="Century Gothic" panose="020B0502020202020204" pitchFamily="34" charset="0"/>
              </a:rPr>
              <a:t>beau </a:t>
            </a:r>
            <a:r>
              <a:rPr lang="en-GB" sz="2400" dirty="0" err="1">
                <a:solidFill>
                  <a:srgbClr val="002060"/>
                </a:solidFill>
                <a:latin typeface="Century Gothic" panose="020B0502020202020204" pitchFamily="34" charset="0"/>
              </a:rPr>
              <a:t>jardin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a:solidFill>
                  <a:schemeClr val="accent2"/>
                </a:solidFill>
                <a:latin typeface="Century Gothic" panose="020B0502020202020204" pitchFamily="34" charset="0"/>
              </a:rPr>
              <a:t>belle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voiture</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[a beautiful garden]		[a beautiful car]</a:t>
            </a:r>
          </a:p>
        </p:txBody>
      </p:sp>
      <p:sp>
        <p:nvSpPr>
          <p:cNvPr id="7" name="TextBox 6"/>
          <p:cNvSpPr txBox="1"/>
          <p:nvPr/>
        </p:nvSpPr>
        <p:spPr>
          <a:xfrm>
            <a:off x="2371843" y="2190326"/>
            <a:ext cx="10216444"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b="1" dirty="0" err="1">
                <a:solidFill>
                  <a:srgbClr val="002060"/>
                </a:solidFill>
                <a:latin typeface="Century Gothic" panose="020B0502020202020204" pitchFamily="34" charset="0"/>
              </a:rPr>
              <a:t>haut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bâtiment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haut</a:t>
            </a:r>
            <a:r>
              <a:rPr lang="en-GB" sz="2400" b="1" dirty="0">
                <a:solidFill>
                  <a:schemeClr val="accent2"/>
                </a:solidFill>
                <a:latin typeface="Century Gothic" panose="020B0502020202020204" pitchFamily="34" charset="0"/>
              </a:rPr>
              <a: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montagne</a:t>
            </a: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[a tall building]			[a high mountain]</a:t>
            </a:r>
          </a:p>
        </p:txBody>
      </p:sp>
      <p:sp>
        <p:nvSpPr>
          <p:cNvPr id="9" name="TextBox 8"/>
          <p:cNvSpPr txBox="1"/>
          <p:nvPr/>
        </p:nvSpPr>
        <p:spPr>
          <a:xfrm>
            <a:off x="2294725" y="4091739"/>
            <a:ext cx="10216444" cy="830997"/>
          </a:xfrm>
          <a:prstGeom prst="rect">
            <a:avLst/>
          </a:prstGeom>
          <a:noFill/>
        </p:spPr>
        <p:txBody>
          <a:bodyPr wrap="square" rtlCol="0">
            <a:spAutoFit/>
          </a:bodyPr>
          <a:lstStyle/>
          <a:p>
            <a:r>
              <a:rPr lang="en-GB" sz="2400">
                <a:solidFill>
                  <a:srgbClr val="002060"/>
                </a:solidFill>
                <a:latin typeface="Century Gothic" panose="020B0502020202020204" pitchFamily="34" charset="0"/>
              </a:rPr>
              <a:t>un </a:t>
            </a:r>
            <a:r>
              <a:rPr lang="en-GB" sz="2400" b="1">
                <a:solidFill>
                  <a:srgbClr val="002060"/>
                </a:solidFill>
                <a:latin typeface="Century Gothic" panose="020B0502020202020204" pitchFamily="34" charset="0"/>
              </a:rPr>
              <a:t>nouveau</a:t>
            </a:r>
            <a:r>
              <a:rPr lang="en-GB" sz="2400">
                <a:solidFill>
                  <a:srgbClr val="002060"/>
                </a:solidFill>
                <a:latin typeface="Century Gothic" panose="020B0502020202020204" pitchFamily="34" charset="0"/>
              </a:rPr>
              <a:t> pont</a:t>
            </a:r>
            <a:r>
              <a:rPr lang="en-GB" sz="2400" dirty="0">
                <a:solidFill>
                  <a:srgbClr val="002060"/>
                </a:solidFill>
                <a:latin typeface="Century Gothic" panose="020B0502020202020204" pitchFamily="34" charset="0"/>
              </a:rPr>
              <a:t>	</a:t>
            </a:r>
            <a:r>
              <a:rPr lang="en-GB" sz="2400">
                <a:solidFill>
                  <a:srgbClr val="002060"/>
                </a:solidFill>
                <a:latin typeface="Century Gothic" panose="020B0502020202020204" pitchFamily="34" charset="0"/>
              </a:rPr>
              <a:t>		une </a:t>
            </a:r>
            <a:r>
              <a:rPr lang="en-GB" sz="2400" b="1">
                <a:solidFill>
                  <a:schemeClr val="accent2"/>
                </a:solidFill>
                <a:latin typeface="Century Gothic" panose="020B0502020202020204" pitchFamily="34" charset="0"/>
              </a:rPr>
              <a:t>nouvelle</a:t>
            </a:r>
            <a:r>
              <a:rPr lang="en-GB" sz="2400">
                <a:solidFill>
                  <a:srgbClr val="002060"/>
                </a:solidFill>
                <a:latin typeface="Century Gothic" panose="020B0502020202020204" pitchFamily="34" charset="0"/>
              </a:rPr>
              <a:t> idée </a:t>
            </a:r>
            <a:endParaRPr lang="en-GB" sz="2400" dirty="0">
              <a:solidFill>
                <a:srgbClr val="002060"/>
              </a:solidFill>
              <a:latin typeface="Century Gothic" panose="020B0502020202020204" pitchFamily="34" charset="0"/>
            </a:endParaRPr>
          </a:p>
          <a:p>
            <a:r>
              <a:rPr lang="en-GB" sz="2400">
                <a:solidFill>
                  <a:srgbClr val="002060"/>
                </a:solidFill>
                <a:latin typeface="Century Gothic" panose="020B0502020202020204" pitchFamily="34" charset="0"/>
              </a:rPr>
              <a:t>[a new bridge]</a:t>
            </a:r>
            <a:r>
              <a:rPr lang="en-GB" sz="2400" dirty="0">
                <a:solidFill>
                  <a:srgbClr val="002060"/>
                </a:solidFill>
                <a:latin typeface="Century Gothic" panose="020B0502020202020204" pitchFamily="34" charset="0"/>
              </a:rPr>
              <a:t>	</a:t>
            </a:r>
            <a:r>
              <a:rPr lang="en-GB" sz="2400">
                <a:solidFill>
                  <a:srgbClr val="002060"/>
                </a:solidFill>
                <a:latin typeface="Century Gothic" panose="020B0502020202020204" pitchFamily="34" charset="0"/>
              </a:rPr>
              <a:t>		[a new idea]</a:t>
            </a:r>
            <a:endParaRPr lang="en-GB" sz="2400" dirty="0">
              <a:solidFill>
                <a:srgbClr val="002060"/>
              </a:solidFill>
              <a:latin typeface="Century Gothic" panose="020B0502020202020204" pitchFamily="34" charset="0"/>
            </a:endParaRPr>
          </a:p>
        </p:txBody>
      </p:sp>
      <p:sp>
        <p:nvSpPr>
          <p:cNvPr id="10" name="TextBox 9"/>
          <p:cNvSpPr txBox="1"/>
          <p:nvPr/>
        </p:nvSpPr>
        <p:spPr>
          <a:xfrm>
            <a:off x="2294725" y="4838700"/>
            <a:ext cx="10216444" cy="830997"/>
          </a:xfrm>
          <a:prstGeom prst="rect">
            <a:avLst/>
          </a:prstGeom>
          <a:noFill/>
        </p:spPr>
        <p:txBody>
          <a:bodyPr wrap="square" rtlCol="0">
            <a:spAutoFit/>
          </a:bodyPr>
          <a:lstStyle/>
          <a:p>
            <a:r>
              <a:rPr lang="en-GB" sz="2400">
                <a:solidFill>
                  <a:srgbClr val="002060"/>
                </a:solidFill>
                <a:latin typeface="Century Gothic" panose="020B0502020202020204" pitchFamily="34" charset="0"/>
              </a:rPr>
              <a:t>un </a:t>
            </a:r>
            <a:r>
              <a:rPr lang="en-GB" sz="2400" b="1">
                <a:solidFill>
                  <a:srgbClr val="002060"/>
                </a:solidFill>
                <a:latin typeface="Century Gothic" panose="020B0502020202020204" pitchFamily="34" charset="0"/>
              </a:rPr>
              <a:t>vieux</a:t>
            </a:r>
            <a:r>
              <a:rPr lang="en-GB" sz="2400">
                <a:solidFill>
                  <a:srgbClr val="002060"/>
                </a:solidFill>
                <a:latin typeface="Century Gothic" panose="020B0502020202020204" pitchFamily="34" charset="0"/>
              </a:rPr>
              <a:t> bâtiment 		une </a:t>
            </a:r>
            <a:r>
              <a:rPr lang="en-GB" sz="2400" b="1">
                <a:solidFill>
                  <a:schemeClr val="accent2"/>
                </a:solidFill>
                <a:latin typeface="Century Gothic" panose="020B0502020202020204" pitchFamily="34" charset="0"/>
              </a:rPr>
              <a:t>vieille</a:t>
            </a:r>
            <a:r>
              <a:rPr lang="en-GB" sz="2400">
                <a:solidFill>
                  <a:schemeClr val="accent5">
                    <a:lumMod val="50000"/>
                  </a:schemeClr>
                </a:solidFill>
                <a:latin typeface="Century Gothic" panose="020B0502020202020204" pitchFamily="34" charset="0"/>
              </a:rPr>
              <a:t> </a:t>
            </a:r>
            <a:r>
              <a:rPr lang="fr-FR" sz="2400">
                <a:solidFill>
                  <a:schemeClr val="accent5">
                    <a:lumMod val="50000"/>
                  </a:schemeClr>
                </a:solidFill>
                <a:latin typeface="Century Gothic" panose="020B0502020202020204" pitchFamily="34" charset="0"/>
                <a:ea typeface="Calibri"/>
                <a:cs typeface="Calibri"/>
                <a:sym typeface="Calibri"/>
              </a:rPr>
              <a:t>église </a:t>
            </a:r>
            <a:endParaRPr lang="en-GB" sz="2400" dirty="0">
              <a:solidFill>
                <a:schemeClr val="accent5">
                  <a:lumMod val="50000"/>
                </a:schemeClr>
              </a:solidFill>
              <a:latin typeface="Century Gothic" panose="020B0502020202020204" pitchFamily="34" charset="0"/>
            </a:endParaRPr>
          </a:p>
          <a:p>
            <a:r>
              <a:rPr lang="en-GB" sz="2400">
                <a:solidFill>
                  <a:srgbClr val="002060"/>
                </a:solidFill>
                <a:latin typeface="Century Gothic" panose="020B0502020202020204" pitchFamily="34" charset="0"/>
              </a:rPr>
              <a:t>[an old building]</a:t>
            </a:r>
            <a:r>
              <a:rPr lang="en-GB" sz="2400" dirty="0">
                <a:solidFill>
                  <a:srgbClr val="002060"/>
                </a:solidFill>
                <a:latin typeface="Century Gothic" panose="020B0502020202020204" pitchFamily="34" charset="0"/>
              </a:rPr>
              <a:t>		</a:t>
            </a:r>
            <a:r>
              <a:rPr lang="en-GB" sz="2400">
                <a:solidFill>
                  <a:srgbClr val="002060"/>
                </a:solidFill>
                <a:latin typeface="Century Gothic" panose="020B0502020202020204" pitchFamily="34" charset="0"/>
              </a:rPr>
              <a:t>	[an old church]</a:t>
            </a:r>
            <a:endParaRPr lang="en-GB" sz="2400" dirty="0">
              <a:solidFill>
                <a:srgbClr val="002060"/>
              </a:solidFill>
              <a:latin typeface="Century Gothic" panose="020B0502020202020204" pitchFamily="34" charset="0"/>
            </a:endParaRPr>
          </a:p>
        </p:txBody>
      </p:sp>
      <p:sp>
        <p:nvSpPr>
          <p:cNvPr id="11" name="TextBox 10"/>
          <p:cNvSpPr txBox="1"/>
          <p:nvPr/>
        </p:nvSpPr>
        <p:spPr>
          <a:xfrm>
            <a:off x="145802" y="1751190"/>
            <a:ext cx="1153440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One of these – </a:t>
            </a:r>
            <a:r>
              <a:rPr lang="en-GB" sz="2400" b="1" dirty="0" err="1">
                <a:solidFill>
                  <a:srgbClr val="002060"/>
                </a:solidFill>
                <a:latin typeface="Century Gothic" panose="020B0502020202020204" pitchFamily="34" charset="0"/>
              </a:rPr>
              <a:t>haut</a:t>
            </a:r>
            <a:r>
              <a:rPr lang="en-GB" sz="2400" dirty="0">
                <a:solidFill>
                  <a:srgbClr val="002060"/>
                </a:solidFill>
                <a:latin typeface="Century Gothic" panose="020B0502020202020204" pitchFamily="34" charset="0"/>
              </a:rPr>
              <a:t> – forms its </a:t>
            </a:r>
            <a:r>
              <a:rPr lang="en-GB" sz="2400" b="1" dirty="0">
                <a:solidFill>
                  <a:schemeClr val="accent2"/>
                </a:solidFill>
                <a:latin typeface="Century Gothic" panose="020B0502020202020204" pitchFamily="34" charset="0"/>
              </a:rPr>
              <a:t>feminine</a:t>
            </a:r>
            <a:r>
              <a:rPr lang="en-GB" sz="2400" dirty="0">
                <a:solidFill>
                  <a:srgbClr val="002060"/>
                </a:solidFill>
                <a:latin typeface="Century Gothic" panose="020B0502020202020204" pitchFamily="34" charset="0"/>
              </a:rPr>
              <a:t> as we have learnt before(add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p>
        </p:txBody>
      </p:sp>
      <p:sp>
        <p:nvSpPr>
          <p:cNvPr id="17" name="TextBox 16"/>
          <p:cNvSpPr txBox="1"/>
          <p:nvPr/>
        </p:nvSpPr>
        <p:spPr>
          <a:xfrm>
            <a:off x="145802" y="2934493"/>
            <a:ext cx="1153440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other new adjectives have an </a:t>
            </a:r>
            <a:r>
              <a:rPr lang="en-GB" sz="2400" b="1" dirty="0">
                <a:solidFill>
                  <a:srgbClr val="002060"/>
                </a:solidFill>
                <a:latin typeface="Century Gothic" panose="020B0502020202020204" pitchFamily="34" charset="0"/>
              </a:rPr>
              <a:t>irregular</a:t>
            </a:r>
            <a:r>
              <a:rPr lang="en-GB" sz="2400" dirty="0">
                <a:solidFill>
                  <a:srgbClr val="002060"/>
                </a:solidFill>
                <a:latin typeface="Century Gothic" panose="020B0502020202020204" pitchFamily="34" charset="0"/>
              </a:rPr>
              <a:t> </a:t>
            </a:r>
            <a:r>
              <a:rPr lang="en-GB" sz="2400" b="1" dirty="0">
                <a:solidFill>
                  <a:schemeClr val="accent2"/>
                </a:solidFill>
                <a:latin typeface="Century Gothic" panose="020B0502020202020204" pitchFamily="34" charset="0"/>
              </a:rPr>
              <a:t>feminine</a:t>
            </a:r>
            <a:r>
              <a:rPr lang="en-GB" sz="2400" dirty="0">
                <a:solidFill>
                  <a:srgbClr val="002060"/>
                </a:solidFill>
                <a:latin typeface="Century Gothic" panose="020B0502020202020204" pitchFamily="34" charset="0"/>
              </a:rPr>
              <a:t> form:</a:t>
            </a:r>
          </a:p>
        </p:txBody>
      </p:sp>
      <p:sp>
        <p:nvSpPr>
          <p:cNvPr id="13" name="Google Shape;147;p2"/>
          <p:cNvSpPr/>
          <p:nvPr/>
        </p:nvSpPr>
        <p:spPr>
          <a:xfrm>
            <a:off x="10227735" y="249869"/>
            <a:ext cx="1682185" cy="488685"/>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grammaire</a:t>
            </a:r>
            <a:endParaRPr sz="1800" b="1" i="0" u="none" strike="noStrike" cap="none">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A5E3BF5-23BE-471F-8BE2-3C3328064A69}"/>
              </a:ext>
            </a:extLst>
          </p:cNvPr>
          <p:cNvSpPr txBox="1"/>
          <p:nvPr/>
        </p:nvSpPr>
        <p:spPr>
          <a:xfrm>
            <a:off x="7623927" y="2259878"/>
            <a:ext cx="980247" cy="307777"/>
          </a:xfrm>
          <a:prstGeom prst="rect">
            <a:avLst/>
          </a:prstGeom>
          <a:solidFill>
            <a:schemeClr val="bg1"/>
          </a:solidFill>
          <a:ln>
            <a:solidFill>
              <a:schemeClr val="bg1"/>
            </a:solidFill>
          </a:ln>
        </p:spPr>
        <p:txBody>
          <a:bodyPr wrap="square" rtlCol="0">
            <a:spAutoFit/>
          </a:bodyPr>
          <a:lstStyle/>
          <a:p>
            <a:r>
              <a:rPr lang="en-GB" dirty="0">
                <a:solidFill>
                  <a:schemeClr val="accent1">
                    <a:lumMod val="50000"/>
                  </a:schemeClr>
                </a:solidFill>
              </a:rPr>
              <a:t>_______</a:t>
            </a:r>
          </a:p>
        </p:txBody>
      </p:sp>
      <p:sp>
        <p:nvSpPr>
          <p:cNvPr id="15" name="TextBox 14">
            <a:extLst>
              <a:ext uri="{FF2B5EF4-FFF2-40B4-BE49-F238E27FC236}">
                <a16:creationId xmlns:a16="http://schemas.microsoft.com/office/drawing/2014/main" id="{AD60069B-18AB-4C62-90CB-9D3D83FCF98A}"/>
              </a:ext>
            </a:extLst>
          </p:cNvPr>
          <p:cNvSpPr txBox="1"/>
          <p:nvPr/>
        </p:nvSpPr>
        <p:spPr>
          <a:xfrm>
            <a:off x="7558083" y="3407359"/>
            <a:ext cx="844052" cy="307777"/>
          </a:xfrm>
          <a:prstGeom prst="rect">
            <a:avLst/>
          </a:prstGeom>
          <a:solidFill>
            <a:schemeClr val="bg1"/>
          </a:solidFill>
          <a:ln>
            <a:solidFill>
              <a:schemeClr val="bg1"/>
            </a:solidFill>
          </a:ln>
        </p:spPr>
        <p:txBody>
          <a:bodyPr wrap="square" rtlCol="0">
            <a:spAutoFit/>
          </a:bodyPr>
          <a:lstStyle/>
          <a:p>
            <a:r>
              <a:rPr lang="en-GB">
                <a:solidFill>
                  <a:schemeClr val="accent1">
                    <a:lumMod val="50000"/>
                  </a:schemeClr>
                </a:solidFill>
              </a:rPr>
              <a:t>______</a:t>
            </a:r>
            <a:endParaRPr lang="en-GB" dirty="0">
              <a:solidFill>
                <a:schemeClr val="accent1">
                  <a:lumMod val="50000"/>
                </a:schemeClr>
              </a:solidFill>
            </a:endParaRPr>
          </a:p>
        </p:txBody>
      </p:sp>
      <p:sp>
        <p:nvSpPr>
          <p:cNvPr id="18" name="TextBox 17">
            <a:extLst>
              <a:ext uri="{FF2B5EF4-FFF2-40B4-BE49-F238E27FC236}">
                <a16:creationId xmlns:a16="http://schemas.microsoft.com/office/drawing/2014/main" id="{07AC0289-2B33-414D-86F1-83BC5376B9A8}"/>
              </a:ext>
            </a:extLst>
          </p:cNvPr>
          <p:cNvSpPr txBox="1"/>
          <p:nvPr/>
        </p:nvSpPr>
        <p:spPr>
          <a:xfrm>
            <a:off x="7558083" y="4136798"/>
            <a:ext cx="1334877" cy="307777"/>
          </a:xfrm>
          <a:prstGeom prst="rect">
            <a:avLst/>
          </a:prstGeom>
          <a:solidFill>
            <a:schemeClr val="bg1"/>
          </a:solidFill>
          <a:ln>
            <a:solidFill>
              <a:schemeClr val="bg1"/>
            </a:solidFill>
          </a:ln>
        </p:spPr>
        <p:txBody>
          <a:bodyPr wrap="square" rtlCol="0">
            <a:spAutoFit/>
          </a:bodyPr>
          <a:lstStyle/>
          <a:p>
            <a:r>
              <a:rPr lang="en-GB" dirty="0">
                <a:solidFill>
                  <a:schemeClr val="accent1">
                    <a:lumMod val="50000"/>
                  </a:schemeClr>
                </a:solidFill>
              </a:rPr>
              <a:t>___________</a:t>
            </a:r>
          </a:p>
        </p:txBody>
      </p:sp>
      <p:sp>
        <p:nvSpPr>
          <p:cNvPr id="19" name="TextBox 18">
            <a:extLst>
              <a:ext uri="{FF2B5EF4-FFF2-40B4-BE49-F238E27FC236}">
                <a16:creationId xmlns:a16="http://schemas.microsoft.com/office/drawing/2014/main" id="{3941F951-6CCC-4F80-92B7-6406C6DBC001}"/>
              </a:ext>
            </a:extLst>
          </p:cNvPr>
          <p:cNvSpPr txBox="1"/>
          <p:nvPr/>
        </p:nvSpPr>
        <p:spPr>
          <a:xfrm>
            <a:off x="7558083" y="4922737"/>
            <a:ext cx="945071" cy="307777"/>
          </a:xfrm>
          <a:prstGeom prst="rect">
            <a:avLst/>
          </a:prstGeom>
          <a:solidFill>
            <a:schemeClr val="bg1"/>
          </a:solidFill>
          <a:ln>
            <a:solidFill>
              <a:schemeClr val="bg1"/>
            </a:solidFill>
          </a:ln>
        </p:spPr>
        <p:txBody>
          <a:bodyPr wrap="square" rtlCol="0">
            <a:spAutoFit/>
          </a:bodyPr>
          <a:lstStyle/>
          <a:p>
            <a:r>
              <a:rPr lang="en-GB">
                <a:solidFill>
                  <a:schemeClr val="accent1">
                    <a:lumMod val="50000"/>
                  </a:schemeClr>
                </a:solidFill>
              </a:rPr>
              <a:t>______</a:t>
            </a:r>
            <a:endParaRPr lang="en-GB" dirty="0">
              <a:solidFill>
                <a:schemeClr val="accent1">
                  <a:lumMod val="50000"/>
                </a:schemeClr>
              </a:solidFill>
            </a:endParaRPr>
          </a:p>
        </p:txBody>
      </p:sp>
      <p:sp>
        <p:nvSpPr>
          <p:cNvPr id="25" name="TextBox 24">
            <a:extLst>
              <a:ext uri="{FF2B5EF4-FFF2-40B4-BE49-F238E27FC236}">
                <a16:creationId xmlns:a16="http://schemas.microsoft.com/office/drawing/2014/main" id="{3941F951-6CCC-4F80-92B7-6406C6DBC001}"/>
              </a:ext>
            </a:extLst>
          </p:cNvPr>
          <p:cNvSpPr txBox="1"/>
          <p:nvPr/>
        </p:nvSpPr>
        <p:spPr>
          <a:xfrm>
            <a:off x="7558083" y="5607862"/>
            <a:ext cx="1046091" cy="307777"/>
          </a:xfrm>
          <a:prstGeom prst="rect">
            <a:avLst/>
          </a:prstGeom>
          <a:solidFill>
            <a:schemeClr val="bg1"/>
          </a:solidFill>
          <a:ln>
            <a:solidFill>
              <a:schemeClr val="bg1"/>
            </a:solidFill>
          </a:ln>
        </p:spPr>
        <p:txBody>
          <a:bodyPr wrap="square" rtlCol="0">
            <a:spAutoFit/>
          </a:bodyPr>
          <a:lstStyle/>
          <a:p>
            <a:r>
              <a:rPr lang="en-GB">
                <a:solidFill>
                  <a:schemeClr val="accent1">
                    <a:lumMod val="50000"/>
                  </a:schemeClr>
                </a:solidFill>
              </a:rPr>
              <a:t>________</a:t>
            </a:r>
            <a:endParaRPr lang="en-GB" dirty="0">
              <a:solidFill>
                <a:schemeClr val="accent1">
                  <a:lumMod val="50000"/>
                </a:schemeClr>
              </a:solidFill>
            </a:endParaRPr>
          </a:p>
        </p:txBody>
      </p:sp>
    </p:spTree>
    <p:extLst>
      <p:ext uri="{BB962C8B-B14F-4D97-AF65-F5344CB8AC3E}">
        <p14:creationId xmlns:p14="http://schemas.microsoft.com/office/powerpoint/2010/main" val="551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xEl>
                                              <p:pRg st="1" end="1"/>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animBg="1"/>
      <p:bldP spid="15" grpId="1" animBg="1"/>
      <p:bldP spid="18" grpId="0" animBg="1"/>
      <p:bldP spid="18" grpId="1" animBg="1"/>
      <p:bldP spid="19" grpId="0" animBg="1"/>
      <p:bldP spid="19"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8BAD994-AC1D-49DF-BFCB-60817CED3195}"/>
              </a:ext>
            </a:extLst>
          </p:cNvPr>
          <p:cNvGrpSpPr/>
          <p:nvPr/>
        </p:nvGrpSpPr>
        <p:grpSpPr>
          <a:xfrm>
            <a:off x="387099" y="1017737"/>
            <a:ext cx="3830278" cy="5300751"/>
            <a:chOff x="6583716" y="77853"/>
            <a:chExt cx="4170883" cy="6248521"/>
          </a:xfrm>
        </p:grpSpPr>
        <p:sp>
          <p:nvSpPr>
            <p:cNvPr id="1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Oval 19">
              <a:extLst>
                <a:ext uri="{FF2B5EF4-FFF2-40B4-BE49-F238E27FC236}">
                  <a16:creationId xmlns:a16="http://schemas.microsoft.com/office/drawing/2014/main" id="{DDD9EB96-DADE-421D-802E-C21459DDF5E3}"/>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Salut Amir !</a:t>
            </a:r>
          </a:p>
          <a:p>
            <a:pPr marL="114300" indent="0">
              <a:buNone/>
            </a:pPr>
            <a:endParaRPr lang="en-GB" dirty="0"/>
          </a:p>
          <a:p>
            <a:pPr marL="114300" indent="0">
              <a:buNone/>
            </a:pPr>
            <a:r>
              <a:rPr lang="en-GB" sz="2000" dirty="0"/>
              <a:t>À Paris, </a:t>
            </a:r>
            <a:r>
              <a:rPr lang="en-GB" sz="2000" dirty="0" err="1"/>
              <a:t>il</a:t>
            </a:r>
            <a:r>
              <a:rPr lang="en-GB" sz="2000" dirty="0"/>
              <a:t> y a </a:t>
            </a:r>
          </a:p>
          <a:p>
            <a:pPr marL="114300" indent="0">
              <a:buNone/>
            </a:pPr>
            <a:endParaRPr lang="en-GB" sz="2000" dirty="0"/>
          </a:p>
          <a:p>
            <a:pPr marL="114300" indent="0">
              <a:buNone/>
            </a:pPr>
            <a:r>
              <a:rPr lang="en-GB" sz="2000" dirty="0"/>
              <a:t>un </a:t>
            </a:r>
            <a:r>
              <a:rPr lang="en-GB" sz="2000" dirty="0">
                <a:solidFill>
                  <a:schemeClr val="accent2"/>
                </a:solidFill>
              </a:rPr>
              <a:t>_____ </a:t>
            </a:r>
            <a:r>
              <a:rPr lang="en-GB" sz="2000" dirty="0"/>
              <a:t>monument : </a:t>
            </a:r>
          </a:p>
          <a:p>
            <a:pPr marL="114300" indent="0">
              <a:buNone/>
            </a:pPr>
            <a:endParaRPr lang="en-GB" sz="2000" dirty="0"/>
          </a:p>
          <a:p>
            <a:pPr marL="114300" indent="0">
              <a:buNone/>
            </a:pPr>
            <a:r>
              <a:rPr lang="en-GB" sz="2000" dirty="0"/>
              <a:t>la Tour Eiffel.</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0232" y="674608"/>
            <a:ext cx="3762248" cy="5643880"/>
          </a:xfrm>
          <a:prstGeom prst="rect">
            <a:avLst/>
          </a:prstGeom>
        </p:spPr>
      </p:pic>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prstClr val="white"/>
                </a:solidFill>
                <a:latin typeface="Century Gothic" panose="020B0502020202020204" pitchFamily="34" charset="0"/>
              </a:rPr>
              <a:t>lire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a:p>
          <a:p>
            <a:endParaRPr lang="en-GB" sz="2400"/>
          </a:p>
          <a:p>
            <a:pPr algn="ctr"/>
            <a:r>
              <a:rPr lang="en-GB" sz="2400"/>
              <a:t>Écris la réponse correcte:</a:t>
            </a:r>
          </a:p>
          <a:p>
            <a:endParaRPr lang="en-GB" sz="2400"/>
          </a:p>
          <a:p>
            <a:pPr algn="ctr"/>
            <a:r>
              <a:rPr lang="en-GB" sz="2400"/>
              <a:t>haut / haute</a:t>
            </a:r>
          </a:p>
          <a:p>
            <a:endParaRPr lang="en-GB" sz="2800"/>
          </a:p>
        </p:txBody>
      </p:sp>
      <p:sp>
        <p:nvSpPr>
          <p:cNvPr id="24" name="TextBox 23"/>
          <p:cNvSpPr txBox="1"/>
          <p:nvPr/>
        </p:nvSpPr>
        <p:spPr>
          <a:xfrm>
            <a:off x="1343217" y="3601184"/>
            <a:ext cx="862293" cy="400110"/>
          </a:xfrm>
          <a:prstGeom prst="rect">
            <a:avLst/>
          </a:prstGeom>
          <a:noFill/>
        </p:spPr>
        <p:txBody>
          <a:bodyPr wrap="square" rtlCol="0">
            <a:spAutoFit/>
          </a:bodyPr>
          <a:lstStyle/>
          <a:p>
            <a:r>
              <a:rPr lang="en-GB" sz="2000">
                <a:solidFill>
                  <a:schemeClr val="accent2"/>
                </a:solidFill>
                <a:latin typeface="Century Gothic" panose="020B0502020202020204" pitchFamily="34" charset="0"/>
              </a:rPr>
              <a:t>haut</a:t>
            </a:r>
          </a:p>
        </p:txBody>
      </p:sp>
      <p:sp>
        <p:nvSpPr>
          <p:cNvPr id="5" name="Rounded Rectangular Callout 4"/>
          <p:cNvSpPr/>
          <p:nvPr/>
        </p:nvSpPr>
        <p:spPr>
          <a:xfrm>
            <a:off x="4627922" y="4318239"/>
            <a:ext cx="2980117" cy="1612918"/>
          </a:xfrm>
          <a:prstGeom prst="wedgeRoundRectCallou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The adjectives in this activity all come </a:t>
            </a:r>
            <a:r>
              <a:rPr lang="en-GB" sz="2000" b="1">
                <a:latin typeface="Century Gothic" panose="020B0502020202020204" pitchFamily="34" charset="0"/>
              </a:rPr>
              <a:t>before</a:t>
            </a:r>
            <a:r>
              <a:rPr lang="en-GB" sz="2000">
                <a:latin typeface="Century Gothic" panose="020B0502020202020204" pitchFamily="34" charset="0"/>
              </a:rPr>
              <a:t> the noun they describe!</a:t>
            </a:r>
            <a:endParaRPr lang="en-GB"/>
          </a:p>
        </p:txBody>
      </p:sp>
      <p:pic>
        <p:nvPicPr>
          <p:cNvPr id="13" name="Picture 12">
            <a:extLst>
              <a:ext uri="{FF2B5EF4-FFF2-40B4-BE49-F238E27FC236}">
                <a16:creationId xmlns:a16="http://schemas.microsoft.com/office/drawing/2014/main" id="{3F2F120E-6C53-4457-8836-9ED429BFC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(1/6)</a:t>
            </a:r>
          </a:p>
        </p:txBody>
      </p:sp>
      <p:pic>
        <p:nvPicPr>
          <p:cNvPr id="14" name="Picture 13">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39003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A11E60A-D5DD-495E-975A-576B2336B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grpSp>
        <p:nvGrpSpPr>
          <p:cNvPr id="19" name="Group 18">
            <a:extLst>
              <a:ext uri="{FF2B5EF4-FFF2-40B4-BE49-F238E27FC236}">
                <a16:creationId xmlns:a16="http://schemas.microsoft.com/office/drawing/2014/main" id="{504E4452-08B4-4D1F-AE1B-345B2D6270DF}"/>
              </a:ext>
            </a:extLst>
          </p:cNvPr>
          <p:cNvGrpSpPr/>
          <p:nvPr/>
        </p:nvGrpSpPr>
        <p:grpSpPr>
          <a:xfrm>
            <a:off x="387099" y="1017737"/>
            <a:ext cx="3830278" cy="5300751"/>
            <a:chOff x="6583716" y="77853"/>
            <a:chExt cx="4170883" cy="6248521"/>
          </a:xfrm>
        </p:grpSpPr>
        <p:sp>
          <p:nvSpPr>
            <p:cNvPr id="20" name="Rectangle: Rounded Corners 22">
              <a:extLst>
                <a:ext uri="{FF2B5EF4-FFF2-40B4-BE49-F238E27FC236}">
                  <a16:creationId xmlns:a16="http://schemas.microsoft.com/office/drawing/2014/main" id="{13C60545-3FD0-4760-B98A-600903A85522}"/>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a:extLst>
                <a:ext uri="{FF2B5EF4-FFF2-40B4-BE49-F238E27FC236}">
                  <a16:creationId xmlns:a16="http://schemas.microsoft.com/office/drawing/2014/main" id="{79318E10-32A2-41C8-A456-AE91BE048551}"/>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a:t>Il y a </a:t>
            </a:r>
          </a:p>
          <a:p>
            <a:pPr marL="114300" indent="0">
              <a:buNone/>
            </a:pPr>
            <a:r>
              <a:rPr lang="en-GB" sz="2000">
                <a:solidFill>
                  <a:schemeClr val="accent5">
                    <a:lumMod val="50000"/>
                  </a:schemeClr>
                </a:solidFill>
              </a:rPr>
              <a:t>une _____ église </a:t>
            </a:r>
            <a:r>
              <a:rPr lang="en-GB" sz="2000"/>
              <a:t>: </a:t>
            </a:r>
          </a:p>
          <a:p>
            <a:pPr marL="114300" indent="0">
              <a:buNone/>
            </a:pPr>
            <a:r>
              <a:rPr lang="en-GB" sz="2000"/>
              <a:t>le Sacré-Cœur.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prstClr val="white"/>
                </a:solidFill>
                <a:latin typeface="Century Gothic" panose="020B0502020202020204" pitchFamily="34" charset="0"/>
              </a:rPr>
              <a:t>lire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a:p>
          <a:p>
            <a:endParaRPr lang="en-GB" sz="2400"/>
          </a:p>
          <a:p>
            <a:pPr algn="ctr"/>
            <a:r>
              <a:rPr lang="en-GB" sz="2400"/>
              <a:t>Écris la réponse correcte:</a:t>
            </a:r>
          </a:p>
          <a:p>
            <a:endParaRPr lang="en-GB" sz="2400"/>
          </a:p>
          <a:p>
            <a:pPr algn="ctr"/>
            <a:r>
              <a:rPr lang="en-GB" sz="2400"/>
              <a:t>beau / belle</a:t>
            </a:r>
          </a:p>
          <a:p>
            <a:endParaRPr lang="en-GB" sz="2800"/>
          </a:p>
        </p:txBody>
      </p:sp>
      <p:sp>
        <p:nvSpPr>
          <p:cNvPr id="24" name="TextBox 23"/>
          <p:cNvSpPr txBox="1"/>
          <p:nvPr/>
        </p:nvSpPr>
        <p:spPr>
          <a:xfrm>
            <a:off x="1485970" y="2305421"/>
            <a:ext cx="909459" cy="400110"/>
          </a:xfrm>
          <a:prstGeom prst="rect">
            <a:avLst/>
          </a:prstGeom>
          <a:noFill/>
        </p:spPr>
        <p:txBody>
          <a:bodyPr wrap="square" rtlCol="0">
            <a:spAutoFit/>
          </a:bodyPr>
          <a:lstStyle/>
          <a:p>
            <a:r>
              <a:rPr lang="en-GB" sz="2000" dirty="0">
                <a:solidFill>
                  <a:schemeClr val="accent2"/>
                </a:solidFill>
                <a:latin typeface="Century Gothic" panose="020B0502020202020204" pitchFamily="34" charset="0"/>
              </a:rPr>
              <a:t>belle</a:t>
            </a:r>
          </a:p>
        </p:txBody>
      </p:sp>
      <p:pic>
        <p:nvPicPr>
          <p:cNvPr id="13" name="Picture 2" descr="Paris, Sacrée-Cœ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4154" y="625340"/>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4627922" y="4318239"/>
            <a:ext cx="2980117" cy="1612918"/>
          </a:xfrm>
          <a:prstGeom prst="wedgeRoundRectCallou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Some of the adjectives in this activity have an irregular feminine form, like </a:t>
            </a:r>
            <a:r>
              <a:rPr lang="en-GB" sz="2000" b="1">
                <a:latin typeface="Century Gothic" panose="020B0502020202020204" pitchFamily="34" charset="0"/>
              </a:rPr>
              <a:t>beau/</a:t>
            </a:r>
            <a:r>
              <a:rPr lang="en-GB" sz="2000" b="1" i="1">
                <a:latin typeface="Century Gothic" panose="020B0502020202020204" pitchFamily="34" charset="0"/>
              </a:rPr>
              <a:t>belle</a:t>
            </a:r>
            <a:r>
              <a:rPr lang="en-GB" sz="2000">
                <a:latin typeface="Century Gothic" panose="020B0502020202020204" pitchFamily="34" charset="0"/>
              </a:rPr>
              <a:t>!</a:t>
            </a:r>
            <a:endParaRPr lang="en-GB"/>
          </a:p>
        </p:txBody>
      </p:sp>
      <p:sp>
        <p:nvSpPr>
          <p:cNvPr id="4" name="Rounded Rectangular Callout 3"/>
          <p:cNvSpPr/>
          <p:nvPr/>
        </p:nvSpPr>
        <p:spPr>
          <a:xfrm>
            <a:off x="8036171" y="579615"/>
            <a:ext cx="2673816" cy="1338147"/>
          </a:xfrm>
          <a:prstGeom prst="wedgeRoundRectCallout">
            <a:avLst/>
          </a:prstGeom>
          <a:solidFill>
            <a:schemeClr val="accent5">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latin typeface="Century Gothic" panose="020B0502020202020204" pitchFamily="34" charset="0"/>
              </a:rPr>
              <a:t>What do you think the name of this church means in English?</a:t>
            </a:r>
          </a:p>
        </p:txBody>
      </p:sp>
      <p:sp>
        <p:nvSpPr>
          <p:cNvPr id="2" name="Title 1"/>
          <p:cNvSpPr>
            <a:spLocks noGrp="1"/>
          </p:cNvSpPr>
          <p:nvPr>
            <p:ph type="title"/>
          </p:nvPr>
        </p:nvSpPr>
        <p:spPr>
          <a:xfrm>
            <a:off x="0" y="-5481"/>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(2/6)</a:t>
            </a:r>
            <a:endParaRPr lang="en-GB" sz="2800" dirty="0"/>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35551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E5C3753-D561-448B-8DC9-61D006241DAE}"/>
              </a:ext>
            </a:extLst>
          </p:cNvPr>
          <p:cNvGrpSpPr/>
          <p:nvPr/>
        </p:nvGrpSpPr>
        <p:grpSpPr>
          <a:xfrm>
            <a:off x="387099" y="1017737"/>
            <a:ext cx="3830278" cy="5300751"/>
            <a:chOff x="6583716" y="77853"/>
            <a:chExt cx="4170883" cy="6248521"/>
          </a:xfrm>
        </p:grpSpPr>
        <p:sp>
          <p:nvSpPr>
            <p:cNvPr id="20" name="Rectangle: Rounded Corners 22">
              <a:extLst>
                <a:ext uri="{FF2B5EF4-FFF2-40B4-BE49-F238E27FC236}">
                  <a16:creationId xmlns:a16="http://schemas.microsoft.com/office/drawing/2014/main" id="{CE80B2F8-14C3-4034-997D-E5539CBA67D8}"/>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a:extLst>
                <a:ext uri="{FF2B5EF4-FFF2-40B4-BE49-F238E27FC236}">
                  <a16:creationId xmlns:a16="http://schemas.microsoft.com/office/drawing/2014/main" id="{FD82981C-6CED-48AE-8C6D-AEEED66D18E1}"/>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a:t>Il y a </a:t>
            </a:r>
          </a:p>
          <a:p>
            <a:pPr marL="114300" indent="0">
              <a:buNone/>
            </a:pPr>
            <a:r>
              <a:rPr lang="en-GB" sz="2000"/>
              <a:t>une ______ </a:t>
            </a:r>
          </a:p>
          <a:p>
            <a:pPr marL="114300" indent="0">
              <a:buNone/>
            </a:pPr>
            <a:r>
              <a:rPr lang="en-GB" sz="2000"/>
              <a:t>cathédrale : </a:t>
            </a:r>
          </a:p>
          <a:p>
            <a:pPr marL="114300" indent="0">
              <a:buNone/>
            </a:pPr>
            <a:r>
              <a:rPr lang="en-GB" sz="2000"/>
              <a:t>Notre-Dame.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prstClr val="white"/>
                </a:solidFill>
                <a:latin typeface="Century Gothic" panose="020B0502020202020204" pitchFamily="34" charset="0"/>
              </a:rPr>
              <a:t>lire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a:p>
          <a:p>
            <a:pPr algn="ctr"/>
            <a:endParaRPr lang="en-GB" sz="2400"/>
          </a:p>
          <a:p>
            <a:pPr algn="ctr"/>
            <a:r>
              <a:rPr lang="en-GB" sz="2400"/>
              <a:t>Écris la réponse correcte:</a:t>
            </a:r>
          </a:p>
          <a:p>
            <a:endParaRPr lang="en-GB" sz="2400"/>
          </a:p>
          <a:p>
            <a:pPr algn="ctr"/>
            <a:r>
              <a:rPr lang="en-GB" sz="2400"/>
              <a:t>vieux / vieille</a:t>
            </a:r>
          </a:p>
          <a:p>
            <a:endParaRPr lang="en-GB" sz="2800"/>
          </a:p>
        </p:txBody>
      </p:sp>
      <p:sp>
        <p:nvSpPr>
          <p:cNvPr id="24" name="TextBox 23"/>
          <p:cNvSpPr txBox="1"/>
          <p:nvPr/>
        </p:nvSpPr>
        <p:spPr>
          <a:xfrm>
            <a:off x="1512023" y="2318673"/>
            <a:ext cx="1114855" cy="400110"/>
          </a:xfrm>
          <a:prstGeom prst="rect">
            <a:avLst/>
          </a:prstGeom>
          <a:noFill/>
        </p:spPr>
        <p:txBody>
          <a:bodyPr wrap="square" rtlCol="0">
            <a:spAutoFit/>
          </a:bodyPr>
          <a:lstStyle/>
          <a:p>
            <a:r>
              <a:rPr lang="en-GB" sz="2000" dirty="0" err="1">
                <a:solidFill>
                  <a:schemeClr val="accent2"/>
                </a:solidFill>
                <a:latin typeface="Century Gothic" panose="020B0502020202020204" pitchFamily="34" charset="0"/>
              </a:rPr>
              <a:t>vieille</a:t>
            </a:r>
            <a:endParaRPr lang="en-GB" sz="2000" dirty="0">
              <a:solidFill>
                <a:schemeClr val="accent2"/>
              </a:solidFill>
              <a:latin typeface="Century Gothic" panose="020B0502020202020204" pitchFamily="34" charset="0"/>
            </a:endParaRPr>
          </a:p>
        </p:txBody>
      </p:sp>
      <p:pic>
        <p:nvPicPr>
          <p:cNvPr id="13" name="Picture 2" descr="people walking near brown concrete building during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941" y="1812726"/>
            <a:ext cx="4445000" cy="29648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C47506D-0EC2-4846-9D6F-778E4FA325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6">
            <a:extLst>
              <a:ext uri="{FF2B5EF4-FFF2-40B4-BE49-F238E27FC236}">
                <a16:creationId xmlns:a16="http://schemas.microsoft.com/office/drawing/2014/main" id="{04543033-51EF-4969-B2C8-0B8A0C24DE40}"/>
              </a:ext>
            </a:extLst>
          </p:cNvPr>
          <p:cNvSpPr>
            <a:spLocks noGrp="1"/>
          </p:cNvSpPr>
          <p:nvPr>
            <p:ph type="title"/>
          </p:nvPr>
        </p:nvSpPr>
        <p:spPr>
          <a:xfrm>
            <a:off x="-1" y="0"/>
            <a:ext cx="10515600" cy="1325563"/>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(3/6)</a:t>
            </a:r>
            <a:endParaRPr lang="en-GB" sz="2800" dirty="0"/>
          </a:p>
        </p:txBody>
      </p:sp>
      <p:pic>
        <p:nvPicPr>
          <p:cNvPr id="14" name="Picture 13">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20827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178865-B667-48FE-B5A9-B22872A1E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grpSp>
        <p:nvGrpSpPr>
          <p:cNvPr id="27" name="Group 26">
            <a:extLst>
              <a:ext uri="{FF2B5EF4-FFF2-40B4-BE49-F238E27FC236}">
                <a16:creationId xmlns:a16="http://schemas.microsoft.com/office/drawing/2014/main" id="{BEF6CF31-EC84-4850-A0ED-8E0BEA89309C}"/>
              </a:ext>
            </a:extLst>
          </p:cNvPr>
          <p:cNvGrpSpPr/>
          <p:nvPr/>
        </p:nvGrpSpPr>
        <p:grpSpPr>
          <a:xfrm>
            <a:off x="387099" y="1017737"/>
            <a:ext cx="3830278" cy="5300751"/>
            <a:chOff x="6583716" y="77853"/>
            <a:chExt cx="4170883" cy="6248521"/>
          </a:xfrm>
        </p:grpSpPr>
        <p:sp>
          <p:nvSpPr>
            <p:cNvPr id="28" name="Rectangle: Rounded Corners 22">
              <a:extLst>
                <a:ext uri="{FF2B5EF4-FFF2-40B4-BE49-F238E27FC236}">
                  <a16:creationId xmlns:a16="http://schemas.microsoft.com/office/drawing/2014/main" id="{E03F50A5-C31C-411B-828E-51ABEFE93E01}"/>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9" name="Oval 28">
              <a:extLst>
                <a:ext uri="{FF2B5EF4-FFF2-40B4-BE49-F238E27FC236}">
                  <a16:creationId xmlns:a16="http://schemas.microsoft.com/office/drawing/2014/main" id="{DD855435-525A-4674-8D17-17A2D7BFFC7C}"/>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a:t>Il y a un  _____ pont : </a:t>
            </a:r>
          </a:p>
          <a:p>
            <a:pPr marL="114300" indent="0">
              <a:buNone/>
            </a:pPr>
            <a:r>
              <a:rPr lang="en-GB" sz="2000"/>
              <a:t>le Pont Neuf.</a:t>
            </a:r>
          </a:p>
          <a:p>
            <a:pPr marL="114300" indent="0">
              <a:buNone/>
            </a:pPr>
            <a:endParaRPr lang="en-GB" sz="2000"/>
          </a:p>
          <a:p>
            <a:pPr marL="114300" indent="0">
              <a:buNone/>
            </a:pPr>
            <a:r>
              <a:rPr lang="en-GB" sz="2000"/>
              <a:t>C’est un _____ pont !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prstClr val="white"/>
                </a:solidFill>
                <a:latin typeface="Century Gothic" panose="020B0502020202020204" pitchFamily="34" charset="0"/>
              </a:rPr>
              <a:t>lire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a:p>
          <a:p>
            <a:endParaRPr lang="en-GB" sz="2400"/>
          </a:p>
          <a:p>
            <a:pPr algn="ctr"/>
            <a:r>
              <a:rPr lang="en-GB" sz="2400"/>
              <a:t>Écris la réponse correcte:</a:t>
            </a:r>
          </a:p>
          <a:p>
            <a:endParaRPr lang="en-GB" sz="2400"/>
          </a:p>
          <a:p>
            <a:pPr algn="ctr"/>
            <a:r>
              <a:rPr lang="en-GB" sz="2400"/>
              <a:t>beau / belle</a:t>
            </a:r>
          </a:p>
          <a:p>
            <a:pPr algn="ctr"/>
            <a:endParaRPr lang="en-GB" sz="2400"/>
          </a:p>
          <a:p>
            <a:pPr algn="ctr"/>
            <a:r>
              <a:rPr lang="en-GB" sz="2400"/>
              <a:t>vieux / vieille</a:t>
            </a:r>
          </a:p>
          <a:p>
            <a:endParaRPr lang="en-GB" sz="2800"/>
          </a:p>
        </p:txBody>
      </p:sp>
      <p:sp>
        <p:nvSpPr>
          <p:cNvPr id="24" name="TextBox 23"/>
          <p:cNvSpPr txBox="1"/>
          <p:nvPr/>
        </p:nvSpPr>
        <p:spPr>
          <a:xfrm>
            <a:off x="1992554" y="1908196"/>
            <a:ext cx="862292" cy="400110"/>
          </a:xfrm>
          <a:prstGeom prst="rect">
            <a:avLst/>
          </a:prstGeom>
          <a:noFill/>
        </p:spPr>
        <p:txBody>
          <a:bodyPr wrap="square" rtlCol="0">
            <a:spAutoFit/>
          </a:bodyPr>
          <a:lstStyle/>
          <a:p>
            <a:r>
              <a:rPr lang="en-GB" sz="2000" dirty="0">
                <a:solidFill>
                  <a:schemeClr val="accent2"/>
                </a:solidFill>
                <a:latin typeface="Century Gothic" panose="020B0502020202020204" pitchFamily="34" charset="0"/>
              </a:rPr>
              <a:t>beau</a:t>
            </a:r>
          </a:p>
        </p:txBody>
      </p:sp>
      <p:pic>
        <p:nvPicPr>
          <p:cNvPr id="13" name="Picture 4" descr="Pont Neuf, Sanchez, Paris, Bridge, Seine 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598" y="1825625"/>
            <a:ext cx="4114800" cy="273462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072066" y="3091645"/>
            <a:ext cx="862293" cy="400110"/>
          </a:xfrm>
          <a:prstGeom prst="rect">
            <a:avLst/>
          </a:prstGeom>
          <a:noFill/>
        </p:spPr>
        <p:txBody>
          <a:bodyPr wrap="square" rtlCol="0">
            <a:spAutoFit/>
          </a:bodyPr>
          <a:lstStyle/>
          <a:p>
            <a:r>
              <a:rPr lang="en-GB" sz="2000" dirty="0" err="1">
                <a:solidFill>
                  <a:schemeClr val="accent2"/>
                </a:solidFill>
                <a:latin typeface="Century Gothic" panose="020B0502020202020204" pitchFamily="34" charset="0"/>
              </a:rPr>
              <a:t>vieux</a:t>
            </a:r>
            <a:endParaRPr lang="en-GB" sz="2000" dirty="0">
              <a:solidFill>
                <a:schemeClr val="accent2"/>
              </a:solidFill>
              <a:latin typeface="Century Gothic" panose="020B0502020202020204" pitchFamily="34" charset="0"/>
            </a:endParaRPr>
          </a:p>
        </p:txBody>
      </p:sp>
      <p:sp>
        <p:nvSpPr>
          <p:cNvPr id="19" name="Title 1">
            <a:extLst>
              <a:ext uri="{FF2B5EF4-FFF2-40B4-BE49-F238E27FC236}">
                <a16:creationId xmlns:a16="http://schemas.microsoft.com/office/drawing/2014/main" id="{7EECE6D7-1419-4004-858D-3C04B033BDB2}"/>
              </a:ext>
            </a:extLst>
          </p:cNvPr>
          <p:cNvSpPr>
            <a:spLocks noGrp="1"/>
          </p:cNvSpPr>
          <p:nvPr>
            <p:ph type="title"/>
          </p:nvPr>
        </p:nvSpPr>
        <p:spPr>
          <a:xfrm>
            <a:off x="0" y="15537"/>
            <a:ext cx="10515600" cy="1325562"/>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(4/6)</a:t>
            </a:r>
            <a:endParaRPr lang="en-GB" sz="2800" dirty="0"/>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30666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3736042-E04D-413A-B419-8D38485C8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grpSp>
        <p:nvGrpSpPr>
          <p:cNvPr id="16" name="Group 15">
            <a:extLst>
              <a:ext uri="{FF2B5EF4-FFF2-40B4-BE49-F238E27FC236}">
                <a16:creationId xmlns:a16="http://schemas.microsoft.com/office/drawing/2014/main" id="{8480FDD8-940B-45F0-835F-A3B3E574F08C}"/>
              </a:ext>
            </a:extLst>
          </p:cNvPr>
          <p:cNvGrpSpPr/>
          <p:nvPr/>
        </p:nvGrpSpPr>
        <p:grpSpPr>
          <a:xfrm>
            <a:off x="387099" y="1017737"/>
            <a:ext cx="3830278" cy="5300751"/>
            <a:chOff x="6583716" y="77853"/>
            <a:chExt cx="4170883" cy="6248521"/>
          </a:xfrm>
        </p:grpSpPr>
        <p:sp>
          <p:nvSpPr>
            <p:cNvPr id="17" name="Rectangle: Rounded Corners 22">
              <a:extLst>
                <a:ext uri="{FF2B5EF4-FFF2-40B4-BE49-F238E27FC236}">
                  <a16:creationId xmlns:a16="http://schemas.microsoft.com/office/drawing/2014/main" id="{CB570FA7-5EC5-4000-B04B-955DA44CB3EC}"/>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99FF3309-4685-4DC1-8CF2-9021DABEA6E9}"/>
                </a:ext>
              </a:extLst>
            </p:cNvPr>
            <p:cNvSpPr/>
            <p:nvPr/>
          </p:nvSpPr>
          <p:spPr>
            <a:xfrm>
              <a:off x="8369750" y="5599789"/>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3" name="Text Placeholder 2"/>
          <p:cNvSpPr>
            <a:spLocks noGrp="1"/>
          </p:cNvSpPr>
          <p:nvPr>
            <p:ph type="body" idx="1"/>
          </p:nvPr>
        </p:nvSpPr>
        <p:spPr>
          <a:xfrm>
            <a:off x="838200" y="1825625"/>
            <a:ext cx="6758354" cy="4351338"/>
          </a:xfrm>
        </p:spPr>
        <p:txBody>
          <a:bodyPr>
            <a:normAutofit/>
          </a:bodyPr>
          <a:lstStyle/>
          <a:p>
            <a:pPr marL="114300" indent="0">
              <a:buNone/>
            </a:pPr>
            <a:r>
              <a:rPr lang="en-GB" sz="2000" dirty="0"/>
              <a:t>Il y a un </a:t>
            </a:r>
          </a:p>
          <a:p>
            <a:pPr marL="114300" indent="0">
              <a:buNone/>
            </a:pPr>
            <a:r>
              <a:rPr lang="en-GB" sz="2000" dirty="0"/>
              <a:t>________ </a:t>
            </a:r>
            <a:r>
              <a:rPr lang="en-GB" sz="2000" dirty="0" err="1"/>
              <a:t>bâtiment</a:t>
            </a:r>
            <a:r>
              <a:rPr lang="en-GB" sz="2000" dirty="0"/>
              <a:t> :</a:t>
            </a:r>
          </a:p>
          <a:p>
            <a:pPr marL="114300" indent="0">
              <a:buNone/>
            </a:pPr>
            <a:r>
              <a:rPr lang="en-GB" sz="2000" dirty="0"/>
              <a:t>la </a:t>
            </a:r>
            <a:r>
              <a:rPr lang="en-GB" sz="2000" dirty="0" err="1"/>
              <a:t>Fondation</a:t>
            </a:r>
            <a:endParaRPr lang="en-GB" sz="2000" dirty="0"/>
          </a:p>
          <a:p>
            <a:pPr marL="114300" indent="0">
              <a:buNone/>
            </a:pPr>
            <a:r>
              <a:rPr lang="en-GB" sz="2000" dirty="0"/>
              <a:t> Luis Vuitton. </a:t>
            </a:r>
          </a:p>
          <a:p>
            <a:pPr marL="114300" indent="0">
              <a:buNone/>
            </a:pPr>
            <a:endParaRPr lang="en-GB" sz="2000" dirty="0"/>
          </a:p>
          <a:p>
            <a:pPr marL="114300" indent="0">
              <a:buNone/>
            </a:pPr>
            <a:r>
              <a:rPr lang="en-GB" sz="2000" dirty="0" err="1"/>
              <a:t>Une</a:t>
            </a:r>
            <a:r>
              <a:rPr lang="en-GB" sz="2000" dirty="0"/>
              <a:t> ________ idée !</a:t>
            </a:r>
          </a:p>
        </p:txBody>
      </p:sp>
      <p:sp>
        <p:nvSpPr>
          <p:cNvPr id="21" name="Rectangle 20"/>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46">
            <a:extLst>
              <a:ext uri="{FF2B5EF4-FFF2-40B4-BE49-F238E27FC236}">
                <a16:creationId xmlns:a16="http://schemas.microsoft.com/office/drawing/2014/main" id="{2E9269F7-4DBD-4D66-9033-F8D7A9604A95}"/>
              </a:ext>
            </a:extLst>
          </p:cNvPr>
          <p:cNvSpPr/>
          <p:nvPr/>
        </p:nvSpPr>
        <p:spPr>
          <a:xfrm>
            <a:off x="10863463" y="120322"/>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1"/>
          <p:cNvSpPr txBox="1">
            <a:spLocks/>
          </p:cNvSpPr>
          <p:nvPr/>
        </p:nvSpPr>
        <p:spPr>
          <a:xfrm>
            <a:off x="4380155" y="1248689"/>
            <a:ext cx="3493238" cy="4964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sz="2400"/>
          </a:p>
          <a:p>
            <a:endParaRPr lang="en-GB" sz="2400"/>
          </a:p>
          <a:p>
            <a:pPr algn="ctr"/>
            <a:r>
              <a:rPr lang="en-GB" sz="2400"/>
              <a:t>Écris la réponse correcte:</a:t>
            </a:r>
          </a:p>
          <a:p>
            <a:pPr algn="ctr"/>
            <a:endParaRPr lang="en-GB" sz="2400"/>
          </a:p>
          <a:p>
            <a:pPr algn="ctr"/>
            <a:r>
              <a:rPr lang="en-GB" sz="2400"/>
              <a:t>nouveau / nouvelle</a:t>
            </a:r>
          </a:p>
          <a:p>
            <a:pPr algn="ctr"/>
            <a:endParaRPr lang="en-GB" sz="2400"/>
          </a:p>
          <a:p>
            <a:pPr algn="ctr"/>
            <a:endParaRPr lang="en-GB" sz="2400"/>
          </a:p>
          <a:p>
            <a:endParaRPr lang="en-GB" sz="2800"/>
          </a:p>
        </p:txBody>
      </p:sp>
      <p:sp>
        <p:nvSpPr>
          <p:cNvPr id="24" name="TextBox 23"/>
          <p:cNvSpPr txBox="1"/>
          <p:nvPr/>
        </p:nvSpPr>
        <p:spPr>
          <a:xfrm>
            <a:off x="893988" y="2318672"/>
            <a:ext cx="1629195" cy="400110"/>
          </a:xfrm>
          <a:prstGeom prst="rect">
            <a:avLst/>
          </a:prstGeom>
          <a:noFill/>
        </p:spPr>
        <p:txBody>
          <a:bodyPr wrap="square" rtlCol="0">
            <a:spAutoFit/>
          </a:bodyPr>
          <a:lstStyle/>
          <a:p>
            <a:r>
              <a:rPr lang="en-GB" sz="2000" dirty="0">
                <a:solidFill>
                  <a:schemeClr val="accent2"/>
                </a:solidFill>
                <a:latin typeface="Century Gothic" panose="020B0502020202020204" pitchFamily="34" charset="0"/>
              </a:rPr>
              <a:t>nouveau</a:t>
            </a:r>
          </a:p>
        </p:txBody>
      </p:sp>
      <p:pic>
        <p:nvPicPr>
          <p:cNvPr id="13" name="Picture 2" descr="Fondation Louis Vuitton, Architecture,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3393" y="690563"/>
            <a:ext cx="4114800" cy="5486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484244" y="3917947"/>
            <a:ext cx="1282534" cy="400110"/>
          </a:xfrm>
          <a:prstGeom prst="rect">
            <a:avLst/>
          </a:prstGeom>
          <a:noFill/>
        </p:spPr>
        <p:txBody>
          <a:bodyPr wrap="square" rtlCol="0">
            <a:spAutoFit/>
          </a:bodyPr>
          <a:lstStyle/>
          <a:p>
            <a:r>
              <a:rPr lang="en-GB" sz="2000" dirty="0">
                <a:solidFill>
                  <a:schemeClr val="accent2"/>
                </a:solidFill>
                <a:latin typeface="Century Gothic" panose="020B0502020202020204" pitchFamily="34" charset="0"/>
              </a:rPr>
              <a:t>nouvelle</a:t>
            </a:r>
          </a:p>
        </p:txBody>
      </p:sp>
      <p:sp>
        <p:nvSpPr>
          <p:cNvPr id="20" name="Title 1">
            <a:extLst>
              <a:ext uri="{FF2B5EF4-FFF2-40B4-BE49-F238E27FC236}">
                <a16:creationId xmlns:a16="http://schemas.microsoft.com/office/drawing/2014/main" id="{A79C9BCB-4C1B-456C-84D2-848E4658D810}"/>
              </a:ext>
            </a:extLst>
          </p:cNvPr>
          <p:cNvSpPr>
            <a:spLocks noGrp="1"/>
          </p:cNvSpPr>
          <p:nvPr>
            <p:ph type="title"/>
          </p:nvPr>
        </p:nvSpPr>
        <p:spPr>
          <a:xfrm>
            <a:off x="0" y="35015"/>
            <a:ext cx="10515600" cy="1325562"/>
          </a:xfrm>
        </p:spPr>
        <p:txBody>
          <a:bodyPr>
            <a:normAutofit/>
          </a:bodyPr>
          <a:lstStyle/>
          <a:p>
            <a:r>
              <a:rPr lang="en-GB" sz="2800" b="1" dirty="0">
                <a:solidFill>
                  <a:schemeClr val="bg1"/>
                </a:solidFill>
              </a:rPr>
              <a:t>Comment </a:t>
            </a:r>
            <a:r>
              <a:rPr lang="en-GB" sz="2800" b="1" dirty="0" err="1">
                <a:solidFill>
                  <a:schemeClr val="bg1"/>
                </a:solidFill>
              </a:rPr>
              <a:t>est</a:t>
            </a:r>
            <a:r>
              <a:rPr lang="en-GB" sz="2800" b="1" dirty="0">
                <a:solidFill>
                  <a:schemeClr val="bg1"/>
                </a:solidFill>
              </a:rPr>
              <a:t> Paris? (5/6)</a:t>
            </a:r>
            <a:endParaRPr lang="en-GB" sz="2800" dirty="0"/>
          </a:p>
        </p:txBody>
      </p:sp>
      <p:pic>
        <p:nvPicPr>
          <p:cNvPr id="15" name="Picture 14">
            <a:extLst>
              <a:ext uri="{FF2B5EF4-FFF2-40B4-BE49-F238E27FC236}">
                <a16:creationId xmlns:a16="http://schemas.microsoft.com/office/drawing/2014/main" id="{F3E1FAB7-8C44-405F-BFFE-353DEA48C1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26774" y="-169468"/>
            <a:ext cx="1799792" cy="1799792"/>
          </a:xfrm>
          <a:prstGeom prst="rect">
            <a:avLst/>
          </a:prstGeom>
        </p:spPr>
      </p:pic>
    </p:spTree>
    <p:extLst>
      <p:ext uri="{BB962C8B-B14F-4D97-AF65-F5344CB8AC3E}">
        <p14:creationId xmlns:p14="http://schemas.microsoft.com/office/powerpoint/2010/main" val="28827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p:bld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5216</Words>
  <Application>Microsoft Office PowerPoint</Application>
  <PresentationFormat>Widescreen</PresentationFormat>
  <Paragraphs>875</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Century Gothic</vt:lpstr>
      <vt:lpstr>Tw Cen MT</vt:lpstr>
      <vt:lpstr>3_Office Theme</vt:lpstr>
      <vt:lpstr>Grammar</vt:lpstr>
      <vt:lpstr>Adjectives after the noun</vt:lpstr>
      <vt:lpstr>Adjectives before noun</vt:lpstr>
      <vt:lpstr>Irregular adjective forms</vt:lpstr>
      <vt:lpstr>Comment est Paris? (1/6)</vt:lpstr>
      <vt:lpstr>Comment est Paris? (2/6)</vt:lpstr>
      <vt:lpstr>Comment est Paris? (3/6)</vt:lpstr>
      <vt:lpstr>Comment est Paris? (4/6)</vt:lpstr>
      <vt:lpstr>Comment est Paris? (5/6)</vt:lpstr>
      <vt:lpstr>Comment est Paris? (6/6)</vt:lpstr>
      <vt:lpstr>Comment est Nice?</vt:lpstr>
      <vt:lpstr>Réponses</vt:lpstr>
      <vt:lpstr>Nice et Paris</vt:lpstr>
      <vt:lpstr>Nice [Réponses]</vt:lpstr>
      <vt:lpstr>Nice [cont’d]</vt:lpstr>
      <vt:lpstr>Paris [Réponses]</vt:lpstr>
      <vt:lpstr>Paris [cont’d]</vt:lpstr>
      <vt:lpstr>Vocabulary introduction</vt:lpstr>
      <vt:lpstr>Vocabulary introduction</vt:lpstr>
      <vt:lpstr>Où est l’adjectif ? [1/10]</vt:lpstr>
      <vt:lpstr>Où est l’adjectif ? [2/10]</vt:lpstr>
      <vt:lpstr>Où est l’adjectif ? [3/10]</vt:lpstr>
      <vt:lpstr>Où est l’adjectif ? [4/10]</vt:lpstr>
      <vt:lpstr>Où est l’adjectif ? [5/10]</vt:lpstr>
      <vt:lpstr>Où est l’adjectif ? [6/10]</vt:lpstr>
      <vt:lpstr>Où est l’adjectif ? [7/10]</vt:lpstr>
      <vt:lpstr>Où est l’adjectif ? [8/10]</vt:lpstr>
      <vt:lpstr>Où est l’adjectif ? [9/10]</vt:lpstr>
      <vt:lpstr>Où est l’adjectif ? [10/10]</vt:lpstr>
      <vt:lpstr>Dans un café à Nice </vt:lpstr>
      <vt:lpstr>Réponses</vt:lpstr>
      <vt:lpstr>Quel adjectif ?</vt:lpstr>
      <vt:lpstr>Parlez en français! </vt:lpstr>
      <vt:lpstr>Parlez en français!</vt:lpstr>
      <vt:lpstr>Parlez en français! </vt:lpstr>
      <vt:lpstr>Partenaire A Utilise les cartes. Écris les 6 phrases.  </vt:lpstr>
      <vt:lpstr>Partenaire B Utilise les cartes. Écris les 6 phrases.  </vt:lpstr>
      <vt:lpstr>Écris en français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Grammar</dc:title>
  <dc:creator>Jack Peacock</dc:creator>
  <cp:lastModifiedBy>Stephen Owen</cp:lastModifiedBy>
  <cp:revision>14</cp:revision>
  <dcterms:created xsi:type="dcterms:W3CDTF">2020-06-03T13:28:35Z</dcterms:created>
  <dcterms:modified xsi:type="dcterms:W3CDTF">2020-06-05T17:09:08Z</dcterms:modified>
</cp:coreProperties>
</file>