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64" r:id="rId2"/>
    <p:sldId id="266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93" autoAdjust="0"/>
    <p:restoredTop sz="84722" autoAdjust="0"/>
  </p:normalViewPr>
  <p:slideViewPr>
    <p:cSldViewPr snapToGrid="0">
      <p:cViewPr varScale="1">
        <p:scale>
          <a:sx n="74" d="100"/>
          <a:sy n="74" d="100"/>
        </p:scale>
        <p:origin x="313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alternative</a:t>
            </a:r>
            <a:r>
              <a:rPr lang="en-GB" baseline="0" dirty="0" smtClean="0"/>
              <a:t> version is more challenging for the listener.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744DA-84AC-4BB8-94A3-FF5886CB427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678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4FC85DE-8DB8-A345-91A5-21CFC2372E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888"/>
            <a:ext cx="4316090" cy="486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897A93B-1AD4-0747-9010-E1D7BE90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1888"/>
            <a:ext cx="3769112" cy="3919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2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4133D9-A639-7F47-AB29-485A92D0DC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65472"/>
            <a:ext cx="6858000" cy="39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about:blank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Parler</a:t>
            </a:r>
            <a:r>
              <a:rPr lang="en-GB" dirty="0" smtClean="0"/>
              <a:t> et </a:t>
            </a:r>
            <a:r>
              <a:rPr lang="en-GB" dirty="0" err="1" smtClean="0"/>
              <a:t>écouter</a:t>
            </a:r>
            <a:r>
              <a:rPr lang="en-GB" dirty="0" smtClean="0"/>
              <a:t>: </a:t>
            </a:r>
            <a:r>
              <a:rPr lang="en-GB" dirty="0" err="1" smtClean="0"/>
              <a:t>Personne</a:t>
            </a:r>
            <a:r>
              <a:rPr lang="en-GB" dirty="0" smtClean="0"/>
              <a:t> B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4663146" y="9896323"/>
            <a:ext cx="3429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>Material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>licensed as </a:t>
            </a:r>
            <a:r>
              <a:rPr kumimoji="0" lang="en-GB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  <a:hlinkClick r:id="rId2"/>
              </a:rPr>
              <a:t>CC BY-NC-SA 4.0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/>
            </a:r>
            <a:b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</a:b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327482"/>
              </p:ext>
            </p:extLst>
          </p:nvPr>
        </p:nvGraphicFramePr>
        <p:xfrm>
          <a:off x="175247" y="1140426"/>
          <a:ext cx="6383881" cy="2459280"/>
        </p:xfrm>
        <a:graphic>
          <a:graphicData uri="http://schemas.openxmlformats.org/drawingml/2006/table">
            <a:tbl>
              <a:tblPr firstRow="1" bandRow="1"/>
              <a:tblGrid>
                <a:gridCol w="915801">
                  <a:extLst>
                    <a:ext uri="{9D8B030D-6E8A-4147-A177-3AD203B41FA5}">
                      <a16:colId xmlns:a16="http://schemas.microsoft.com/office/drawing/2014/main" val="867445517"/>
                    </a:ext>
                  </a:extLst>
                </a:gridCol>
                <a:gridCol w="915801">
                  <a:extLst>
                    <a:ext uri="{9D8B030D-6E8A-4147-A177-3AD203B41FA5}">
                      <a16:colId xmlns:a16="http://schemas.microsoft.com/office/drawing/2014/main" val="3438022223"/>
                    </a:ext>
                  </a:extLst>
                </a:gridCol>
                <a:gridCol w="915801">
                  <a:extLst>
                    <a:ext uri="{9D8B030D-6E8A-4147-A177-3AD203B41FA5}">
                      <a16:colId xmlns:a16="http://schemas.microsoft.com/office/drawing/2014/main" val="1643397331"/>
                    </a:ext>
                  </a:extLst>
                </a:gridCol>
                <a:gridCol w="915801">
                  <a:extLst>
                    <a:ext uri="{9D8B030D-6E8A-4147-A177-3AD203B41FA5}">
                      <a16:colId xmlns:a16="http://schemas.microsoft.com/office/drawing/2014/main" val="2707646545"/>
                    </a:ext>
                  </a:extLst>
                </a:gridCol>
                <a:gridCol w="841125">
                  <a:extLst>
                    <a:ext uri="{9D8B030D-6E8A-4147-A177-3AD203B41FA5}">
                      <a16:colId xmlns:a16="http://schemas.microsoft.com/office/drawing/2014/main" val="2931432753"/>
                    </a:ext>
                  </a:extLst>
                </a:gridCol>
                <a:gridCol w="991396">
                  <a:extLst>
                    <a:ext uri="{9D8B030D-6E8A-4147-A177-3AD203B41FA5}">
                      <a16:colId xmlns:a16="http://schemas.microsoft.com/office/drawing/2014/main" val="1175771147"/>
                    </a:ext>
                  </a:extLst>
                </a:gridCol>
                <a:gridCol w="888156">
                  <a:extLst>
                    <a:ext uri="{9D8B030D-6E8A-4147-A177-3AD203B41FA5}">
                      <a16:colId xmlns:a16="http://schemas.microsoft.com/office/drawing/2014/main" val="2293551237"/>
                    </a:ext>
                  </a:extLst>
                </a:gridCol>
              </a:tblGrid>
              <a:tr h="369936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new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intelligent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funny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good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interesting</a:t>
                      </a:r>
                      <a:r>
                        <a:rPr lang="en-GB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beautiful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434684"/>
                  </a:ext>
                </a:extLst>
              </a:tr>
              <a:tr h="369936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building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435567"/>
                  </a:ext>
                </a:extLst>
              </a:tr>
              <a:tr h="301990">
                <a:tc>
                  <a:txBody>
                    <a:bodyPr/>
                    <a:lstStyle/>
                    <a:p>
                      <a:pPr algn="ctr"/>
                      <a:r>
                        <a:rPr lang="en-GB" sz="14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girl </a:t>
                      </a:r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012950"/>
                  </a:ext>
                </a:extLst>
              </a:tr>
              <a:tr h="369936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teacher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069846"/>
                  </a:ext>
                </a:extLst>
              </a:tr>
              <a:tr h="301990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400" b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dea </a:t>
                      </a:r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411073"/>
                  </a:ext>
                </a:extLst>
              </a:tr>
              <a:tr h="369936">
                <a:tc>
                  <a:txBody>
                    <a:bodyPr/>
                    <a:lstStyle/>
                    <a:p>
                      <a:pPr algn="ctr"/>
                      <a:r>
                        <a:rPr lang="en-GB" sz="1400" b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subject </a:t>
                      </a:r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134528"/>
                  </a:ext>
                </a:extLst>
              </a:tr>
              <a:tr h="369936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</a:t>
                      </a:r>
                      <a:r>
                        <a:rPr lang="en-GB" sz="1400" b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uestion </a:t>
                      </a:r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54985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8180" y="3859981"/>
            <a:ext cx="65872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Décris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les images 1-6: “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C’est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un/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une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....”. </a:t>
            </a:r>
          </a:p>
          <a:p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Use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the correct adjective in French to go with the noun (remember </a:t>
            </a:r>
            <a:r>
              <a:rPr lang="en-GB" sz="1400" b="1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position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and </a:t>
            </a:r>
            <a:r>
              <a:rPr lang="en-GB" sz="1400" b="1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agreement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!).</a:t>
            </a:r>
          </a:p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E.g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., 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C’est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une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matière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facile.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8180" y="718806"/>
            <a:ext cx="65872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Écoute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ton/ta </a:t>
            </a:r>
            <a:r>
              <a:rPr lang="en-GB" sz="1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partenaire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GB" sz="1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Coche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la description </a:t>
            </a:r>
            <a:r>
              <a:rPr lang="en-GB" sz="1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correcte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75247" y="5079983"/>
            <a:ext cx="6433156" cy="3501917"/>
            <a:chOff x="451816" y="469285"/>
            <a:chExt cx="11461533" cy="5805322"/>
          </a:xfrm>
        </p:grpSpPr>
        <p:sp>
          <p:nvSpPr>
            <p:cNvPr id="48" name="Rectangle 47"/>
            <p:cNvSpPr/>
            <p:nvPr/>
          </p:nvSpPr>
          <p:spPr>
            <a:xfrm>
              <a:off x="8287279" y="3438496"/>
              <a:ext cx="3626070" cy="2836111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140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51816" y="3438494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51817" y="483476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19472" y="3438495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470" y="483476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GB" sz="28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        </a:t>
              </a:r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287277" y="469285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4" name="TextBox 53"/>
            <p:cNvSpPr txBox="1"/>
            <p:nvPr userDrawn="1"/>
          </p:nvSpPr>
          <p:spPr>
            <a:xfrm>
              <a:off x="651771" y="575202"/>
              <a:ext cx="3347314" cy="51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[beautiful </a:t>
              </a:r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building]</a:t>
              </a:r>
              <a:endParaRPr lang="en-GB" sz="14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387124" y="565120"/>
              <a:ext cx="3473197" cy="51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[interesting </a:t>
              </a:r>
              <a:r>
                <a:rPr lang="en-GB" sz="14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teacher]</a:t>
              </a:r>
              <a:endParaRPr lang="en-GB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43252" y="592405"/>
              <a:ext cx="2974428" cy="1224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[new </a:t>
              </a:r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girl]</a:t>
              </a:r>
              <a:endParaRPr lang="en-GB" sz="14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endParaRPr lang="en-GB" sz="28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5541" y="3516909"/>
              <a:ext cx="3296715" cy="9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[intelligent </a:t>
              </a:r>
              <a:r>
                <a:rPr lang="en-GB" sz="14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idea]</a:t>
              </a:r>
            </a:p>
            <a:p>
              <a:endParaRPr lang="en-GB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61462" y="3514378"/>
              <a:ext cx="3542081" cy="9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[good </a:t>
              </a:r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subject]</a:t>
              </a:r>
              <a:endParaRPr lang="en-GB" sz="14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endParaRPr lang="en-GB" dirty="0"/>
            </a:p>
          </p:txBody>
        </p:sp>
      </p:grpSp>
      <p:sp>
        <p:nvSpPr>
          <p:cNvPr id="59" name="Oval Callout 58"/>
          <p:cNvSpPr/>
          <p:nvPr/>
        </p:nvSpPr>
        <p:spPr>
          <a:xfrm>
            <a:off x="5791038" y="7430873"/>
            <a:ext cx="749944" cy="59202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err="1">
                <a:latin typeface="Century Gothic" panose="020B0502020202020204" pitchFamily="34" charset="0"/>
              </a:rPr>
              <a:t>Hahaha</a:t>
            </a:r>
            <a:endParaRPr lang="en-GB" sz="900" dirty="0">
              <a:latin typeface="Century Gothic" panose="020B0502020202020204" pitchFamily="34" charset="0"/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17" y="5473061"/>
            <a:ext cx="475826" cy="112385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709" y="5523584"/>
            <a:ext cx="623410" cy="90349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064" y="5425965"/>
            <a:ext cx="576430" cy="115670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98" y="7192441"/>
            <a:ext cx="1198529" cy="120256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598" y="7372905"/>
            <a:ext cx="1431327" cy="954218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232" y="7326177"/>
            <a:ext cx="666878" cy="889652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571020" y="6959076"/>
            <a:ext cx="1988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smtClean="0">
                <a:solidFill>
                  <a:srgbClr val="002060"/>
                </a:solidFill>
                <a:latin typeface="Century Gothic" panose="020B0502020202020204" pitchFamily="34" charset="0"/>
              </a:rPr>
              <a:t>[funny question]</a:t>
            </a:r>
            <a:endParaRPr lang="en-GB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1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Parler</a:t>
            </a:r>
            <a:r>
              <a:rPr lang="en-GB" dirty="0" smtClean="0"/>
              <a:t> et </a:t>
            </a:r>
            <a:r>
              <a:rPr lang="en-GB" dirty="0" err="1" smtClean="0"/>
              <a:t>écouter</a:t>
            </a:r>
            <a:r>
              <a:rPr lang="en-GB" dirty="0" smtClean="0"/>
              <a:t>: </a:t>
            </a:r>
            <a:r>
              <a:rPr lang="en-GB" dirty="0" err="1" smtClean="0"/>
              <a:t>Personne</a:t>
            </a:r>
            <a:r>
              <a:rPr lang="en-GB" dirty="0" smtClean="0"/>
              <a:t> B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4663146" y="9896323"/>
            <a:ext cx="3429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>Material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>licensed as </a:t>
            </a:r>
            <a:r>
              <a:rPr kumimoji="0" lang="en-GB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  <a:hlinkClick r:id="rId3"/>
              </a:rPr>
              <a:t>CC BY-NC-SA 4.0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/>
            </a:r>
            <a:b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</a:b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796" y="3923301"/>
            <a:ext cx="65872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Décris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les images 1-6: “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C’est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un/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une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....”. </a:t>
            </a:r>
          </a:p>
          <a:p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Use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the correct adjective in French to go with the noun (remember </a:t>
            </a:r>
            <a:r>
              <a:rPr lang="en-GB" sz="1400" b="1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position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and </a:t>
            </a:r>
            <a:r>
              <a:rPr lang="en-GB" sz="1400" b="1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agreement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!).</a:t>
            </a:r>
          </a:p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E.g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., 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C’est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une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matière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facile.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10211" y="706774"/>
            <a:ext cx="65872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Écoute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ton/ta </a:t>
            </a:r>
            <a:r>
              <a:rPr lang="en-GB" sz="1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partenaire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GB" sz="1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Écris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la description </a:t>
            </a:r>
            <a:r>
              <a:rPr lang="en-GB" sz="1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correcte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650894"/>
              </p:ext>
            </p:extLst>
          </p:nvPr>
        </p:nvGraphicFramePr>
        <p:xfrm>
          <a:off x="217041" y="1226174"/>
          <a:ext cx="6403391" cy="2383297"/>
        </p:xfrm>
        <a:graphic>
          <a:graphicData uri="http://schemas.openxmlformats.org/drawingml/2006/table">
            <a:tbl>
              <a:tblPr firstRow="1" bandRow="1"/>
              <a:tblGrid>
                <a:gridCol w="601106">
                  <a:extLst>
                    <a:ext uri="{9D8B030D-6E8A-4147-A177-3AD203B41FA5}">
                      <a16:colId xmlns:a16="http://schemas.microsoft.com/office/drawing/2014/main" val="867445517"/>
                    </a:ext>
                  </a:extLst>
                </a:gridCol>
                <a:gridCol w="5802285">
                  <a:extLst>
                    <a:ext uri="{9D8B030D-6E8A-4147-A177-3AD203B41FA5}">
                      <a16:colId xmlns:a16="http://schemas.microsoft.com/office/drawing/2014/main" val="3438022223"/>
                    </a:ext>
                  </a:extLst>
                </a:gridCol>
              </a:tblGrid>
              <a:tr h="340471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description?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434684"/>
                  </a:ext>
                </a:extLst>
              </a:tr>
              <a:tr h="340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435567"/>
                  </a:ext>
                </a:extLst>
              </a:tr>
              <a:tr h="340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012950"/>
                  </a:ext>
                </a:extLst>
              </a:tr>
              <a:tr h="340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069846"/>
                  </a:ext>
                </a:extLst>
              </a:tr>
              <a:tr h="340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411073"/>
                  </a:ext>
                </a:extLst>
              </a:tr>
              <a:tr h="340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134528"/>
                  </a:ext>
                </a:extLst>
              </a:tr>
              <a:tr h="340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549852"/>
                  </a:ext>
                </a:extLst>
              </a:tr>
            </a:tbl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217041" y="5070546"/>
            <a:ext cx="6433156" cy="3501917"/>
            <a:chOff x="451816" y="469285"/>
            <a:chExt cx="11461533" cy="5805322"/>
          </a:xfrm>
        </p:grpSpPr>
        <p:sp>
          <p:nvSpPr>
            <p:cNvPr id="49" name="Rectangle 48"/>
            <p:cNvSpPr/>
            <p:nvPr/>
          </p:nvSpPr>
          <p:spPr>
            <a:xfrm>
              <a:off x="8287279" y="3438496"/>
              <a:ext cx="3626070" cy="2836111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140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51816" y="3438494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51817" y="483476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472" y="3438495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419470" y="483476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GB" sz="28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        </a:t>
              </a:r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287277" y="469285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TextBox 54"/>
            <p:cNvSpPr txBox="1"/>
            <p:nvPr userDrawn="1"/>
          </p:nvSpPr>
          <p:spPr>
            <a:xfrm>
              <a:off x="651771" y="575202"/>
              <a:ext cx="3347314" cy="51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[beautiful </a:t>
              </a:r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building]</a:t>
              </a:r>
              <a:endParaRPr lang="en-GB" sz="14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387124" y="565120"/>
              <a:ext cx="3473197" cy="51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[interesting </a:t>
              </a:r>
              <a:r>
                <a:rPr lang="en-GB" sz="14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teacher]</a:t>
              </a:r>
              <a:endParaRPr lang="en-GB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843252" y="592405"/>
              <a:ext cx="2974428" cy="1224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[new </a:t>
              </a:r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girl]</a:t>
              </a:r>
              <a:endParaRPr lang="en-GB" sz="14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endParaRPr lang="en-GB" sz="28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5541" y="3516909"/>
              <a:ext cx="3296715" cy="9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[intelligent </a:t>
              </a:r>
              <a:r>
                <a:rPr lang="en-GB" sz="14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idea]</a:t>
              </a:r>
            </a:p>
            <a:p>
              <a:endParaRPr lang="en-GB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461462" y="3514378"/>
              <a:ext cx="3542081" cy="9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[good </a:t>
              </a:r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subject]</a:t>
              </a:r>
              <a:endParaRPr lang="en-GB" sz="14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endParaRPr lang="en-GB" dirty="0"/>
            </a:p>
          </p:txBody>
        </p:sp>
      </p:grpSp>
      <p:sp>
        <p:nvSpPr>
          <p:cNvPr id="60" name="Oval Callout 59"/>
          <p:cNvSpPr/>
          <p:nvPr/>
        </p:nvSpPr>
        <p:spPr>
          <a:xfrm>
            <a:off x="5832832" y="7421436"/>
            <a:ext cx="749944" cy="59202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err="1">
                <a:latin typeface="Century Gothic" panose="020B0502020202020204" pitchFamily="34" charset="0"/>
              </a:rPr>
              <a:t>Hahaha</a:t>
            </a:r>
            <a:endParaRPr lang="en-GB" sz="900" dirty="0">
              <a:latin typeface="Century Gothic" panose="020B0502020202020204" pitchFamily="34" charset="0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11" y="5463624"/>
            <a:ext cx="475826" cy="112385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503" y="5514147"/>
            <a:ext cx="623410" cy="903493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858" y="5416528"/>
            <a:ext cx="576430" cy="115670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92" y="7183004"/>
            <a:ext cx="1198529" cy="120256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392" y="7363468"/>
            <a:ext cx="1431327" cy="954218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026" y="7316740"/>
            <a:ext cx="666878" cy="889652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4612814" y="6949639"/>
            <a:ext cx="1988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smtClean="0">
                <a:solidFill>
                  <a:srgbClr val="002060"/>
                </a:solidFill>
                <a:latin typeface="Century Gothic" panose="020B0502020202020204" pitchFamily="34" charset="0"/>
              </a:rPr>
              <a:t>[funny question]</a:t>
            </a:r>
            <a:endParaRPr lang="en-GB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8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French_Portrait_Template" id="{9465B33A-4896-7340-AA2F-A562FB596386}" vid="{BE9936F4-532A-D848-B02B-F691BC9D61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NCELP_French_Portrait_Template</Template>
  <TotalTime>28</TotalTime>
  <Words>193</Words>
  <Application>Microsoft Office PowerPoint</Application>
  <PresentationFormat>On-screen Show (4:3)</PresentationFormat>
  <Paragraphs>105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Tw Cen MT</vt:lpstr>
      <vt:lpstr>Office Theme</vt:lpstr>
      <vt:lpstr>Parler et écouter: Personne B</vt:lpstr>
      <vt:lpstr>Parler et écouter: Personne B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Parler: Nice</dc:title>
  <dc:creator>Rachel Hawkes</dc:creator>
  <cp:lastModifiedBy>Stephen Owen</cp:lastModifiedBy>
  <cp:revision>17</cp:revision>
  <dcterms:created xsi:type="dcterms:W3CDTF">2020-06-03T12:52:36Z</dcterms:created>
  <dcterms:modified xsi:type="dcterms:W3CDTF">2020-06-03T16:38:36Z</dcterms:modified>
</cp:coreProperties>
</file>