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3503" autoAdjust="0"/>
    <p:restoredTop sz="86399"/>
  </p:normalViewPr>
  <p:slideViewPr>
    <p:cSldViewPr snapToGrid="0" showGuides="1">
      <p:cViewPr varScale="1">
        <p:scale>
          <a:sx n="83" d="100"/>
          <a:sy n="83" d="100"/>
        </p:scale>
        <p:origin x="224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A9029-3215-4075-892D-C58D9DE966EC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83AD-9931-437F-9B73-9A6036CFA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0283-8F82-4806-99B9-86195C85862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6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Century Gothic" panose="020B0502020202020204" pitchFamily="34" charset="0"/>
              </a:rPr>
              <a:t>DO</a:t>
            </a:r>
            <a:r>
              <a:rPr lang="en-GB" sz="1200" b="1" baseline="0" dirty="0">
                <a:latin typeface="Century Gothic" panose="020B0502020202020204" pitchFamily="34" charset="0"/>
              </a:rPr>
              <a:t> NOT DISPLAY THIS SLIDE</a:t>
            </a:r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 err="1">
                <a:latin typeface="Century Gothic" panose="020B0502020202020204" pitchFamily="34" charset="0"/>
              </a:rPr>
              <a:t>lächeln</a:t>
            </a:r>
            <a:r>
              <a:rPr lang="en-GB" sz="1200" baseline="0" dirty="0">
                <a:latin typeface="Century Gothic" panose="020B0502020202020204" pitchFamily="34" charset="0"/>
              </a:rPr>
              <a:t> [source 793], </a:t>
            </a:r>
            <a:r>
              <a:rPr lang="en-GB" sz="1200" baseline="0" dirty="0" err="1">
                <a:latin typeface="Century Gothic" panose="020B0502020202020204" pitchFamily="34" charset="0"/>
              </a:rPr>
              <a:t>sch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ön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[source 164]</a:t>
            </a:r>
            <a:endParaRPr lang="en-GB" sz="1200" baseline="0" dirty="0">
              <a:latin typeface="Century Gothic" panose="020B0502020202020204" pitchFamily="34" charset="0"/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kosten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[894], Million [cluster 206], Euro [cluster 333]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kalt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[875]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German support (on right) can be provided for students as necessary.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6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Das </a:t>
            </a:r>
            <a:r>
              <a:rPr lang="en-GB" sz="1200" dirty="0" err="1">
                <a:latin typeface="Century Gothic" panose="020B0502020202020204" pitchFamily="34" charset="0"/>
              </a:rPr>
              <a:t>Mädchen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spielt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Fußball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Die Mutter </a:t>
            </a:r>
            <a:r>
              <a:rPr lang="en-GB" sz="1200" dirty="0" err="1">
                <a:latin typeface="Century Gothic" panose="020B0502020202020204" pitchFamily="34" charset="0"/>
              </a:rPr>
              <a:t>trinkt</a:t>
            </a:r>
            <a:r>
              <a:rPr lang="en-GB" sz="1200" dirty="0">
                <a:latin typeface="Century Gothic" panose="020B0502020202020204" pitchFamily="34" charset="0"/>
              </a:rPr>
              <a:t> Wasser.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Die </a:t>
            </a:r>
            <a:r>
              <a:rPr lang="en-GB" sz="1200" dirty="0" err="1">
                <a:latin typeface="Century Gothic" panose="020B0502020202020204" pitchFamily="34" charset="0"/>
              </a:rPr>
              <a:t>Tür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ist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offen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Das Monster </a:t>
            </a:r>
            <a:r>
              <a:rPr lang="en-GB" sz="1200" dirty="0" err="1">
                <a:latin typeface="Century Gothic" panose="020B0502020202020204" pitchFamily="34" charset="0"/>
              </a:rPr>
              <a:t>ist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groß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Der Mann </a:t>
            </a:r>
            <a:r>
              <a:rPr lang="en-GB" sz="1200" dirty="0" err="1">
                <a:latin typeface="Century Gothic" panose="020B0502020202020204" pitchFamily="34" charset="0"/>
              </a:rPr>
              <a:t>lächelt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schön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0283-8F82-4806-99B9-86195C85862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Das </a:t>
            </a:r>
            <a:r>
              <a:rPr lang="en-GB" sz="1200" dirty="0" err="1">
                <a:latin typeface="Century Gothic" panose="020B0502020202020204" pitchFamily="34" charset="0"/>
              </a:rPr>
              <a:t>Mädchen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spielt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Fußball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Die Mutter </a:t>
            </a:r>
            <a:r>
              <a:rPr lang="en-GB" sz="1200" dirty="0" err="1">
                <a:latin typeface="Century Gothic" panose="020B0502020202020204" pitchFamily="34" charset="0"/>
              </a:rPr>
              <a:t>trinkt</a:t>
            </a:r>
            <a:r>
              <a:rPr lang="en-GB" sz="1200" dirty="0">
                <a:latin typeface="Century Gothic" panose="020B0502020202020204" pitchFamily="34" charset="0"/>
              </a:rPr>
              <a:t> Wasser.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Die </a:t>
            </a:r>
            <a:r>
              <a:rPr lang="en-GB" sz="1200" dirty="0" err="1">
                <a:latin typeface="Century Gothic" panose="020B0502020202020204" pitchFamily="34" charset="0"/>
              </a:rPr>
              <a:t>Tür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ist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offen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Das Monster </a:t>
            </a:r>
            <a:r>
              <a:rPr lang="en-GB" sz="1200" dirty="0" err="1">
                <a:latin typeface="Century Gothic" panose="020B0502020202020204" pitchFamily="34" charset="0"/>
              </a:rPr>
              <a:t>ist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groß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Der Mann </a:t>
            </a:r>
            <a:r>
              <a:rPr lang="en-GB" sz="1200" dirty="0" err="1">
                <a:latin typeface="Century Gothic" panose="020B0502020202020204" pitchFamily="34" charset="0"/>
              </a:rPr>
              <a:t>lächelt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schön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0283-8F82-4806-99B9-86195C85862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9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0283-8F82-4806-99B9-86195C85862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35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Century Gothic" panose="020B0502020202020204" pitchFamily="34" charset="0"/>
              </a:rPr>
              <a:t>DO</a:t>
            </a:r>
            <a:r>
              <a:rPr lang="en-GB" sz="1200" b="1" baseline="0" dirty="0">
                <a:latin typeface="Century Gothic" panose="020B0502020202020204" pitchFamily="34" charset="0"/>
              </a:rPr>
              <a:t> NOT DISPLAY THIS SLIDE</a:t>
            </a:r>
            <a:endParaRPr lang="en-GB" sz="1200" b="1" dirty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 err="1">
                <a:latin typeface="Century Gothic" panose="020B0502020202020204" pitchFamily="34" charset="0"/>
              </a:rPr>
              <a:t>lächeln</a:t>
            </a:r>
            <a:r>
              <a:rPr lang="en-GB" sz="1200" baseline="0" dirty="0">
                <a:latin typeface="Century Gothic" panose="020B0502020202020204" pitchFamily="34" charset="0"/>
              </a:rPr>
              <a:t> [source 793], </a:t>
            </a:r>
            <a:r>
              <a:rPr lang="en-GB" sz="1200" baseline="0" dirty="0" err="1">
                <a:latin typeface="Century Gothic" panose="020B0502020202020204" pitchFamily="34" charset="0"/>
              </a:rPr>
              <a:t>sch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ön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[source 164]</a:t>
            </a:r>
            <a:endParaRPr lang="en-GB" sz="1200" baseline="0" dirty="0">
              <a:latin typeface="Century Gothic" panose="020B0502020202020204" pitchFamily="34" charset="0"/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kosten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[894], Million [cluster 206], Euro [cluster 333]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kalt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[875]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German support (on right) can be provided for students as necessary.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9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Das</a:t>
            </a:r>
            <a:r>
              <a:rPr lang="en-GB" sz="1200" baseline="0" dirty="0"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latin typeface="Century Gothic" panose="020B0502020202020204" pitchFamily="34" charset="0"/>
              </a:rPr>
              <a:t>Buch</a:t>
            </a:r>
            <a:r>
              <a:rPr lang="en-GB" sz="1200" baseline="0" dirty="0"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latin typeface="Century Gothic" panose="020B0502020202020204" pitchFamily="34" charset="0"/>
              </a:rPr>
              <a:t>ist</a:t>
            </a:r>
            <a:r>
              <a:rPr lang="en-GB" sz="1200" baseline="0" dirty="0"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latin typeface="Century Gothic" panose="020B0502020202020204" pitchFamily="34" charset="0"/>
              </a:rPr>
              <a:t>nicht</a:t>
            </a:r>
            <a:r>
              <a:rPr lang="en-GB" sz="1200" baseline="0" dirty="0">
                <a:latin typeface="Century Gothic" panose="020B0502020202020204" pitchFamily="34" charset="0"/>
              </a:rPr>
              <a:t> lang.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Der Kopf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explodiert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Die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Familie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macht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ein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Picknick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latin typeface="Century Gothic" panose="020B0502020202020204" pitchFamily="34" charset="0"/>
              </a:rPr>
              <a:t>Das </a:t>
            </a:r>
            <a:r>
              <a:rPr lang="en-GB" sz="1200" dirty="0" err="1">
                <a:latin typeface="Century Gothic" panose="020B0502020202020204" pitchFamily="34" charset="0"/>
              </a:rPr>
              <a:t>Haus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kostet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eine</a:t>
            </a:r>
            <a:r>
              <a:rPr lang="en-GB" sz="1200" dirty="0">
                <a:latin typeface="Century Gothic" panose="020B0502020202020204" pitchFamily="34" charset="0"/>
              </a:rPr>
              <a:t> Million Euro.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latin typeface="Century Gothic" panose="020B0502020202020204" pitchFamily="34" charset="0"/>
              </a:rPr>
              <a:t>Die</a:t>
            </a:r>
            <a:r>
              <a:rPr lang="en-GB" sz="1200" baseline="0" dirty="0">
                <a:latin typeface="Century Gothic" panose="020B0502020202020204" pitchFamily="34" charset="0"/>
              </a:rPr>
              <a:t> Hand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ist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kalt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GB" sz="1200" baseline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0283-8F82-4806-99B9-86195C85862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1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200" dirty="0">
                <a:latin typeface="Century Gothic" panose="020B0502020202020204" pitchFamily="34" charset="0"/>
              </a:rPr>
              <a:t>Das</a:t>
            </a:r>
            <a:r>
              <a:rPr lang="en-GB" sz="1200" baseline="0" dirty="0"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latin typeface="Century Gothic" panose="020B0502020202020204" pitchFamily="34" charset="0"/>
              </a:rPr>
              <a:t>Buch</a:t>
            </a:r>
            <a:r>
              <a:rPr lang="en-GB" sz="1200" baseline="0" dirty="0"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latin typeface="Century Gothic" panose="020B0502020202020204" pitchFamily="34" charset="0"/>
              </a:rPr>
              <a:t>ist</a:t>
            </a:r>
            <a:r>
              <a:rPr lang="en-GB" sz="1200" baseline="0" dirty="0"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latin typeface="Century Gothic" panose="020B0502020202020204" pitchFamily="34" charset="0"/>
              </a:rPr>
              <a:t>nicht</a:t>
            </a:r>
            <a:r>
              <a:rPr lang="en-GB" sz="1200" baseline="0" dirty="0">
                <a:latin typeface="Century Gothic" panose="020B0502020202020204" pitchFamily="34" charset="0"/>
              </a:rPr>
              <a:t> lang.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Der Kopf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explodiert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Die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Familie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macht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ein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Picknick</a:t>
            </a:r>
            <a:r>
              <a:rPr lang="en-GB" sz="12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latin typeface="Century Gothic" panose="020B0502020202020204" pitchFamily="34" charset="0"/>
              </a:rPr>
              <a:t>Das </a:t>
            </a:r>
            <a:r>
              <a:rPr lang="en-GB" sz="1200" dirty="0" err="1">
                <a:latin typeface="Century Gothic" panose="020B0502020202020204" pitchFamily="34" charset="0"/>
              </a:rPr>
              <a:t>Haus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kostet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eine</a:t>
            </a:r>
            <a:r>
              <a:rPr lang="en-GB" sz="1200" dirty="0">
                <a:latin typeface="Century Gothic" panose="020B0502020202020204" pitchFamily="34" charset="0"/>
              </a:rPr>
              <a:t> Million Euro.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>
                <a:latin typeface="Century Gothic" panose="020B0502020202020204" pitchFamily="34" charset="0"/>
              </a:rPr>
              <a:t>Die Hand </a:t>
            </a:r>
            <a:r>
              <a:rPr lang="en-GB" sz="1200" dirty="0" err="1">
                <a:latin typeface="Century Gothic" panose="020B0502020202020204" pitchFamily="34" charset="0"/>
              </a:rPr>
              <a:t>ist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kalt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GB" sz="1200" baseline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0283-8F82-4806-99B9-86195C85862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1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sentences listed are examples.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Mann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trinkt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Wasser.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Die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dunkel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Das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Mädchen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spielt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ßball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einem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Freund.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4. Das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Haus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groß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klein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und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neu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5. </a:t>
            </a:r>
            <a:r>
              <a:rPr lang="de-DE" sz="1200" dirty="0">
                <a:latin typeface="Century Gothic" panose="020B0502020202020204" pitchFamily="34" charset="0"/>
              </a:rPr>
              <a:t>Der Junge </a:t>
            </a:r>
            <a:r>
              <a:rPr lang="en-GB" sz="1200" dirty="0" err="1">
                <a:latin typeface="Century Gothic" panose="020B0502020202020204" pitchFamily="34" charset="0"/>
              </a:rPr>
              <a:t>liest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ein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Buch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  <a:endParaRPr lang="de-DE" sz="1200" dirty="0">
              <a:latin typeface="Century Gothic" panose="020B0502020202020204" pitchFamily="34" charset="0"/>
            </a:endParaRPr>
          </a:p>
          <a:p>
            <a:r>
              <a:rPr lang="en-GB" dirty="0"/>
              <a:t>6. Die Mutter </a:t>
            </a:r>
            <a:r>
              <a:rPr lang="en-GB" dirty="0" err="1"/>
              <a:t>spielt</a:t>
            </a:r>
            <a:r>
              <a:rPr lang="en-GB" dirty="0"/>
              <a:t> Tennis.</a:t>
            </a:r>
          </a:p>
          <a:p>
            <a:r>
              <a:rPr lang="en-GB" dirty="0"/>
              <a:t>students should</a:t>
            </a:r>
            <a:r>
              <a:rPr lang="en-GB" baseline="0" dirty="0"/>
              <a:t> add source or cluster words if they want to add more detail.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4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this is a revisit of this</a:t>
            </a:r>
            <a:r>
              <a:rPr lang="en-GB" baseline="0" dirty="0"/>
              <a:t> grammar feature from Week 1 (ahead of the introduction of plural nouns), the grammar explanation is provided as a gap fill text.</a:t>
            </a:r>
            <a:br>
              <a:rPr lang="en-GB" baseline="0" dirty="0"/>
            </a:br>
            <a:r>
              <a:rPr lang="en-GB" baseline="0" dirty="0"/>
              <a:t>Each sentence (plus answers) is animated separately to allow the teacher to elicit responses from the class, and build the explanation interactively and collaboratively.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Remember, that these explanations by themselves do not make a huge impact on learning – it is </a:t>
            </a:r>
            <a:r>
              <a:rPr lang="en-GB" i="1" dirty="0"/>
              <a:t>practice</a:t>
            </a:r>
            <a:r>
              <a:rPr lang="en-GB" dirty="0"/>
              <a:t> that really has the biggest benefits. So it is not worth spending too much time on these explanations. Also, they are always ‘partial’ – we can’t communicate all the complexity at once.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Word</a:t>
            </a:r>
            <a:r>
              <a:rPr lang="en-GB" baseline="0" dirty="0"/>
              <a:t> frequency ratings: </a:t>
            </a:r>
            <a:r>
              <a:rPr lang="en-GB" dirty="0" err="1"/>
              <a:t>Haus</a:t>
            </a:r>
            <a:r>
              <a:rPr lang="en-GB" dirty="0"/>
              <a:t> [159], </a:t>
            </a:r>
            <a:r>
              <a:rPr lang="en-GB" dirty="0" err="1"/>
              <a:t>Familie</a:t>
            </a:r>
            <a:r>
              <a:rPr lang="en-GB" dirty="0"/>
              <a:t> [310], Zug [613]</a:t>
            </a:r>
            <a:br>
              <a:rPr lang="en-GB" dirty="0"/>
            </a:br>
            <a:r>
              <a:rPr lang="en-GB" dirty="0"/>
              <a:t>Source: Jones, R.L &amp; </a:t>
            </a:r>
            <a:r>
              <a:rPr lang="en-GB" dirty="0" err="1"/>
              <a:t>Tschirner</a:t>
            </a:r>
            <a:r>
              <a:rPr lang="en-GB" dirty="0"/>
              <a:t>, E. (2011). A frequency dictionary of German: Core vocabulary for learners. London: Routledge.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this is a revisit of this</a:t>
            </a:r>
            <a:r>
              <a:rPr lang="en-GB" baseline="0" dirty="0"/>
              <a:t> grammar feature from Week 1 (ahead of the introduction of plural nouns), the grammar explanation is provided as a gap fill text.</a:t>
            </a:r>
            <a:br>
              <a:rPr lang="en-GB" baseline="0" dirty="0"/>
            </a:br>
            <a:r>
              <a:rPr lang="en-GB" baseline="0" dirty="0"/>
              <a:t>Each sentence (plus answers) is animated separately to allow the teacher to elicit responses from the class, and build the explanation interactively and collaboratively.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Remember, that these explanations by themselves do not make a huge impact on learning – it is </a:t>
            </a:r>
            <a:r>
              <a:rPr lang="en-GB" i="1" dirty="0"/>
              <a:t>practice</a:t>
            </a:r>
            <a:r>
              <a:rPr lang="en-GB" dirty="0"/>
              <a:t> that really has the biggest benefits. So it is not worth spending too much time on these explanations. Also, they are always ‘partial’ – we can’t communicate all the complexity at once.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Word</a:t>
            </a:r>
            <a:r>
              <a:rPr lang="en-GB" baseline="0" dirty="0"/>
              <a:t> frequency ratings: </a:t>
            </a:r>
            <a:r>
              <a:rPr lang="en-GB" dirty="0" err="1"/>
              <a:t>Haus</a:t>
            </a:r>
            <a:r>
              <a:rPr lang="en-GB" dirty="0"/>
              <a:t> [159], </a:t>
            </a:r>
            <a:r>
              <a:rPr lang="en-GB" dirty="0" err="1"/>
              <a:t>Familie</a:t>
            </a:r>
            <a:r>
              <a:rPr lang="en-GB" dirty="0"/>
              <a:t> [310], Zug [613]</a:t>
            </a:r>
            <a:br>
              <a:rPr lang="en-GB" dirty="0"/>
            </a:br>
            <a:r>
              <a:rPr lang="en-GB" dirty="0"/>
              <a:t>Source: Jones, R.L &amp; </a:t>
            </a:r>
            <a:r>
              <a:rPr lang="en-GB" dirty="0" err="1"/>
              <a:t>Tschirner</a:t>
            </a:r>
            <a:r>
              <a:rPr lang="en-GB" dirty="0"/>
              <a:t>, E. (2011). A frequency dictionary of German: Core vocabulary for learners. London: Routledge.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Students again decide which noun is</a:t>
            </a:r>
            <a:r>
              <a:rPr lang="en-GB" baseline="0" dirty="0"/>
              <a:t> correct for each sentence, and the teacher corrects these with them.</a:t>
            </a:r>
            <a:br>
              <a:rPr lang="en-GB" baseline="0" dirty="0"/>
            </a:br>
            <a:r>
              <a:rPr lang="en-GB" baseline="0" dirty="0"/>
              <a:t>2. Prompt students again to translate the sentences (in the same think-pair-share routine as previously). However, suggest to them that now things start to happen in the scene, they may find it more natural to use the present simple.</a:t>
            </a:r>
            <a:br>
              <a:rPr lang="en-GB" baseline="0" dirty="0"/>
            </a:br>
            <a:br>
              <a:rPr lang="en-GB" baseline="0" dirty="0"/>
            </a:br>
            <a:endParaRPr lang="en-GB" dirty="0"/>
          </a:p>
          <a:p>
            <a:endParaRPr lang="en-GB" dirty="0"/>
          </a:p>
          <a:p>
            <a:r>
              <a:rPr lang="en-GB" dirty="0" err="1"/>
              <a:t>Haus</a:t>
            </a:r>
            <a:r>
              <a:rPr lang="en-GB" baseline="0" dirty="0"/>
              <a:t> [source 159], sein [2], </a:t>
            </a:r>
            <a:r>
              <a:rPr lang="en-GB" baseline="0" dirty="0" err="1"/>
              <a:t>klein</a:t>
            </a:r>
            <a:r>
              <a:rPr lang="en-GB" baseline="0" dirty="0"/>
              <a:t> [cluster 114], und [source 2], </a:t>
            </a:r>
            <a:r>
              <a:rPr lang="en-GB" baseline="0" dirty="0" err="1"/>
              <a:t>rund</a:t>
            </a:r>
            <a:r>
              <a:rPr lang="en-GB" baseline="0" dirty="0"/>
              <a:t> [cluster 316]</a:t>
            </a:r>
          </a:p>
          <a:p>
            <a:r>
              <a:rPr lang="en-GB" baseline="0" dirty="0" err="1"/>
              <a:t>gehen</a:t>
            </a:r>
            <a:r>
              <a:rPr lang="en-GB" baseline="0" dirty="0"/>
              <a:t> [69] </a:t>
            </a:r>
          </a:p>
          <a:p>
            <a:r>
              <a:rPr lang="en-GB" baseline="0" dirty="0" err="1"/>
              <a:t>gro</a:t>
            </a:r>
            <a:r>
              <a:rPr lang="en-GB" baseline="0" dirty="0" err="1">
                <a:latin typeface="Calibri" panose="020F0502020204030204" pitchFamily="34" charset="0"/>
              </a:rPr>
              <a:t>ß</a:t>
            </a:r>
            <a:r>
              <a:rPr lang="en-GB" baseline="0" dirty="0">
                <a:latin typeface="Calibri" panose="020F0502020204030204" pitchFamily="34" charset="0"/>
              </a:rPr>
              <a:t> [source 74], </a:t>
            </a:r>
            <a:r>
              <a:rPr lang="en-GB" baseline="0" dirty="0" err="1">
                <a:latin typeface="Calibri" panose="020F0502020204030204" pitchFamily="34" charset="0"/>
              </a:rPr>
              <a:t>neu</a:t>
            </a:r>
            <a:r>
              <a:rPr lang="en-GB" baseline="0" dirty="0">
                <a:latin typeface="Calibri" panose="020F0502020204030204" pitchFamily="34" charset="0"/>
              </a:rPr>
              <a:t> [cluster 80]</a:t>
            </a:r>
          </a:p>
          <a:p>
            <a:r>
              <a:rPr lang="en-GB" baseline="0" dirty="0" err="1">
                <a:latin typeface="Calibri" panose="020F0502020204030204" pitchFamily="34" charset="0"/>
              </a:rPr>
              <a:t>kommen</a:t>
            </a:r>
            <a:r>
              <a:rPr lang="en-GB" baseline="0" dirty="0">
                <a:latin typeface="Calibri" panose="020F0502020204030204" pitchFamily="34" charset="0"/>
              </a:rPr>
              <a:t> [61] </a:t>
            </a:r>
            <a:r>
              <a:rPr lang="en-GB" baseline="0" dirty="0" err="1">
                <a:latin typeface="Calibri" panose="020F0502020204030204" pitchFamily="34" charset="0"/>
              </a:rPr>
              <a:t>wieder</a:t>
            </a:r>
            <a:r>
              <a:rPr lang="en-GB" baseline="0" dirty="0">
                <a:latin typeface="Calibri" panose="020F0502020204030204" pitchFamily="34" charset="0"/>
              </a:rPr>
              <a:t> [cluster 75]</a:t>
            </a:r>
          </a:p>
          <a:p>
            <a:r>
              <a:rPr lang="en-GB" baseline="0" dirty="0" err="1">
                <a:latin typeface="Calibri" panose="020F0502020204030204" pitchFamily="34" charset="0"/>
              </a:rPr>
              <a:t>explodieren</a:t>
            </a:r>
            <a:r>
              <a:rPr lang="en-GB" baseline="0" dirty="0">
                <a:latin typeface="Calibri" panose="020F0502020204030204" pitchFamily="34" charset="0"/>
              </a:rPr>
              <a:t> [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cognate </a:t>
            </a:r>
            <a:r>
              <a:rPr lang="en-GB" sz="1200" baseline="0" dirty="0"/>
              <a:t>˃2000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]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1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Transcript</a:t>
            </a:r>
            <a:r>
              <a:rPr lang="en-GB" sz="2000" dirty="0">
                <a:latin typeface="Century Gothic" panose="020B0502020202020204" pitchFamily="34" charset="0"/>
              </a:rPr>
              <a:t>: </a:t>
            </a:r>
            <a:r>
              <a:rPr lang="en-GB" sz="2000" dirty="0"/>
              <a:t>Recordings have </a:t>
            </a:r>
            <a:r>
              <a:rPr lang="en-GB" sz="2000" baseline="0" dirty="0"/>
              <a:t>blender noises inserted instead of the words in square brackets.</a:t>
            </a:r>
            <a:endParaRPr lang="en-GB" sz="2000" dirty="0"/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1. Die [Nacht] </a:t>
            </a:r>
            <a:r>
              <a:rPr lang="en-GB" sz="2000" dirty="0" err="1">
                <a:latin typeface="Century Gothic" panose="020B0502020202020204" pitchFamily="34" charset="0"/>
              </a:rPr>
              <a:t>ist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sehr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dunkel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2. Der [Mann] </a:t>
            </a:r>
            <a:r>
              <a:rPr lang="en-GB" sz="2000" dirty="0" err="1">
                <a:latin typeface="Century Gothic" panose="020B0502020202020204" pitchFamily="34" charset="0"/>
              </a:rPr>
              <a:t>steht</a:t>
            </a:r>
            <a:r>
              <a:rPr lang="en-GB" sz="2000" dirty="0">
                <a:latin typeface="Century Gothic" panose="020B0502020202020204" pitchFamily="34" charset="0"/>
              </a:rPr>
              <a:t> in </a:t>
            </a:r>
            <a:r>
              <a:rPr lang="en-GB" sz="2000" dirty="0" err="1">
                <a:latin typeface="Century Gothic" panose="020B0502020202020204" pitchFamily="34" charset="0"/>
              </a:rPr>
              <a:t>einer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Kirche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3. Der [</a:t>
            </a:r>
            <a:r>
              <a:rPr lang="en-GB" sz="2000" dirty="0" err="1">
                <a:latin typeface="Century Gothic" panose="020B0502020202020204" pitchFamily="34" charset="0"/>
              </a:rPr>
              <a:t>Grund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ist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nicht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klar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4. Der [Mann] </a:t>
            </a:r>
            <a:r>
              <a:rPr lang="en-GB" sz="2000" dirty="0" err="1">
                <a:latin typeface="Century Gothic" panose="020B0502020202020204" pitchFamily="34" charset="0"/>
              </a:rPr>
              <a:t>findet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einen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Körper</a:t>
            </a:r>
            <a:r>
              <a:rPr lang="en-GB" sz="2000" dirty="0">
                <a:latin typeface="Century Gothic" panose="020B0502020202020204" pitchFamily="34" charset="0"/>
              </a:rPr>
              <a:t>! Was?!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5. Der [Kopf] </a:t>
            </a:r>
            <a:r>
              <a:rPr lang="en-GB" sz="2000" dirty="0" err="1">
                <a:latin typeface="Century Gothic" panose="020B0502020202020204" pitchFamily="34" charset="0"/>
              </a:rPr>
              <a:t>ist</a:t>
            </a:r>
            <a:r>
              <a:rPr lang="en-GB" sz="2000" dirty="0">
                <a:latin typeface="Century Gothic" panose="020B0502020202020204" pitchFamily="34" charset="0"/>
              </a:rPr>
              <a:t> rot und </a:t>
            </a:r>
            <a:r>
              <a:rPr lang="en-GB" sz="2000" dirty="0" err="1">
                <a:latin typeface="Century Gothic" panose="020B0502020202020204" pitchFamily="34" charset="0"/>
              </a:rPr>
              <a:t>blutig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6.  Die[ Hand] hat </a:t>
            </a:r>
            <a:r>
              <a:rPr lang="en-GB" sz="2000" dirty="0" err="1">
                <a:latin typeface="Century Gothic" panose="020B0502020202020204" pitchFamily="34" charset="0"/>
              </a:rPr>
              <a:t>keine</a:t>
            </a:r>
            <a:r>
              <a:rPr lang="en-GB" sz="2000" dirty="0">
                <a:latin typeface="Century Gothic" panose="020B0502020202020204" pitchFamily="34" charset="0"/>
              </a:rPr>
              <a:t> Finger.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7.  Der [Mann] </a:t>
            </a:r>
            <a:r>
              <a:rPr lang="en-GB" sz="2000" dirty="0" err="1">
                <a:latin typeface="Century Gothic" panose="020B0502020202020204" pitchFamily="34" charset="0"/>
              </a:rPr>
              <a:t>sieht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jetzt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ein</a:t>
            </a:r>
            <a:r>
              <a:rPr lang="en-GB" sz="2000" dirty="0">
                <a:latin typeface="Century Gothic" panose="020B0502020202020204" pitchFamily="34" charset="0"/>
              </a:rPr>
              <a:t> Monster. </a:t>
            </a:r>
            <a:r>
              <a:rPr lang="en-GB" sz="2000" dirty="0" err="1">
                <a:latin typeface="Century Gothic" panose="020B0502020202020204" pitchFamily="34" charset="0"/>
              </a:rPr>
              <a:t>Hilfe</a:t>
            </a:r>
            <a:r>
              <a:rPr lang="en-GB" sz="2000" dirty="0">
                <a:latin typeface="Century Gothic" panose="020B0502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8.  Die [</a:t>
            </a:r>
            <a:r>
              <a:rPr lang="en-GB" sz="2000" dirty="0" err="1">
                <a:latin typeface="Century Gothic" panose="020B0502020202020204" pitchFamily="34" charset="0"/>
              </a:rPr>
              <a:t>Tür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ist</a:t>
            </a:r>
            <a:r>
              <a:rPr lang="en-GB" sz="2000" dirty="0">
                <a:latin typeface="Century Gothic" panose="020B0502020202020204" pitchFamily="34" charset="0"/>
              </a:rPr>
              <a:t> da.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9.  Das [Monster] </a:t>
            </a:r>
            <a:r>
              <a:rPr lang="en-GB" sz="2000" dirty="0" err="1">
                <a:latin typeface="Century Gothic" panose="020B0502020202020204" pitchFamily="34" charset="0"/>
              </a:rPr>
              <a:t>kommt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plötzlich</a:t>
            </a:r>
            <a:r>
              <a:rPr lang="en-GB" sz="2000" dirty="0">
                <a:latin typeface="Century Gothic" panose="020B0502020202020204" pitchFamily="34" charset="0"/>
              </a:rPr>
              <a:t> in die </a:t>
            </a:r>
            <a:r>
              <a:rPr lang="en-GB" sz="2000" dirty="0" err="1">
                <a:latin typeface="Century Gothic" panose="020B0502020202020204" pitchFamily="34" charset="0"/>
              </a:rPr>
              <a:t>Kirche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10.  Das [</a:t>
            </a:r>
            <a:r>
              <a:rPr lang="en-GB" sz="2000" dirty="0" err="1">
                <a:latin typeface="Century Gothic" panose="020B0502020202020204" pitchFamily="34" charset="0"/>
              </a:rPr>
              <a:t>Computerspiel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endet</a:t>
            </a:r>
            <a:r>
              <a:rPr lang="en-GB" sz="2000" dirty="0">
                <a:latin typeface="Century Gothic" panose="020B0502020202020204" pitchFamily="34" charset="0"/>
              </a:rPr>
              <a:t>! O </a:t>
            </a:r>
            <a:r>
              <a:rPr lang="en-GB" sz="2000" dirty="0" err="1">
                <a:latin typeface="Century Gothic" panose="020B0502020202020204" pitchFamily="34" charset="0"/>
              </a:rPr>
              <a:t>nein</a:t>
            </a:r>
            <a:r>
              <a:rPr lang="en-GB" sz="2000" dirty="0">
                <a:latin typeface="Century Gothic" panose="020B0502020202020204" pitchFamily="34" charset="0"/>
              </a:rPr>
              <a:t>!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die</a:t>
            </a:r>
            <a:r>
              <a:rPr lang="en-GB" sz="2000" baseline="0" dirty="0"/>
              <a:t> </a:t>
            </a:r>
            <a:r>
              <a:rPr lang="en-GB" sz="2000" baseline="0" dirty="0" err="1"/>
              <a:t>Nacht</a:t>
            </a:r>
            <a:r>
              <a:rPr lang="en-GB" sz="2000" baseline="0" dirty="0"/>
              <a:t> [cluster 335], </a:t>
            </a:r>
            <a:r>
              <a:rPr lang="en-GB" sz="2000" baseline="0" dirty="0" err="1"/>
              <a:t>sehr</a:t>
            </a:r>
            <a:r>
              <a:rPr lang="en-GB" sz="2000" baseline="0" dirty="0"/>
              <a:t> [70], </a:t>
            </a:r>
            <a:r>
              <a:rPr lang="en-GB" sz="2000" baseline="0" dirty="0" err="1"/>
              <a:t>dunkel</a:t>
            </a:r>
            <a:r>
              <a:rPr lang="en-GB" sz="2000" baseline="0" dirty="0"/>
              <a:t> [cluster 819]</a:t>
            </a:r>
          </a:p>
          <a:p>
            <a:r>
              <a:rPr lang="en-GB" sz="2000" baseline="0" dirty="0"/>
              <a:t>der Mann [cluster 131], </a:t>
            </a:r>
            <a:r>
              <a:rPr lang="en-GB" sz="2000" baseline="0" dirty="0" err="1"/>
              <a:t>stehen</a:t>
            </a:r>
            <a:r>
              <a:rPr lang="en-GB" sz="2000" baseline="0" dirty="0"/>
              <a:t> [cluster 210], </a:t>
            </a:r>
            <a:r>
              <a:rPr lang="en-GB" sz="2000" baseline="0" dirty="0" err="1"/>
              <a:t>Kirche</a:t>
            </a:r>
            <a:r>
              <a:rPr lang="en-GB" sz="2000" baseline="0" dirty="0"/>
              <a:t> [cluster 519]</a:t>
            </a:r>
          </a:p>
          <a:p>
            <a:r>
              <a:rPr lang="en-GB" sz="2000" baseline="0" dirty="0"/>
              <a:t>der </a:t>
            </a:r>
            <a:r>
              <a:rPr lang="en-GB" sz="2000" baseline="0" dirty="0" err="1"/>
              <a:t>Grund</a:t>
            </a:r>
            <a:r>
              <a:rPr lang="en-GB" sz="2000" baseline="0" dirty="0"/>
              <a:t> [cluster 230], </a:t>
            </a:r>
            <a:r>
              <a:rPr lang="en-GB" sz="2000" baseline="0" dirty="0" err="1"/>
              <a:t>nicht</a:t>
            </a:r>
            <a:r>
              <a:rPr lang="en-GB" sz="2000" baseline="0" dirty="0"/>
              <a:t> [cluster 12], </a:t>
            </a:r>
            <a:r>
              <a:rPr lang="en-GB" sz="2000" baseline="0" dirty="0" err="1"/>
              <a:t>klar</a:t>
            </a:r>
            <a:r>
              <a:rPr lang="en-GB" sz="2000" baseline="0" dirty="0"/>
              <a:t> [cluster 255]</a:t>
            </a:r>
          </a:p>
          <a:p>
            <a:r>
              <a:rPr lang="en-GB" sz="2000" baseline="0" dirty="0" err="1"/>
              <a:t>finden</a:t>
            </a:r>
            <a:r>
              <a:rPr lang="en-GB" sz="2000" baseline="0" dirty="0"/>
              <a:t> [source 110], der </a:t>
            </a:r>
            <a:r>
              <a:rPr lang="en-GB" sz="2000" baseline="0" dirty="0" err="1"/>
              <a:t>Körper</a:t>
            </a:r>
            <a:r>
              <a:rPr lang="en-GB" sz="2000" baseline="0" dirty="0"/>
              <a:t> [cluster 617], was [cluster 39]</a:t>
            </a:r>
          </a:p>
          <a:p>
            <a:r>
              <a:rPr lang="en-GB" sz="2000" baseline="0" dirty="0"/>
              <a:t>der Kopf [source 279], sein [cluster 3], rot [cluster 381], </a:t>
            </a:r>
            <a:r>
              <a:rPr lang="en-GB" sz="2000" baseline="0" dirty="0" err="1"/>
              <a:t>blutig</a:t>
            </a:r>
            <a:r>
              <a:rPr lang="en-GB" sz="2000" baseline="0" dirty="0"/>
              <a:t> [cognate ˃2000]</a:t>
            </a:r>
          </a:p>
          <a:p>
            <a:r>
              <a:rPr lang="en-GB" sz="2000" baseline="0" dirty="0"/>
              <a:t>die Hand [cluster 179], </a:t>
            </a:r>
            <a:r>
              <a:rPr lang="en-GB" sz="2000" baseline="0" dirty="0" err="1"/>
              <a:t>haben</a:t>
            </a:r>
            <a:r>
              <a:rPr lang="en-GB" sz="2000" baseline="0" dirty="0"/>
              <a:t> [7], </a:t>
            </a:r>
            <a:r>
              <a:rPr lang="en-GB" sz="2000" baseline="0" dirty="0" err="1"/>
              <a:t>keine</a:t>
            </a:r>
            <a:r>
              <a:rPr lang="en-GB" sz="2000" baseline="0" dirty="0"/>
              <a:t> [50], Finger [cognate 1034]</a:t>
            </a:r>
          </a:p>
          <a:p>
            <a:r>
              <a:rPr lang="en-GB" sz="2000" baseline="0" dirty="0" err="1"/>
              <a:t>sehen</a:t>
            </a:r>
            <a:r>
              <a:rPr lang="en-GB" sz="2000" baseline="0" dirty="0"/>
              <a:t> [81], das Monster [cognate ˃2000], </a:t>
            </a:r>
            <a:r>
              <a:rPr lang="en-GB" sz="2000" baseline="0" dirty="0" err="1"/>
              <a:t>jetzt</a:t>
            </a:r>
            <a:r>
              <a:rPr lang="en-GB" sz="2000" baseline="0" dirty="0"/>
              <a:t> [62], </a:t>
            </a:r>
            <a:r>
              <a:rPr lang="en-GB" sz="2000" baseline="0" dirty="0" err="1"/>
              <a:t>Hilfe</a:t>
            </a:r>
            <a:r>
              <a:rPr lang="en-GB" sz="2000" baseline="0" dirty="0"/>
              <a:t> [cluster 737]</a:t>
            </a:r>
          </a:p>
          <a:p>
            <a:r>
              <a:rPr lang="en-GB" sz="2000" baseline="0" dirty="0"/>
              <a:t>die </a:t>
            </a:r>
            <a:r>
              <a:rPr lang="en-GB" sz="2000" baseline="0" dirty="0" err="1"/>
              <a:t>Tür</a:t>
            </a:r>
            <a:r>
              <a:rPr lang="en-GB" sz="2000" baseline="0" dirty="0"/>
              <a:t> [source 400], </a:t>
            </a:r>
            <a:r>
              <a:rPr lang="en-GB" sz="2000" baseline="0" dirty="0" err="1"/>
              <a:t>offen</a:t>
            </a:r>
            <a:r>
              <a:rPr lang="en-GB" sz="2000" baseline="0" dirty="0"/>
              <a:t> [cluster 382]</a:t>
            </a:r>
          </a:p>
          <a:p>
            <a:r>
              <a:rPr lang="en-GB" sz="2000" baseline="0" dirty="0"/>
              <a:t>das Monster [cognate ˃2000], </a:t>
            </a:r>
            <a:r>
              <a:rPr lang="en-GB" sz="2000" baseline="0" dirty="0" err="1"/>
              <a:t>kommen</a:t>
            </a:r>
            <a:r>
              <a:rPr lang="en-GB" sz="2000" baseline="0" dirty="0"/>
              <a:t> [cluster 61],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 [source 459], </a:t>
            </a:r>
            <a:r>
              <a:rPr lang="en-GB" sz="2000" baseline="0" dirty="0" err="1"/>
              <a:t>Kirche</a:t>
            </a:r>
            <a:r>
              <a:rPr lang="en-GB" sz="2000" baseline="0" dirty="0"/>
              <a:t> [cluster 519]</a:t>
            </a:r>
          </a:p>
          <a:p>
            <a:r>
              <a:rPr lang="en-GB" sz="2000" baseline="0" dirty="0"/>
              <a:t>das </a:t>
            </a:r>
            <a:r>
              <a:rPr lang="en-GB" sz="2000" baseline="0" dirty="0" err="1"/>
              <a:t>Programm</a:t>
            </a:r>
            <a:r>
              <a:rPr lang="en-GB" sz="2000" baseline="0" dirty="0"/>
              <a:t> [cognate 464], </a:t>
            </a:r>
            <a:r>
              <a:rPr lang="en-GB" sz="2000" baseline="0" dirty="0" err="1"/>
              <a:t>enden</a:t>
            </a:r>
            <a:r>
              <a:rPr lang="en-GB" sz="2000" baseline="0" dirty="0"/>
              <a:t> [cognate 1846] </a:t>
            </a:r>
          </a:p>
          <a:p>
            <a:endParaRPr lang="en-GB" sz="2000" baseline="0" dirty="0"/>
          </a:p>
          <a:p>
            <a:endParaRPr lang="en-GB" sz="2000" baseline="0" dirty="0"/>
          </a:p>
          <a:p>
            <a:endParaRPr lang="en-GB" sz="2000" baseline="0" dirty="0"/>
          </a:p>
          <a:p>
            <a:endParaRPr lang="en-GB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Transcript</a:t>
            </a:r>
            <a:r>
              <a:rPr lang="en-GB" sz="2000" dirty="0">
                <a:latin typeface="Century Gothic" panose="020B0502020202020204" pitchFamily="34" charset="0"/>
              </a:rPr>
              <a:t>: </a:t>
            </a:r>
            <a:r>
              <a:rPr lang="en-GB" sz="2000" dirty="0"/>
              <a:t>Recordings have </a:t>
            </a:r>
            <a:r>
              <a:rPr lang="en-GB" sz="2000" baseline="0" dirty="0"/>
              <a:t>blender noises inserted instead of the words in square brackets.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6. Die[ Hand] hat </a:t>
            </a:r>
            <a:r>
              <a:rPr lang="en-GB" sz="2000" dirty="0" err="1">
                <a:latin typeface="Century Gothic" panose="020B0502020202020204" pitchFamily="34" charset="0"/>
              </a:rPr>
              <a:t>keine</a:t>
            </a:r>
            <a:r>
              <a:rPr lang="en-GB" sz="2000" dirty="0">
                <a:latin typeface="Century Gothic" panose="020B0502020202020204" pitchFamily="34" charset="0"/>
              </a:rPr>
              <a:t> Finger.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7.  Der [Mann] </a:t>
            </a:r>
            <a:r>
              <a:rPr lang="en-GB" sz="2000" dirty="0" err="1">
                <a:latin typeface="Century Gothic" panose="020B0502020202020204" pitchFamily="34" charset="0"/>
              </a:rPr>
              <a:t>sieht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jetzt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ein</a:t>
            </a:r>
            <a:r>
              <a:rPr lang="en-GB" sz="2000" dirty="0">
                <a:latin typeface="Century Gothic" panose="020B0502020202020204" pitchFamily="34" charset="0"/>
              </a:rPr>
              <a:t> Monster. </a:t>
            </a:r>
            <a:r>
              <a:rPr lang="en-GB" sz="2000" dirty="0" err="1">
                <a:latin typeface="Century Gothic" panose="020B0502020202020204" pitchFamily="34" charset="0"/>
              </a:rPr>
              <a:t>Hilfe</a:t>
            </a:r>
            <a:r>
              <a:rPr lang="en-GB" sz="2000" dirty="0">
                <a:latin typeface="Century Gothic" panose="020B0502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8.  Die [</a:t>
            </a:r>
            <a:r>
              <a:rPr lang="en-GB" sz="2000" dirty="0" err="1">
                <a:latin typeface="Century Gothic" panose="020B0502020202020204" pitchFamily="34" charset="0"/>
              </a:rPr>
              <a:t>Tür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ist</a:t>
            </a:r>
            <a:r>
              <a:rPr lang="en-GB" sz="2000" dirty="0">
                <a:latin typeface="Century Gothic" panose="020B0502020202020204" pitchFamily="34" charset="0"/>
              </a:rPr>
              <a:t> da.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9.  Das [Monster] </a:t>
            </a:r>
            <a:r>
              <a:rPr lang="en-GB" sz="2000" dirty="0" err="1">
                <a:latin typeface="Century Gothic" panose="020B0502020202020204" pitchFamily="34" charset="0"/>
              </a:rPr>
              <a:t>kommt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plötzlich</a:t>
            </a:r>
            <a:r>
              <a:rPr lang="en-GB" sz="2000" dirty="0">
                <a:latin typeface="Century Gothic" panose="020B0502020202020204" pitchFamily="34" charset="0"/>
              </a:rPr>
              <a:t> in die </a:t>
            </a:r>
            <a:r>
              <a:rPr lang="en-GB" sz="2000" dirty="0" err="1">
                <a:latin typeface="Century Gothic" panose="020B0502020202020204" pitchFamily="34" charset="0"/>
              </a:rPr>
              <a:t>Kirche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10.  Das [</a:t>
            </a:r>
            <a:r>
              <a:rPr lang="en-GB" sz="2000" dirty="0" err="1">
                <a:latin typeface="Century Gothic" panose="020B0502020202020204" pitchFamily="34" charset="0"/>
              </a:rPr>
              <a:t>Computerspiel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endet</a:t>
            </a:r>
            <a:r>
              <a:rPr lang="en-GB" sz="2000" dirty="0">
                <a:latin typeface="Century Gothic" panose="020B0502020202020204" pitchFamily="34" charset="0"/>
              </a:rPr>
              <a:t>! O </a:t>
            </a:r>
            <a:r>
              <a:rPr lang="en-GB" sz="2000" dirty="0" err="1">
                <a:latin typeface="Century Gothic" panose="020B0502020202020204" pitchFamily="34" charset="0"/>
              </a:rPr>
              <a:t>nein</a:t>
            </a:r>
            <a:r>
              <a:rPr lang="en-GB" sz="2000" dirty="0">
                <a:latin typeface="Century Gothic" panose="020B0502020202020204" pitchFamily="34" charset="0"/>
              </a:rPr>
              <a:t>!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die</a:t>
            </a:r>
            <a:r>
              <a:rPr lang="en-GB" sz="2000" baseline="0" dirty="0"/>
              <a:t> Nacht [cluster 335], </a:t>
            </a:r>
            <a:r>
              <a:rPr lang="en-GB" sz="2000" baseline="0" dirty="0" err="1"/>
              <a:t>sehr</a:t>
            </a:r>
            <a:r>
              <a:rPr lang="en-GB" sz="2000" baseline="0" dirty="0"/>
              <a:t> [70], </a:t>
            </a:r>
            <a:r>
              <a:rPr lang="en-GB" sz="2000" baseline="0" dirty="0" err="1"/>
              <a:t>dunkel</a:t>
            </a:r>
            <a:r>
              <a:rPr lang="en-GB" sz="2000" baseline="0" dirty="0"/>
              <a:t> [cluster 819]</a:t>
            </a:r>
          </a:p>
          <a:p>
            <a:r>
              <a:rPr lang="en-GB" sz="2000" baseline="0" dirty="0"/>
              <a:t>der Mann [cluster 131], </a:t>
            </a:r>
            <a:r>
              <a:rPr lang="en-GB" sz="2000" baseline="0" dirty="0" err="1"/>
              <a:t>stehen</a:t>
            </a:r>
            <a:r>
              <a:rPr lang="en-GB" sz="2000" baseline="0" dirty="0"/>
              <a:t> [cluster 210], </a:t>
            </a:r>
            <a:r>
              <a:rPr lang="en-GB" sz="2000" baseline="0" dirty="0" err="1"/>
              <a:t>Kirche</a:t>
            </a:r>
            <a:r>
              <a:rPr lang="en-GB" sz="2000" baseline="0" dirty="0"/>
              <a:t> [cluster 519]</a:t>
            </a:r>
          </a:p>
          <a:p>
            <a:r>
              <a:rPr lang="en-GB" sz="2000" baseline="0" dirty="0"/>
              <a:t>der </a:t>
            </a:r>
            <a:r>
              <a:rPr lang="en-GB" sz="2000" baseline="0" dirty="0" err="1"/>
              <a:t>Grund</a:t>
            </a:r>
            <a:r>
              <a:rPr lang="en-GB" sz="2000" baseline="0" dirty="0"/>
              <a:t> [cluster 230], </a:t>
            </a:r>
            <a:r>
              <a:rPr lang="en-GB" sz="2000" baseline="0" dirty="0" err="1"/>
              <a:t>nicht</a:t>
            </a:r>
            <a:r>
              <a:rPr lang="en-GB" sz="2000" baseline="0" dirty="0"/>
              <a:t> [cluster 12], </a:t>
            </a:r>
            <a:r>
              <a:rPr lang="en-GB" sz="2000" baseline="0" dirty="0" err="1"/>
              <a:t>klar</a:t>
            </a:r>
            <a:r>
              <a:rPr lang="en-GB" sz="2000" baseline="0" dirty="0"/>
              <a:t> [cluster 255]</a:t>
            </a:r>
          </a:p>
          <a:p>
            <a:r>
              <a:rPr lang="en-GB" sz="2000" baseline="0" dirty="0" err="1"/>
              <a:t>finden</a:t>
            </a:r>
            <a:r>
              <a:rPr lang="en-GB" sz="2000" baseline="0" dirty="0"/>
              <a:t> [source 110], der </a:t>
            </a:r>
            <a:r>
              <a:rPr lang="en-GB" sz="2000" baseline="0" dirty="0" err="1"/>
              <a:t>Körper</a:t>
            </a:r>
            <a:r>
              <a:rPr lang="en-GB" sz="2000" baseline="0" dirty="0"/>
              <a:t> [cluster 617], was [cluster 39]</a:t>
            </a:r>
          </a:p>
          <a:p>
            <a:r>
              <a:rPr lang="en-GB" sz="2000" baseline="0" dirty="0"/>
              <a:t>der Kopf [source 279], sein [cluster 3], rot [cluster 381], </a:t>
            </a:r>
            <a:r>
              <a:rPr lang="en-GB" sz="2000" baseline="0" dirty="0" err="1"/>
              <a:t>blutig</a:t>
            </a:r>
            <a:r>
              <a:rPr lang="en-GB" sz="2000" baseline="0" dirty="0"/>
              <a:t> [cognate ˃2000]</a:t>
            </a:r>
          </a:p>
          <a:p>
            <a:r>
              <a:rPr lang="en-GB" sz="2000" baseline="0" dirty="0"/>
              <a:t>die Hand [cluster 179], </a:t>
            </a:r>
            <a:r>
              <a:rPr lang="en-GB" sz="2000" baseline="0" dirty="0" err="1"/>
              <a:t>haben</a:t>
            </a:r>
            <a:r>
              <a:rPr lang="en-GB" sz="2000" baseline="0" dirty="0"/>
              <a:t> [7], </a:t>
            </a:r>
            <a:r>
              <a:rPr lang="en-GB" sz="2000" baseline="0" dirty="0" err="1"/>
              <a:t>keine</a:t>
            </a:r>
            <a:r>
              <a:rPr lang="en-GB" sz="2000" baseline="0" dirty="0"/>
              <a:t> [50], Finger [cognate 1034]</a:t>
            </a:r>
          </a:p>
          <a:p>
            <a:r>
              <a:rPr lang="en-GB" sz="2000" baseline="0" dirty="0" err="1"/>
              <a:t>sehen</a:t>
            </a:r>
            <a:r>
              <a:rPr lang="en-GB" sz="2000" baseline="0" dirty="0"/>
              <a:t> [81], das Monster [cognate ˃2000], </a:t>
            </a:r>
            <a:r>
              <a:rPr lang="en-GB" sz="2000" baseline="0" dirty="0" err="1"/>
              <a:t>jetzt</a:t>
            </a:r>
            <a:r>
              <a:rPr lang="en-GB" sz="2000" baseline="0" dirty="0"/>
              <a:t> [62], </a:t>
            </a:r>
            <a:r>
              <a:rPr lang="en-GB" sz="2000" baseline="0" dirty="0" err="1"/>
              <a:t>Hilfe</a:t>
            </a:r>
            <a:r>
              <a:rPr lang="en-GB" sz="2000" baseline="0" dirty="0"/>
              <a:t> [cluster 737]</a:t>
            </a:r>
          </a:p>
          <a:p>
            <a:r>
              <a:rPr lang="en-GB" sz="2000" baseline="0" dirty="0"/>
              <a:t>die </a:t>
            </a:r>
            <a:r>
              <a:rPr lang="en-GB" sz="2000" baseline="0" dirty="0" err="1"/>
              <a:t>Tür</a:t>
            </a:r>
            <a:r>
              <a:rPr lang="en-GB" sz="2000" baseline="0" dirty="0"/>
              <a:t> [source 400], </a:t>
            </a:r>
            <a:r>
              <a:rPr lang="en-GB" sz="2000" baseline="0" dirty="0" err="1"/>
              <a:t>offen</a:t>
            </a:r>
            <a:r>
              <a:rPr lang="en-GB" sz="2000" baseline="0" dirty="0"/>
              <a:t> [cluster 382]</a:t>
            </a:r>
          </a:p>
          <a:p>
            <a:r>
              <a:rPr lang="en-GB" sz="2000" baseline="0" dirty="0"/>
              <a:t>das Monster [cognate ˃2000], </a:t>
            </a:r>
            <a:r>
              <a:rPr lang="en-GB" sz="2000" baseline="0" dirty="0" err="1"/>
              <a:t>kommen</a:t>
            </a:r>
            <a:r>
              <a:rPr lang="en-GB" sz="2000" baseline="0" dirty="0"/>
              <a:t> [cluster 61],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 [source 459], </a:t>
            </a:r>
            <a:r>
              <a:rPr lang="en-GB" sz="2000" baseline="0" dirty="0" err="1"/>
              <a:t>Kirche</a:t>
            </a:r>
            <a:r>
              <a:rPr lang="en-GB" sz="2000" baseline="0" dirty="0"/>
              <a:t> [cluster 519]</a:t>
            </a:r>
          </a:p>
          <a:p>
            <a:r>
              <a:rPr lang="en-GB" sz="2000" baseline="0" dirty="0"/>
              <a:t>das </a:t>
            </a:r>
            <a:r>
              <a:rPr lang="en-GB" sz="2000" baseline="0" dirty="0" err="1"/>
              <a:t>Computerspiel</a:t>
            </a:r>
            <a:r>
              <a:rPr lang="en-GB" sz="2000" baseline="0" dirty="0"/>
              <a:t> [part-cognate 769/500], </a:t>
            </a:r>
            <a:r>
              <a:rPr lang="en-GB" sz="2000" baseline="0" dirty="0" err="1"/>
              <a:t>enden</a:t>
            </a:r>
            <a:r>
              <a:rPr lang="en-GB" sz="2000" baseline="0" dirty="0"/>
              <a:t> [cognate 1846] </a:t>
            </a:r>
          </a:p>
          <a:p>
            <a:endParaRPr lang="en-GB" sz="2000" baseline="0" dirty="0"/>
          </a:p>
          <a:p>
            <a:endParaRPr lang="en-GB" sz="2000" baseline="0" dirty="0"/>
          </a:p>
          <a:p>
            <a:endParaRPr lang="en-GB" sz="2000" baseline="0" dirty="0"/>
          </a:p>
          <a:p>
            <a:endParaRPr lang="en-GB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6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ANSWERS</a:t>
            </a: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6. Die[ Hand] hat </a:t>
            </a:r>
            <a:r>
              <a:rPr lang="en-GB" sz="2000" dirty="0" err="1">
                <a:latin typeface="Century Gothic" panose="020B0502020202020204" pitchFamily="34" charset="0"/>
              </a:rPr>
              <a:t>keine</a:t>
            </a:r>
            <a:r>
              <a:rPr lang="en-GB" sz="2000" dirty="0">
                <a:latin typeface="Century Gothic" panose="020B0502020202020204" pitchFamily="34" charset="0"/>
              </a:rPr>
              <a:t> Finger.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7.  Der [Mann] </a:t>
            </a:r>
            <a:r>
              <a:rPr lang="en-GB" sz="2000" dirty="0" err="1">
                <a:latin typeface="Century Gothic" panose="020B0502020202020204" pitchFamily="34" charset="0"/>
              </a:rPr>
              <a:t>sieht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jetzt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ein</a:t>
            </a:r>
            <a:r>
              <a:rPr lang="en-GB" sz="2000" dirty="0">
                <a:latin typeface="Century Gothic" panose="020B0502020202020204" pitchFamily="34" charset="0"/>
              </a:rPr>
              <a:t> Monster. </a:t>
            </a:r>
            <a:r>
              <a:rPr lang="en-GB" sz="2000" dirty="0" err="1">
                <a:latin typeface="Century Gothic" panose="020B0502020202020204" pitchFamily="34" charset="0"/>
              </a:rPr>
              <a:t>Hilfe</a:t>
            </a:r>
            <a:r>
              <a:rPr lang="en-GB" sz="2000" dirty="0">
                <a:latin typeface="Century Gothic" panose="020B0502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8.  Die [</a:t>
            </a:r>
            <a:r>
              <a:rPr lang="en-GB" sz="2000" dirty="0" err="1">
                <a:latin typeface="Century Gothic" panose="020B0502020202020204" pitchFamily="34" charset="0"/>
              </a:rPr>
              <a:t>Tür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ist</a:t>
            </a:r>
            <a:r>
              <a:rPr lang="en-GB" sz="2000" dirty="0">
                <a:latin typeface="Century Gothic" panose="020B0502020202020204" pitchFamily="34" charset="0"/>
              </a:rPr>
              <a:t> da.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9.  Das [Monster] </a:t>
            </a:r>
            <a:r>
              <a:rPr lang="en-GB" sz="2000" dirty="0" err="1">
                <a:latin typeface="Century Gothic" panose="020B0502020202020204" pitchFamily="34" charset="0"/>
              </a:rPr>
              <a:t>kommt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plötzlich</a:t>
            </a:r>
            <a:r>
              <a:rPr lang="en-GB" sz="2000" dirty="0">
                <a:latin typeface="Century Gothic" panose="020B0502020202020204" pitchFamily="34" charset="0"/>
              </a:rPr>
              <a:t> in die </a:t>
            </a:r>
            <a:r>
              <a:rPr lang="en-GB" sz="2000" dirty="0" err="1">
                <a:latin typeface="Century Gothic" panose="020B0502020202020204" pitchFamily="34" charset="0"/>
              </a:rPr>
              <a:t>Kirche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10.  Das [</a:t>
            </a:r>
            <a:r>
              <a:rPr lang="en-GB" sz="2000" dirty="0" err="1">
                <a:latin typeface="Century Gothic" panose="020B0502020202020204" pitchFamily="34" charset="0"/>
              </a:rPr>
              <a:t>Computerspiel</a:t>
            </a:r>
            <a:r>
              <a:rPr lang="en-GB" sz="2000" dirty="0">
                <a:latin typeface="Century Gothic" panose="020B0502020202020204" pitchFamily="34" charset="0"/>
              </a:rPr>
              <a:t>] </a:t>
            </a:r>
            <a:r>
              <a:rPr lang="en-GB" sz="2000" dirty="0" err="1">
                <a:latin typeface="Century Gothic" panose="020B0502020202020204" pitchFamily="34" charset="0"/>
              </a:rPr>
              <a:t>endet</a:t>
            </a:r>
            <a:r>
              <a:rPr lang="en-GB" sz="2000" dirty="0">
                <a:latin typeface="Century Gothic" panose="020B0502020202020204" pitchFamily="34" charset="0"/>
              </a:rPr>
              <a:t>! O </a:t>
            </a:r>
            <a:r>
              <a:rPr lang="en-GB" sz="2000" dirty="0" err="1">
                <a:latin typeface="Century Gothic" panose="020B0502020202020204" pitchFamily="34" charset="0"/>
              </a:rPr>
              <a:t>nein</a:t>
            </a:r>
            <a:r>
              <a:rPr lang="en-GB" sz="2000" dirty="0">
                <a:latin typeface="Century Gothic" panose="020B0502020202020204" pitchFamily="34" charset="0"/>
              </a:rPr>
              <a:t>!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die</a:t>
            </a:r>
            <a:r>
              <a:rPr lang="en-GB" sz="2000" baseline="0" dirty="0"/>
              <a:t> Nacht [cluster 335], </a:t>
            </a:r>
            <a:r>
              <a:rPr lang="en-GB" sz="2000" baseline="0" dirty="0" err="1"/>
              <a:t>sehr</a:t>
            </a:r>
            <a:r>
              <a:rPr lang="en-GB" sz="2000" baseline="0" dirty="0"/>
              <a:t> [70], </a:t>
            </a:r>
            <a:r>
              <a:rPr lang="en-GB" sz="2000" baseline="0" dirty="0" err="1"/>
              <a:t>dunkel</a:t>
            </a:r>
            <a:r>
              <a:rPr lang="en-GB" sz="2000" baseline="0" dirty="0"/>
              <a:t> [cluster 819]</a:t>
            </a:r>
          </a:p>
          <a:p>
            <a:r>
              <a:rPr lang="en-GB" sz="2000" baseline="0" dirty="0"/>
              <a:t>der Mann [cluster 131], </a:t>
            </a:r>
            <a:r>
              <a:rPr lang="en-GB" sz="2000" baseline="0" dirty="0" err="1"/>
              <a:t>stehen</a:t>
            </a:r>
            <a:r>
              <a:rPr lang="en-GB" sz="2000" baseline="0" dirty="0"/>
              <a:t> [cluster 210], </a:t>
            </a:r>
            <a:r>
              <a:rPr lang="en-GB" sz="2000" baseline="0" dirty="0" err="1"/>
              <a:t>Kirche</a:t>
            </a:r>
            <a:r>
              <a:rPr lang="en-GB" sz="2000" baseline="0" dirty="0"/>
              <a:t> [cluster 519]</a:t>
            </a:r>
          </a:p>
          <a:p>
            <a:r>
              <a:rPr lang="en-GB" sz="2000" baseline="0" dirty="0"/>
              <a:t>der </a:t>
            </a:r>
            <a:r>
              <a:rPr lang="en-GB" sz="2000" baseline="0" dirty="0" err="1"/>
              <a:t>Grund</a:t>
            </a:r>
            <a:r>
              <a:rPr lang="en-GB" sz="2000" baseline="0" dirty="0"/>
              <a:t> [cluster 230], </a:t>
            </a:r>
            <a:r>
              <a:rPr lang="en-GB" sz="2000" baseline="0" dirty="0" err="1"/>
              <a:t>nicht</a:t>
            </a:r>
            <a:r>
              <a:rPr lang="en-GB" sz="2000" baseline="0" dirty="0"/>
              <a:t> [cluster 12], </a:t>
            </a:r>
            <a:r>
              <a:rPr lang="en-GB" sz="2000" baseline="0" dirty="0" err="1"/>
              <a:t>klar</a:t>
            </a:r>
            <a:r>
              <a:rPr lang="en-GB" sz="2000" baseline="0" dirty="0"/>
              <a:t> [cluster 255]</a:t>
            </a:r>
          </a:p>
          <a:p>
            <a:r>
              <a:rPr lang="en-GB" sz="2000" baseline="0" dirty="0" err="1"/>
              <a:t>finden</a:t>
            </a:r>
            <a:r>
              <a:rPr lang="en-GB" sz="2000" baseline="0" dirty="0"/>
              <a:t> [source 110], der </a:t>
            </a:r>
            <a:r>
              <a:rPr lang="en-GB" sz="2000" baseline="0" dirty="0" err="1"/>
              <a:t>Körper</a:t>
            </a:r>
            <a:r>
              <a:rPr lang="en-GB" sz="2000" baseline="0" dirty="0"/>
              <a:t> [cluster 617], was [cluster 39]</a:t>
            </a:r>
          </a:p>
          <a:p>
            <a:r>
              <a:rPr lang="en-GB" sz="2000" baseline="0" dirty="0"/>
              <a:t>der Kopf [source 279], sein [cluster 3], rot [cluster 381], </a:t>
            </a:r>
            <a:r>
              <a:rPr lang="en-GB" sz="2000" baseline="0" dirty="0" err="1"/>
              <a:t>blutig</a:t>
            </a:r>
            <a:r>
              <a:rPr lang="en-GB" sz="2000" baseline="0" dirty="0"/>
              <a:t> [cognate ˃2000]</a:t>
            </a:r>
          </a:p>
          <a:p>
            <a:r>
              <a:rPr lang="en-GB" sz="2000" baseline="0" dirty="0"/>
              <a:t>die Hand [cluster 179], </a:t>
            </a:r>
            <a:r>
              <a:rPr lang="en-GB" sz="2000" baseline="0" dirty="0" err="1"/>
              <a:t>haben</a:t>
            </a:r>
            <a:r>
              <a:rPr lang="en-GB" sz="2000" baseline="0" dirty="0"/>
              <a:t> [7], </a:t>
            </a:r>
            <a:r>
              <a:rPr lang="en-GB" sz="2000" baseline="0" dirty="0" err="1"/>
              <a:t>keine</a:t>
            </a:r>
            <a:r>
              <a:rPr lang="en-GB" sz="2000" baseline="0" dirty="0"/>
              <a:t> [50], Finger [cognate 1034]</a:t>
            </a:r>
          </a:p>
          <a:p>
            <a:r>
              <a:rPr lang="en-GB" sz="2000" baseline="0" dirty="0" err="1"/>
              <a:t>sehen</a:t>
            </a:r>
            <a:r>
              <a:rPr lang="en-GB" sz="2000" baseline="0" dirty="0"/>
              <a:t> [81], das Monster [cognate ˃2000], </a:t>
            </a:r>
            <a:r>
              <a:rPr lang="en-GB" sz="2000" baseline="0" dirty="0" err="1"/>
              <a:t>jetzt</a:t>
            </a:r>
            <a:r>
              <a:rPr lang="en-GB" sz="2000" baseline="0" dirty="0"/>
              <a:t> [62], </a:t>
            </a:r>
            <a:r>
              <a:rPr lang="en-GB" sz="2000" baseline="0" dirty="0" err="1"/>
              <a:t>Hilfe</a:t>
            </a:r>
            <a:r>
              <a:rPr lang="en-GB" sz="2000" baseline="0" dirty="0"/>
              <a:t> [cluster 737]</a:t>
            </a:r>
          </a:p>
          <a:p>
            <a:r>
              <a:rPr lang="en-GB" sz="2000" baseline="0" dirty="0"/>
              <a:t>die </a:t>
            </a:r>
            <a:r>
              <a:rPr lang="en-GB" sz="2000" baseline="0" dirty="0" err="1"/>
              <a:t>Tür</a:t>
            </a:r>
            <a:r>
              <a:rPr lang="en-GB" sz="2000" baseline="0" dirty="0"/>
              <a:t> [source 400], </a:t>
            </a:r>
            <a:r>
              <a:rPr lang="en-GB" sz="2000" baseline="0" dirty="0" err="1"/>
              <a:t>offen</a:t>
            </a:r>
            <a:r>
              <a:rPr lang="en-GB" sz="2000" baseline="0" dirty="0"/>
              <a:t> [cluster 382]</a:t>
            </a:r>
          </a:p>
          <a:p>
            <a:r>
              <a:rPr lang="en-GB" sz="2000" baseline="0" dirty="0"/>
              <a:t>das Monster [cognate ˃2000], </a:t>
            </a:r>
            <a:r>
              <a:rPr lang="en-GB" sz="2000" baseline="0" dirty="0" err="1"/>
              <a:t>kommen</a:t>
            </a:r>
            <a:r>
              <a:rPr lang="en-GB" sz="2000" baseline="0" dirty="0"/>
              <a:t> [cluster 61],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 [source 459], </a:t>
            </a:r>
            <a:r>
              <a:rPr lang="en-GB" sz="2000" baseline="0" dirty="0" err="1"/>
              <a:t>Kirche</a:t>
            </a:r>
            <a:r>
              <a:rPr lang="en-GB" sz="2000" baseline="0" dirty="0"/>
              <a:t> [cluster 519]</a:t>
            </a:r>
          </a:p>
          <a:p>
            <a:r>
              <a:rPr lang="en-GB" sz="2000" baseline="0" dirty="0"/>
              <a:t>das </a:t>
            </a:r>
            <a:r>
              <a:rPr lang="en-GB" sz="2000" baseline="0" dirty="0" err="1"/>
              <a:t>Computerspiel</a:t>
            </a:r>
            <a:r>
              <a:rPr lang="en-GB" sz="2000" baseline="0" dirty="0"/>
              <a:t> [part-cognate 769/500], </a:t>
            </a:r>
            <a:r>
              <a:rPr lang="en-GB" sz="2000" baseline="0" dirty="0" err="1"/>
              <a:t>enden</a:t>
            </a:r>
            <a:r>
              <a:rPr lang="en-GB" sz="2000" baseline="0" dirty="0"/>
              <a:t> [cognate 1846] </a:t>
            </a:r>
          </a:p>
          <a:p>
            <a:endParaRPr lang="en-GB" sz="2000" baseline="0" dirty="0"/>
          </a:p>
          <a:p>
            <a:endParaRPr lang="en-GB" sz="2000" baseline="0" dirty="0"/>
          </a:p>
          <a:p>
            <a:endParaRPr lang="en-GB" sz="2000" baseline="0" dirty="0"/>
          </a:p>
          <a:p>
            <a:endParaRPr lang="en-GB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843D9-4757-4631-B0CD-BAA271821D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Vocabulary revision</a:t>
            </a:r>
            <a:br>
              <a:rPr lang="en-GB" b="1" dirty="0"/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1.2.5 Vokabeln - kommen [61] stehen [87] der Körper [617] der Kopf [279] die Tür [400] der Vater [216] die Mutter [227] der Junge [630] das Mädchen [537] dunkel [819] die Nacht [335]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#1: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arbeiten [200] putzen [2851] kochen [1005] sitzen [261] das Auto [490] zu Hause [6/159]der Garten [959] der Boden [445] die Liste [1975] das Zimmer [609]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#2:  ich bin [8/3] klein [114] groß [74]  rot [381] gelb [1819] blau [1016] wie? [28] und [2] bitte [547] danke [778] die Form [300] der Mensch [104] das Ding [337]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/>
          </a:p>
          <a:p>
            <a:r>
              <a:rPr lang="en-GB" b="1" dirty="0"/>
              <a:t>Note:</a:t>
            </a:r>
            <a:r>
              <a:rPr lang="en-GB" b="1" baseline="0" dirty="0"/>
              <a:t> </a:t>
            </a:r>
            <a:r>
              <a:rPr lang="en-GB" b="0" baseline="0" dirty="0"/>
              <a:t>this task cues German present tense using predominantly the present continuous in English (which fits the context for a set of stage/film directions describing a scene before the main action starts).  This provides another opportunity to practise this important cross-linguistic difference in production, written modality.  In the previous lesson we practised comprehension of the same.  Students need repeated practice with this language feature.</a:t>
            </a:r>
          </a:p>
          <a:p>
            <a:endParaRPr lang="en-GB" b="0" baseline="0" dirty="0"/>
          </a:p>
          <a:p>
            <a:r>
              <a:rPr lang="en-GB" b="0" baseline="0" dirty="0"/>
              <a:t>In addition, this task also practises noun gender, definite/indefinite article differentiation and the use of ‘</a:t>
            </a:r>
            <a:r>
              <a:rPr lang="en-GB" b="0" baseline="0" dirty="0" err="1"/>
              <a:t>kein</a:t>
            </a:r>
            <a:r>
              <a:rPr lang="en-GB" b="0" baseline="0" dirty="0"/>
              <a:t>’, which was introduced several weeks ago.</a:t>
            </a:r>
          </a:p>
          <a:p>
            <a:endParaRPr lang="en-GB" b="1" baseline="0" dirty="0"/>
          </a:p>
          <a:p>
            <a:r>
              <a:rPr lang="en-GB" b="1" baseline="0" dirty="0"/>
              <a:t>Note: </a:t>
            </a:r>
            <a:r>
              <a:rPr lang="en-GB" b="0" baseline="0" dirty="0"/>
              <a:t>this task may be deemed too challenging for some groups.  There are several ways to differentiate it to provide scaffolding / reduce the level of challenge.</a:t>
            </a:r>
            <a:br>
              <a:rPr lang="en-GB" b="0" baseline="0" dirty="0"/>
            </a:br>
            <a:r>
              <a:rPr lang="en-GB" b="0" baseline="0" dirty="0"/>
              <a:t>1] Provide the language as an L2 </a:t>
            </a:r>
            <a:r>
              <a:rPr lang="en-GB" b="0" baseline="0" dirty="0">
                <a:sym typeface="Wingdings" panose="05000000000000000000" pitchFamily="2" charset="2"/>
              </a:rPr>
              <a:t> L1 translation.  Students will still engage in mapping the meaning of English present continuous to German present tense.</a:t>
            </a:r>
            <a:br>
              <a:rPr lang="en-GB" b="0" baseline="0" dirty="0">
                <a:sym typeface="Wingdings" panose="05000000000000000000" pitchFamily="2" charset="2"/>
              </a:rPr>
            </a:br>
            <a:r>
              <a:rPr lang="en-GB" b="0" baseline="0" dirty="0">
                <a:sym typeface="Wingdings" panose="05000000000000000000" pitchFamily="2" charset="2"/>
              </a:rPr>
              <a:t>2]  Restructure the task as a jigsaw translation - Provide English and German versions of the text alongside each other, with different gaps.  See the next slide for an example of this.</a:t>
            </a:r>
            <a:br>
              <a:rPr lang="en-GB" b="0" baseline="0" dirty="0">
                <a:sym typeface="Wingdings" panose="05000000000000000000" pitchFamily="2" charset="2"/>
              </a:rPr>
            </a:br>
            <a:r>
              <a:rPr lang="en-GB" b="0" baseline="0" dirty="0">
                <a:sym typeface="Wingdings" panose="05000000000000000000" pitchFamily="2" charset="2"/>
              </a:rPr>
              <a:t>3] As above, but provide the first letter of each of the German words.  This provides only limited support for the vocabulary retrieval but note that it does not allow for such a clear focus on the present continuous / German present tense comparison.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0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Alternative ‘jigsaw’ translation task format</a:t>
            </a:r>
            <a:br>
              <a:rPr lang="en-GB" b="1" dirty="0"/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8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6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60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02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89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4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7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4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9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5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1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7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6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5.png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523271-2662-084F-9684-6AEBCCC2B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596" y="1953953"/>
            <a:ext cx="9144000" cy="894779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Grammar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EA1430-5959-D841-A022-9618BF178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96" y="2848732"/>
            <a:ext cx="9144000" cy="16557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Definite articles (revisited)</a:t>
            </a:r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68926" y="5295812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Y7 German </a:t>
            </a:r>
          </a:p>
          <a:p>
            <a:pPr>
              <a:defRPr/>
            </a:pPr>
            <a:r>
              <a:rPr lang="en-GB" sz="1800" dirty="0">
                <a:solidFill>
                  <a:prstClr val="white"/>
                </a:solidFill>
                <a:latin typeface="Century Gothic" panose="020B0502020202020204" pitchFamily="34" charset="0"/>
              </a:rPr>
              <a:t>Term 1.2 - Week 5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ECD60A5-F0F3-684D-A486-E09017C8A782}"/>
              </a:ext>
            </a:extLst>
          </p:cNvPr>
          <p:cNvSpPr txBox="1">
            <a:spLocks/>
          </p:cNvSpPr>
          <p:nvPr/>
        </p:nvSpPr>
        <p:spPr>
          <a:xfrm>
            <a:off x="168926" y="6152332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Author name(s): Leigh McClelland / Rachel Hawkes </a:t>
            </a:r>
          </a:p>
          <a:p>
            <a:pPr>
              <a:defRPr/>
            </a:pPr>
            <a:endParaRPr lang="en-GB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13/12/19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EE55D-CADC-1443-93FC-66537651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-35542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Partnerarbeit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00038" y="919371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A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0037" y="1300826"/>
            <a:ext cx="1174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the sentence to your partner in German, but </a:t>
            </a:r>
            <a:r>
              <a:rPr lang="en-GB" sz="2200" b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say the noun that is crossed out</a:t>
            </a: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Chose the German word for ‘</a:t>
            </a:r>
            <a:r>
              <a:rPr lang="en-GB" sz="2200" b="1" i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carefully (der, die or das). Your partner will choose between two pictures. </a:t>
            </a:r>
            <a:b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S/he will then write out the whole sentence in German – so give a moment to do this.</a:t>
            </a:r>
            <a:endParaRPr lang="en-GB" sz="2200" b="1" i="1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0038" y="3695742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B 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00038" y="4093239"/>
            <a:ext cx="11521848" cy="117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your partner saying five sentences. For each, tick the noun that matches the word for </a:t>
            </a:r>
            <a:r>
              <a:rPr lang="en-GB" sz="2200" b="1" i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200" i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your partner says. Then try to write the spelling of each whole sentence that your partner has read out. </a:t>
            </a: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9D5FC3-2828-4A20-AB45-539B08625342}"/>
              </a:ext>
            </a:extLst>
          </p:cNvPr>
          <p:cNvSpPr/>
          <p:nvPr/>
        </p:nvSpPr>
        <p:spPr>
          <a:xfrm>
            <a:off x="9924437" y="106899"/>
            <a:ext cx="209919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DAA5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sprechen</a:t>
            </a:r>
            <a:endParaRPr lang="en-GB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3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4734417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Partnerarbeit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1468" y="1697369"/>
            <a:ext cx="5488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strike="sngStrike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Mädchen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spielt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Fußball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Mutter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trinkt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Wasser.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strike="sngStrike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Tür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offen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Monster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groß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Der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Mann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lächelt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schön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242" y="1697369"/>
            <a:ext cx="5931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girl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spielt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Fußball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mother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trinkt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Wasser.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door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offen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monster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groß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man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lächelt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schön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108" y="1282522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A</a:t>
            </a:r>
          </a:p>
        </p:txBody>
      </p:sp>
    </p:spTree>
    <p:extLst>
      <p:ext uri="{BB962C8B-B14F-4D97-AF65-F5344CB8AC3E}">
        <p14:creationId xmlns:p14="http://schemas.microsoft.com/office/powerpoint/2010/main" val="8089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7200" cy="8699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255AD5-11AE-9446-9F0B-025C69E2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-30504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prstClr val="white"/>
                </a:solidFill>
              </a:rPr>
              <a:t>Partnerarbeit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8" y="969546"/>
            <a:ext cx="496656" cy="1011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21" y="1094915"/>
            <a:ext cx="1026664" cy="716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95" y="2213214"/>
            <a:ext cx="773494" cy="787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2" y="2158860"/>
            <a:ext cx="859903" cy="862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68" y="3235391"/>
            <a:ext cx="1129758" cy="743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1" y="3224989"/>
            <a:ext cx="539653" cy="879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265" y="917210"/>
            <a:ext cx="1121948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62668" y="917214"/>
            <a:ext cx="1085390" cy="109785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896" y="125333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4513" y="917210"/>
            <a:ext cx="8164554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194195" y="1784298"/>
            <a:ext cx="1266538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70597" y="17842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90456" y="1784298"/>
            <a:ext cx="1424155" cy="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8949203" y="17842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4268" y="2085605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62671" y="2085609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94516" y="2085605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194198" y="2952693"/>
            <a:ext cx="1266535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918726" y="295269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190459" y="2952693"/>
            <a:ext cx="1417055" cy="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977370" y="29526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94271" y="3152408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62674" y="3152412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4519" y="3152408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194201" y="4019496"/>
            <a:ext cx="1266532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950813" y="40194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190462" y="4019496"/>
            <a:ext cx="1424149" cy="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977373" y="4019501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4271" y="4219203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62674" y="4219207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94519" y="4219203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3194201" y="5084872"/>
            <a:ext cx="1266532" cy="14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918729" y="5086291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90462" y="5084872"/>
            <a:ext cx="1424149" cy="142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977373" y="50862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94272" y="5286002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62675" y="5286006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94520" y="5286002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3194202" y="6147376"/>
            <a:ext cx="1266531" cy="5715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966856" y="6147376"/>
            <a:ext cx="1848282" cy="571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190463" y="6147376"/>
            <a:ext cx="1568380" cy="572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993416" y="6153095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99896" y="2343778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9896" y="340730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6713" y="4470836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3980" y="5531511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5.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32" y="4282893"/>
            <a:ext cx="750633" cy="874266"/>
          </a:xfrm>
          <a:prstGeom prst="rect">
            <a:avLst/>
          </a:prstGeom>
        </p:spPr>
      </p:pic>
      <p:pic>
        <p:nvPicPr>
          <p:cNvPr id="83" name="Picture 2" descr="Image result for monster free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8" y="4249119"/>
            <a:ext cx="604957" cy="9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0" y="5426263"/>
            <a:ext cx="999234" cy="7211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14" y="5333975"/>
            <a:ext cx="420858" cy="89395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9714975" y="293728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B</a:t>
            </a:r>
          </a:p>
        </p:txBody>
      </p:sp>
    </p:spTree>
    <p:extLst>
      <p:ext uri="{BB962C8B-B14F-4D97-AF65-F5344CB8AC3E}">
        <p14:creationId xmlns:p14="http://schemas.microsoft.com/office/powerpoint/2010/main" val="186973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7200" cy="86995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23955EF-E15E-814C-8060-A3DA92B0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41" y="-34380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Partnerarbeit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8" y="969546"/>
            <a:ext cx="496656" cy="1011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21" y="1094915"/>
            <a:ext cx="1026664" cy="716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95" y="2213214"/>
            <a:ext cx="773494" cy="787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2" y="2158860"/>
            <a:ext cx="859903" cy="862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68" y="3235391"/>
            <a:ext cx="1129758" cy="743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1" y="3224989"/>
            <a:ext cx="539653" cy="879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265" y="917210"/>
            <a:ext cx="1121948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62668" y="917214"/>
            <a:ext cx="1085390" cy="109785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896" y="125333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4513" y="917210"/>
            <a:ext cx="8164554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194195" y="1784298"/>
            <a:ext cx="1266538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70597" y="17842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90456" y="1784298"/>
            <a:ext cx="1424155" cy="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8949203" y="17842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4268" y="2085605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62671" y="2085609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94516" y="2085605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194198" y="2952693"/>
            <a:ext cx="1266535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918726" y="295269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190459" y="2952693"/>
            <a:ext cx="1417055" cy="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977370" y="29526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94271" y="3152408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62674" y="3152412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4519" y="3152408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194201" y="4019496"/>
            <a:ext cx="1266532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950813" y="40194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190462" y="4019496"/>
            <a:ext cx="1424149" cy="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977373" y="4019501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4271" y="4219203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62674" y="4219207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94519" y="4219203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3194201" y="5084872"/>
            <a:ext cx="1266532" cy="14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918729" y="5086291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90462" y="5084872"/>
            <a:ext cx="1424149" cy="142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977373" y="50862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94272" y="5286002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62675" y="5286006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94520" y="5286002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3194202" y="6147376"/>
            <a:ext cx="1266531" cy="5715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966856" y="6147376"/>
            <a:ext cx="1848282" cy="571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190463" y="6147376"/>
            <a:ext cx="1568380" cy="572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993416" y="6153095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99896" y="2343778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9896" y="340730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6713" y="4470836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3980" y="5531511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5.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32" y="4282893"/>
            <a:ext cx="750633" cy="874266"/>
          </a:xfrm>
          <a:prstGeom prst="rect">
            <a:avLst/>
          </a:prstGeom>
        </p:spPr>
      </p:pic>
      <p:pic>
        <p:nvPicPr>
          <p:cNvPr id="83" name="Picture 2" descr="Image result for monster free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8" y="4249119"/>
            <a:ext cx="604957" cy="9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0" y="5426263"/>
            <a:ext cx="999234" cy="7211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14" y="5333975"/>
            <a:ext cx="420858" cy="89395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9714975" y="293728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B</a:t>
            </a:r>
          </a:p>
        </p:txBody>
      </p:sp>
      <p:pic>
        <p:nvPicPr>
          <p:cNvPr id="2050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99" y="1374560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4097" y="1320424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Das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20020" y="1314349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Mädchen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65232" y="1322633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spielt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917548" y="1315045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Fußball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1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72" y="2436459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006158" y="2465541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Die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11220" y="2508233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Mutter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69329" y="2498841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trinkt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935302" y="2508232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Wasser.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98138" y="3548382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Die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88208" y="3591074"/>
            <a:ext cx="11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Tür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61309" y="3581682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ist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27282" y="3591073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offen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46264" y="4623207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Das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95704" y="4649857"/>
            <a:ext cx="15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Monster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09435" y="4624423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ist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328332" y="4665898"/>
            <a:ext cx="132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gro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ß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54286" y="5706049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Der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103726" y="5732699"/>
            <a:ext cx="15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Mann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17457" y="5707265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lächelt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272186" y="5748740"/>
            <a:ext cx="132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schön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8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5" y="3599522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7" y="4689992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63" y="5741640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458E3-5158-1843-9940-656C0B52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-31511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Partnerarbeit</a:t>
            </a:r>
            <a:r>
              <a:rPr lang="en-GB" sz="3600" b="1" dirty="0">
                <a:solidFill>
                  <a:prstClr val="white"/>
                </a:solidFill>
                <a:ea typeface="+mn-ea"/>
                <a:cs typeface="+mn-cs"/>
              </a:rPr>
              <a:t> [2]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00038" y="919371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B 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0037" y="3898272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A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0052" y="204142"/>
            <a:ext cx="273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Now swap roles!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7" y="1355098"/>
            <a:ext cx="1174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say your five sentences to your partner in German, but </a:t>
            </a:r>
            <a:r>
              <a:rPr lang="en-GB" sz="2200" b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say out loud the crossed out noun</a:t>
            </a: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Use the correct word for ‘</a:t>
            </a:r>
            <a:r>
              <a:rPr lang="en-GB" sz="2200" b="1" i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(der, die or das).  </a:t>
            </a:r>
            <a:b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partner will choose between two pictures. </a:t>
            </a:r>
            <a:b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S/he will then write out the whole sentence in German – so give a moment to do this.</a:t>
            </a:r>
            <a:endParaRPr lang="en-GB" sz="2200" b="1" i="1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7" y="4343726"/>
            <a:ext cx="11521848" cy="117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your partner saying five sentences. For each, tick the noun that matches the word for </a:t>
            </a:r>
            <a:r>
              <a:rPr lang="en-GB" sz="2200" b="1" i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200" i="1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your partner says. Then try to write the spelling of each whole sentence that your partner has read out. </a:t>
            </a: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3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4734417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Partnerarbeit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0158" y="1796053"/>
            <a:ext cx="5488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strike="sngStrike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Buch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nicht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lang.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Der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Kopf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explodiert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strike="sngStrike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Familie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macht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ein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Picknick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strike="sngStrike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Haus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kostet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eine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Million Euro.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Hand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kalt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242" y="1796053"/>
            <a:ext cx="5931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book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nicht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lang.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head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explodiert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family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macht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ein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Picknick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house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kostet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eine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Million Euro.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[The </a:t>
            </a:r>
            <a:r>
              <a:rPr lang="en-GB" sz="2400" strike="sngStrike" dirty="0">
                <a:solidFill>
                  <a:srgbClr val="000066"/>
                </a:solidFill>
                <a:latin typeface="Century Gothic" panose="020B0502020202020204" pitchFamily="34" charset="0"/>
              </a:rPr>
              <a:t>hand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]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kalt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108" y="1398719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B</a:t>
            </a:r>
          </a:p>
        </p:txBody>
      </p:sp>
    </p:spTree>
    <p:extLst>
      <p:ext uri="{BB962C8B-B14F-4D97-AF65-F5344CB8AC3E}">
        <p14:creationId xmlns:p14="http://schemas.microsoft.com/office/powerpoint/2010/main" val="6893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32EE2-EF33-8840-9001-3FDA2F2E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22" y="-33268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Partnerarbeit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7" y="3263576"/>
            <a:ext cx="773494" cy="787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0" y="4348050"/>
            <a:ext cx="1129758" cy="743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265" y="917210"/>
            <a:ext cx="1121948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62668" y="917214"/>
            <a:ext cx="1085390" cy="109785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896" y="125333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4513" y="917210"/>
            <a:ext cx="8164554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194195" y="1776710"/>
            <a:ext cx="1119540" cy="759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07063" y="1776710"/>
            <a:ext cx="1205343" cy="651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56494" y="1773671"/>
            <a:ext cx="1283229" cy="3039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137787" y="178430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4268" y="2085605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62671" y="2085609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94516" y="2085605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194198" y="2952693"/>
            <a:ext cx="1069553" cy="2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629485" y="295269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862909" y="29526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137790" y="29526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94271" y="3152408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62674" y="3152412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4519" y="3152408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194201" y="4019496"/>
            <a:ext cx="1025810" cy="2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369177" y="40194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29687" y="4019496"/>
            <a:ext cx="1083517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137793" y="4019501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4271" y="4219203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62674" y="4219207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94519" y="4219203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3194201" y="5086291"/>
            <a:ext cx="1025810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225431" y="5075127"/>
            <a:ext cx="941659" cy="175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367125" y="5079935"/>
            <a:ext cx="1232419" cy="610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778517" y="5079935"/>
            <a:ext cx="1309276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94272" y="5286002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62675" y="5286006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94520" y="5286002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3221498" y="6153087"/>
            <a:ext cx="1035541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752320" y="6153090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972097" y="615309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9137794" y="6153095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99896" y="2343778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9896" y="340730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6713" y="4470836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3980" y="5531511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5.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0" y="5343174"/>
            <a:ext cx="695380" cy="809913"/>
          </a:xfrm>
          <a:prstGeom prst="rect">
            <a:avLst/>
          </a:prstGeom>
        </p:spPr>
      </p:pic>
      <p:pic>
        <p:nvPicPr>
          <p:cNvPr id="83" name="Picture 2" descr="Image result for monster fre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0" y="2120337"/>
            <a:ext cx="604957" cy="9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46" y="3326441"/>
            <a:ext cx="999234" cy="72111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6" y="1016506"/>
            <a:ext cx="977414" cy="9122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2" y="1059633"/>
            <a:ext cx="878326" cy="78610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46" y="2076862"/>
            <a:ext cx="916534" cy="101912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14" y="4311642"/>
            <a:ext cx="1081462" cy="751616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>
          <a:xfrm flipV="1">
            <a:off x="8273901" y="5080428"/>
            <a:ext cx="1309276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758833" y="5061500"/>
            <a:ext cx="941659" cy="175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409576" y="4019496"/>
            <a:ext cx="1395522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4" y="5468817"/>
            <a:ext cx="431882" cy="63600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9765774" y="293728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A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7322546" y="1770632"/>
            <a:ext cx="1283229" cy="3039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7200" cy="86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968AD-5EC5-354B-AE6B-208FE1E6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20" y="-34652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600" b="1" dirty="0" err="1">
                <a:solidFill>
                  <a:prstClr val="white"/>
                </a:solidFill>
                <a:ea typeface="+mn-ea"/>
                <a:cs typeface="+mn-cs"/>
              </a:rPr>
              <a:t>Partnerarbeit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7" y="3263576"/>
            <a:ext cx="773494" cy="787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0" y="4348050"/>
            <a:ext cx="1129758" cy="743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265" y="917210"/>
            <a:ext cx="1121948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62668" y="917214"/>
            <a:ext cx="1085390" cy="109785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896" y="125333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4513" y="917210"/>
            <a:ext cx="8164554" cy="109785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194195" y="1776710"/>
            <a:ext cx="1119540" cy="759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07063" y="1776710"/>
            <a:ext cx="1205343" cy="6517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56494" y="1773671"/>
            <a:ext cx="1283229" cy="3039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137787" y="178430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4268" y="2085605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62671" y="2085609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94516" y="2085605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194198" y="2952693"/>
            <a:ext cx="1069553" cy="2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629485" y="295269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862909" y="29526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137790" y="2952698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94271" y="3152408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62674" y="3152412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4519" y="3152408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194201" y="4019496"/>
            <a:ext cx="1025810" cy="2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369177" y="4019496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29687" y="4019496"/>
            <a:ext cx="1083517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137793" y="4019501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4271" y="4219203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62674" y="4219207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94519" y="4219203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3194201" y="5086291"/>
            <a:ext cx="1025810" cy="1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225431" y="5075127"/>
            <a:ext cx="941659" cy="175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367125" y="5079935"/>
            <a:ext cx="1232419" cy="610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778517" y="5079935"/>
            <a:ext cx="1309276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94272" y="5286002"/>
            <a:ext cx="1121948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62675" y="5286006"/>
            <a:ext cx="1085390" cy="100163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94520" y="5286002"/>
            <a:ext cx="8164554" cy="100163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3221498" y="6153087"/>
            <a:ext cx="1035541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752320" y="6153090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972097" y="6153093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9137794" y="6153095"/>
            <a:ext cx="1864325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99896" y="2343778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9896" y="3407307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6713" y="4470836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3980" y="5531511"/>
            <a:ext cx="4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5.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0" y="5343174"/>
            <a:ext cx="695380" cy="809913"/>
          </a:xfrm>
          <a:prstGeom prst="rect">
            <a:avLst/>
          </a:prstGeom>
        </p:spPr>
      </p:pic>
      <p:pic>
        <p:nvPicPr>
          <p:cNvPr id="83" name="Picture 2" descr="Image result for monster fre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0" y="2120337"/>
            <a:ext cx="604957" cy="9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46" y="3326441"/>
            <a:ext cx="999234" cy="72111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6" y="1016506"/>
            <a:ext cx="977414" cy="9122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2" y="1059633"/>
            <a:ext cx="878326" cy="78610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46" y="2076862"/>
            <a:ext cx="916534" cy="101912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14" y="4311642"/>
            <a:ext cx="1081462" cy="751616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>
          <a:xfrm flipV="1">
            <a:off x="8273901" y="5080428"/>
            <a:ext cx="1309276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758833" y="5061500"/>
            <a:ext cx="941659" cy="175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409576" y="4019496"/>
            <a:ext cx="1395522" cy="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4" y="5468817"/>
            <a:ext cx="431882" cy="63600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9765774" y="293728"/>
            <a:ext cx="20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Partner A</a:t>
            </a:r>
          </a:p>
        </p:txBody>
      </p:sp>
      <p:pic>
        <p:nvPicPr>
          <p:cNvPr id="96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8" y="1422675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2994097" y="1320424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Das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48547" y="1329873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Buch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89251" y="1320424"/>
            <a:ext cx="9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ist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917548" y="1315045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lang.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1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93" y="2520002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3006158" y="2465541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Der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11220" y="2508233"/>
            <a:ext cx="139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Kopf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59544" y="2498841"/>
            <a:ext cx="180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explodiert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989894" y="2508232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plötzlich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98138" y="3548382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Die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84599" y="3577426"/>
            <a:ext cx="164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Familie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330086" y="3583898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macht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927282" y="3591073"/>
            <a:ext cx="189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Picknick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046264" y="4623207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Das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168811" y="4622220"/>
            <a:ext cx="15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Haus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59309" y="4624423"/>
            <a:ext cx="111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eine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73995" y="4665898"/>
            <a:ext cx="132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Euro.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54286" y="5706049"/>
            <a:ext cx="15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Die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89828" y="5732699"/>
            <a:ext cx="15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Hand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9219" y="5707265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ist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395018" y="5748740"/>
            <a:ext cx="132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kalt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61" y="3559616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7" y="4689992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380x380 Green Tick Clipart Free To Use Clip Art Resourc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1" y="5741640"/>
            <a:ext cx="934334" cy="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Straight Connector 120"/>
          <p:cNvCxnSpPr/>
          <p:nvPr/>
        </p:nvCxnSpPr>
        <p:spPr>
          <a:xfrm>
            <a:off x="7322546" y="1770632"/>
            <a:ext cx="1283229" cy="3039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485737" y="1346135"/>
            <a:ext cx="9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nicht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81781" y="3574103"/>
            <a:ext cx="149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ein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603890" y="4610260"/>
            <a:ext cx="15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kostet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372429" y="4640113"/>
            <a:ext cx="111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Million</a:t>
            </a:r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2" grpId="0"/>
      <p:bldP spid="123" grpId="0"/>
      <p:bldP spid="124" grpId="0"/>
      <p:bldP spid="1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575" y="375091"/>
            <a:ext cx="4734417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Schreib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eine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Filmszene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227" y="2791807"/>
            <a:ext cx="3560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Mann/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trinkt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Haus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ist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Mädchen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spielt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Nacht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ist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Junge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liest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Mutter/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spielt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676" y="1638175"/>
            <a:ext cx="1174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Write sentences in German based on these words. You may add other words. </a:t>
            </a:r>
            <a:b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Choose the words for </a:t>
            </a:r>
            <a:r>
              <a:rPr lang="en-GB" sz="2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carefully.</a:t>
            </a:r>
            <a:endParaRPr lang="en-GB" sz="24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5146" y="2764511"/>
            <a:ext cx="48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Der Mann trinkt Wasser.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5146" y="3904278"/>
            <a:ext cx="48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Die Nacht ist lang und dunkel.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9080" y="3536745"/>
            <a:ext cx="73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Das Mädchen spielt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Fußball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(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mit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einem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Freund).</a:t>
            </a:r>
            <a:endParaRPr lang="de-DE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9080" y="3166290"/>
            <a:ext cx="73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Das Haus ist klein/gro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ß/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neu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offen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schön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de-DE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9080" y="4269133"/>
            <a:ext cx="73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Der Junge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liest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ein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Buch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de-DE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9080" y="4649216"/>
            <a:ext cx="73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Die Mutter spielt Tennis.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F9D5FC3-2828-4A20-AB45-539B08625342}"/>
              </a:ext>
            </a:extLst>
          </p:cNvPr>
          <p:cNvSpPr/>
          <p:nvPr/>
        </p:nvSpPr>
        <p:spPr>
          <a:xfrm>
            <a:off x="9924437" y="106899"/>
            <a:ext cx="209919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DAA5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endParaRPr lang="en-GB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10" y="298522"/>
            <a:ext cx="4608293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Definite articles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764" y="1389428"/>
            <a:ext cx="113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German nouns are divided up into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two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/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three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/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four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groups.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64" y="1965801"/>
            <a:ext cx="1196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Each group has a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grammatical __________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and a different word for </a:t>
            </a:r>
            <a:r>
              <a:rPr lang="en-GB" sz="24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______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64" y="5144417"/>
            <a:ext cx="1183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As you know, when you learn a German noun, you must ________ its grammatical gender.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00038" y="2734419"/>
          <a:ext cx="719706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masculine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  <a:r>
                        <a:rPr lang="en-GB" sz="2400" b="1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Zug </a:t>
                      </a:r>
                      <a:r>
                        <a:rPr lang="en-GB" sz="2400" i="1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(the train)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feminine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i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(the</a:t>
                      </a:r>
                      <a:r>
                        <a:rPr lang="en-GB" sz="2400" i="1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family</a:t>
                      </a:r>
                      <a:r>
                        <a:rPr lang="en-GB" sz="2400" i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neuter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Haus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i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(the house)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2764" y="4474527"/>
            <a:ext cx="780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These words for </a:t>
            </a:r>
            <a:r>
              <a:rPr lang="en-GB" sz="24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the</a:t>
            </a:r>
            <a:r>
              <a:rPr lang="en-GB" sz="2400" i="1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are called _________ _________</a:t>
            </a:r>
            <a:r>
              <a:rPr lang="en-GB" sz="2400" i="1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141692" y="1278699"/>
            <a:ext cx="1085018" cy="668723"/>
          </a:xfrm>
          <a:prstGeom prst="ellipse">
            <a:avLst/>
          </a:prstGeom>
          <a:noFill/>
          <a:ln w="76200">
            <a:solidFill>
              <a:srgbClr val="E2B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0288" y="189206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gender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09305" y="189206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the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373" y="4412972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definite articles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8325" y="5097402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learn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21" grpId="0"/>
      <p:bldP spid="5" grpId="0" animBg="1"/>
      <p:bldP spid="7" grpId="0"/>
      <p:bldP spid="1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10" y="298522"/>
            <a:ext cx="4608293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Definite articles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764" y="1389428"/>
            <a:ext cx="113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German nouns are divided up into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two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/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three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/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four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groups.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64" y="1965801"/>
            <a:ext cx="1196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Each group has a </a:t>
            </a:r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grammatical __________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and a different word for </a:t>
            </a:r>
            <a:r>
              <a:rPr lang="en-GB" sz="24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______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64" y="5144417"/>
            <a:ext cx="1183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As you know, when you learn a German noun, you must ________ its grammatical gender.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00038" y="2734419"/>
          <a:ext cx="719706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masculine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  <a:r>
                        <a:rPr lang="en-GB" sz="2400" b="1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Zug </a:t>
                      </a:r>
                      <a:r>
                        <a:rPr lang="en-GB" sz="2400" i="1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(the train)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feminine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i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(the</a:t>
                      </a:r>
                      <a:r>
                        <a:rPr lang="en-GB" sz="2400" i="1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family</a:t>
                      </a:r>
                      <a:r>
                        <a:rPr lang="en-GB" sz="2400" i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neuter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e.g. 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Haus</a:t>
                      </a:r>
                      <a:r>
                        <a:rPr lang="en-GB" sz="2400" b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i="1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(the house)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2764" y="4474527"/>
            <a:ext cx="780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These words for </a:t>
            </a:r>
            <a:r>
              <a:rPr lang="en-GB" sz="24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the</a:t>
            </a:r>
            <a:r>
              <a:rPr lang="en-GB" sz="2400" i="1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are called _________ _________</a:t>
            </a:r>
            <a:r>
              <a:rPr lang="en-GB" sz="2400" i="1" dirty="0">
                <a:solidFill>
                  <a:srgbClr val="000066"/>
                </a:solidFill>
                <a:latin typeface="Century Gothic" panose="020B0502020202020204" pitchFamily="34" charset="0"/>
              </a:rPr>
              <a:t>.</a:t>
            </a:r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141692" y="1278699"/>
            <a:ext cx="1085018" cy="668723"/>
          </a:xfrm>
          <a:prstGeom prst="ellipse">
            <a:avLst/>
          </a:prstGeom>
          <a:noFill/>
          <a:ln w="76200">
            <a:solidFill>
              <a:srgbClr val="E2B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0288" y="189206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gender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09305" y="189206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the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373" y="4412972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definite articles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8325" y="5097402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learn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21" grpId="0"/>
      <p:bldP spid="5" grpId="0" animBg="1"/>
      <p:bldP spid="7" grpId="0"/>
      <p:bldP spid="1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91667" y="2216398"/>
            <a:ext cx="1442546" cy="523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Mädchen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6937" y="2910998"/>
            <a:ext cx="983118" cy="528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Junge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0513" y="4385598"/>
            <a:ext cx="927006" cy="528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Eltern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6213" y="2217584"/>
            <a:ext cx="927004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Haus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3312" y="2204159"/>
            <a:ext cx="1182413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Fußball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34" y="2288597"/>
            <a:ext cx="864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6. Der 	            /                   /		    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klein</a:t>
            </a:r>
            <a:r>
              <a:rPr lang="en-GB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34" y="2971594"/>
            <a:ext cx="864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7. Der 		       /                 /	   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geht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 ins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Haus</a:t>
            </a:r>
            <a:r>
              <a:rPr lang="en-GB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534" y="3699781"/>
            <a:ext cx="864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8. Das 		/                   /	          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de-DE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groß.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5904" y="3640455"/>
            <a:ext cx="988574" cy="523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Vater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463" y="4427105"/>
            <a:ext cx="864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9. Der		 /                /               </a:t>
            </a:r>
            <a:r>
              <a:rPr lang="de-DE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kommt wieder aus dem Haus</a:t>
            </a:r>
            <a:r>
              <a:rPr lang="en-GB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03463" y="4388357"/>
            <a:ext cx="983118" cy="528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Junge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20854" y="4388357"/>
            <a:ext cx="1052701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Mutter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534" y="5207663"/>
            <a:ext cx="864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10. Das                 /                  /	              </a:t>
            </a:r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explodiert</a:t>
            </a:r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!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539" y="5137609"/>
            <a:ext cx="1123212" cy="528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Fußball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7065" y="5145890"/>
            <a:ext cx="1053737" cy="523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Familie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55904" y="2925814"/>
            <a:ext cx="1442546" cy="523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Mädchen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9332" y="3644280"/>
            <a:ext cx="1182413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Fußball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936" y="3643417"/>
            <a:ext cx="927004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Haus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0665" y="5127780"/>
            <a:ext cx="927004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Haus</a:t>
            </a:r>
            <a:endParaRPr lang="en-GB" sz="20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0351" y="2927887"/>
            <a:ext cx="1052701" cy="52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Mutter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F9D5FC3-2828-4A20-AB45-539B08625342}"/>
              </a:ext>
            </a:extLst>
          </p:cNvPr>
          <p:cNvSpPr/>
          <p:nvPr/>
        </p:nvSpPr>
        <p:spPr>
          <a:xfrm>
            <a:off x="9924437" y="106899"/>
            <a:ext cx="209919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DAA5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endParaRPr lang="en-GB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794939" cy="869950"/>
          </a:xfrm>
          <a:prstGeom prst="rect">
            <a:avLst/>
          </a:prstGeom>
        </p:spPr>
      </p:pic>
      <p:sp>
        <p:nvSpPr>
          <p:cNvPr id="38" name="Title 3"/>
          <p:cNvSpPr>
            <a:spLocks noGrp="1"/>
          </p:cNvSpPr>
          <p:nvPr>
            <p:ph type="title"/>
          </p:nvPr>
        </p:nvSpPr>
        <p:spPr>
          <a:xfrm>
            <a:off x="88611" y="322211"/>
            <a:ext cx="3745089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ein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Filmprojekt</a:t>
            </a:r>
            <a:r>
              <a:rPr lang="en-GB" sz="3600" b="1" dirty="0">
                <a:solidFill>
                  <a:schemeClr val="bg1"/>
                </a:solidFill>
              </a:rPr>
              <a:t> [2]</a:t>
            </a:r>
          </a:p>
        </p:txBody>
      </p:sp>
      <p:sp>
        <p:nvSpPr>
          <p:cNvPr id="39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7382" y="1377612"/>
            <a:ext cx="1203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The scene continues and the action starts!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7519" y="587701"/>
            <a:ext cx="788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Wie</a:t>
            </a:r>
            <a:r>
              <a:rPr lang="en-GB" sz="32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sagt</a:t>
            </a:r>
            <a:r>
              <a:rPr lang="en-GB" sz="3200" dirty="0">
                <a:solidFill>
                  <a:srgbClr val="000066"/>
                </a:solidFill>
                <a:latin typeface="Century Gothic" panose="020B0502020202020204" pitchFamily="34" charset="0"/>
              </a:rPr>
              <a:t> man das auf </a:t>
            </a:r>
            <a:r>
              <a:rPr lang="en-GB" sz="3200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Englisch</a:t>
            </a:r>
            <a:r>
              <a:rPr lang="en-GB" sz="3200" dirty="0">
                <a:solidFill>
                  <a:srgbClr val="000066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5577" y="2576606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football is small.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97816" y="3290487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boy goes into the house.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57573" y="3970639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house is big.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57572" y="4686571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boy comes out of the house again.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30055" y="5538215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house explodes!</a:t>
            </a:r>
          </a:p>
        </p:txBody>
      </p:sp>
    </p:spTree>
    <p:extLst>
      <p:ext uri="{BB962C8B-B14F-4D97-AF65-F5344CB8AC3E}">
        <p14:creationId xmlns:p14="http://schemas.microsoft.com/office/powerpoint/2010/main" val="7746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8225"/>
            <a:ext cx="4734417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ein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Computerspiel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154" y="1208175"/>
            <a:ext cx="11607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Your German friend is on the phone describing the story of her new favourite computer game. You can’t hear because your dad is using the blender in the kitchen. </a:t>
            </a:r>
          </a:p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Choose the correct nouns to make sense of it all.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1769" y="2476099"/>
          <a:ext cx="9875523" cy="3279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1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95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der/die/das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Mann / Nacht / Monster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sehr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dunkel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5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der/die/das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Mann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Monster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steht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in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einer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Kirche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der/die/das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Computerspiel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Nacht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Grund</a:t>
                      </a: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klar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der/die/das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 / Monster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findet</a:t>
                      </a:r>
                      <a:r>
                        <a:rPr lang="en-GB" sz="20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einen</a:t>
                      </a:r>
                      <a:r>
                        <a:rPr lang="en-GB" sz="20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Körper</a:t>
                      </a:r>
                      <a:r>
                        <a:rPr lang="en-GB" sz="20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! Was?!</a:t>
                      </a: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der/die/das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Kopf / Monster / 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rot und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blutig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3777928" y="2629643"/>
            <a:ext cx="883404" cy="38487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73900" y="3295058"/>
            <a:ext cx="842403" cy="359117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59213" y="3950939"/>
            <a:ext cx="883404" cy="38487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77928" y="4572069"/>
            <a:ext cx="883404" cy="38487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73900" y="5254219"/>
            <a:ext cx="734094" cy="38487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513199" y="2607744"/>
            <a:ext cx="625539" cy="36092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91769" y="3295058"/>
            <a:ext cx="625539" cy="36092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1770" y="3920496"/>
            <a:ext cx="625539" cy="36092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28971" y="4584047"/>
            <a:ext cx="625539" cy="36092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16219" y="5233942"/>
            <a:ext cx="625539" cy="36092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Action Button: Custom 41">
            <a:hlinkClick r:id="" action="ppaction://noaction" highlightClick="1">
              <a:snd r:embed="rId4" name="1. Die Nacht - blender.wav"/>
            </a:hlinkClick>
          </p:cNvPr>
          <p:cNvSpPr/>
          <p:nvPr/>
        </p:nvSpPr>
        <p:spPr>
          <a:xfrm>
            <a:off x="275741" y="2611220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Action Button: Custom 42">
            <a:hlinkClick r:id="" action="ppaction://noaction" highlightClick="1">
              <a:snd r:embed="rId5" name="2. Der Mann - blender.wav"/>
            </a:hlinkClick>
          </p:cNvPr>
          <p:cNvSpPr/>
          <p:nvPr/>
        </p:nvSpPr>
        <p:spPr>
          <a:xfrm>
            <a:off x="270478" y="3295058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4" name="Action Button: Custom 43">
            <a:hlinkClick r:id="" action="ppaction://noaction" highlightClick="1">
              <a:snd r:embed="rId6" name="3. Der Grund - blender.wav"/>
            </a:hlinkClick>
          </p:cNvPr>
          <p:cNvSpPr/>
          <p:nvPr/>
        </p:nvSpPr>
        <p:spPr>
          <a:xfrm>
            <a:off x="270478" y="3950939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5" name="Action Button: Custom 44">
            <a:hlinkClick r:id="" action="ppaction://noaction" highlightClick="1">
              <a:snd r:embed="rId7" name="4. Der Mann - blender.wav"/>
            </a:hlinkClick>
          </p:cNvPr>
          <p:cNvSpPr/>
          <p:nvPr/>
        </p:nvSpPr>
        <p:spPr>
          <a:xfrm>
            <a:off x="270478" y="4606820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6" name="Action Button: Custom 45">
            <a:hlinkClick r:id="" action="ppaction://noaction" highlightClick="1">
              <a:snd r:embed="rId8" name="5. Der Kopf - blender.wav"/>
            </a:hlinkClick>
          </p:cNvPr>
          <p:cNvSpPr/>
          <p:nvPr/>
        </p:nvSpPr>
        <p:spPr>
          <a:xfrm>
            <a:off x="270478" y="5221407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F9D5FC3-2828-4A20-AB45-539B08625342}"/>
              </a:ext>
            </a:extLst>
          </p:cNvPr>
          <p:cNvSpPr/>
          <p:nvPr/>
        </p:nvSpPr>
        <p:spPr>
          <a:xfrm>
            <a:off x="9924437" y="106899"/>
            <a:ext cx="209919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DAA5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hören</a:t>
            </a:r>
            <a:endParaRPr lang="en-GB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4734417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ein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Computerspiel</a:t>
            </a:r>
            <a:r>
              <a:rPr lang="en-GB" sz="3600" b="1" dirty="0">
                <a:solidFill>
                  <a:schemeClr val="bg1"/>
                </a:solidFill>
              </a:rPr>
              <a:t> [2]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154" y="1208175"/>
            <a:ext cx="1160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66"/>
                </a:solidFill>
                <a:latin typeface="Century Gothic" panose="020B0502020202020204" pitchFamily="34" charset="0"/>
              </a:rPr>
              <a:t>You keep listening to your friend, and start to make notes in English to try to make sense of the story.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4250" y="1948217"/>
          <a:ext cx="10376856" cy="3901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article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noun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Monster / Hand / Mann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Mädchen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Computerspiel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Tür</a:t>
                      </a: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 / Monster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Nacht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Computerspiel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Action Button: Custom 5">
            <a:hlinkClick r:id="" action="ppaction://noaction" highlightClick="1">
              <a:snd r:embed="rId4" name="6. Die Hand - blender.wav"/>
            </a:hlinkClick>
          </p:cNvPr>
          <p:cNvSpPr/>
          <p:nvPr/>
        </p:nvSpPr>
        <p:spPr>
          <a:xfrm>
            <a:off x="270478" y="2494934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2" name="Action Button: Custom 41">
            <a:hlinkClick r:id="" action="ppaction://noaction" highlightClick="1">
              <a:snd r:embed="rId5" name="7. Der Mann - blender.wav"/>
            </a:hlinkClick>
          </p:cNvPr>
          <p:cNvSpPr/>
          <p:nvPr/>
        </p:nvSpPr>
        <p:spPr>
          <a:xfrm>
            <a:off x="270478" y="3181191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3" name="Action Button: Custom 42">
            <a:hlinkClick r:id="" action="ppaction://noaction" highlightClick="1">
              <a:snd r:embed="rId6" name="8. Die Tur - blender.wav"/>
            </a:hlinkClick>
          </p:cNvPr>
          <p:cNvSpPr/>
          <p:nvPr/>
        </p:nvSpPr>
        <p:spPr>
          <a:xfrm>
            <a:off x="270478" y="3906512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44" name="Action Button: Custom 43">
            <a:hlinkClick r:id="" action="ppaction://noaction" highlightClick="1">
              <a:snd r:embed="rId7" name="9. Das Monster - blender.wav"/>
            </a:hlinkClick>
          </p:cNvPr>
          <p:cNvSpPr/>
          <p:nvPr/>
        </p:nvSpPr>
        <p:spPr>
          <a:xfrm>
            <a:off x="270478" y="4634777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45" name="Action Button: Custom 44">
            <a:hlinkClick r:id="" action="ppaction://noaction" highlightClick="1">
              <a:snd r:embed="rId8" name="10. Das Programm - blender.wav"/>
            </a:hlinkClick>
          </p:cNvPr>
          <p:cNvSpPr/>
          <p:nvPr/>
        </p:nvSpPr>
        <p:spPr>
          <a:xfrm>
            <a:off x="270478" y="5363042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F9D5FC3-2828-4A20-AB45-539B08625342}"/>
              </a:ext>
            </a:extLst>
          </p:cNvPr>
          <p:cNvSpPr/>
          <p:nvPr/>
        </p:nvSpPr>
        <p:spPr>
          <a:xfrm>
            <a:off x="9924437" y="106899"/>
            <a:ext cx="209919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DAA52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hören</a:t>
            </a:r>
            <a:endParaRPr lang="en-GB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289736"/>
            <a:ext cx="3593432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04" y="327151"/>
            <a:ext cx="4734417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Antworten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038" y="338225"/>
            <a:ext cx="5931430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6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64250" y="1948217"/>
          <a:ext cx="10376856" cy="3901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article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noun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Monster / Hand / Mann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Mädchen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Computerspiel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Tür</a:t>
                      </a: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Mann / Monster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Nacht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Computerspiel</a:t>
                      </a:r>
                      <a:r>
                        <a:rPr lang="en-GB" sz="20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GB" sz="20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270478" y="2494934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2" name="Action Button: Custom 41">
            <a:hlinkClick r:id="" action="ppaction://noaction" highlightClick="1"/>
          </p:cNvPr>
          <p:cNvSpPr/>
          <p:nvPr/>
        </p:nvSpPr>
        <p:spPr>
          <a:xfrm>
            <a:off x="270478" y="3181191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270478" y="3906512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44" name="Action Button: Custom 43">
            <a:hlinkClick r:id="" action="ppaction://noaction" highlightClick="1"/>
          </p:cNvPr>
          <p:cNvSpPr/>
          <p:nvPr/>
        </p:nvSpPr>
        <p:spPr>
          <a:xfrm>
            <a:off x="270478" y="4634777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45" name="Action Button: Custom 44">
            <a:hlinkClick r:id="" action="ppaction://noaction" highlightClick="1"/>
          </p:cNvPr>
          <p:cNvSpPr/>
          <p:nvPr/>
        </p:nvSpPr>
        <p:spPr>
          <a:xfrm>
            <a:off x="270478" y="5363042"/>
            <a:ext cx="398462" cy="411678"/>
          </a:xfrm>
          <a:prstGeom prst="actionButtonBlank">
            <a:avLst/>
          </a:prstGeom>
          <a:solidFill>
            <a:srgbClr val="E2B700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FF68F-4E45-4F71-BF15-3035D50F369A}"/>
              </a:ext>
            </a:extLst>
          </p:cNvPr>
          <p:cNvSpPr txBox="1"/>
          <p:nvPr/>
        </p:nvSpPr>
        <p:spPr>
          <a:xfrm>
            <a:off x="930616" y="2511176"/>
            <a:ext cx="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die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BB93B4-892B-4E39-A041-EE26D9EF548D}"/>
              </a:ext>
            </a:extLst>
          </p:cNvPr>
          <p:cNvSpPr/>
          <p:nvPr/>
        </p:nvSpPr>
        <p:spPr>
          <a:xfrm>
            <a:off x="3265753" y="2511176"/>
            <a:ext cx="1038618" cy="461665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304D9-7EF8-44E1-A222-F26BA322745B}"/>
              </a:ext>
            </a:extLst>
          </p:cNvPr>
          <p:cNvSpPr txBox="1"/>
          <p:nvPr/>
        </p:nvSpPr>
        <p:spPr>
          <a:xfrm>
            <a:off x="6383231" y="2527611"/>
            <a:ext cx="52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Hand – no fingers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45D6D1-F26B-4731-B232-0EABA594B070}"/>
              </a:ext>
            </a:extLst>
          </p:cNvPr>
          <p:cNvSpPr txBox="1"/>
          <p:nvPr/>
        </p:nvSpPr>
        <p:spPr>
          <a:xfrm>
            <a:off x="930616" y="3156197"/>
            <a:ext cx="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6B131-CB24-4125-8537-A37FCDF74209}"/>
              </a:ext>
            </a:extLst>
          </p:cNvPr>
          <p:cNvSpPr txBox="1"/>
          <p:nvPr/>
        </p:nvSpPr>
        <p:spPr>
          <a:xfrm>
            <a:off x="6379973" y="3187046"/>
            <a:ext cx="52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Man sees monster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6A4E4-B558-4A58-8284-18C41BD4D8D5}"/>
              </a:ext>
            </a:extLst>
          </p:cNvPr>
          <p:cNvSpPr txBox="1"/>
          <p:nvPr/>
        </p:nvSpPr>
        <p:spPr>
          <a:xfrm>
            <a:off x="930616" y="3885160"/>
            <a:ext cx="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die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6DBC57-2518-46F6-B2DB-0D40C9548CA1}"/>
              </a:ext>
            </a:extLst>
          </p:cNvPr>
          <p:cNvSpPr/>
          <p:nvPr/>
        </p:nvSpPr>
        <p:spPr>
          <a:xfrm>
            <a:off x="4604940" y="3267094"/>
            <a:ext cx="1038618" cy="461665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5F3AB8-4F8B-42C1-84F2-A6FB17DA27C6}"/>
              </a:ext>
            </a:extLst>
          </p:cNvPr>
          <p:cNvSpPr/>
          <p:nvPr/>
        </p:nvSpPr>
        <p:spPr>
          <a:xfrm>
            <a:off x="4971409" y="3885160"/>
            <a:ext cx="850565" cy="461665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EF7F08-5070-45EB-B55F-3049CE50EC03}"/>
              </a:ext>
            </a:extLst>
          </p:cNvPr>
          <p:cNvSpPr txBox="1"/>
          <p:nvPr/>
        </p:nvSpPr>
        <p:spPr>
          <a:xfrm>
            <a:off x="6379973" y="3853168"/>
            <a:ext cx="52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Door is there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B66A67-8707-4D26-9E6A-F85CF02D1A56}"/>
              </a:ext>
            </a:extLst>
          </p:cNvPr>
          <p:cNvSpPr txBox="1"/>
          <p:nvPr/>
        </p:nvSpPr>
        <p:spPr>
          <a:xfrm>
            <a:off x="919118" y="4584790"/>
            <a:ext cx="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das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352D62-150C-4867-9C33-38F69E31CD6F}"/>
              </a:ext>
            </a:extLst>
          </p:cNvPr>
          <p:cNvSpPr/>
          <p:nvPr/>
        </p:nvSpPr>
        <p:spPr>
          <a:xfrm>
            <a:off x="4085630" y="4609783"/>
            <a:ext cx="1557927" cy="461665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DE683E-AB6C-4CDF-9940-C8E953715C20}"/>
              </a:ext>
            </a:extLst>
          </p:cNvPr>
          <p:cNvSpPr txBox="1"/>
          <p:nvPr/>
        </p:nvSpPr>
        <p:spPr>
          <a:xfrm>
            <a:off x="6379973" y="4573668"/>
            <a:ext cx="52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Monster comes into the church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B1316B-FE91-4470-A1D5-6537FBF07AC4}"/>
              </a:ext>
            </a:extLst>
          </p:cNvPr>
          <p:cNvSpPr txBox="1"/>
          <p:nvPr/>
        </p:nvSpPr>
        <p:spPr>
          <a:xfrm>
            <a:off x="913032" y="5275766"/>
            <a:ext cx="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das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2311D9-9856-450F-BFEE-D3759A41C26A}"/>
              </a:ext>
            </a:extLst>
          </p:cNvPr>
          <p:cNvSpPr/>
          <p:nvPr/>
        </p:nvSpPr>
        <p:spPr>
          <a:xfrm>
            <a:off x="3061459" y="5287467"/>
            <a:ext cx="2049803" cy="461665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46F7F8-71E9-444C-B83C-E9917C4E7130}"/>
              </a:ext>
            </a:extLst>
          </p:cNvPr>
          <p:cNvSpPr txBox="1"/>
          <p:nvPr/>
        </p:nvSpPr>
        <p:spPr>
          <a:xfrm>
            <a:off x="6415367" y="5280323"/>
            <a:ext cx="52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  <a:latin typeface="Century Gothic" panose="020B0502020202020204" pitchFamily="34" charset="0"/>
              </a:rPr>
              <a:t>Computer game ends</a:t>
            </a:r>
          </a:p>
        </p:txBody>
      </p:sp>
    </p:spTree>
    <p:extLst>
      <p:ext uri="{BB962C8B-B14F-4D97-AF65-F5344CB8AC3E}">
        <p14:creationId xmlns:p14="http://schemas.microsoft.com/office/powerpoint/2010/main" val="983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6" grpId="0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041"/>
            <a:ext cx="8194431" cy="869950"/>
          </a:xfrm>
          <a:prstGeom prst="rect">
            <a:avLst/>
          </a:prstGeom>
        </p:spPr>
      </p:pic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-1" y="294041"/>
            <a:ext cx="7426086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Schreib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diese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Filmszene</a:t>
            </a:r>
            <a:r>
              <a:rPr lang="en-GB" sz="3600" b="1" dirty="0">
                <a:solidFill>
                  <a:schemeClr val="bg1"/>
                </a:solidFill>
              </a:rPr>
              <a:t> auf Deutsch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1815" y="1359876"/>
          <a:ext cx="10523416" cy="4806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1. The family is at home. 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2. The house is small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but the garden is big.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3. The father is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sitting in the room and he is working.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The boy is standing and he is cooking.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5. The girl is writing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a list and the mother is coming.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6. The night is dark. One person is not a human being…</a:t>
                      </a: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61815" y="1720821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Familie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zu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Hause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814" y="2532150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Hause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klein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aber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der Garten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groß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813" y="3319812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Der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Vater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sitzt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im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Zimmer und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er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arbeitet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782" y="4118411"/>
            <a:ext cx="70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Der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Junge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steht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und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er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kocht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813" y="4906073"/>
            <a:ext cx="885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Das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Mädchen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schreibt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eine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Liste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und die Mutter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kommt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5782" y="5706465"/>
            <a:ext cx="1058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Nacht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dunkel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. 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Eine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Person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kein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Mensch…</a:t>
            </a:r>
          </a:p>
        </p:txBody>
      </p:sp>
    </p:spTree>
    <p:extLst>
      <p:ext uri="{BB962C8B-B14F-4D97-AF65-F5344CB8AC3E}">
        <p14:creationId xmlns:p14="http://schemas.microsoft.com/office/powerpoint/2010/main" val="7664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041"/>
            <a:ext cx="8194431" cy="869950"/>
          </a:xfrm>
          <a:prstGeom prst="rect">
            <a:avLst/>
          </a:prstGeom>
        </p:spPr>
      </p:pic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-1" y="294041"/>
            <a:ext cx="7426086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Schreib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diese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Filmszene</a:t>
            </a:r>
            <a:r>
              <a:rPr lang="en-GB" sz="3600" b="1" dirty="0">
                <a:solidFill>
                  <a:schemeClr val="bg1"/>
                </a:solidFill>
              </a:rPr>
              <a:t> auf Deutsch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1815" y="1359876"/>
          <a:ext cx="5630985" cy="4915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1. ___ ________ is at home.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2. ___ ______ is small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  the garden ____ big.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3. ____ ______ is sitting ___ ___ _______ and ___ is working.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 ________ __ __________ and he is cooking.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5. ___ _________ 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is writing a list ___ ___ _________ is coming.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6. The _______  ___ dark. One ________ _____ not a human being…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1807" y="1522185"/>
            <a:ext cx="171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family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83086" y="1359875"/>
          <a:ext cx="5663364" cy="4915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1. Die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 ___ __________.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2. Das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Haus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______ </a:t>
                      </a:r>
                      <a:r>
                        <a:rPr lang="en-GB" sz="24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 ________ </a:t>
                      </a:r>
                      <a:r>
                        <a:rPr lang="en-GB" sz="24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_______.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3. Der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Vater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_________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im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Zimmer ____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__________.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Der </a:t>
                      </a:r>
                      <a:r>
                        <a:rPr lang="en-GB" sz="24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Junge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steht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 ___ ___________.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5. Das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Mädchen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_________ _____ _______ und die Mutter _________.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07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6. ____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Nacht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. _____ Person </a:t>
                      </a:r>
                      <a:r>
                        <a:rPr lang="en-GB" sz="2400" dirty="0" err="1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40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</a:t>
                      </a:r>
                      <a:r>
                        <a:rPr lang="en-GB" sz="2400" baseline="0" dirty="0">
                          <a:solidFill>
                            <a:srgbClr val="000066"/>
                          </a:solidFill>
                          <a:latin typeface="Century Gothic" panose="020B0502020202020204" pitchFamily="34" charset="0"/>
                        </a:rPr>
                        <a:t> __________...</a:t>
                      </a:r>
                      <a:endParaRPr lang="en-GB" sz="2400" dirty="0">
                        <a:solidFill>
                          <a:srgbClr val="00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97630" y="1505856"/>
            <a:ext cx="362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 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zu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   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Hause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921" y="2146159"/>
            <a:ext cx="171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house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917" y="2146159"/>
            <a:ext cx="70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but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179" y="2536290"/>
            <a:ext cx="79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5573" y="2146158"/>
            <a:ext cx="168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  </a:t>
            </a:r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klein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806" y="2171558"/>
            <a:ext cx="168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7560" y="2536289"/>
            <a:ext cx="150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Garten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2793" y="2522971"/>
            <a:ext cx="93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groß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921" y="2967792"/>
            <a:ext cx="200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  father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8960" y="2997954"/>
            <a:ext cx="221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in  the  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7433" y="3360933"/>
            <a:ext cx="62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73497" y="2982862"/>
            <a:ext cx="168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sitzt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5789" y="3356148"/>
            <a:ext cx="168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und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6359" y="3356148"/>
            <a:ext cx="168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arbeitet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4647" y="3800139"/>
            <a:ext cx="200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  boy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08765" y="3788521"/>
            <a:ext cx="200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is  standing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57617" y="3800138"/>
            <a:ext cx="8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und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03609" y="3817813"/>
            <a:ext cx="8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er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91436" y="4174368"/>
            <a:ext cx="121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kocht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0249" y="4632486"/>
            <a:ext cx="200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  girl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85080" y="4632485"/>
            <a:ext cx="85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and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52737" y="4632485"/>
            <a:ext cx="85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0955" y="5003168"/>
            <a:ext cx="127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36530" y="5454119"/>
            <a:ext cx="115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night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92474" y="5430883"/>
            <a:ext cx="115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8402" y="5808731"/>
            <a:ext cx="145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person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9231" y="5825706"/>
            <a:ext cx="115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 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26964" y="4581869"/>
            <a:ext cx="170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schreibt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34766" y="4600375"/>
            <a:ext cx="170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eine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9340" y="4994227"/>
            <a:ext cx="113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Liste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27539" y="4947864"/>
            <a:ext cx="150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kommt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13485" y="5464833"/>
            <a:ext cx="107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Die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50808" y="5454119"/>
            <a:ext cx="130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dunkel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21553" y="5454119"/>
            <a:ext cx="107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Eine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83135" y="5825454"/>
            <a:ext cx="106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err="1">
                <a:solidFill>
                  <a:srgbClr val="E2B700"/>
                </a:solidFill>
                <a:latin typeface="Century Gothic" panose="020B0502020202020204" pitchFamily="34" charset="0"/>
              </a:rPr>
              <a:t>kein</a:t>
            </a:r>
            <a:endParaRPr lang="en-GB" sz="2400" b="1" i="1" dirty="0">
              <a:solidFill>
                <a:srgbClr val="E2B7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90766" y="5819770"/>
            <a:ext cx="141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E2B700"/>
                </a:solidFill>
                <a:latin typeface="Century Gothic" panose="020B0502020202020204" pitchFamily="34" charset="0"/>
              </a:rPr>
              <a:t>Mensch</a:t>
            </a:r>
          </a:p>
        </p:txBody>
      </p:sp>
    </p:spTree>
    <p:extLst>
      <p:ext uri="{BB962C8B-B14F-4D97-AF65-F5344CB8AC3E}">
        <p14:creationId xmlns:p14="http://schemas.microsoft.com/office/powerpoint/2010/main" val="30478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_template.pptx" id="{99FA4C50-84AC-4433-BF07-FE6B7343DAD0}" vid="{39147C7E-68DD-47C5-8118-3F179FB41A45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2513</Words>
  <Application>Microsoft Macintosh PowerPoint</Application>
  <PresentationFormat>Widescreen</PresentationFormat>
  <Paragraphs>485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Tw Cen MT</vt:lpstr>
      <vt:lpstr>Wingdings</vt:lpstr>
      <vt:lpstr>1_Office Theme</vt:lpstr>
      <vt:lpstr>2_Office Theme</vt:lpstr>
      <vt:lpstr>Grammar</vt:lpstr>
      <vt:lpstr>Definite articles</vt:lpstr>
      <vt:lpstr>Definite articles</vt:lpstr>
      <vt:lpstr>ein Filmprojekt [2]</vt:lpstr>
      <vt:lpstr>ein Computerspiel</vt:lpstr>
      <vt:lpstr>ein Computerspiel [2]</vt:lpstr>
      <vt:lpstr>Antworten</vt:lpstr>
      <vt:lpstr>Schreib diese Filmszene auf Deutsch</vt:lpstr>
      <vt:lpstr>Schreib diese Filmszene auf Deutsch</vt:lpstr>
      <vt:lpstr>Partnerarbeit</vt:lpstr>
      <vt:lpstr>Partnerarbeit</vt:lpstr>
      <vt:lpstr>Partnerarbeit</vt:lpstr>
      <vt:lpstr>Partnerarbeit</vt:lpstr>
      <vt:lpstr>Partnerarbeit [2]</vt:lpstr>
      <vt:lpstr>Partnerarbeit</vt:lpstr>
      <vt:lpstr>Partnerarbeit</vt:lpstr>
      <vt:lpstr>Partnerarbeit</vt:lpstr>
      <vt:lpstr>Schreib eine Filmszene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Rachel Hawkes</dc:creator>
  <cp:lastModifiedBy>Helen Thomas</cp:lastModifiedBy>
  <cp:revision>2</cp:revision>
  <dcterms:created xsi:type="dcterms:W3CDTF">2019-12-01T13:09:16Z</dcterms:created>
  <dcterms:modified xsi:type="dcterms:W3CDTF">2019-12-13T16:43:12Z</dcterms:modified>
</cp:coreProperties>
</file>