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6" r:id="rId3"/>
    <p:sldMasterId id="2147483708" r:id="rId4"/>
  </p:sldMasterIdLst>
  <p:notesMasterIdLst>
    <p:notesMasterId r:id="rId45"/>
  </p:notesMasterIdLst>
  <p:sldIdLst>
    <p:sldId id="677" r:id="rId5"/>
    <p:sldId id="681" r:id="rId6"/>
    <p:sldId id="717" r:id="rId7"/>
    <p:sldId id="879" r:id="rId8"/>
    <p:sldId id="914" r:id="rId9"/>
    <p:sldId id="858" r:id="rId10"/>
    <p:sldId id="860" r:id="rId11"/>
    <p:sldId id="886" r:id="rId12"/>
    <p:sldId id="889" r:id="rId13"/>
    <p:sldId id="915" r:id="rId14"/>
    <p:sldId id="885" r:id="rId15"/>
    <p:sldId id="918" r:id="rId16"/>
    <p:sldId id="917" r:id="rId17"/>
    <p:sldId id="888" r:id="rId18"/>
    <p:sldId id="919" r:id="rId19"/>
    <p:sldId id="920" r:id="rId20"/>
    <p:sldId id="897" r:id="rId21"/>
    <p:sldId id="891" r:id="rId22"/>
    <p:sldId id="892" r:id="rId23"/>
    <p:sldId id="932" r:id="rId24"/>
    <p:sldId id="680" r:id="rId25"/>
    <p:sldId id="928" r:id="rId26"/>
    <p:sldId id="929" r:id="rId27"/>
    <p:sldId id="930" r:id="rId28"/>
    <p:sldId id="931" r:id="rId29"/>
    <p:sldId id="257" r:id="rId30"/>
    <p:sldId id="272" r:id="rId31"/>
    <p:sldId id="923" r:id="rId32"/>
    <p:sldId id="901" r:id="rId33"/>
    <p:sldId id="898" r:id="rId34"/>
    <p:sldId id="909" r:id="rId35"/>
    <p:sldId id="907" r:id="rId36"/>
    <p:sldId id="905" r:id="rId37"/>
    <p:sldId id="906" r:id="rId38"/>
    <p:sldId id="924" r:id="rId39"/>
    <p:sldId id="925" r:id="rId40"/>
    <p:sldId id="926" r:id="rId41"/>
    <p:sldId id="910" r:id="rId42"/>
    <p:sldId id="927" r:id="rId43"/>
    <p:sldId id="67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autoAdjust="0"/>
    <p:restoredTop sz="81088" autoAdjust="0"/>
  </p:normalViewPr>
  <p:slideViewPr>
    <p:cSldViewPr snapToGrid="0" snapToObjects="1" showGuides="1">
      <p:cViewPr varScale="1">
        <p:scale>
          <a:sx n="98" d="100"/>
          <a:sy n="98" d="100"/>
        </p:scale>
        <p:origin x="1328" y="192"/>
      </p:cViewPr>
      <p:guideLst>
        <p:guide orient="horz" pos="2160"/>
        <p:guide pos="3840"/>
      </p:guideLst>
    </p:cSldViewPr>
  </p:slid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3/2/22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2</a:t>
            </a:r>
            <a:r>
              <a:rPr lang="en-GB" b="0" baseline="30000" dirty="0"/>
              <a:t>nd</a:t>
            </a:r>
            <a:r>
              <a:rPr lang="en-GB" b="0" dirty="0"/>
              <a:t> person plural</a:t>
            </a:r>
            <a:r>
              <a:rPr lang="en-GB" b="0" baseline="0" dirty="0"/>
              <a:t> form of –er verbs in the present tense (-</a:t>
            </a:r>
            <a:r>
              <a:rPr lang="en-GB" b="0" baseline="0" dirty="0" err="1"/>
              <a:t>éis</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2</a:t>
            </a:r>
            <a:r>
              <a:rPr lang="en-GB" b="0" baseline="30000" dirty="0"/>
              <a:t>nd</a:t>
            </a:r>
            <a:r>
              <a:rPr lang="en-GB" b="0" baseline="0" dirty="0"/>
              <a:t> person singular form of –er verbs in the present tense (-es)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modal verbs ‘</a:t>
            </a:r>
            <a:r>
              <a:rPr lang="en-GB" b="0" baseline="0" dirty="0" err="1"/>
              <a:t>poder</a:t>
            </a:r>
            <a:r>
              <a:rPr lang="en-GB" b="0" baseline="0" dirty="0"/>
              <a:t>, ‘</a:t>
            </a:r>
            <a:r>
              <a:rPr lang="en-GB" b="0" baseline="0" dirty="0" err="1"/>
              <a:t>deber</a:t>
            </a:r>
            <a:r>
              <a:rPr lang="en-GB" b="0" baseline="0" dirty="0"/>
              <a:t>’, ‘</a:t>
            </a:r>
            <a:r>
              <a:rPr lang="en-GB" b="0" baseline="0" dirty="0" err="1"/>
              <a:t>querer</a:t>
            </a:r>
            <a:r>
              <a:rPr lang="en-GB" b="0" baseline="0" dirty="0"/>
              <a:t>’ and ‘soler’ + infinitive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penultimate and final syllable stress positions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9.3.1.6 (introduce): </a:t>
            </a:r>
            <a:r>
              <a:rPr lang="en-GB" sz="1200" b="1" i="0" u="none" strike="noStrike" kern="1200" cap="none" dirty="0" err="1">
                <a:solidFill>
                  <a:schemeClr val="tx1"/>
                </a:solidFill>
                <a:effectLst/>
                <a:latin typeface="+mn-lt"/>
                <a:ea typeface="Calibri"/>
                <a:cs typeface="Calibri"/>
                <a:sym typeface="Calibri"/>
              </a:rPr>
              <a:t>conmigo</a:t>
            </a:r>
            <a:r>
              <a:rPr lang="en-GB" sz="1200" b="1" i="0" u="none" strike="noStrike" kern="1200" cap="none" dirty="0">
                <a:solidFill>
                  <a:schemeClr val="tx1"/>
                </a:solidFill>
                <a:effectLst/>
                <a:latin typeface="+mn-lt"/>
                <a:ea typeface="Calibri"/>
                <a:cs typeface="Calibri"/>
                <a:sym typeface="Calibri"/>
              </a:rPr>
              <a:t> [1256]; </a:t>
            </a:r>
            <a:r>
              <a:rPr lang="en-GB" sz="1200" b="1" i="0" u="none" strike="noStrike" kern="1200" cap="none" dirty="0" err="1">
                <a:solidFill>
                  <a:schemeClr val="tx1"/>
                </a:solidFill>
                <a:effectLst/>
                <a:latin typeface="+mn-lt"/>
                <a:ea typeface="Calibri"/>
                <a:cs typeface="Calibri"/>
                <a:sym typeface="Calibri"/>
              </a:rPr>
              <a:t>aprobar</a:t>
            </a:r>
            <a:r>
              <a:rPr lang="en-GB" sz="1200" b="1" i="0" u="none" strike="noStrike" kern="1200" cap="none" dirty="0">
                <a:solidFill>
                  <a:schemeClr val="tx1"/>
                </a:solidFill>
                <a:effectLst/>
                <a:latin typeface="+mn-lt"/>
                <a:ea typeface="Calibri"/>
                <a:cs typeface="Calibri"/>
                <a:sym typeface="Calibri"/>
              </a:rPr>
              <a:t> [1248];</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baseline="0" dirty="0" err="1">
                <a:solidFill>
                  <a:schemeClr val="tx1"/>
                </a:solidFill>
                <a:effectLst/>
                <a:latin typeface="+mn-lt"/>
                <a:ea typeface="Calibri"/>
                <a:cs typeface="Calibri"/>
                <a:sym typeface="Calibri"/>
              </a:rPr>
              <a:t>explicar</a:t>
            </a:r>
            <a:r>
              <a:rPr lang="en-GB" sz="1200" b="1" i="0" u="none" strike="noStrike" kern="1200" cap="none" baseline="0" dirty="0">
                <a:solidFill>
                  <a:schemeClr val="tx1"/>
                </a:solidFill>
                <a:effectLst/>
                <a:latin typeface="+mn-lt"/>
                <a:ea typeface="Calibri"/>
                <a:cs typeface="Calibri"/>
                <a:sym typeface="Calibri"/>
              </a:rPr>
              <a:t> [304]; mover [467]; </a:t>
            </a:r>
            <a:r>
              <a:rPr lang="en-GB" sz="1200" b="1" i="0" u="none" strike="noStrike" kern="1200" cap="none" baseline="0" dirty="0" err="1">
                <a:solidFill>
                  <a:schemeClr val="tx1"/>
                </a:solidFill>
                <a:effectLst/>
                <a:latin typeface="+mn-lt"/>
                <a:ea typeface="Calibri"/>
                <a:cs typeface="Calibri"/>
                <a:sym typeface="Calibri"/>
              </a:rPr>
              <a:t>reducir</a:t>
            </a:r>
            <a:r>
              <a:rPr lang="en-GB" sz="1200" b="1" i="0" u="none" strike="noStrike" kern="1200" cap="none" baseline="0" dirty="0">
                <a:solidFill>
                  <a:schemeClr val="tx1"/>
                </a:solidFill>
                <a:effectLst/>
                <a:latin typeface="+mn-lt"/>
                <a:ea typeface="Calibri"/>
                <a:cs typeface="Calibri"/>
                <a:sym typeface="Calibri"/>
              </a:rPr>
              <a:t> [883]; </a:t>
            </a:r>
            <a:r>
              <a:rPr lang="en-GB" sz="1200" b="1" i="0" u="none" strike="noStrike" kern="1200" cap="none" baseline="0" dirty="0" err="1">
                <a:solidFill>
                  <a:schemeClr val="tx1"/>
                </a:solidFill>
                <a:effectLst/>
                <a:latin typeface="+mn-lt"/>
                <a:ea typeface="Calibri"/>
                <a:cs typeface="Calibri"/>
                <a:sym typeface="Calibri"/>
              </a:rPr>
              <a:t>fecha</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baseline="0" dirty="0" err="1">
                <a:solidFill>
                  <a:schemeClr val="tx1"/>
                </a:solidFill>
                <a:effectLst/>
                <a:latin typeface="+mn-lt"/>
                <a:ea typeface="Calibri"/>
                <a:cs typeface="Calibri"/>
                <a:sym typeface="Calibri"/>
              </a:rPr>
              <a:t>límite</a:t>
            </a:r>
            <a:r>
              <a:rPr lang="en-GB" sz="1200" b="1" i="0" u="none" strike="noStrike" kern="1200" cap="none" baseline="0" dirty="0">
                <a:solidFill>
                  <a:schemeClr val="tx1"/>
                </a:solidFill>
                <a:effectLst/>
                <a:latin typeface="+mn-lt"/>
                <a:ea typeface="Calibri"/>
                <a:cs typeface="Calibri"/>
                <a:sym typeface="Calibri"/>
              </a:rPr>
              <a:t> [límite-1194]; </a:t>
            </a:r>
            <a:r>
              <a:rPr lang="en-GB" sz="1200" b="1" i="0" u="none" strike="noStrike" kern="1200" cap="none" baseline="0" dirty="0" err="1">
                <a:solidFill>
                  <a:schemeClr val="tx1"/>
                </a:solidFill>
                <a:effectLst/>
                <a:latin typeface="+mn-lt"/>
                <a:ea typeface="Calibri"/>
                <a:cs typeface="Calibri"/>
                <a:sym typeface="Calibri"/>
              </a:rPr>
              <a:t>ganas</a:t>
            </a:r>
            <a:r>
              <a:rPr lang="en-GB" sz="1200" b="1" i="0" u="none" strike="noStrike" kern="1200" cap="none" baseline="0" dirty="0">
                <a:solidFill>
                  <a:schemeClr val="tx1"/>
                </a:solidFill>
                <a:effectLst/>
                <a:latin typeface="+mn-lt"/>
                <a:ea typeface="Calibri"/>
                <a:cs typeface="Calibri"/>
                <a:sym typeface="Calibri"/>
              </a:rPr>
              <a:t> [955]; </a:t>
            </a:r>
            <a:r>
              <a:rPr lang="en-GB" sz="1200" b="1" i="0" u="none" strike="noStrike" kern="1200" cap="none" baseline="0" dirty="0" err="1">
                <a:solidFill>
                  <a:schemeClr val="tx1"/>
                </a:solidFill>
                <a:effectLst/>
                <a:latin typeface="+mn-lt"/>
                <a:ea typeface="Calibri"/>
                <a:cs typeface="Calibri"/>
                <a:sym typeface="Calibri"/>
              </a:rPr>
              <a:t>hoja</a:t>
            </a:r>
            <a:r>
              <a:rPr lang="en-GB" sz="1200" b="1" i="0" u="none" strike="noStrike" kern="1200" cap="none" baseline="0" dirty="0">
                <a:solidFill>
                  <a:schemeClr val="tx1"/>
                </a:solidFill>
                <a:effectLst/>
                <a:latin typeface="+mn-lt"/>
                <a:ea typeface="Calibri"/>
                <a:cs typeface="Calibri"/>
                <a:sym typeface="Calibri"/>
              </a:rPr>
              <a:t> [916]; </a:t>
            </a:r>
            <a:r>
              <a:rPr lang="en-GB" sz="1200" b="0" i="0" u="none" strike="noStrike" kern="1200" cap="none" baseline="0" dirty="0">
                <a:solidFill>
                  <a:schemeClr val="tx1"/>
                </a:solidFill>
                <a:effectLst/>
                <a:latin typeface="+mn-lt"/>
                <a:ea typeface="Calibri"/>
                <a:cs typeface="Calibri"/>
                <a:sym typeface="Calibri"/>
              </a:rPr>
              <a:t>imagen [384]; </a:t>
            </a:r>
            <a:r>
              <a:rPr lang="en-GB" sz="1200" b="1" i="0" u="none" strike="noStrike" kern="1200" cap="none" baseline="0" dirty="0">
                <a:solidFill>
                  <a:schemeClr val="tx1"/>
                </a:solidFill>
                <a:effectLst/>
                <a:latin typeface="+mn-lt"/>
                <a:ea typeface="Calibri"/>
                <a:cs typeface="Calibri"/>
                <a:sym typeface="Calibri"/>
              </a:rPr>
              <a:t>nota [1141]; </a:t>
            </a:r>
            <a:r>
              <a:rPr lang="en-GB" sz="1200" b="0" i="0" u="none" strike="noStrike" kern="1200" cap="none" baseline="0" dirty="0" err="1">
                <a:solidFill>
                  <a:schemeClr val="tx1"/>
                </a:solidFill>
                <a:effectLst/>
                <a:latin typeface="+mn-lt"/>
                <a:ea typeface="Calibri"/>
                <a:cs typeface="Calibri"/>
                <a:sym typeface="Calibri"/>
              </a:rPr>
              <a:t>objetivo</a:t>
            </a:r>
            <a:r>
              <a:rPr lang="en-GB" sz="1200" b="0" i="0" u="none" strike="noStrike" kern="1200" cap="none" baseline="0" dirty="0">
                <a:solidFill>
                  <a:schemeClr val="tx1"/>
                </a:solidFill>
                <a:effectLst/>
                <a:latin typeface="+mn-lt"/>
                <a:ea typeface="Calibri"/>
                <a:cs typeface="Calibri"/>
                <a:sym typeface="Calibri"/>
              </a:rPr>
              <a:t> [657]; </a:t>
            </a:r>
            <a:r>
              <a:rPr lang="en-GB" sz="1200" b="1" i="0" u="none" strike="noStrike" kern="1200" cap="none" baseline="0" dirty="0">
                <a:solidFill>
                  <a:schemeClr val="tx1"/>
                </a:solidFill>
                <a:effectLst/>
                <a:latin typeface="+mn-lt"/>
                <a:ea typeface="Calibri"/>
                <a:cs typeface="Calibri"/>
                <a:sym typeface="Calibri"/>
              </a:rPr>
              <a:t>examen [213]; de </a:t>
            </a:r>
            <a:r>
              <a:rPr lang="en-GB" sz="1200" b="1" i="0" u="none" strike="noStrike" kern="1200" cap="none" baseline="0" dirty="0" err="1">
                <a:solidFill>
                  <a:schemeClr val="tx1"/>
                </a:solidFill>
                <a:effectLst/>
                <a:latin typeface="+mn-lt"/>
                <a:ea typeface="Calibri"/>
                <a:cs typeface="Calibri"/>
                <a:sym typeface="Calibri"/>
              </a:rPr>
              <a:t>acuerdo</a:t>
            </a:r>
            <a:r>
              <a:rPr lang="en-GB" sz="1200" b="1" i="0" u="none" strike="noStrike" kern="1200" cap="none" baseline="0" dirty="0">
                <a:solidFill>
                  <a:schemeClr val="tx1"/>
                </a:solidFill>
                <a:effectLst/>
                <a:latin typeface="+mn-lt"/>
                <a:ea typeface="Calibri"/>
                <a:cs typeface="Calibri"/>
                <a:sym typeface="Calibri"/>
              </a:rPr>
              <a:t> [acuerdo-348]; lo </a:t>
            </a:r>
            <a:r>
              <a:rPr lang="en-GB" sz="1200" b="1" i="0" u="none" strike="noStrike" kern="1200" cap="none" baseline="0" dirty="0" err="1">
                <a:solidFill>
                  <a:schemeClr val="tx1"/>
                </a:solidFill>
                <a:effectLst/>
                <a:latin typeface="+mn-lt"/>
                <a:ea typeface="Calibri"/>
                <a:cs typeface="Calibri"/>
                <a:sym typeface="Calibri"/>
              </a:rPr>
              <a:t>siento</a:t>
            </a:r>
            <a:r>
              <a:rPr lang="en-GB" sz="1200" b="1" i="0" u="none" strike="noStrike" kern="1200" cap="none" baseline="0" dirty="0">
                <a:solidFill>
                  <a:schemeClr val="tx1"/>
                </a:solidFill>
                <a:effectLst/>
                <a:latin typeface="+mn-lt"/>
                <a:ea typeface="Calibri"/>
                <a:cs typeface="Calibri"/>
                <a:sym typeface="Calibri"/>
              </a:rPr>
              <a:t> [sentir-136]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cap="none" dirty="0">
                <a:solidFill>
                  <a:schemeClr val="tx1"/>
                </a:solidFill>
                <a:effectLst/>
                <a:latin typeface="+mn-lt"/>
                <a:ea typeface="Calibri"/>
                <a:cs typeface="Calibri"/>
                <a:sym typeface="Calibri"/>
              </a:rPr>
              <a:t>Note: </a:t>
            </a:r>
            <a:r>
              <a:rPr lang="en-GB" sz="1200" b="0" i="0" u="none" strike="noStrike" kern="1200" cap="none" dirty="0">
                <a:solidFill>
                  <a:schemeClr val="tx1"/>
                </a:solidFill>
                <a:effectLst/>
                <a:latin typeface="+mn-lt"/>
                <a:ea typeface="Calibri"/>
                <a:cs typeface="Calibri"/>
                <a:sym typeface="Calibri"/>
              </a:rPr>
              <a:t>words in</a:t>
            </a:r>
            <a:r>
              <a:rPr lang="en-GB" sz="1200" b="0" i="0" u="none" strike="noStrike" kern="1200" cap="none" baseline="0" dirty="0">
                <a:solidFill>
                  <a:schemeClr val="tx1"/>
                </a:solidFill>
                <a:effectLst/>
                <a:latin typeface="+mn-lt"/>
                <a:ea typeface="Calibri"/>
                <a:cs typeface="Calibri"/>
                <a:sym typeface="Calibri"/>
              </a:rPr>
              <a:t> bold are introduced in lesson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9.3.1.2 (revisit): </a:t>
            </a:r>
            <a:r>
              <a:rPr lang="en-GB" sz="1200" kern="1200" dirty="0" err="1">
                <a:solidFill>
                  <a:schemeClr val="tx1"/>
                </a:solidFill>
                <a:effectLst/>
                <a:latin typeface="+mn-lt"/>
                <a:ea typeface="+mn-ea"/>
                <a:cs typeface="+mn-cs"/>
              </a:rPr>
              <a:t>ocurrir</a:t>
            </a:r>
            <a:r>
              <a:rPr lang="en-GB" sz="1200" kern="1200" dirty="0">
                <a:solidFill>
                  <a:schemeClr val="tx1"/>
                </a:solidFill>
                <a:effectLst/>
                <a:latin typeface="+mn-lt"/>
                <a:ea typeface="+mn-ea"/>
                <a:cs typeface="+mn-cs"/>
              </a:rPr>
              <a:t> [291]; </a:t>
            </a:r>
            <a:r>
              <a:rPr lang="en-GB" sz="1200" kern="1200" dirty="0" err="1">
                <a:solidFill>
                  <a:schemeClr val="tx1"/>
                </a:solidFill>
                <a:effectLst/>
                <a:latin typeface="+mn-lt"/>
                <a:ea typeface="+mn-ea"/>
                <a:cs typeface="+mn-cs"/>
              </a:rPr>
              <a:t>aparecer</a:t>
            </a:r>
            <a:r>
              <a:rPr lang="en-GB" sz="1200" kern="1200" dirty="0">
                <a:solidFill>
                  <a:schemeClr val="tx1"/>
                </a:solidFill>
                <a:effectLst/>
                <a:latin typeface="+mn-lt"/>
                <a:ea typeface="+mn-ea"/>
                <a:cs typeface="+mn-cs"/>
              </a:rPr>
              <a:t> [292]; </a:t>
            </a:r>
            <a:r>
              <a:rPr lang="en-GB" sz="1200" kern="1200" dirty="0" err="1">
                <a:solidFill>
                  <a:schemeClr val="tx1"/>
                </a:solidFill>
                <a:effectLst/>
                <a:latin typeface="+mn-lt"/>
                <a:ea typeface="+mn-ea"/>
                <a:cs typeface="+mn-cs"/>
              </a:rPr>
              <a:t>servir</a:t>
            </a:r>
            <a:r>
              <a:rPr lang="en-GB" sz="1200" kern="1200" dirty="0">
                <a:solidFill>
                  <a:schemeClr val="tx1"/>
                </a:solidFill>
                <a:effectLst/>
                <a:latin typeface="+mn-lt"/>
                <a:ea typeface="+mn-ea"/>
                <a:cs typeface="+mn-cs"/>
              </a:rPr>
              <a:t> [313]; </a:t>
            </a:r>
            <a:r>
              <a:rPr lang="en-GB" sz="1200" kern="1200" dirty="0" err="1">
                <a:solidFill>
                  <a:schemeClr val="tx1"/>
                </a:solidFill>
                <a:effectLst/>
                <a:latin typeface="+mn-lt"/>
                <a:ea typeface="+mn-ea"/>
                <a:cs typeface="+mn-cs"/>
              </a:rPr>
              <a:t>reunir</a:t>
            </a:r>
            <a:r>
              <a:rPr lang="en-GB" sz="1200" kern="1200" dirty="0">
                <a:solidFill>
                  <a:schemeClr val="tx1"/>
                </a:solidFill>
                <a:effectLst/>
                <a:latin typeface="+mn-lt"/>
                <a:ea typeface="+mn-ea"/>
                <a:cs typeface="+mn-cs"/>
              </a:rPr>
              <a:t> [786]; </a:t>
            </a:r>
            <a:r>
              <a:rPr lang="en-GB" sz="1200" kern="1200" dirty="0" err="1">
                <a:solidFill>
                  <a:schemeClr val="tx1"/>
                </a:solidFill>
                <a:effectLst/>
                <a:latin typeface="+mn-lt"/>
                <a:ea typeface="+mn-ea"/>
                <a:cs typeface="+mn-cs"/>
              </a:rPr>
              <a:t>consistir</a:t>
            </a:r>
            <a:r>
              <a:rPr lang="en-GB" sz="1200" kern="1200" dirty="0">
                <a:solidFill>
                  <a:schemeClr val="tx1"/>
                </a:solidFill>
                <a:effectLst/>
                <a:latin typeface="+mn-lt"/>
                <a:ea typeface="+mn-ea"/>
                <a:cs typeface="+mn-cs"/>
              </a:rPr>
              <a:t> [1123]; </a:t>
            </a:r>
            <a:r>
              <a:rPr lang="en-GB" sz="1200" kern="1200" dirty="0" err="1">
                <a:solidFill>
                  <a:schemeClr val="tx1"/>
                </a:solidFill>
                <a:effectLst/>
                <a:latin typeface="+mn-lt"/>
                <a:ea typeface="+mn-ea"/>
                <a:cs typeface="+mn-cs"/>
              </a:rPr>
              <a:t>existir</a:t>
            </a:r>
            <a:r>
              <a:rPr lang="en-GB" sz="1200" kern="1200" dirty="0">
                <a:solidFill>
                  <a:schemeClr val="tx1"/>
                </a:solidFill>
                <a:effectLst/>
                <a:latin typeface="+mn-lt"/>
                <a:ea typeface="+mn-ea"/>
                <a:cs typeface="+mn-cs"/>
              </a:rPr>
              <a:t> [194]; </a:t>
            </a:r>
            <a:r>
              <a:rPr lang="en-GB" sz="1200" kern="1200" dirty="0" err="1">
                <a:solidFill>
                  <a:schemeClr val="tx1"/>
                </a:solidFill>
                <a:effectLst/>
                <a:latin typeface="+mn-lt"/>
                <a:ea typeface="+mn-ea"/>
                <a:cs typeface="+mn-cs"/>
              </a:rPr>
              <a:t>recorrer</a:t>
            </a:r>
            <a:r>
              <a:rPr lang="en-GB" sz="1200" kern="1200" dirty="0">
                <a:solidFill>
                  <a:schemeClr val="tx1"/>
                </a:solidFill>
                <a:effectLst/>
                <a:latin typeface="+mn-lt"/>
                <a:ea typeface="+mn-ea"/>
                <a:cs typeface="+mn-cs"/>
              </a:rPr>
              <a:t> [967]; </a:t>
            </a:r>
            <a:r>
              <a:rPr lang="en-GB" sz="1200" kern="1200" dirty="0" err="1">
                <a:solidFill>
                  <a:schemeClr val="tx1"/>
                </a:solidFill>
                <a:effectLst/>
                <a:latin typeface="+mn-lt"/>
                <a:ea typeface="+mn-ea"/>
                <a:cs typeface="+mn-cs"/>
              </a:rPr>
              <a:t>vecino</a:t>
            </a:r>
            <a:r>
              <a:rPr lang="en-GB" sz="1200" kern="1200" dirty="0">
                <a:solidFill>
                  <a:schemeClr val="tx1"/>
                </a:solidFill>
                <a:effectLst/>
                <a:latin typeface="+mn-lt"/>
                <a:ea typeface="+mn-ea"/>
                <a:cs typeface="+mn-cs"/>
              </a:rPr>
              <a:t> [808]; </a:t>
            </a:r>
            <a:r>
              <a:rPr lang="en-GB" sz="1200" kern="1200" dirty="0" err="1">
                <a:solidFill>
                  <a:schemeClr val="tx1"/>
                </a:solidFill>
                <a:effectLst/>
                <a:latin typeface="+mn-lt"/>
                <a:ea typeface="+mn-ea"/>
                <a:cs typeface="+mn-cs"/>
              </a:rPr>
              <a:t>cercano</a:t>
            </a:r>
            <a:r>
              <a:rPr lang="en-GB" sz="1200" kern="1200" dirty="0">
                <a:solidFill>
                  <a:schemeClr val="tx1"/>
                </a:solidFill>
                <a:effectLst/>
                <a:latin typeface="+mn-lt"/>
                <a:ea typeface="+mn-ea"/>
                <a:cs typeface="+mn-cs"/>
              </a:rPr>
              <a:t> [1206]; </a:t>
            </a:r>
            <a:r>
              <a:rPr lang="en-GB" sz="1200" kern="1200" dirty="0" err="1">
                <a:solidFill>
                  <a:schemeClr val="tx1"/>
                </a:solidFill>
                <a:effectLst/>
                <a:latin typeface="+mn-lt"/>
                <a:ea typeface="+mn-ea"/>
                <a:cs typeface="+mn-cs"/>
              </a:rPr>
              <a:t>bebé</a:t>
            </a:r>
            <a:r>
              <a:rPr lang="en-GB" sz="1200" kern="1200" dirty="0">
                <a:solidFill>
                  <a:schemeClr val="tx1"/>
                </a:solidFill>
                <a:effectLst/>
                <a:latin typeface="+mn-lt"/>
                <a:ea typeface="+mn-ea"/>
                <a:cs typeface="+mn-cs"/>
              </a:rPr>
              <a:t> [2028]; </a:t>
            </a:r>
            <a:r>
              <a:rPr lang="en-GB" sz="1200" kern="1200" dirty="0" err="1">
                <a:solidFill>
                  <a:schemeClr val="tx1"/>
                </a:solidFill>
                <a:effectLst/>
                <a:latin typeface="+mn-lt"/>
                <a:ea typeface="+mn-ea"/>
                <a:cs typeface="+mn-cs"/>
              </a:rPr>
              <a:t>rato</a:t>
            </a:r>
            <a:r>
              <a:rPr lang="en-GB" sz="1200" kern="1200" dirty="0">
                <a:solidFill>
                  <a:schemeClr val="tx1"/>
                </a:solidFill>
                <a:effectLst/>
                <a:latin typeface="+mn-lt"/>
                <a:ea typeface="+mn-ea"/>
                <a:cs typeface="+mn-cs"/>
              </a:rPr>
              <a:t> [800]; </a:t>
            </a:r>
            <a:r>
              <a:rPr lang="en-GB" sz="1200" kern="1200" dirty="0" err="1">
                <a:solidFill>
                  <a:schemeClr val="tx1"/>
                </a:solidFill>
                <a:effectLst/>
                <a:latin typeface="+mn-lt"/>
                <a:ea typeface="+mn-ea"/>
                <a:cs typeface="+mn-cs"/>
              </a:rPr>
              <a:t>visita</a:t>
            </a:r>
            <a:r>
              <a:rPr lang="en-GB" sz="1200" kern="1200" dirty="0">
                <a:solidFill>
                  <a:schemeClr val="tx1"/>
                </a:solidFill>
                <a:effectLst/>
                <a:latin typeface="+mn-lt"/>
                <a:ea typeface="+mn-ea"/>
                <a:cs typeface="+mn-cs"/>
              </a:rPr>
              <a:t> [911]; </a:t>
            </a:r>
            <a:r>
              <a:rPr lang="en-GB" sz="1200" kern="1200" dirty="0" err="1">
                <a:solidFill>
                  <a:schemeClr val="tx1"/>
                </a:solidFill>
                <a:effectLst/>
                <a:latin typeface="+mn-lt"/>
                <a:ea typeface="+mn-ea"/>
                <a:cs typeface="+mn-cs"/>
              </a:rPr>
              <a:t>fecha</a:t>
            </a:r>
            <a:r>
              <a:rPr lang="en-GB" sz="1200" kern="1200" dirty="0">
                <a:solidFill>
                  <a:schemeClr val="tx1"/>
                </a:solidFill>
                <a:effectLst/>
                <a:latin typeface="+mn-lt"/>
                <a:ea typeface="+mn-ea"/>
                <a:cs typeface="+mn-cs"/>
              </a:rPr>
              <a:t> [756];  familiar (n) [1922]; (a) menudo [958]; mayor1 [154]; menor¹ [468]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9.2.2.2 (revisit)</a:t>
            </a:r>
            <a:r>
              <a:rPr lang="es-ES" sz="1200" b="0" i="0" u="none" strike="noStrike"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estaba [22]; estabas [22]; castillo [2545]; colina [4004]; sala [841]; baño [1340]; patio [1197]; piso [889]; región [545];  carretera [1718]; satisfecho [2261]; orgulloso [2688]; asustado [3170]; vivo [807]; alrededor [2274];  carretera [1718]; por eso [eso-56]; a pesar de [pesar-405]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Procedure as described on the</a:t>
            </a:r>
            <a:r>
              <a:rPr lang="en-US" b="0" baseline="0"/>
              <a:t> previous slide.</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70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a:t>
            </a:r>
            <a:r>
              <a:rPr lang="en-GB" b="1" baseline="0"/>
              <a:t> </a:t>
            </a:r>
            <a:r>
              <a:rPr lang="en-GB" baseline="0"/>
              <a:t>6 </a:t>
            </a:r>
            <a:r>
              <a:rPr lang="en-GB" baseline="0" dirty="0"/>
              <a:t>minutes</a:t>
            </a:r>
          </a:p>
          <a:p>
            <a:endParaRPr lang="en-GB" baseline="0" dirty="0"/>
          </a:p>
          <a:p>
            <a:r>
              <a:rPr lang="en-GB" b="1" baseline="0" dirty="0"/>
              <a:t>Aim: </a:t>
            </a:r>
            <a:r>
              <a:rPr lang="en-GB" baseline="0" dirty="0"/>
              <a:t>to practise connecting the verb endings ‘es’ and ‘</a:t>
            </a:r>
            <a:r>
              <a:rPr lang="en-GB" baseline="0" dirty="0" err="1"/>
              <a:t>éis</a:t>
            </a:r>
            <a:r>
              <a:rPr lang="en-GB" baseline="0" dirty="0"/>
              <a:t>’ with their meanings (reading </a:t>
            </a:r>
            <a:r>
              <a:rPr lang="en-GB" baseline="0"/>
              <a:t>activity).</a:t>
            </a:r>
            <a:endParaRPr lang="en-GB" baseline="0" dirty="0"/>
          </a:p>
          <a:p>
            <a:endParaRPr lang="en-GB" baseline="0" dirty="0"/>
          </a:p>
          <a:p>
            <a:r>
              <a:rPr lang="en-GB" b="1" baseline="0" dirty="0"/>
              <a:t>Procedure: </a:t>
            </a:r>
          </a:p>
          <a:p>
            <a:pPr marL="228600" indent="-228600">
              <a:buAutoNum type="arabicPeriod"/>
            </a:pPr>
            <a:r>
              <a:rPr lang="en-GB" baseline="0" dirty="0"/>
              <a:t>Go through the instructions with students.</a:t>
            </a:r>
          </a:p>
          <a:p>
            <a:pPr marL="228600" indent="-228600">
              <a:buAutoNum type="arabicPeriod"/>
            </a:pPr>
            <a:r>
              <a:rPr lang="en-GB" baseline="0" dirty="0"/>
              <a:t>Highlight the meaning of the </a:t>
            </a:r>
            <a:r>
              <a:rPr lang="en-GB" baseline="0"/>
              <a:t>glossed words.</a:t>
            </a:r>
            <a:endParaRPr lang="en-GB" baseline="0" dirty="0"/>
          </a:p>
          <a:p>
            <a:pPr marL="228600" indent="-228600">
              <a:buAutoNum type="arabicPeriod"/>
            </a:pPr>
            <a:r>
              <a:rPr lang="en-GB" baseline="0" dirty="0"/>
              <a:t>Students copy the grid and complete it, paying attention to the verbs in each sentence.</a:t>
            </a:r>
          </a:p>
          <a:p>
            <a:pPr marL="228600" indent="-228600">
              <a:buAutoNum type="arabicPeriod"/>
            </a:pPr>
            <a:r>
              <a:rPr lang="en-GB" baseline="0" dirty="0"/>
              <a:t>Click to give students item-by-item feedback and elicit oral translations of each </a:t>
            </a:r>
            <a:r>
              <a:rPr lang="en-GB" baseline="0"/>
              <a:t>sentence.</a:t>
            </a:r>
          </a:p>
          <a:p>
            <a:pPr marL="0" indent="0">
              <a:buNone/>
            </a:pPr>
            <a:endParaRPr lang="en-GB" baseline="0"/>
          </a:p>
          <a:p>
            <a:pPr marL="0" indent="0">
              <a:buNone/>
            </a:pPr>
            <a:r>
              <a:rPr lang="en-GB" b="1" baseline="0"/>
              <a:t>Note: </a:t>
            </a:r>
            <a:r>
              <a:rPr lang="en-GB" baseline="0"/>
              <a:t>for item 5, students can either reach the correct answer by looking at the ‘-éis’ ending or the previously taught ‘-áis’ ending.</a:t>
            </a:r>
            <a:endParaRPr lang="en-GB" baseline="0" dirty="0"/>
          </a:p>
          <a:p>
            <a:pPr marL="228600" indent="-228600">
              <a:buAutoNum type="arabicPeriod"/>
            </a:pPr>
            <a:endParaRPr lang="en-GB" baseline="0" dirty="0"/>
          </a:p>
          <a:p>
            <a:pPr marL="0" indent="0">
              <a:buNone/>
            </a:pPr>
            <a:r>
              <a:rPr lang="en-GB" b="1" baseline="0" dirty="0"/>
              <a:t>Frequency of unknown words and cognates:</a:t>
            </a:r>
          </a:p>
          <a:p>
            <a:pPr marL="0" indent="0">
              <a:buNone/>
            </a:pPr>
            <a:r>
              <a:rPr lang="en-GB" b="0" baseline="0"/>
              <a:t>pizarra </a:t>
            </a:r>
            <a:r>
              <a:rPr lang="en-GB" b="0" baseline="0" dirty="0"/>
              <a:t>[&gt;</a:t>
            </a:r>
            <a:r>
              <a:rPr lang="en-GB" b="0" baseline="0"/>
              <a:t>5000]; norma [1174]</a:t>
            </a:r>
            <a:endParaRPr lang="en-GB" b="0" dirty="0"/>
          </a:p>
        </p:txBody>
      </p:sp>
      <p:sp>
        <p:nvSpPr>
          <p:cNvPr id="4" name="Slide Number Placeholder 3"/>
          <p:cNvSpPr>
            <a:spLocks noGrp="1"/>
          </p:cNvSpPr>
          <p:nvPr>
            <p:ph type="sldNum" sz="quarter" idx="10"/>
          </p:nvPr>
        </p:nvSpPr>
        <p:spPr/>
        <p:txBody>
          <a:bodyPr/>
          <a:lstStyle/>
          <a:p>
            <a:fld id="{6D5A7CE6-FC2E-5844-8E3C-E71D91EF3FB1}" type="slidenum">
              <a:rPr lang="en-US" smtClean="0"/>
              <a:t>11</a:t>
            </a:fld>
            <a:endParaRPr lang="en-US"/>
          </a:p>
        </p:txBody>
      </p:sp>
    </p:spTree>
    <p:extLst>
      <p:ext uri="{BB962C8B-B14F-4D97-AF65-F5344CB8AC3E}">
        <p14:creationId xmlns:p14="http://schemas.microsoft.com/office/powerpoint/2010/main" val="376584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1/2</a:t>
            </a:r>
          </a:p>
          <a:p>
            <a:endParaRPr lang="en-GB" b="1"/>
          </a:p>
          <a:p>
            <a:r>
              <a:rPr lang="en-GB" b="1"/>
              <a:t>Timing:</a:t>
            </a:r>
            <a:r>
              <a:rPr lang="en-GB" b="1" baseline="0"/>
              <a:t> </a:t>
            </a:r>
            <a:r>
              <a:rPr lang="en-GB" baseline="0"/>
              <a:t>8 minutes</a:t>
            </a:r>
          </a:p>
          <a:p>
            <a:endParaRPr lang="en-GB" baseline="0"/>
          </a:p>
          <a:p>
            <a:r>
              <a:rPr lang="en-GB" b="1" baseline="0"/>
              <a:t>Aims: </a:t>
            </a:r>
          </a:p>
          <a:p>
            <a:r>
              <a:rPr lang="en-GB" baseline="0"/>
              <a:t>i)  to practise connecting the verb endings ‘es’ and ‘éis’ with their meanings (listening activity)</a:t>
            </a:r>
          </a:p>
          <a:p>
            <a:r>
              <a:rPr lang="en-GB" baseline="0"/>
              <a:t>ii) to recognise when a written accent is needed for words with final and penultimate syllable stress</a:t>
            </a:r>
          </a:p>
          <a:p>
            <a:r>
              <a:rPr lang="en-GB" baseline="0"/>
              <a:t>iii) to correctly identify the missing words and their English translations</a:t>
            </a:r>
          </a:p>
          <a:p>
            <a:endParaRPr lang="en-GB" baseline="0"/>
          </a:p>
          <a:p>
            <a:r>
              <a:rPr lang="en-GB" b="1" baseline="0"/>
              <a:t>Procedure: </a:t>
            </a:r>
          </a:p>
          <a:p>
            <a:pPr marL="228600" indent="-228600">
              <a:buAutoNum type="arabicPeriod"/>
            </a:pPr>
            <a:r>
              <a:rPr lang="en-GB" baseline="0"/>
              <a:t>Go through the instructions with students.</a:t>
            </a:r>
          </a:p>
          <a:p>
            <a:pPr marL="228600" indent="-228600">
              <a:buAutoNum type="arabicPeriod"/>
            </a:pPr>
            <a:r>
              <a:rPr lang="en-GB" baseline="0"/>
              <a:t>Students copy the grid and complete it by ticking the correct column.</a:t>
            </a:r>
          </a:p>
          <a:p>
            <a:pPr marL="228600" indent="-228600">
              <a:buAutoNum type="arabicPeriod"/>
            </a:pPr>
            <a:r>
              <a:rPr lang="en-GB" baseline="0"/>
              <a:t>They also write the verb. The aim here is to get students to think when an accent is needed (-éis) and when it isn’t (-es).</a:t>
            </a:r>
          </a:p>
          <a:p>
            <a:pPr marL="228600" indent="-228600">
              <a:buAutoNum type="arabicPeriod"/>
            </a:pPr>
            <a:r>
              <a:rPr lang="en-GB" baseline="0"/>
              <a:t>Click to give students item-by-item feedback.</a:t>
            </a:r>
          </a:p>
          <a:p>
            <a:pPr marL="228600" indent="-228600">
              <a:buAutoNum type="arabicPeriod"/>
            </a:pPr>
            <a:r>
              <a:rPr lang="en-GB" baseline="0"/>
              <a:t>Click again to bring up the sentence scaffolding for the English translations.</a:t>
            </a:r>
          </a:p>
          <a:p>
            <a:pPr marL="228600" indent="-228600">
              <a:buAutoNum type="arabicPeriod"/>
            </a:pPr>
            <a:r>
              <a:rPr lang="en-GB" baseline="0"/>
              <a:t>Students listen again and write the missing words.</a:t>
            </a:r>
          </a:p>
          <a:p>
            <a:pPr marL="228600" indent="-228600">
              <a:buAutoNum type="arabicPeriod"/>
            </a:pPr>
            <a:r>
              <a:rPr lang="en-GB" baseline="0"/>
              <a:t>Give feedback on the second part of the activity.</a:t>
            </a:r>
          </a:p>
          <a:p>
            <a:pPr marL="0" indent="0">
              <a:buNone/>
            </a:pPr>
            <a:endParaRPr lang="en-GB" baseline="0"/>
          </a:p>
          <a:p>
            <a:pPr marL="0" indent="0">
              <a:buNone/>
            </a:pPr>
            <a:r>
              <a:rPr lang="en-GB" b="1" baseline="0"/>
              <a:t>Transcript:</a:t>
            </a:r>
          </a:p>
          <a:p>
            <a:pPr marL="228600" indent="-228600">
              <a:buAutoNum type="arabicPeriod"/>
            </a:pPr>
            <a:r>
              <a:rPr lang="en-GB" baseline="0"/>
              <a:t>¿Podéis recoger estas hojas de papel?</a:t>
            </a:r>
          </a:p>
          <a:p>
            <a:pPr marL="228600" indent="-228600">
              <a:buAutoNum type="arabicPeriod"/>
            </a:pPr>
            <a:r>
              <a:rPr lang="en-GB" baseline="0"/>
              <a:t>Debéis llegar a la clase a tiempo. ¿De acuerdo?</a:t>
            </a:r>
          </a:p>
          <a:p>
            <a:pPr marL="228600" indent="-228600">
              <a:buAutoNum type="arabicPeriod"/>
            </a:pPr>
            <a:r>
              <a:rPr lang="en-GB" baseline="0"/>
              <a:t>Debes explicar por qué no llevas zapatos.</a:t>
            </a:r>
          </a:p>
          <a:p>
            <a:pPr marL="228600" indent="-228600">
              <a:buAutoNum type="arabicPeriod"/>
            </a:pPr>
            <a:r>
              <a:rPr lang="en-GB" baseline="0"/>
              <a:t>¿Quieres comer? Servimos desayuno hasta las ocho.</a:t>
            </a:r>
          </a:p>
          <a:p>
            <a:pPr marL="0" indent="0">
              <a:buNone/>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Frequency of unknown words and cognates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baloncesto [&gt;5000]</a:t>
            </a: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12</a:t>
            </a:fld>
            <a:endParaRPr lang="en-US"/>
          </a:p>
        </p:txBody>
      </p:sp>
    </p:spTree>
    <p:extLst>
      <p:ext uri="{BB962C8B-B14F-4D97-AF65-F5344CB8AC3E}">
        <p14:creationId xmlns:p14="http://schemas.microsoft.com/office/powerpoint/2010/main" val="267359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Slide 2/2</a:t>
            </a:r>
          </a:p>
          <a:p>
            <a:endParaRPr lang="en-GB" b="1"/>
          </a:p>
          <a:p>
            <a:pPr marL="0" indent="0">
              <a:buNone/>
            </a:pPr>
            <a:r>
              <a:rPr lang="en-GB" baseline="0"/>
              <a:t>Procedure as described on previous slide.</a:t>
            </a:r>
          </a:p>
          <a:p>
            <a:pPr marL="0" indent="0">
              <a:buNone/>
            </a:pPr>
            <a:endParaRPr lang="en-GB" baseline="0" dirty="0"/>
          </a:p>
          <a:p>
            <a:pPr marL="0" indent="0">
              <a:buNone/>
            </a:pPr>
            <a:r>
              <a:rPr lang="en-GB" b="1" baseline="0" dirty="0"/>
              <a:t>Transcript:</a:t>
            </a:r>
          </a:p>
          <a:p>
            <a:pPr marL="0" indent="0">
              <a:buNone/>
            </a:pPr>
            <a:r>
              <a:rPr lang="en-GB" baseline="0"/>
              <a:t>5. ¿Sueles </a:t>
            </a:r>
            <a:r>
              <a:rPr lang="en-GB" baseline="0" dirty="0"/>
              <a:t>usar el </a:t>
            </a:r>
            <a:r>
              <a:rPr lang="en-GB" baseline="0" dirty="0" err="1"/>
              <a:t>móvil</a:t>
            </a:r>
            <a:r>
              <a:rPr lang="en-GB" baseline="0" dirty="0"/>
              <a:t> </a:t>
            </a:r>
            <a:r>
              <a:rPr lang="en-GB" baseline="0" dirty="0" err="1"/>
              <a:t>mientras</a:t>
            </a:r>
            <a:r>
              <a:rPr lang="en-GB" baseline="0" dirty="0"/>
              <a:t> </a:t>
            </a:r>
            <a:r>
              <a:rPr lang="en-GB" baseline="0" dirty="0" err="1"/>
              <a:t>cruzas</a:t>
            </a:r>
            <a:r>
              <a:rPr lang="en-GB" baseline="0" dirty="0"/>
              <a:t> la </a:t>
            </a:r>
            <a:r>
              <a:rPr lang="en-GB" baseline="0" err="1"/>
              <a:t>carretera</a:t>
            </a:r>
            <a:r>
              <a:rPr lang="en-GB" baseline="0"/>
              <a:t>?</a:t>
            </a:r>
          </a:p>
          <a:p>
            <a:pPr marL="0" indent="0">
              <a:buNone/>
            </a:pPr>
            <a:r>
              <a:rPr lang="en-GB" baseline="0"/>
              <a:t>6. ¿Queréis </a:t>
            </a:r>
            <a:r>
              <a:rPr lang="en-GB" baseline="0" dirty="0" err="1"/>
              <a:t>jugar</a:t>
            </a:r>
            <a:r>
              <a:rPr lang="en-GB" baseline="0" dirty="0"/>
              <a:t> al </a:t>
            </a:r>
            <a:r>
              <a:rPr lang="en-GB" baseline="0" err="1"/>
              <a:t>baloncesto</a:t>
            </a:r>
            <a:r>
              <a:rPr lang="en-GB" baseline="0"/>
              <a:t> con </a:t>
            </a:r>
            <a:r>
              <a:rPr lang="en-GB" baseline="0" dirty="0"/>
              <a:t>los </a:t>
            </a:r>
            <a:r>
              <a:rPr lang="en-GB" baseline="0" dirty="0" err="1"/>
              <a:t>estudiantes</a:t>
            </a:r>
            <a:r>
              <a:rPr lang="en-GB" baseline="0" dirty="0"/>
              <a:t> </a:t>
            </a:r>
            <a:r>
              <a:rPr lang="en-GB" baseline="0" err="1"/>
              <a:t>mayores</a:t>
            </a:r>
            <a:r>
              <a:rPr lang="en-GB" baseline="0"/>
              <a:t>?</a:t>
            </a:r>
          </a:p>
          <a:p>
            <a:pPr marL="0" indent="0">
              <a:buNone/>
            </a:pPr>
            <a:r>
              <a:rPr lang="en-GB" baseline="0"/>
              <a:t>7. ¿Soléis </a:t>
            </a:r>
            <a:r>
              <a:rPr lang="en-GB" baseline="0" dirty="0" err="1"/>
              <a:t>tener</a:t>
            </a:r>
            <a:r>
              <a:rPr lang="en-GB" baseline="0" dirty="0"/>
              <a:t> </a:t>
            </a:r>
            <a:r>
              <a:rPr lang="en-GB" baseline="0" dirty="0" err="1"/>
              <a:t>ganas</a:t>
            </a:r>
            <a:r>
              <a:rPr lang="en-GB" baseline="0" dirty="0"/>
              <a:t> de comer </a:t>
            </a:r>
            <a:r>
              <a:rPr lang="en-GB" baseline="0" dirty="0" err="1"/>
              <a:t>dulces</a:t>
            </a:r>
            <a:r>
              <a:rPr lang="en-GB" baseline="0" dirty="0"/>
              <a:t> por </a:t>
            </a:r>
            <a:r>
              <a:rPr lang="en-GB" baseline="0"/>
              <a:t>las mañanas?</a:t>
            </a:r>
          </a:p>
          <a:p>
            <a:pPr marL="0" indent="0">
              <a:buNone/>
            </a:pPr>
            <a:r>
              <a:rPr lang="en-GB" baseline="0"/>
              <a:t>8. No </a:t>
            </a:r>
            <a:r>
              <a:rPr lang="en-GB" baseline="0" dirty="0" err="1"/>
              <a:t>puedes</a:t>
            </a:r>
            <a:r>
              <a:rPr lang="en-GB" baseline="0" dirty="0"/>
              <a:t> </a:t>
            </a:r>
            <a:r>
              <a:rPr lang="en-GB" baseline="0" dirty="0" err="1"/>
              <a:t>entrar</a:t>
            </a:r>
            <a:r>
              <a:rPr lang="en-GB" baseline="0" dirty="0"/>
              <a:t> </a:t>
            </a:r>
            <a:r>
              <a:rPr lang="en-GB" baseline="0"/>
              <a:t>por esta </a:t>
            </a:r>
            <a:r>
              <a:rPr lang="en-GB" baseline="0" dirty="0" err="1"/>
              <a:t>puesta</a:t>
            </a:r>
            <a:r>
              <a:rPr lang="en-GB" baseline="0" dirty="0"/>
              <a:t> – ¡es la </a:t>
            </a:r>
            <a:r>
              <a:rPr lang="en-GB" baseline="0" dirty="0" err="1"/>
              <a:t>sala</a:t>
            </a:r>
            <a:r>
              <a:rPr lang="en-GB" baseline="0" dirty="0"/>
              <a:t> de </a:t>
            </a:r>
            <a:r>
              <a:rPr lang="en-GB" baseline="0" dirty="0" err="1"/>
              <a:t>profesores</a:t>
            </a:r>
            <a:r>
              <a:rPr lang="en-GB" baseline="0" dirty="0"/>
              <a:t>!</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Frequency </a:t>
            </a:r>
            <a:r>
              <a:rPr lang="en-GB" b="1" baseline="0" dirty="0"/>
              <a:t>of unknown words and cognates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baloncesto</a:t>
            </a:r>
            <a:r>
              <a:rPr lang="en-GB" b="0" baseline="0" dirty="0"/>
              <a:t> [&gt;5000]</a:t>
            </a: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13</a:t>
            </a:fld>
            <a:endParaRPr lang="en-US"/>
          </a:p>
        </p:txBody>
      </p:sp>
    </p:spTree>
    <p:extLst>
      <p:ext uri="{BB962C8B-B14F-4D97-AF65-F5344CB8AC3E}">
        <p14:creationId xmlns:p14="http://schemas.microsoft.com/office/powerpoint/2010/main" val="1197616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a:t>
            </a:r>
            <a:r>
              <a:rPr lang="en-US" b="1" i="0"/>
              <a:t>: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a:t>to</a:t>
            </a:r>
            <a:r>
              <a:rPr lang="en-US" b="0" i="0" baseline="0"/>
              <a:t> </a:t>
            </a:r>
            <a:r>
              <a:rPr lang="en-GB" baseline="0" dirty="0"/>
              <a:t>help students to connect the spoken and written forms of the language </a:t>
            </a:r>
            <a:r>
              <a:rPr lang="en-GB" baseline="0"/>
              <a:t>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a:t>to </a:t>
            </a:r>
            <a:r>
              <a:rPr lang="en-GB" baseline="0" dirty="0"/>
              <a:t>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bottom right with a player.  Alternatively, the audio is </a:t>
            </a:r>
            <a:r>
              <a:rPr lang="en-GB" sz="1200" b="0" kern="1200" baseline="0">
                <a:solidFill>
                  <a:schemeClr val="tx1"/>
                </a:solidFill>
                <a:effectLst/>
                <a:latin typeface="+mn-lt"/>
                <a:ea typeface="+mn-ea"/>
                <a:cs typeface="+mn-cs"/>
              </a:rPr>
              <a:t>in 6 </a:t>
            </a:r>
            <a:r>
              <a:rPr lang="en-GB" sz="1200" b="0" kern="1200" baseline="0" dirty="0">
                <a:solidFill>
                  <a:schemeClr val="tx1"/>
                </a:solidFill>
                <a:effectLst/>
                <a:latin typeface="+mn-lt"/>
                <a:ea typeface="+mn-ea"/>
                <a:cs typeface="+mn-cs"/>
              </a:rPr>
              <a:t>sections with a pause just after the </a:t>
            </a:r>
            <a:r>
              <a:rPr lang="en-GB" sz="1200" b="0" kern="1200" baseline="0">
                <a:solidFill>
                  <a:schemeClr val="tx1"/>
                </a:solidFill>
                <a:effectLst/>
                <a:latin typeface="+mn-lt"/>
                <a:ea typeface="+mn-ea"/>
                <a:cs typeface="+mn-cs"/>
              </a:rPr>
              <a:t>words 1-5 </a:t>
            </a:r>
            <a:r>
              <a:rPr lang="en-GB" sz="1200" b="0" kern="1200" baseline="0" dirty="0">
                <a:solidFill>
                  <a:schemeClr val="tx1"/>
                </a:solidFill>
                <a:effectLst/>
                <a:latin typeface="+mn-lt"/>
                <a:ea typeface="+mn-ea"/>
                <a:cs typeface="+mn-cs"/>
              </a:rPr>
              <a:t>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A callout appears on a click with glossed translations of the words in the text with asterisks.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Possible</a:t>
            </a:r>
            <a:r>
              <a:rPr lang="en-GB" sz="1200" b="1" kern="1200" baseline="0">
                <a:solidFill>
                  <a:schemeClr val="tx1"/>
                </a:solidFill>
                <a:effectLst/>
                <a:latin typeface="+mn-lt"/>
                <a:ea typeface="+mn-ea"/>
                <a:cs typeface="+mn-cs"/>
              </a:rPr>
              <a:t> changes to the text:</a:t>
            </a:r>
            <a:endParaRPr lang="en-GB" sz="1200" b="1" kern="1200" dirty="0">
              <a:solidFill>
                <a:schemeClr val="tx1"/>
              </a:solidFill>
              <a:effectLst/>
              <a:latin typeface="+mn-lt"/>
              <a:ea typeface="+mn-ea"/>
              <a:cs typeface="+mn-cs"/>
            </a:endParaRPr>
          </a:p>
          <a:p>
            <a:pPr marL="0" lvl="0" indent="0">
              <a:buNone/>
            </a:pPr>
            <a:r>
              <a:rPr lang="en-GB" sz="1200" b="0" kern="1200">
                <a:solidFill>
                  <a:schemeClr val="tx1"/>
                </a:solidFill>
                <a:effectLst/>
                <a:latin typeface="+mn-lt"/>
                <a:ea typeface="+mn-ea"/>
                <a:cs typeface="+mn-cs"/>
              </a:rPr>
              <a:t>P: </a:t>
            </a:r>
            <a:r>
              <a:rPr lang="en-GB" sz="1200" kern="1200">
                <a:solidFill>
                  <a:schemeClr val="tx1"/>
                </a:solidFill>
                <a:effectLst/>
                <a:latin typeface="+mn-lt"/>
                <a:ea typeface="+mn-ea"/>
                <a:cs typeface="+mn-cs"/>
              </a:rPr>
              <a:t>Chicos, ¿tenéis un momento? Estoy buscando estudiantes para hacer una entrevista sobre la primera semana del colegio. ¿</a:t>
            </a:r>
            <a:r>
              <a:rPr lang="en-GB" sz="1200" b="1" kern="1200">
                <a:solidFill>
                  <a:schemeClr val="tx1"/>
                </a:solidFill>
                <a:effectLst/>
                <a:latin typeface="+mn-lt"/>
                <a:ea typeface="+mn-ea"/>
                <a:cs typeface="+mn-cs"/>
              </a:rPr>
              <a:t>Podéis…</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1</a:t>
            </a:r>
            <a:r>
              <a:rPr lang="en-GB" sz="1200" kern="1200">
                <a:solidFill>
                  <a:schemeClr val="tx1"/>
                </a:solidFill>
                <a:effectLst/>
                <a:latin typeface="+mn-lt"/>
                <a:ea typeface="+mn-ea"/>
                <a:cs typeface="+mn-cs"/>
              </a:rPr>
              <a:t>] (</a:t>
            </a:r>
            <a:r>
              <a:rPr lang="en-GB" sz="1200" b="1" i="1" kern="1200">
                <a:solidFill>
                  <a:schemeClr val="tx1"/>
                </a:solidFill>
                <a:effectLst/>
                <a:latin typeface="+mn-lt"/>
                <a:ea typeface="+mn-ea"/>
                <a:cs typeface="+mn-cs"/>
              </a:rPr>
              <a:t>decir algo, hablar de vuestras experiencias, hablar</a:t>
            </a:r>
            <a:r>
              <a:rPr lang="en-GB" sz="1200" b="1" i="1" kern="1200" baseline="0">
                <a:solidFill>
                  <a:schemeClr val="tx1"/>
                </a:solidFill>
                <a:effectLst/>
                <a:latin typeface="+mn-lt"/>
                <a:ea typeface="+mn-ea"/>
                <a:cs typeface="+mn-cs"/>
              </a:rPr>
              <a:t> conmigo, contestar unas preguntas</a:t>
            </a:r>
            <a:r>
              <a:rPr lang="en-GB" sz="1200" i="1"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participar?</a:t>
            </a:r>
          </a:p>
          <a:p>
            <a:pPr lvl="0"/>
            <a:r>
              <a:rPr lang="en-GB" sz="1200" b="0" kern="1200">
                <a:solidFill>
                  <a:schemeClr val="tx1"/>
                </a:solidFill>
                <a:effectLst/>
                <a:latin typeface="+mn-lt"/>
                <a:ea typeface="+mn-ea"/>
                <a:cs typeface="+mn-cs"/>
              </a:rPr>
              <a:t>M: Sí, de acuerdo. </a:t>
            </a:r>
          </a:p>
          <a:p>
            <a:pPr lvl="0"/>
            <a:r>
              <a:rPr lang="en-GB" sz="1200" b="0" kern="1200">
                <a:solidFill>
                  <a:schemeClr val="tx1"/>
                </a:solidFill>
                <a:effectLst/>
                <a:latin typeface="+mn-lt"/>
                <a:ea typeface="+mn-ea"/>
                <a:cs typeface="+mn-cs"/>
              </a:rPr>
              <a:t>P: ¡Perfecto! Bueno ,¿cómo va todo?</a:t>
            </a:r>
          </a:p>
          <a:p>
            <a:pPr lvl="0"/>
            <a:r>
              <a:rPr lang="en-GB" sz="1200" b="0" kern="1200">
                <a:solidFill>
                  <a:schemeClr val="tx1"/>
                </a:solidFill>
                <a:effectLst/>
                <a:latin typeface="+mn-lt"/>
                <a:ea typeface="+mn-ea"/>
                <a:cs typeface="+mn-cs"/>
              </a:rPr>
              <a:t>M: Yo </a:t>
            </a:r>
            <a:r>
              <a:rPr lang="en-GB" sz="1200" kern="1200">
                <a:solidFill>
                  <a:schemeClr val="tx1"/>
                </a:solidFill>
                <a:effectLst/>
                <a:latin typeface="+mn-lt"/>
                <a:ea typeface="+mn-ea"/>
                <a:cs typeface="+mn-cs"/>
              </a:rPr>
              <a:t>estoy </a:t>
            </a:r>
            <a:r>
              <a:rPr lang="en-GB" sz="1200" b="1" kern="1200">
                <a:solidFill>
                  <a:schemeClr val="tx1"/>
                </a:solidFill>
                <a:effectLst/>
                <a:latin typeface="+mn-lt"/>
                <a:ea typeface="+mn-ea"/>
                <a:cs typeface="+mn-cs"/>
              </a:rPr>
              <a:t>muy</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[2] (</a:t>
            </a:r>
            <a:r>
              <a:rPr lang="en-GB" sz="1200" b="1" i="1" kern="1200">
                <a:solidFill>
                  <a:schemeClr val="tx1"/>
                </a:solidFill>
                <a:effectLst/>
                <a:latin typeface="+mn-lt"/>
                <a:ea typeface="+mn-ea"/>
                <a:cs typeface="+mn-cs"/>
              </a:rPr>
              <a:t>any suitable adjective e.g. orgulloso, contento, triste, enojado, satisfecho) </a:t>
            </a:r>
            <a:r>
              <a:rPr lang="en-GB" sz="1200" kern="1200">
                <a:solidFill>
                  <a:schemeClr val="tx1"/>
                </a:solidFill>
                <a:effectLst/>
                <a:latin typeface="+mn-lt"/>
                <a:ea typeface="+mn-ea"/>
                <a:cs typeface="+mn-cs"/>
              </a:rPr>
              <a:t>contento con mis clases. El único problema es que </a:t>
            </a:r>
            <a:r>
              <a:rPr lang="en-GB" sz="1200" b="1" kern="1200">
                <a:solidFill>
                  <a:schemeClr val="tx1"/>
                </a:solidFill>
                <a:effectLst/>
                <a:latin typeface="+mn-lt"/>
                <a:ea typeface="+mn-ea"/>
                <a:cs typeface="+mn-cs"/>
              </a:rPr>
              <a:t>[3] (</a:t>
            </a:r>
            <a:r>
              <a:rPr lang="en-GB" sz="1200" b="1" i="1" kern="1200">
                <a:solidFill>
                  <a:schemeClr val="tx1"/>
                </a:solidFill>
                <a:effectLst/>
                <a:latin typeface="+mn-lt"/>
                <a:ea typeface="+mn-ea"/>
                <a:cs typeface="+mn-cs"/>
              </a:rPr>
              <a:t>no</a:t>
            </a:r>
            <a:r>
              <a:rPr lang="en-GB" sz="1200" b="1" i="1" kern="1200" baseline="0">
                <a:solidFill>
                  <a:schemeClr val="tx1"/>
                </a:solidFill>
                <a:effectLst/>
                <a:latin typeface="+mn-lt"/>
                <a:ea typeface="+mn-ea"/>
                <a:cs typeface="+mn-cs"/>
              </a:rPr>
              <a:t> tengo amigos, no me gustan las clases de X, no me gusta el señor/la señora Y, a veces no entiendo, tengo muchos deberes)</a:t>
            </a:r>
            <a:r>
              <a:rPr lang="en-GB" sz="1200" b="0" i="1"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 tenemos un profesor de alemán con un</a:t>
            </a:r>
            <a:r>
              <a:rPr lang="en-GB" sz="1200" kern="1200" baseline="0">
                <a:solidFill>
                  <a:schemeClr val="tx1"/>
                </a:solidFill>
                <a:effectLst/>
                <a:latin typeface="+mn-lt"/>
                <a:ea typeface="+mn-ea"/>
                <a:cs typeface="+mn-cs"/>
              </a:rPr>
              <a:t> nombre </a:t>
            </a:r>
            <a:r>
              <a:rPr lang="en-GB" sz="1200" kern="1200">
                <a:solidFill>
                  <a:schemeClr val="tx1"/>
                </a:solidFill>
                <a:effectLst/>
                <a:latin typeface="+mn-lt"/>
                <a:ea typeface="+mn-ea"/>
                <a:cs typeface="+mn-cs"/>
              </a:rPr>
              <a:t>raro. No me acuerdo de cómo</a:t>
            </a:r>
            <a:r>
              <a:rPr lang="en-GB" sz="1200" kern="1200" baseline="0">
                <a:solidFill>
                  <a:schemeClr val="tx1"/>
                </a:solidFill>
                <a:effectLst/>
                <a:latin typeface="+mn-lt"/>
                <a:ea typeface="+mn-ea"/>
                <a:cs typeface="+mn-cs"/>
              </a:rPr>
              <a:t> se llama</a:t>
            </a:r>
            <a:r>
              <a:rPr lang="en-GB" sz="1200" kern="1200">
                <a:solidFill>
                  <a:schemeClr val="tx1"/>
                </a:solidFill>
                <a:effectLst/>
                <a:latin typeface="+mn-lt"/>
                <a:ea typeface="+mn-ea"/>
                <a:cs typeface="+mn-cs"/>
              </a:rPr>
              <a:t>…</a:t>
            </a:r>
          </a:p>
          <a:p>
            <a:pPr lvl="0"/>
            <a:r>
              <a:rPr lang="en-GB" sz="1200" b="0" kern="1200">
                <a:solidFill>
                  <a:schemeClr val="tx1"/>
                </a:solidFill>
                <a:effectLst/>
                <a:latin typeface="+mn-lt"/>
                <a:ea typeface="+mn-ea"/>
                <a:cs typeface="+mn-cs"/>
              </a:rPr>
              <a:t>P: </a:t>
            </a:r>
            <a:r>
              <a:rPr lang="en-GB" sz="1200" kern="1200">
                <a:solidFill>
                  <a:schemeClr val="tx1"/>
                </a:solidFill>
                <a:effectLst/>
                <a:latin typeface="+mn-lt"/>
                <a:ea typeface="+mn-ea"/>
                <a:cs typeface="+mn-cs"/>
              </a:rPr>
              <a:t>¡Debe ser el Señor Durchdenwald! Ah, me encanta su</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nombre</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Alejandro, ¿</a:t>
            </a:r>
            <a:r>
              <a:rPr lang="en-GB" sz="1200" b="0" kern="1200">
                <a:solidFill>
                  <a:schemeClr val="tx1"/>
                </a:solidFill>
                <a:effectLst/>
                <a:latin typeface="+mn-lt"/>
                <a:ea typeface="+mn-ea"/>
                <a:cs typeface="+mn-cs"/>
              </a:rPr>
              <a:t>quieres </a:t>
            </a:r>
            <a:r>
              <a:rPr lang="en-GB" sz="1200" kern="1200">
                <a:solidFill>
                  <a:schemeClr val="tx1"/>
                </a:solidFill>
                <a:effectLst/>
                <a:latin typeface="+mn-lt"/>
                <a:ea typeface="+mn-ea"/>
                <a:cs typeface="+mn-cs"/>
              </a:rPr>
              <a:t>decir algo?</a:t>
            </a:r>
          </a:p>
          <a:p>
            <a:pPr lvl="0"/>
            <a:r>
              <a:rPr lang="en-GB" sz="1200" b="1" kern="1200">
                <a:solidFill>
                  <a:schemeClr val="tx1"/>
                </a:solidFill>
                <a:effectLst/>
                <a:latin typeface="+mn-lt"/>
                <a:ea typeface="+mn-ea"/>
                <a:cs typeface="+mn-cs"/>
              </a:rPr>
              <a:t>A:</a:t>
            </a:r>
            <a:r>
              <a:rPr lang="en-GB" sz="1200" kern="1200">
                <a:solidFill>
                  <a:schemeClr val="tx1"/>
                </a:solidFill>
                <a:effectLst/>
                <a:latin typeface="+mn-lt"/>
                <a:ea typeface="+mn-ea"/>
                <a:cs typeface="+mn-cs"/>
              </a:rPr>
              <a:t> Al principio llegaba tarde a todas mis clases porque </a:t>
            </a:r>
            <a:r>
              <a:rPr lang="en-GB" sz="1200" b="1" kern="1200">
                <a:solidFill>
                  <a:schemeClr val="tx1"/>
                </a:solidFill>
                <a:effectLst/>
                <a:latin typeface="+mn-lt"/>
                <a:ea typeface="+mn-ea"/>
                <a:cs typeface="+mn-cs"/>
              </a:rPr>
              <a:t>[4]</a:t>
            </a:r>
            <a:r>
              <a:rPr lang="en-GB" sz="1200" kern="1200">
                <a:solidFill>
                  <a:schemeClr val="tx1"/>
                </a:solidFill>
                <a:effectLst/>
                <a:latin typeface="+mn-lt"/>
                <a:ea typeface="+mn-ea"/>
                <a:cs typeface="+mn-cs"/>
              </a:rPr>
              <a:t> (</a:t>
            </a:r>
            <a:r>
              <a:rPr lang="en-GB" sz="1200" b="1" i="1" kern="1200">
                <a:solidFill>
                  <a:schemeClr val="tx1"/>
                </a:solidFill>
                <a:effectLst/>
                <a:latin typeface="+mn-lt"/>
                <a:ea typeface="+mn-ea"/>
                <a:cs typeface="+mn-cs"/>
              </a:rPr>
              <a:t>any suitable answer in the imperfect – había</a:t>
            </a:r>
            <a:r>
              <a:rPr lang="en-GB" sz="1200" b="1" i="1" kern="1200" baseline="0">
                <a:solidFill>
                  <a:schemeClr val="tx1"/>
                </a:solidFill>
                <a:effectLst/>
                <a:latin typeface="+mn-lt"/>
                <a:ea typeface="+mn-ea"/>
                <a:cs typeface="+mn-cs"/>
              </a:rPr>
              <a:t> mucho tráfico por la mañana, tenía que ir a otro edificio) </a:t>
            </a:r>
            <a:r>
              <a:rPr lang="en-GB" sz="1200" kern="1200">
                <a:solidFill>
                  <a:schemeClr val="tx1"/>
                </a:solidFill>
                <a:effectLst/>
                <a:latin typeface="+mn-lt"/>
                <a:ea typeface="+mn-ea"/>
                <a:cs typeface="+mn-cs"/>
              </a:rPr>
              <a:t>el edificio es muy grande y siempre estaba perdido. Además, este pasillo estaba lleno de estudiantes mayores. </a:t>
            </a:r>
          </a:p>
          <a:p>
            <a:pPr lvl="0"/>
            <a:r>
              <a:rPr lang="en-GB" sz="1200" b="1" kern="1200">
                <a:solidFill>
                  <a:schemeClr val="tx1"/>
                </a:solidFill>
                <a:effectLst/>
                <a:latin typeface="+mn-lt"/>
                <a:ea typeface="+mn-ea"/>
                <a:cs typeface="+mn-cs"/>
              </a:rPr>
              <a:t>P: </a:t>
            </a:r>
            <a:r>
              <a:rPr lang="en-GB" sz="1200" kern="1200">
                <a:solidFill>
                  <a:schemeClr val="tx1"/>
                </a:solidFill>
                <a:effectLst/>
                <a:latin typeface="+mn-lt"/>
                <a:ea typeface="+mn-ea"/>
                <a:cs typeface="+mn-cs"/>
              </a:rPr>
              <a:t>Solo necesitas tiempo para aprender dónde está todo. Otra pregunta: ¿</a:t>
            </a:r>
            <a:r>
              <a:rPr lang="en-GB" sz="1200" b="1" kern="1200">
                <a:solidFill>
                  <a:schemeClr val="tx1"/>
                </a:solidFill>
                <a:effectLst/>
                <a:latin typeface="+mn-lt"/>
                <a:ea typeface="+mn-ea"/>
                <a:cs typeface="+mn-cs"/>
              </a:rPr>
              <a:t>aprendéis</a:t>
            </a:r>
            <a:r>
              <a:rPr lang="en-GB" sz="1200" kern="1200">
                <a:solidFill>
                  <a:schemeClr val="tx1"/>
                </a:solidFill>
                <a:effectLst/>
                <a:latin typeface="+mn-lt"/>
                <a:ea typeface="+mn-ea"/>
                <a:cs typeface="+mn-cs"/>
              </a:rPr>
              <a:t> </a:t>
            </a:r>
            <a:r>
              <a:rPr lang="en-GB" sz="1200" b="1" kern="1200">
                <a:solidFill>
                  <a:schemeClr val="tx1"/>
                </a:solidFill>
                <a:effectLst/>
                <a:latin typeface="+mn-lt"/>
                <a:ea typeface="+mn-ea"/>
                <a:cs typeface="+mn-cs"/>
              </a:rPr>
              <a:t>[5] </a:t>
            </a:r>
            <a:r>
              <a:rPr lang="en-GB" sz="1200" b="1" i="1" kern="1200">
                <a:solidFill>
                  <a:schemeClr val="tx1"/>
                </a:solidFill>
                <a:effectLst/>
                <a:latin typeface="+mn-lt"/>
                <a:ea typeface="+mn-ea"/>
                <a:cs typeface="+mn-cs"/>
              </a:rPr>
              <a:t>(cosas interesantes, name of a subject e.g. francés,</a:t>
            </a:r>
            <a:r>
              <a:rPr lang="en-GB" sz="1200" b="1" i="1" kern="1200" baseline="0">
                <a:solidFill>
                  <a:schemeClr val="tx1"/>
                </a:solidFill>
                <a:effectLst/>
                <a:latin typeface="+mn-lt"/>
                <a:ea typeface="+mn-ea"/>
                <a:cs typeface="+mn-cs"/>
              </a:rPr>
              <a:t> aprender + infinitive</a:t>
            </a:r>
            <a:r>
              <a:rPr lang="en-GB" sz="1200" b="1" i="1"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mucho</a:t>
            </a:r>
            <a:r>
              <a:rPr lang="en-GB" sz="1200" b="0" i="0" kern="1200" baseline="0">
                <a:solidFill>
                  <a:schemeClr val="tx1"/>
                </a:solidFill>
                <a:effectLst/>
                <a:latin typeface="+mn-lt"/>
                <a:ea typeface="+mn-ea"/>
                <a:cs typeface="+mn-cs"/>
              </a:rPr>
              <a:t> en </a:t>
            </a:r>
            <a:r>
              <a:rPr lang="en-GB" sz="1200" kern="1200">
                <a:solidFill>
                  <a:schemeClr val="tx1"/>
                </a:solidFill>
                <a:effectLst/>
                <a:latin typeface="+mn-lt"/>
                <a:ea typeface="+mn-ea"/>
                <a:cs typeface="+mn-cs"/>
              </a:rPr>
              <a:t>clase?</a:t>
            </a:r>
          </a:p>
          <a:p>
            <a:pPr lvl="0"/>
            <a:r>
              <a:rPr lang="en-GB" sz="1200" b="1" kern="1200">
                <a:solidFill>
                  <a:schemeClr val="tx1"/>
                </a:solidFill>
                <a:effectLst/>
                <a:latin typeface="+mn-lt"/>
                <a:ea typeface="+mn-ea"/>
                <a:cs typeface="+mn-cs"/>
              </a:rPr>
              <a:t>A:</a:t>
            </a:r>
            <a:r>
              <a:rPr lang="en-GB" sz="1200" kern="1200">
                <a:solidFill>
                  <a:schemeClr val="tx1"/>
                </a:solidFill>
                <a:effectLst/>
                <a:latin typeface="+mn-lt"/>
                <a:ea typeface="+mn-ea"/>
                <a:cs typeface="+mn-cs"/>
              </a:rPr>
              <a:t> En general, sí, pero el primer día…..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Transcript:</a:t>
            </a:r>
          </a:p>
          <a:p>
            <a:pPr lvl="0"/>
            <a:r>
              <a:rPr lang="en-GB" sz="1200" b="1" kern="1200">
                <a:solidFill>
                  <a:schemeClr val="tx1"/>
                </a:solidFill>
                <a:effectLst/>
                <a:latin typeface="+mn-lt"/>
                <a:ea typeface="+mn-ea"/>
                <a:cs typeface="+mn-cs"/>
              </a:rPr>
              <a:t>P:</a:t>
            </a:r>
            <a:r>
              <a:rPr lang="en-GB" sz="1200" kern="1200">
                <a:solidFill>
                  <a:schemeClr val="tx1"/>
                </a:solidFill>
                <a:effectLst/>
                <a:latin typeface="+mn-lt"/>
                <a:ea typeface="+mn-ea"/>
                <a:cs typeface="+mn-cs"/>
              </a:rPr>
              <a:t> Chicos, ¿tenéis un momento? Estoy buscando estudiantes para hacer una entrevista sobre la primera semana del colegio. ¿</a:t>
            </a:r>
            <a:r>
              <a:rPr lang="en-GB" sz="1200" b="0" kern="1200">
                <a:solidFill>
                  <a:schemeClr val="tx1"/>
                </a:solidFill>
                <a:effectLst/>
                <a:latin typeface="+mn-lt"/>
                <a:ea typeface="+mn-ea"/>
                <a:cs typeface="+mn-cs"/>
              </a:rPr>
              <a:t>Podéis</a:t>
            </a:r>
            <a:r>
              <a:rPr lang="en-GB" sz="1200" kern="1200">
                <a:solidFill>
                  <a:schemeClr val="tx1"/>
                </a:solidFill>
                <a:effectLst/>
                <a:latin typeface="+mn-lt"/>
                <a:ea typeface="+mn-ea"/>
                <a:cs typeface="+mn-cs"/>
              </a:rPr>
              <a:t> participar?</a:t>
            </a:r>
          </a:p>
          <a:p>
            <a:pPr lvl="0"/>
            <a:r>
              <a:rPr lang="en-GB" sz="1200" b="1" kern="1200">
                <a:solidFill>
                  <a:schemeClr val="tx1"/>
                </a:solidFill>
                <a:effectLst/>
                <a:latin typeface="+mn-lt"/>
                <a:ea typeface="+mn-ea"/>
                <a:cs typeface="+mn-cs"/>
              </a:rPr>
              <a:t>M:</a:t>
            </a:r>
            <a:r>
              <a:rPr lang="en-GB" sz="1200" kern="1200">
                <a:solidFill>
                  <a:schemeClr val="tx1"/>
                </a:solidFill>
                <a:effectLst/>
                <a:latin typeface="+mn-lt"/>
                <a:ea typeface="+mn-ea"/>
                <a:cs typeface="+mn-cs"/>
              </a:rPr>
              <a:t> Sí, de acuerdo. </a:t>
            </a:r>
          </a:p>
          <a:p>
            <a:pPr lvl="0"/>
            <a:r>
              <a:rPr lang="en-GB" sz="1200" b="1" kern="1200">
                <a:solidFill>
                  <a:schemeClr val="tx1"/>
                </a:solidFill>
                <a:effectLst/>
                <a:latin typeface="+mn-lt"/>
                <a:ea typeface="+mn-ea"/>
                <a:cs typeface="+mn-cs"/>
              </a:rPr>
              <a:t>P:</a:t>
            </a:r>
            <a:r>
              <a:rPr lang="en-GB" sz="1200" kern="1200">
                <a:solidFill>
                  <a:schemeClr val="tx1"/>
                </a:solidFill>
                <a:effectLst/>
                <a:latin typeface="+mn-lt"/>
                <a:ea typeface="+mn-ea"/>
                <a:cs typeface="+mn-cs"/>
              </a:rPr>
              <a:t> ¡Perfecto! Bueno ,¿cómo va todo?</a:t>
            </a:r>
          </a:p>
          <a:p>
            <a:pPr lvl="0"/>
            <a:r>
              <a:rPr lang="en-GB" sz="1200" b="1" kern="1200">
                <a:solidFill>
                  <a:schemeClr val="tx1"/>
                </a:solidFill>
                <a:effectLst/>
                <a:latin typeface="+mn-lt"/>
                <a:ea typeface="+mn-ea"/>
                <a:cs typeface="+mn-cs"/>
              </a:rPr>
              <a:t>M:</a:t>
            </a:r>
            <a:r>
              <a:rPr lang="en-GB" sz="1200" kern="1200">
                <a:solidFill>
                  <a:schemeClr val="tx1"/>
                </a:solidFill>
                <a:effectLst/>
                <a:latin typeface="+mn-lt"/>
                <a:ea typeface="+mn-ea"/>
                <a:cs typeface="+mn-cs"/>
              </a:rPr>
              <a:t> Yo estoy muy contento con mis clases. El único problema es que tenemos un profesor de alemán muy raro. No me acuerdo de su nombre…</a:t>
            </a:r>
          </a:p>
          <a:p>
            <a:pPr lvl="0"/>
            <a:r>
              <a:rPr lang="en-GB" sz="1200" b="1" kern="1200">
                <a:solidFill>
                  <a:schemeClr val="tx1"/>
                </a:solidFill>
                <a:effectLst/>
                <a:latin typeface="+mn-lt"/>
                <a:ea typeface="+mn-ea"/>
                <a:cs typeface="+mn-cs"/>
              </a:rPr>
              <a:t>P: </a:t>
            </a:r>
            <a:r>
              <a:rPr lang="en-GB" sz="1200" kern="1200">
                <a:solidFill>
                  <a:schemeClr val="tx1"/>
                </a:solidFill>
                <a:effectLst/>
                <a:latin typeface="+mn-lt"/>
                <a:ea typeface="+mn-ea"/>
                <a:cs typeface="+mn-cs"/>
              </a:rPr>
              <a:t>¡Debe ser el Señor Durchdenwald! Ah, me encanta su</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nombre</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Alejandro, ¿</a:t>
            </a:r>
            <a:r>
              <a:rPr lang="en-GB" sz="1200" b="0" kern="1200">
                <a:solidFill>
                  <a:schemeClr val="tx1"/>
                </a:solidFill>
                <a:effectLst/>
                <a:latin typeface="+mn-lt"/>
                <a:ea typeface="+mn-ea"/>
                <a:cs typeface="+mn-cs"/>
              </a:rPr>
              <a:t>quieres</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decir algo?</a:t>
            </a:r>
          </a:p>
          <a:p>
            <a:pPr lvl="0"/>
            <a:r>
              <a:rPr lang="en-GB" sz="1200" b="1" kern="1200">
                <a:solidFill>
                  <a:schemeClr val="tx1"/>
                </a:solidFill>
                <a:effectLst/>
                <a:latin typeface="+mn-lt"/>
                <a:ea typeface="+mn-ea"/>
                <a:cs typeface="+mn-cs"/>
              </a:rPr>
              <a:t>A:</a:t>
            </a:r>
            <a:r>
              <a:rPr lang="en-GB" sz="1200" kern="1200">
                <a:solidFill>
                  <a:schemeClr val="tx1"/>
                </a:solidFill>
                <a:effectLst/>
                <a:latin typeface="+mn-lt"/>
                <a:ea typeface="+mn-ea"/>
                <a:cs typeface="+mn-cs"/>
              </a:rPr>
              <a:t> Al principio llegaba tarde a todas mis clases porque este edificio es muy grande y siempre estaba perdido. Además, este pasillo estaba lleno de estudiantes mayores. </a:t>
            </a:r>
          </a:p>
          <a:p>
            <a:pPr lvl="0"/>
            <a:r>
              <a:rPr lang="en-GB" sz="1200" b="1" kern="1200">
                <a:solidFill>
                  <a:schemeClr val="tx1"/>
                </a:solidFill>
                <a:effectLst/>
                <a:latin typeface="+mn-lt"/>
                <a:ea typeface="+mn-ea"/>
                <a:cs typeface="+mn-cs"/>
              </a:rPr>
              <a:t>P: </a:t>
            </a:r>
            <a:r>
              <a:rPr lang="en-GB" sz="1200" kern="1200">
                <a:solidFill>
                  <a:schemeClr val="tx1"/>
                </a:solidFill>
                <a:effectLst/>
                <a:latin typeface="+mn-lt"/>
                <a:ea typeface="+mn-ea"/>
                <a:cs typeface="+mn-cs"/>
              </a:rPr>
              <a:t>Solo necesitas tiempo para aprender dónde está todo. Otra pregunta: ¿ disfrutáis</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de las clases?</a:t>
            </a:r>
          </a:p>
          <a:p>
            <a:pPr lvl="0"/>
            <a:r>
              <a:rPr lang="en-GB" sz="1200" b="1" kern="1200">
                <a:solidFill>
                  <a:schemeClr val="tx1"/>
                </a:solidFill>
                <a:effectLst/>
                <a:latin typeface="+mn-lt"/>
                <a:ea typeface="+mn-ea"/>
                <a:cs typeface="+mn-cs"/>
              </a:rPr>
              <a:t>A:</a:t>
            </a:r>
            <a:r>
              <a:rPr lang="en-GB" sz="1200" kern="1200">
                <a:solidFill>
                  <a:schemeClr val="tx1"/>
                </a:solidFill>
                <a:effectLst/>
                <a:latin typeface="+mn-lt"/>
                <a:ea typeface="+mn-ea"/>
                <a:cs typeface="+mn-cs"/>
              </a:rPr>
              <a:t> En general, sí, pero el primer día de clase…..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Frequency </a:t>
            </a:r>
            <a:r>
              <a:rPr lang="en-GB" b="1" baseline="0" dirty="0"/>
              <a:t>of unknown words and cognates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pasillo [2316]</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14</a:t>
            </a:fld>
            <a:endParaRPr lang="en-US"/>
          </a:p>
        </p:txBody>
      </p:sp>
    </p:spTree>
    <p:extLst>
      <p:ext uri="{BB962C8B-B14F-4D97-AF65-F5344CB8AC3E}">
        <p14:creationId xmlns:p14="http://schemas.microsoft.com/office/powerpoint/2010/main" val="2686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a:t>
            </a:r>
            <a:r>
              <a:rPr lang="en-US" b="0" i="0"/>
              <a:t>2 minutes</a:t>
            </a:r>
          </a:p>
          <a:p>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Aim: </a:t>
            </a:r>
            <a:r>
              <a:rPr lang="en-US" b="0" i="0"/>
              <a:t>to</a:t>
            </a:r>
            <a:r>
              <a:rPr lang="en-US" b="0" i="0" baseline="0"/>
              <a:t> </a:t>
            </a:r>
            <a:r>
              <a:rPr lang="en-GB" b="0" i="0" baseline="0"/>
              <a:t>engage students in thinking about how the text could continue.</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GB" b="1" baseline="0"/>
              <a:t>Procedure:</a:t>
            </a:r>
          </a:p>
          <a:p>
            <a:pPr marL="228600" indent="-228600">
              <a:buAutoNum type="arabicPeriod"/>
            </a:pPr>
            <a:r>
              <a:rPr lang="en-GB" b="0" baseline="0"/>
              <a:t>Click to reveal each answer option.</a:t>
            </a:r>
          </a:p>
          <a:p>
            <a:pPr marL="228600" indent="-228600">
              <a:buAutoNum type="arabicPeriod"/>
            </a:pPr>
            <a:r>
              <a:rPr lang="en-GB" b="0" baseline="0"/>
              <a:t>Check understanding of each one via oral translation into English.</a:t>
            </a:r>
          </a:p>
          <a:p>
            <a:pPr marL="228600" indent="-228600">
              <a:buAutoNum type="arabicPeriod"/>
            </a:pPr>
            <a:r>
              <a:rPr lang="en-GB" b="0" baseline="0"/>
              <a:t>The answer is not revealed until the next slide, where the second part of the text is shown.</a:t>
            </a:r>
          </a:p>
        </p:txBody>
      </p:sp>
      <p:sp>
        <p:nvSpPr>
          <p:cNvPr id="4" name="Slide Number Placeholder 3"/>
          <p:cNvSpPr>
            <a:spLocks noGrp="1"/>
          </p:cNvSpPr>
          <p:nvPr>
            <p:ph type="sldNum" sz="quarter" idx="10"/>
          </p:nvPr>
        </p:nvSpPr>
        <p:spPr/>
        <p:txBody>
          <a:bodyPr/>
          <a:lstStyle/>
          <a:p>
            <a:fld id="{6D5A7CE6-FC2E-5844-8E3C-E71D91EF3FB1}" type="slidenum">
              <a:rPr lang="en-US" smtClean="0"/>
              <a:t>15</a:t>
            </a:fld>
            <a:endParaRPr lang="en-US"/>
          </a:p>
        </p:txBody>
      </p:sp>
    </p:spTree>
    <p:extLst>
      <p:ext uri="{BB962C8B-B14F-4D97-AF65-F5344CB8AC3E}">
        <p14:creationId xmlns:p14="http://schemas.microsoft.com/office/powerpoint/2010/main" val="3466073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a:t>
            </a:r>
            <a:r>
              <a:rPr lang="en-US" b="0"/>
              <a:t>5</a:t>
            </a:r>
            <a:r>
              <a:rPr lang="en-US" b="0" baseline="0"/>
              <a:t> minutes</a:t>
            </a:r>
            <a:endParaRPr lang="en-US" b="0"/>
          </a:p>
          <a:p>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Aims: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a:t>to</a:t>
            </a:r>
            <a:r>
              <a:rPr lang="en-US" b="0" i="0" baseline="0"/>
              <a:t> consolidate understanding of new vocabulary items (conmigo, tener ganas, aprobar, nota, de acuerdo) in context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baseline="0"/>
              <a:t>to check students’ predictions about the second half of the text</a:t>
            </a: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GB" b="1" baseline="0"/>
              <a:t>Procedure:</a:t>
            </a:r>
          </a:p>
          <a:p>
            <a:pPr marL="228600" indent="-228600">
              <a:buAutoNum type="arabicPeriod"/>
            </a:pPr>
            <a:r>
              <a:rPr lang="en-GB" b="0" baseline="0"/>
              <a:t>Students read the second half of the text and check whether their predictions were right.</a:t>
            </a:r>
          </a:p>
          <a:p>
            <a:pPr marL="228600" indent="-228600">
              <a:buAutoNum type="arabicPeriod"/>
            </a:pPr>
            <a:r>
              <a:rPr lang="en-GB" b="0" baseline="0"/>
              <a:t>Click to reveal the answer to the prediction question.</a:t>
            </a:r>
          </a:p>
          <a:p>
            <a:pPr marL="228600" indent="-228600">
              <a:buAutoNum type="arabicPeriod"/>
            </a:pPr>
            <a:r>
              <a:rPr lang="en-GB" b="0" baseline="0"/>
              <a:t>To check understanding, the following comprehension questions could be used:</a:t>
            </a:r>
          </a:p>
          <a:p>
            <a:pPr marL="285750" indent="-285750">
              <a:buAutoNum type="romanLcParenR"/>
            </a:pPr>
            <a:r>
              <a:rPr lang="en-GB" b="0" i="1" baseline="0"/>
              <a:t>What happened on the first day? (¿Qué pasó el primer día?) </a:t>
            </a:r>
            <a:r>
              <a:rPr lang="en-GB" b="0" i="0" baseline="0"/>
              <a:t>Answer: Alejandro didn’t feel like studying and threw a paper aeroplane at another boy </a:t>
            </a:r>
          </a:p>
          <a:p>
            <a:pPr marL="285750" indent="-285750">
              <a:buAutoNum type="romanLcParenR"/>
            </a:pPr>
            <a:r>
              <a:rPr lang="en-GB" b="0" i="1" baseline="0"/>
              <a:t>What does Martín say about Alejandro? (¿Qué dice Martín sobre Alejandro?) </a:t>
            </a:r>
            <a:r>
              <a:rPr lang="en-GB" b="0" i="0" baseline="0"/>
              <a:t>Answer: He says it’s true that he’s a good student. They study together.</a:t>
            </a:r>
          </a:p>
          <a:p>
            <a:pPr marL="285750" indent="-285750">
              <a:buAutoNum type="romanLcParenR"/>
            </a:pPr>
            <a:r>
              <a:rPr lang="en-GB" b="0" i="1" baseline="0"/>
              <a:t>Why is the first exam mentioned? (¿Por qué Martín menciona el primer examen?) </a:t>
            </a:r>
            <a:r>
              <a:rPr lang="en-GB" b="0" i="0" baseline="0"/>
              <a:t>Answer: Because they both hope to pass it.</a:t>
            </a:r>
            <a:endParaRPr lang="en-GB" b="0" i="1" baseline="0"/>
          </a:p>
          <a:p>
            <a:pPr marL="285750" indent="-285750">
              <a:buAutoNum type="romanLcParenR"/>
            </a:pPr>
            <a:r>
              <a:rPr lang="en-GB" b="0" i="1" baseline="0"/>
              <a:t>Describe the teacher’s reaction to the story (Describe la reacción de la profesora al escuchar la historia.) </a:t>
            </a:r>
            <a:r>
              <a:rPr lang="en-GB" b="0" i="0" baseline="0"/>
              <a:t>Answer: She tells Alejandro that he needs to pay attention in class. At the end of the conversation, she says she doesn’t want to hear any more stories about paper aeroplanes. </a:t>
            </a:r>
          </a:p>
          <a:p>
            <a:pPr marL="0" indent="0">
              <a:buNone/>
            </a:pPr>
            <a:endParaRPr lang="en-GB" b="0" i="1" baseline="0"/>
          </a:p>
          <a:p>
            <a:pPr marL="0" indent="0">
              <a:buNone/>
            </a:pPr>
            <a:r>
              <a:rPr lang="en-GB" b="1" i="0" baseline="0"/>
              <a:t>Frequency of unknown words:</a:t>
            </a:r>
          </a:p>
          <a:p>
            <a:pPr marL="0" indent="0">
              <a:buNone/>
            </a:pPr>
            <a:r>
              <a:rPr lang="en-GB" b="0" i="0" baseline="0"/>
              <a:t>fue [7-ser]</a:t>
            </a:r>
          </a:p>
        </p:txBody>
      </p:sp>
      <p:sp>
        <p:nvSpPr>
          <p:cNvPr id="4" name="Slide Number Placeholder 3"/>
          <p:cNvSpPr>
            <a:spLocks noGrp="1"/>
          </p:cNvSpPr>
          <p:nvPr>
            <p:ph type="sldNum" sz="quarter" idx="10"/>
          </p:nvPr>
        </p:nvSpPr>
        <p:spPr/>
        <p:txBody>
          <a:bodyPr/>
          <a:lstStyle/>
          <a:p>
            <a:fld id="{6D5A7CE6-FC2E-5844-8E3C-E71D91EF3FB1}" type="slidenum">
              <a:rPr lang="en-US" smtClean="0"/>
              <a:t>16</a:t>
            </a:fld>
            <a:endParaRPr lang="en-US"/>
          </a:p>
        </p:txBody>
      </p:sp>
    </p:spTree>
    <p:extLst>
      <p:ext uri="{BB962C8B-B14F-4D97-AF65-F5344CB8AC3E}">
        <p14:creationId xmlns:p14="http://schemas.microsoft.com/office/powerpoint/2010/main" val="383304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a:r>
              <a:rPr lang="en-GB" b="1" baseline="0" dirty="0"/>
              <a:t>Timing</a:t>
            </a:r>
            <a:r>
              <a:rPr lang="en-GB" b="1" baseline="0"/>
              <a:t>: </a:t>
            </a:r>
            <a:r>
              <a:rPr lang="en-GB" b="0" baseline="0"/>
              <a:t>4 </a:t>
            </a:r>
            <a:r>
              <a:rPr lang="en-GB" b="0" baseline="0" dirty="0"/>
              <a:t>minutes</a:t>
            </a:r>
          </a:p>
          <a:p>
            <a:pPr marL="0" lvl="0" algn="l"/>
            <a:endParaRPr lang="en-GB" b="0" baseline="0" dirty="0"/>
          </a:p>
          <a:p>
            <a:pPr marL="0" lvl="0" algn="l"/>
            <a:r>
              <a:rPr lang="en-GB" b="1" baseline="0" dirty="0"/>
              <a:t>Aim: </a:t>
            </a:r>
            <a:r>
              <a:rPr lang="en-GB" b="0" baseline="0" dirty="0"/>
              <a:t>to improve fluency of pronunciation in sentences that have words final and penultimate stress position</a:t>
            </a:r>
          </a:p>
          <a:p>
            <a:pPr marL="0" lvl="0" algn="l"/>
            <a:endParaRPr lang="en-GB" b="0" baseline="0" dirty="0"/>
          </a:p>
          <a:p>
            <a:pPr marL="0" lvl="0" algn="l"/>
            <a:r>
              <a:rPr lang="en-GB" b="1" baseline="0" dirty="0"/>
              <a:t>Procedure:</a:t>
            </a:r>
            <a:endParaRPr lang="en-GB" b="0" baseline="0" dirty="0"/>
          </a:p>
          <a:p>
            <a:pPr marL="0" lvl="0" algn="l"/>
            <a:r>
              <a:rPr lang="en-GB" b="0" baseline="0" dirty="0"/>
              <a:t>1. Explain to students that they’ll now read longer versions of the </a:t>
            </a:r>
            <a:r>
              <a:rPr lang="en-GB" b="0" baseline="0"/>
              <a:t>sentences from the text. </a:t>
            </a:r>
            <a:r>
              <a:rPr lang="en-GB" b="0" baseline="0" dirty="0"/>
              <a:t>Ask them to read the sentences and discuss the meaning in pairs.</a:t>
            </a:r>
          </a:p>
          <a:p>
            <a:pPr marL="0" lvl="0" algn="l"/>
            <a:r>
              <a:rPr lang="en-GB" b="0" baseline="0" dirty="0"/>
              <a:t>2. Check understanding by eliciting oral translations into English.</a:t>
            </a:r>
          </a:p>
          <a:p>
            <a:pPr marL="0" lvl="0" algn="l"/>
            <a:r>
              <a:rPr lang="en-GB" b="0" baseline="0" dirty="0"/>
              <a:t>3. Then ask students to take turns to read the sentences aloud. It may be helpful to </a:t>
            </a:r>
            <a:r>
              <a:rPr lang="en-GB" b="0" baseline="0"/>
              <a:t>remind them beforehand of the rules regarding penultimate syllable stress. All words in the four passages with penultimate syllable stress are in bold. The </a:t>
            </a:r>
            <a:r>
              <a:rPr lang="en-GB" b="0" baseline="0" dirty="0"/>
              <a:t>partner can give </a:t>
            </a:r>
            <a:r>
              <a:rPr lang="en-GB" b="0" baseline="0"/>
              <a:t>peer feedback.</a:t>
            </a:r>
            <a:endParaRPr lang="en-GB" b="0" baseline="0" dirty="0"/>
          </a:p>
          <a:p>
            <a:pPr marL="0" lvl="0" algn="l"/>
            <a:r>
              <a:rPr lang="en-GB" b="0" baseline="0" dirty="0"/>
              <a:t>4. Optionally, click one more time to reveal the beige action buttons. Students can then listen to this to compare their own production with that of a native </a:t>
            </a:r>
            <a:r>
              <a:rPr lang="en-GB" b="0" baseline="0"/>
              <a:t>speaker.</a:t>
            </a:r>
          </a:p>
          <a:p>
            <a:pPr marL="0" lvl="0" algn="l"/>
            <a:endParaRPr lang="en-GB" b="0" baseline="0"/>
          </a:p>
          <a:p>
            <a:pPr marL="0" lvl="0" algn="l"/>
            <a:r>
              <a:rPr lang="en-GB" b="1" baseline="0"/>
              <a:t>Note: </a:t>
            </a:r>
            <a:r>
              <a:rPr lang="en-GB" b="0" baseline="0"/>
              <a:t>for a greater challenge, the teacher may wish to remove the words in bold, either initially or for a second read through.</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pasillo [2316]</a:t>
            </a:r>
            <a:endParaRPr lang="en-GB" sz="1200" dirty="0"/>
          </a:p>
          <a:p>
            <a:pPr marL="0" lvl="0" algn="l"/>
            <a:endParaRPr lang="en-GB" b="1" baseline="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5219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 </a:t>
            </a:r>
            <a:r>
              <a:rPr lang="en-GB" b="0"/>
              <a:t>8 </a:t>
            </a:r>
            <a:r>
              <a:rPr lang="en-GB" b="0" dirty="0"/>
              <a:t>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Aim</a:t>
            </a:r>
            <a:r>
              <a:rPr lang="en-GB" b="0" dirty="0"/>
              <a:t>: to practise written production </a:t>
            </a:r>
            <a:r>
              <a:rPr lang="en-GB" b="0"/>
              <a:t>of this</a:t>
            </a:r>
            <a:r>
              <a:rPr lang="en-GB" b="0" baseline="0"/>
              <a:t> week’s </a:t>
            </a:r>
            <a:r>
              <a:rPr lang="en-GB" b="0"/>
              <a:t>vocabulary and grammar in </a:t>
            </a:r>
            <a:r>
              <a:rPr lang="en-GB" b="0" dirty="0"/>
              <a:t>a scaffolded </a:t>
            </a:r>
            <a:r>
              <a:rPr lang="en-GB" b="0"/>
              <a:t>writing exercise.</a:t>
            </a:r>
            <a:endParaRPr lang="en-GB" b="0" dirty="0"/>
          </a:p>
          <a:p>
            <a:endParaRPr lang="en-GB" b="0" dirty="0"/>
          </a:p>
          <a:p>
            <a:r>
              <a:rPr lang="en-GB" b="1"/>
              <a:t>Procedure</a:t>
            </a:r>
            <a:r>
              <a:rPr lang="en-GB" b="1" dirty="0"/>
              <a: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a:t>
            </a:r>
            <a:r>
              <a:rPr lang="en-GB" b="0" baseline="0" dirty="0"/>
              <a:t>will need to </a:t>
            </a:r>
            <a:r>
              <a:rPr lang="en-GB" b="0" dirty="0"/>
              <a:t>look at the English text and use the prompts in bold to write the missing words in the Spanish text on the right hand side. These include the target grammar</a:t>
            </a:r>
            <a:r>
              <a:rPr lang="en-GB" b="0" baseline="0" dirty="0"/>
              <a:t>, modal verbs in the 2</a:t>
            </a:r>
            <a:r>
              <a:rPr lang="en-GB" b="0" baseline="30000" dirty="0"/>
              <a:t>nd</a:t>
            </a:r>
            <a:r>
              <a:rPr lang="en-GB" b="0" baseline="0" dirty="0"/>
              <a:t> person singular and plural present tense as well as vocabulary.</a:t>
            </a:r>
            <a:endParaRPr lang="en-GB" b="0" dirty="0"/>
          </a:p>
          <a:p>
            <a:pPr marL="228600" indent="-228600">
              <a:buAutoNum type="arabicPeriod"/>
            </a:pPr>
            <a:r>
              <a:rPr lang="en-GB" b="0" dirty="0"/>
              <a:t>Click to show the missing Spanish words one by one.</a:t>
            </a:r>
          </a:p>
          <a:p>
            <a:pPr marL="228600" indent="-228600">
              <a:buAutoNum type="arabicPeriod"/>
            </a:pPr>
            <a:endParaRPr lang="en-GB" b="0"/>
          </a:p>
          <a:p>
            <a:pPr marL="0" indent="0">
              <a:buNone/>
            </a:pPr>
            <a:r>
              <a:rPr lang="en-GB" b="1"/>
              <a:t>Notes: </a:t>
            </a:r>
          </a:p>
          <a:p>
            <a:pPr marL="228600" indent="-228600">
              <a:buAutoNum type="arabicPeriod"/>
            </a:pPr>
            <a:r>
              <a:rPr lang="en-GB" b="0"/>
              <a:t>This is the same text as that used on slides 14 and 16.</a:t>
            </a:r>
          </a:p>
          <a:p>
            <a:pPr marL="228600" indent="-228600">
              <a:buAutoNum type="arabicPeriod"/>
            </a:pPr>
            <a:r>
              <a:rPr lang="en-GB" b="0"/>
              <a:t>For</a:t>
            </a:r>
            <a:r>
              <a:rPr lang="en-GB" b="0" baseline="0"/>
              <a:t> freer writing, see slide 20.</a:t>
            </a:r>
            <a:endParaRPr lang="en-GB" b="0"/>
          </a:p>
          <a:p>
            <a:pPr marL="0" indent="0">
              <a:buNone/>
            </a:pPr>
            <a:endParaRPr lang="en-GB" b="0" dirty="0"/>
          </a:p>
          <a:p>
            <a:pPr marL="0" indent="0">
              <a:buNone/>
            </a:pPr>
            <a:r>
              <a:rPr lang="en-GB" b="1" baseline="0" dirty="0"/>
              <a:t>Frequency of unknown words and cognates:</a:t>
            </a:r>
          </a:p>
          <a:p>
            <a:pPr marL="0" indent="0">
              <a:buNone/>
            </a:pPr>
            <a:r>
              <a:rPr lang="en-GB" b="0" baseline="0" dirty="0"/>
              <a:t>pasillo [2316]</a:t>
            </a:r>
          </a:p>
          <a:p>
            <a:pPr marL="228600" indent="-228600">
              <a:buAutoNum type="arabicPeriod"/>
            </a:pPr>
            <a:endParaRPr lang="en-GB" b="0"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027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p>
          <a:p>
            <a:r>
              <a:rPr lang="en-GB" dirty="0"/>
              <a:t>Activity</a:t>
            </a:r>
            <a:r>
              <a:rPr lang="en-GB" baseline="0" dirty="0"/>
              <a:t> as explained on previous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pasillo [2316]</a:t>
            </a:r>
            <a:endParaRPr lang="en-GB" sz="12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2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Vocabulario</a:t>
            </a:r>
            <a:br>
              <a:rPr lang="en-GB" b="1" baseline="0" dirty="0"/>
            </a:br>
            <a:r>
              <a:rPr lang="en-GB" b="1" baseline="0" dirty="0"/>
              <a:t>Timing: </a:t>
            </a:r>
            <a:r>
              <a:rPr lang="en-GB" b="0" baseline="0" dirty="0"/>
              <a:t>3 minutes</a:t>
            </a:r>
          </a:p>
          <a:p>
            <a:endParaRPr lang="en-GB" b="1" baseline="0" dirty="0"/>
          </a:p>
          <a:p>
            <a:pPr marL="0"/>
            <a:r>
              <a:rPr lang="en-GB" b="1" baseline="0" dirty="0"/>
              <a:t>Aim: </a:t>
            </a:r>
            <a:r>
              <a:rPr lang="en-GB" b="0" baseline="0" dirty="0"/>
              <a:t>to revise 12 items of vocabulary within a limited time frame (speaking activity)</a:t>
            </a:r>
            <a:br>
              <a:rPr lang="en-GB" b="0" baseline="0" dirty="0"/>
            </a:br>
            <a:endParaRPr lang="en-GB" b="0" baseline="0" dirty="0"/>
          </a:p>
          <a:p>
            <a:r>
              <a:rPr lang="en-GB" b="1" baseline="0" dirty="0"/>
              <a:t>Procedure:</a:t>
            </a:r>
          </a:p>
          <a:p>
            <a:r>
              <a:rPr lang="en-GB" baseline="0" dirty="0"/>
              <a:t>1. Teacher clicks / presses enter to show the word behind each letter (not in alphabetical order). It will disappear after 3 seconds. </a:t>
            </a:r>
          </a:p>
          <a:p>
            <a:r>
              <a:rPr lang="en-GB" baseline="0" dirty="0"/>
              <a:t>2. Students say in chorus the Spanish word before the picture has faded away, ensuring that definite articles are also given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0" baseline="0" dirty="0"/>
              <a:t>Go to the next slide to show the answers to students.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the activity could also be done as a writing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r>
              <a:rPr lang="en-GB" sz="1200" b="1" kern="1200" dirty="0">
                <a:solidFill>
                  <a:schemeClr val="tx1"/>
                </a:solidFill>
                <a:effectLst/>
                <a:latin typeface="+mn-lt"/>
                <a:ea typeface="+mn-ea"/>
                <a:cs typeface="+mn-cs"/>
              </a:rPr>
              <a:t>ANSWERS</a:t>
            </a:r>
          </a:p>
          <a:p>
            <a:pPr marL="228600" indent="-228600">
              <a:buAutoNum type="alphaUcPeriod"/>
            </a:pPr>
            <a:r>
              <a:rPr lang="en-GB" sz="1200" b="0" kern="1200" dirty="0">
                <a:solidFill>
                  <a:schemeClr val="tx1"/>
                </a:solidFill>
                <a:effectLst/>
                <a:latin typeface="+mn-lt"/>
                <a:ea typeface="+mn-ea"/>
                <a:cs typeface="+mn-cs"/>
              </a:rPr>
              <a:t>la </a:t>
            </a:r>
            <a:r>
              <a:rPr lang="en-GB" sz="1200" b="0" kern="1200" dirty="0" err="1">
                <a:solidFill>
                  <a:schemeClr val="tx1"/>
                </a:solidFill>
                <a:effectLst/>
                <a:latin typeface="+mn-lt"/>
                <a:ea typeface="+mn-ea"/>
                <a:cs typeface="+mn-cs"/>
              </a:rPr>
              <a:t>fecha</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err="1">
                <a:solidFill>
                  <a:schemeClr val="tx1"/>
                </a:solidFill>
                <a:effectLst/>
                <a:latin typeface="+mn-lt"/>
                <a:ea typeface="+mn-ea"/>
                <a:cs typeface="+mn-cs"/>
              </a:rPr>
              <a:t>servir</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err="1">
                <a:solidFill>
                  <a:schemeClr val="tx1"/>
                </a:solidFill>
                <a:effectLst/>
                <a:latin typeface="+mn-lt"/>
                <a:ea typeface="+mn-ea"/>
                <a:cs typeface="+mn-cs"/>
              </a:rPr>
              <a:t>menor</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a:solidFill>
                  <a:schemeClr val="tx1"/>
                </a:solidFill>
                <a:effectLst/>
                <a:latin typeface="+mn-lt"/>
                <a:ea typeface="+mn-ea"/>
                <a:cs typeface="+mn-cs"/>
              </a:rPr>
              <a:t>el </a:t>
            </a:r>
            <a:r>
              <a:rPr lang="en-GB" sz="1200" b="0" kern="1200" dirty="0" err="1">
                <a:solidFill>
                  <a:schemeClr val="tx1"/>
                </a:solidFill>
                <a:effectLst/>
                <a:latin typeface="+mn-lt"/>
                <a:ea typeface="+mn-ea"/>
                <a:cs typeface="+mn-cs"/>
              </a:rPr>
              <a:t>baño</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a:solidFill>
                  <a:schemeClr val="tx1"/>
                </a:solidFill>
                <a:effectLst/>
                <a:latin typeface="+mn-lt"/>
                <a:ea typeface="+mn-ea"/>
                <a:cs typeface="+mn-cs"/>
              </a:rPr>
              <a:t>el/la familiar</a:t>
            </a:r>
          </a:p>
          <a:p>
            <a:pPr marL="228600" indent="-228600">
              <a:buAutoNum type="alphaUcPeriod"/>
            </a:pPr>
            <a:r>
              <a:rPr lang="en-GB" sz="1200" b="0" kern="1200" dirty="0">
                <a:solidFill>
                  <a:schemeClr val="tx1"/>
                </a:solidFill>
                <a:effectLst/>
                <a:latin typeface="+mn-lt"/>
                <a:ea typeface="+mn-ea"/>
                <a:cs typeface="+mn-cs"/>
              </a:rPr>
              <a:t>la </a:t>
            </a:r>
            <a:r>
              <a:rPr lang="en-GB" sz="1200" b="0" kern="1200" dirty="0" err="1">
                <a:solidFill>
                  <a:schemeClr val="tx1"/>
                </a:solidFill>
                <a:effectLst/>
                <a:latin typeface="+mn-lt"/>
                <a:ea typeface="+mn-ea"/>
                <a:cs typeface="+mn-cs"/>
              </a:rPr>
              <a:t>colina</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a:solidFill>
                  <a:schemeClr val="tx1"/>
                </a:solidFill>
                <a:effectLst/>
                <a:latin typeface="+mn-lt"/>
                <a:ea typeface="+mn-ea"/>
                <a:cs typeface="+mn-cs"/>
              </a:rPr>
              <a:t>mayor</a:t>
            </a:r>
          </a:p>
          <a:p>
            <a:pPr marL="228600" indent="-228600">
              <a:buAutoNum type="alphaUcPeriod"/>
            </a:pPr>
            <a:r>
              <a:rPr lang="en-GB" sz="1200" b="0" kern="1200" dirty="0">
                <a:solidFill>
                  <a:schemeClr val="tx1"/>
                </a:solidFill>
                <a:effectLst/>
                <a:latin typeface="+mn-lt"/>
                <a:ea typeface="+mn-ea"/>
                <a:cs typeface="+mn-cs"/>
              </a:rPr>
              <a:t>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vecino</a:t>
            </a:r>
            <a:r>
              <a:rPr lang="en-GB" sz="1200" b="0" kern="1200" baseline="0" dirty="0">
                <a:solidFill>
                  <a:schemeClr val="tx1"/>
                </a:solidFill>
                <a:effectLst/>
                <a:latin typeface="+mn-lt"/>
                <a:ea typeface="+mn-ea"/>
                <a:cs typeface="+mn-cs"/>
              </a:rPr>
              <a:t>, la </a:t>
            </a:r>
            <a:r>
              <a:rPr lang="en-GB" sz="1200" b="0" kern="1200" baseline="0" dirty="0" err="1">
                <a:solidFill>
                  <a:schemeClr val="tx1"/>
                </a:solidFill>
                <a:effectLst/>
                <a:latin typeface="+mn-lt"/>
                <a:ea typeface="+mn-ea"/>
                <a:cs typeface="+mn-cs"/>
              </a:rPr>
              <a:t>vecina</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a:solidFill>
                  <a:schemeClr val="tx1"/>
                </a:solidFill>
                <a:effectLst/>
                <a:latin typeface="+mn-lt"/>
                <a:ea typeface="+mn-ea"/>
                <a:cs typeface="+mn-cs"/>
              </a:rPr>
              <a:t>el/la </a:t>
            </a:r>
            <a:r>
              <a:rPr lang="en-GB" sz="1200" b="0" kern="1200" dirty="0" err="1">
                <a:solidFill>
                  <a:schemeClr val="tx1"/>
                </a:solidFill>
                <a:effectLst/>
                <a:latin typeface="+mn-lt"/>
                <a:ea typeface="+mn-ea"/>
                <a:cs typeface="+mn-cs"/>
              </a:rPr>
              <a:t>bebé</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err="1">
                <a:solidFill>
                  <a:schemeClr val="tx1"/>
                </a:solidFill>
                <a:effectLst/>
                <a:latin typeface="+mn-lt"/>
                <a:ea typeface="+mn-ea"/>
                <a:cs typeface="+mn-cs"/>
              </a:rPr>
              <a:t>reunir</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err="1">
                <a:solidFill>
                  <a:schemeClr val="tx1"/>
                </a:solidFill>
                <a:effectLst/>
                <a:latin typeface="+mn-lt"/>
                <a:ea typeface="+mn-ea"/>
                <a:cs typeface="+mn-cs"/>
              </a:rPr>
              <a:t>ocurrir</a:t>
            </a:r>
            <a:endParaRPr lang="en-GB" sz="1200" b="0" kern="1200" dirty="0">
              <a:solidFill>
                <a:schemeClr val="tx1"/>
              </a:solidFill>
              <a:effectLst/>
              <a:latin typeface="+mn-lt"/>
              <a:ea typeface="+mn-ea"/>
              <a:cs typeface="+mn-cs"/>
            </a:endParaRPr>
          </a:p>
          <a:p>
            <a:pPr marL="228600" indent="-228600">
              <a:buAutoNum type="alphaUcPeriod"/>
            </a:pPr>
            <a:r>
              <a:rPr lang="en-GB" sz="1200" b="0" kern="1200" dirty="0">
                <a:solidFill>
                  <a:schemeClr val="tx1"/>
                </a:solidFill>
                <a:effectLst/>
                <a:latin typeface="+mn-lt"/>
                <a:ea typeface="+mn-ea"/>
                <a:cs typeface="+mn-cs"/>
              </a:rPr>
              <a:t>el </a:t>
            </a:r>
            <a:r>
              <a:rPr lang="en-GB" sz="1200" b="0" kern="1200" dirty="0" err="1">
                <a:solidFill>
                  <a:schemeClr val="tx1"/>
                </a:solidFill>
                <a:effectLst/>
                <a:latin typeface="+mn-lt"/>
                <a:ea typeface="+mn-ea"/>
                <a:cs typeface="+mn-cs"/>
              </a:rPr>
              <a:t>castillo</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54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 HOMEWORK</a:t>
            </a:r>
          </a:p>
          <a:p>
            <a:r>
              <a:rPr lang="en-GB" b="0"/>
              <a:t>This</a:t>
            </a:r>
            <a:r>
              <a:rPr lang="en-GB" b="0" baseline="0"/>
              <a:t> optional homework is an opportunity for students to practise using modal verbs ending in -es and -éis more freely.</a:t>
            </a:r>
          </a:p>
          <a:p>
            <a:r>
              <a:rPr lang="en-GB" b="0" baseline="0"/>
              <a:t>Feedback could be given in the following lesson. Alternatively, it could be used for consolidation when these features are revisited in a later week.</a:t>
            </a:r>
            <a:endParaRPr lang="en-GB" b="0"/>
          </a:p>
        </p:txBody>
      </p:sp>
      <p:sp>
        <p:nvSpPr>
          <p:cNvPr id="4" name="Slide Number Placeholder 3"/>
          <p:cNvSpPr>
            <a:spLocks noGrp="1"/>
          </p:cNvSpPr>
          <p:nvPr>
            <p:ph type="sldNum" sz="quarter" idx="10"/>
          </p:nvPr>
        </p:nvSpPr>
        <p:spPr/>
        <p:txBody>
          <a:bodyPr/>
          <a:lstStyle/>
          <a:p>
            <a:fld id="{6D5A7CE6-FC2E-5844-8E3C-E71D91EF3FB1}" type="slidenum">
              <a:rPr lang="en-US" smtClean="0"/>
              <a:t>20</a:t>
            </a:fld>
            <a:endParaRPr lang="en-US"/>
          </a:p>
        </p:txBody>
      </p:sp>
    </p:spTree>
    <p:extLst>
      <p:ext uri="{BB962C8B-B14F-4D97-AF65-F5344CB8AC3E}">
        <p14:creationId xmlns:p14="http://schemas.microsoft.com/office/powerpoint/2010/main" val="2354804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Introduction of 2</a:t>
            </a:r>
            <a:r>
              <a:rPr lang="en-GB" b="0" baseline="30000" dirty="0"/>
              <a:t>nd</a:t>
            </a:r>
            <a:r>
              <a:rPr lang="en-GB" b="0" baseline="0" dirty="0"/>
              <a:t> person plural form of -</a:t>
            </a:r>
            <a:r>
              <a:rPr lang="en-GB" b="0" baseline="0" dirty="0" err="1"/>
              <a:t>ir</a:t>
            </a:r>
            <a:r>
              <a:rPr lang="en-GB" b="0" baseline="0" dirty="0"/>
              <a:t> verbs (-</a:t>
            </a:r>
            <a:r>
              <a:rPr lang="en-GB" b="0" baseline="0" dirty="0" err="1"/>
              <a:t>ís</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2</a:t>
            </a:r>
            <a:r>
              <a:rPr lang="en-GB" b="0" baseline="30000" dirty="0"/>
              <a:t>nd</a:t>
            </a:r>
            <a:r>
              <a:rPr lang="en-GB" b="0" baseline="0" dirty="0"/>
              <a:t> person plural forms </a:t>
            </a:r>
            <a:r>
              <a:rPr lang="en-GB" b="0" baseline="0"/>
              <a:t>of –er verbs (-</a:t>
            </a:r>
            <a:r>
              <a:rPr lang="en-GB" b="0" baseline="0" dirty="0" err="1"/>
              <a:t>éis</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Introduction of possessive adjectives ‘</a:t>
            </a:r>
            <a:r>
              <a:rPr lang="en-GB" b="0" baseline="0" dirty="0" err="1"/>
              <a:t>vuestro</a:t>
            </a:r>
            <a:r>
              <a:rPr lang="en-GB" b="0" baseline="0" dirty="0"/>
              <a:t>’ in plural forms (</a:t>
            </a:r>
            <a:r>
              <a:rPr lang="en-GB" b="0" baseline="0" dirty="0" err="1"/>
              <a:t>vuestros</a:t>
            </a:r>
            <a:r>
              <a:rPr lang="en-GB" b="0" baseline="0" dirty="0"/>
              <a:t>, </a:t>
            </a:r>
            <a:r>
              <a:rPr lang="en-GB" b="0" baseline="0" dirty="0" err="1"/>
              <a:t>vuestras</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a penultimate and final syllable stress positions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9.3.1.6 (introduce): </a:t>
            </a:r>
            <a:r>
              <a:rPr lang="en-GB" sz="1200" b="0" i="0" u="none" strike="noStrike" kern="1200" cap="none" dirty="0" err="1">
                <a:solidFill>
                  <a:schemeClr val="tx1"/>
                </a:solidFill>
                <a:effectLst/>
                <a:latin typeface="+mn-lt"/>
                <a:ea typeface="Calibri"/>
                <a:cs typeface="Calibri"/>
                <a:sym typeface="Calibri"/>
              </a:rPr>
              <a:t>conmigo</a:t>
            </a:r>
            <a:r>
              <a:rPr lang="en-GB" sz="1200" b="0" i="0" u="none" strike="noStrike" kern="1200" cap="none" dirty="0">
                <a:solidFill>
                  <a:schemeClr val="tx1"/>
                </a:solidFill>
                <a:effectLst/>
                <a:latin typeface="+mn-lt"/>
                <a:ea typeface="Calibri"/>
                <a:cs typeface="Calibri"/>
                <a:sym typeface="Calibri"/>
              </a:rPr>
              <a:t> [1256]; </a:t>
            </a:r>
            <a:r>
              <a:rPr lang="en-GB" sz="1200" b="0" i="0" u="none" strike="noStrike" kern="1200" cap="none" dirty="0" err="1">
                <a:solidFill>
                  <a:schemeClr val="tx1"/>
                </a:solidFill>
                <a:effectLst/>
                <a:latin typeface="+mn-lt"/>
                <a:ea typeface="Calibri"/>
                <a:cs typeface="Calibri"/>
                <a:sym typeface="Calibri"/>
              </a:rPr>
              <a:t>aprobar</a:t>
            </a:r>
            <a:r>
              <a:rPr lang="en-GB" sz="1200" b="0" i="0" u="none" strike="noStrike" kern="1200" cap="none" dirty="0">
                <a:solidFill>
                  <a:schemeClr val="tx1"/>
                </a:solidFill>
                <a:effectLst/>
                <a:latin typeface="+mn-lt"/>
                <a:ea typeface="Calibri"/>
                <a:cs typeface="Calibri"/>
                <a:sym typeface="Calibri"/>
              </a:rPr>
              <a:t> [1248];</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explicar</a:t>
            </a:r>
            <a:r>
              <a:rPr lang="en-GB" sz="1200" b="0" i="0" u="none" strike="noStrike" kern="1200" cap="none" baseline="0" dirty="0">
                <a:solidFill>
                  <a:schemeClr val="tx1"/>
                </a:solidFill>
                <a:effectLst/>
                <a:latin typeface="+mn-lt"/>
                <a:ea typeface="Calibri"/>
                <a:cs typeface="Calibri"/>
                <a:sym typeface="Calibri"/>
              </a:rPr>
              <a:t> [304]; mover [467]; </a:t>
            </a:r>
            <a:r>
              <a:rPr lang="en-GB" sz="1200" b="0" i="0" u="none" strike="noStrike" kern="1200" cap="none" baseline="0" dirty="0" err="1">
                <a:solidFill>
                  <a:schemeClr val="tx1"/>
                </a:solidFill>
                <a:effectLst/>
                <a:latin typeface="+mn-lt"/>
                <a:ea typeface="Calibri"/>
                <a:cs typeface="Calibri"/>
                <a:sym typeface="Calibri"/>
              </a:rPr>
              <a:t>reducir</a:t>
            </a:r>
            <a:r>
              <a:rPr lang="en-GB" sz="1200" b="0" i="0" u="none" strike="noStrike" kern="1200" cap="none" baseline="0" dirty="0">
                <a:solidFill>
                  <a:schemeClr val="tx1"/>
                </a:solidFill>
                <a:effectLst/>
                <a:latin typeface="+mn-lt"/>
                <a:ea typeface="Calibri"/>
                <a:cs typeface="Calibri"/>
                <a:sym typeface="Calibri"/>
              </a:rPr>
              <a:t> [883]; </a:t>
            </a:r>
            <a:r>
              <a:rPr lang="en-GB" sz="1200" b="0" i="0" u="none" strike="noStrike" kern="1200" cap="none" baseline="0" dirty="0" err="1">
                <a:solidFill>
                  <a:schemeClr val="tx1"/>
                </a:solidFill>
                <a:effectLst/>
                <a:latin typeface="+mn-lt"/>
                <a:ea typeface="Calibri"/>
                <a:cs typeface="Calibri"/>
                <a:sym typeface="Calibri"/>
              </a:rPr>
              <a:t>fecha</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límite</a:t>
            </a:r>
            <a:r>
              <a:rPr lang="en-GB" sz="1200" b="0" i="0" u="none" strike="noStrike" kern="1200" cap="none" baseline="0" dirty="0">
                <a:solidFill>
                  <a:schemeClr val="tx1"/>
                </a:solidFill>
                <a:effectLst/>
                <a:latin typeface="+mn-lt"/>
                <a:ea typeface="Calibri"/>
                <a:cs typeface="Calibri"/>
                <a:sym typeface="Calibri"/>
              </a:rPr>
              <a:t> [límite-1194]; </a:t>
            </a:r>
            <a:r>
              <a:rPr lang="en-GB" sz="1200" b="0" i="0" u="none" strike="noStrike" kern="1200" cap="none" baseline="0" dirty="0" err="1">
                <a:solidFill>
                  <a:schemeClr val="tx1"/>
                </a:solidFill>
                <a:effectLst/>
                <a:latin typeface="+mn-lt"/>
                <a:ea typeface="Calibri"/>
                <a:cs typeface="Calibri"/>
                <a:sym typeface="Calibri"/>
              </a:rPr>
              <a:t>ganas</a:t>
            </a:r>
            <a:r>
              <a:rPr lang="en-GB" sz="1200" b="0" i="0" u="none" strike="noStrike" kern="1200" cap="none" baseline="0" dirty="0">
                <a:solidFill>
                  <a:schemeClr val="tx1"/>
                </a:solidFill>
                <a:effectLst/>
                <a:latin typeface="+mn-lt"/>
                <a:ea typeface="Calibri"/>
                <a:cs typeface="Calibri"/>
                <a:sym typeface="Calibri"/>
              </a:rPr>
              <a:t> [955]; </a:t>
            </a:r>
            <a:r>
              <a:rPr lang="en-GB" sz="1200" b="0" i="0" u="none" strike="noStrike" kern="1200" cap="none" baseline="0" dirty="0" err="1">
                <a:solidFill>
                  <a:schemeClr val="tx1"/>
                </a:solidFill>
                <a:effectLst/>
                <a:latin typeface="+mn-lt"/>
                <a:ea typeface="Calibri"/>
                <a:cs typeface="Calibri"/>
                <a:sym typeface="Calibri"/>
              </a:rPr>
              <a:t>hoja</a:t>
            </a:r>
            <a:r>
              <a:rPr lang="en-GB" sz="1200" b="0" i="0" u="none" strike="noStrike" kern="1200" cap="none" baseline="0" dirty="0">
                <a:solidFill>
                  <a:schemeClr val="tx1"/>
                </a:solidFill>
                <a:effectLst/>
                <a:latin typeface="+mn-lt"/>
                <a:ea typeface="Calibri"/>
                <a:cs typeface="Calibri"/>
                <a:sym typeface="Calibri"/>
              </a:rPr>
              <a:t> [916]; </a:t>
            </a:r>
            <a:r>
              <a:rPr lang="en-GB" sz="1200" b="1" i="0" u="none" strike="noStrike" kern="1200" cap="none" baseline="0" dirty="0">
                <a:solidFill>
                  <a:schemeClr val="tx1"/>
                </a:solidFill>
                <a:effectLst/>
                <a:latin typeface="+mn-lt"/>
                <a:ea typeface="Calibri"/>
                <a:cs typeface="Calibri"/>
                <a:sym typeface="Calibri"/>
              </a:rPr>
              <a:t>imagen</a:t>
            </a:r>
            <a:r>
              <a:rPr lang="en-GB" sz="1200" b="0" i="0" u="none" strike="noStrike" kern="1200" cap="none" baseline="0" dirty="0">
                <a:solidFill>
                  <a:schemeClr val="tx1"/>
                </a:solidFill>
                <a:effectLst/>
                <a:latin typeface="+mn-lt"/>
                <a:ea typeface="Calibri"/>
                <a:cs typeface="Calibri"/>
                <a:sym typeface="Calibri"/>
              </a:rPr>
              <a:t> [384]; nota [1141]; </a:t>
            </a:r>
            <a:r>
              <a:rPr lang="en-GB" sz="1200" b="1" i="0" u="none" strike="noStrike" kern="1200" cap="none" baseline="0" dirty="0" err="1">
                <a:solidFill>
                  <a:schemeClr val="tx1"/>
                </a:solidFill>
                <a:effectLst/>
                <a:latin typeface="+mn-lt"/>
                <a:ea typeface="Calibri"/>
                <a:cs typeface="Calibri"/>
                <a:sym typeface="Calibri"/>
              </a:rPr>
              <a:t>objetivo</a:t>
            </a:r>
            <a:r>
              <a:rPr lang="en-GB" sz="1200" b="0" i="0" u="none" strike="noStrike" kern="1200" cap="none" baseline="0" dirty="0">
                <a:solidFill>
                  <a:schemeClr val="tx1"/>
                </a:solidFill>
                <a:effectLst/>
                <a:latin typeface="+mn-lt"/>
                <a:ea typeface="Calibri"/>
                <a:cs typeface="Calibri"/>
                <a:sym typeface="Calibri"/>
              </a:rPr>
              <a:t> [657]; examen [213]; de </a:t>
            </a:r>
            <a:r>
              <a:rPr lang="en-GB" sz="1200" b="0" i="0" u="none" strike="noStrike" kern="1200" cap="none" baseline="0" dirty="0" err="1">
                <a:solidFill>
                  <a:schemeClr val="tx1"/>
                </a:solidFill>
                <a:effectLst/>
                <a:latin typeface="+mn-lt"/>
                <a:ea typeface="Calibri"/>
                <a:cs typeface="Calibri"/>
                <a:sym typeface="Calibri"/>
              </a:rPr>
              <a:t>acuerdo</a:t>
            </a:r>
            <a:r>
              <a:rPr lang="en-GB" sz="1200" b="0" i="0" u="none" strike="noStrike" kern="1200" cap="none" baseline="0" dirty="0">
                <a:solidFill>
                  <a:schemeClr val="tx1"/>
                </a:solidFill>
                <a:effectLst/>
                <a:latin typeface="+mn-lt"/>
                <a:ea typeface="Calibri"/>
                <a:cs typeface="Calibri"/>
                <a:sym typeface="Calibri"/>
              </a:rPr>
              <a:t> [acuerdo-348]; lo </a:t>
            </a:r>
            <a:r>
              <a:rPr lang="en-GB" sz="1200" b="0" i="0" u="none" strike="noStrike" kern="1200" cap="none" baseline="0" dirty="0" err="1">
                <a:solidFill>
                  <a:schemeClr val="tx1"/>
                </a:solidFill>
                <a:effectLst/>
                <a:latin typeface="+mn-lt"/>
                <a:ea typeface="Calibri"/>
                <a:cs typeface="Calibri"/>
                <a:sym typeface="Calibri"/>
              </a:rPr>
              <a:t>siento</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a:solidFill>
                  <a:schemeClr val="tx1"/>
                </a:solidFill>
                <a:effectLst/>
                <a:latin typeface="+mn-lt"/>
                <a:ea typeface="Calibri"/>
                <a:cs typeface="Calibri"/>
                <a:sym typeface="Calibri"/>
              </a:rPr>
              <a:t>sentir-136]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cap="none" baseline="0">
                <a:solidFill>
                  <a:schemeClr val="tx1"/>
                </a:solidFill>
                <a:effectLst/>
                <a:latin typeface="+mn-lt"/>
                <a:ea typeface="Calibri"/>
                <a:cs typeface="Calibri"/>
                <a:sym typeface="Calibri"/>
              </a:rPr>
              <a:t>Note: </a:t>
            </a:r>
            <a:r>
              <a:rPr lang="en-GB" sz="1200" b="0" i="0" u="none" strike="noStrike" kern="1200" cap="none" baseline="0">
                <a:solidFill>
                  <a:schemeClr val="tx1"/>
                </a:solidFill>
                <a:effectLst/>
                <a:latin typeface="+mn-lt"/>
                <a:ea typeface="Calibri"/>
                <a:cs typeface="Calibri"/>
                <a:sym typeface="Calibri"/>
              </a:rPr>
              <a:t>words in bold are introduced in lesson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9.3.1.2 (revisit): </a:t>
            </a:r>
            <a:r>
              <a:rPr lang="en-GB" sz="1200" kern="1200" dirty="0" err="1">
                <a:solidFill>
                  <a:schemeClr val="tx1"/>
                </a:solidFill>
                <a:effectLst/>
                <a:latin typeface="+mn-lt"/>
                <a:ea typeface="+mn-ea"/>
                <a:cs typeface="+mn-cs"/>
              </a:rPr>
              <a:t>ocurrir</a:t>
            </a:r>
            <a:r>
              <a:rPr lang="en-GB" sz="1200" kern="1200" dirty="0">
                <a:solidFill>
                  <a:schemeClr val="tx1"/>
                </a:solidFill>
                <a:effectLst/>
                <a:latin typeface="+mn-lt"/>
                <a:ea typeface="+mn-ea"/>
                <a:cs typeface="+mn-cs"/>
              </a:rPr>
              <a:t> [291]; </a:t>
            </a:r>
            <a:r>
              <a:rPr lang="en-GB" sz="1200" kern="1200" dirty="0" err="1">
                <a:solidFill>
                  <a:schemeClr val="tx1"/>
                </a:solidFill>
                <a:effectLst/>
                <a:latin typeface="+mn-lt"/>
                <a:ea typeface="+mn-ea"/>
                <a:cs typeface="+mn-cs"/>
              </a:rPr>
              <a:t>aparecer</a:t>
            </a:r>
            <a:r>
              <a:rPr lang="en-GB" sz="1200" kern="1200" dirty="0">
                <a:solidFill>
                  <a:schemeClr val="tx1"/>
                </a:solidFill>
                <a:effectLst/>
                <a:latin typeface="+mn-lt"/>
                <a:ea typeface="+mn-ea"/>
                <a:cs typeface="+mn-cs"/>
              </a:rPr>
              <a:t> [292]; </a:t>
            </a:r>
            <a:r>
              <a:rPr lang="en-GB" sz="1200" kern="1200" dirty="0" err="1">
                <a:solidFill>
                  <a:schemeClr val="tx1"/>
                </a:solidFill>
                <a:effectLst/>
                <a:latin typeface="+mn-lt"/>
                <a:ea typeface="+mn-ea"/>
                <a:cs typeface="+mn-cs"/>
              </a:rPr>
              <a:t>servir</a:t>
            </a:r>
            <a:r>
              <a:rPr lang="en-GB" sz="1200" kern="1200" dirty="0">
                <a:solidFill>
                  <a:schemeClr val="tx1"/>
                </a:solidFill>
                <a:effectLst/>
                <a:latin typeface="+mn-lt"/>
                <a:ea typeface="+mn-ea"/>
                <a:cs typeface="+mn-cs"/>
              </a:rPr>
              <a:t> [313]; </a:t>
            </a:r>
            <a:r>
              <a:rPr lang="en-GB" sz="1200" kern="1200" dirty="0" err="1">
                <a:solidFill>
                  <a:schemeClr val="tx1"/>
                </a:solidFill>
                <a:effectLst/>
                <a:latin typeface="+mn-lt"/>
                <a:ea typeface="+mn-ea"/>
                <a:cs typeface="+mn-cs"/>
              </a:rPr>
              <a:t>reunir</a:t>
            </a:r>
            <a:r>
              <a:rPr lang="en-GB" sz="1200" kern="1200" dirty="0">
                <a:solidFill>
                  <a:schemeClr val="tx1"/>
                </a:solidFill>
                <a:effectLst/>
                <a:latin typeface="+mn-lt"/>
                <a:ea typeface="+mn-ea"/>
                <a:cs typeface="+mn-cs"/>
              </a:rPr>
              <a:t> [786]; </a:t>
            </a:r>
            <a:r>
              <a:rPr lang="en-GB" sz="1200" kern="1200" dirty="0" err="1">
                <a:solidFill>
                  <a:schemeClr val="tx1"/>
                </a:solidFill>
                <a:effectLst/>
                <a:latin typeface="+mn-lt"/>
                <a:ea typeface="+mn-ea"/>
                <a:cs typeface="+mn-cs"/>
              </a:rPr>
              <a:t>consistir</a:t>
            </a:r>
            <a:r>
              <a:rPr lang="en-GB" sz="1200" kern="1200" dirty="0">
                <a:solidFill>
                  <a:schemeClr val="tx1"/>
                </a:solidFill>
                <a:effectLst/>
                <a:latin typeface="+mn-lt"/>
                <a:ea typeface="+mn-ea"/>
                <a:cs typeface="+mn-cs"/>
              </a:rPr>
              <a:t> [1123]; </a:t>
            </a:r>
            <a:r>
              <a:rPr lang="en-GB" sz="1200" kern="1200" dirty="0" err="1">
                <a:solidFill>
                  <a:schemeClr val="tx1"/>
                </a:solidFill>
                <a:effectLst/>
                <a:latin typeface="+mn-lt"/>
                <a:ea typeface="+mn-ea"/>
                <a:cs typeface="+mn-cs"/>
              </a:rPr>
              <a:t>existir</a:t>
            </a:r>
            <a:r>
              <a:rPr lang="en-GB" sz="1200" kern="1200" dirty="0">
                <a:solidFill>
                  <a:schemeClr val="tx1"/>
                </a:solidFill>
                <a:effectLst/>
                <a:latin typeface="+mn-lt"/>
                <a:ea typeface="+mn-ea"/>
                <a:cs typeface="+mn-cs"/>
              </a:rPr>
              <a:t> [194]; </a:t>
            </a:r>
            <a:r>
              <a:rPr lang="en-GB" sz="1200" kern="1200" dirty="0" err="1">
                <a:solidFill>
                  <a:schemeClr val="tx1"/>
                </a:solidFill>
                <a:effectLst/>
                <a:latin typeface="+mn-lt"/>
                <a:ea typeface="+mn-ea"/>
                <a:cs typeface="+mn-cs"/>
              </a:rPr>
              <a:t>recorrer</a:t>
            </a:r>
            <a:r>
              <a:rPr lang="en-GB" sz="1200" kern="1200" dirty="0">
                <a:solidFill>
                  <a:schemeClr val="tx1"/>
                </a:solidFill>
                <a:effectLst/>
                <a:latin typeface="+mn-lt"/>
                <a:ea typeface="+mn-ea"/>
                <a:cs typeface="+mn-cs"/>
              </a:rPr>
              <a:t> [967]; </a:t>
            </a:r>
            <a:r>
              <a:rPr lang="en-GB" sz="1200" kern="1200" dirty="0" err="1">
                <a:solidFill>
                  <a:schemeClr val="tx1"/>
                </a:solidFill>
                <a:effectLst/>
                <a:latin typeface="+mn-lt"/>
                <a:ea typeface="+mn-ea"/>
                <a:cs typeface="+mn-cs"/>
              </a:rPr>
              <a:t>vecino</a:t>
            </a:r>
            <a:r>
              <a:rPr lang="en-GB" sz="1200" kern="1200" dirty="0">
                <a:solidFill>
                  <a:schemeClr val="tx1"/>
                </a:solidFill>
                <a:effectLst/>
                <a:latin typeface="+mn-lt"/>
                <a:ea typeface="+mn-ea"/>
                <a:cs typeface="+mn-cs"/>
              </a:rPr>
              <a:t> [808]; </a:t>
            </a:r>
            <a:r>
              <a:rPr lang="en-GB" sz="1200" kern="1200" dirty="0" err="1">
                <a:solidFill>
                  <a:schemeClr val="tx1"/>
                </a:solidFill>
                <a:effectLst/>
                <a:latin typeface="+mn-lt"/>
                <a:ea typeface="+mn-ea"/>
                <a:cs typeface="+mn-cs"/>
              </a:rPr>
              <a:t>cercano</a:t>
            </a:r>
            <a:r>
              <a:rPr lang="en-GB" sz="1200" kern="1200" dirty="0">
                <a:solidFill>
                  <a:schemeClr val="tx1"/>
                </a:solidFill>
                <a:effectLst/>
                <a:latin typeface="+mn-lt"/>
                <a:ea typeface="+mn-ea"/>
                <a:cs typeface="+mn-cs"/>
              </a:rPr>
              <a:t> [1206]; </a:t>
            </a:r>
            <a:r>
              <a:rPr lang="en-GB" sz="1200" kern="1200" dirty="0" err="1">
                <a:solidFill>
                  <a:schemeClr val="tx1"/>
                </a:solidFill>
                <a:effectLst/>
                <a:latin typeface="+mn-lt"/>
                <a:ea typeface="+mn-ea"/>
                <a:cs typeface="+mn-cs"/>
              </a:rPr>
              <a:t>bebé</a:t>
            </a:r>
            <a:r>
              <a:rPr lang="en-GB" sz="1200" kern="1200" dirty="0">
                <a:solidFill>
                  <a:schemeClr val="tx1"/>
                </a:solidFill>
                <a:effectLst/>
                <a:latin typeface="+mn-lt"/>
                <a:ea typeface="+mn-ea"/>
                <a:cs typeface="+mn-cs"/>
              </a:rPr>
              <a:t> [2028]; </a:t>
            </a:r>
            <a:r>
              <a:rPr lang="en-GB" sz="1200" kern="1200" dirty="0" err="1">
                <a:solidFill>
                  <a:schemeClr val="tx1"/>
                </a:solidFill>
                <a:effectLst/>
                <a:latin typeface="+mn-lt"/>
                <a:ea typeface="+mn-ea"/>
                <a:cs typeface="+mn-cs"/>
              </a:rPr>
              <a:t>rato</a:t>
            </a:r>
            <a:r>
              <a:rPr lang="en-GB" sz="1200" kern="1200" dirty="0">
                <a:solidFill>
                  <a:schemeClr val="tx1"/>
                </a:solidFill>
                <a:effectLst/>
                <a:latin typeface="+mn-lt"/>
                <a:ea typeface="+mn-ea"/>
                <a:cs typeface="+mn-cs"/>
              </a:rPr>
              <a:t> [800]; </a:t>
            </a:r>
            <a:r>
              <a:rPr lang="en-GB" sz="1200" kern="1200" dirty="0" err="1">
                <a:solidFill>
                  <a:schemeClr val="tx1"/>
                </a:solidFill>
                <a:effectLst/>
                <a:latin typeface="+mn-lt"/>
                <a:ea typeface="+mn-ea"/>
                <a:cs typeface="+mn-cs"/>
              </a:rPr>
              <a:t>visita</a:t>
            </a:r>
            <a:r>
              <a:rPr lang="en-GB" sz="1200" kern="1200" dirty="0">
                <a:solidFill>
                  <a:schemeClr val="tx1"/>
                </a:solidFill>
                <a:effectLst/>
                <a:latin typeface="+mn-lt"/>
                <a:ea typeface="+mn-ea"/>
                <a:cs typeface="+mn-cs"/>
              </a:rPr>
              <a:t> [911]; </a:t>
            </a:r>
            <a:r>
              <a:rPr lang="en-GB" sz="1200" kern="1200" dirty="0" err="1">
                <a:solidFill>
                  <a:schemeClr val="tx1"/>
                </a:solidFill>
                <a:effectLst/>
                <a:latin typeface="+mn-lt"/>
                <a:ea typeface="+mn-ea"/>
                <a:cs typeface="+mn-cs"/>
              </a:rPr>
              <a:t>fecha</a:t>
            </a:r>
            <a:r>
              <a:rPr lang="en-GB" sz="1200" kern="1200" dirty="0">
                <a:solidFill>
                  <a:schemeClr val="tx1"/>
                </a:solidFill>
                <a:effectLst/>
                <a:latin typeface="+mn-lt"/>
                <a:ea typeface="+mn-ea"/>
                <a:cs typeface="+mn-cs"/>
              </a:rPr>
              <a:t> [756];  familiar (n) [1922]; (a) menudo [958]; mayor1 [154]; menor¹ [468]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9.2.2.2 (revisit)</a:t>
            </a:r>
            <a:r>
              <a:rPr lang="es-ES" sz="1200" b="0" i="0" u="none" strike="noStrike"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estaba [22]; estabas [22]; castillo [2545]; colina [4004]; sala [841]; baño [1340]; patio [1197]; piso [889]; región [545];  carretera [1718]; satisfecho [2261]; orgulloso [2688]; asustado [3170]; vivo [807]; alrededor [2274]; carretera [1718]; por eso [eso-56]; a pesar de [pesar-405]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a:t>
            </a:r>
            <a:r>
              <a:rPr lang="en-US" b="1" baseline="0"/>
              <a:t> 1/4</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Vocabulario: </a:t>
            </a:r>
            <a:r>
              <a:rPr lang="en-US" b="0"/>
              <a:t>whole </a:t>
            </a:r>
            <a:r>
              <a:rPr lang="en-US" b="0" dirty="0"/>
              <a:t>class choral activity</a:t>
            </a:r>
          </a:p>
          <a:p>
            <a:pPr marL="0"/>
            <a:br>
              <a:rPr lang="en-US" b="1" dirty="0"/>
            </a:br>
            <a:r>
              <a:rPr lang="en-US" b="1" dirty="0"/>
              <a:t>Timing</a:t>
            </a:r>
            <a:r>
              <a:rPr lang="en-US" b="1"/>
              <a:t>: </a:t>
            </a:r>
            <a:r>
              <a:rPr lang="en-US" b="0"/>
              <a:t>2 minutes</a:t>
            </a:r>
            <a:br>
              <a:rPr lang="en-US" dirty="0"/>
            </a:br>
            <a:br>
              <a:rPr lang="en-US" dirty="0"/>
            </a:br>
            <a:r>
              <a:rPr lang="en-US" b="1" dirty="0"/>
              <a:t>Aim</a:t>
            </a:r>
            <a:r>
              <a:rPr lang="en-US" dirty="0"/>
              <a:t>: to </a:t>
            </a:r>
            <a:r>
              <a:rPr lang="en-US" dirty="0" err="1"/>
              <a:t>practise</a:t>
            </a:r>
            <a:r>
              <a:rPr lang="en-US" dirty="0"/>
              <a:t> productive (oral) recall of three words within a given </a:t>
            </a:r>
            <a:r>
              <a:rPr lang="en-US"/>
              <a:t>time.</a:t>
            </a:r>
          </a:p>
          <a:p>
            <a:pPr marL="0"/>
            <a:endParaRPr lang="en-US" dirty="0"/>
          </a:p>
          <a:p>
            <a:pPr marL="0"/>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3211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Procedure</a:t>
            </a:r>
            <a:r>
              <a:rPr lang="en-US" b="0" baseline="0"/>
              <a:t> as described on slide 22.</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226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Procedure</a:t>
            </a:r>
            <a:r>
              <a:rPr lang="en-US" b="0" baseline="0"/>
              <a:t> as described on slide 22.</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6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Procedure</a:t>
            </a:r>
            <a:r>
              <a:rPr lang="en-US" b="0" baseline="0"/>
              <a:t> as described on slide 22.</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95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Timing: </a:t>
            </a:r>
            <a:r>
              <a:rPr lang="en-US" b="0" dirty="0"/>
              <a:t>5 minutes</a:t>
            </a:r>
          </a:p>
          <a:p>
            <a:pPr marL="0" indent="0"/>
            <a:endParaRPr lang="en-US" b="1" dirty="0"/>
          </a:p>
          <a:p>
            <a:pPr marL="0" indent="0"/>
            <a:r>
              <a:rPr lang="en-US" b="1" dirty="0"/>
              <a:t>Aim: </a:t>
            </a:r>
            <a:r>
              <a:rPr lang="en-US" b="0"/>
              <a:t>to revise</a:t>
            </a:r>
            <a:r>
              <a:rPr lang="en-US" b="0" baseline="0"/>
              <a:t> vocabulary from this week’s revisited sets (listening activity)</a:t>
            </a:r>
            <a:endParaRPr lang="en-US" b="0" baseline="0" dirty="0"/>
          </a:p>
          <a:p>
            <a:pPr marL="0" indent="0"/>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Students listen to the audio 1-5 and write down the Spanish words </a:t>
            </a:r>
            <a:r>
              <a:rPr lang="en-US" b="0"/>
              <a:t>that they hear. They need not</a:t>
            </a:r>
            <a:r>
              <a:rPr lang="en-US" b="0" baseline="0"/>
              <a:t> copy the entire sentence out.</a:t>
            </a:r>
            <a:endParaRPr lang="en-US" b="0" dirty="0"/>
          </a:p>
          <a:p>
            <a:pPr marL="228600" indent="-228600">
              <a:buAutoNum type="arabicPeriod"/>
            </a:pPr>
            <a:r>
              <a:rPr lang="en-US" b="0"/>
              <a:t>Click to reveal </a:t>
            </a:r>
            <a:r>
              <a:rPr lang="en-US" b="0" dirty="0"/>
              <a:t>the </a:t>
            </a:r>
            <a:r>
              <a:rPr lang="en-US" b="0"/>
              <a:t>missing words. Students</a:t>
            </a:r>
            <a:r>
              <a:rPr lang="en-US" b="0" baseline="0"/>
              <a:t> could be asked to spell these words.</a:t>
            </a:r>
          </a:p>
          <a:p>
            <a:pPr marL="228600" indent="-228600">
              <a:buAutoNum type="arabicPeriod"/>
            </a:pPr>
            <a:r>
              <a:rPr lang="en-US" b="0" baseline="0"/>
              <a:t>Once the whole Spanish sentence is displayed on the screen, elicit an oral translation in English.</a:t>
            </a:r>
            <a:endParaRPr lang="en-US" b="0"/>
          </a:p>
          <a:p>
            <a:pPr marL="228600" indent="-228600">
              <a:buAutoNum type="arabicPeriod"/>
            </a:pPr>
            <a:r>
              <a:rPr lang="en-US" b="0"/>
              <a:t>Click again</a:t>
            </a:r>
            <a:r>
              <a:rPr lang="en-US" b="0" baseline="0"/>
              <a:t> to reveal</a:t>
            </a:r>
            <a:r>
              <a:rPr lang="en-US" b="0"/>
              <a:t> </a:t>
            </a:r>
            <a:r>
              <a:rPr lang="en-US" b="0" dirty="0"/>
              <a:t>the </a:t>
            </a:r>
            <a:r>
              <a:rPr lang="en-US" b="0"/>
              <a:t>English translations and give feedback. Students could</a:t>
            </a:r>
            <a:r>
              <a:rPr lang="en-US" b="0" baseline="0"/>
              <a:t> be asked to rate the excuses from 1 (terrible) to 10 (perfecta)!</a:t>
            </a:r>
            <a:endParaRPr lang="en-US"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Transcript</a:t>
            </a:r>
            <a:r>
              <a:rPr lang="en-US" b="1" baseline="0"/>
              <a:t> (bold words are gapped on the slide):</a:t>
            </a:r>
            <a:endParaRPr lang="en-US"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4472C4">
                    <a:lumMod val="50000"/>
                  </a:srgbClr>
                </a:solidFill>
                <a:effectLst/>
                <a:uLnTx/>
                <a:uFillTx/>
                <a:latin typeface="+mn-lt"/>
                <a:ea typeface="+mn-ea"/>
                <a:cs typeface="Arial"/>
                <a:sym typeface="Arial"/>
              </a:rPr>
              <a:t>Perdón, mi hermana </a:t>
            </a:r>
            <a:r>
              <a:rPr kumimoji="0" lang="en-GB" sz="1200" b="1" i="0" u="none" strike="noStrike" kern="1200" cap="none" spc="0" normalizeH="0" baseline="0" noProof="0">
                <a:ln>
                  <a:noFill/>
                </a:ln>
                <a:solidFill>
                  <a:srgbClr val="4472C4">
                    <a:lumMod val="50000"/>
                  </a:srgbClr>
                </a:solidFill>
                <a:effectLst/>
                <a:uLnTx/>
                <a:uFillTx/>
                <a:latin typeface="+mn-lt"/>
                <a:ea typeface="+mn-ea"/>
                <a:cs typeface="Arial"/>
                <a:sym typeface="Arial"/>
              </a:rPr>
              <a:t>mayor</a:t>
            </a:r>
            <a:r>
              <a:rPr kumimoji="0" lang="en-GB" sz="1200" b="0" i="0" u="none" strike="noStrike" kern="1200" cap="none" spc="0" normalizeH="0" baseline="0" noProof="0">
                <a:ln>
                  <a:noFill/>
                </a:ln>
                <a:solidFill>
                  <a:srgbClr val="4472C4">
                    <a:lumMod val="50000"/>
                  </a:srgbClr>
                </a:solidFill>
                <a:effectLst/>
                <a:uLnTx/>
                <a:uFillTx/>
                <a:latin typeface="+mn-lt"/>
                <a:ea typeface="+mn-ea"/>
                <a:cs typeface="Arial"/>
                <a:sym typeface="Arial"/>
              </a:rPr>
              <a:t> </a:t>
            </a:r>
            <a:r>
              <a:rPr kumimoji="0" lang="en-GB" sz="1200" b="1" i="0" u="none" strike="noStrike" kern="1200" cap="none" spc="0" normalizeH="0" baseline="0" noProof="0">
                <a:ln>
                  <a:noFill/>
                </a:ln>
                <a:solidFill>
                  <a:srgbClr val="4472C4">
                    <a:lumMod val="50000"/>
                  </a:srgbClr>
                </a:solidFill>
                <a:effectLst/>
                <a:uLnTx/>
                <a:uFillTx/>
                <a:latin typeface="+mn-lt"/>
                <a:ea typeface="+mn-ea"/>
                <a:cs typeface="Arial"/>
                <a:sym typeface="Arial"/>
              </a:rPr>
              <a:t>estaba</a:t>
            </a:r>
            <a:r>
              <a:rPr kumimoji="0" lang="en-GB" sz="1200" b="0" i="0" u="none" strike="noStrike" kern="1200" cap="none" spc="0" normalizeH="0" baseline="0" noProof="0">
                <a:ln>
                  <a:noFill/>
                </a:ln>
                <a:solidFill>
                  <a:srgbClr val="4472C4">
                    <a:lumMod val="50000"/>
                  </a:srgbClr>
                </a:solidFill>
                <a:effectLst/>
                <a:uLnTx/>
                <a:uFillTx/>
                <a:latin typeface="+mn-lt"/>
                <a:ea typeface="+mn-ea"/>
                <a:cs typeface="Arial"/>
                <a:sym typeface="Arial"/>
              </a:rPr>
              <a:t> en el </a:t>
            </a:r>
            <a:r>
              <a:rPr kumimoji="0" lang="en-GB" sz="1200" b="1" i="0" u="none" strike="noStrike" kern="1200" cap="none" spc="0" normalizeH="0" baseline="0" noProof="0">
                <a:ln>
                  <a:noFill/>
                </a:ln>
                <a:solidFill>
                  <a:srgbClr val="4472C4">
                    <a:lumMod val="50000"/>
                  </a:srgbClr>
                </a:solidFill>
                <a:effectLst/>
                <a:uLnTx/>
                <a:uFillTx/>
                <a:latin typeface="+mn-lt"/>
                <a:ea typeface="+mn-ea"/>
                <a:cs typeface="Arial"/>
                <a:sym typeface="Arial"/>
              </a:rPr>
              <a:t>baño</a:t>
            </a:r>
            <a:r>
              <a:rPr kumimoji="0" lang="en-GB" sz="1200" b="0" i="0" u="none" strike="noStrike" kern="1200" cap="none" spc="0" normalizeH="0" baseline="0" noProof="0">
                <a:ln>
                  <a:noFill/>
                </a:ln>
                <a:solidFill>
                  <a:srgbClr val="4472C4">
                    <a:lumMod val="50000"/>
                  </a:srgbClr>
                </a:solidFill>
                <a:effectLst/>
                <a:uLnTx/>
                <a:uFillTx/>
                <a:latin typeface="+mn-lt"/>
                <a:ea typeface="+mn-ea"/>
                <a:cs typeface="Arial"/>
                <a:sym typeface="Arial"/>
              </a:rPr>
              <a:t> hasta las ocho y media.</a:t>
            </a:r>
            <a:endPar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Estoy muy cansada. Un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bebé</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en un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piso</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cercano</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pasó toda la noche llorando.</a:t>
            </a:r>
            <a:endParaRPr kumimoji="0" lang="en-GB" sz="1200" b="0" i="0" u="none" strike="noStrike" kern="0" cap="none" spc="0" normalizeH="0" baseline="0" noProof="0" dirty="0">
              <a:ln>
                <a:noFill/>
              </a:ln>
              <a:solidFill>
                <a:srgbClr val="002060"/>
              </a:solidFill>
              <a:effectLst/>
              <a:uLnTx/>
              <a:uFillTx/>
              <a:latin typeface="+mn-lt"/>
              <a:ea typeface="+mn-ea"/>
              <a:cs typeface="Arial"/>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Perdón. Hoy hay mucho tráfico en la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carretera</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Por eso </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llego tarde.</a:t>
            </a:r>
            <a:endParaRPr kumimoji="0" lang="en-GB" sz="1200" b="0" i="0" u="none" strike="noStrike" kern="0" cap="none" spc="0" normalizeH="0" baseline="0" noProof="0" dirty="0">
              <a:ln>
                <a:noFill/>
              </a:ln>
              <a:solidFill>
                <a:srgbClr val="002060"/>
              </a:solidFill>
              <a:effectLst/>
              <a:uLnTx/>
              <a:uFillTx/>
              <a:latin typeface="+mn-lt"/>
              <a:ea typeface="+mn-ea"/>
              <a:cs typeface="Arial"/>
              <a:sym typeface="Wingdings" panose="05000000000000000000" pitchFamily="2" charset="2"/>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Tuve un accidente de bicicleta en la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colina</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cerca del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castillo</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Algo ocurrió a mi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vecina</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Estaba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asustada</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así que pasé un </a:t>
            </a:r>
            <a:r>
              <a:rPr kumimoji="0" lang="en-GB" sz="1200" b="1"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rato</a:t>
            </a:r>
            <a:r>
              <a:rPr kumimoji="0" lang="en-GB" sz="1200" b="0" i="0" u="none" strike="noStrike" kern="0" cap="none" spc="0" normalizeH="0" baseline="0" noProof="0">
                <a:ln>
                  <a:noFill/>
                </a:ln>
                <a:solidFill>
                  <a:srgbClr val="002060"/>
                </a:solidFill>
                <a:effectLst/>
                <a:uLnTx/>
                <a:uFillTx/>
                <a:latin typeface="+mn-lt"/>
                <a:ea typeface="+mn-ea"/>
                <a:cs typeface="Arial"/>
                <a:sym typeface="Wingdings" panose="05000000000000000000" pitchFamily="2" charset="2"/>
              </a:rPr>
              <a:t> con ella.</a:t>
            </a:r>
            <a:endPar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Spanish): </a:t>
            </a:r>
          </a:p>
          <a:p>
            <a:r>
              <a:rPr lang="en-GB" dirty="0" err="1"/>
              <a:t>excusa</a:t>
            </a:r>
            <a:r>
              <a:rPr lang="en-GB" dirty="0"/>
              <a:t> [</a:t>
            </a:r>
            <a:r>
              <a:rPr lang="en-GB"/>
              <a:t>3224]</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23013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1/2</a:t>
            </a:r>
          </a:p>
          <a:p>
            <a:endParaRPr lang="en-US" b="1"/>
          </a:p>
          <a:p>
            <a:r>
              <a:rPr lang="en-US" b="1"/>
              <a:t>Timing: </a:t>
            </a:r>
            <a:r>
              <a:rPr lang="en-US" b="0"/>
              <a:t>2 </a:t>
            </a:r>
            <a:r>
              <a:rPr lang="en-US" b="0" dirty="0"/>
              <a:t>minutes</a:t>
            </a:r>
          </a:p>
          <a:p>
            <a:endParaRPr lang="en-US" b="1" dirty="0"/>
          </a:p>
          <a:p>
            <a:r>
              <a:rPr lang="en-US" b="1" dirty="0"/>
              <a:t>Aim: </a:t>
            </a:r>
            <a:r>
              <a:rPr lang="en-US" b="0"/>
              <a:t>to recap vocabulary introduced </a:t>
            </a:r>
            <a:r>
              <a:rPr lang="en-US" b="0" dirty="0"/>
              <a:t>last lesson.</a:t>
            </a:r>
          </a:p>
          <a:p>
            <a:endParaRPr lang="en-US" b="1" dirty="0"/>
          </a:p>
          <a:p>
            <a:r>
              <a:rPr lang="en-US" b="1" dirty="0"/>
              <a:t>Procedure:</a:t>
            </a:r>
          </a:p>
          <a:p>
            <a:r>
              <a:rPr lang="en-US" b="0" dirty="0"/>
              <a:t>1. Present </a:t>
            </a:r>
            <a:r>
              <a:rPr lang="en-US" b="0"/>
              <a:t>the English prompt.</a:t>
            </a:r>
            <a:endParaRPr lang="en-US" b="0" dirty="0"/>
          </a:p>
          <a:p>
            <a:r>
              <a:rPr lang="en-US" b="0" dirty="0"/>
              <a:t>2. </a:t>
            </a:r>
            <a:r>
              <a:rPr lang="en-US" b="0"/>
              <a:t>Students say the Spanish word</a:t>
            </a:r>
            <a:r>
              <a:rPr lang="en-US" b="0" baseline="0"/>
              <a:t> aloud.</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125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2/2</a:t>
            </a:r>
          </a:p>
          <a:p>
            <a:r>
              <a:rPr lang="en-US" b="0"/>
              <a:t>Procedure</a:t>
            </a:r>
            <a:r>
              <a:rPr lang="en-US" b="0" baseline="0"/>
              <a:t> as described on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699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 to</a:t>
            </a:r>
            <a:r>
              <a:rPr lang="en-US" b="0" baseline="0"/>
              <a:t> </a:t>
            </a:r>
            <a:r>
              <a:rPr lang="en-US" b="0" baseline="0" dirty="0"/>
              <a:t>recap the 2</a:t>
            </a:r>
            <a:r>
              <a:rPr lang="en-US" b="0" baseline="30000" dirty="0"/>
              <a:t>nd</a:t>
            </a:r>
            <a:r>
              <a:rPr lang="en-US" b="0" baseline="0" dirty="0"/>
              <a:t> person singular form </a:t>
            </a:r>
            <a:r>
              <a:rPr lang="en-US" b="0" baseline="0"/>
              <a:t>of –er and –ir </a:t>
            </a:r>
            <a:r>
              <a:rPr lang="en-US" b="0" baseline="0" dirty="0"/>
              <a:t>verbs in the present </a:t>
            </a:r>
            <a:r>
              <a:rPr lang="en-US" b="0" baseline="0"/>
              <a:t>tense (-es)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ii) to </a:t>
            </a:r>
            <a:r>
              <a:rPr lang="en-US" b="0" baseline="0" dirty="0"/>
              <a:t>introduce the 2</a:t>
            </a:r>
            <a:r>
              <a:rPr lang="en-US" b="0" baseline="30000" dirty="0"/>
              <a:t>nd</a:t>
            </a:r>
            <a:r>
              <a:rPr lang="en-US" b="0" baseline="0" dirty="0"/>
              <a:t> person plural </a:t>
            </a:r>
            <a:r>
              <a:rPr lang="en-US" b="0" baseline="0"/>
              <a:t>form of –ir verbs (-ís) </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3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Vocabulario</a:t>
            </a:r>
            <a:br>
              <a:rPr lang="en-GB" b="1" baseline="0" dirty="0"/>
            </a:br>
            <a:r>
              <a:rPr lang="en-GB" b="1" baseline="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a:solidFill>
                  <a:schemeClr val="tx1"/>
                </a:solidFill>
                <a:effectLst/>
                <a:latin typeface="+mn-lt"/>
                <a:ea typeface="+mn-ea"/>
                <a:cs typeface="+mn-cs"/>
              </a:rPr>
              <a:t>Note: </a:t>
            </a:r>
            <a:r>
              <a:rPr lang="en-GB" sz="1200" b="0" kern="1200" baseline="0">
                <a:solidFill>
                  <a:schemeClr val="tx1"/>
                </a:solidFill>
                <a:effectLst/>
                <a:latin typeface="+mn-lt"/>
                <a:ea typeface="+mn-ea"/>
                <a:cs typeface="+mn-cs"/>
              </a:rPr>
              <a:t>students have also learnt ‘pasar’ for ‘to happen, happening’. This synonym could be elicited.</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06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1/2</a:t>
            </a:r>
          </a:p>
          <a:p>
            <a:endParaRPr lang="en-US" b="1" dirty="0"/>
          </a:p>
          <a:p>
            <a:r>
              <a:rPr lang="en-US" b="1" dirty="0"/>
              <a:t>Timing</a:t>
            </a:r>
            <a:r>
              <a:rPr lang="en-US" b="1"/>
              <a:t>: </a:t>
            </a:r>
            <a:r>
              <a:rPr lang="en-US" b="0"/>
              <a:t>9 </a:t>
            </a:r>
            <a:r>
              <a:rPr lang="en-US" b="0" dirty="0"/>
              <a:t>minutes (slides 26-27)</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 to</a:t>
            </a:r>
            <a:r>
              <a:rPr lang="en-US" b="0" baseline="0"/>
              <a:t> </a:t>
            </a:r>
            <a:r>
              <a:rPr lang="en-GB" b="0" baseline="0" dirty="0"/>
              <a:t>practise connecting the verb endings ‘-</a:t>
            </a:r>
            <a:r>
              <a:rPr lang="en-GB" b="0" baseline="0" dirty="0" err="1"/>
              <a:t>es’</a:t>
            </a:r>
            <a:r>
              <a:rPr lang="en-GB" b="0" baseline="0" dirty="0"/>
              <a:t> and ‘-</a:t>
            </a:r>
            <a:r>
              <a:rPr lang="en-GB" b="0" baseline="0" dirty="0" err="1"/>
              <a:t>ís</a:t>
            </a:r>
            <a:r>
              <a:rPr lang="en-GB" b="0" baseline="0" dirty="0"/>
              <a:t>’ with their meanings (singular and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solidFill>
                  <a:schemeClr val="bg1"/>
                </a:solidFill>
              </a:rPr>
              <a:t>ii) to </a:t>
            </a:r>
            <a:r>
              <a:rPr lang="en-GB" b="0" baseline="0" dirty="0">
                <a:solidFill>
                  <a:schemeClr val="bg1"/>
                </a:solidFill>
              </a:rPr>
              <a:t>understand the questions and link them to the most suitable answer (see next slide)</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Go through</a:t>
            </a:r>
            <a:r>
              <a:rPr lang="en-US" b="0" baseline="0" dirty="0"/>
              <a:t> the instructions.</a:t>
            </a:r>
          </a:p>
          <a:p>
            <a:pPr marL="228600" indent="-228600">
              <a:buAutoNum type="arabicPeriod"/>
            </a:pPr>
            <a:r>
              <a:rPr lang="en-US" b="0" baseline="0" dirty="0"/>
              <a:t>Students write 1-7 and the two column headings in their books.</a:t>
            </a:r>
          </a:p>
          <a:p>
            <a:pPr marL="228600" indent="-228600">
              <a:buAutoNum type="arabicPeriod"/>
            </a:pPr>
            <a:r>
              <a:rPr lang="en-US" b="0" baseline="0" dirty="0"/>
              <a:t>Students will need to read each sentence and decide whether the teacher is asking one person (‘un/a </a:t>
            </a:r>
            <a:r>
              <a:rPr lang="en-US" b="0" baseline="0" dirty="0" err="1"/>
              <a:t>estudiante</a:t>
            </a:r>
            <a:r>
              <a:rPr lang="en-US" b="0" baseline="0" dirty="0"/>
              <a:t>’) or the whole class (‘</a:t>
            </a:r>
            <a:r>
              <a:rPr lang="en-US" b="0" baseline="0" dirty="0" err="1"/>
              <a:t>toda</a:t>
            </a:r>
            <a:r>
              <a:rPr lang="en-US" b="0" baseline="0" dirty="0"/>
              <a:t> la </a:t>
            </a:r>
            <a:r>
              <a:rPr lang="en-US" b="0" baseline="0" dirty="0" err="1"/>
              <a:t>clase</a:t>
            </a:r>
            <a:r>
              <a:rPr lang="en-US" b="0" baseline="0" dirty="0"/>
              <a:t>’) a question.</a:t>
            </a:r>
          </a:p>
          <a:p>
            <a:pPr marL="228600" indent="-228600">
              <a:buAutoNum type="arabicPeriod"/>
            </a:pPr>
            <a:r>
              <a:rPr lang="en-US" b="0" baseline="0" dirty="0"/>
              <a:t>Give feedback on the answers and elicit oral translations of each question in English.</a:t>
            </a:r>
          </a:p>
          <a:p>
            <a:pPr marL="228600" indent="-228600">
              <a:buAutoNum type="arabicPeriod"/>
            </a:pPr>
            <a:r>
              <a:rPr lang="en-US" b="0" baseline="0"/>
              <a:t>Draw students’ attention to the word ‘objetivo’ which is a new vocabulary item for the week. Explain that it is a masculine noun ‘el objetivo’.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On the next slide, they then match the question with the most likely answer.</a:t>
            </a:r>
          </a:p>
          <a:p>
            <a:pPr marL="228600" indent="-228600">
              <a:buAutoNum type="arabicPeriod"/>
            </a:pPr>
            <a:endParaRPr lang="en-US" b="0" baseline="0"/>
          </a:p>
          <a:p>
            <a:pPr marL="0" indent="0">
              <a:buNone/>
            </a:pPr>
            <a:r>
              <a:rPr lang="en-US" b="1" baseline="0"/>
              <a:t>Note: </a:t>
            </a:r>
            <a:r>
              <a:rPr lang="en-US" b="0" baseline="0"/>
              <a:t>students have seen ‘de todo’ in previous resources but may need a reminder here about its emphatic use.</a:t>
            </a:r>
            <a:endParaRPr lang="en-US" b="0" baseline="0" dirty="0"/>
          </a:p>
          <a:p>
            <a:pPr marL="0" indent="0">
              <a:buNone/>
            </a:pPr>
            <a:endParaRPr lang="en-US" b="0" baseline="0"/>
          </a:p>
          <a:p>
            <a:pPr marL="0" indent="0">
              <a:buNone/>
            </a:pPr>
            <a:r>
              <a:rPr lang="en-US" b="1" baseline="0"/>
              <a:t>Frequency of unknown words and cognates:</a:t>
            </a:r>
            <a:endParaRPr lang="en-US" b="1" baseline="0" dirty="0"/>
          </a:p>
          <a:p>
            <a:pPr marL="0" indent="0">
              <a:buNone/>
            </a:pPr>
            <a:r>
              <a:rPr lang="en-US" b="0" baseline="0"/>
              <a:t>comedor [2599]</a:t>
            </a:r>
            <a:endParaRPr lang="en-US" b="0" dirty="0"/>
          </a:p>
        </p:txBody>
      </p:sp>
      <p:sp>
        <p:nvSpPr>
          <p:cNvPr id="4" name="Slide Number Placeholder 3"/>
          <p:cNvSpPr>
            <a:spLocks noGrp="1"/>
          </p:cNvSpPr>
          <p:nvPr>
            <p:ph type="sldNum" sz="quarter" idx="10"/>
          </p:nvPr>
        </p:nvSpPr>
        <p:spPr/>
        <p:txBody>
          <a:bodyPr/>
          <a:lstStyle/>
          <a:p>
            <a:fld id="{6D5A7CE6-FC2E-5844-8E3C-E71D91EF3FB1}" type="slidenum">
              <a:rPr lang="en-US" smtClean="0"/>
              <a:t>30</a:t>
            </a:fld>
            <a:endParaRPr lang="en-US"/>
          </a:p>
        </p:txBody>
      </p:sp>
    </p:spTree>
    <p:extLst>
      <p:ext uri="{BB962C8B-B14F-4D97-AF65-F5344CB8AC3E}">
        <p14:creationId xmlns:p14="http://schemas.microsoft.com/office/powerpoint/2010/main" val="3417126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p>
          <a:p>
            <a:r>
              <a:rPr lang="en-GB" b="0" dirty="0"/>
              <a:t>Procedure as described on </a:t>
            </a:r>
            <a:r>
              <a:rPr lang="en-GB" b="0"/>
              <a:t>previous slide</a:t>
            </a:r>
          </a:p>
          <a:p>
            <a:endParaRPr lang="en-GB" b="0"/>
          </a:p>
          <a:p>
            <a:r>
              <a:rPr lang="en-GB" b="1"/>
              <a:t>Frequency of unknown words</a:t>
            </a:r>
            <a:r>
              <a:rPr lang="en-GB" b="1" baseline="0"/>
              <a:t>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biología [3982] (not glossed as students have learnt the correspondence of –ía to English –y in earlier resources); </a:t>
            </a:r>
            <a:r>
              <a:rPr lang="en-US" b="0" baseline="0"/>
              <a:t>comedor [2599]; objetivo [657] (glossed as this is a new vocabulary item for this week)</a:t>
            </a:r>
            <a:endParaRPr lang="en-US" b="0"/>
          </a:p>
          <a:p>
            <a:endParaRPr lang="en-US" b="0" dirty="0"/>
          </a:p>
        </p:txBody>
      </p:sp>
      <p:sp>
        <p:nvSpPr>
          <p:cNvPr id="4" name="Slide Number Placeholder 3"/>
          <p:cNvSpPr>
            <a:spLocks noGrp="1"/>
          </p:cNvSpPr>
          <p:nvPr>
            <p:ph type="sldNum" sz="quarter" idx="10"/>
          </p:nvPr>
        </p:nvSpPr>
        <p:spPr/>
        <p:txBody>
          <a:bodyPr/>
          <a:lstStyle/>
          <a:p>
            <a:fld id="{6D5A7CE6-FC2E-5844-8E3C-E71D91EF3FB1}" type="slidenum">
              <a:rPr lang="en-US" smtClean="0"/>
              <a:t>31</a:t>
            </a:fld>
            <a:endParaRPr lang="en-US"/>
          </a:p>
        </p:txBody>
      </p:sp>
    </p:spTree>
    <p:extLst>
      <p:ext uri="{BB962C8B-B14F-4D97-AF65-F5344CB8AC3E}">
        <p14:creationId xmlns:p14="http://schemas.microsoft.com/office/powerpoint/2010/main" val="2010274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7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a:t>
            </a:r>
            <a:endParaRPr dirty="0"/>
          </a:p>
          <a:p>
            <a:pPr marL="0" marR="0" lvl="0" indent="0" algn="l" rtl="0">
              <a:lnSpc>
                <a:spcPct val="100000"/>
              </a:lnSpc>
              <a:spcBef>
                <a:spcPts val="0"/>
              </a:spcBef>
              <a:spcAft>
                <a:spcPts val="0"/>
              </a:spcAft>
              <a:buClr>
                <a:schemeClr val="dk1"/>
              </a:buClr>
              <a:buSzPts val="1200"/>
              <a:buFont typeface="Arial"/>
              <a:buNone/>
            </a:pPr>
            <a:r>
              <a:rPr lang="en-GB" b="0"/>
              <a:t>i) to </a:t>
            </a:r>
            <a:r>
              <a:rPr lang="en-GB" b="0" dirty="0"/>
              <a:t>practise understanding the meanings conveyed by the verb endings –es and –</a:t>
            </a:r>
            <a:r>
              <a:rPr lang="en-GB" b="0" dirty="0" err="1"/>
              <a:t>ís</a:t>
            </a:r>
            <a:r>
              <a:rPr lang="en-GB" b="0" dirty="0"/>
              <a:t> (singular ‘you’ and plural ‘you’)</a:t>
            </a:r>
            <a:endParaRPr dirty="0"/>
          </a:p>
          <a:p>
            <a:pPr marL="0" marR="0" lvl="0" indent="0" algn="l" rtl="0">
              <a:lnSpc>
                <a:spcPct val="100000"/>
              </a:lnSpc>
              <a:spcBef>
                <a:spcPts val="0"/>
              </a:spcBef>
              <a:spcAft>
                <a:spcPts val="0"/>
              </a:spcAft>
              <a:buClr>
                <a:schemeClr val="dk1"/>
              </a:buClr>
              <a:buSzPts val="1200"/>
              <a:buFont typeface="Arial"/>
              <a:buNone/>
            </a:pPr>
            <a:r>
              <a:rPr lang="en-GB" b="0"/>
              <a:t>ii) to </a:t>
            </a:r>
            <a:r>
              <a:rPr lang="en-GB" b="0" dirty="0"/>
              <a:t>practise transcription of words with</a:t>
            </a:r>
            <a:r>
              <a:rPr lang="en-GB" b="0" baseline="0" dirty="0"/>
              <a:t> penultimate and final syllable stress</a:t>
            </a:r>
          </a:p>
          <a:p>
            <a:pPr marL="0" marR="0" lvl="0" indent="0" algn="l" rtl="0">
              <a:lnSpc>
                <a:spcPct val="100000"/>
              </a:lnSpc>
              <a:spcBef>
                <a:spcPts val="0"/>
              </a:spcBef>
              <a:spcAft>
                <a:spcPts val="0"/>
              </a:spcAft>
              <a:buClr>
                <a:schemeClr val="dk1"/>
              </a:buClr>
              <a:buSzPts val="1200"/>
              <a:buFont typeface="Arial"/>
              <a:buNone/>
            </a:pP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Arial"/>
              <a:buAutoNum type="arabicPeriod"/>
            </a:pPr>
            <a:r>
              <a:rPr lang="en-GB" b="0"/>
              <a:t>Go through instructions with students. Draw attention the word ‘imagen’, which is a new vocabulary item this week. Give its meaning in English (image) and</a:t>
            </a:r>
            <a:r>
              <a:rPr lang="en-GB" b="0" baseline="0"/>
              <a:t> gender (feminine)</a:t>
            </a:r>
            <a:r>
              <a:rPr lang="en-GB" b="0"/>
              <a:t>. It has been glossed and used incidentally in earlier resources, so may already be familiar.</a:t>
            </a:r>
          </a:p>
          <a:p>
            <a:pPr marL="228600" lvl="0" indent="-228600" algn="l" rtl="0">
              <a:spcBef>
                <a:spcPts val="0"/>
              </a:spcBef>
              <a:spcAft>
                <a:spcPts val="0"/>
              </a:spcAft>
              <a:buClr>
                <a:schemeClr val="dk1"/>
              </a:buClr>
              <a:buSzPts val="1200"/>
              <a:buFont typeface="Arial"/>
              <a:buAutoNum type="arabicPeriod"/>
            </a:pPr>
            <a:r>
              <a:rPr lang="en-GB" b="0"/>
              <a:t>Students </a:t>
            </a:r>
            <a:r>
              <a:rPr lang="en-GB" b="0" dirty="0"/>
              <a:t>listen to each sentence and decide who is being addressed (singular ‘you’ or plural ‘you’), depending on the verb ending that they hear.  They write A or B.</a:t>
            </a:r>
            <a:endParaRPr dirty="0"/>
          </a:p>
          <a:p>
            <a:pPr marL="228600" lvl="0" indent="-228600" algn="l" rtl="0">
              <a:spcBef>
                <a:spcPts val="0"/>
              </a:spcBef>
              <a:spcAft>
                <a:spcPts val="0"/>
              </a:spcAft>
              <a:buClr>
                <a:schemeClr val="dk1"/>
              </a:buClr>
              <a:buSzPts val="1200"/>
              <a:buFont typeface="Arial"/>
              <a:buAutoNum type="arabicPeriod"/>
            </a:pPr>
            <a:r>
              <a:rPr lang="en-GB" b="0" dirty="0"/>
              <a:t>They then write the Spanish verb.</a:t>
            </a:r>
            <a:endParaRPr dirty="0"/>
          </a:p>
          <a:p>
            <a:pPr marL="228600" lvl="0" indent="-228600" algn="l" rtl="0">
              <a:spcBef>
                <a:spcPts val="0"/>
              </a:spcBef>
              <a:spcAft>
                <a:spcPts val="0"/>
              </a:spcAft>
              <a:buClr>
                <a:schemeClr val="dk1"/>
              </a:buClr>
              <a:buSzPts val="1200"/>
              <a:buFont typeface="Arial"/>
              <a:buAutoNum type="arabicPeriod"/>
            </a:pPr>
            <a:r>
              <a:rPr lang="en-GB" b="0"/>
              <a:t>They listen again and write </a:t>
            </a:r>
            <a:r>
              <a:rPr lang="en-GB" b="0" dirty="0"/>
              <a:t>the missing part of the question </a:t>
            </a:r>
            <a:r>
              <a:rPr lang="en-GB" b="0"/>
              <a:t>in English.</a:t>
            </a:r>
          </a:p>
          <a:p>
            <a:pPr marL="228600" lvl="0" indent="-228600" algn="l" rtl="0">
              <a:spcBef>
                <a:spcPts val="0"/>
              </a:spcBef>
              <a:spcAft>
                <a:spcPts val="0"/>
              </a:spcAft>
              <a:buClr>
                <a:schemeClr val="dk1"/>
              </a:buClr>
              <a:buSzPts val="1200"/>
              <a:buFont typeface="Arial"/>
              <a:buAutoNum type="arabicPeriod"/>
            </a:pPr>
            <a:r>
              <a:rPr lang="en-GB" b="0"/>
              <a:t>Show </a:t>
            </a:r>
            <a:r>
              <a:rPr lang="en-GB" b="0" dirty="0"/>
              <a:t>the answers (they are animated in the order A/B, Spanish verb, English </a:t>
            </a:r>
            <a:r>
              <a:rPr lang="en-GB" b="0"/>
              <a:t>question) and give </a:t>
            </a:r>
            <a:r>
              <a:rPr lang="en-GB" b="0" dirty="0"/>
              <a:t>feedback.</a:t>
            </a:r>
            <a:endParaRPr dirty="0"/>
          </a:p>
          <a:p>
            <a:pPr marL="0" marR="0" lvl="0" indent="0" algn="l" rtl="0">
              <a:lnSpc>
                <a:spcPct val="100000"/>
              </a:lnSpc>
              <a:spcBef>
                <a:spcPts val="0"/>
              </a:spcBef>
              <a:spcAft>
                <a:spcPts val="0"/>
              </a:spcAft>
              <a:buClr>
                <a:schemeClr val="dk1"/>
              </a:buClr>
              <a:buSzPts val="1200"/>
              <a:buFont typeface="Arial"/>
              <a:buNone/>
            </a:pPr>
            <a:endParaRPr lang="en-GB" b="1"/>
          </a:p>
          <a:p>
            <a:pPr marL="0" marR="0" lvl="0" indent="0" algn="l" rtl="0">
              <a:lnSpc>
                <a:spcPct val="100000"/>
              </a:lnSpc>
              <a:spcBef>
                <a:spcPts val="0"/>
              </a:spcBef>
              <a:spcAft>
                <a:spcPts val="0"/>
              </a:spcAft>
              <a:buClr>
                <a:schemeClr val="dk1"/>
              </a:buClr>
              <a:buSzPts val="1200"/>
              <a:buFont typeface="Arial"/>
              <a:buNone/>
            </a:pPr>
            <a:r>
              <a:rPr lang="en-GB" b="1"/>
              <a:t>Transcript</a:t>
            </a:r>
            <a:r>
              <a:rPr lang="en-GB" b="1" dirty="0"/>
              <a:t>:</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n-GB" baseline="0" dirty="0"/>
              <a:t>¿</a:t>
            </a:r>
            <a:r>
              <a:rPr lang="en-GB" baseline="0" err="1"/>
              <a:t>Ves</a:t>
            </a:r>
            <a:r>
              <a:rPr lang="en-GB" baseline="0"/>
              <a:t> la </a:t>
            </a:r>
            <a:r>
              <a:rPr lang="en-GB" baseline="0" dirty="0"/>
              <a:t>imagen?</a:t>
            </a:r>
            <a:r>
              <a:rPr lang="en-GB" dirty="0"/>
              <a:t> </a:t>
            </a:r>
          </a:p>
          <a:p>
            <a:pPr marL="228600" lvl="0" indent="-228600" algn="l" rtl="0">
              <a:spcBef>
                <a:spcPts val="0"/>
              </a:spcBef>
              <a:spcAft>
                <a:spcPts val="0"/>
              </a:spcAft>
              <a:buClr>
                <a:schemeClr val="dk1"/>
              </a:buClr>
              <a:buSzPts val="1200"/>
              <a:buFont typeface="Arial"/>
              <a:buAutoNum type="arabicPeriod"/>
            </a:pPr>
            <a:r>
              <a:rPr lang="en-GB" dirty="0"/>
              <a:t>¿</a:t>
            </a:r>
            <a:r>
              <a:rPr lang="en-GB" dirty="0" err="1"/>
              <a:t>Sigues</a:t>
            </a:r>
            <a:r>
              <a:rPr lang="en-GB" baseline="0" dirty="0"/>
              <a:t> la </a:t>
            </a:r>
            <a:r>
              <a:rPr lang="en-GB" baseline="0" dirty="0" err="1"/>
              <a:t>conversación</a:t>
            </a:r>
            <a:r>
              <a:rPr lang="en-GB" baseline="0"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n-GB" dirty="0"/>
              <a:t>¿</a:t>
            </a:r>
            <a:r>
              <a:rPr lang="en-GB" dirty="0" err="1"/>
              <a:t>Decís</a:t>
            </a:r>
            <a:r>
              <a:rPr lang="en-GB" dirty="0"/>
              <a:t> </a:t>
            </a:r>
            <a:r>
              <a:rPr lang="en-GB" dirty="0" err="1"/>
              <a:t>cosas</a:t>
            </a:r>
            <a:r>
              <a:rPr lang="en-GB" dirty="0"/>
              <a:t> </a:t>
            </a:r>
            <a:r>
              <a:rPr lang="en-GB"/>
              <a:t>a Daniel </a:t>
            </a:r>
            <a:r>
              <a:rPr lang="en-GB" err="1"/>
              <a:t>en</a:t>
            </a:r>
            <a:r>
              <a:rPr lang="en-GB"/>
              <a:t> inglés?</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n-GB" dirty="0"/>
              <a:t>¿Traduces </a:t>
            </a:r>
            <a:r>
              <a:rPr lang="en-GB"/>
              <a:t>las frases?</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n-GB" dirty="0"/>
              <a:t>¿</a:t>
            </a:r>
            <a:r>
              <a:rPr lang="en-GB" dirty="0" err="1"/>
              <a:t>Incluís</a:t>
            </a:r>
            <a:r>
              <a:rPr lang="en-GB" dirty="0"/>
              <a:t> </a:t>
            </a:r>
            <a:r>
              <a:rPr lang="en-GB" err="1"/>
              <a:t>ejemplos</a:t>
            </a:r>
            <a:r>
              <a:rPr lang="en-GB"/>
              <a:t> de verbos </a:t>
            </a:r>
            <a:r>
              <a:rPr lang="en-GB" dirty="0" err="1"/>
              <a:t>en</a:t>
            </a:r>
            <a:r>
              <a:rPr lang="en-GB" dirty="0"/>
              <a:t> el </a:t>
            </a:r>
            <a:r>
              <a:rPr lang="en-GB" dirty="0" err="1"/>
              <a:t>pasado</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AutoNum type="arabicPeriod"/>
              <a:tabLst/>
              <a:defRPr/>
            </a:pPr>
            <a:r>
              <a:rPr lang="en-GB" dirty="0"/>
              <a:t>¿</a:t>
            </a:r>
            <a:r>
              <a:rPr lang="es-ES" dirty="0"/>
              <a:t>Venís</a:t>
            </a:r>
            <a:r>
              <a:rPr lang="es-ES" baseline="0" dirty="0"/>
              <a:t> </a:t>
            </a:r>
            <a:r>
              <a:rPr lang="es-ES" baseline="0"/>
              <a:t>a todas las clases?</a:t>
            </a:r>
            <a:endParaRPr lang="es-ES" baseline="0" dirty="0"/>
          </a:p>
          <a:p>
            <a:pPr marL="228600" lvl="0" indent="-228600" algn="l" rtl="0">
              <a:spcBef>
                <a:spcPts val="0"/>
              </a:spcBef>
              <a:spcAft>
                <a:spcPts val="0"/>
              </a:spcAft>
              <a:buClr>
                <a:schemeClr val="dk1"/>
              </a:buClr>
              <a:buSzPts val="1200"/>
              <a:buFont typeface="Arial"/>
              <a:buAutoNum type="arabicPeriod"/>
            </a:pPr>
            <a:endParaRPr dirty="0"/>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6712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to</a:t>
            </a:r>
            <a:r>
              <a:rPr lang="en-US" b="0" baseline="0" dirty="0"/>
              <a:t> recap ‘</a:t>
            </a:r>
            <a:r>
              <a:rPr lang="en-US" b="0" baseline="0" dirty="0" err="1"/>
              <a:t>tu</a:t>
            </a:r>
            <a:r>
              <a:rPr lang="en-US" b="0"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ii) to</a:t>
            </a:r>
            <a:r>
              <a:rPr lang="en-US" b="0" baseline="0" dirty="0"/>
              <a:t> recap </a:t>
            </a:r>
            <a:r>
              <a:rPr lang="en-GB" b="0" baseline="0" dirty="0"/>
              <a:t>‘</a:t>
            </a:r>
            <a:r>
              <a:rPr lang="en-GB" b="0" baseline="0" dirty="0" err="1"/>
              <a:t>vuestro</a:t>
            </a:r>
            <a:r>
              <a:rPr lang="en-GB" b="0" baseline="0" dirty="0"/>
              <a:t>’ in its singular forms (‘</a:t>
            </a:r>
            <a:r>
              <a:rPr lang="en-GB" b="0" baseline="0" dirty="0" err="1"/>
              <a:t>vuestro</a:t>
            </a:r>
            <a:r>
              <a:rPr lang="en-GB" b="0" baseline="0" dirty="0"/>
              <a:t>’, ‘</a:t>
            </a:r>
            <a:r>
              <a:rPr lang="en-GB" b="0" baseline="0" dirty="0" err="1"/>
              <a:t>vuestra</a:t>
            </a:r>
            <a:r>
              <a:rPr lang="en-GB" b="0" baseline="0" dirty="0"/>
              <a:t>’)</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a:t>
            </a:r>
            <a:r>
              <a:rPr lang="en-US" b="0" baseline="0"/>
              <a:t>students.</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74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r>
              <a:rPr lang="en-US" b="0"/>
              <a:t>to</a:t>
            </a:r>
            <a:r>
              <a:rPr lang="en-US" b="0" baseline="0"/>
              <a:t> introduce the plural forms of </a:t>
            </a:r>
            <a:r>
              <a:rPr lang="en-GB" b="0" baseline="0"/>
              <a:t>‘vuestro’ (vuestros, vuestras)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a:t>
            </a:r>
            <a:r>
              <a:rPr lang="en-US" b="0"/>
              <a:t>explanation.</a:t>
            </a:r>
          </a:p>
          <a:p>
            <a:pPr marL="228600" indent="-228600">
              <a:buAutoNum type="arabicPeriod"/>
            </a:pPr>
            <a:r>
              <a:rPr lang="en-US" b="0"/>
              <a:t>Elicit </a:t>
            </a:r>
            <a:r>
              <a:rPr lang="en-US" b="0" baseline="0"/>
              <a:t>translations of examples from students.</a:t>
            </a:r>
          </a:p>
          <a:p>
            <a:pPr marL="228600" indent="-228600">
              <a:buAutoNum type="arabicPeriod"/>
            </a:pPr>
            <a:r>
              <a:rPr lang="en-US" b="0" baseline="0"/>
              <a:t>A callout highlights how ‘ser’ is used for events (so far, it has only been done with traits).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1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1/2</a:t>
            </a:r>
          </a:p>
          <a:p>
            <a:endParaRPr lang="en-GB" b="1"/>
          </a:p>
          <a:p>
            <a:r>
              <a:rPr lang="en-US" b="1"/>
              <a:t>Timing: </a:t>
            </a:r>
            <a:r>
              <a:rPr lang="en-US" b="0"/>
              <a:t>7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i) to</a:t>
            </a:r>
            <a:r>
              <a:rPr lang="en-US" b="0" baseline="0"/>
              <a:t> practise connecting ‘vuestros’ and ‘vuestras’ to nouns of the correct gender (listening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ii) to correctly identify the meaning of key words in each sentence</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Procedure:</a:t>
            </a:r>
          </a:p>
          <a:p>
            <a:pPr marL="228600" indent="-228600">
              <a:buAutoNum type="arabicPeriod"/>
            </a:pPr>
            <a:r>
              <a:rPr lang="en-US" b="0"/>
              <a:t>Go through</a:t>
            </a:r>
            <a:r>
              <a:rPr lang="en-US" b="0" baseline="0"/>
              <a:t> the instructions.</a:t>
            </a:r>
          </a:p>
          <a:p>
            <a:pPr marL="228600" indent="-228600">
              <a:buAutoNum type="arabicPeriod"/>
            </a:pPr>
            <a:r>
              <a:rPr lang="en-US" b="0" baseline="0"/>
              <a:t>Click the </a:t>
            </a:r>
            <a:r>
              <a:rPr lang="en-US" b="1" baseline="0"/>
              <a:t>orange</a:t>
            </a:r>
            <a:r>
              <a:rPr lang="en-US" b="0" baseline="0"/>
              <a:t> buttons to play the audio for the first part of the activity. </a:t>
            </a:r>
          </a:p>
          <a:p>
            <a:pPr marL="228600" indent="-228600">
              <a:buAutoNum type="arabicPeriod"/>
            </a:pPr>
            <a:r>
              <a:rPr lang="en-US" b="0" baseline="0"/>
              <a:t>Students need to listen out for whether ‘vuestros’ or ‘vuestras’ is in the audio. Based on this they will need to decide which word is missing after the beep (A or B).</a:t>
            </a:r>
          </a:p>
          <a:p>
            <a:pPr marL="228600" indent="-228600">
              <a:buAutoNum type="arabicPeriod"/>
            </a:pPr>
            <a:r>
              <a:rPr lang="en-US" b="0" baseline="0"/>
              <a:t>Give feedback on this part of the activity.</a:t>
            </a:r>
          </a:p>
          <a:p>
            <a:pPr marL="228600" indent="-228600">
              <a:buAutoNum type="arabicPeriod"/>
            </a:pPr>
            <a:r>
              <a:rPr lang="en-US" b="0" baseline="0"/>
              <a:t>Click to reveal the sentence scaffolding for the English translations.</a:t>
            </a:r>
          </a:p>
          <a:p>
            <a:pPr marL="228600" indent="-228600">
              <a:buAutoNum type="arabicPeriod"/>
            </a:pPr>
            <a:r>
              <a:rPr lang="en-US" b="0" baseline="0"/>
              <a:t>Play the audio again. This time click the </a:t>
            </a:r>
            <a:r>
              <a:rPr lang="en-US" b="1" baseline="0"/>
              <a:t>beige</a:t>
            </a:r>
            <a:r>
              <a:rPr lang="en-US" b="0" baseline="0"/>
              <a:t> buttons. Students will hear the full sentence audio, with no beeps. Students write the missing words. They don’t need to copy out the full sentence into their books to be able to do this (e.g. 1 = good grades, attend, classes).</a:t>
            </a:r>
          </a:p>
          <a:p>
            <a:pPr marL="228600" indent="-228600">
              <a:buAutoNum type="arabicPeriod"/>
            </a:pPr>
            <a:endParaRPr lang="en-US" b="0" baseline="0"/>
          </a:p>
          <a:p>
            <a:pPr marL="0" indent="0">
              <a:buNone/>
            </a:pPr>
            <a:r>
              <a:rPr lang="en-US" b="1" baseline="0"/>
              <a:t>Note: </a:t>
            </a:r>
            <a:r>
              <a:rPr lang="en-US" b="0" baseline="0"/>
              <a:t>before starting, it may be useful to give students 30 seconds to look at the answer options and decide which is masculine and which is feminine.</a:t>
            </a:r>
          </a:p>
          <a:p>
            <a:pPr marL="0" indent="0">
              <a:buNone/>
            </a:pPr>
            <a:endParaRPr lang="en-US" b="0" baseline="0"/>
          </a:p>
          <a:p>
            <a:pPr marL="0" indent="0">
              <a:buNone/>
            </a:pPr>
            <a:r>
              <a:rPr lang="en-US" b="1" baseline="0"/>
              <a:t>Transcript (orange buttons):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solidFill>
                  <a:schemeClr val="accent5">
                    <a:lumMod val="50000"/>
                  </a:schemeClr>
                </a:solidFill>
              </a:rPr>
              <a:t>Podéis sacar buenas notas si asistís </a:t>
            </a:r>
            <a:r>
              <a:rPr lang="en-US" b="0" baseline="0"/>
              <a:t>a todas vuestras *BEEP*</a:t>
            </a:r>
          </a:p>
          <a:p>
            <a:pPr marL="228600" indent="-228600">
              <a:buAutoNum type="arabicPeriod"/>
            </a:pPr>
            <a:r>
              <a:rPr lang="en-US" b="0" baseline="0"/>
              <a:t>Si seguís los consejos de vuestros *BEEP*, podéis aprobar los exámenes.</a:t>
            </a:r>
          </a:p>
          <a:p>
            <a:pPr marL="228600" indent="-228600">
              <a:buAutoNum type="arabicPeriod"/>
            </a:pPr>
            <a:r>
              <a:rPr lang="en-US" b="0" baseline="0"/>
              <a:t>Debéis hacer vuestros *BEEP*  antes de la fecha límite.</a:t>
            </a:r>
          </a:p>
          <a:p>
            <a:pPr marL="228600" indent="-228600">
              <a:buAutoNum type="arabicPeriod"/>
            </a:pPr>
            <a:r>
              <a:rPr lang="en-US" b="0" baseline="0"/>
              <a:t>¿Por qué no organizáis vuestras *BEEP* por tema?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a:p>
          <a:p>
            <a:pPr marL="0" indent="0">
              <a:buNone/>
            </a:pPr>
            <a:r>
              <a:rPr lang="en-US" b="1" baseline="0"/>
              <a:t>Transcript (beige buttons):</a:t>
            </a:r>
          </a:p>
          <a:p>
            <a:pPr marL="228600" indent="-228600">
              <a:buAutoNum type="arabicPeriod"/>
            </a:pPr>
            <a:r>
              <a:rPr lang="en-GB" sz="1200">
                <a:solidFill>
                  <a:schemeClr val="accent5">
                    <a:lumMod val="50000"/>
                  </a:schemeClr>
                </a:solidFill>
              </a:rPr>
              <a:t>Podéis sacar buenas notas si asistís </a:t>
            </a:r>
            <a:r>
              <a:rPr lang="en-US" b="0" baseline="0"/>
              <a:t>a todas vuestras clases.</a:t>
            </a:r>
          </a:p>
          <a:p>
            <a:pPr marL="228600" indent="-228600">
              <a:buAutoNum type="arabicPeriod"/>
            </a:pPr>
            <a:r>
              <a:rPr lang="en-US" b="0" baseline="0"/>
              <a:t>Si seguís los consejos de vuestros profesores, podéis aprobar los exámenes.</a:t>
            </a:r>
          </a:p>
          <a:p>
            <a:pPr marL="228600" indent="-228600">
              <a:buAutoNum type="arabicPeriod"/>
            </a:pPr>
            <a:r>
              <a:rPr lang="en-US" b="0" baseline="0"/>
              <a:t>Debéis hacer vuestros deberes antes de la fecha límite.</a:t>
            </a:r>
          </a:p>
          <a:p>
            <a:pPr marL="228600" indent="-228600">
              <a:buAutoNum type="arabicPeriod"/>
            </a:pPr>
            <a:r>
              <a:rPr lang="en-US" b="0" baseline="0"/>
              <a:t>¿Por qué no organzáis vuestras hojas por tema?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a:p>
          <a:p>
            <a:pPr marL="0" indent="0">
              <a:buNone/>
            </a:pPr>
            <a:r>
              <a:rPr lang="en-GB" b="1" baseline="0"/>
              <a:t>Frequency of unknown words and cognates:</a:t>
            </a:r>
          </a:p>
          <a:p>
            <a:pPr marL="0" indent="0">
              <a:buNone/>
            </a:pPr>
            <a:r>
              <a:rPr lang="en-GB" b="0" baseline="0"/>
              <a:t>consola [4996]; favorito [2360]</a:t>
            </a:r>
            <a:endParaRPr lang="en-US" b="0" baseline="0"/>
          </a:p>
          <a:p>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772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2/2</a:t>
            </a:r>
          </a:p>
          <a:p>
            <a:r>
              <a:rPr lang="en-GB" b="0"/>
              <a:t>Procedure as described</a:t>
            </a:r>
            <a:r>
              <a:rPr lang="en-GB" b="0" baseline="0"/>
              <a:t> on previous slide.</a:t>
            </a:r>
          </a:p>
          <a:p>
            <a:endParaRPr lang="en-GB" b="1" baseline="0"/>
          </a:p>
          <a:p>
            <a:r>
              <a:rPr lang="en-GB" b="1" baseline="0"/>
              <a:t>Transcript (orange buttons):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5. Necesitáis pasar menos tiempo en vuestros *BEEP*.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6. Siempre intento contestar vuestras *BEEP*. Si no entendéis algo, no hay problema.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7. Podéis dejar tiempo para vuestros *BEEP* favoritos.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8. Finalmente si dormís más, podéis cumplir mejor vuestros *BEEP* .</a:t>
            </a:r>
          </a:p>
          <a:p>
            <a:endParaRPr lang="en-GB" b="0"/>
          </a:p>
          <a:p>
            <a:r>
              <a:rPr lang="en-GB" b="1"/>
              <a:t>Transcript</a:t>
            </a:r>
            <a:r>
              <a:rPr lang="en-GB" b="1" baseline="0"/>
              <a:t> (beige buttons):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5. Necesitáis pasar menos tiempo en vuestros móviles.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6. Siempre intento contestar vuestras preguntas. Si no entendéis algo, no hay problema.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7. Podéis dejar tiempo para vuestros deportes favoritos.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8. Finalmente si dormís más, podéis cumplir mejor vuestros objetivos.</a:t>
            </a:r>
          </a:p>
          <a:p>
            <a:br>
              <a:rPr lang="en-GB" b="0" baseline="0"/>
            </a:br>
            <a:endParaRPr lang="en-GB"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270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1 minute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r>
              <a:rPr lang="en-US" b="0"/>
              <a:t>to</a:t>
            </a:r>
            <a:r>
              <a:rPr lang="en-US" b="0" baseline="0"/>
              <a:t> </a:t>
            </a:r>
            <a:r>
              <a:rPr lang="en-GB" b="0" baseline="0"/>
              <a:t>highlight a cross-linguistic similarity between English and Spanish that is relevant to the next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a:t>
            </a:r>
            <a:r>
              <a:rPr lang="en-US" b="0"/>
              <a:t>explanation.</a:t>
            </a:r>
          </a:p>
          <a:p>
            <a:pPr marL="0" indent="0">
              <a:buNone/>
            </a:pPr>
            <a:endParaRPr lang="en-US" b="0"/>
          </a:p>
          <a:p>
            <a:pPr marL="0" indent="0">
              <a:buNone/>
            </a:pPr>
            <a:r>
              <a:rPr lang="en-US" b="1"/>
              <a:t>Note:</a:t>
            </a:r>
            <a:r>
              <a:rPr lang="en-US" b="1" baseline="0"/>
              <a:t> </a:t>
            </a:r>
            <a:r>
              <a:rPr lang="en-US" b="0" baseline="0"/>
              <a:t>see Butt and Benjamin (2004, p.418): “the second-person singular is often used impersonally, much the same as in English. Uno or se may be preferred when one is on very formal terms with the hearer, but impersonal </a:t>
            </a:r>
            <a:r>
              <a:rPr lang="en-US" b="0" i="1" baseline="0"/>
              <a:t>tú</a:t>
            </a:r>
            <a:r>
              <a:rPr lang="en-US" b="0" baseline="0"/>
              <a:t> is quite common in Spain (not in Latin America) even when the speakers are using </a:t>
            </a:r>
            <a:r>
              <a:rPr lang="en-US" b="0" i="1" baseline="0"/>
              <a:t>usted </a:t>
            </a:r>
            <a:r>
              <a:rPr lang="en-US" b="0" i="0" baseline="0"/>
              <a:t>to one another”.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224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b="0"/>
              <a:t>7 </a:t>
            </a:r>
            <a:r>
              <a:rPr lang="en-GB" b="0" dirty="0"/>
              <a:t>minutes</a:t>
            </a:r>
          </a:p>
          <a:p>
            <a:endParaRPr lang="en-GB" b="1" dirty="0"/>
          </a:p>
          <a:p>
            <a:r>
              <a:rPr lang="en-GB" b="1" dirty="0"/>
              <a:t>Aim:</a:t>
            </a:r>
          </a:p>
          <a:p>
            <a:pPr marL="285750" indent="-285750">
              <a:buAutoNum type="romanLcParenR"/>
            </a:pPr>
            <a:r>
              <a:rPr lang="en-GB" b="0"/>
              <a:t>to correctly decide </a:t>
            </a:r>
            <a:r>
              <a:rPr lang="en-GB" b="0" dirty="0"/>
              <a:t>which answer </a:t>
            </a:r>
            <a:r>
              <a:rPr lang="en-GB" b="0"/>
              <a:t>options fit the</a:t>
            </a:r>
            <a:r>
              <a:rPr lang="en-GB" b="0" baseline="0"/>
              <a:t> gaps in d</a:t>
            </a:r>
            <a:r>
              <a:rPr lang="en-GB" b="0"/>
              <a:t>ifferent parts of</a:t>
            </a:r>
            <a:r>
              <a:rPr lang="en-GB" b="0" baseline="0"/>
              <a:t> the dialogue</a:t>
            </a:r>
            <a:endParaRPr lang="en-GB" b="0" baseline="0" dirty="0"/>
          </a:p>
          <a:p>
            <a:pPr marL="285750" indent="-285750">
              <a:buAutoNum type="romanLcParenR"/>
            </a:pPr>
            <a:r>
              <a:rPr lang="en-GB" b="0" baseline="0"/>
              <a:t>to consolidate </a:t>
            </a:r>
            <a:r>
              <a:rPr lang="en-GB" b="0" baseline="0" dirty="0"/>
              <a:t>knowledge </a:t>
            </a:r>
            <a:r>
              <a:rPr lang="en-GB" b="0" baseline="0"/>
              <a:t>of ‘vuestros’ vs </a:t>
            </a:r>
            <a:r>
              <a:rPr lang="en-GB" b="0" baseline="0" dirty="0"/>
              <a:t>‘</a:t>
            </a:r>
            <a:r>
              <a:rPr lang="en-GB" b="0" baseline="0" err="1"/>
              <a:t>vuestras</a:t>
            </a:r>
            <a:r>
              <a:rPr lang="en-GB" b="0" baseline="0"/>
              <a:t>’ (gender agreement) and –ís vs –es (2</a:t>
            </a:r>
            <a:r>
              <a:rPr lang="en-GB" b="0" baseline="30000"/>
              <a:t>nd</a:t>
            </a:r>
            <a:r>
              <a:rPr lang="en-GB" b="0" baseline="0"/>
              <a:t> person verbs in singular vs plural)</a:t>
            </a:r>
            <a:endParaRPr lang="en-GB" b="0" baseline="0" dirty="0"/>
          </a:p>
          <a:p>
            <a:pPr marL="0" indent="0">
              <a:buNone/>
            </a:pPr>
            <a:endParaRPr lang="en-GB" b="0" baseline="0" dirty="0"/>
          </a:p>
          <a:p>
            <a:pPr marL="0" indent="0">
              <a:buNone/>
            </a:pPr>
            <a:r>
              <a:rPr lang="en-GB" b="1" baseline="0" dirty="0"/>
              <a:t>Procedure:</a:t>
            </a:r>
            <a:endParaRPr lang="en-GB" b="1" dirty="0"/>
          </a:p>
          <a:p>
            <a:pPr marL="228600" indent="-228600">
              <a:buAutoNum type="arabicPeriod"/>
            </a:pPr>
            <a:r>
              <a:rPr lang="en-GB" b="0" baseline="0" dirty="0"/>
              <a:t>Ask students to look at the answer options at the bottom of the slide and decide which ones might fit in which gaps. </a:t>
            </a:r>
          </a:p>
          <a:p>
            <a:pPr marL="228600" indent="-228600">
              <a:buAutoNum type="arabicPeriod"/>
            </a:pPr>
            <a:r>
              <a:rPr lang="en-GB" b="0" baseline="0" dirty="0"/>
              <a:t>Students listen and write what they hear in the five gaps.</a:t>
            </a:r>
          </a:p>
          <a:p>
            <a:pPr marL="228600" indent="-228600">
              <a:buAutoNum type="arabicPeriod"/>
            </a:pPr>
            <a:r>
              <a:rPr lang="en-GB" b="0" baseline="0" dirty="0"/>
              <a:t>When giving feedback, ask students about how these compared with their original answers. Did these also work in the context? Why (not)?</a:t>
            </a:r>
          </a:p>
          <a:p>
            <a:pPr marL="228600" indent="-228600">
              <a:buAutoNum type="arabicPeriod"/>
            </a:pPr>
            <a:r>
              <a:rPr lang="en-GB" b="0" baseline="0" dirty="0"/>
              <a:t>To check understanding of the text, the following comprehension questions could also be asked:</a:t>
            </a:r>
          </a:p>
          <a:p>
            <a:pPr marL="285750" indent="-285750">
              <a:buAutoNum type="romanLcPeriod"/>
            </a:pPr>
            <a:r>
              <a:rPr lang="en-GB" b="0" baseline="0" dirty="0"/>
              <a:t>What do they receive before the exam? (¿</a:t>
            </a:r>
            <a:r>
              <a:rPr lang="en-GB" b="0" baseline="0" dirty="0" err="1"/>
              <a:t>Qué</a:t>
            </a:r>
            <a:r>
              <a:rPr lang="en-GB" b="0" baseline="0" dirty="0"/>
              <a:t> </a:t>
            </a:r>
            <a:r>
              <a:rPr lang="en-GB" b="0" baseline="0" dirty="0" err="1"/>
              <a:t>reciben</a:t>
            </a:r>
            <a:r>
              <a:rPr lang="en-GB" b="0" baseline="0" dirty="0"/>
              <a:t> antes del examen?) </a:t>
            </a:r>
            <a:r>
              <a:rPr lang="en-GB" b="1" baseline="0" dirty="0"/>
              <a:t>Answer: </a:t>
            </a:r>
            <a:r>
              <a:rPr lang="en-GB" b="0" baseline="0" dirty="0"/>
              <a:t>the image and a sheet of paper where they can write their phrases that they want to say in the exam.</a:t>
            </a:r>
          </a:p>
          <a:p>
            <a:pPr marL="0" indent="0">
              <a:buNone/>
            </a:pPr>
            <a:r>
              <a:rPr lang="en-GB" b="0" baseline="0" dirty="0"/>
              <a:t>ii.     What’s in </a:t>
            </a:r>
            <a:r>
              <a:rPr lang="en-GB" b="0" baseline="0"/>
              <a:t>the image? </a:t>
            </a:r>
            <a:r>
              <a:rPr lang="en-GB" b="0" baseline="0" dirty="0"/>
              <a:t>(¿</a:t>
            </a:r>
            <a:r>
              <a:rPr lang="en-GB" b="0" baseline="0" dirty="0" err="1"/>
              <a:t>Qué</a:t>
            </a:r>
            <a:r>
              <a:rPr lang="en-GB" b="0" baseline="0" dirty="0"/>
              <a:t> hay </a:t>
            </a:r>
            <a:r>
              <a:rPr lang="en-GB" b="0" baseline="0" err="1"/>
              <a:t>en</a:t>
            </a:r>
            <a:r>
              <a:rPr lang="en-GB" b="0" baseline="0"/>
              <a:t> la </a:t>
            </a:r>
            <a:r>
              <a:rPr lang="en-GB" b="0" baseline="0" dirty="0"/>
              <a:t>imagen?) </a:t>
            </a:r>
            <a:r>
              <a:rPr lang="en-GB" b="1" baseline="0" dirty="0"/>
              <a:t>Answer: </a:t>
            </a:r>
            <a:r>
              <a:rPr lang="en-GB" b="0" baseline="0" dirty="0"/>
              <a:t>a woman, with two relatives or neighbours.  She is a bit scared.  She also has a baby.  They are on a hill.</a:t>
            </a:r>
          </a:p>
          <a:p>
            <a:pPr marL="0" indent="0">
              <a:buNone/>
            </a:pPr>
            <a:r>
              <a:rPr lang="en-GB" b="0" baseline="0" dirty="0"/>
              <a:t>iii.    Why does the teacher say to the girls that they can be calm? (¿Por </a:t>
            </a:r>
            <a:r>
              <a:rPr lang="en-GB" b="0" baseline="0" dirty="0" err="1"/>
              <a:t>qué</a:t>
            </a:r>
            <a:r>
              <a:rPr lang="en-GB" b="0" baseline="0" dirty="0"/>
              <a:t> la </a:t>
            </a:r>
            <a:r>
              <a:rPr lang="en-GB" b="0" baseline="0" dirty="0" err="1"/>
              <a:t>profesora</a:t>
            </a:r>
            <a:r>
              <a:rPr lang="en-GB" b="0" baseline="0" dirty="0"/>
              <a:t> dice a las </a:t>
            </a:r>
            <a:r>
              <a:rPr lang="en-GB" b="0" baseline="0" dirty="0" err="1"/>
              <a:t>chicas</a:t>
            </a:r>
            <a:r>
              <a:rPr lang="en-GB" b="0" baseline="0" dirty="0"/>
              <a:t> </a:t>
            </a:r>
            <a:r>
              <a:rPr lang="en-GB" b="0" baseline="0"/>
              <a:t>que pueden </a:t>
            </a:r>
            <a:r>
              <a:rPr lang="en-GB" b="0" baseline="0" dirty="0" err="1"/>
              <a:t>estar</a:t>
            </a:r>
            <a:r>
              <a:rPr lang="en-GB" b="0" baseline="0" dirty="0"/>
              <a:t> </a:t>
            </a:r>
            <a:r>
              <a:rPr lang="en-GB" b="0" baseline="0" dirty="0" err="1"/>
              <a:t>tranquilas</a:t>
            </a:r>
            <a:r>
              <a:rPr lang="en-GB" b="0" baseline="0" dirty="0"/>
              <a:t>?) </a:t>
            </a:r>
            <a:r>
              <a:rPr lang="en-GB" b="1" baseline="0" dirty="0"/>
              <a:t>Answer: </a:t>
            </a:r>
            <a:r>
              <a:rPr lang="en-GB" b="0" baseline="0" dirty="0"/>
              <a:t>They </a:t>
            </a:r>
            <a:r>
              <a:rPr lang="en-GB" b="0" baseline="0"/>
              <a:t>are very intelligent.</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580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a:t>
            </a:r>
            <a:r>
              <a:rPr lang="en-GB" b="0"/>
              <a:t>7 minutes</a:t>
            </a:r>
          </a:p>
          <a:p>
            <a:endParaRPr lang="en-GB" b="1"/>
          </a:p>
          <a:p>
            <a:r>
              <a:rPr lang="en-GB" b="1"/>
              <a:t>Aims:</a:t>
            </a:r>
          </a:p>
          <a:p>
            <a:pPr marL="285750" indent="-285750">
              <a:buAutoNum type="romanLcParenR"/>
            </a:pPr>
            <a:r>
              <a:rPr lang="en-GB" b="0"/>
              <a:t>to produce this week’s grammar features in oral production</a:t>
            </a:r>
            <a:endParaRPr lang="en-GB" b="0" baseline="0"/>
          </a:p>
          <a:p>
            <a:pPr marL="285750" indent="-285750">
              <a:buAutoNum type="romanLcParenR"/>
            </a:pPr>
            <a:r>
              <a:rPr lang="en-GB" b="0" baseline="0"/>
              <a:t>to also produce a range of new and previously taught vocabulary </a:t>
            </a:r>
          </a:p>
          <a:p>
            <a:pPr marL="0" indent="0">
              <a:buNone/>
            </a:pPr>
            <a:endParaRPr lang="en-GB" b="0" baseline="0"/>
          </a:p>
          <a:p>
            <a:pPr marL="0" indent="0">
              <a:buNone/>
            </a:pPr>
            <a:r>
              <a:rPr lang="en-GB" b="1" baseline="0"/>
              <a:t>Procedure:</a:t>
            </a:r>
            <a:endParaRPr lang="en-GB" b="1"/>
          </a:p>
          <a:p>
            <a:pPr marL="228600" indent="-228600">
              <a:buFont typeface="+mj-lt"/>
              <a:buAutoNum type="arabicPeriod"/>
            </a:pPr>
            <a:r>
              <a:rPr lang="en-GB" b="0" baseline="0"/>
              <a:t>Students get into groups of three.</a:t>
            </a:r>
          </a:p>
          <a:p>
            <a:pPr marL="228600" indent="-228600">
              <a:buFont typeface="+mj-lt"/>
              <a:buAutoNum type="arabicPeriod"/>
            </a:pPr>
            <a:r>
              <a:rPr lang="en-GB" b="0" baseline="0"/>
              <a:t>They read the text as a role play, with one student as the teacher, one student as Nadia and one student as Lucía.</a:t>
            </a:r>
          </a:p>
          <a:p>
            <a:pPr marL="228600" indent="-228600">
              <a:buFont typeface="+mj-lt"/>
              <a:buAutoNum type="arabicPeriod"/>
            </a:pPr>
            <a:r>
              <a:rPr lang="en-GB" b="0" baseline="0"/>
              <a:t>They orally translate the words into Spanish where prompted.</a:t>
            </a:r>
          </a:p>
          <a:p>
            <a:pPr marL="228600" indent="-228600">
              <a:buFont typeface="+mj-lt"/>
              <a:buAutoNum type="arabicPeriod"/>
            </a:pPr>
            <a:r>
              <a:rPr lang="en-GB" b="0" baseline="0"/>
              <a:t>Click to reveal the missing Spanish words and give feedback.</a:t>
            </a:r>
          </a:p>
          <a:p>
            <a:pPr marL="228600" indent="-228600">
              <a:buFont typeface="+mj-lt"/>
              <a:buAutoNum type="arabicPeriod"/>
            </a:pPr>
            <a:r>
              <a:rPr lang="en-GB" b="0" baseline="0"/>
              <a:t>Students then swap roles (this can be done once or even twice, given that there are three people in the conversation). </a:t>
            </a:r>
          </a:p>
          <a:p>
            <a:pPr marL="0" indent="0">
              <a:buNone/>
            </a:pPr>
            <a:endParaRPr lang="en-GB" b="0" baseline="0"/>
          </a:p>
          <a:p>
            <a:pPr marL="0" indent="0">
              <a:buNone/>
            </a:pPr>
            <a:r>
              <a:rPr lang="en-GB" b="1" baseline="0"/>
              <a:t>Notes: </a:t>
            </a:r>
            <a:r>
              <a:rPr lang="en-GB" b="0" baseline="0"/>
              <a:t>naturally the text will contain words with penultimate and final syllable stress.  The teacher may want to give feedback on this, too.</a:t>
            </a:r>
          </a:p>
          <a:p>
            <a:pPr marL="0" indent="0">
              <a:buNone/>
            </a:pPr>
            <a:endParaRPr lang="en-GB" b="0" baseline="0"/>
          </a:p>
          <a:p>
            <a:pPr marL="0" indent="0">
              <a:buNone/>
            </a:pPr>
            <a:r>
              <a:rPr lang="en-GB" b="1" baseline="0"/>
              <a:t>Frequency of unknown words and cognates:</a:t>
            </a:r>
          </a:p>
          <a:p>
            <a:pPr marL="0" indent="0">
              <a:buNone/>
            </a:pPr>
            <a:r>
              <a:rPr lang="en-GB" b="0" baseline="0"/>
              <a:t>adjetivo [&gt;5000]</a:t>
            </a:r>
            <a:endParaRPr lang="en-GB" b="1"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5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a:t>
            </a:r>
            <a:r>
              <a:rPr lang="en-US" b="1" baseline="0"/>
              <a:t> 1/4</a:t>
            </a:r>
          </a:p>
          <a:p>
            <a:endParaRPr lang="en-US" b="1" dirty="0"/>
          </a:p>
          <a:p>
            <a:r>
              <a:rPr lang="en-US" b="1" dirty="0"/>
              <a:t>Timing: </a:t>
            </a:r>
            <a:r>
              <a:rPr lang="en-US" b="0" i="0" dirty="0"/>
              <a:t>3 minutes</a:t>
            </a:r>
          </a:p>
          <a:p>
            <a:endParaRPr lang="en-US" b="0" i="0" dirty="0"/>
          </a:p>
          <a:p>
            <a:r>
              <a:rPr lang="en-US" b="1" i="0" dirty="0"/>
              <a:t>Aim: </a:t>
            </a:r>
            <a:r>
              <a:rPr lang="en-US" b="0" i="0" dirty="0"/>
              <a:t>to </a:t>
            </a:r>
            <a:r>
              <a:rPr lang="en-US" b="0" i="0"/>
              <a:t>introduce and embed</a:t>
            </a:r>
            <a:r>
              <a:rPr lang="en-US" b="0" i="0" baseline="0"/>
              <a:t> </a:t>
            </a:r>
            <a:r>
              <a:rPr lang="en-US" b="0" i="0"/>
              <a:t>new </a:t>
            </a:r>
            <a:r>
              <a:rPr lang="en-US" b="0" i="0" dirty="0"/>
              <a:t>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1" dirty="0"/>
            </a:br>
            <a:r>
              <a:rPr lang="en-GB" b="1" dirty="0"/>
              <a:t>1</a:t>
            </a:r>
            <a:r>
              <a:rPr lang="en-GB" b="1"/>
              <a:t>. </a:t>
            </a:r>
            <a:r>
              <a:rPr lang="en-GB" b="0"/>
              <a:t>On slides 4</a:t>
            </a:r>
            <a:r>
              <a:rPr lang="en-GB" b="0" baseline="0"/>
              <a:t> and 5, each vocab item is introduced individually. Click to reveal the English word and picture. Click again to reveal the Spanish.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2</a:t>
            </a:r>
            <a:r>
              <a:rPr lang="en-GB" b="1" baseline="0" dirty="0"/>
              <a:t>. </a:t>
            </a:r>
            <a:r>
              <a:rPr lang="en-GB" baseline="0" dirty="0"/>
              <a:t>Then</a:t>
            </a:r>
            <a:r>
              <a:rPr lang="en-GB" baseline="0"/>
              <a:t>, on slide 6, </a:t>
            </a:r>
            <a:r>
              <a:rPr lang="en-GB" baseline="0" dirty="0"/>
              <a:t>students try to recall the English orally (chorally), looking at the Spanish (1 minute).</a:t>
            </a:r>
            <a:br>
              <a:rPr lang="en-GB" baseline="0" dirty="0"/>
            </a:br>
            <a:r>
              <a:rPr lang="en-GB" b="1" baseline="0" dirty="0"/>
              <a:t>3. </a:t>
            </a:r>
            <a:r>
              <a:rPr lang="en-GB" baseline="0" dirty="0"/>
              <a:t>Then</a:t>
            </a:r>
            <a:r>
              <a:rPr lang="en-GB" baseline="0"/>
              <a:t>, on slide 7, </a:t>
            </a:r>
            <a:r>
              <a:rPr lang="en-GB" baseline="0" dirty="0"/>
              <a:t>they to recall the Spanish meanings orally (again, chorally), looking at the English (1 minute).</a:t>
            </a:r>
            <a:br>
              <a:rPr lang="en-GB" baseline="0" dirty="0"/>
            </a:b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716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3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a:t>
            </a:r>
            <a:r>
              <a:rPr lang="en-US" b="1" baseline="0"/>
              <a:t> 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Procedure as described on slide 4.</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12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a:t>
            </a:r>
            <a:r>
              <a:rPr lang="en-US" b="1" baseline="0"/>
              <a:t> 3/4</a:t>
            </a:r>
          </a:p>
          <a:p>
            <a:r>
              <a:rPr lang="en-US" b="0"/>
              <a:t>Procedure as described</a:t>
            </a:r>
            <a:r>
              <a:rPr lang="en-US" b="0" baseline="0"/>
              <a:t> on slide 4.</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627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a:t>
            </a:r>
            <a:r>
              <a:rPr lang="en-US" b="1" baseline="0"/>
              <a:t> 4/4</a:t>
            </a:r>
          </a:p>
          <a:p>
            <a:r>
              <a:rPr lang="en-US" b="0"/>
              <a:t>Procedure as described</a:t>
            </a:r>
            <a:r>
              <a:rPr lang="en-US" b="0" baseline="0"/>
              <a:t> on slide 4.</a:t>
            </a:r>
            <a:endParaRPr lang="en-US" b="0"/>
          </a:p>
          <a:p>
            <a:endParaRPr lang="en-US" b="0"/>
          </a:p>
          <a:p>
            <a:r>
              <a:rPr lang="en-US" b="1"/>
              <a:t>Note: </a:t>
            </a:r>
            <a:r>
              <a:rPr lang="en-US" b="0"/>
              <a:t>students have also been taught</a:t>
            </a:r>
            <a:r>
              <a:rPr lang="en-US" b="0" baseline="0"/>
              <a:t> </a:t>
            </a:r>
            <a:r>
              <a:rPr lang="en-US" b="0"/>
              <a:t>‘vale’ for ‘ok’. This synonym</a:t>
            </a:r>
            <a:r>
              <a:rPr lang="en-US" b="0" baseline="0"/>
              <a:t> could be elicited.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a:t>
            </a:r>
            <a:r>
              <a:rPr lang="en-US" b="0" baseline="0" dirty="0"/>
              <a:t> </a:t>
            </a:r>
            <a:r>
              <a:rPr lang="en-US" b="0" dirty="0"/>
              <a:t>to</a:t>
            </a:r>
            <a:r>
              <a:rPr lang="en-US" b="0" baseline="0" dirty="0"/>
              <a:t> recap the 2</a:t>
            </a:r>
            <a:r>
              <a:rPr lang="en-US" b="0" baseline="30000" dirty="0"/>
              <a:t>nd</a:t>
            </a:r>
            <a:r>
              <a:rPr lang="en-US" b="0" baseline="0" dirty="0"/>
              <a:t> person singular form of –</a:t>
            </a:r>
            <a:r>
              <a:rPr lang="en-US" b="0" baseline="0" dirty="0" err="1"/>
              <a:t>er</a:t>
            </a:r>
            <a:r>
              <a:rPr lang="en-US" b="0" baseline="0" dirty="0"/>
              <a:t> verbs in the present tense (-es)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ii) to introduce the 2</a:t>
            </a:r>
            <a:r>
              <a:rPr lang="en-US" b="0" baseline="30000" dirty="0"/>
              <a:t>nd</a:t>
            </a:r>
            <a:r>
              <a:rPr lang="en-US" b="0" baseline="0" dirty="0"/>
              <a:t> person plural form (-</a:t>
            </a:r>
            <a:r>
              <a:rPr lang="en-US" b="0" baseline="0" dirty="0" err="1"/>
              <a:t>éis</a:t>
            </a:r>
            <a:r>
              <a:rPr lang="en-US" b="0" baseline="0" dirty="0"/>
              <a:t>) </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p>
          <a:p>
            <a:pPr marL="0" indent="0">
              <a:buNone/>
            </a:pPr>
            <a:endParaRPr lang="en-US" b="0" baseline="0" dirty="0"/>
          </a:p>
          <a:p>
            <a:pPr marL="0" indent="0">
              <a:buNone/>
            </a:pPr>
            <a:r>
              <a:rPr lang="en-US" b="1" baseline="0" dirty="0"/>
              <a:t>Note: </a:t>
            </a:r>
            <a:r>
              <a:rPr lang="en-US" b="0" baseline="0" dirty="0"/>
              <a:t>the present simple can be used for both habitual and ongoing events (as covered already in the SOW). If suitable for the group, it may be useful to also elicit the present continuous translation for the second example (‘Why are you (all) moving the tables?’). Note: certain verbs refer to states (e.g. ‘understand’) so this would not apply to the first example. ‘Are you understanding the task?’ sounds forced.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95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Slide 1/2</a:t>
            </a:r>
          </a:p>
          <a:p>
            <a:endParaRPr lang="en-US" b="1"/>
          </a:p>
          <a:p>
            <a:r>
              <a:rPr lang="en-US" b="1"/>
              <a:t>Timing</a:t>
            </a:r>
            <a:r>
              <a:rPr lang="en-US" b="1" dirty="0"/>
              <a:t>: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r>
              <a:rPr lang="en-US" b="0"/>
              <a:t>to</a:t>
            </a:r>
            <a:r>
              <a:rPr lang="en-US" b="0" baseline="0"/>
              <a:t> </a:t>
            </a:r>
            <a:r>
              <a:rPr lang="en-US" b="0" baseline="0" dirty="0"/>
              <a:t>recap </a:t>
            </a:r>
            <a:r>
              <a:rPr lang="en-US" b="0" baseline="0"/>
              <a:t>the </a:t>
            </a:r>
            <a:r>
              <a:rPr lang="en-GB" b="0" baseline="0"/>
              <a:t>modal verbs ‘poder’, ‘querer’, ‘deber’ and ‘soler’.</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a:t>
            </a:r>
            <a:r>
              <a:rPr lang="en-US" b="0" baseline="0"/>
              <a:t>students.</a:t>
            </a:r>
          </a:p>
          <a:p>
            <a:pPr marL="228600" indent="-228600">
              <a:buAutoNum type="arabicPeriod"/>
            </a:pPr>
            <a:r>
              <a:rPr lang="en-US" b="0" baseline="0"/>
              <a:t>Click to recap ‘deber’ and ‘soler’ on the next slide</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386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2502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7678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40518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9372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9415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80887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73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111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2598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6345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5667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6435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6593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4457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7242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6250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96266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076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726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2209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99652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02/03/2022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3890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6235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6223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7477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1748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9123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693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6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5085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74537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823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6617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24844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280825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37194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6.jpg"/><Relationship Id="rId7"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6.jpg"/><Relationship Id="rId7" Type="http://schemas.openxmlformats.org/officeDocument/2006/relationships/audio" Target="../media/audio9.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audio" Target="../media/audio13.wav"/><Relationship Id="rId12"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2.wav"/><Relationship Id="rId11" Type="http://schemas.openxmlformats.org/officeDocument/2006/relationships/image" Target="../media/image5.png"/><Relationship Id="rId5" Type="http://schemas.openxmlformats.org/officeDocument/2006/relationships/audio" Target="../media/audio11.wav"/><Relationship Id="rId15" Type="http://schemas.openxmlformats.org/officeDocument/2006/relationships/image" Target="../media/image21.png"/><Relationship Id="rId10" Type="http://schemas.openxmlformats.org/officeDocument/2006/relationships/audio" Target="../media/audio16.wav"/><Relationship Id="rId4" Type="http://schemas.openxmlformats.org/officeDocument/2006/relationships/notesSlide" Target="../notesSlides/notesSlide14.xml"/><Relationship Id="rId9" Type="http://schemas.openxmlformats.org/officeDocument/2006/relationships/audio" Target="../media/audio15.wav"/><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7.wav"/><Relationship Id="rId7"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20.png"/><Relationship Id="rId5" Type="http://schemas.openxmlformats.org/officeDocument/2006/relationships/audio" Target="../media/audio19.wav"/><Relationship Id="rId10" Type="http://schemas.openxmlformats.org/officeDocument/2006/relationships/image" Target="../media/image19.png"/><Relationship Id="rId4" Type="http://schemas.openxmlformats.org/officeDocument/2006/relationships/audio" Target="../media/audio18.wav"/><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5.png"/><Relationship Id="rId7" Type="http://schemas.openxmlformats.org/officeDocument/2006/relationships/audio" Target="../media/audio24.wav"/><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26.jpe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audio" Target="../media/audio28.wav"/><Relationship Id="rId12"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image" Target="../media/image27.jpeg"/><Relationship Id="rId5" Type="http://schemas.openxmlformats.org/officeDocument/2006/relationships/audio" Target="../media/audio26.wav"/><Relationship Id="rId10" Type="http://schemas.openxmlformats.org/officeDocument/2006/relationships/image" Target="../media/image7.jpeg"/><Relationship Id="rId4" Type="http://schemas.openxmlformats.org/officeDocument/2006/relationships/image" Target="../media/image5.png"/><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29.png"/><Relationship Id="rId5" Type="http://schemas.openxmlformats.org/officeDocument/2006/relationships/audio" Target="../media/audio27.wav"/><Relationship Id="rId10" Type="http://schemas.openxmlformats.org/officeDocument/2006/relationships/image" Target="../media/image28.gif"/><Relationship Id="rId4" Type="http://schemas.openxmlformats.org/officeDocument/2006/relationships/audio" Target="../media/audio26.wav"/><Relationship Id="rId9"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audio" Target="../media/audio30.wav"/><Relationship Id="rId4"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5.png"/><Relationship Id="rId7" Type="http://schemas.openxmlformats.org/officeDocument/2006/relationships/audio" Target="../media/audio33.wav"/><Relationship Id="rId12"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2.png"/><Relationship Id="rId5" Type="http://schemas.openxmlformats.org/officeDocument/2006/relationships/audio" Target="../media/audio32.wav"/><Relationship Id="rId10" Type="http://schemas.openxmlformats.org/officeDocument/2006/relationships/audio" Target="../media/audio36.wav"/><Relationship Id="rId4" Type="http://schemas.openxmlformats.org/officeDocument/2006/relationships/audio" Target="../media/audio31.wav"/><Relationship Id="rId9" Type="http://schemas.openxmlformats.org/officeDocument/2006/relationships/audio" Target="../media/audio35.wav"/></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audio" Target="../media/audio38.wav"/><Relationship Id="rId4" Type="http://schemas.openxmlformats.org/officeDocument/2006/relationships/audio" Target="../media/audio37.wav"/></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48.wav"/><Relationship Id="rId3" Type="http://schemas.openxmlformats.org/officeDocument/2006/relationships/audio" Target="../media/audio42.wav"/><Relationship Id="rId7" Type="http://schemas.openxmlformats.org/officeDocument/2006/relationships/image" Target="../media/image17.png"/><Relationship Id="rId12" Type="http://schemas.openxmlformats.org/officeDocument/2006/relationships/audio" Target="../media/audio47.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audio" Target="../media/audio46.wav"/><Relationship Id="rId5" Type="http://schemas.openxmlformats.org/officeDocument/2006/relationships/audio" Target="../media/audio44.wav"/><Relationship Id="rId10" Type="http://schemas.openxmlformats.org/officeDocument/2006/relationships/image" Target="../media/image34.png"/><Relationship Id="rId4" Type="http://schemas.openxmlformats.org/officeDocument/2006/relationships/audio" Target="../media/audio43.wav"/><Relationship Id="rId9" Type="http://schemas.openxmlformats.org/officeDocument/2006/relationships/image" Target="../media/image14.png"/><Relationship Id="rId14" Type="http://schemas.openxmlformats.org/officeDocument/2006/relationships/audio" Target="../media/audio49.wav"/></Relationships>
</file>

<file path=ppt/slides/_rels/slide36.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17.pn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audio" Target="../media/audio54.wav"/><Relationship Id="rId5" Type="http://schemas.openxmlformats.org/officeDocument/2006/relationships/image" Target="../media/image14.png"/><Relationship Id="rId10" Type="http://schemas.openxmlformats.org/officeDocument/2006/relationships/audio" Target="../media/audio53.wav"/><Relationship Id="rId4" Type="http://schemas.openxmlformats.org/officeDocument/2006/relationships/image" Target="../media/image33.png"/><Relationship Id="rId9" Type="http://schemas.openxmlformats.org/officeDocument/2006/relationships/audio" Target="../media/audio52.wav"/><Relationship Id="rId14" Type="http://schemas.openxmlformats.org/officeDocument/2006/relationships/audio" Target="../media/audio57.wav"/></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quizlet.com/gb/607475360/year-9-spanish-term-31-week-5-flash-cards/" TargetMode="External"/><Relationship Id="rId5" Type="http://schemas.openxmlformats.org/officeDocument/2006/relationships/hyperlink" Target="https://quizlet.com/gb/607484245/year-9-spanish-term-32-week-1-flash-cards/" TargetMode="Externa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a:solidFill>
                  <a:prstClr val="white"/>
                </a:solidFill>
              </a:rPr>
              <a:t>Talking about what you can, must and want to do at school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algn="l">
              <a:lnSpc>
                <a:spcPct val="100000"/>
              </a:lnSpc>
              <a:spcBef>
                <a:spcPts val="0"/>
              </a:spcBef>
              <a:defRPr/>
            </a:pPr>
            <a:r>
              <a:rPr lang="en-GB">
                <a:solidFill>
                  <a:schemeClr val="bg1"/>
                </a:solidFill>
              </a:rPr>
              <a:t>-er verbs in the present tense:</a:t>
            </a:r>
          </a:p>
          <a:p>
            <a:pPr marL="342900" indent="-342900" algn="l">
              <a:lnSpc>
                <a:spcPct val="100000"/>
              </a:lnSpc>
              <a:spcBef>
                <a:spcPts val="0"/>
              </a:spcBef>
              <a:buFont typeface="Arial" panose="020B0604020202020204" pitchFamily="34" charset="0"/>
              <a:buChar char="•"/>
              <a:defRPr/>
            </a:pPr>
            <a:r>
              <a:rPr lang="en-GB">
                <a:solidFill>
                  <a:schemeClr val="bg1"/>
                </a:solidFill>
              </a:rPr>
              <a:t>2</a:t>
            </a:r>
            <a:r>
              <a:rPr lang="en-GB" baseline="30000">
                <a:solidFill>
                  <a:schemeClr val="bg1"/>
                </a:solidFill>
              </a:rPr>
              <a:t>nd</a:t>
            </a:r>
            <a:r>
              <a:rPr lang="en-GB">
                <a:solidFill>
                  <a:schemeClr val="bg1"/>
                </a:solidFill>
              </a:rPr>
              <a:t> person singular (-es) [revisited]</a:t>
            </a:r>
          </a:p>
          <a:p>
            <a:pPr marL="342900" indent="-342900" algn="l">
              <a:lnSpc>
                <a:spcPct val="100000"/>
              </a:lnSpc>
              <a:spcBef>
                <a:spcPts val="0"/>
              </a:spcBef>
              <a:buFont typeface="Arial" panose="020B0604020202020204" pitchFamily="34" charset="0"/>
              <a:buChar char="•"/>
              <a:defRPr/>
            </a:pPr>
            <a:r>
              <a:rPr lang="en-GB">
                <a:solidFill>
                  <a:schemeClr val="bg1"/>
                </a:solidFill>
              </a:rPr>
              <a:t>2</a:t>
            </a:r>
            <a:r>
              <a:rPr lang="en-GB" baseline="30000">
                <a:solidFill>
                  <a:schemeClr val="bg1"/>
                </a:solidFill>
              </a:rPr>
              <a:t>nd</a:t>
            </a:r>
            <a:r>
              <a:rPr lang="en-GB">
                <a:solidFill>
                  <a:schemeClr val="bg1"/>
                </a:solidFill>
              </a:rPr>
              <a:t> person plural (-éis)</a:t>
            </a:r>
            <a:endParaRPr lang="en-GB" dirty="0">
              <a:solidFill>
                <a:schemeClr val="bg1"/>
              </a:solidFill>
            </a:endParaRPr>
          </a:p>
          <a:p>
            <a:pPr lvl="0" algn="l">
              <a:lnSpc>
                <a:spcPct val="100000"/>
              </a:lnSpc>
              <a:spcBef>
                <a:spcPts val="0"/>
              </a:spcBef>
              <a:defRPr/>
            </a:pPr>
            <a:endParaRPr lang="en-GB" dirty="0">
              <a:solidFill>
                <a:schemeClr val="bg1"/>
              </a:solidFill>
            </a:endParaRP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2200" noProof="0" dirty="0">
                <a:solidFill>
                  <a:prstClr val="white"/>
                </a:solidFill>
                <a:latin typeface="Century Gothic" panose="020B0502020202020204" pitchFamily="34" charset="0"/>
              </a:rPr>
              <a:t>6</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noProof="0" dirty="0">
                <a:solidFill>
                  <a:prstClr val="white"/>
                </a:solidFill>
                <a:latin typeface="Century Gothic" panose="020B0502020202020204" pitchFamily="34" charset="0"/>
              </a:rPr>
              <a:t>59</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24/02/22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6075947" cy="1488394"/>
          </a:xfrm>
        </p:spPr>
        <p:txBody>
          <a:bodyPr>
            <a:normAutofit/>
          </a:bodyPr>
          <a:lstStyle/>
          <a:p>
            <a:r>
              <a:rPr lang="en-GB" sz="2200" b="1">
                <a:solidFill>
                  <a:schemeClr val="bg1"/>
                </a:solidFill>
              </a:rPr>
              <a:t>Saying what people can, must and want to do</a:t>
            </a:r>
            <a:r>
              <a:rPr lang="en-GB" sz="2200">
                <a:solidFill>
                  <a:schemeClr val="bg1"/>
                </a:solidFill>
              </a:rPr>
              <a:t>: Spanish modal verbs</a:t>
            </a:r>
            <a:endParaRPr lang="en-GB" sz="22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360224" y="1566867"/>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Here are two more Spanish verbs that are often followed by an infinitive:</a:t>
            </a:r>
          </a:p>
        </p:txBody>
      </p:sp>
      <p:sp>
        <p:nvSpPr>
          <p:cNvPr id="24" name="TextBox 23">
            <a:extLst>
              <a:ext uri="{FF2B5EF4-FFF2-40B4-BE49-F238E27FC236}">
                <a16:creationId xmlns:a16="http://schemas.microsoft.com/office/drawing/2014/main" id="{D6869208-22C3-4C4C-84B6-5C3DC7A89787}"/>
              </a:ext>
            </a:extLst>
          </p:cNvPr>
          <p:cNvSpPr txBox="1"/>
          <p:nvPr/>
        </p:nvSpPr>
        <p:spPr>
          <a:xfrm>
            <a:off x="360224" y="2591024"/>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have to’ </a:t>
            </a:r>
            <a:r>
              <a:rPr kumimoji="0" lang="en-GB" sz="240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or</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‘must’</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use the verb ________ + infinitive.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p:cNvSpPr txBox="1"/>
          <p:nvPr/>
        </p:nvSpPr>
        <p:spPr>
          <a:xfrm>
            <a:off x="5803613" y="3055134"/>
            <a:ext cx="5683522"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i="1">
                <a:solidFill>
                  <a:srgbClr val="4472C4">
                    <a:lumMod val="50000"/>
                  </a:srgbClr>
                </a:solidFill>
                <a:latin typeface="Century Gothic" panose="020B0502020202020204" pitchFamily="34" charset="0"/>
              </a:rPr>
              <a:t>You all must attend the </a:t>
            </a:r>
            <a:r>
              <a:rPr lang="en-GB" sz="2400" i="1" dirty="0">
                <a:solidFill>
                  <a:srgbClr val="4472C4">
                    <a:lumMod val="50000"/>
                  </a:srgbClr>
                </a:solidFill>
                <a:latin typeface="Century Gothic" panose="020B0502020202020204" pitchFamily="34" charset="0"/>
              </a:rPr>
              <a:t>classes. </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0" name="Rectangle 29"/>
          <p:cNvSpPr/>
          <p:nvPr/>
        </p:nvSpPr>
        <p:spPr>
          <a:xfrm>
            <a:off x="1304327" y="3169611"/>
            <a:ext cx="691427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Debéis</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r>
              <a:rPr kumimoji="0" lang="en-GB" sz="2400" b="0" i="0" u="none" strike="noStrike" kern="0" cap="none" spc="0" normalizeH="0" noProof="0" dirty="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asistir</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r>
              <a:rPr kumimoji="0" lang="en-GB" sz="2400" b="0" i="0" u="none" strike="noStrike" kern="0" cap="none" spc="0" normalizeH="0" noProof="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 las clases.  </a:t>
            </a:r>
            <a:r>
              <a:rPr kumimoji="0" lang="en-GB" sz="24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endParaRPr>
          </a:p>
        </p:txBody>
      </p:sp>
      <p:sp>
        <p:nvSpPr>
          <p:cNvPr id="32" name="TextBox 31"/>
          <p:cNvSpPr txBox="1"/>
          <p:nvPr/>
        </p:nvSpPr>
        <p:spPr>
          <a:xfrm>
            <a:off x="6562197" y="2574321"/>
            <a:ext cx="1396328" cy="461665"/>
          </a:xfrm>
          <a:prstGeom prst="rect">
            <a:avLst/>
          </a:prstGeom>
          <a:noFill/>
        </p:spPr>
        <p:txBody>
          <a:bodyPr wrap="square" rtlCol="0">
            <a:spAutoFit/>
          </a:bodyPr>
          <a:lstStyle/>
          <a:p>
            <a:r>
              <a:rPr lang="en-GB" sz="2400" b="1">
                <a:solidFill>
                  <a:schemeClr val="accent2"/>
                </a:solidFill>
              </a:rPr>
              <a:t>deber</a:t>
            </a:r>
          </a:p>
        </p:txBody>
      </p:sp>
      <p:sp>
        <p:nvSpPr>
          <p:cNvPr id="21" name="TextBox 20">
            <a:extLst>
              <a:ext uri="{FF2B5EF4-FFF2-40B4-BE49-F238E27FC236}">
                <a16:creationId xmlns:a16="http://schemas.microsoft.com/office/drawing/2014/main" id="{D6869208-22C3-4C4C-84B6-5C3DC7A89787}"/>
              </a:ext>
            </a:extLst>
          </p:cNvPr>
          <p:cNvSpPr txBox="1"/>
          <p:nvPr/>
        </p:nvSpPr>
        <p:spPr>
          <a:xfrm>
            <a:off x="359151" y="4110340"/>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usually</a:t>
            </a:r>
            <a:r>
              <a:rPr kumimoji="0" lang="en-GB" sz="24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do something</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use the verb ________ + infinitive.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7420431" y="4102399"/>
            <a:ext cx="1396328" cy="461665"/>
          </a:xfrm>
          <a:prstGeom prst="rect">
            <a:avLst/>
          </a:prstGeom>
          <a:noFill/>
        </p:spPr>
        <p:txBody>
          <a:bodyPr wrap="square" rtlCol="0">
            <a:spAutoFit/>
          </a:bodyPr>
          <a:lstStyle/>
          <a:p>
            <a:r>
              <a:rPr lang="en-GB" sz="2400" b="1">
                <a:solidFill>
                  <a:schemeClr val="accent2"/>
                </a:solidFill>
              </a:rPr>
              <a:t>soler</a:t>
            </a:r>
          </a:p>
        </p:txBody>
      </p:sp>
      <p:sp>
        <p:nvSpPr>
          <p:cNvPr id="23" name="TextBox 22"/>
          <p:cNvSpPr txBox="1"/>
          <p:nvPr/>
        </p:nvSpPr>
        <p:spPr>
          <a:xfrm>
            <a:off x="6374072" y="4717330"/>
            <a:ext cx="5486694"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You usually arrive </a:t>
            </a:r>
            <a:r>
              <a:rPr kumimoji="0" lang="en-GB" sz="24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late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school.</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mn-cs"/>
            </a:endParaRPr>
          </a:p>
        </p:txBody>
      </p:sp>
      <p:sp>
        <p:nvSpPr>
          <p:cNvPr id="25" name="Rectangle 24"/>
          <p:cNvSpPr/>
          <p:nvPr/>
        </p:nvSpPr>
        <p:spPr>
          <a:xfrm>
            <a:off x="1304327" y="4813045"/>
            <a:ext cx="55457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Sueles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llegar</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tarde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al colegio</a:t>
            </a:r>
            <a:r>
              <a:rPr kumimoji="0" lang="en-GB" sz="24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301852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29" grpId="0"/>
      <p:bldP spid="30" grpId="0"/>
      <p:bldP spid="32" grpId="0"/>
      <p:bldP spid="21" grpId="0"/>
      <p:bldP spid="22"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126" y="1272275"/>
            <a:ext cx="11166152" cy="691525"/>
          </a:xfrm>
        </p:spPr>
        <p:txBody>
          <a:bodyPr>
            <a:normAutofit fontScale="92500" lnSpcReduction="10000"/>
          </a:bodyPr>
          <a:lstStyle/>
          <a:p>
            <a:pPr marL="0" indent="0">
              <a:spcBef>
                <a:spcPts val="600"/>
              </a:spcBef>
              <a:buNone/>
            </a:pPr>
            <a:r>
              <a:rPr lang="en-GB" sz="2200"/>
              <a:t>Es el primer día de clase. El profesor explica las normas* y da consejos a los estudiantes. </a:t>
            </a:r>
          </a:p>
          <a:p>
            <a:pPr marL="0" indent="0">
              <a:spcBef>
                <a:spcPts val="600"/>
              </a:spcBef>
              <a:buNone/>
            </a:pPr>
            <a:r>
              <a:rPr lang="en-GB" sz="2200"/>
              <a:t>Lee las frases. ¿El profesor habla con un/a estudiante o con toda la clase?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513943" cy="867128"/>
          </a:xfrm>
          <a:prstGeom prst="rect">
            <a:avLst/>
          </a:prstGeom>
        </p:spPr>
      </p:pic>
      <p:sp>
        <p:nvSpPr>
          <p:cNvPr id="2" name="Title 1"/>
          <p:cNvSpPr>
            <a:spLocks noGrp="1"/>
          </p:cNvSpPr>
          <p:nvPr>
            <p:ph type="title"/>
          </p:nvPr>
        </p:nvSpPr>
        <p:spPr>
          <a:xfrm>
            <a:off x="0" y="25913"/>
            <a:ext cx="10515600" cy="1325563"/>
          </a:xfrm>
        </p:spPr>
        <p:txBody>
          <a:bodyPr>
            <a:normAutofit/>
          </a:bodyPr>
          <a:lstStyle/>
          <a:p>
            <a:r>
              <a:rPr lang="en-GB" sz="2800" b="1">
                <a:solidFill>
                  <a:schemeClr val="bg1"/>
                </a:solidFill>
              </a:rPr>
              <a:t>El primer día de clase</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10876547" y="258166"/>
            <a:ext cx="10515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7515726" y="258166"/>
            <a:ext cx="232610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norma = rule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30" name="Picture 6" descr="men in suit clipar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752" y="16803"/>
            <a:ext cx="939795" cy="130631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502151" y="2006398"/>
            <a:ext cx="4178300" cy="685800"/>
          </a:xfrm>
          <a:prstGeom prst="wedgeRoundRectCallout">
            <a:avLst>
              <a:gd name="adj1" fmla="val -42072"/>
              <a:gd name="adj2" fmla="val 736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1. </a:t>
            </a:r>
            <a:r>
              <a:rPr lang="en-GB" sz="2000">
                <a:solidFill>
                  <a:srgbClr val="002060"/>
                </a:solidFill>
              </a:rPr>
              <a:t>Debéis entregar los deberes antes de la fecha límite. </a:t>
            </a:r>
          </a:p>
        </p:txBody>
      </p:sp>
      <p:sp>
        <p:nvSpPr>
          <p:cNvPr id="11" name="Rounded Rectangular Callout 10"/>
          <p:cNvSpPr/>
          <p:nvPr/>
        </p:nvSpPr>
        <p:spPr>
          <a:xfrm>
            <a:off x="502151" y="2964096"/>
            <a:ext cx="4032303" cy="919167"/>
          </a:xfrm>
          <a:prstGeom prst="wedgeRoundRectCallout">
            <a:avLst>
              <a:gd name="adj1" fmla="val -42072"/>
              <a:gd name="adj2" fmla="val 736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2. </a:t>
            </a:r>
            <a:r>
              <a:rPr lang="en-GB" sz="2000" dirty="0">
                <a:solidFill>
                  <a:srgbClr val="002060"/>
                </a:solidFill>
              </a:rPr>
              <a:t>Si </a:t>
            </a:r>
            <a:r>
              <a:rPr lang="en-GB" sz="2000" dirty="0" err="1">
                <a:solidFill>
                  <a:srgbClr val="002060"/>
                </a:solidFill>
              </a:rPr>
              <a:t>queréis</a:t>
            </a:r>
            <a:r>
              <a:rPr lang="en-GB" sz="2000" dirty="0">
                <a:solidFill>
                  <a:srgbClr val="002060"/>
                </a:solidFill>
              </a:rPr>
              <a:t> </a:t>
            </a:r>
            <a:r>
              <a:rPr lang="en-GB" sz="2000" dirty="0" err="1">
                <a:solidFill>
                  <a:srgbClr val="002060"/>
                </a:solidFill>
              </a:rPr>
              <a:t>aprobar</a:t>
            </a:r>
            <a:r>
              <a:rPr lang="en-GB" sz="2000" dirty="0">
                <a:solidFill>
                  <a:srgbClr val="002060"/>
                </a:solidFill>
              </a:rPr>
              <a:t> los </a:t>
            </a:r>
            <a:r>
              <a:rPr lang="en-GB" sz="2000" dirty="0" err="1">
                <a:solidFill>
                  <a:srgbClr val="002060"/>
                </a:solidFill>
              </a:rPr>
              <a:t>exámenes</a:t>
            </a:r>
            <a:r>
              <a:rPr lang="en-GB" sz="2000" dirty="0">
                <a:solidFill>
                  <a:srgbClr val="002060"/>
                </a:solidFill>
              </a:rPr>
              <a:t> </a:t>
            </a:r>
            <a:r>
              <a:rPr lang="en-GB" sz="2000" dirty="0" err="1">
                <a:solidFill>
                  <a:srgbClr val="002060"/>
                </a:solidFill>
              </a:rPr>
              <a:t>tenéis</a:t>
            </a:r>
            <a:r>
              <a:rPr lang="en-GB" sz="2000" dirty="0">
                <a:solidFill>
                  <a:srgbClr val="002060"/>
                </a:solidFill>
              </a:rPr>
              <a:t> que </a:t>
            </a:r>
            <a:r>
              <a:rPr lang="en-GB" sz="2000" dirty="0" err="1">
                <a:solidFill>
                  <a:srgbClr val="002060"/>
                </a:solidFill>
              </a:rPr>
              <a:t>estudiar</a:t>
            </a:r>
            <a:r>
              <a:rPr lang="en-GB" sz="2000" dirty="0">
                <a:solidFill>
                  <a:srgbClr val="002060"/>
                </a:solidFill>
              </a:rPr>
              <a:t> </a:t>
            </a:r>
            <a:r>
              <a:rPr lang="en-GB" sz="2000" dirty="0" err="1">
                <a:solidFill>
                  <a:srgbClr val="002060"/>
                </a:solidFill>
              </a:rPr>
              <a:t>mucho</a:t>
            </a:r>
            <a:r>
              <a:rPr lang="en-GB" sz="2000" dirty="0">
                <a:solidFill>
                  <a:srgbClr val="002060"/>
                </a:solidFill>
              </a:rPr>
              <a:t>.</a:t>
            </a:r>
          </a:p>
        </p:txBody>
      </p:sp>
      <p:sp>
        <p:nvSpPr>
          <p:cNvPr id="12" name="Rounded Rectangular Callout 11"/>
          <p:cNvSpPr/>
          <p:nvPr/>
        </p:nvSpPr>
        <p:spPr>
          <a:xfrm>
            <a:off x="502151" y="4216400"/>
            <a:ext cx="4318010" cy="823951"/>
          </a:xfrm>
          <a:prstGeom prst="wedgeRoundRectCallout">
            <a:avLst>
              <a:gd name="adj1" fmla="val -42072"/>
              <a:gd name="adj2" fmla="val 736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3. </a:t>
            </a:r>
            <a:r>
              <a:rPr lang="en-GB" sz="2000" dirty="0">
                <a:solidFill>
                  <a:srgbClr val="002060"/>
                </a:solidFill>
              </a:rPr>
              <a:t>Por </a:t>
            </a:r>
            <a:r>
              <a:rPr lang="en-GB" sz="2000" dirty="0" err="1">
                <a:solidFill>
                  <a:srgbClr val="002060"/>
                </a:solidFill>
              </a:rPr>
              <a:t>eso</a:t>
            </a:r>
            <a:r>
              <a:rPr lang="en-GB" sz="2000" dirty="0">
                <a:solidFill>
                  <a:srgbClr val="002060"/>
                </a:solidFill>
              </a:rPr>
              <a:t>, </a:t>
            </a:r>
            <a:r>
              <a:rPr lang="en-GB" sz="2000" err="1">
                <a:solidFill>
                  <a:srgbClr val="002060"/>
                </a:solidFill>
              </a:rPr>
              <a:t>debes</a:t>
            </a:r>
            <a:r>
              <a:rPr lang="en-GB" sz="2000">
                <a:solidFill>
                  <a:srgbClr val="002060"/>
                </a:solidFill>
              </a:rPr>
              <a:t> jugar a videojuegos menos a menudo.</a:t>
            </a:r>
            <a:endParaRPr lang="en-GB" sz="2000" dirty="0">
              <a:solidFill>
                <a:srgbClr val="002060"/>
              </a:solidFill>
            </a:endParaRPr>
          </a:p>
        </p:txBody>
      </p:sp>
      <p:sp>
        <p:nvSpPr>
          <p:cNvPr id="13" name="Rounded Rectangular Callout 12"/>
          <p:cNvSpPr/>
          <p:nvPr/>
        </p:nvSpPr>
        <p:spPr>
          <a:xfrm>
            <a:off x="502151" y="5444956"/>
            <a:ext cx="3946798" cy="685800"/>
          </a:xfrm>
          <a:prstGeom prst="wedgeRoundRectCallout">
            <a:avLst>
              <a:gd name="adj1" fmla="val -42072"/>
              <a:gd name="adj2" fmla="val 7361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4. </a:t>
            </a:r>
            <a:r>
              <a:rPr lang="en-GB" sz="2000" dirty="0" err="1">
                <a:solidFill>
                  <a:srgbClr val="002060"/>
                </a:solidFill>
              </a:rPr>
              <a:t>Puedes</a:t>
            </a:r>
            <a:r>
              <a:rPr lang="en-GB" sz="2000" dirty="0">
                <a:solidFill>
                  <a:srgbClr val="002060"/>
                </a:solidFill>
              </a:rPr>
              <a:t> </a:t>
            </a:r>
            <a:r>
              <a:rPr lang="en-GB" sz="2000" dirty="0" err="1">
                <a:solidFill>
                  <a:srgbClr val="002060"/>
                </a:solidFill>
              </a:rPr>
              <a:t>preguntar</a:t>
            </a:r>
            <a:r>
              <a:rPr lang="en-GB" sz="2000" dirty="0">
                <a:solidFill>
                  <a:srgbClr val="002060"/>
                </a:solidFill>
              </a:rPr>
              <a:t> algo, </a:t>
            </a:r>
            <a:r>
              <a:rPr lang="en-GB" sz="2000" dirty="0" err="1">
                <a:solidFill>
                  <a:srgbClr val="002060"/>
                </a:solidFill>
              </a:rPr>
              <a:t>pero</a:t>
            </a:r>
            <a:r>
              <a:rPr lang="en-GB" sz="2000" dirty="0">
                <a:solidFill>
                  <a:srgbClr val="002060"/>
                </a:solidFill>
              </a:rPr>
              <a:t> </a:t>
            </a:r>
            <a:r>
              <a:rPr lang="en-GB" sz="2000" dirty="0" err="1">
                <a:solidFill>
                  <a:srgbClr val="002060"/>
                </a:solidFill>
              </a:rPr>
              <a:t>debes</a:t>
            </a:r>
            <a:r>
              <a:rPr lang="en-GB" sz="2000" dirty="0">
                <a:solidFill>
                  <a:srgbClr val="002060"/>
                </a:solidFill>
              </a:rPr>
              <a:t> </a:t>
            </a:r>
            <a:r>
              <a:rPr lang="en-GB" sz="2000" dirty="0" err="1">
                <a:solidFill>
                  <a:srgbClr val="002060"/>
                </a:solidFill>
              </a:rPr>
              <a:t>levantar</a:t>
            </a:r>
            <a:r>
              <a:rPr lang="en-GB" sz="2000" dirty="0">
                <a:solidFill>
                  <a:srgbClr val="002060"/>
                </a:solidFill>
              </a:rPr>
              <a:t> la mano. </a:t>
            </a:r>
          </a:p>
        </p:txBody>
      </p:sp>
      <p:graphicFrame>
        <p:nvGraphicFramePr>
          <p:cNvPr id="8" name="Table 7"/>
          <p:cNvGraphicFramePr>
            <a:graphicFrameLocks noGrp="1"/>
          </p:cNvGraphicFramePr>
          <p:nvPr>
            <p:extLst>
              <p:ext uri="{D42A27DB-BD31-4B8C-83A1-F6EECF244321}">
                <p14:modId xmlns:p14="http://schemas.microsoft.com/office/powerpoint/2010/main" val="2922894495"/>
              </p:ext>
            </p:extLst>
          </p:nvPr>
        </p:nvGraphicFramePr>
        <p:xfrm>
          <a:off x="9194979" y="2006398"/>
          <a:ext cx="2799849" cy="4241906"/>
        </p:xfrm>
        <a:graphic>
          <a:graphicData uri="http://schemas.openxmlformats.org/drawingml/2006/table">
            <a:tbl>
              <a:tblPr firstRow="1" bandRow="1">
                <a:tableStyleId>{5DA37D80-6434-44D0-A028-1B22A696006F}</a:tableStyleId>
              </a:tblPr>
              <a:tblGrid>
                <a:gridCol w="1504439">
                  <a:extLst>
                    <a:ext uri="{9D8B030D-6E8A-4147-A177-3AD203B41FA5}">
                      <a16:colId xmlns:a16="http://schemas.microsoft.com/office/drawing/2014/main" val="3987595604"/>
                    </a:ext>
                  </a:extLst>
                </a:gridCol>
                <a:gridCol w="1295410">
                  <a:extLst>
                    <a:ext uri="{9D8B030D-6E8A-4147-A177-3AD203B41FA5}">
                      <a16:colId xmlns:a16="http://schemas.microsoft.com/office/drawing/2014/main" val="1265177303"/>
                    </a:ext>
                  </a:extLst>
                </a:gridCol>
              </a:tblGrid>
              <a:tr h="855824">
                <a:tc>
                  <a:txBody>
                    <a:bodyPr/>
                    <a:lstStyle/>
                    <a:p>
                      <a:pPr algn="ctr"/>
                      <a:r>
                        <a:rPr lang="en-GB" sz="2000">
                          <a:solidFill>
                            <a:schemeClr val="accent5">
                              <a:lumMod val="50000"/>
                            </a:schemeClr>
                          </a:solidFill>
                        </a:rPr>
                        <a:t>un/a </a:t>
                      </a:r>
                      <a:r>
                        <a:rPr lang="es-GB" sz="2000">
                          <a:solidFill>
                            <a:schemeClr val="accent5">
                              <a:lumMod val="50000"/>
                            </a:schemeClr>
                          </a:solidFill>
                        </a:rPr>
                        <a:t>estudiante</a:t>
                      </a:r>
                      <a:endParaRPr lang="es-GB" sz="2000" dirty="0">
                        <a:solidFill>
                          <a:schemeClr val="accent5">
                            <a:lumMod val="50000"/>
                          </a:schemeClr>
                        </a:solidFill>
                      </a:endParaRPr>
                    </a:p>
                  </a:txBody>
                  <a:tcPr anchor="ctr">
                    <a:noFill/>
                  </a:tcPr>
                </a:tc>
                <a:tc>
                  <a:txBody>
                    <a:bodyPr/>
                    <a:lstStyle/>
                    <a:p>
                      <a:pPr algn="ctr"/>
                      <a:r>
                        <a:rPr lang="en-GB" sz="2000">
                          <a:solidFill>
                            <a:schemeClr val="accent5">
                              <a:lumMod val="50000"/>
                            </a:schemeClr>
                          </a:solidFill>
                        </a:rPr>
                        <a:t>toda</a:t>
                      </a:r>
                      <a:r>
                        <a:rPr lang="en-GB" sz="2000" baseline="0">
                          <a:solidFill>
                            <a:schemeClr val="accent5">
                              <a:lumMod val="50000"/>
                            </a:schemeClr>
                          </a:solidFill>
                        </a:rPr>
                        <a:t> la clase</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939541108"/>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716152085"/>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995615517"/>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312391142"/>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422221656"/>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114171654"/>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955610108"/>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92980575"/>
                  </a:ext>
                </a:extLst>
              </a:tr>
            </a:tbl>
          </a:graphicData>
        </a:graphic>
      </p:graphicFrame>
      <p:sp>
        <p:nvSpPr>
          <p:cNvPr id="19" name="Rounded Rectangular Callout 18"/>
          <p:cNvSpPr/>
          <p:nvPr/>
        </p:nvSpPr>
        <p:spPr>
          <a:xfrm>
            <a:off x="4975048" y="2151151"/>
            <a:ext cx="3894694" cy="1374081"/>
          </a:xfrm>
          <a:prstGeom prst="wedgeRoundRectCallout">
            <a:avLst>
              <a:gd name="adj1" fmla="val -54750"/>
              <a:gd name="adj2" fmla="val 2794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5</a:t>
            </a:r>
            <a:r>
              <a:rPr lang="en-GB" sz="2000" b="1">
                <a:solidFill>
                  <a:srgbClr val="002060"/>
                </a:solidFill>
              </a:rPr>
              <a:t>. </a:t>
            </a:r>
            <a:r>
              <a:rPr lang="en-GB" sz="2000">
                <a:solidFill>
                  <a:srgbClr val="002060"/>
                </a:solidFill>
              </a:rPr>
              <a:t>Podéis sacar buenas notas si escucháis </a:t>
            </a:r>
            <a:r>
              <a:rPr lang="en-GB" sz="2000" dirty="0">
                <a:solidFill>
                  <a:srgbClr val="002060"/>
                </a:solidFill>
              </a:rPr>
              <a:t>bien y </a:t>
            </a:r>
            <a:r>
              <a:rPr lang="en-GB" sz="2000" dirty="0" err="1">
                <a:solidFill>
                  <a:srgbClr val="002060"/>
                </a:solidFill>
              </a:rPr>
              <a:t>usáis</a:t>
            </a:r>
            <a:r>
              <a:rPr lang="en-GB" sz="2000" dirty="0">
                <a:solidFill>
                  <a:srgbClr val="002060"/>
                </a:solidFill>
              </a:rPr>
              <a:t> el </a:t>
            </a:r>
            <a:r>
              <a:rPr lang="en-GB" sz="2000" dirty="0" err="1">
                <a:solidFill>
                  <a:srgbClr val="002060"/>
                </a:solidFill>
              </a:rPr>
              <a:t>tiempo</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clase</a:t>
            </a:r>
            <a:r>
              <a:rPr lang="en-GB" sz="2000" dirty="0">
                <a:solidFill>
                  <a:srgbClr val="002060"/>
                </a:solidFill>
              </a:rPr>
              <a:t> para </a:t>
            </a:r>
            <a:r>
              <a:rPr lang="en-GB" sz="2000" dirty="0" err="1">
                <a:solidFill>
                  <a:srgbClr val="002060"/>
                </a:solidFill>
              </a:rPr>
              <a:t>realizar</a:t>
            </a:r>
            <a:r>
              <a:rPr lang="en-GB" sz="2000" dirty="0">
                <a:solidFill>
                  <a:srgbClr val="002060"/>
                </a:solidFill>
              </a:rPr>
              <a:t> </a:t>
            </a:r>
            <a:r>
              <a:rPr lang="en-GB" sz="2000">
                <a:solidFill>
                  <a:srgbClr val="002060"/>
                </a:solidFill>
              </a:rPr>
              <a:t>la tarea.</a:t>
            </a:r>
            <a:endParaRPr lang="en-GB" sz="2000" dirty="0">
              <a:solidFill>
                <a:srgbClr val="002060"/>
              </a:solidFill>
            </a:endParaRPr>
          </a:p>
        </p:txBody>
      </p:sp>
      <p:sp>
        <p:nvSpPr>
          <p:cNvPr id="20" name="Rounded Rectangular Callout 19"/>
          <p:cNvSpPr/>
          <p:nvPr/>
        </p:nvSpPr>
        <p:spPr>
          <a:xfrm>
            <a:off x="5145398" y="3712583"/>
            <a:ext cx="3639895" cy="1142111"/>
          </a:xfrm>
          <a:prstGeom prst="wedgeRoundRectCallout">
            <a:avLst>
              <a:gd name="adj1" fmla="val -57319"/>
              <a:gd name="adj2" fmla="val -1158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6. </a:t>
            </a:r>
            <a:r>
              <a:rPr lang="en-GB" sz="2000" dirty="0">
                <a:solidFill>
                  <a:srgbClr val="002060"/>
                </a:solidFill>
              </a:rPr>
              <a:t>Si </a:t>
            </a:r>
            <a:r>
              <a:rPr lang="en-GB" sz="2000" dirty="0" err="1">
                <a:solidFill>
                  <a:srgbClr val="002060"/>
                </a:solidFill>
              </a:rPr>
              <a:t>quieres</a:t>
            </a:r>
            <a:r>
              <a:rPr lang="en-GB" sz="2000" dirty="0">
                <a:solidFill>
                  <a:srgbClr val="002060"/>
                </a:solidFill>
              </a:rPr>
              <a:t> </a:t>
            </a:r>
            <a:r>
              <a:rPr lang="en-GB" sz="2000" dirty="0" err="1">
                <a:solidFill>
                  <a:srgbClr val="002060"/>
                </a:solidFill>
              </a:rPr>
              <a:t>ir</a:t>
            </a:r>
            <a:r>
              <a:rPr lang="en-GB" sz="2000" dirty="0">
                <a:solidFill>
                  <a:srgbClr val="002060"/>
                </a:solidFill>
              </a:rPr>
              <a:t> </a:t>
            </a:r>
            <a:r>
              <a:rPr lang="en-GB" sz="2000">
                <a:solidFill>
                  <a:srgbClr val="002060"/>
                </a:solidFill>
              </a:rPr>
              <a:t>al baño y no puedes esperar, puedes ir. No hay problema.</a:t>
            </a:r>
            <a:endParaRPr lang="en-GB" sz="2000" dirty="0">
              <a:solidFill>
                <a:srgbClr val="002060"/>
              </a:solidFill>
            </a:endParaRPr>
          </a:p>
        </p:txBody>
      </p:sp>
      <p:sp>
        <p:nvSpPr>
          <p:cNvPr id="21" name="Rounded Rectangular Callout 20"/>
          <p:cNvSpPr/>
          <p:nvPr/>
        </p:nvSpPr>
        <p:spPr>
          <a:xfrm>
            <a:off x="4820162" y="5058960"/>
            <a:ext cx="4003604" cy="1194122"/>
          </a:xfrm>
          <a:prstGeom prst="wedgeRoundRectCallout">
            <a:avLst>
              <a:gd name="adj1" fmla="val -56031"/>
              <a:gd name="adj2" fmla="val -2060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7</a:t>
            </a:r>
            <a:r>
              <a:rPr lang="en-GB" sz="2000" b="1">
                <a:solidFill>
                  <a:srgbClr val="002060"/>
                </a:solidFill>
              </a:rPr>
              <a:t>. </a:t>
            </a:r>
            <a:r>
              <a:rPr lang="en-GB" sz="2000">
                <a:solidFill>
                  <a:srgbClr val="002060"/>
                </a:solidFill>
              </a:rPr>
              <a:t>¿No puedes leer desde el fondo? Puedes mover la silla más cerca de la pizarra*. </a:t>
            </a:r>
            <a:endParaRPr lang="en-GB" sz="2000" dirty="0">
              <a:solidFill>
                <a:srgbClr val="002060"/>
              </a:solidFill>
            </a:endParaRPr>
          </a:p>
        </p:txBody>
      </p:sp>
      <p:pic>
        <p:nvPicPr>
          <p:cNvPr id="27"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944" y="2861586"/>
            <a:ext cx="395334" cy="411807"/>
          </a:xfrm>
          <a:prstGeom prst="rect">
            <a:avLst/>
          </a:prstGeom>
        </p:spPr>
      </p:pic>
      <p:pic>
        <p:nvPicPr>
          <p:cNvPr id="28"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9808" y="3388890"/>
            <a:ext cx="395334" cy="411807"/>
          </a:xfrm>
          <a:prstGeom prst="rect">
            <a:avLst/>
          </a:prstGeom>
        </p:spPr>
      </p:pic>
      <p:sp>
        <p:nvSpPr>
          <p:cNvPr id="9" name="TextBox 8"/>
          <p:cNvSpPr txBox="1"/>
          <p:nvPr/>
        </p:nvSpPr>
        <p:spPr>
          <a:xfrm>
            <a:off x="8869741" y="2948876"/>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1</a:t>
            </a:r>
            <a:endParaRPr lang="en-GB" sz="2000" b="1" dirty="0">
              <a:solidFill>
                <a:schemeClr val="accent5">
                  <a:lumMod val="50000"/>
                </a:schemeClr>
              </a:solidFill>
              <a:latin typeface="Century Gothic (Body)"/>
            </a:endParaRPr>
          </a:p>
        </p:txBody>
      </p:sp>
      <p:sp>
        <p:nvSpPr>
          <p:cNvPr id="23" name="TextBox 22"/>
          <p:cNvSpPr txBox="1"/>
          <p:nvPr/>
        </p:nvSpPr>
        <p:spPr>
          <a:xfrm>
            <a:off x="8869741" y="3400587"/>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2</a:t>
            </a:r>
            <a:endParaRPr lang="en-GB" sz="2000" b="1" dirty="0">
              <a:solidFill>
                <a:schemeClr val="accent5">
                  <a:lumMod val="50000"/>
                </a:schemeClr>
              </a:solidFill>
              <a:latin typeface="Century Gothic (Body)"/>
            </a:endParaRPr>
          </a:p>
        </p:txBody>
      </p:sp>
      <p:sp>
        <p:nvSpPr>
          <p:cNvPr id="24" name="TextBox 23"/>
          <p:cNvSpPr txBox="1"/>
          <p:nvPr/>
        </p:nvSpPr>
        <p:spPr>
          <a:xfrm>
            <a:off x="8869741" y="3883263"/>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3</a:t>
            </a:r>
            <a:endParaRPr lang="en-GB" sz="2000" b="1" dirty="0">
              <a:solidFill>
                <a:schemeClr val="accent5">
                  <a:lumMod val="50000"/>
                </a:schemeClr>
              </a:solidFill>
              <a:latin typeface="Century Gothic (Body)"/>
            </a:endParaRPr>
          </a:p>
        </p:txBody>
      </p:sp>
      <p:sp>
        <p:nvSpPr>
          <p:cNvPr id="25" name="TextBox 24"/>
          <p:cNvSpPr txBox="1"/>
          <p:nvPr/>
        </p:nvSpPr>
        <p:spPr>
          <a:xfrm>
            <a:off x="8869741" y="4365939"/>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4</a:t>
            </a:r>
            <a:endParaRPr lang="en-GB" sz="2000" b="1" dirty="0">
              <a:solidFill>
                <a:schemeClr val="accent5">
                  <a:lumMod val="50000"/>
                </a:schemeClr>
              </a:solidFill>
              <a:latin typeface="Century Gothic (Body)"/>
            </a:endParaRPr>
          </a:p>
        </p:txBody>
      </p:sp>
      <p:sp>
        <p:nvSpPr>
          <p:cNvPr id="26" name="TextBox 25"/>
          <p:cNvSpPr txBox="1"/>
          <p:nvPr/>
        </p:nvSpPr>
        <p:spPr>
          <a:xfrm>
            <a:off x="8869741" y="4864754"/>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5</a:t>
            </a:r>
            <a:endParaRPr lang="en-GB" sz="2000" b="1" dirty="0">
              <a:solidFill>
                <a:schemeClr val="accent5">
                  <a:lumMod val="50000"/>
                </a:schemeClr>
              </a:solidFill>
              <a:latin typeface="Century Gothic (Body)"/>
            </a:endParaRPr>
          </a:p>
        </p:txBody>
      </p:sp>
      <p:sp>
        <p:nvSpPr>
          <p:cNvPr id="29" name="TextBox 28"/>
          <p:cNvSpPr txBox="1"/>
          <p:nvPr/>
        </p:nvSpPr>
        <p:spPr>
          <a:xfrm>
            <a:off x="8864825" y="5322920"/>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6</a:t>
            </a:r>
            <a:endParaRPr lang="en-GB" sz="2000" b="1" dirty="0">
              <a:solidFill>
                <a:schemeClr val="accent5">
                  <a:lumMod val="50000"/>
                </a:schemeClr>
              </a:solidFill>
              <a:latin typeface="Century Gothic (Body)"/>
            </a:endParaRPr>
          </a:p>
        </p:txBody>
      </p:sp>
      <p:sp>
        <p:nvSpPr>
          <p:cNvPr id="30" name="TextBox 29"/>
          <p:cNvSpPr txBox="1"/>
          <p:nvPr/>
        </p:nvSpPr>
        <p:spPr>
          <a:xfrm>
            <a:off x="8864825" y="5805596"/>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7</a:t>
            </a:r>
            <a:endParaRPr lang="en-GB" sz="2000" b="1" dirty="0">
              <a:solidFill>
                <a:schemeClr val="accent5">
                  <a:lumMod val="50000"/>
                </a:schemeClr>
              </a:solidFill>
              <a:latin typeface="Century Gothic (Body)"/>
            </a:endParaRPr>
          </a:p>
        </p:txBody>
      </p:sp>
      <p:pic>
        <p:nvPicPr>
          <p:cNvPr id="32" name="Picture 8" descr="green checkmark">
            <a:extLst>
              <a:ext uri="{FF2B5EF4-FFF2-40B4-BE49-F238E27FC236}">
                <a16:creationId xmlns:a16="http://schemas.microsoft.com/office/drawing/2014/main" id="{DC21582A-C020-3F4E-AA58-97E9468512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0674" y="3854535"/>
            <a:ext cx="395334" cy="411807"/>
          </a:xfrm>
          <a:prstGeom prst="rect">
            <a:avLst/>
          </a:prstGeom>
        </p:spPr>
      </p:pic>
      <p:pic>
        <p:nvPicPr>
          <p:cNvPr id="33" name="Picture 8" descr="green checkmark">
            <a:extLst>
              <a:ext uri="{FF2B5EF4-FFF2-40B4-BE49-F238E27FC236}">
                <a16:creationId xmlns:a16="http://schemas.microsoft.com/office/drawing/2014/main" id="{2B575FEF-3EC4-F24A-94B5-E9F3F2599C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1832" y="4350056"/>
            <a:ext cx="395334" cy="411807"/>
          </a:xfrm>
          <a:prstGeom prst="rect">
            <a:avLst/>
          </a:prstGeom>
        </p:spPr>
      </p:pic>
      <p:pic>
        <p:nvPicPr>
          <p:cNvPr id="34" name="Picture 8" descr="green checkmark">
            <a:extLst>
              <a:ext uri="{FF2B5EF4-FFF2-40B4-BE49-F238E27FC236}">
                <a16:creationId xmlns:a16="http://schemas.microsoft.com/office/drawing/2014/main" id="{5818B1DF-8B98-9741-A663-AF1BF6C4A7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8796" y="4853057"/>
            <a:ext cx="395334" cy="411807"/>
          </a:xfrm>
          <a:prstGeom prst="rect">
            <a:avLst/>
          </a:prstGeom>
        </p:spPr>
      </p:pic>
      <p:pic>
        <p:nvPicPr>
          <p:cNvPr id="35" name="Picture 8" descr="green checkmark">
            <a:extLst>
              <a:ext uri="{FF2B5EF4-FFF2-40B4-BE49-F238E27FC236}">
                <a16:creationId xmlns:a16="http://schemas.microsoft.com/office/drawing/2014/main" id="{06938119-E644-E540-BE9E-6903A22768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0674" y="5311223"/>
            <a:ext cx="395334" cy="411807"/>
          </a:xfrm>
          <a:prstGeom prst="rect">
            <a:avLst/>
          </a:prstGeom>
        </p:spPr>
      </p:pic>
      <p:pic>
        <p:nvPicPr>
          <p:cNvPr id="36" name="Picture 8" descr="green checkmark">
            <a:extLst>
              <a:ext uri="{FF2B5EF4-FFF2-40B4-BE49-F238E27FC236}">
                <a16:creationId xmlns:a16="http://schemas.microsoft.com/office/drawing/2014/main" id="{E846577C-28C2-204B-9F78-262D9851A9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0674" y="5787856"/>
            <a:ext cx="395334" cy="411807"/>
          </a:xfrm>
          <a:prstGeom prst="rect">
            <a:avLst/>
          </a:prstGeom>
        </p:spPr>
      </p:pic>
      <p:sp>
        <p:nvSpPr>
          <p:cNvPr id="31" name="Rounded Rectangle 11">
            <a:extLst>
              <a:ext uri="{FF2B5EF4-FFF2-40B4-BE49-F238E27FC236}">
                <a16:creationId xmlns:a16="http://schemas.microsoft.com/office/drawing/2014/main" id="{A316DD52-7894-4A75-969C-CA0645DA2978}"/>
              </a:ext>
            </a:extLst>
          </p:cNvPr>
          <p:cNvSpPr/>
          <p:nvPr/>
        </p:nvSpPr>
        <p:spPr>
          <a:xfrm>
            <a:off x="4820161" y="257274"/>
            <a:ext cx="260064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pizarra = board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23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520DC74-F057-D34B-AD6D-85216C1AC24C}"/>
              </a:ext>
            </a:extLst>
          </p:cNvPr>
          <p:cNvPicPr>
            <a:picLocks noChangeAspect="1"/>
          </p:cNvPicPr>
          <p:nvPr/>
        </p:nvPicPr>
        <p:blipFill rotWithShape="1">
          <a:blip r:embed="rId3"/>
          <a:srcRect l="2749" r="8141" b="32486"/>
          <a:stretch/>
        </p:blipFill>
        <p:spPr>
          <a:xfrm>
            <a:off x="8867779" y="105792"/>
            <a:ext cx="1997027" cy="1796555"/>
          </a:xfrm>
          <a:prstGeom prst="rect">
            <a:avLst/>
          </a:prstGeom>
        </p:spPr>
      </p:pic>
      <p:graphicFrame>
        <p:nvGraphicFramePr>
          <p:cNvPr id="79"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2868441534"/>
              </p:ext>
            </p:extLst>
          </p:nvPr>
        </p:nvGraphicFramePr>
        <p:xfrm>
          <a:off x="274147" y="1556993"/>
          <a:ext cx="3439933" cy="4499062"/>
        </p:xfrm>
        <a:graphic>
          <a:graphicData uri="http://schemas.openxmlformats.org/drawingml/2006/table">
            <a:tbl>
              <a:tblPr firstRow="1" bandRow="1">
                <a:tableStyleId>{5DA37D80-6434-44D0-A028-1B22A696006F}</a:tableStyleId>
              </a:tblPr>
              <a:tblGrid>
                <a:gridCol w="865101">
                  <a:extLst>
                    <a:ext uri="{9D8B030D-6E8A-4147-A177-3AD203B41FA5}">
                      <a16:colId xmlns:a16="http://schemas.microsoft.com/office/drawing/2014/main" val="3373404141"/>
                    </a:ext>
                  </a:extLst>
                </a:gridCol>
                <a:gridCol w="1183717">
                  <a:extLst>
                    <a:ext uri="{9D8B030D-6E8A-4147-A177-3AD203B41FA5}">
                      <a16:colId xmlns:a16="http://schemas.microsoft.com/office/drawing/2014/main" val="3894922213"/>
                    </a:ext>
                  </a:extLst>
                </a:gridCol>
                <a:gridCol w="1391115">
                  <a:extLst>
                    <a:ext uri="{9D8B030D-6E8A-4147-A177-3AD203B41FA5}">
                      <a16:colId xmlns:a16="http://schemas.microsoft.com/office/drawing/2014/main" val="4028571100"/>
                    </a:ext>
                  </a:extLst>
                </a:gridCol>
              </a:tblGrid>
              <a:tr h="678703">
                <a:tc>
                  <a:txBody>
                    <a:bodyPr/>
                    <a:lstStyle/>
                    <a:p>
                      <a:endParaRPr lang="es-GB" dirty="0"/>
                    </a:p>
                  </a:txBody>
                  <a:tcPr/>
                </a:tc>
                <a:tc>
                  <a:txBody>
                    <a:bodyPr/>
                    <a:lstStyle/>
                    <a:p>
                      <a:pPr algn="ctr"/>
                      <a:r>
                        <a:rPr lang="en-GB" sz="2000" b="1">
                          <a:solidFill>
                            <a:srgbClr val="203864"/>
                          </a:solidFill>
                        </a:rPr>
                        <a:t>Daniel</a:t>
                      </a:r>
                      <a:endParaRPr lang="es-GB" sz="2000" b="1" dirty="0">
                        <a:solidFill>
                          <a:srgbClr val="203864"/>
                        </a:solidFill>
                      </a:endParaRPr>
                    </a:p>
                  </a:txBody>
                  <a:tcPr anchor="ctr"/>
                </a:tc>
                <a:tc>
                  <a:txBody>
                    <a:bodyPr/>
                    <a:lstStyle/>
                    <a:p>
                      <a:pPr algn="ctr"/>
                      <a:r>
                        <a:rPr lang="en-GB" sz="2000" b="1">
                          <a:solidFill>
                            <a:srgbClr val="203864"/>
                          </a:solidFill>
                        </a:rPr>
                        <a:t>El</a:t>
                      </a:r>
                      <a:r>
                        <a:rPr lang="en-GB" sz="2000" b="1" baseline="0">
                          <a:solidFill>
                            <a:srgbClr val="203864"/>
                          </a:solidFill>
                        </a:rPr>
                        <a:t> grupo</a:t>
                      </a:r>
                      <a:endParaRPr lang="es-GB" sz="2000" b="1" dirty="0">
                        <a:solidFill>
                          <a:srgbClr val="203864"/>
                        </a:solidFill>
                      </a:endParaRPr>
                    </a:p>
                  </a:txBody>
                  <a:tcPr anchor="ctr"/>
                </a:tc>
                <a:extLst>
                  <a:ext uri="{0D108BD9-81ED-4DB2-BD59-A6C34878D82A}">
                    <a16:rowId xmlns:a16="http://schemas.microsoft.com/office/drawing/2014/main" val="2827145701"/>
                  </a:ext>
                </a:extLst>
              </a:tr>
              <a:tr h="874521">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309419041"/>
                  </a:ext>
                </a:extLst>
              </a:tr>
              <a:tr h="953151">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014440159"/>
                  </a:ext>
                </a:extLst>
              </a:tr>
              <a:tr h="981462">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004349420"/>
                  </a:ext>
                </a:extLst>
              </a:tr>
              <a:tr h="1011225">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695397893"/>
                  </a:ext>
                </a:extLst>
              </a:tr>
            </a:tbl>
          </a:graphicData>
        </a:graphic>
      </p:graphicFrame>
      <p:pic>
        <p:nvPicPr>
          <p:cNvPr id="4" name="Picture 6" descr="men in suit clipar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338" y="416588"/>
            <a:ext cx="959679" cy="13339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01725" y="6858000"/>
            <a:ext cx="690275" cy="266644"/>
          </a:xfrm>
        </p:spPr>
        <p:txBody>
          <a:bodyPr>
            <a:normAutofit/>
          </a:bodyPr>
          <a:lstStyle/>
          <a:p>
            <a:r>
              <a:rPr lang="en-GB" sz="500" b="1">
                <a:solidFill>
                  <a:schemeClr val="bg1"/>
                </a:solidFill>
              </a:rPr>
              <a:t>El primer día de clase</a:t>
            </a:r>
            <a:endParaRPr lang="en-GB" sz="500">
              <a:solidFill>
                <a:schemeClr val="bg1"/>
              </a:solidFill>
            </a:endParaRPr>
          </a:p>
        </p:txBody>
      </p:sp>
      <p:sp>
        <p:nvSpPr>
          <p:cNvPr id="84" name="Action Button: Custom 20">
            <a:hlinkClick r:id="" action="ppaction://noaction" highlightClick="1">
              <a:snd r:embed="rId5" name="1. ¿Podéis recoger estas hojas de papel_.wav"/>
            </a:hlinkClick>
            <a:extLst>
              <a:ext uri="{FF2B5EF4-FFF2-40B4-BE49-F238E27FC236}">
                <a16:creationId xmlns:a16="http://schemas.microsoft.com/office/drawing/2014/main" id="{DB2E2216-897C-AA44-A5E8-7B362CFC9C96}"/>
              </a:ext>
            </a:extLst>
          </p:cNvPr>
          <p:cNvSpPr/>
          <p:nvPr/>
        </p:nvSpPr>
        <p:spPr>
          <a:xfrm>
            <a:off x="485478" y="247689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5" name="Action Button: Custom 20">
            <a:hlinkClick r:id="" action="ppaction://noaction" highlightClick="1">
              <a:snd r:embed="rId6" name="2. Debéis llegar a la clase a tiempo. ¿De acuerdo_.wav"/>
            </a:hlinkClick>
            <a:extLst>
              <a:ext uri="{FF2B5EF4-FFF2-40B4-BE49-F238E27FC236}">
                <a16:creationId xmlns:a16="http://schemas.microsoft.com/office/drawing/2014/main" id="{8413884E-82EB-E240-8691-FE21133A9645}"/>
              </a:ext>
            </a:extLst>
          </p:cNvPr>
          <p:cNvSpPr/>
          <p:nvPr/>
        </p:nvSpPr>
        <p:spPr>
          <a:xfrm>
            <a:off x="485478" y="337716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6" name="Action Button: Custom 20">
            <a:hlinkClick r:id="" action="ppaction://noaction" highlightClick="1">
              <a:snd r:embed="rId7" name="3. Debes explicar por qué no llevas zapatos.wav"/>
            </a:hlinkClick>
            <a:extLst>
              <a:ext uri="{FF2B5EF4-FFF2-40B4-BE49-F238E27FC236}">
                <a16:creationId xmlns:a16="http://schemas.microsoft.com/office/drawing/2014/main" id="{4EC9CC05-AF4E-194C-90FD-17AFA71693DE}"/>
              </a:ext>
            </a:extLst>
          </p:cNvPr>
          <p:cNvSpPr/>
          <p:nvPr/>
        </p:nvSpPr>
        <p:spPr>
          <a:xfrm>
            <a:off x="477023" y="431593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7" name="Action Button: Custom 20">
            <a:hlinkClick r:id="" action="ppaction://noaction" highlightClick="1">
              <a:snd r:embed="rId8" name="4. ¿Quieres comer_Servimos desayuno hasta las ocho..wav"/>
            </a:hlinkClick>
            <a:extLst>
              <a:ext uri="{FF2B5EF4-FFF2-40B4-BE49-F238E27FC236}">
                <a16:creationId xmlns:a16="http://schemas.microsoft.com/office/drawing/2014/main" id="{4A775168-FE24-A94D-9344-049ACAC8DF48}"/>
              </a:ext>
            </a:extLst>
          </p:cNvPr>
          <p:cNvSpPr/>
          <p:nvPr/>
        </p:nvSpPr>
        <p:spPr>
          <a:xfrm>
            <a:off x="477023" y="535681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5" name="Google Shape;204;p7" descr="Shape, circle&#10;&#10;Description automatically generated"/>
          <p:cNvPicPr preferRelativeResize="0"/>
          <p:nvPr/>
        </p:nvPicPr>
        <p:blipFill rotWithShape="1">
          <a:blip r:embed="rId9">
            <a:alphaModFix/>
          </a:blip>
          <a:srcRect/>
          <a:stretch/>
        </p:blipFill>
        <p:spPr>
          <a:xfrm>
            <a:off x="228309" y="1543763"/>
            <a:ext cx="612308" cy="684760"/>
          </a:xfrm>
          <a:prstGeom prst="rect">
            <a:avLst/>
          </a:prstGeom>
          <a:noFill/>
          <a:ln>
            <a:noFill/>
          </a:ln>
        </p:spPr>
      </p:pic>
      <p:sp>
        <p:nvSpPr>
          <p:cNvPr id="98"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126961" y="88254"/>
            <a:ext cx="9040649" cy="1631216"/>
          </a:xfrm>
          <a:prstGeom prst="rect">
            <a:avLst/>
          </a:prstGeom>
          <a:noFill/>
        </p:spPr>
        <p:txBody>
          <a:bodyPr wrap="square" rtlCol="0">
            <a:spAutoFit/>
          </a:bodyPr>
          <a:lstStyle/>
          <a:p>
            <a:pPr algn="l"/>
            <a:r>
              <a:rPr lang="en-GB" sz="2000" b="1" dirty="0">
                <a:solidFill>
                  <a:schemeClr val="accent5">
                    <a:lumMod val="50000"/>
                  </a:schemeClr>
                </a:solidFill>
              </a:rPr>
              <a:t>El primer día </a:t>
            </a:r>
            <a:r>
              <a:rPr lang="en-GB" sz="2000" b="1">
                <a:solidFill>
                  <a:schemeClr val="accent5">
                    <a:lumMod val="50000"/>
                  </a:schemeClr>
                </a:solidFill>
              </a:rPr>
              <a:t>de clase</a:t>
            </a:r>
          </a:p>
          <a:p>
            <a:r>
              <a:rPr lang="en-GB" sz="2000">
                <a:solidFill>
                  <a:schemeClr val="accent5">
                    <a:lumMod val="50000"/>
                  </a:schemeClr>
                </a:solidFill>
              </a:rPr>
              <a:t>El director está fuera del colegio.</a:t>
            </a:r>
            <a:endParaRPr lang="en-GB" sz="2000" b="1">
              <a:solidFill>
                <a:schemeClr val="accent5">
                  <a:lumMod val="50000"/>
                </a:schemeClr>
              </a:solidFill>
            </a:endParaRPr>
          </a:p>
          <a:p>
            <a:r>
              <a:rPr lang="en-GB" sz="2000">
                <a:solidFill>
                  <a:schemeClr val="accent5">
                    <a:lumMod val="50000"/>
                  </a:schemeClr>
                </a:solidFill>
              </a:rPr>
              <a:t>Escucha. ¿Habla con Daniel o con un grupo de amigos? </a:t>
            </a:r>
          </a:p>
          <a:p>
            <a:r>
              <a:rPr lang="en-GB" sz="2000">
                <a:solidFill>
                  <a:schemeClr val="accent5">
                    <a:lumMod val="50000"/>
                  </a:schemeClr>
                </a:solidFill>
              </a:rPr>
              <a:t>También escribe el primer verbo y completa la traducción en inglés.</a:t>
            </a:r>
          </a:p>
          <a:p>
            <a:pPr algn="l"/>
            <a:endParaRPr lang="en-GB" sz="2000" dirty="0">
              <a:solidFill>
                <a:schemeClr val="accent5">
                  <a:lumMod val="50000"/>
                </a:schemeClr>
              </a:solidFill>
            </a:endParaRPr>
          </a:p>
        </p:txBody>
      </p:sp>
      <p:sp>
        <p:nvSpPr>
          <p:cNvPr id="6" name="Rounded Rectangular Callout 5"/>
          <p:cNvSpPr/>
          <p:nvPr/>
        </p:nvSpPr>
        <p:spPr>
          <a:xfrm>
            <a:off x="3857828" y="1645401"/>
            <a:ext cx="1409700" cy="490282"/>
          </a:xfrm>
          <a:prstGeom prst="wedgeRoundRectCallout">
            <a:avLst>
              <a:gd name="adj1" fmla="val -20157"/>
              <a:gd name="adj2" fmla="val 85813"/>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El verbo</a:t>
            </a:r>
          </a:p>
        </p:txBody>
      </p:sp>
      <p:sp>
        <p:nvSpPr>
          <p:cNvPr id="67" name="TextBox 66"/>
          <p:cNvSpPr txBox="1"/>
          <p:nvPr/>
        </p:nvSpPr>
        <p:spPr>
          <a:xfrm>
            <a:off x="11161127" y="690851"/>
            <a:ext cx="835493" cy="430887"/>
          </a:xfrm>
          <a:prstGeom prst="rect">
            <a:avLst/>
          </a:prstGeom>
          <a:noFill/>
        </p:spPr>
        <p:txBody>
          <a:bodyPr wrap="square" rtlCol="0">
            <a:spAutoFit/>
          </a:bodyPr>
          <a:lstStyle/>
          <a:p>
            <a:pPr algn="l"/>
            <a:r>
              <a:rPr lang="en-GB" sz="2200" b="1">
                <a:solidFill>
                  <a:schemeClr val="accent5">
                    <a:lumMod val="50000"/>
                  </a:schemeClr>
                </a:solidFill>
              </a:rPr>
              <a:t>[1/2]</a:t>
            </a:r>
            <a:endParaRPr lang="en-GB" sz="2200" dirty="0">
              <a:solidFill>
                <a:schemeClr val="accent5">
                  <a:lumMod val="50000"/>
                </a:schemeClr>
              </a:solidFill>
            </a:endParaRPr>
          </a:p>
        </p:txBody>
      </p:sp>
      <p:pic>
        <p:nvPicPr>
          <p:cNvPr id="38"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61084" y="2384854"/>
            <a:ext cx="395334" cy="411807"/>
          </a:xfrm>
          <a:prstGeom prst="rect">
            <a:avLst/>
          </a:prstGeom>
        </p:spPr>
      </p:pic>
      <p:pic>
        <p:nvPicPr>
          <p:cNvPr id="39"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61084" y="3415935"/>
            <a:ext cx="395334" cy="411807"/>
          </a:xfrm>
          <a:prstGeom prst="rect">
            <a:avLst/>
          </a:prstGeom>
        </p:spPr>
      </p:pic>
      <p:pic>
        <p:nvPicPr>
          <p:cNvPr id="40" name="Picture 8" descr="green checkmark">
            <a:extLst>
              <a:ext uri="{FF2B5EF4-FFF2-40B4-BE49-F238E27FC236}">
                <a16:creationId xmlns:a16="http://schemas.microsoft.com/office/drawing/2014/main" id="{07E91A1B-FE76-3740-B924-A2D1D05B5F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972" y="4315932"/>
            <a:ext cx="395334" cy="411807"/>
          </a:xfrm>
          <a:prstGeom prst="rect">
            <a:avLst/>
          </a:prstGeom>
        </p:spPr>
      </p:pic>
      <p:pic>
        <p:nvPicPr>
          <p:cNvPr id="43" name="Picture 8" descr="green checkmark">
            <a:extLst>
              <a:ext uri="{FF2B5EF4-FFF2-40B4-BE49-F238E27FC236}">
                <a16:creationId xmlns:a16="http://schemas.microsoft.com/office/drawing/2014/main" id="{4EFB2122-6A30-914C-A669-C2DD1E0B71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7590" y="5359964"/>
            <a:ext cx="395334" cy="411807"/>
          </a:xfrm>
          <a:prstGeom prst="rect">
            <a:avLst/>
          </a:prstGeom>
        </p:spPr>
      </p:pic>
      <p:sp>
        <p:nvSpPr>
          <p:cNvPr id="46" name="TextBox 45"/>
          <p:cNvSpPr txBox="1"/>
          <p:nvPr/>
        </p:nvSpPr>
        <p:spPr>
          <a:xfrm>
            <a:off x="3813643" y="2460698"/>
            <a:ext cx="1705510" cy="400110"/>
          </a:xfrm>
          <a:prstGeom prst="rect">
            <a:avLst/>
          </a:prstGeom>
          <a:noFill/>
        </p:spPr>
        <p:txBody>
          <a:bodyPr wrap="square" rtlCol="0">
            <a:spAutoFit/>
          </a:bodyPr>
          <a:lstStyle/>
          <a:p>
            <a:pPr algn="l"/>
            <a:r>
              <a:rPr lang="en-GB" sz="2000" b="1" dirty="0" err="1">
                <a:solidFill>
                  <a:schemeClr val="accent5">
                    <a:lumMod val="50000"/>
                  </a:schemeClr>
                </a:solidFill>
              </a:rPr>
              <a:t>podéis</a:t>
            </a:r>
            <a:endParaRPr lang="en-GB" sz="2000" b="1" dirty="0">
              <a:solidFill>
                <a:schemeClr val="accent5">
                  <a:lumMod val="50000"/>
                </a:schemeClr>
              </a:solidFill>
            </a:endParaRPr>
          </a:p>
        </p:txBody>
      </p:sp>
      <p:sp>
        <p:nvSpPr>
          <p:cNvPr id="47" name="TextBox 46"/>
          <p:cNvSpPr txBox="1"/>
          <p:nvPr/>
        </p:nvSpPr>
        <p:spPr>
          <a:xfrm>
            <a:off x="3794530" y="3404339"/>
            <a:ext cx="1705510" cy="400110"/>
          </a:xfrm>
          <a:prstGeom prst="rect">
            <a:avLst/>
          </a:prstGeom>
          <a:noFill/>
        </p:spPr>
        <p:txBody>
          <a:bodyPr wrap="square" rtlCol="0">
            <a:spAutoFit/>
          </a:bodyPr>
          <a:lstStyle/>
          <a:p>
            <a:pPr algn="l"/>
            <a:r>
              <a:rPr lang="en-GB" sz="2000" b="1" dirty="0" err="1">
                <a:solidFill>
                  <a:schemeClr val="accent5">
                    <a:lumMod val="50000"/>
                  </a:schemeClr>
                </a:solidFill>
              </a:rPr>
              <a:t>debéis</a:t>
            </a:r>
            <a:endParaRPr lang="en-GB" sz="2000" b="1" dirty="0">
              <a:solidFill>
                <a:schemeClr val="accent5">
                  <a:lumMod val="50000"/>
                </a:schemeClr>
              </a:solidFill>
            </a:endParaRPr>
          </a:p>
        </p:txBody>
      </p:sp>
      <p:sp>
        <p:nvSpPr>
          <p:cNvPr id="48" name="TextBox 47">
            <a:extLst>
              <a:ext uri="{FF2B5EF4-FFF2-40B4-BE49-F238E27FC236}">
                <a16:creationId xmlns:a16="http://schemas.microsoft.com/office/drawing/2014/main" id="{5ED73F01-D96E-D945-9816-3CC69EA6B183}"/>
              </a:ext>
            </a:extLst>
          </p:cNvPr>
          <p:cNvSpPr txBox="1"/>
          <p:nvPr/>
        </p:nvSpPr>
        <p:spPr>
          <a:xfrm>
            <a:off x="3794531" y="4347980"/>
            <a:ext cx="1705510" cy="400110"/>
          </a:xfrm>
          <a:prstGeom prst="rect">
            <a:avLst/>
          </a:prstGeom>
          <a:noFill/>
        </p:spPr>
        <p:txBody>
          <a:bodyPr wrap="square" rtlCol="0">
            <a:spAutoFit/>
          </a:bodyPr>
          <a:lstStyle/>
          <a:p>
            <a:pPr algn="l"/>
            <a:r>
              <a:rPr lang="en-GB" sz="2000" b="1" dirty="0" err="1">
                <a:solidFill>
                  <a:schemeClr val="accent5">
                    <a:lumMod val="50000"/>
                  </a:schemeClr>
                </a:solidFill>
              </a:rPr>
              <a:t>debes</a:t>
            </a:r>
            <a:endParaRPr lang="en-GB" sz="2000" b="1" dirty="0">
              <a:solidFill>
                <a:schemeClr val="accent5">
                  <a:lumMod val="50000"/>
                </a:schemeClr>
              </a:solidFill>
            </a:endParaRPr>
          </a:p>
        </p:txBody>
      </p:sp>
      <p:sp>
        <p:nvSpPr>
          <p:cNvPr id="49" name="TextBox 48">
            <a:extLst>
              <a:ext uri="{FF2B5EF4-FFF2-40B4-BE49-F238E27FC236}">
                <a16:creationId xmlns:a16="http://schemas.microsoft.com/office/drawing/2014/main" id="{4A078186-1AE6-6247-92FA-6096D2C17AE7}"/>
              </a:ext>
            </a:extLst>
          </p:cNvPr>
          <p:cNvSpPr txBox="1"/>
          <p:nvPr/>
        </p:nvSpPr>
        <p:spPr>
          <a:xfrm>
            <a:off x="3794531" y="5287588"/>
            <a:ext cx="1705510" cy="400110"/>
          </a:xfrm>
          <a:prstGeom prst="rect">
            <a:avLst/>
          </a:prstGeom>
          <a:noFill/>
        </p:spPr>
        <p:txBody>
          <a:bodyPr wrap="square" rtlCol="0">
            <a:spAutoFit/>
          </a:bodyPr>
          <a:lstStyle/>
          <a:p>
            <a:pPr algn="l"/>
            <a:r>
              <a:rPr lang="en-GB" sz="2000" b="1" dirty="0" err="1">
                <a:solidFill>
                  <a:schemeClr val="accent5">
                    <a:lumMod val="50000"/>
                  </a:schemeClr>
                </a:solidFill>
              </a:rPr>
              <a:t>quieres</a:t>
            </a:r>
            <a:endParaRPr lang="en-GB" sz="2000" b="1" dirty="0">
              <a:solidFill>
                <a:schemeClr val="accent5">
                  <a:lumMod val="50000"/>
                </a:schemeClr>
              </a:solidFill>
            </a:endParaRPr>
          </a:p>
        </p:txBody>
      </p:sp>
      <p:sp>
        <p:nvSpPr>
          <p:cNvPr id="62" name="Google Shape;256;p7">
            <a:extLst>
              <a:ext uri="{FF2B5EF4-FFF2-40B4-BE49-F238E27FC236}">
                <a16:creationId xmlns:a16="http://schemas.microsoft.com/office/drawing/2014/main" id="{E1EE3E16-D550-BC4D-91D3-EC73DD6E95F6}"/>
              </a:ext>
            </a:extLst>
          </p:cNvPr>
          <p:cNvSpPr txBox="1"/>
          <p:nvPr/>
        </p:nvSpPr>
        <p:spPr>
          <a:xfrm>
            <a:off x="5500041" y="4210132"/>
            <a:ext cx="613950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accent5">
                    <a:lumMod val="50000"/>
                  </a:schemeClr>
                </a:solidFill>
                <a:latin typeface="Century Gothic" panose="020B0502020202020204" pitchFamily="34" charset="0"/>
                <a:ea typeface="Arial"/>
                <a:cs typeface="Arial"/>
                <a:sym typeface="Arial"/>
              </a:rPr>
              <a:t>You must explain why you are </a:t>
            </a:r>
            <a:r>
              <a:rPr lang="en-GB" sz="2000">
                <a:solidFill>
                  <a:schemeClr val="accent5">
                    <a:lumMod val="50000"/>
                  </a:schemeClr>
                </a:solidFill>
                <a:latin typeface="Century Gothic" panose="020B0502020202020204" pitchFamily="34" charset="0"/>
                <a:ea typeface="Arial"/>
                <a:cs typeface="Arial"/>
                <a:sym typeface="Arial"/>
              </a:rPr>
              <a:t>not _________ _______.</a:t>
            </a:r>
            <a:endParaRPr lang="en-GB" sz="2000" dirty="0">
              <a:solidFill>
                <a:schemeClr val="accent5">
                  <a:lumMod val="50000"/>
                </a:schemeClr>
              </a:solidFill>
              <a:latin typeface="Century Gothic" panose="020B0502020202020204" pitchFamily="34" charset="0"/>
              <a:ea typeface="Arial"/>
              <a:cs typeface="Arial"/>
              <a:sym typeface="Arial"/>
            </a:endParaRPr>
          </a:p>
        </p:txBody>
      </p:sp>
      <p:sp>
        <p:nvSpPr>
          <p:cNvPr id="63" name="Google Shape;256;p7"/>
          <p:cNvSpPr txBox="1"/>
          <p:nvPr/>
        </p:nvSpPr>
        <p:spPr>
          <a:xfrm>
            <a:off x="5500041" y="2431661"/>
            <a:ext cx="633953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accent5">
                    <a:lumMod val="50000"/>
                  </a:schemeClr>
                </a:solidFill>
                <a:latin typeface="Century Gothic" panose="020B0502020202020204" pitchFamily="34" charset="0"/>
                <a:ea typeface="Arial"/>
                <a:cs typeface="Arial"/>
                <a:sym typeface="Arial"/>
              </a:rPr>
              <a:t>Can you pick up these ________ of ________?</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64" name="TextBox 63"/>
          <p:cNvSpPr txBox="1"/>
          <p:nvPr/>
        </p:nvSpPr>
        <p:spPr>
          <a:xfrm>
            <a:off x="8450262" y="2414821"/>
            <a:ext cx="1264093" cy="400110"/>
          </a:xfrm>
          <a:prstGeom prst="rect">
            <a:avLst/>
          </a:prstGeom>
          <a:noFill/>
        </p:spPr>
        <p:txBody>
          <a:bodyPr wrap="square" rtlCol="0">
            <a:spAutoFit/>
          </a:bodyPr>
          <a:lstStyle/>
          <a:p>
            <a:pPr algn="l"/>
            <a:r>
              <a:rPr lang="en-GB" sz="2000" b="1" dirty="0">
                <a:solidFill>
                  <a:schemeClr val="accent2"/>
                </a:solidFill>
              </a:rPr>
              <a:t>sheets</a:t>
            </a:r>
          </a:p>
        </p:txBody>
      </p:sp>
      <p:sp>
        <p:nvSpPr>
          <p:cNvPr id="68" name="TextBox 67"/>
          <p:cNvSpPr txBox="1"/>
          <p:nvPr/>
        </p:nvSpPr>
        <p:spPr>
          <a:xfrm>
            <a:off x="9883553" y="2423065"/>
            <a:ext cx="1264093" cy="400110"/>
          </a:xfrm>
          <a:prstGeom prst="rect">
            <a:avLst/>
          </a:prstGeom>
          <a:noFill/>
        </p:spPr>
        <p:txBody>
          <a:bodyPr wrap="square" rtlCol="0">
            <a:spAutoFit/>
          </a:bodyPr>
          <a:lstStyle/>
          <a:p>
            <a:pPr algn="l"/>
            <a:r>
              <a:rPr lang="en-GB" sz="2000" b="1">
                <a:solidFill>
                  <a:schemeClr val="accent2"/>
                </a:solidFill>
              </a:rPr>
              <a:t>paper</a:t>
            </a:r>
            <a:endParaRPr lang="en-GB" sz="2000" b="1" dirty="0">
              <a:solidFill>
                <a:schemeClr val="accent2"/>
              </a:solidFill>
            </a:endParaRPr>
          </a:p>
        </p:txBody>
      </p:sp>
      <p:sp>
        <p:nvSpPr>
          <p:cNvPr id="69" name="Google Shape;256;p7"/>
          <p:cNvSpPr txBox="1"/>
          <p:nvPr/>
        </p:nvSpPr>
        <p:spPr>
          <a:xfrm>
            <a:off x="5404791" y="3381526"/>
            <a:ext cx="623475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accent5">
                    <a:lumMod val="50000"/>
                  </a:schemeClr>
                </a:solidFill>
                <a:latin typeface="Century Gothic" panose="020B0502020202020204" pitchFamily="34" charset="0"/>
                <a:ea typeface="Arial"/>
                <a:cs typeface="Arial"/>
                <a:sym typeface="Arial"/>
              </a:rPr>
              <a:t>You </a:t>
            </a:r>
            <a:r>
              <a:rPr lang="en-GB" sz="2000">
                <a:solidFill>
                  <a:schemeClr val="accent5">
                    <a:lumMod val="50000"/>
                  </a:schemeClr>
                </a:solidFill>
                <a:latin typeface="Century Gothic" panose="020B0502020202020204" pitchFamily="34" charset="0"/>
                <a:ea typeface="Arial"/>
                <a:cs typeface="Arial"/>
                <a:sym typeface="Arial"/>
              </a:rPr>
              <a:t>have come to _______ on ______ </a:t>
            </a:r>
            <a:r>
              <a:rPr lang="en-GB" sz="2000" dirty="0">
                <a:solidFill>
                  <a:schemeClr val="accent5">
                    <a:lumMod val="50000"/>
                  </a:schemeClr>
                </a:solidFill>
                <a:latin typeface="Century Gothic" panose="020B0502020202020204" pitchFamily="34" charset="0"/>
                <a:ea typeface="Arial"/>
                <a:cs typeface="Arial"/>
                <a:sym typeface="Arial"/>
              </a:rPr>
              <a:t>. _____?</a:t>
            </a:r>
            <a:endParaRPr sz="2000" b="1" dirty="0">
              <a:solidFill>
                <a:schemeClr val="accent5">
                  <a:lumMod val="50000"/>
                </a:schemeClr>
              </a:solidFill>
              <a:latin typeface="Century Gothic" panose="020B0502020202020204" pitchFamily="34" charset="0"/>
              <a:ea typeface="Arial"/>
              <a:cs typeface="Arial"/>
              <a:sym typeface="Arial"/>
            </a:endParaRPr>
          </a:p>
        </p:txBody>
      </p:sp>
      <p:sp>
        <p:nvSpPr>
          <p:cNvPr id="70" name="TextBox 69"/>
          <p:cNvSpPr txBox="1"/>
          <p:nvPr/>
        </p:nvSpPr>
        <p:spPr>
          <a:xfrm>
            <a:off x="7890123" y="3358672"/>
            <a:ext cx="1264093" cy="400110"/>
          </a:xfrm>
          <a:prstGeom prst="rect">
            <a:avLst/>
          </a:prstGeom>
          <a:noFill/>
        </p:spPr>
        <p:txBody>
          <a:bodyPr wrap="square" rtlCol="0">
            <a:spAutoFit/>
          </a:bodyPr>
          <a:lstStyle/>
          <a:p>
            <a:pPr algn="l"/>
            <a:r>
              <a:rPr lang="en-GB" sz="2000" b="1" dirty="0">
                <a:solidFill>
                  <a:schemeClr val="accent2"/>
                </a:solidFill>
              </a:rPr>
              <a:t>class</a:t>
            </a:r>
          </a:p>
        </p:txBody>
      </p:sp>
      <p:sp>
        <p:nvSpPr>
          <p:cNvPr id="71" name="TextBox 70"/>
          <p:cNvSpPr txBox="1"/>
          <p:nvPr/>
        </p:nvSpPr>
        <p:spPr>
          <a:xfrm>
            <a:off x="9212338" y="3380435"/>
            <a:ext cx="828813" cy="400110"/>
          </a:xfrm>
          <a:prstGeom prst="rect">
            <a:avLst/>
          </a:prstGeom>
          <a:noFill/>
        </p:spPr>
        <p:txBody>
          <a:bodyPr wrap="square" rtlCol="0">
            <a:spAutoFit/>
          </a:bodyPr>
          <a:lstStyle/>
          <a:p>
            <a:pPr algn="l"/>
            <a:r>
              <a:rPr lang="en-GB" sz="2000" b="1" dirty="0">
                <a:solidFill>
                  <a:schemeClr val="accent2"/>
                </a:solidFill>
              </a:rPr>
              <a:t>time</a:t>
            </a:r>
          </a:p>
        </p:txBody>
      </p:sp>
      <p:sp>
        <p:nvSpPr>
          <p:cNvPr id="72" name="TextBox 71"/>
          <p:cNvSpPr txBox="1"/>
          <p:nvPr/>
        </p:nvSpPr>
        <p:spPr>
          <a:xfrm>
            <a:off x="9751426" y="4183460"/>
            <a:ext cx="1264093" cy="400110"/>
          </a:xfrm>
          <a:prstGeom prst="rect">
            <a:avLst/>
          </a:prstGeom>
          <a:noFill/>
        </p:spPr>
        <p:txBody>
          <a:bodyPr wrap="square" rtlCol="0">
            <a:spAutoFit/>
          </a:bodyPr>
          <a:lstStyle/>
          <a:p>
            <a:pPr algn="l"/>
            <a:r>
              <a:rPr lang="en-GB" sz="2000" b="1" dirty="0">
                <a:solidFill>
                  <a:schemeClr val="accent2"/>
                </a:solidFill>
              </a:rPr>
              <a:t>wearing</a:t>
            </a:r>
          </a:p>
        </p:txBody>
      </p:sp>
      <p:sp>
        <p:nvSpPr>
          <p:cNvPr id="73" name="Google Shape;256;p7">
            <a:extLst>
              <a:ext uri="{FF2B5EF4-FFF2-40B4-BE49-F238E27FC236}">
                <a16:creationId xmlns:a16="http://schemas.microsoft.com/office/drawing/2014/main" id="{20DC8671-5732-AC40-8CDF-98F87D7A97C8}"/>
              </a:ext>
            </a:extLst>
          </p:cNvPr>
          <p:cNvSpPr txBox="1"/>
          <p:nvPr/>
        </p:nvSpPr>
        <p:spPr>
          <a:xfrm>
            <a:off x="5500041" y="5253241"/>
            <a:ext cx="613950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accent5">
                    <a:lumMod val="50000"/>
                  </a:schemeClr>
                </a:solidFill>
                <a:latin typeface="Century Gothic" panose="020B0502020202020204" pitchFamily="34" charset="0"/>
                <a:ea typeface="Arial"/>
                <a:cs typeface="Arial"/>
                <a:sym typeface="Arial"/>
              </a:rPr>
              <a:t>Do you want </a:t>
            </a:r>
            <a:r>
              <a:rPr lang="en-GB" sz="2000" dirty="0">
                <a:solidFill>
                  <a:schemeClr val="accent5">
                    <a:lumMod val="50000"/>
                  </a:schemeClr>
                </a:solidFill>
                <a:latin typeface="Century Gothic" panose="020B0502020202020204" pitchFamily="34" charset="0"/>
                <a:ea typeface="Arial"/>
                <a:cs typeface="Arial"/>
                <a:sym typeface="Arial"/>
              </a:rPr>
              <a:t>to eat</a:t>
            </a:r>
            <a:r>
              <a:rPr lang="en-GB" sz="2000">
                <a:solidFill>
                  <a:schemeClr val="accent5">
                    <a:lumMod val="50000"/>
                  </a:schemeClr>
                </a:solidFill>
                <a:latin typeface="Century Gothic" panose="020B0502020202020204" pitchFamily="34" charset="0"/>
                <a:ea typeface="Arial"/>
                <a:cs typeface="Arial"/>
                <a:sym typeface="Arial"/>
              </a:rPr>
              <a:t>? We ______ </a:t>
            </a:r>
            <a:r>
              <a:rPr lang="en-GB" sz="2000" dirty="0">
                <a:solidFill>
                  <a:schemeClr val="accent5">
                    <a:lumMod val="50000"/>
                  </a:schemeClr>
                </a:solidFill>
                <a:latin typeface="Century Gothic" panose="020B0502020202020204" pitchFamily="34" charset="0"/>
                <a:ea typeface="Arial"/>
                <a:cs typeface="Arial"/>
                <a:sym typeface="Arial"/>
              </a:rPr>
              <a:t>__________ until 8 o’clock.</a:t>
            </a:r>
          </a:p>
        </p:txBody>
      </p:sp>
      <p:sp>
        <p:nvSpPr>
          <p:cNvPr id="74" name="TextBox 73">
            <a:extLst>
              <a:ext uri="{FF2B5EF4-FFF2-40B4-BE49-F238E27FC236}">
                <a16:creationId xmlns:a16="http://schemas.microsoft.com/office/drawing/2014/main" id="{7958CBF2-6016-E343-BE3F-19BC2961B328}"/>
              </a:ext>
            </a:extLst>
          </p:cNvPr>
          <p:cNvSpPr txBox="1"/>
          <p:nvPr/>
        </p:nvSpPr>
        <p:spPr>
          <a:xfrm>
            <a:off x="5572644" y="4512055"/>
            <a:ext cx="1264093" cy="400110"/>
          </a:xfrm>
          <a:prstGeom prst="rect">
            <a:avLst/>
          </a:prstGeom>
          <a:noFill/>
        </p:spPr>
        <p:txBody>
          <a:bodyPr wrap="square" rtlCol="0">
            <a:spAutoFit/>
          </a:bodyPr>
          <a:lstStyle/>
          <a:p>
            <a:pPr algn="l"/>
            <a:r>
              <a:rPr lang="en-GB" sz="2000" b="1">
                <a:solidFill>
                  <a:schemeClr val="accent2"/>
                </a:solidFill>
              </a:rPr>
              <a:t>shoes</a:t>
            </a:r>
            <a:endParaRPr lang="en-GB" sz="2000" b="1" dirty="0">
              <a:solidFill>
                <a:schemeClr val="accent2"/>
              </a:solidFill>
            </a:endParaRPr>
          </a:p>
        </p:txBody>
      </p:sp>
      <p:sp>
        <p:nvSpPr>
          <p:cNvPr id="75" name="TextBox 74">
            <a:extLst>
              <a:ext uri="{FF2B5EF4-FFF2-40B4-BE49-F238E27FC236}">
                <a16:creationId xmlns:a16="http://schemas.microsoft.com/office/drawing/2014/main" id="{70975F90-CFED-DC41-9FF2-3732742924D0}"/>
              </a:ext>
            </a:extLst>
          </p:cNvPr>
          <p:cNvSpPr txBox="1"/>
          <p:nvPr/>
        </p:nvSpPr>
        <p:spPr>
          <a:xfrm>
            <a:off x="8637689" y="5237614"/>
            <a:ext cx="857066" cy="400110"/>
          </a:xfrm>
          <a:prstGeom prst="rect">
            <a:avLst/>
          </a:prstGeom>
          <a:noFill/>
        </p:spPr>
        <p:txBody>
          <a:bodyPr wrap="square" rtlCol="0">
            <a:spAutoFit/>
          </a:bodyPr>
          <a:lstStyle/>
          <a:p>
            <a:pPr algn="l"/>
            <a:r>
              <a:rPr lang="en-GB" sz="2000" b="1" dirty="0">
                <a:solidFill>
                  <a:schemeClr val="accent2"/>
                </a:solidFill>
              </a:rPr>
              <a:t>serve</a:t>
            </a:r>
          </a:p>
        </p:txBody>
      </p:sp>
      <p:sp>
        <p:nvSpPr>
          <p:cNvPr id="76" name="TextBox 75">
            <a:extLst>
              <a:ext uri="{FF2B5EF4-FFF2-40B4-BE49-F238E27FC236}">
                <a16:creationId xmlns:a16="http://schemas.microsoft.com/office/drawing/2014/main" id="{ABABC45C-ABD6-0549-93C3-2A7F420D6610}"/>
              </a:ext>
            </a:extLst>
          </p:cNvPr>
          <p:cNvSpPr txBox="1"/>
          <p:nvPr/>
        </p:nvSpPr>
        <p:spPr>
          <a:xfrm>
            <a:off x="9478960" y="5236354"/>
            <a:ext cx="1412542" cy="400110"/>
          </a:xfrm>
          <a:prstGeom prst="rect">
            <a:avLst/>
          </a:prstGeom>
          <a:noFill/>
        </p:spPr>
        <p:txBody>
          <a:bodyPr wrap="square" rtlCol="0">
            <a:spAutoFit/>
          </a:bodyPr>
          <a:lstStyle/>
          <a:p>
            <a:pPr algn="l"/>
            <a:r>
              <a:rPr lang="en-GB" sz="2000" b="1" dirty="0">
                <a:solidFill>
                  <a:schemeClr val="accent2"/>
                </a:solidFill>
              </a:rPr>
              <a:t>breakfast</a:t>
            </a:r>
          </a:p>
        </p:txBody>
      </p:sp>
      <p:sp>
        <p:nvSpPr>
          <p:cNvPr id="77" name="TextBox 76">
            <a:extLst>
              <a:ext uri="{FF2B5EF4-FFF2-40B4-BE49-F238E27FC236}">
                <a16:creationId xmlns:a16="http://schemas.microsoft.com/office/drawing/2014/main" id="{00544940-5BFC-D34A-B485-4D4353DCB803}"/>
              </a:ext>
            </a:extLst>
          </p:cNvPr>
          <p:cNvSpPr txBox="1"/>
          <p:nvPr/>
        </p:nvSpPr>
        <p:spPr>
          <a:xfrm>
            <a:off x="10198863" y="3363251"/>
            <a:ext cx="867610" cy="400110"/>
          </a:xfrm>
          <a:prstGeom prst="rect">
            <a:avLst/>
          </a:prstGeom>
          <a:noFill/>
        </p:spPr>
        <p:txBody>
          <a:bodyPr wrap="square" rtlCol="0">
            <a:spAutoFit/>
          </a:bodyPr>
          <a:lstStyle/>
          <a:p>
            <a:pPr algn="l"/>
            <a:r>
              <a:rPr lang="en-GB" sz="2000" b="1" dirty="0">
                <a:solidFill>
                  <a:schemeClr val="accent2"/>
                </a:solidFill>
              </a:rPr>
              <a:t>OK</a:t>
            </a:r>
          </a:p>
        </p:txBody>
      </p:sp>
    </p:spTree>
    <p:extLst>
      <p:ext uri="{BB962C8B-B14F-4D97-AF65-F5344CB8AC3E}">
        <p14:creationId xmlns:p14="http://schemas.microsoft.com/office/powerpoint/2010/main" val="119813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62" grpId="0"/>
      <p:bldP spid="63" grpId="0"/>
      <p:bldP spid="64" grpId="0"/>
      <p:bldP spid="68" grpId="0"/>
      <p:bldP spid="69" grpId="0"/>
      <p:bldP spid="70" grpId="0"/>
      <p:bldP spid="71" grpId="0"/>
      <p:bldP spid="72" grpId="0"/>
      <p:bldP spid="73" grpId="0"/>
      <p:bldP spid="74" grpId="0"/>
      <p:bldP spid="75" grpId="0"/>
      <p:bldP spid="76" grpId="0"/>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520DC74-F057-D34B-AD6D-85216C1AC24C}"/>
              </a:ext>
            </a:extLst>
          </p:cNvPr>
          <p:cNvPicPr>
            <a:picLocks noChangeAspect="1"/>
          </p:cNvPicPr>
          <p:nvPr/>
        </p:nvPicPr>
        <p:blipFill rotWithShape="1">
          <a:blip r:embed="rId3"/>
          <a:srcRect l="2749" r="8141" b="32486"/>
          <a:stretch/>
        </p:blipFill>
        <p:spPr>
          <a:xfrm>
            <a:off x="8867779" y="105792"/>
            <a:ext cx="1997027" cy="1796555"/>
          </a:xfrm>
          <a:prstGeom prst="rect">
            <a:avLst/>
          </a:prstGeom>
        </p:spPr>
      </p:pic>
      <p:graphicFrame>
        <p:nvGraphicFramePr>
          <p:cNvPr id="79"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811123933"/>
              </p:ext>
            </p:extLst>
          </p:nvPr>
        </p:nvGraphicFramePr>
        <p:xfrm>
          <a:off x="308760" y="1280290"/>
          <a:ext cx="3439933" cy="4499062"/>
        </p:xfrm>
        <a:graphic>
          <a:graphicData uri="http://schemas.openxmlformats.org/drawingml/2006/table">
            <a:tbl>
              <a:tblPr firstRow="1" bandRow="1">
                <a:tableStyleId>{5DA37D80-6434-44D0-A028-1B22A696006F}</a:tableStyleId>
              </a:tblPr>
              <a:tblGrid>
                <a:gridCol w="865101">
                  <a:extLst>
                    <a:ext uri="{9D8B030D-6E8A-4147-A177-3AD203B41FA5}">
                      <a16:colId xmlns:a16="http://schemas.microsoft.com/office/drawing/2014/main" val="3373404141"/>
                    </a:ext>
                  </a:extLst>
                </a:gridCol>
                <a:gridCol w="1183717">
                  <a:extLst>
                    <a:ext uri="{9D8B030D-6E8A-4147-A177-3AD203B41FA5}">
                      <a16:colId xmlns:a16="http://schemas.microsoft.com/office/drawing/2014/main" val="3894922213"/>
                    </a:ext>
                  </a:extLst>
                </a:gridCol>
                <a:gridCol w="1391115">
                  <a:extLst>
                    <a:ext uri="{9D8B030D-6E8A-4147-A177-3AD203B41FA5}">
                      <a16:colId xmlns:a16="http://schemas.microsoft.com/office/drawing/2014/main" val="4028571100"/>
                    </a:ext>
                  </a:extLst>
                </a:gridCol>
              </a:tblGrid>
              <a:tr h="678703">
                <a:tc>
                  <a:txBody>
                    <a:bodyPr/>
                    <a:lstStyle/>
                    <a:p>
                      <a:endParaRPr lang="es-GB" dirty="0"/>
                    </a:p>
                  </a:txBody>
                  <a:tcPr/>
                </a:tc>
                <a:tc>
                  <a:txBody>
                    <a:bodyPr/>
                    <a:lstStyle/>
                    <a:p>
                      <a:pPr algn="ctr"/>
                      <a:r>
                        <a:rPr lang="en-GB" sz="2000" b="1">
                          <a:solidFill>
                            <a:srgbClr val="203864"/>
                          </a:solidFill>
                        </a:rPr>
                        <a:t>Daniel</a:t>
                      </a:r>
                      <a:endParaRPr lang="es-GB" sz="2000" b="1" dirty="0">
                        <a:solidFill>
                          <a:srgbClr val="203864"/>
                        </a:solidFill>
                      </a:endParaRPr>
                    </a:p>
                  </a:txBody>
                  <a:tcPr anchor="ctr"/>
                </a:tc>
                <a:tc>
                  <a:txBody>
                    <a:bodyPr/>
                    <a:lstStyle/>
                    <a:p>
                      <a:pPr algn="ctr"/>
                      <a:r>
                        <a:rPr lang="en-GB" sz="2000" b="1">
                          <a:solidFill>
                            <a:srgbClr val="203864"/>
                          </a:solidFill>
                        </a:rPr>
                        <a:t>El</a:t>
                      </a:r>
                      <a:r>
                        <a:rPr lang="en-GB" sz="2000" b="1" baseline="0">
                          <a:solidFill>
                            <a:srgbClr val="203864"/>
                          </a:solidFill>
                        </a:rPr>
                        <a:t> grupo</a:t>
                      </a:r>
                      <a:endParaRPr lang="es-GB" sz="2000" b="1" dirty="0">
                        <a:solidFill>
                          <a:srgbClr val="203864"/>
                        </a:solidFill>
                      </a:endParaRPr>
                    </a:p>
                  </a:txBody>
                  <a:tcPr anchor="ctr"/>
                </a:tc>
                <a:extLst>
                  <a:ext uri="{0D108BD9-81ED-4DB2-BD59-A6C34878D82A}">
                    <a16:rowId xmlns:a16="http://schemas.microsoft.com/office/drawing/2014/main" val="2827145701"/>
                  </a:ext>
                </a:extLst>
              </a:tr>
              <a:tr h="874521">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2309419041"/>
                  </a:ext>
                </a:extLst>
              </a:tr>
              <a:tr h="953151">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014440159"/>
                  </a:ext>
                </a:extLst>
              </a:tr>
              <a:tr h="981462">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4004349420"/>
                  </a:ext>
                </a:extLst>
              </a:tr>
              <a:tr h="1011225">
                <a:tc>
                  <a:txBody>
                    <a:bodyPr/>
                    <a:lstStyle/>
                    <a:p>
                      <a:endParaRPr lang="es-GB"/>
                    </a:p>
                  </a:txBody>
                  <a:tcPr/>
                </a:tc>
                <a:tc>
                  <a:txBody>
                    <a:bodyPr/>
                    <a:lstStyle/>
                    <a:p>
                      <a:pPr algn="ctr"/>
                      <a:endParaRPr lang="es-GB" sz="2000" b="0" dirty="0">
                        <a:solidFill>
                          <a:srgbClr val="203864"/>
                        </a:solidFill>
                      </a:endParaRPr>
                    </a:p>
                  </a:txBody>
                  <a:tcPr anchor="ctr"/>
                </a:tc>
                <a:tc>
                  <a:txBody>
                    <a:bodyPr/>
                    <a:lstStyle/>
                    <a:p>
                      <a:pPr algn="ctr"/>
                      <a:endParaRPr lang="es-GB" sz="2000" b="0" dirty="0">
                        <a:solidFill>
                          <a:srgbClr val="203864"/>
                        </a:solidFill>
                      </a:endParaRPr>
                    </a:p>
                  </a:txBody>
                  <a:tcPr anchor="ctr"/>
                </a:tc>
                <a:extLst>
                  <a:ext uri="{0D108BD9-81ED-4DB2-BD59-A6C34878D82A}">
                    <a16:rowId xmlns:a16="http://schemas.microsoft.com/office/drawing/2014/main" val="1695397893"/>
                  </a:ext>
                </a:extLst>
              </a:tr>
            </a:tbl>
          </a:graphicData>
        </a:graphic>
      </p:graphicFrame>
      <p:pic>
        <p:nvPicPr>
          <p:cNvPr id="4" name="Picture 6" descr="men in suit clipar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338" y="416588"/>
            <a:ext cx="959679" cy="13339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01725" y="6858000"/>
            <a:ext cx="690275" cy="266644"/>
          </a:xfrm>
        </p:spPr>
        <p:txBody>
          <a:bodyPr>
            <a:normAutofit/>
          </a:bodyPr>
          <a:lstStyle/>
          <a:p>
            <a:r>
              <a:rPr lang="en-GB" sz="500" b="1">
                <a:solidFill>
                  <a:schemeClr val="bg1"/>
                </a:solidFill>
              </a:rPr>
              <a:t>El primer día de clase</a:t>
            </a:r>
            <a:endParaRPr lang="en-GB" sz="500">
              <a:solidFill>
                <a:schemeClr val="bg1"/>
              </a:solidFill>
            </a:endParaRPr>
          </a:p>
        </p:txBody>
      </p:sp>
      <p:sp>
        <p:nvSpPr>
          <p:cNvPr id="84" name="Action Button: Custom 20">
            <a:hlinkClick r:id="" action="ppaction://noaction" highlightClick="1">
              <a:snd r:embed="rId5" name="5. ¿Sueles usar el móvil mientras cruzas la carretera_.wav"/>
            </a:hlinkClick>
            <a:extLst>
              <a:ext uri="{FF2B5EF4-FFF2-40B4-BE49-F238E27FC236}">
                <a16:creationId xmlns:a16="http://schemas.microsoft.com/office/drawing/2014/main" id="{DB2E2216-897C-AA44-A5E8-7B362CFC9C96}"/>
              </a:ext>
            </a:extLst>
          </p:cNvPr>
          <p:cNvSpPr/>
          <p:nvPr/>
        </p:nvSpPr>
        <p:spPr>
          <a:xfrm>
            <a:off x="520091" y="220019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sp>
        <p:nvSpPr>
          <p:cNvPr id="85" name="Action Button: Custom 20">
            <a:hlinkClick r:id="" action="ppaction://noaction" highlightClick="1">
              <a:snd r:embed="rId6" name="6. ¿Queréis jugar al baloncesto con los estudiantes mayores_.wav"/>
            </a:hlinkClick>
            <a:extLst>
              <a:ext uri="{FF2B5EF4-FFF2-40B4-BE49-F238E27FC236}">
                <a16:creationId xmlns:a16="http://schemas.microsoft.com/office/drawing/2014/main" id="{8413884E-82EB-E240-8691-FE21133A9645}"/>
              </a:ext>
            </a:extLst>
          </p:cNvPr>
          <p:cNvSpPr/>
          <p:nvPr/>
        </p:nvSpPr>
        <p:spPr>
          <a:xfrm>
            <a:off x="520091" y="310046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6</a:t>
            </a:r>
          </a:p>
        </p:txBody>
      </p:sp>
      <p:sp>
        <p:nvSpPr>
          <p:cNvPr id="86" name="Action Button: Custom 20">
            <a:hlinkClick r:id="" action="ppaction://noaction" highlightClick="1">
              <a:snd r:embed="rId7" name="7. ¿Soléis tener ganas de comer dulces por las mañanas_.wav"/>
            </a:hlinkClick>
            <a:extLst>
              <a:ext uri="{FF2B5EF4-FFF2-40B4-BE49-F238E27FC236}">
                <a16:creationId xmlns:a16="http://schemas.microsoft.com/office/drawing/2014/main" id="{4EC9CC05-AF4E-194C-90FD-17AFA71693DE}"/>
              </a:ext>
            </a:extLst>
          </p:cNvPr>
          <p:cNvSpPr/>
          <p:nvPr/>
        </p:nvSpPr>
        <p:spPr>
          <a:xfrm>
            <a:off x="511636" y="403922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7</a:t>
            </a:r>
          </a:p>
        </p:txBody>
      </p:sp>
      <p:sp>
        <p:nvSpPr>
          <p:cNvPr id="87" name="Action Button: Custom 20">
            <a:hlinkClick r:id="" action="ppaction://noaction" highlightClick="1">
              <a:snd r:embed="rId8" name="8. No puedes entrar por esta puerta. ¡Es la sala de profesores!.wav"/>
            </a:hlinkClick>
            <a:extLst>
              <a:ext uri="{FF2B5EF4-FFF2-40B4-BE49-F238E27FC236}">
                <a16:creationId xmlns:a16="http://schemas.microsoft.com/office/drawing/2014/main" id="{4A775168-FE24-A94D-9344-049ACAC8DF48}"/>
              </a:ext>
            </a:extLst>
          </p:cNvPr>
          <p:cNvSpPr/>
          <p:nvPr/>
        </p:nvSpPr>
        <p:spPr>
          <a:xfrm>
            <a:off x="511636" y="508010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8</a:t>
            </a:r>
          </a:p>
        </p:txBody>
      </p:sp>
      <p:pic>
        <p:nvPicPr>
          <p:cNvPr id="5" name="Google Shape;204;p7" descr="Shape, circle&#10;&#10;Description automatically generated"/>
          <p:cNvPicPr preferRelativeResize="0"/>
          <p:nvPr/>
        </p:nvPicPr>
        <p:blipFill rotWithShape="1">
          <a:blip r:embed="rId9">
            <a:alphaModFix/>
          </a:blip>
          <a:srcRect/>
          <a:stretch/>
        </p:blipFill>
        <p:spPr>
          <a:xfrm>
            <a:off x="262922" y="1267060"/>
            <a:ext cx="612308" cy="684760"/>
          </a:xfrm>
          <a:prstGeom prst="rect">
            <a:avLst/>
          </a:prstGeom>
          <a:noFill/>
          <a:ln>
            <a:noFill/>
          </a:ln>
        </p:spPr>
      </p:pic>
      <p:sp>
        <p:nvSpPr>
          <p:cNvPr id="98"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171689" y="402138"/>
            <a:ext cx="3276362" cy="430887"/>
          </a:xfrm>
          <a:prstGeom prst="rect">
            <a:avLst/>
          </a:prstGeom>
          <a:noFill/>
        </p:spPr>
        <p:txBody>
          <a:bodyPr wrap="square" rtlCol="0">
            <a:spAutoFit/>
          </a:bodyPr>
          <a:lstStyle/>
          <a:p>
            <a:pPr algn="l"/>
            <a:r>
              <a:rPr lang="en-GB" sz="2200" b="1" dirty="0">
                <a:solidFill>
                  <a:schemeClr val="accent5">
                    <a:lumMod val="50000"/>
                  </a:schemeClr>
                </a:solidFill>
              </a:rPr>
              <a:t>El primer día </a:t>
            </a:r>
            <a:r>
              <a:rPr lang="en-GB" sz="2200" b="1">
                <a:solidFill>
                  <a:schemeClr val="accent5">
                    <a:lumMod val="50000"/>
                  </a:schemeClr>
                </a:solidFill>
              </a:rPr>
              <a:t>de clase</a:t>
            </a:r>
            <a:endParaRPr lang="en-GB" sz="2200" dirty="0">
              <a:solidFill>
                <a:schemeClr val="accent5">
                  <a:lumMod val="50000"/>
                </a:schemeClr>
              </a:solidFill>
            </a:endParaRPr>
          </a:p>
        </p:txBody>
      </p:sp>
      <p:sp>
        <p:nvSpPr>
          <p:cNvPr id="34" name="Google Shape;256;p7">
            <a:extLst>
              <a:ext uri="{FF2B5EF4-FFF2-40B4-BE49-F238E27FC236}">
                <a16:creationId xmlns:a16="http://schemas.microsoft.com/office/drawing/2014/main" id="{59D83EC2-EBFD-6A4B-B231-7423DA949845}"/>
              </a:ext>
            </a:extLst>
          </p:cNvPr>
          <p:cNvSpPr txBox="1"/>
          <p:nvPr/>
        </p:nvSpPr>
        <p:spPr>
          <a:xfrm>
            <a:off x="5178228" y="2015279"/>
            <a:ext cx="681839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accent5">
                    <a:lumMod val="50000"/>
                  </a:schemeClr>
                </a:solidFill>
                <a:latin typeface="Century Gothic" panose="020B0502020202020204" pitchFamily="34" charset="0"/>
                <a:ea typeface="Arial"/>
                <a:cs typeface="Arial"/>
                <a:sym typeface="Arial"/>
              </a:rPr>
              <a:t>Do you usually use your mobile </a:t>
            </a:r>
            <a:r>
              <a:rPr lang="en-GB" sz="2000">
                <a:solidFill>
                  <a:schemeClr val="accent5">
                    <a:lumMod val="50000"/>
                  </a:schemeClr>
                </a:solidFill>
                <a:latin typeface="Century Gothic" panose="020B0502020202020204" pitchFamily="34" charset="0"/>
                <a:ea typeface="Arial"/>
                <a:cs typeface="Arial"/>
                <a:sym typeface="Arial"/>
              </a:rPr>
              <a:t>whilst __________ </a:t>
            </a:r>
            <a:r>
              <a:rPr lang="en-GB" sz="2000" dirty="0">
                <a:solidFill>
                  <a:schemeClr val="accent5">
                    <a:lumMod val="50000"/>
                  </a:schemeClr>
                </a:solidFill>
                <a:latin typeface="Century Gothic" panose="020B0502020202020204" pitchFamily="34" charset="0"/>
                <a:ea typeface="Arial"/>
                <a:cs typeface="Arial"/>
                <a:sym typeface="Arial"/>
              </a:rPr>
              <a:t>the _______?</a:t>
            </a:r>
          </a:p>
        </p:txBody>
      </p:sp>
      <p:sp>
        <p:nvSpPr>
          <p:cNvPr id="35" name="Google Shape;256;p7">
            <a:extLst>
              <a:ext uri="{FF2B5EF4-FFF2-40B4-BE49-F238E27FC236}">
                <a16:creationId xmlns:a16="http://schemas.microsoft.com/office/drawing/2014/main" id="{902651AA-D672-C340-9532-D5E0112C64D6}"/>
              </a:ext>
            </a:extLst>
          </p:cNvPr>
          <p:cNvSpPr txBox="1"/>
          <p:nvPr/>
        </p:nvSpPr>
        <p:spPr>
          <a:xfrm>
            <a:off x="5178228" y="3053477"/>
            <a:ext cx="659966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accent5">
                    <a:lumMod val="50000"/>
                  </a:schemeClr>
                </a:solidFill>
                <a:latin typeface="Century Gothic" panose="020B0502020202020204" pitchFamily="34" charset="0"/>
                <a:ea typeface="Arial"/>
                <a:cs typeface="Arial"/>
                <a:sym typeface="Arial"/>
              </a:rPr>
              <a:t>Do </a:t>
            </a:r>
            <a:r>
              <a:rPr lang="en-GB" sz="2000">
                <a:solidFill>
                  <a:schemeClr val="accent5">
                    <a:lumMod val="50000"/>
                  </a:schemeClr>
                </a:solidFill>
                <a:latin typeface="Century Gothic" panose="020B0502020202020204" pitchFamily="34" charset="0"/>
                <a:ea typeface="Arial"/>
                <a:cs typeface="Arial"/>
                <a:sym typeface="Arial"/>
              </a:rPr>
              <a:t>you all want </a:t>
            </a:r>
            <a:r>
              <a:rPr lang="en-GB" sz="2000" dirty="0">
                <a:solidFill>
                  <a:schemeClr val="accent5">
                    <a:lumMod val="50000"/>
                  </a:schemeClr>
                </a:solidFill>
                <a:latin typeface="Century Gothic" panose="020B0502020202020204" pitchFamily="34" charset="0"/>
                <a:ea typeface="Arial"/>
                <a:cs typeface="Arial"/>
                <a:sym typeface="Arial"/>
              </a:rPr>
              <a:t>to </a:t>
            </a:r>
            <a:r>
              <a:rPr lang="en-GB" sz="2000">
                <a:solidFill>
                  <a:schemeClr val="accent5">
                    <a:lumMod val="50000"/>
                  </a:schemeClr>
                </a:solidFill>
                <a:latin typeface="Century Gothic" panose="020B0502020202020204" pitchFamily="34" charset="0"/>
                <a:ea typeface="Arial"/>
                <a:cs typeface="Arial"/>
                <a:sym typeface="Arial"/>
              </a:rPr>
              <a:t>play basketball with the _______  </a:t>
            </a:r>
            <a:r>
              <a:rPr lang="en-GB" sz="2000" dirty="0">
                <a:solidFill>
                  <a:schemeClr val="accent5">
                    <a:lumMod val="50000"/>
                  </a:schemeClr>
                </a:solidFill>
                <a:latin typeface="Century Gothic" panose="020B0502020202020204" pitchFamily="34" charset="0"/>
                <a:ea typeface="Arial"/>
                <a:cs typeface="Arial"/>
                <a:sym typeface="Arial"/>
              </a:rPr>
              <a:t>__________?</a:t>
            </a:r>
          </a:p>
        </p:txBody>
      </p:sp>
      <p:sp>
        <p:nvSpPr>
          <p:cNvPr id="36" name="Google Shape;256;p7">
            <a:extLst>
              <a:ext uri="{FF2B5EF4-FFF2-40B4-BE49-F238E27FC236}">
                <a16:creationId xmlns:a16="http://schemas.microsoft.com/office/drawing/2014/main" id="{B7091A29-6572-4445-B1D0-BF4582460BD2}"/>
              </a:ext>
            </a:extLst>
          </p:cNvPr>
          <p:cNvSpPr txBox="1"/>
          <p:nvPr/>
        </p:nvSpPr>
        <p:spPr>
          <a:xfrm>
            <a:off x="5178228" y="4997872"/>
            <a:ext cx="634886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accent5">
                    <a:lumMod val="50000"/>
                  </a:schemeClr>
                </a:solidFill>
                <a:latin typeface="Century Gothic" panose="020B0502020202020204" pitchFamily="34" charset="0"/>
                <a:ea typeface="Arial"/>
                <a:cs typeface="Arial"/>
                <a:sym typeface="Arial"/>
              </a:rPr>
              <a:t>You </a:t>
            </a:r>
            <a:r>
              <a:rPr lang="en-GB" sz="2000">
                <a:solidFill>
                  <a:schemeClr val="accent5">
                    <a:lumMod val="50000"/>
                  </a:schemeClr>
                </a:solidFill>
                <a:latin typeface="Century Gothic" panose="020B0502020202020204" pitchFamily="34" charset="0"/>
                <a:ea typeface="Arial"/>
                <a:cs typeface="Arial"/>
                <a:sym typeface="Arial"/>
              </a:rPr>
              <a:t>can’t ________ through _____ </a:t>
            </a:r>
            <a:r>
              <a:rPr lang="en-GB" sz="2000" dirty="0">
                <a:solidFill>
                  <a:schemeClr val="accent5">
                    <a:lumMod val="50000"/>
                  </a:schemeClr>
                </a:solidFill>
                <a:latin typeface="Century Gothic" panose="020B0502020202020204" pitchFamily="34" charset="0"/>
                <a:ea typeface="Arial"/>
                <a:cs typeface="Arial"/>
                <a:sym typeface="Arial"/>
              </a:rPr>
              <a:t>______ – it’s </a:t>
            </a:r>
            <a:r>
              <a:rPr lang="en-GB" sz="2000">
                <a:solidFill>
                  <a:schemeClr val="accent5">
                    <a:lumMod val="50000"/>
                  </a:schemeClr>
                </a:solidFill>
                <a:latin typeface="Century Gothic" panose="020B0502020202020204" pitchFamily="34" charset="0"/>
                <a:ea typeface="Arial"/>
                <a:cs typeface="Arial"/>
                <a:sym typeface="Arial"/>
              </a:rPr>
              <a:t>the staff room! </a:t>
            </a:r>
            <a:endParaRPr lang="en-GB" sz="2000" dirty="0">
              <a:solidFill>
                <a:schemeClr val="accent5">
                  <a:lumMod val="50000"/>
                </a:schemeClr>
              </a:solidFill>
              <a:latin typeface="Century Gothic" panose="020B0502020202020204" pitchFamily="34" charset="0"/>
              <a:ea typeface="Arial"/>
              <a:cs typeface="Arial"/>
              <a:sym typeface="Arial"/>
            </a:endParaRPr>
          </a:p>
        </p:txBody>
      </p:sp>
      <p:sp>
        <p:nvSpPr>
          <p:cNvPr id="37" name="Google Shape;256;p7">
            <a:extLst>
              <a:ext uri="{FF2B5EF4-FFF2-40B4-BE49-F238E27FC236}">
                <a16:creationId xmlns:a16="http://schemas.microsoft.com/office/drawing/2014/main" id="{B7CA4A40-D783-0A4D-9D4D-4FE21A5F7CA9}"/>
              </a:ext>
            </a:extLst>
          </p:cNvPr>
          <p:cNvSpPr txBox="1"/>
          <p:nvPr/>
        </p:nvSpPr>
        <p:spPr>
          <a:xfrm>
            <a:off x="5178228" y="3947907"/>
            <a:ext cx="674199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chemeClr val="accent5">
                    <a:lumMod val="50000"/>
                  </a:schemeClr>
                </a:solidFill>
                <a:latin typeface="Century Gothic" panose="020B0502020202020204" pitchFamily="34" charset="0"/>
                <a:ea typeface="Arial"/>
                <a:cs typeface="Arial"/>
                <a:sym typeface="Arial"/>
              </a:rPr>
              <a:t>Do </a:t>
            </a:r>
            <a:r>
              <a:rPr lang="en-GB" sz="2000">
                <a:solidFill>
                  <a:schemeClr val="accent5">
                    <a:lumMod val="50000"/>
                  </a:schemeClr>
                </a:solidFill>
                <a:latin typeface="Century Gothic" panose="020B0502020202020204" pitchFamily="34" charset="0"/>
                <a:ea typeface="Arial"/>
                <a:cs typeface="Arial"/>
                <a:sym typeface="Arial"/>
              </a:rPr>
              <a:t>you all usually _______  _______ </a:t>
            </a:r>
            <a:r>
              <a:rPr lang="en-GB" sz="2000" dirty="0">
                <a:solidFill>
                  <a:schemeClr val="accent5">
                    <a:lumMod val="50000"/>
                  </a:schemeClr>
                </a:solidFill>
                <a:latin typeface="Century Gothic" panose="020B0502020202020204" pitchFamily="34" charset="0"/>
                <a:ea typeface="Arial"/>
                <a:cs typeface="Arial"/>
                <a:sym typeface="Arial"/>
              </a:rPr>
              <a:t>eating sweets in the mornings? </a:t>
            </a:r>
          </a:p>
        </p:txBody>
      </p:sp>
      <p:sp>
        <p:nvSpPr>
          <p:cNvPr id="41" name="TextBox 40">
            <a:extLst>
              <a:ext uri="{FF2B5EF4-FFF2-40B4-BE49-F238E27FC236}">
                <a16:creationId xmlns:a16="http://schemas.microsoft.com/office/drawing/2014/main" id="{0E0180C2-91CA-854E-8D65-78D93B386A24}"/>
              </a:ext>
            </a:extLst>
          </p:cNvPr>
          <p:cNvSpPr txBox="1"/>
          <p:nvPr/>
        </p:nvSpPr>
        <p:spPr>
          <a:xfrm>
            <a:off x="9806240" y="2003252"/>
            <a:ext cx="1455961" cy="400110"/>
          </a:xfrm>
          <a:prstGeom prst="rect">
            <a:avLst/>
          </a:prstGeom>
          <a:noFill/>
        </p:spPr>
        <p:txBody>
          <a:bodyPr wrap="square" rtlCol="0">
            <a:spAutoFit/>
          </a:bodyPr>
          <a:lstStyle/>
          <a:p>
            <a:pPr algn="l"/>
            <a:r>
              <a:rPr lang="en-GB" sz="2000" b="1" dirty="0">
                <a:solidFill>
                  <a:schemeClr val="accent2"/>
                </a:solidFill>
              </a:rPr>
              <a:t>you cross</a:t>
            </a:r>
          </a:p>
        </p:txBody>
      </p:sp>
      <p:sp>
        <p:nvSpPr>
          <p:cNvPr id="42" name="TextBox 41">
            <a:extLst>
              <a:ext uri="{FF2B5EF4-FFF2-40B4-BE49-F238E27FC236}">
                <a16:creationId xmlns:a16="http://schemas.microsoft.com/office/drawing/2014/main" id="{D3A730C9-1E89-4A4E-86E0-EDEC9E632486}"/>
              </a:ext>
            </a:extLst>
          </p:cNvPr>
          <p:cNvSpPr txBox="1"/>
          <p:nvPr/>
        </p:nvSpPr>
        <p:spPr>
          <a:xfrm>
            <a:off x="5364924" y="2315429"/>
            <a:ext cx="1412542" cy="400110"/>
          </a:xfrm>
          <a:prstGeom prst="rect">
            <a:avLst/>
          </a:prstGeom>
          <a:noFill/>
        </p:spPr>
        <p:txBody>
          <a:bodyPr wrap="square" rtlCol="0">
            <a:spAutoFit/>
          </a:bodyPr>
          <a:lstStyle/>
          <a:p>
            <a:pPr algn="l"/>
            <a:r>
              <a:rPr lang="en-GB" sz="2000" b="1" dirty="0">
                <a:solidFill>
                  <a:schemeClr val="accent2"/>
                </a:solidFill>
              </a:rPr>
              <a:t>road</a:t>
            </a:r>
          </a:p>
        </p:txBody>
      </p:sp>
      <p:sp>
        <p:nvSpPr>
          <p:cNvPr id="44" name="TextBox 43">
            <a:extLst>
              <a:ext uri="{FF2B5EF4-FFF2-40B4-BE49-F238E27FC236}">
                <a16:creationId xmlns:a16="http://schemas.microsoft.com/office/drawing/2014/main" id="{F520D7B7-A2E4-894F-90BA-EC6041F8B4DC}"/>
              </a:ext>
            </a:extLst>
          </p:cNvPr>
          <p:cNvSpPr txBox="1"/>
          <p:nvPr/>
        </p:nvSpPr>
        <p:spPr>
          <a:xfrm>
            <a:off x="10578626" y="3046459"/>
            <a:ext cx="867610" cy="400110"/>
          </a:xfrm>
          <a:prstGeom prst="rect">
            <a:avLst/>
          </a:prstGeom>
          <a:noFill/>
        </p:spPr>
        <p:txBody>
          <a:bodyPr wrap="square" rtlCol="0">
            <a:spAutoFit/>
          </a:bodyPr>
          <a:lstStyle/>
          <a:p>
            <a:pPr algn="l"/>
            <a:r>
              <a:rPr lang="en-GB" sz="2000" b="1" dirty="0">
                <a:solidFill>
                  <a:schemeClr val="accent2"/>
                </a:solidFill>
              </a:rPr>
              <a:t>older</a:t>
            </a:r>
          </a:p>
        </p:txBody>
      </p:sp>
      <p:sp>
        <p:nvSpPr>
          <p:cNvPr id="45" name="TextBox 44">
            <a:extLst>
              <a:ext uri="{FF2B5EF4-FFF2-40B4-BE49-F238E27FC236}">
                <a16:creationId xmlns:a16="http://schemas.microsoft.com/office/drawing/2014/main" id="{0B3C06C7-2DC0-684B-A376-B89FD80D1B52}"/>
              </a:ext>
            </a:extLst>
          </p:cNvPr>
          <p:cNvSpPr txBox="1"/>
          <p:nvPr/>
        </p:nvSpPr>
        <p:spPr>
          <a:xfrm>
            <a:off x="5339279" y="3354114"/>
            <a:ext cx="1307754" cy="400110"/>
          </a:xfrm>
          <a:prstGeom prst="rect">
            <a:avLst/>
          </a:prstGeom>
          <a:noFill/>
        </p:spPr>
        <p:txBody>
          <a:bodyPr wrap="square" rtlCol="0">
            <a:spAutoFit/>
          </a:bodyPr>
          <a:lstStyle/>
          <a:p>
            <a:pPr algn="l"/>
            <a:r>
              <a:rPr lang="en-GB" sz="2000" b="1" dirty="0">
                <a:solidFill>
                  <a:schemeClr val="accent2"/>
                </a:solidFill>
              </a:rPr>
              <a:t>students</a:t>
            </a:r>
          </a:p>
        </p:txBody>
      </p:sp>
      <p:pic>
        <p:nvPicPr>
          <p:cNvPr id="50" name="Picture 8" descr="green checkmark">
            <a:extLst>
              <a:ext uri="{FF2B5EF4-FFF2-40B4-BE49-F238E27FC236}">
                <a16:creationId xmlns:a16="http://schemas.microsoft.com/office/drawing/2014/main" id="{08B2CCD1-0242-7A41-AF93-DFD4CC3026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4430" y="2200191"/>
            <a:ext cx="395334" cy="411807"/>
          </a:xfrm>
          <a:prstGeom prst="rect">
            <a:avLst/>
          </a:prstGeom>
        </p:spPr>
      </p:pic>
      <p:pic>
        <p:nvPicPr>
          <p:cNvPr id="51" name="Picture 8" descr="green checkmark">
            <a:extLst>
              <a:ext uri="{FF2B5EF4-FFF2-40B4-BE49-F238E27FC236}">
                <a16:creationId xmlns:a16="http://schemas.microsoft.com/office/drawing/2014/main" id="{58A857E4-150A-0E49-BBAC-73C82D6DAC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05455" y="3148211"/>
            <a:ext cx="395334" cy="411807"/>
          </a:xfrm>
          <a:prstGeom prst="rect">
            <a:avLst/>
          </a:prstGeom>
        </p:spPr>
      </p:pic>
      <p:sp>
        <p:nvSpPr>
          <p:cNvPr id="52" name="TextBox 51">
            <a:extLst>
              <a:ext uri="{FF2B5EF4-FFF2-40B4-BE49-F238E27FC236}">
                <a16:creationId xmlns:a16="http://schemas.microsoft.com/office/drawing/2014/main" id="{17DC572A-13D1-DD42-A484-984B54F11028}"/>
              </a:ext>
            </a:extLst>
          </p:cNvPr>
          <p:cNvSpPr txBox="1"/>
          <p:nvPr/>
        </p:nvSpPr>
        <p:spPr>
          <a:xfrm>
            <a:off x="3794531" y="2224782"/>
            <a:ext cx="1705510" cy="400110"/>
          </a:xfrm>
          <a:prstGeom prst="rect">
            <a:avLst/>
          </a:prstGeom>
          <a:noFill/>
        </p:spPr>
        <p:txBody>
          <a:bodyPr wrap="square" rtlCol="0">
            <a:spAutoFit/>
          </a:bodyPr>
          <a:lstStyle/>
          <a:p>
            <a:pPr algn="l"/>
            <a:r>
              <a:rPr lang="en-GB" sz="2000" b="1" dirty="0" err="1">
                <a:solidFill>
                  <a:schemeClr val="accent5">
                    <a:lumMod val="50000"/>
                  </a:schemeClr>
                </a:solidFill>
              </a:rPr>
              <a:t>sueles</a:t>
            </a:r>
            <a:endParaRPr lang="en-GB" sz="2000" b="1" dirty="0">
              <a:solidFill>
                <a:schemeClr val="accent5">
                  <a:lumMod val="50000"/>
                </a:schemeClr>
              </a:solidFill>
            </a:endParaRPr>
          </a:p>
        </p:txBody>
      </p:sp>
      <p:sp>
        <p:nvSpPr>
          <p:cNvPr id="53" name="TextBox 52">
            <a:extLst>
              <a:ext uri="{FF2B5EF4-FFF2-40B4-BE49-F238E27FC236}">
                <a16:creationId xmlns:a16="http://schemas.microsoft.com/office/drawing/2014/main" id="{981450A5-C6E2-AD4F-B78E-C617F8EA5833}"/>
              </a:ext>
            </a:extLst>
          </p:cNvPr>
          <p:cNvSpPr txBox="1"/>
          <p:nvPr/>
        </p:nvSpPr>
        <p:spPr>
          <a:xfrm>
            <a:off x="3767913" y="3133986"/>
            <a:ext cx="1705510" cy="400110"/>
          </a:xfrm>
          <a:prstGeom prst="rect">
            <a:avLst/>
          </a:prstGeom>
          <a:noFill/>
        </p:spPr>
        <p:txBody>
          <a:bodyPr wrap="square" rtlCol="0">
            <a:spAutoFit/>
          </a:bodyPr>
          <a:lstStyle/>
          <a:p>
            <a:pPr algn="l"/>
            <a:r>
              <a:rPr lang="en-GB" sz="2000" b="1" dirty="0" err="1">
                <a:solidFill>
                  <a:schemeClr val="accent5">
                    <a:lumMod val="50000"/>
                  </a:schemeClr>
                </a:solidFill>
              </a:rPr>
              <a:t>queréis</a:t>
            </a:r>
            <a:endParaRPr lang="en-GB" sz="2000" b="1" dirty="0">
              <a:solidFill>
                <a:schemeClr val="accent5">
                  <a:lumMod val="50000"/>
                </a:schemeClr>
              </a:solidFill>
            </a:endParaRPr>
          </a:p>
        </p:txBody>
      </p:sp>
      <p:pic>
        <p:nvPicPr>
          <p:cNvPr id="54" name="Picture 8" descr="green checkmark">
            <a:extLst>
              <a:ext uri="{FF2B5EF4-FFF2-40B4-BE49-F238E27FC236}">
                <a16:creationId xmlns:a16="http://schemas.microsoft.com/office/drawing/2014/main" id="{15FF66D8-C000-8042-8675-5C099C76BC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6641" y="4079565"/>
            <a:ext cx="395334" cy="411807"/>
          </a:xfrm>
          <a:prstGeom prst="rect">
            <a:avLst/>
          </a:prstGeom>
        </p:spPr>
      </p:pic>
      <p:pic>
        <p:nvPicPr>
          <p:cNvPr id="55" name="Picture 8" descr="green checkmark">
            <a:extLst>
              <a:ext uri="{FF2B5EF4-FFF2-40B4-BE49-F238E27FC236}">
                <a16:creationId xmlns:a16="http://schemas.microsoft.com/office/drawing/2014/main" id="{933817D7-79A4-5546-96A3-AE6B250434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380" y="5083261"/>
            <a:ext cx="395334" cy="411807"/>
          </a:xfrm>
          <a:prstGeom prst="rect">
            <a:avLst/>
          </a:prstGeom>
        </p:spPr>
      </p:pic>
      <p:sp>
        <p:nvSpPr>
          <p:cNvPr id="56" name="TextBox 55">
            <a:extLst>
              <a:ext uri="{FF2B5EF4-FFF2-40B4-BE49-F238E27FC236}">
                <a16:creationId xmlns:a16="http://schemas.microsoft.com/office/drawing/2014/main" id="{089DB441-6083-7C46-AE90-11BCF3B41721}"/>
              </a:ext>
            </a:extLst>
          </p:cNvPr>
          <p:cNvSpPr txBox="1"/>
          <p:nvPr/>
        </p:nvSpPr>
        <p:spPr>
          <a:xfrm>
            <a:off x="3829067" y="4103442"/>
            <a:ext cx="1705510" cy="400110"/>
          </a:xfrm>
          <a:prstGeom prst="rect">
            <a:avLst/>
          </a:prstGeom>
          <a:noFill/>
        </p:spPr>
        <p:txBody>
          <a:bodyPr wrap="square" rtlCol="0">
            <a:spAutoFit/>
          </a:bodyPr>
          <a:lstStyle/>
          <a:p>
            <a:pPr algn="l"/>
            <a:r>
              <a:rPr lang="en-GB" sz="2000" b="1" dirty="0" err="1">
                <a:solidFill>
                  <a:schemeClr val="accent5">
                    <a:lumMod val="50000"/>
                  </a:schemeClr>
                </a:solidFill>
              </a:rPr>
              <a:t>soléis</a:t>
            </a:r>
            <a:endParaRPr lang="en-GB" sz="2000" b="1" dirty="0">
              <a:solidFill>
                <a:schemeClr val="accent5">
                  <a:lumMod val="50000"/>
                </a:schemeClr>
              </a:solidFill>
            </a:endParaRPr>
          </a:p>
        </p:txBody>
      </p:sp>
      <p:sp>
        <p:nvSpPr>
          <p:cNvPr id="57" name="TextBox 56">
            <a:extLst>
              <a:ext uri="{FF2B5EF4-FFF2-40B4-BE49-F238E27FC236}">
                <a16:creationId xmlns:a16="http://schemas.microsoft.com/office/drawing/2014/main" id="{619A7EDC-1943-BF45-B9E7-4D082A7474C7}"/>
              </a:ext>
            </a:extLst>
          </p:cNvPr>
          <p:cNvSpPr txBox="1"/>
          <p:nvPr/>
        </p:nvSpPr>
        <p:spPr>
          <a:xfrm>
            <a:off x="3794531" y="5017587"/>
            <a:ext cx="1705510" cy="400110"/>
          </a:xfrm>
          <a:prstGeom prst="rect">
            <a:avLst/>
          </a:prstGeom>
          <a:noFill/>
        </p:spPr>
        <p:txBody>
          <a:bodyPr wrap="square" rtlCol="0">
            <a:spAutoFit/>
          </a:bodyPr>
          <a:lstStyle/>
          <a:p>
            <a:pPr algn="l"/>
            <a:r>
              <a:rPr lang="en-GB" sz="2000" b="1" dirty="0" err="1">
                <a:solidFill>
                  <a:schemeClr val="accent5">
                    <a:lumMod val="50000"/>
                  </a:schemeClr>
                </a:solidFill>
              </a:rPr>
              <a:t>puedes</a:t>
            </a:r>
            <a:endParaRPr lang="en-GB" sz="2000" b="1" dirty="0">
              <a:solidFill>
                <a:schemeClr val="accent5">
                  <a:lumMod val="50000"/>
                </a:schemeClr>
              </a:solidFill>
            </a:endParaRPr>
          </a:p>
        </p:txBody>
      </p:sp>
      <p:sp>
        <p:nvSpPr>
          <p:cNvPr id="58" name="TextBox 57">
            <a:extLst>
              <a:ext uri="{FF2B5EF4-FFF2-40B4-BE49-F238E27FC236}">
                <a16:creationId xmlns:a16="http://schemas.microsoft.com/office/drawing/2014/main" id="{01EBBA9B-346F-4746-A0BD-D5DA27A76DD7}"/>
              </a:ext>
            </a:extLst>
          </p:cNvPr>
          <p:cNvSpPr txBox="1"/>
          <p:nvPr/>
        </p:nvSpPr>
        <p:spPr>
          <a:xfrm>
            <a:off x="7581707" y="3924269"/>
            <a:ext cx="867610" cy="400110"/>
          </a:xfrm>
          <a:prstGeom prst="rect">
            <a:avLst/>
          </a:prstGeom>
          <a:noFill/>
        </p:spPr>
        <p:txBody>
          <a:bodyPr wrap="square" rtlCol="0">
            <a:spAutoFit/>
          </a:bodyPr>
          <a:lstStyle/>
          <a:p>
            <a:pPr algn="l"/>
            <a:r>
              <a:rPr lang="en-GB" sz="2000" b="1" dirty="0">
                <a:solidFill>
                  <a:schemeClr val="accent2"/>
                </a:solidFill>
              </a:rPr>
              <a:t>feel</a:t>
            </a:r>
          </a:p>
        </p:txBody>
      </p:sp>
      <p:sp>
        <p:nvSpPr>
          <p:cNvPr id="59" name="TextBox 58">
            <a:extLst>
              <a:ext uri="{FF2B5EF4-FFF2-40B4-BE49-F238E27FC236}">
                <a16:creationId xmlns:a16="http://schemas.microsoft.com/office/drawing/2014/main" id="{04264FEA-0018-A046-9E6C-FEFF1976D2E0}"/>
              </a:ext>
            </a:extLst>
          </p:cNvPr>
          <p:cNvSpPr txBox="1"/>
          <p:nvPr/>
        </p:nvSpPr>
        <p:spPr>
          <a:xfrm>
            <a:off x="8549226" y="3934704"/>
            <a:ext cx="867610" cy="400110"/>
          </a:xfrm>
          <a:prstGeom prst="rect">
            <a:avLst/>
          </a:prstGeom>
          <a:noFill/>
        </p:spPr>
        <p:txBody>
          <a:bodyPr wrap="square" rtlCol="0">
            <a:spAutoFit/>
          </a:bodyPr>
          <a:lstStyle/>
          <a:p>
            <a:pPr algn="l"/>
            <a:r>
              <a:rPr lang="en-GB" sz="2000" b="1" dirty="0">
                <a:solidFill>
                  <a:schemeClr val="accent2"/>
                </a:solidFill>
              </a:rPr>
              <a:t>like</a:t>
            </a:r>
          </a:p>
        </p:txBody>
      </p:sp>
      <p:sp>
        <p:nvSpPr>
          <p:cNvPr id="60" name="TextBox 59">
            <a:extLst>
              <a:ext uri="{FF2B5EF4-FFF2-40B4-BE49-F238E27FC236}">
                <a16:creationId xmlns:a16="http://schemas.microsoft.com/office/drawing/2014/main" id="{B1337469-7C26-2D4E-AF2D-6CB55409C2B0}"/>
              </a:ext>
            </a:extLst>
          </p:cNvPr>
          <p:cNvSpPr txBox="1"/>
          <p:nvPr/>
        </p:nvSpPr>
        <p:spPr>
          <a:xfrm>
            <a:off x="9365131" y="4981162"/>
            <a:ext cx="867610" cy="400110"/>
          </a:xfrm>
          <a:prstGeom prst="rect">
            <a:avLst/>
          </a:prstGeom>
          <a:noFill/>
        </p:spPr>
        <p:txBody>
          <a:bodyPr wrap="square" rtlCol="0">
            <a:spAutoFit/>
          </a:bodyPr>
          <a:lstStyle/>
          <a:p>
            <a:pPr algn="l"/>
            <a:r>
              <a:rPr lang="en-GB" sz="2000" b="1" dirty="0">
                <a:solidFill>
                  <a:schemeClr val="accent2"/>
                </a:solidFill>
              </a:rPr>
              <a:t>door</a:t>
            </a:r>
          </a:p>
        </p:txBody>
      </p:sp>
      <p:sp>
        <p:nvSpPr>
          <p:cNvPr id="61" name="TextBox 60">
            <a:extLst>
              <a:ext uri="{FF2B5EF4-FFF2-40B4-BE49-F238E27FC236}">
                <a16:creationId xmlns:a16="http://schemas.microsoft.com/office/drawing/2014/main" id="{775B21ED-0EBD-1643-9D4A-32D332F7375E}"/>
              </a:ext>
            </a:extLst>
          </p:cNvPr>
          <p:cNvSpPr txBox="1"/>
          <p:nvPr/>
        </p:nvSpPr>
        <p:spPr>
          <a:xfrm>
            <a:off x="6647033" y="4977130"/>
            <a:ext cx="867610" cy="400110"/>
          </a:xfrm>
          <a:prstGeom prst="rect">
            <a:avLst/>
          </a:prstGeom>
          <a:noFill/>
        </p:spPr>
        <p:txBody>
          <a:bodyPr wrap="square" rtlCol="0">
            <a:spAutoFit/>
          </a:bodyPr>
          <a:lstStyle/>
          <a:p>
            <a:pPr algn="l"/>
            <a:r>
              <a:rPr lang="en-GB" sz="2000" b="1">
                <a:solidFill>
                  <a:schemeClr val="accent2"/>
                </a:solidFill>
              </a:rPr>
              <a:t>go in</a:t>
            </a:r>
            <a:endParaRPr lang="en-GB" sz="2000" b="1" dirty="0">
              <a:solidFill>
                <a:schemeClr val="accent2"/>
              </a:solidFill>
            </a:endParaRPr>
          </a:p>
        </p:txBody>
      </p:sp>
      <p:sp>
        <p:nvSpPr>
          <p:cNvPr id="65" name="Rounded Rectangle 11">
            <a:extLst>
              <a:ext uri="{FF2B5EF4-FFF2-40B4-BE49-F238E27FC236}">
                <a16:creationId xmlns:a16="http://schemas.microsoft.com/office/drawing/2014/main" id="{A316DD52-7894-4A75-969C-CA0645DA2978}"/>
              </a:ext>
            </a:extLst>
          </p:cNvPr>
          <p:cNvSpPr/>
          <p:nvPr/>
        </p:nvSpPr>
        <p:spPr>
          <a:xfrm>
            <a:off x="8277226" y="5855161"/>
            <a:ext cx="37892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baloncesto</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 = basketball</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ular Callout 5"/>
          <p:cNvSpPr/>
          <p:nvPr/>
        </p:nvSpPr>
        <p:spPr>
          <a:xfrm>
            <a:off x="3885880" y="1319567"/>
            <a:ext cx="1409700" cy="490282"/>
          </a:xfrm>
          <a:prstGeom prst="wedgeRoundRectCallout">
            <a:avLst>
              <a:gd name="adj1" fmla="val -20157"/>
              <a:gd name="adj2" fmla="val 85813"/>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El verbo</a:t>
            </a:r>
          </a:p>
        </p:txBody>
      </p:sp>
      <p:sp>
        <p:nvSpPr>
          <p:cNvPr id="66" name="TextBox 65">
            <a:extLst>
              <a:ext uri="{FF2B5EF4-FFF2-40B4-BE49-F238E27FC236}">
                <a16:creationId xmlns:a16="http://schemas.microsoft.com/office/drawing/2014/main" id="{B1337469-7C26-2D4E-AF2D-6CB55409C2B0}"/>
              </a:ext>
            </a:extLst>
          </p:cNvPr>
          <p:cNvSpPr txBox="1"/>
          <p:nvPr/>
        </p:nvSpPr>
        <p:spPr>
          <a:xfrm>
            <a:off x="8703727" y="4981162"/>
            <a:ext cx="867610" cy="400110"/>
          </a:xfrm>
          <a:prstGeom prst="rect">
            <a:avLst/>
          </a:prstGeom>
          <a:noFill/>
        </p:spPr>
        <p:txBody>
          <a:bodyPr wrap="square" rtlCol="0">
            <a:spAutoFit/>
          </a:bodyPr>
          <a:lstStyle/>
          <a:p>
            <a:pPr algn="l"/>
            <a:r>
              <a:rPr lang="en-GB" sz="2000" b="1">
                <a:solidFill>
                  <a:schemeClr val="accent2"/>
                </a:solidFill>
              </a:rPr>
              <a:t>this</a:t>
            </a:r>
            <a:endParaRPr lang="en-GB" sz="2000" b="1" dirty="0">
              <a:solidFill>
                <a:schemeClr val="accent2"/>
              </a:solidFill>
            </a:endParaRPr>
          </a:p>
        </p:txBody>
      </p:sp>
      <p:sp>
        <p:nvSpPr>
          <p:cNvPr id="67" name="TextBox 66"/>
          <p:cNvSpPr txBox="1"/>
          <p:nvPr/>
        </p:nvSpPr>
        <p:spPr>
          <a:xfrm>
            <a:off x="11221871" y="744531"/>
            <a:ext cx="835493" cy="430887"/>
          </a:xfrm>
          <a:prstGeom prst="rect">
            <a:avLst/>
          </a:prstGeom>
          <a:noFill/>
        </p:spPr>
        <p:txBody>
          <a:bodyPr wrap="square" rtlCol="0">
            <a:spAutoFit/>
          </a:bodyPr>
          <a:lstStyle/>
          <a:p>
            <a:pPr algn="l"/>
            <a:r>
              <a:rPr lang="en-GB" sz="2200" b="1">
                <a:solidFill>
                  <a:schemeClr val="accent5">
                    <a:lumMod val="50000"/>
                  </a:schemeClr>
                </a:solidFill>
              </a:rPr>
              <a:t>[2/2]</a:t>
            </a:r>
            <a:endParaRPr lang="en-GB" sz="2200" dirty="0">
              <a:solidFill>
                <a:schemeClr val="accent5">
                  <a:lumMod val="50000"/>
                </a:schemeClr>
              </a:solidFill>
            </a:endParaRPr>
          </a:p>
        </p:txBody>
      </p:sp>
    </p:spTree>
    <p:extLst>
      <p:ext uri="{BB962C8B-B14F-4D97-AF65-F5344CB8AC3E}">
        <p14:creationId xmlns:p14="http://schemas.microsoft.com/office/powerpoint/2010/main" val="228718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1" grpId="0"/>
      <p:bldP spid="42" grpId="0"/>
      <p:bldP spid="44" grpId="0"/>
      <p:bldP spid="45" grpId="0"/>
      <p:bldP spid="52" grpId="0"/>
      <p:bldP spid="53" grpId="0"/>
      <p:bldP spid="56" grpId="0"/>
      <p:bldP spid="57" grpId="0"/>
      <p:bldP spid="58" grpId="0"/>
      <p:bldP spid="59" grpId="0"/>
      <p:bldP spid="60" grpId="0"/>
      <p:bldP spid="61" grpId="0"/>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613900" y="258166"/>
            <a:ext cx="231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16">
            <a:extLst>
              <a:ext uri="{FF2B5EF4-FFF2-40B4-BE49-F238E27FC236}">
                <a16:creationId xmlns:a16="http://schemas.microsoft.com/office/drawing/2014/main" id="{426E1CAF-2C51-8048-824C-18FE99F04831}"/>
              </a:ext>
            </a:extLst>
          </p:cNvPr>
          <p:cNvSpPr/>
          <p:nvPr/>
        </p:nvSpPr>
        <p:spPr>
          <a:xfrm>
            <a:off x="10648648" y="769095"/>
            <a:ext cx="1410981" cy="203254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endParaRPr lang="en-GB" sz="2400">
              <a:solidFill>
                <a:prstClr val="white"/>
              </a:solidFill>
              <a:latin typeface="Century Gothic" panose="020F0302020204030204"/>
            </a:endParaRPr>
          </a:p>
        </p:txBody>
      </p:sp>
      <p:sp>
        <p:nvSpPr>
          <p:cNvPr id="7" name="Action Button: Custom 22">
            <a:hlinkClick r:id="" action="ppaction://noaction" highlightClick="1">
              <a:snd r:embed="rId5" name="Part 1.wav"/>
            </a:hlinkClick>
            <a:extLst>
              <a:ext uri="{FF2B5EF4-FFF2-40B4-BE49-F238E27FC236}">
                <a16:creationId xmlns:a16="http://schemas.microsoft.com/office/drawing/2014/main" id="{FB2B487E-AE86-8D46-9F69-B9F58A67C5C9}"/>
              </a:ext>
            </a:extLst>
          </p:cNvPr>
          <p:cNvSpPr/>
          <p:nvPr/>
        </p:nvSpPr>
        <p:spPr>
          <a:xfrm>
            <a:off x="10813019" y="901963"/>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1</a:t>
            </a:r>
          </a:p>
        </p:txBody>
      </p:sp>
      <p:sp>
        <p:nvSpPr>
          <p:cNvPr id="8" name="Action Button: Custom 22">
            <a:hlinkClick r:id="" action="ppaction://noaction" highlightClick="1">
              <a:snd r:embed="rId6" name="Part 2.wav"/>
            </a:hlinkClick>
            <a:extLst>
              <a:ext uri="{FF2B5EF4-FFF2-40B4-BE49-F238E27FC236}">
                <a16:creationId xmlns:a16="http://schemas.microsoft.com/office/drawing/2014/main" id="{42369F97-9AD1-6646-AFB5-63F520DCEBDD}"/>
              </a:ext>
            </a:extLst>
          </p:cNvPr>
          <p:cNvSpPr/>
          <p:nvPr/>
        </p:nvSpPr>
        <p:spPr>
          <a:xfrm>
            <a:off x="10813019" y="1496649"/>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2</a:t>
            </a:r>
          </a:p>
        </p:txBody>
      </p:sp>
      <p:sp>
        <p:nvSpPr>
          <p:cNvPr id="9" name="Action Button: Custom 22">
            <a:hlinkClick r:id="" action="ppaction://noaction" highlightClick="1">
              <a:snd r:embed="rId7" name="Part 3.wav"/>
            </a:hlinkClick>
            <a:extLst>
              <a:ext uri="{FF2B5EF4-FFF2-40B4-BE49-F238E27FC236}">
                <a16:creationId xmlns:a16="http://schemas.microsoft.com/office/drawing/2014/main" id="{EED92115-432D-DA4E-8526-B5253D5DE4AA}"/>
              </a:ext>
            </a:extLst>
          </p:cNvPr>
          <p:cNvSpPr/>
          <p:nvPr/>
        </p:nvSpPr>
        <p:spPr>
          <a:xfrm>
            <a:off x="10813019" y="2091334"/>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3</a:t>
            </a:r>
          </a:p>
        </p:txBody>
      </p:sp>
      <p:sp>
        <p:nvSpPr>
          <p:cNvPr id="10" name="Action Button: Custom 22">
            <a:hlinkClick r:id="" action="ppaction://noaction" highlightClick="1">
              <a:snd r:embed="rId8" name="tenemos un profesor.wav"/>
            </a:hlinkClick>
            <a:extLst>
              <a:ext uri="{FF2B5EF4-FFF2-40B4-BE49-F238E27FC236}">
                <a16:creationId xmlns:a16="http://schemas.microsoft.com/office/drawing/2014/main" id="{5BA69C67-4BD7-6C49-9DAB-96DCAD4D088B}"/>
              </a:ext>
            </a:extLst>
          </p:cNvPr>
          <p:cNvSpPr/>
          <p:nvPr/>
        </p:nvSpPr>
        <p:spPr>
          <a:xfrm>
            <a:off x="11412605" y="906013"/>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a:solidFill>
                  <a:prstClr val="white"/>
                </a:solidFill>
                <a:latin typeface="Century Gothic" panose="020B0502020202020204" pitchFamily="34" charset="0"/>
              </a:rPr>
              <a:t>4</a:t>
            </a:r>
            <a:endParaRPr lang="en-GB" sz="2400" b="1" dirty="0">
              <a:solidFill>
                <a:prstClr val="white"/>
              </a:solidFill>
              <a:latin typeface="Century Gothic" panose="020B0502020202020204" pitchFamily="34" charset="0"/>
            </a:endParaRPr>
          </a:p>
        </p:txBody>
      </p:sp>
      <p:sp>
        <p:nvSpPr>
          <p:cNvPr id="11" name="Action Button: Custom 22">
            <a:hlinkClick r:id="" action="ppaction://noaction" highlightClick="1">
              <a:snd r:embed="rId9" name="Part 4.wav"/>
            </a:hlinkClick>
            <a:extLst>
              <a:ext uri="{FF2B5EF4-FFF2-40B4-BE49-F238E27FC236}">
                <a16:creationId xmlns:a16="http://schemas.microsoft.com/office/drawing/2014/main" id="{A1EF394C-25EE-B447-9039-E6419583CACF}"/>
              </a:ext>
            </a:extLst>
          </p:cNvPr>
          <p:cNvSpPr/>
          <p:nvPr/>
        </p:nvSpPr>
        <p:spPr>
          <a:xfrm>
            <a:off x="11412606" y="1488524"/>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a:solidFill>
                  <a:prstClr val="white"/>
                </a:solidFill>
                <a:latin typeface="Century Gothic" panose="020B0502020202020204" pitchFamily="34" charset="0"/>
              </a:rPr>
              <a:t>5</a:t>
            </a:r>
            <a:endParaRPr lang="en-GB" sz="2400" b="1" dirty="0">
              <a:solidFill>
                <a:prstClr val="white"/>
              </a:solidFill>
              <a:latin typeface="Century Gothic" panose="020B0502020202020204" pitchFamily="34" charset="0"/>
            </a:endParaRPr>
          </a:p>
        </p:txBody>
      </p:sp>
      <p:sp>
        <p:nvSpPr>
          <p:cNvPr id="13" name="Action Button: Custom 22">
            <a:hlinkClick r:id="" action="ppaction://noaction" highlightClick="1">
              <a:snd r:embed="rId10" name="Part 5.wav"/>
            </a:hlinkClick>
            <a:extLst>
              <a:ext uri="{FF2B5EF4-FFF2-40B4-BE49-F238E27FC236}">
                <a16:creationId xmlns:a16="http://schemas.microsoft.com/office/drawing/2014/main" id="{70C5267D-386B-4AAC-9A95-DDB2B2117B20}"/>
              </a:ext>
            </a:extLst>
          </p:cNvPr>
          <p:cNvSpPr/>
          <p:nvPr/>
        </p:nvSpPr>
        <p:spPr>
          <a:xfrm>
            <a:off x="11421793" y="2091333"/>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a:solidFill>
                  <a:prstClr val="white"/>
                </a:solidFill>
                <a:latin typeface="Century Gothic" panose="020B0502020202020204" pitchFamily="34" charset="0"/>
              </a:rPr>
              <a:t>6</a:t>
            </a:r>
            <a:endParaRPr lang="en-GB" sz="2400" b="1" dirty="0">
              <a:solidFill>
                <a:prstClr val="white"/>
              </a:solidFill>
              <a:latin typeface="Century Gothic" panose="020B0502020202020204" pitchFamily="34" charset="0"/>
            </a:endParaRPr>
          </a:p>
        </p:txBody>
      </p:sp>
      <p:pic>
        <p:nvPicPr>
          <p:cNvPr id="14" name="Picture 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33048" y="6188"/>
            <a:ext cx="10515600" cy="1325563"/>
          </a:xfrm>
        </p:spPr>
        <p:txBody>
          <a:bodyPr>
            <a:normAutofit/>
          </a:bodyPr>
          <a:lstStyle/>
          <a:p>
            <a:r>
              <a:rPr lang="en-GB" sz="2800" b="1">
                <a:solidFill>
                  <a:schemeClr val="bg1"/>
                </a:solidFill>
              </a:rPr>
              <a:t>La primera semana del colegio</a:t>
            </a:r>
            <a:endParaRPr lang="en-GB" sz="2800"/>
          </a:p>
        </p:txBody>
      </p:sp>
      <p:pic>
        <p:nvPicPr>
          <p:cNvPr id="16" name="Picture 2" descr="statue of unity&#10;">
            <a:extLst>
              <a:ext uri="{FF2B5EF4-FFF2-40B4-BE49-F238E27FC236}">
                <a16:creationId xmlns:a16="http://schemas.microsoft.com/office/drawing/2014/main" id="{08FF6D42-5422-B944-8C1C-F01E33C208E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473" r="27236"/>
          <a:stretch/>
        </p:blipFill>
        <p:spPr bwMode="auto">
          <a:xfrm flipH="1">
            <a:off x="10094196" y="4926391"/>
            <a:ext cx="748581" cy="12388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152AEAD-76B6-9148-8AB9-07C50CB50373}"/>
              </a:ext>
            </a:extLst>
          </p:cNvPr>
          <p:cNvSpPr txBox="1"/>
          <p:nvPr/>
        </p:nvSpPr>
        <p:spPr>
          <a:xfrm>
            <a:off x="10503942" y="4508966"/>
            <a:ext cx="1914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Alejandro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647ADF50-4073-D940-ADE6-A8FFFC6A698B}"/>
              </a:ext>
            </a:extLst>
          </p:cNvPr>
          <p:cNvSpPr txBox="1"/>
          <p:nvPr/>
        </p:nvSpPr>
        <p:spPr>
          <a:xfrm>
            <a:off x="10058834" y="5997550"/>
            <a:ext cx="13095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Profe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DC69D9-56DB-E841-A3E3-CC62696845D4}"/>
              </a:ext>
            </a:extLst>
          </p:cNvPr>
          <p:cNvSpPr txBox="1"/>
          <p:nvPr/>
        </p:nvSpPr>
        <p:spPr>
          <a:xfrm>
            <a:off x="11230325" y="5997550"/>
            <a:ext cx="1523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Martín</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Rectangle 20"/>
          <p:cNvSpPr/>
          <p:nvPr/>
        </p:nvSpPr>
        <p:spPr>
          <a:xfrm>
            <a:off x="298953" y="1080968"/>
            <a:ext cx="10514065" cy="5420971"/>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Chicos, ¿tenéis un momento? Estoy buscando estudiantes para hacer una entrevista sobre la primera semana del colegio. ¿Podéis participar?</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M:</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Sí, de acuerdo. </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¡Perfecto! Bueno, ¿cómo va todo?</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M:</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Yo estoy muy contento con mis clases. El único problema es que tenemos un profesor de alemán con un nombre raro. No me acuerdo de cómo se llama…</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¡Debe ser el Señor </a:t>
            </a:r>
            <a:r>
              <a:rPr lang="en-GB" sz="2000">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Durchdenwald! Ah, me encanta su</a:t>
            </a:r>
            <a:r>
              <a:rPr lang="en-GB" sz="2000" b="1">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nombre</a:t>
            </a:r>
            <a:r>
              <a:rPr lang="en-GB" sz="2000" b="1">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Alejandro, ¿quieres</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decir algo?</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Al principio llegaba tarde a todas mis clases porque el edificio es muy grande y siempre estaba perdido. Además, este pasillo estaba lleno de estudiantes mayores. </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Solo necesitas tiempo para aprender dónde está todo. Otra pregunta:       ¿aprendéis mucho en clase?</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En general, sí, pero el primer día…</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28" name="Rounded Rectangle 11">
            <a:extLst>
              <a:ext uri="{FF2B5EF4-FFF2-40B4-BE49-F238E27FC236}">
                <a16:creationId xmlns:a16="http://schemas.microsoft.com/office/drawing/2014/main" id="{A316DD52-7894-4A75-969C-CA0645DA2978}"/>
              </a:ext>
            </a:extLst>
          </p:cNvPr>
          <p:cNvSpPr/>
          <p:nvPr/>
        </p:nvSpPr>
        <p:spPr>
          <a:xfrm>
            <a:off x="6552631" y="266443"/>
            <a:ext cx="29415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pasillo = corridor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Male Clipart Middle School Boy - Students Grade 6 Cartoon - Png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61205" y="4990289"/>
            <a:ext cx="461761" cy="10397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14"/>
          <a:srcRect l="22528" r="22615"/>
          <a:stretch/>
        </p:blipFill>
        <p:spPr>
          <a:xfrm>
            <a:off x="10914240" y="3448764"/>
            <a:ext cx="632170" cy="1060202"/>
          </a:xfrm>
          <a:prstGeom prst="rect">
            <a:avLst/>
          </a:prstGeom>
        </p:spPr>
      </p:pic>
      <p:pic>
        <p:nvPicPr>
          <p:cNvPr id="3"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621741" y="1676661"/>
            <a:ext cx="609600" cy="609600"/>
          </a:xfrm>
          <a:prstGeom prst="rect">
            <a:avLst/>
          </a:prstGeom>
        </p:spPr>
      </p:pic>
    </p:spTree>
    <p:extLst>
      <p:ext uri="{BB962C8B-B14F-4D97-AF65-F5344CB8AC3E}">
        <p14:creationId xmlns:p14="http://schemas.microsoft.com/office/powerpoint/2010/main" val="1217745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61925" y="296864"/>
            <a:ext cx="4905375" cy="677348"/>
          </a:xfrm>
        </p:spPr>
        <p:txBody>
          <a:bodyPr>
            <a:normAutofit/>
          </a:bodyPr>
          <a:lstStyle/>
          <a:p>
            <a:r>
              <a:rPr lang="en-GB" sz="3200" b="1">
                <a:solidFill>
                  <a:schemeClr val="bg1"/>
                </a:solidFill>
              </a:rPr>
              <a:t>Hacemos predicciones</a:t>
            </a:r>
          </a:p>
        </p:txBody>
      </p:sp>
      <p:sp>
        <p:nvSpPr>
          <p:cNvPr id="5" name="Rounded Rectangular Callout 4"/>
          <p:cNvSpPr/>
          <p:nvPr/>
        </p:nvSpPr>
        <p:spPr>
          <a:xfrm>
            <a:off x="276225" y="1319567"/>
            <a:ext cx="6372931" cy="499185"/>
          </a:xfrm>
          <a:prstGeom prst="wedgeRoundRectCallout">
            <a:avLst>
              <a:gd name="adj1" fmla="val -20157"/>
              <a:gd name="adj2" fmla="val 85813"/>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200">
                <a:solidFill>
                  <a:srgbClr val="002060"/>
                </a:solidFill>
              </a:rPr>
              <a:t>Otra pregunta: ¿aprendéis mucho en clase?</a:t>
            </a:r>
          </a:p>
        </p:txBody>
      </p:sp>
      <p:sp>
        <p:nvSpPr>
          <p:cNvPr id="7" name="Rounded Rectangular Callout 6"/>
          <p:cNvSpPr/>
          <p:nvPr/>
        </p:nvSpPr>
        <p:spPr>
          <a:xfrm>
            <a:off x="6238854" y="1955114"/>
            <a:ext cx="4905375" cy="427120"/>
          </a:xfrm>
          <a:prstGeom prst="wedgeRoundRectCallout">
            <a:avLst>
              <a:gd name="adj1" fmla="val -20157"/>
              <a:gd name="adj2" fmla="val 9732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n-GB" sz="22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En general, sí, pero el primer día…</a:t>
            </a:r>
            <a:endParaRPr lang="en-GB" sz="220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8" name="TextBox 7"/>
          <p:cNvSpPr txBox="1"/>
          <p:nvPr/>
        </p:nvSpPr>
        <p:spPr>
          <a:xfrm>
            <a:off x="206016" y="3755746"/>
            <a:ext cx="4310228" cy="461665"/>
          </a:xfrm>
          <a:prstGeom prst="rect">
            <a:avLst/>
          </a:prstGeom>
          <a:noFill/>
        </p:spPr>
        <p:txBody>
          <a:bodyPr wrap="square" rtlCol="0">
            <a:spAutoFit/>
          </a:bodyPr>
          <a:lstStyle/>
          <a:p>
            <a:pPr algn="l"/>
            <a:r>
              <a:rPr lang="en-GB" sz="2400" b="1">
                <a:solidFill>
                  <a:schemeClr val="accent5">
                    <a:lumMod val="50000"/>
                  </a:schemeClr>
                </a:solidFill>
              </a:rPr>
              <a:t>¿Qué pasó el primer día?</a:t>
            </a:r>
            <a:endParaRPr lang="en-GB" sz="2400" b="1" dirty="0">
              <a:solidFill>
                <a:schemeClr val="accent5">
                  <a:lumMod val="50000"/>
                </a:schemeClr>
              </a:solidFill>
            </a:endParaRPr>
          </a:p>
        </p:txBody>
      </p:sp>
      <p:sp>
        <p:nvSpPr>
          <p:cNvPr id="9" name="TextBox 8"/>
          <p:cNvSpPr txBox="1"/>
          <p:nvPr/>
        </p:nvSpPr>
        <p:spPr>
          <a:xfrm>
            <a:off x="276225" y="4233888"/>
            <a:ext cx="7628910" cy="461665"/>
          </a:xfrm>
          <a:prstGeom prst="rect">
            <a:avLst/>
          </a:prstGeom>
          <a:noFill/>
        </p:spPr>
        <p:txBody>
          <a:bodyPr wrap="square" rtlCol="0">
            <a:spAutoFit/>
          </a:bodyPr>
          <a:lstStyle/>
          <a:p>
            <a:pPr algn="l"/>
            <a:r>
              <a:rPr lang="en-GB" sz="2400">
                <a:solidFill>
                  <a:schemeClr val="accent5">
                    <a:lumMod val="50000"/>
                  </a:schemeClr>
                </a:solidFill>
              </a:rPr>
              <a:t>a) Alejandro no fue a clase.  </a:t>
            </a:r>
            <a:endParaRPr lang="en-GB" sz="2400" dirty="0">
              <a:solidFill>
                <a:schemeClr val="accent5">
                  <a:lumMod val="50000"/>
                </a:schemeClr>
              </a:solidFill>
            </a:endParaRPr>
          </a:p>
        </p:txBody>
      </p:sp>
      <p:sp>
        <p:nvSpPr>
          <p:cNvPr id="10" name="TextBox 9"/>
          <p:cNvSpPr txBox="1"/>
          <p:nvPr/>
        </p:nvSpPr>
        <p:spPr>
          <a:xfrm>
            <a:off x="276225" y="4695553"/>
            <a:ext cx="9900162" cy="461665"/>
          </a:xfrm>
          <a:prstGeom prst="rect">
            <a:avLst/>
          </a:prstGeom>
          <a:noFill/>
        </p:spPr>
        <p:txBody>
          <a:bodyPr wrap="square" rtlCol="0">
            <a:spAutoFit/>
          </a:bodyPr>
          <a:lstStyle/>
          <a:p>
            <a:pPr algn="l"/>
            <a:r>
              <a:rPr lang="en-GB" sz="2400">
                <a:solidFill>
                  <a:schemeClr val="accent5">
                    <a:lumMod val="50000"/>
                  </a:schemeClr>
                </a:solidFill>
              </a:rPr>
              <a:t>b) Alejandro no entendió la actividad en la clase de inglés.</a:t>
            </a:r>
            <a:endParaRPr lang="en-GB" sz="2400" dirty="0">
              <a:solidFill>
                <a:schemeClr val="accent5">
                  <a:lumMod val="50000"/>
                </a:schemeClr>
              </a:solidFill>
            </a:endParaRPr>
          </a:p>
        </p:txBody>
      </p:sp>
      <p:sp>
        <p:nvSpPr>
          <p:cNvPr id="11" name="TextBox 10"/>
          <p:cNvSpPr txBox="1"/>
          <p:nvPr/>
        </p:nvSpPr>
        <p:spPr>
          <a:xfrm>
            <a:off x="276225" y="5157218"/>
            <a:ext cx="8503981" cy="461665"/>
          </a:xfrm>
          <a:prstGeom prst="rect">
            <a:avLst/>
          </a:prstGeom>
          <a:noFill/>
        </p:spPr>
        <p:txBody>
          <a:bodyPr wrap="square" rtlCol="0">
            <a:spAutoFit/>
          </a:bodyPr>
          <a:lstStyle/>
          <a:p>
            <a:pPr algn="l"/>
            <a:r>
              <a:rPr lang="en-GB" sz="2400">
                <a:solidFill>
                  <a:schemeClr val="accent5">
                    <a:lumMod val="50000"/>
                  </a:schemeClr>
                </a:solidFill>
              </a:rPr>
              <a:t>c) Alejandro discutió con la profesora. </a:t>
            </a:r>
            <a:endParaRPr lang="en-GB" sz="2400" dirty="0">
              <a:solidFill>
                <a:schemeClr val="accent5">
                  <a:lumMod val="50000"/>
                </a:schemeClr>
              </a:solidFill>
            </a:endParaRPr>
          </a:p>
        </p:txBody>
      </p:sp>
      <p:sp>
        <p:nvSpPr>
          <p:cNvPr id="12" name="TextBox 11"/>
          <p:cNvSpPr txBox="1"/>
          <p:nvPr/>
        </p:nvSpPr>
        <p:spPr>
          <a:xfrm>
            <a:off x="276225" y="5618883"/>
            <a:ext cx="8661298" cy="461665"/>
          </a:xfrm>
          <a:prstGeom prst="rect">
            <a:avLst/>
          </a:prstGeom>
          <a:noFill/>
        </p:spPr>
        <p:txBody>
          <a:bodyPr wrap="square" rtlCol="0">
            <a:spAutoFit/>
          </a:bodyPr>
          <a:lstStyle/>
          <a:p>
            <a:pPr algn="l"/>
            <a:r>
              <a:rPr lang="en-GB" sz="2400">
                <a:solidFill>
                  <a:schemeClr val="accent5">
                    <a:lumMod val="50000"/>
                  </a:schemeClr>
                </a:solidFill>
              </a:rPr>
              <a:t>d) Alejandro hizo algo tonto en clase.</a:t>
            </a:r>
            <a:endParaRPr lang="en-GB" sz="2400" dirty="0">
              <a:solidFill>
                <a:schemeClr val="accent5">
                  <a:lumMod val="50000"/>
                </a:schemeClr>
              </a:solidFill>
            </a:endParaRPr>
          </a:p>
        </p:txBody>
      </p:sp>
      <p:pic>
        <p:nvPicPr>
          <p:cNvPr id="13" name="Picture 2" descr="statue of unity&#10;">
            <a:extLst>
              <a:ext uri="{FF2B5EF4-FFF2-40B4-BE49-F238E27FC236}">
                <a16:creationId xmlns:a16="http://schemas.microsoft.com/office/drawing/2014/main" id="{E4B25720-5194-2F4A-A444-95B25D7B43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23508" y="2123719"/>
            <a:ext cx="1805404" cy="13532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5"/>
          <a:srcRect l="22528" r="22615"/>
          <a:stretch/>
        </p:blipFill>
        <p:spPr>
          <a:xfrm>
            <a:off x="7337027" y="2618061"/>
            <a:ext cx="632170" cy="1060202"/>
          </a:xfrm>
          <a:prstGeom prst="rect">
            <a:avLst/>
          </a:prstGeom>
        </p:spPr>
      </p:pic>
      <p:sp>
        <p:nvSpPr>
          <p:cNvPr id="15" name="Rounded Rectangle 11">
            <a:extLst>
              <a:ext uri="{FF2B5EF4-FFF2-40B4-BE49-F238E27FC236}">
                <a16:creationId xmlns:a16="http://schemas.microsoft.com/office/drawing/2014/main" id="{A316DD52-7894-4A75-969C-CA0645DA2978}"/>
              </a:ext>
            </a:extLst>
          </p:cNvPr>
          <p:cNvSpPr/>
          <p:nvPr/>
        </p:nvSpPr>
        <p:spPr>
          <a:xfrm>
            <a:off x="11002297" y="258166"/>
            <a:ext cx="9258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152AEAD-76B6-9148-8AB9-07C50CB50373}"/>
              </a:ext>
            </a:extLst>
          </p:cNvPr>
          <p:cNvSpPr txBox="1"/>
          <p:nvPr/>
        </p:nvSpPr>
        <p:spPr>
          <a:xfrm>
            <a:off x="7011934" y="3572168"/>
            <a:ext cx="1914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Alejandro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47ADF50-4073-D940-ADE6-A8FFFC6A698B}"/>
              </a:ext>
            </a:extLst>
          </p:cNvPr>
          <p:cNvSpPr txBox="1"/>
          <p:nvPr/>
        </p:nvSpPr>
        <p:spPr>
          <a:xfrm>
            <a:off x="923508" y="2936273"/>
            <a:ext cx="13095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Profe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27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0" grpId="0"/>
      <p:bldP spid="11" grpId="0"/>
      <p:bldP spid="12"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79439" y="0"/>
            <a:ext cx="10515600" cy="1325563"/>
          </a:xfrm>
        </p:spPr>
        <p:txBody>
          <a:bodyPr>
            <a:normAutofit/>
          </a:bodyPr>
          <a:lstStyle/>
          <a:p>
            <a:r>
              <a:rPr lang="en-GB" sz="2600" b="1">
                <a:solidFill>
                  <a:schemeClr val="bg1"/>
                </a:solidFill>
              </a:rPr>
              <a:t>La primera semana del colegio</a:t>
            </a:r>
          </a:p>
        </p:txBody>
      </p:sp>
      <p:pic>
        <p:nvPicPr>
          <p:cNvPr id="6" name="Picture 5"/>
          <p:cNvPicPr>
            <a:picLocks noChangeAspect="1"/>
          </p:cNvPicPr>
          <p:nvPr/>
        </p:nvPicPr>
        <p:blipFill rotWithShape="1">
          <a:blip r:embed="rId4"/>
          <a:srcRect l="22528" r="22615"/>
          <a:stretch/>
        </p:blipFill>
        <p:spPr>
          <a:xfrm>
            <a:off x="11400626" y="2437165"/>
            <a:ext cx="506578" cy="849573"/>
          </a:xfrm>
          <a:prstGeom prst="rect">
            <a:avLst/>
          </a:prstGeom>
        </p:spPr>
      </p:pic>
      <p:sp>
        <p:nvSpPr>
          <p:cNvPr id="7" name="Rounded Rectangular Callout 6"/>
          <p:cNvSpPr/>
          <p:nvPr/>
        </p:nvSpPr>
        <p:spPr>
          <a:xfrm>
            <a:off x="996948" y="1247316"/>
            <a:ext cx="5908677" cy="537706"/>
          </a:xfrm>
          <a:prstGeom prst="wedgeRoundRectCallout">
            <a:avLst>
              <a:gd name="adj1" fmla="val -38004"/>
              <a:gd name="adj2" fmla="val 88827"/>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a:solidFill>
                  <a:srgbClr val="002060"/>
                </a:solidFill>
              </a:rPr>
              <a:t>Otra pregunta: ¿aprendéis mucho en clase?</a:t>
            </a:r>
          </a:p>
        </p:txBody>
      </p:sp>
      <p:sp>
        <p:nvSpPr>
          <p:cNvPr id="8" name="Rounded Rectangular Callout 7"/>
          <p:cNvSpPr/>
          <p:nvPr/>
        </p:nvSpPr>
        <p:spPr>
          <a:xfrm>
            <a:off x="3641364" y="1878542"/>
            <a:ext cx="7356435" cy="793049"/>
          </a:xfrm>
          <a:prstGeom prst="wedgeRoundRectCallout">
            <a:avLst>
              <a:gd name="adj1" fmla="val 54128"/>
              <a:gd name="adj2" fmla="val 5082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000">
                <a:solidFill>
                  <a:srgbClr val="002060"/>
                </a:solidFill>
              </a:rPr>
              <a:t>En general, sí, pero el primer día de clase no tenía ganas de estudiar y le tiré un avión de papel a otro chico.  </a:t>
            </a:r>
            <a:endParaRPr lang="en-GB" sz="2400">
              <a:solidFill>
                <a:srgbClr val="002060"/>
              </a:solidFill>
              <a:latin typeface="Arial" panose="020B0604020202020204" pitchFamily="34" charset="0"/>
              <a:ea typeface="Arial" panose="020B0604020202020204" pitchFamily="34" charset="0"/>
              <a:cs typeface="Arial" panose="020B0604020202020204" pitchFamily="34" charset="0"/>
            </a:endParaRPr>
          </a:p>
        </p:txBody>
      </p:sp>
      <p:pic>
        <p:nvPicPr>
          <p:cNvPr id="9" name="Picture 2" descr="statue of unity&#10;">
            <a:extLst>
              <a:ext uri="{FF2B5EF4-FFF2-40B4-BE49-F238E27FC236}">
                <a16:creationId xmlns:a16="http://schemas.microsoft.com/office/drawing/2014/main" id="{E4B25720-5194-2F4A-A444-95B25D7B43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77348" y="1583240"/>
            <a:ext cx="1805404" cy="135326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408137" y="2796142"/>
            <a:ext cx="5877644" cy="507229"/>
          </a:xfrm>
          <a:prstGeom prst="wedgeRoundRectCallout">
            <a:avLst>
              <a:gd name="adj1" fmla="val -38166"/>
              <a:gd name="adj2" fmla="val -80179"/>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a:solidFill>
                  <a:srgbClr val="002060"/>
                </a:solidFill>
              </a:rPr>
              <a:t>Alejandro, </a:t>
            </a:r>
            <a:r>
              <a:rPr lang="en-GB" sz="2000">
                <a:solidFill>
                  <a:srgbClr val="002060"/>
                </a:solidFill>
                <a:latin typeface="Century Gothic" panose="020B0502020202020204" pitchFamily="34" charset="0"/>
              </a:rPr>
              <a:t>i</a:t>
            </a:r>
            <a:r>
              <a:rPr lang="en-GB" sz="2000">
                <a:solidFill>
                  <a:srgbClr val="002060"/>
                </a:solidFill>
              </a:rPr>
              <a:t>debes prestar atención en clase!</a:t>
            </a:r>
          </a:p>
        </p:txBody>
      </p:sp>
      <p:sp>
        <p:nvSpPr>
          <p:cNvPr id="11" name="Rounded Rectangular Callout 10"/>
          <p:cNvSpPr/>
          <p:nvPr/>
        </p:nvSpPr>
        <p:spPr>
          <a:xfrm>
            <a:off x="2970938" y="3412621"/>
            <a:ext cx="8715295" cy="540180"/>
          </a:xfrm>
          <a:prstGeom prst="wedgeRoundRectCallout">
            <a:avLst>
              <a:gd name="adj1" fmla="val 41621"/>
              <a:gd name="adj2" fmla="val -95475"/>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a:solidFill>
                  <a:srgbClr val="002060"/>
                </a:solidFill>
              </a:rPr>
              <a:t>Sí, lo sé, la verdad es que soy un buen estudiante. Y Martín también.</a:t>
            </a:r>
          </a:p>
        </p:txBody>
      </p:sp>
      <p:sp>
        <p:nvSpPr>
          <p:cNvPr id="12" name="Rounded Rectangular Callout 11"/>
          <p:cNvSpPr/>
          <p:nvPr/>
        </p:nvSpPr>
        <p:spPr>
          <a:xfrm>
            <a:off x="2970938" y="4091441"/>
            <a:ext cx="8202967" cy="751383"/>
          </a:xfrm>
          <a:prstGeom prst="wedgeRoundRectCallout">
            <a:avLst>
              <a:gd name="adj1" fmla="val 53133"/>
              <a:gd name="adj2" fmla="val 32660"/>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a:solidFill>
                  <a:srgbClr val="002060"/>
                </a:solidFill>
              </a:rPr>
              <a:t>Sí, es cierto, profe. Él estudia conmigo y sacamos buenas notas. Esperamos aprobar el primer examen mañana. </a:t>
            </a:r>
            <a:endParaRPr lang="en-GB" sz="2400">
              <a:solidFill>
                <a:srgbClr val="002060"/>
              </a:solidFill>
            </a:endParaRPr>
          </a:p>
        </p:txBody>
      </p:sp>
      <p:pic>
        <p:nvPicPr>
          <p:cNvPr id="13" name="Picture 2" descr="Male Clipart Middle School Boy - Students Grade 6 Cartoon - P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1496" y="4338848"/>
            <a:ext cx="466385" cy="105016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ular Callout 13"/>
          <p:cNvSpPr/>
          <p:nvPr/>
        </p:nvSpPr>
        <p:spPr>
          <a:xfrm>
            <a:off x="552281" y="4999581"/>
            <a:ext cx="7767753" cy="752858"/>
          </a:xfrm>
          <a:prstGeom prst="wedgeRoundRectCallout">
            <a:avLst>
              <a:gd name="adj1" fmla="val -36042"/>
              <a:gd name="adj2" fmla="val -72569"/>
              <a:gd name="adj3" fmla="val 1666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rgbClr val="002060"/>
                </a:solidFill>
              </a:rPr>
              <a:t>Vale chicos, gracias por vuestra ayuda. Espero no escuchar más historias de aviones de papel, ¿de acuerdo?  </a:t>
            </a:r>
          </a:p>
        </p:txBody>
      </p:sp>
      <p:sp>
        <p:nvSpPr>
          <p:cNvPr id="15" name="Rounded Rectangular Callout 14"/>
          <p:cNvSpPr/>
          <p:nvPr/>
        </p:nvSpPr>
        <p:spPr>
          <a:xfrm>
            <a:off x="8460003" y="5543994"/>
            <a:ext cx="1410375" cy="540180"/>
          </a:xfrm>
          <a:prstGeom prst="wedgeRoundRectCallout">
            <a:avLst>
              <a:gd name="adj1" fmla="val 71485"/>
              <a:gd name="adj2" fmla="val -22928"/>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000">
                <a:solidFill>
                  <a:srgbClr val="002060"/>
                </a:solidFill>
              </a:rPr>
              <a:t>Sí, profe.</a:t>
            </a:r>
          </a:p>
        </p:txBody>
      </p:sp>
      <p:pic>
        <p:nvPicPr>
          <p:cNvPr id="17" name="Picture 16"/>
          <p:cNvPicPr>
            <a:picLocks noChangeAspect="1"/>
          </p:cNvPicPr>
          <p:nvPr/>
        </p:nvPicPr>
        <p:blipFill rotWithShape="1">
          <a:blip r:embed="rId4"/>
          <a:srcRect l="22528" r="22615"/>
          <a:stretch/>
        </p:blipFill>
        <p:spPr>
          <a:xfrm>
            <a:off x="10357273" y="5437881"/>
            <a:ext cx="506578" cy="849573"/>
          </a:xfrm>
          <a:prstGeom prst="rect">
            <a:avLst/>
          </a:prstGeom>
        </p:spPr>
      </p:pic>
      <p:sp>
        <p:nvSpPr>
          <p:cNvPr id="18" name="Rounded Rectangle 11">
            <a:extLst>
              <a:ext uri="{FF2B5EF4-FFF2-40B4-BE49-F238E27FC236}">
                <a16:creationId xmlns:a16="http://schemas.microsoft.com/office/drawing/2014/main" id="{A316DD52-7894-4A75-969C-CA0645DA2978}"/>
              </a:ext>
            </a:extLst>
          </p:cNvPr>
          <p:cNvSpPr/>
          <p:nvPr/>
        </p:nvSpPr>
        <p:spPr>
          <a:xfrm>
            <a:off x="11002297" y="258166"/>
            <a:ext cx="9258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p:cNvSpPr txBox="1"/>
          <p:nvPr/>
        </p:nvSpPr>
        <p:spPr>
          <a:xfrm>
            <a:off x="6539596" y="433600"/>
            <a:ext cx="5041900" cy="707886"/>
          </a:xfrm>
          <a:prstGeom prst="rect">
            <a:avLst/>
          </a:prstGeom>
          <a:noFill/>
        </p:spPr>
        <p:txBody>
          <a:bodyPr wrap="square" rtlCol="0">
            <a:spAutoFit/>
          </a:bodyPr>
          <a:lstStyle/>
          <a:p>
            <a:pPr algn="l"/>
            <a:r>
              <a:rPr lang="en-GB" sz="2000">
                <a:solidFill>
                  <a:schemeClr val="accent5">
                    <a:lumMod val="50000"/>
                  </a:schemeClr>
                </a:solidFill>
              </a:rPr>
              <a:t>Lee la segunda parte del texto.</a:t>
            </a:r>
          </a:p>
          <a:p>
            <a:pPr algn="l"/>
            <a:r>
              <a:rPr lang="en-GB" sz="2000">
                <a:solidFill>
                  <a:schemeClr val="accent5">
                    <a:lumMod val="50000"/>
                  </a:schemeClr>
                </a:solidFill>
              </a:rPr>
              <a:t>¿Tu predicción fue* correcta?</a:t>
            </a:r>
            <a:endParaRPr lang="en-GB" sz="2000" dirty="0">
              <a:solidFill>
                <a:schemeClr val="accent5">
                  <a:lumMod val="50000"/>
                </a:schemeClr>
              </a:solidFill>
            </a:endParaRPr>
          </a:p>
        </p:txBody>
      </p:sp>
      <p:sp>
        <p:nvSpPr>
          <p:cNvPr id="20" name="Rounded Rectangle 11">
            <a:extLst>
              <a:ext uri="{FF2B5EF4-FFF2-40B4-BE49-F238E27FC236}">
                <a16:creationId xmlns:a16="http://schemas.microsoft.com/office/drawing/2014/main" id="{A316DD52-7894-4A75-969C-CA0645DA2978}"/>
              </a:ext>
            </a:extLst>
          </p:cNvPr>
          <p:cNvSpPr/>
          <p:nvPr/>
        </p:nvSpPr>
        <p:spPr>
          <a:xfrm>
            <a:off x="8600680" y="1212064"/>
            <a:ext cx="34472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*fue = (s/he, it) went, was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147562" y="5909196"/>
            <a:ext cx="6280887" cy="400110"/>
          </a:xfrm>
          <a:prstGeom prst="rect">
            <a:avLst/>
          </a:prstGeom>
        </p:spPr>
        <p:txBody>
          <a:bodyPr wrap="none">
            <a:spAutoFit/>
          </a:bodyPr>
          <a:lstStyle/>
          <a:p>
            <a:r>
              <a:rPr lang="en-GB" sz="2000" b="1">
                <a:solidFill>
                  <a:schemeClr val="accent5">
                    <a:lumMod val="50000"/>
                  </a:schemeClr>
                </a:solidFill>
              </a:rPr>
              <a:t>Respuesta: d) </a:t>
            </a:r>
            <a:r>
              <a:rPr lang="en-GB" sz="2000">
                <a:solidFill>
                  <a:schemeClr val="accent5">
                    <a:lumMod val="50000"/>
                  </a:schemeClr>
                </a:solidFill>
              </a:rPr>
              <a:t>Alejandro hizo algo tonto en clase.</a:t>
            </a:r>
            <a:endParaRPr lang="en-GB" sz="2000" dirty="0">
              <a:solidFill>
                <a:schemeClr val="accent5">
                  <a:lumMod val="50000"/>
                </a:schemeClr>
              </a:solidFill>
            </a:endParaRPr>
          </a:p>
        </p:txBody>
      </p:sp>
    </p:spTree>
    <p:extLst>
      <p:ext uri="{BB962C8B-B14F-4D97-AF65-F5344CB8AC3E}">
        <p14:creationId xmlns:p14="http://schemas.microsoft.com/office/powerpoint/2010/main" val="288208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2980D1CB-A5DB-6145-99CC-CDFBA319EAED}"/>
              </a:ext>
            </a:extLst>
          </p:cNvPr>
          <p:cNvSpPr/>
          <p:nvPr/>
        </p:nvSpPr>
        <p:spPr>
          <a:xfrm>
            <a:off x="9927211" y="3412084"/>
            <a:ext cx="1590782" cy="1785344"/>
          </a:xfrm>
          <a:prstGeom prst="cloudCallout">
            <a:avLst>
              <a:gd name="adj1" fmla="val -68534"/>
              <a:gd name="adj2" fmla="val 53875"/>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364" y="426098"/>
            <a:ext cx="10384192" cy="863240"/>
          </a:xfrm>
        </p:spPr>
        <p:txBody>
          <a:bodyPr>
            <a:noAutofit/>
          </a:bodyPr>
          <a:lstStyle/>
          <a:p>
            <a:r>
              <a:rPr lang="en-GB" sz="2400"/>
              <a:t>Lee estas frases. Intenta </a:t>
            </a:r>
            <a:r>
              <a:rPr lang="en-GB" sz="2400" dirty="0" err="1"/>
              <a:t>pronunciar</a:t>
            </a:r>
            <a:r>
              <a:rPr lang="en-GB" sz="2400" dirty="0"/>
              <a:t> las palabras </a:t>
            </a:r>
            <a:r>
              <a:rPr lang="en-GB" sz="2400" err="1"/>
              <a:t>correctamente</a:t>
            </a:r>
            <a:r>
              <a:rPr lang="en-GB" sz="2400"/>
              <a:t>. Trabaja con un/a compañero/a.</a:t>
            </a:r>
            <a:endParaRPr lang="en-GB" sz="2400" dirty="0"/>
          </a:p>
        </p:txBody>
      </p:sp>
      <p:sp>
        <p:nvSpPr>
          <p:cNvPr id="4" name="Action Button: Custom 3">
            <a:hlinkClick r:id="" action="ppaction://noaction" highlightClick="1"/>
          </p:cNvPr>
          <p:cNvSpPr/>
          <p:nvPr/>
        </p:nvSpPr>
        <p:spPr>
          <a:xfrm>
            <a:off x="236635" y="2209215"/>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5" name="Action Button: Custom 4">
            <a:hlinkClick r:id="" action="ppaction://noaction" highlightClick="1"/>
          </p:cNvPr>
          <p:cNvSpPr/>
          <p:nvPr/>
        </p:nvSpPr>
        <p:spPr>
          <a:xfrm>
            <a:off x="217345" y="3279247"/>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2</a:t>
            </a:r>
          </a:p>
        </p:txBody>
      </p:sp>
      <p:sp>
        <p:nvSpPr>
          <p:cNvPr id="6" name="Action Button: Custom 5">
            <a:hlinkClick r:id="" action="ppaction://noaction" highlightClick="1"/>
          </p:cNvPr>
          <p:cNvSpPr/>
          <p:nvPr/>
        </p:nvSpPr>
        <p:spPr>
          <a:xfrm>
            <a:off x="217345" y="4331951"/>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3</a:t>
            </a:r>
          </a:p>
        </p:txBody>
      </p:sp>
      <p:sp>
        <p:nvSpPr>
          <p:cNvPr id="11" name="TextBox 10"/>
          <p:cNvSpPr txBox="1"/>
          <p:nvPr/>
        </p:nvSpPr>
        <p:spPr>
          <a:xfrm>
            <a:off x="806976" y="2099630"/>
            <a:ext cx="9112640" cy="707886"/>
          </a:xfrm>
          <a:prstGeom prst="rect">
            <a:avLst/>
          </a:prstGeom>
          <a:noFill/>
        </p:spPr>
        <p:txBody>
          <a:bodyPr wrap="square" rtlCol="0">
            <a:spAutoFit/>
          </a:bodyPr>
          <a:lstStyle/>
          <a:p>
            <a:pPr lvl="0"/>
            <a:r>
              <a:rPr lang="en-GB" sz="2000" b="1">
                <a:solidFill>
                  <a:srgbClr val="002060"/>
                </a:solidFill>
              </a:rPr>
              <a:t>Chicos</a:t>
            </a:r>
            <a:r>
              <a:rPr lang="en-GB" sz="2000">
                <a:solidFill>
                  <a:srgbClr val="002060"/>
                </a:solidFill>
              </a:rPr>
              <a:t>, ¿tenéis un </a:t>
            </a:r>
            <a:r>
              <a:rPr lang="en-GB" sz="2000" b="1">
                <a:solidFill>
                  <a:srgbClr val="002060"/>
                </a:solidFill>
              </a:rPr>
              <a:t>momento</a:t>
            </a:r>
            <a:r>
              <a:rPr lang="en-GB" sz="2000">
                <a:solidFill>
                  <a:srgbClr val="002060"/>
                </a:solidFill>
              </a:rPr>
              <a:t>? Estoy </a:t>
            </a:r>
            <a:r>
              <a:rPr lang="en-GB" sz="2000" b="1">
                <a:solidFill>
                  <a:srgbClr val="002060"/>
                </a:solidFill>
              </a:rPr>
              <a:t>buscando</a:t>
            </a:r>
            <a:r>
              <a:rPr lang="en-GB" sz="2000">
                <a:solidFill>
                  <a:srgbClr val="002060"/>
                </a:solidFill>
              </a:rPr>
              <a:t> </a:t>
            </a:r>
            <a:r>
              <a:rPr lang="en-GB" sz="2000" b="1">
                <a:solidFill>
                  <a:srgbClr val="002060"/>
                </a:solidFill>
              </a:rPr>
              <a:t>estudiantes</a:t>
            </a:r>
            <a:r>
              <a:rPr lang="en-GB" sz="2000">
                <a:solidFill>
                  <a:srgbClr val="002060"/>
                </a:solidFill>
              </a:rPr>
              <a:t> </a:t>
            </a:r>
            <a:r>
              <a:rPr lang="en-GB" sz="2000" b="1">
                <a:solidFill>
                  <a:srgbClr val="002060"/>
                </a:solidFill>
              </a:rPr>
              <a:t>para</a:t>
            </a:r>
            <a:r>
              <a:rPr lang="en-GB" sz="2000">
                <a:solidFill>
                  <a:srgbClr val="002060"/>
                </a:solidFill>
              </a:rPr>
              <a:t> hacer </a:t>
            </a:r>
            <a:r>
              <a:rPr lang="en-GB" sz="2000" b="1">
                <a:solidFill>
                  <a:srgbClr val="002060"/>
                </a:solidFill>
              </a:rPr>
              <a:t>una</a:t>
            </a:r>
            <a:r>
              <a:rPr lang="en-GB" sz="2000">
                <a:solidFill>
                  <a:srgbClr val="002060"/>
                </a:solidFill>
              </a:rPr>
              <a:t> </a:t>
            </a:r>
            <a:r>
              <a:rPr lang="en-GB" sz="2000" b="1">
                <a:solidFill>
                  <a:srgbClr val="002060"/>
                </a:solidFill>
              </a:rPr>
              <a:t>entrevista</a:t>
            </a:r>
            <a:r>
              <a:rPr lang="en-GB" sz="2000">
                <a:solidFill>
                  <a:srgbClr val="002060"/>
                </a:solidFill>
              </a:rPr>
              <a:t> </a:t>
            </a:r>
            <a:r>
              <a:rPr lang="en-GB" sz="2000" b="1">
                <a:solidFill>
                  <a:srgbClr val="002060"/>
                </a:solidFill>
              </a:rPr>
              <a:t>sobre</a:t>
            </a:r>
            <a:r>
              <a:rPr lang="en-GB" sz="2000">
                <a:solidFill>
                  <a:srgbClr val="002060"/>
                </a:solidFill>
              </a:rPr>
              <a:t> la </a:t>
            </a:r>
            <a:r>
              <a:rPr lang="en-GB" sz="2000" b="1">
                <a:solidFill>
                  <a:srgbClr val="002060"/>
                </a:solidFill>
              </a:rPr>
              <a:t>primera</a:t>
            </a:r>
            <a:r>
              <a:rPr lang="en-GB" sz="2000">
                <a:solidFill>
                  <a:srgbClr val="002060"/>
                </a:solidFill>
              </a:rPr>
              <a:t> </a:t>
            </a:r>
            <a:r>
              <a:rPr lang="en-GB" sz="2000" b="1">
                <a:solidFill>
                  <a:srgbClr val="002060"/>
                </a:solidFill>
              </a:rPr>
              <a:t>semana</a:t>
            </a:r>
            <a:r>
              <a:rPr lang="en-GB" sz="2000">
                <a:solidFill>
                  <a:srgbClr val="002060"/>
                </a:solidFill>
              </a:rPr>
              <a:t> del </a:t>
            </a:r>
            <a:r>
              <a:rPr lang="en-GB" sz="2000" b="1">
                <a:solidFill>
                  <a:srgbClr val="002060"/>
                </a:solidFill>
              </a:rPr>
              <a:t>colegio</a:t>
            </a:r>
            <a:r>
              <a:rPr lang="en-GB" sz="2000">
                <a:solidFill>
                  <a:srgbClr val="002060"/>
                </a:solidFill>
              </a:rPr>
              <a:t>. ¿Podéis participar?</a:t>
            </a:r>
          </a:p>
        </p:txBody>
      </p:sp>
      <p:sp>
        <p:nvSpPr>
          <p:cNvPr id="12" name="CuadroTexto 6">
            <a:extLst>
              <a:ext uri="{FF2B5EF4-FFF2-40B4-BE49-F238E27FC236}">
                <a16:creationId xmlns:a16="http://schemas.microsoft.com/office/drawing/2014/main" id="{ECEAFB3D-CEF6-6A4D-9E8A-7A495F3A4943}"/>
              </a:ext>
            </a:extLst>
          </p:cNvPr>
          <p:cNvSpPr txBox="1"/>
          <p:nvPr/>
        </p:nvSpPr>
        <p:spPr>
          <a:xfrm>
            <a:off x="236634" y="1322998"/>
            <a:ext cx="93511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Stress</a:t>
            </a:r>
            <a:r>
              <a:rPr kumimoji="0" lang="en-GB" sz="2000" i="1" u="none" strike="noStrike" kern="1200" cap="none" spc="0" normalizeH="0" noProof="0">
                <a:ln>
                  <a:noFill/>
                </a:ln>
                <a:solidFill>
                  <a:srgbClr val="4472C4">
                    <a:lumMod val="50000"/>
                  </a:srgbClr>
                </a:solidFill>
                <a:effectLst/>
                <a:uLnTx/>
                <a:uFillTx/>
                <a:latin typeface="Century Gothic" panose="020F0302020204030204"/>
                <a:ea typeface="+mn-ea"/>
                <a:cs typeface="Arial"/>
                <a:sym typeface="Arial"/>
              </a:rPr>
              <a:t> the </a:t>
            </a:r>
            <a:r>
              <a:rPr kumimoji="0" lang="en-GB" sz="2000" b="1" i="1" u="none" strike="noStrike" kern="1200" cap="none" spc="0" normalizeH="0" noProof="0">
                <a:ln>
                  <a:noFill/>
                </a:ln>
                <a:solidFill>
                  <a:srgbClr val="4472C4">
                    <a:lumMod val="50000"/>
                  </a:srgbClr>
                </a:solidFill>
                <a:effectLst/>
                <a:uLnTx/>
                <a:uFillTx/>
                <a:latin typeface="Century Gothic" panose="020F0302020204030204"/>
                <a:ea typeface="+mn-ea"/>
                <a:cs typeface="Arial"/>
                <a:sym typeface="Arial"/>
              </a:rPr>
              <a:t>penultimate</a:t>
            </a:r>
            <a:r>
              <a:rPr kumimoji="0" lang="en-GB" sz="2000" i="1" u="none" strike="noStrike" kern="1200" cap="none" spc="0" normalizeH="0" noProof="0">
                <a:ln>
                  <a:noFill/>
                </a:ln>
                <a:solidFill>
                  <a:srgbClr val="4472C4">
                    <a:lumMod val="50000"/>
                  </a:srgbClr>
                </a:solidFill>
                <a:effectLst/>
                <a:uLnTx/>
                <a:uFillTx/>
                <a:latin typeface="Century Gothic" panose="020F0302020204030204"/>
                <a:ea typeface="+mn-ea"/>
                <a:cs typeface="Arial"/>
                <a:sym typeface="Arial"/>
              </a:rPr>
              <a:t> syllable for any word ending in a vowel, ‘n’ or ‘s’, unless there is a written accent.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927644" y="258166"/>
            <a:ext cx="10005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5" name="Action Button: Custom 20">
            <a:hlinkClick r:id="" action="ppaction://noaction" highlightClick="1">
              <a:snd r:embed="rId3" name="1 Chicos... .wav"/>
            </a:hlinkClick>
            <a:extLst>
              <a:ext uri="{FF2B5EF4-FFF2-40B4-BE49-F238E27FC236}">
                <a16:creationId xmlns:a16="http://schemas.microsoft.com/office/drawing/2014/main" id="{DDAD3657-7BF3-1D4A-B9B9-11168B7BED88}"/>
              </a:ext>
            </a:extLst>
          </p:cNvPr>
          <p:cNvSpPr/>
          <p:nvPr/>
        </p:nvSpPr>
        <p:spPr>
          <a:xfrm>
            <a:off x="236635" y="2212469"/>
            <a:ext cx="409064"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16" name="Action Button: Custom 20">
            <a:hlinkClick r:id="" action="ppaction://noaction" highlightClick="1">
              <a:snd r:embed="rId4" name="2 Al principio... .wav"/>
            </a:hlinkClick>
            <a:extLst>
              <a:ext uri="{FF2B5EF4-FFF2-40B4-BE49-F238E27FC236}">
                <a16:creationId xmlns:a16="http://schemas.microsoft.com/office/drawing/2014/main" id="{DDAD3657-7BF3-1D4A-B9B9-11168B7BED88}"/>
              </a:ext>
            </a:extLst>
          </p:cNvPr>
          <p:cNvSpPr/>
          <p:nvPr/>
        </p:nvSpPr>
        <p:spPr>
          <a:xfrm>
            <a:off x="223207" y="3279248"/>
            <a:ext cx="409064" cy="36684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2</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Action Button: Custom 20">
            <a:hlinkClick r:id="" action="ppaction://noaction" highlightClick="1">
              <a:snd r:embed="rId5" name="3 El primer día... .wav"/>
            </a:hlinkClick>
            <a:extLst>
              <a:ext uri="{FF2B5EF4-FFF2-40B4-BE49-F238E27FC236}">
                <a16:creationId xmlns:a16="http://schemas.microsoft.com/office/drawing/2014/main" id="{DDAD3657-7BF3-1D4A-B9B9-11168B7BED88}"/>
              </a:ext>
            </a:extLst>
          </p:cNvPr>
          <p:cNvSpPr/>
          <p:nvPr/>
        </p:nvSpPr>
        <p:spPr>
          <a:xfrm>
            <a:off x="223207" y="4328697"/>
            <a:ext cx="409064" cy="360338"/>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3</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a:extLst>
              <a:ext uri="{FF2B5EF4-FFF2-40B4-BE49-F238E27FC236}">
                <a16:creationId xmlns:a16="http://schemas.microsoft.com/office/drawing/2014/main" id="{842D2A93-E902-4D43-8F61-02D453CA6FE7}"/>
              </a:ext>
            </a:extLst>
          </p:cNvPr>
          <p:cNvSpPr txBox="1"/>
          <p:nvPr/>
        </p:nvSpPr>
        <p:spPr>
          <a:xfrm>
            <a:off x="814571" y="2969402"/>
            <a:ext cx="9249550" cy="1015663"/>
          </a:xfrm>
          <a:prstGeom prst="rect">
            <a:avLst/>
          </a:prstGeom>
          <a:noFill/>
        </p:spPr>
        <p:txBody>
          <a:bodyPr wrap="square" rtlCol="0">
            <a:spAutoFit/>
          </a:bodyPr>
          <a:lstStyle/>
          <a:p>
            <a:pPr lvl="0"/>
            <a:r>
              <a:rPr lang="en-GB" sz="2000">
                <a:solidFill>
                  <a:srgbClr val="002060"/>
                </a:solidFill>
                <a:latin typeface="+mj-lt"/>
                <a:ea typeface="Century Gothic" panose="020B0502020202020204" pitchFamily="34" charset="0"/>
                <a:cs typeface="Century Gothic" panose="020B0502020202020204" pitchFamily="34" charset="0"/>
              </a:rPr>
              <a:t>Al </a:t>
            </a:r>
            <a:r>
              <a:rPr lang="en-GB" sz="2000" b="1">
                <a:solidFill>
                  <a:srgbClr val="002060"/>
                </a:solidFill>
                <a:latin typeface="+mj-lt"/>
                <a:ea typeface="Century Gothic" panose="020B0502020202020204" pitchFamily="34" charset="0"/>
                <a:cs typeface="Century Gothic" panose="020B0502020202020204" pitchFamily="34" charset="0"/>
              </a:rPr>
              <a:t>principio</a:t>
            </a:r>
            <a:r>
              <a:rPr lang="en-GB" sz="2000">
                <a:solidFill>
                  <a:srgbClr val="002060"/>
                </a:solidFill>
                <a:latin typeface="+mj-lt"/>
                <a:ea typeface="Century Gothic" panose="020B0502020202020204" pitchFamily="34" charset="0"/>
                <a:cs typeface="Century Gothic" panose="020B0502020202020204" pitchFamily="34" charset="0"/>
              </a:rPr>
              <a:t> </a:t>
            </a:r>
            <a:r>
              <a:rPr lang="en-GB" sz="2000" b="1">
                <a:solidFill>
                  <a:srgbClr val="002060"/>
                </a:solidFill>
                <a:latin typeface="+mj-lt"/>
                <a:ea typeface="Century Gothic" panose="020B0502020202020204" pitchFamily="34" charset="0"/>
                <a:cs typeface="Century Gothic" panose="020B0502020202020204" pitchFamily="34" charset="0"/>
              </a:rPr>
              <a:t>llegaba</a:t>
            </a:r>
            <a:r>
              <a:rPr lang="en-GB" sz="2000">
                <a:solidFill>
                  <a:srgbClr val="002060"/>
                </a:solidFill>
                <a:latin typeface="+mj-lt"/>
                <a:ea typeface="Century Gothic" panose="020B0502020202020204" pitchFamily="34" charset="0"/>
                <a:cs typeface="Century Gothic" panose="020B0502020202020204" pitchFamily="34" charset="0"/>
              </a:rPr>
              <a:t> </a:t>
            </a:r>
            <a:r>
              <a:rPr lang="en-GB" sz="2000" b="1">
                <a:solidFill>
                  <a:srgbClr val="002060"/>
                </a:solidFill>
                <a:latin typeface="+mj-lt"/>
                <a:ea typeface="Century Gothic" panose="020B0502020202020204" pitchFamily="34" charset="0"/>
                <a:cs typeface="Century Gothic" panose="020B0502020202020204" pitchFamily="34" charset="0"/>
              </a:rPr>
              <a:t>tarde</a:t>
            </a:r>
            <a:r>
              <a:rPr lang="en-GB" sz="2000">
                <a:solidFill>
                  <a:srgbClr val="002060"/>
                </a:solidFill>
                <a:latin typeface="+mj-lt"/>
                <a:ea typeface="Century Gothic" panose="020B0502020202020204" pitchFamily="34" charset="0"/>
                <a:cs typeface="Century Gothic" panose="020B0502020202020204" pitchFamily="34" charset="0"/>
              </a:rPr>
              <a:t> a </a:t>
            </a:r>
            <a:r>
              <a:rPr lang="en-GB" sz="2000" b="1">
                <a:solidFill>
                  <a:srgbClr val="002060"/>
                </a:solidFill>
                <a:latin typeface="+mj-lt"/>
                <a:ea typeface="Century Gothic" panose="020B0502020202020204" pitchFamily="34" charset="0"/>
                <a:cs typeface="Century Gothic" panose="020B0502020202020204" pitchFamily="34" charset="0"/>
              </a:rPr>
              <a:t>todas</a:t>
            </a:r>
            <a:r>
              <a:rPr lang="en-GB" sz="2000">
                <a:solidFill>
                  <a:srgbClr val="002060"/>
                </a:solidFill>
                <a:latin typeface="+mj-lt"/>
                <a:ea typeface="Century Gothic" panose="020B0502020202020204" pitchFamily="34" charset="0"/>
                <a:cs typeface="Century Gothic" panose="020B0502020202020204" pitchFamily="34" charset="0"/>
              </a:rPr>
              <a:t> mis </a:t>
            </a:r>
            <a:r>
              <a:rPr lang="en-GB" sz="2000" b="1">
                <a:solidFill>
                  <a:srgbClr val="002060"/>
                </a:solidFill>
                <a:latin typeface="+mj-lt"/>
                <a:ea typeface="Century Gothic" panose="020B0502020202020204" pitchFamily="34" charset="0"/>
                <a:cs typeface="Century Gothic" panose="020B0502020202020204" pitchFamily="34" charset="0"/>
              </a:rPr>
              <a:t>clases</a:t>
            </a:r>
            <a:r>
              <a:rPr lang="en-GB" sz="2000">
                <a:solidFill>
                  <a:srgbClr val="002060"/>
                </a:solidFill>
                <a:latin typeface="+mj-lt"/>
                <a:ea typeface="Century Gothic" panose="020B0502020202020204" pitchFamily="34" charset="0"/>
                <a:cs typeface="Century Gothic" panose="020B0502020202020204" pitchFamily="34" charset="0"/>
              </a:rPr>
              <a:t> </a:t>
            </a:r>
            <a:r>
              <a:rPr lang="en-GB" sz="2000" b="1">
                <a:solidFill>
                  <a:srgbClr val="002060"/>
                </a:solidFill>
                <a:latin typeface="+mj-lt"/>
                <a:ea typeface="Century Gothic" panose="020B0502020202020204" pitchFamily="34" charset="0"/>
                <a:cs typeface="Century Gothic" panose="020B0502020202020204" pitchFamily="34" charset="0"/>
              </a:rPr>
              <a:t>porque</a:t>
            </a:r>
            <a:r>
              <a:rPr lang="en-GB" sz="2000">
                <a:solidFill>
                  <a:srgbClr val="002060"/>
                </a:solidFill>
                <a:latin typeface="+mj-lt"/>
                <a:ea typeface="Century Gothic" panose="020B0502020202020204" pitchFamily="34" charset="0"/>
                <a:cs typeface="Century Gothic" panose="020B0502020202020204" pitchFamily="34" charset="0"/>
              </a:rPr>
              <a:t> el </a:t>
            </a:r>
            <a:r>
              <a:rPr lang="en-GB" sz="2000" b="1">
                <a:solidFill>
                  <a:srgbClr val="002060"/>
                </a:solidFill>
                <a:latin typeface="+mj-lt"/>
                <a:ea typeface="Century Gothic" panose="020B0502020202020204" pitchFamily="34" charset="0"/>
                <a:cs typeface="Century Gothic" panose="020B0502020202020204" pitchFamily="34" charset="0"/>
              </a:rPr>
              <a:t>edificio</a:t>
            </a:r>
            <a:r>
              <a:rPr lang="en-GB" sz="2000">
                <a:solidFill>
                  <a:srgbClr val="002060"/>
                </a:solidFill>
                <a:latin typeface="+mj-lt"/>
                <a:ea typeface="Century Gothic" panose="020B0502020202020204" pitchFamily="34" charset="0"/>
                <a:cs typeface="Century Gothic" panose="020B0502020202020204" pitchFamily="34" charset="0"/>
              </a:rPr>
              <a:t> es muy </a:t>
            </a:r>
            <a:r>
              <a:rPr lang="en-GB" sz="2000" b="1">
                <a:solidFill>
                  <a:srgbClr val="002060"/>
                </a:solidFill>
                <a:latin typeface="+mj-lt"/>
                <a:ea typeface="Century Gothic" panose="020B0502020202020204" pitchFamily="34" charset="0"/>
                <a:cs typeface="Century Gothic" panose="020B0502020202020204" pitchFamily="34" charset="0"/>
              </a:rPr>
              <a:t>grande</a:t>
            </a:r>
            <a:r>
              <a:rPr lang="en-GB" sz="2000">
                <a:solidFill>
                  <a:srgbClr val="002060"/>
                </a:solidFill>
                <a:latin typeface="+mj-lt"/>
                <a:ea typeface="Century Gothic" panose="020B0502020202020204" pitchFamily="34" charset="0"/>
                <a:cs typeface="Century Gothic" panose="020B0502020202020204" pitchFamily="34" charset="0"/>
              </a:rPr>
              <a:t> y </a:t>
            </a:r>
            <a:r>
              <a:rPr lang="en-GB" sz="2000" b="1">
                <a:solidFill>
                  <a:srgbClr val="002060"/>
                </a:solidFill>
                <a:latin typeface="+mj-lt"/>
                <a:ea typeface="Century Gothic" panose="020B0502020202020204" pitchFamily="34" charset="0"/>
                <a:cs typeface="Century Gothic" panose="020B0502020202020204" pitchFamily="34" charset="0"/>
              </a:rPr>
              <a:t>siempre</a:t>
            </a:r>
            <a:r>
              <a:rPr lang="en-GB" sz="2000">
                <a:solidFill>
                  <a:srgbClr val="002060"/>
                </a:solidFill>
                <a:latin typeface="+mj-lt"/>
                <a:ea typeface="Century Gothic" panose="020B0502020202020204" pitchFamily="34" charset="0"/>
                <a:cs typeface="Century Gothic" panose="020B0502020202020204" pitchFamily="34" charset="0"/>
              </a:rPr>
              <a:t> </a:t>
            </a:r>
            <a:r>
              <a:rPr lang="en-GB" sz="2000" b="1">
                <a:solidFill>
                  <a:srgbClr val="002060"/>
                </a:solidFill>
                <a:latin typeface="+mj-lt"/>
                <a:ea typeface="Century Gothic" panose="020B0502020202020204" pitchFamily="34" charset="0"/>
                <a:cs typeface="Century Gothic" panose="020B0502020202020204" pitchFamily="34" charset="0"/>
              </a:rPr>
              <a:t>estaba</a:t>
            </a:r>
            <a:r>
              <a:rPr lang="en-GB" sz="2000">
                <a:solidFill>
                  <a:srgbClr val="002060"/>
                </a:solidFill>
                <a:latin typeface="+mj-lt"/>
                <a:ea typeface="Century Gothic" panose="020B0502020202020204" pitchFamily="34" charset="0"/>
                <a:cs typeface="Century Gothic" panose="020B0502020202020204" pitchFamily="34" charset="0"/>
              </a:rPr>
              <a:t> </a:t>
            </a:r>
            <a:r>
              <a:rPr lang="en-GB" sz="2000" b="1">
                <a:solidFill>
                  <a:srgbClr val="002060"/>
                </a:solidFill>
                <a:latin typeface="+mj-lt"/>
                <a:ea typeface="Century Gothic" panose="020B0502020202020204" pitchFamily="34" charset="0"/>
                <a:cs typeface="Century Gothic" panose="020B0502020202020204" pitchFamily="34" charset="0"/>
              </a:rPr>
              <a:t>perdido</a:t>
            </a:r>
            <a:r>
              <a:rPr lang="en-GB" sz="2000">
                <a:solidFill>
                  <a:srgbClr val="002060"/>
                </a:solidFill>
                <a:latin typeface="+mj-lt"/>
                <a:ea typeface="Century Gothic" panose="020B0502020202020204" pitchFamily="34" charset="0"/>
                <a:cs typeface="Century Gothic" panose="020B0502020202020204" pitchFamily="34" charset="0"/>
              </a:rPr>
              <a:t>.</a:t>
            </a:r>
            <a:r>
              <a:rPr lang="en-GB" sz="2000">
                <a:solidFill>
                  <a:srgbClr val="002060"/>
                </a:solidFill>
                <a:latin typeface="+mj-lt"/>
              </a:rPr>
              <a:t> Además, </a:t>
            </a:r>
            <a:r>
              <a:rPr lang="en-GB" sz="2000" b="1">
                <a:solidFill>
                  <a:srgbClr val="002060"/>
                </a:solidFill>
                <a:latin typeface="+mj-lt"/>
              </a:rPr>
              <a:t>este</a:t>
            </a:r>
            <a:r>
              <a:rPr lang="en-GB" sz="2000">
                <a:solidFill>
                  <a:srgbClr val="002060"/>
                </a:solidFill>
                <a:latin typeface="+mj-lt"/>
              </a:rPr>
              <a:t> </a:t>
            </a:r>
            <a:r>
              <a:rPr lang="en-GB" sz="2000" b="1">
                <a:solidFill>
                  <a:srgbClr val="002060"/>
                </a:solidFill>
                <a:latin typeface="+mj-lt"/>
              </a:rPr>
              <a:t>pasillo</a:t>
            </a:r>
            <a:r>
              <a:rPr lang="en-GB" sz="2000">
                <a:solidFill>
                  <a:srgbClr val="002060"/>
                </a:solidFill>
                <a:latin typeface="+mj-lt"/>
              </a:rPr>
              <a:t> </a:t>
            </a:r>
            <a:r>
              <a:rPr lang="en-GB" sz="2000" b="1">
                <a:solidFill>
                  <a:srgbClr val="002060"/>
                </a:solidFill>
                <a:latin typeface="+mj-lt"/>
              </a:rPr>
              <a:t>estaba</a:t>
            </a:r>
            <a:r>
              <a:rPr lang="en-GB" sz="2000">
                <a:solidFill>
                  <a:srgbClr val="002060"/>
                </a:solidFill>
                <a:latin typeface="+mj-lt"/>
              </a:rPr>
              <a:t> </a:t>
            </a:r>
            <a:r>
              <a:rPr lang="en-GB" sz="2000" b="1">
                <a:solidFill>
                  <a:srgbClr val="002060"/>
                </a:solidFill>
                <a:latin typeface="+mj-lt"/>
              </a:rPr>
              <a:t>lleno</a:t>
            </a:r>
            <a:r>
              <a:rPr lang="en-GB" sz="2000">
                <a:solidFill>
                  <a:srgbClr val="002060"/>
                </a:solidFill>
                <a:latin typeface="+mj-lt"/>
              </a:rPr>
              <a:t> de </a:t>
            </a:r>
            <a:r>
              <a:rPr lang="en-GB" sz="2000" b="1">
                <a:solidFill>
                  <a:srgbClr val="002060"/>
                </a:solidFill>
                <a:latin typeface="+mj-lt"/>
              </a:rPr>
              <a:t>estudiantes</a:t>
            </a:r>
            <a:r>
              <a:rPr lang="en-GB" sz="2000">
                <a:solidFill>
                  <a:srgbClr val="002060"/>
                </a:solidFill>
                <a:latin typeface="+mj-lt"/>
              </a:rPr>
              <a:t> </a:t>
            </a:r>
            <a:r>
              <a:rPr lang="en-GB" sz="2000" b="1">
                <a:solidFill>
                  <a:srgbClr val="002060"/>
                </a:solidFill>
                <a:latin typeface="+mj-lt"/>
              </a:rPr>
              <a:t>mayores</a:t>
            </a:r>
            <a:r>
              <a:rPr lang="en-GB" sz="2000">
                <a:solidFill>
                  <a:srgbClr val="002060"/>
                </a:solidFill>
                <a:latin typeface="+mj-lt"/>
              </a:rPr>
              <a:t>. </a:t>
            </a:r>
            <a:endParaRPr lang="en-GB" sz="2000" dirty="0">
              <a:solidFill>
                <a:srgbClr val="002060"/>
              </a:solidFill>
              <a:latin typeface="+mj-lt"/>
            </a:endParaRPr>
          </a:p>
        </p:txBody>
      </p:sp>
      <p:sp>
        <p:nvSpPr>
          <p:cNvPr id="22" name="TextBox 21">
            <a:extLst>
              <a:ext uri="{FF2B5EF4-FFF2-40B4-BE49-F238E27FC236}">
                <a16:creationId xmlns:a16="http://schemas.microsoft.com/office/drawing/2014/main" id="{AB583C55-0F94-734E-836D-C26B9639A2D1}"/>
              </a:ext>
            </a:extLst>
          </p:cNvPr>
          <p:cNvSpPr txBox="1"/>
          <p:nvPr/>
        </p:nvSpPr>
        <p:spPr>
          <a:xfrm>
            <a:off x="814570" y="4186993"/>
            <a:ext cx="8773183" cy="707886"/>
          </a:xfrm>
          <a:prstGeom prst="rect">
            <a:avLst/>
          </a:prstGeom>
          <a:noFill/>
        </p:spPr>
        <p:txBody>
          <a:bodyPr wrap="square" rtlCol="0">
            <a:spAutoFit/>
          </a:bodyPr>
          <a:lstStyle/>
          <a:p>
            <a:pPr lvl="0">
              <a:defRPr/>
            </a:pPr>
            <a:r>
              <a:rPr lang="en-GB" sz="2000">
                <a:solidFill>
                  <a:srgbClr val="002060"/>
                </a:solidFill>
              </a:rPr>
              <a:t>El primer día de </a:t>
            </a:r>
            <a:r>
              <a:rPr lang="en-GB" sz="2000" b="1">
                <a:solidFill>
                  <a:srgbClr val="002060"/>
                </a:solidFill>
              </a:rPr>
              <a:t>clase</a:t>
            </a:r>
            <a:r>
              <a:rPr lang="en-GB" sz="2000">
                <a:solidFill>
                  <a:srgbClr val="002060"/>
                </a:solidFill>
              </a:rPr>
              <a:t> no tenía </a:t>
            </a:r>
            <a:r>
              <a:rPr lang="en-GB" sz="2000" b="1">
                <a:solidFill>
                  <a:srgbClr val="002060"/>
                </a:solidFill>
              </a:rPr>
              <a:t>ganas</a:t>
            </a:r>
            <a:r>
              <a:rPr lang="en-GB" sz="2000">
                <a:solidFill>
                  <a:srgbClr val="002060"/>
                </a:solidFill>
              </a:rPr>
              <a:t> de </a:t>
            </a:r>
            <a:r>
              <a:rPr lang="en-GB" sz="2000" b="1">
                <a:solidFill>
                  <a:srgbClr val="002060"/>
                </a:solidFill>
              </a:rPr>
              <a:t>estudiar</a:t>
            </a:r>
            <a:r>
              <a:rPr lang="en-GB" sz="2000">
                <a:solidFill>
                  <a:srgbClr val="002060"/>
                </a:solidFill>
              </a:rPr>
              <a:t> y le tiré un avión de papel a </a:t>
            </a:r>
            <a:r>
              <a:rPr lang="en-GB" sz="2000" b="1">
                <a:solidFill>
                  <a:srgbClr val="002060"/>
                </a:solidFill>
              </a:rPr>
              <a:t>otro</a:t>
            </a:r>
            <a:r>
              <a:rPr lang="en-GB" sz="2000">
                <a:solidFill>
                  <a:srgbClr val="002060"/>
                </a:solidFill>
              </a:rPr>
              <a:t> </a:t>
            </a:r>
            <a:r>
              <a:rPr lang="en-GB" sz="2000" b="1">
                <a:solidFill>
                  <a:srgbClr val="002060"/>
                </a:solidFill>
              </a:rPr>
              <a:t>chico</a:t>
            </a:r>
            <a:r>
              <a:rPr lang="en-GB" sz="2000">
                <a:solidFill>
                  <a:srgbClr val="002060"/>
                </a:solidFill>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cs typeface="Arial"/>
              <a:sym typeface="Arial"/>
            </a:endParaRPr>
          </a:p>
        </p:txBody>
      </p:sp>
      <p:sp>
        <p:nvSpPr>
          <p:cNvPr id="24" name="Action Button: Custom 23">
            <a:hlinkClick r:id="" action="ppaction://noaction" highlightClick="1"/>
          </p:cNvPr>
          <p:cNvSpPr/>
          <p:nvPr/>
        </p:nvSpPr>
        <p:spPr>
          <a:xfrm>
            <a:off x="214414" y="5389806"/>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4</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Action Button: Custom 20">
            <a:hlinkClick r:id="" action="ppaction://noaction" highlightClick="1">
              <a:snd r:embed="rId6" name="4 Él estudia....wav"/>
            </a:hlinkClick>
            <a:extLst>
              <a:ext uri="{FF2B5EF4-FFF2-40B4-BE49-F238E27FC236}">
                <a16:creationId xmlns:a16="http://schemas.microsoft.com/office/drawing/2014/main" id="{DDAD3657-7BF3-1D4A-B9B9-11168B7BED88}"/>
              </a:ext>
            </a:extLst>
          </p:cNvPr>
          <p:cNvSpPr/>
          <p:nvPr/>
        </p:nvSpPr>
        <p:spPr>
          <a:xfrm>
            <a:off x="217345" y="5371638"/>
            <a:ext cx="409064" cy="360338"/>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4</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TextBox 25">
            <a:extLst>
              <a:ext uri="{FF2B5EF4-FFF2-40B4-BE49-F238E27FC236}">
                <a16:creationId xmlns:a16="http://schemas.microsoft.com/office/drawing/2014/main" id="{AB583C55-0F94-734E-836D-C26B9639A2D1}"/>
              </a:ext>
            </a:extLst>
          </p:cNvPr>
          <p:cNvSpPr txBox="1"/>
          <p:nvPr/>
        </p:nvSpPr>
        <p:spPr>
          <a:xfrm>
            <a:off x="822953" y="5218652"/>
            <a:ext cx="7279708" cy="707886"/>
          </a:xfrm>
          <a:prstGeom prst="rect">
            <a:avLst/>
          </a:prstGeom>
          <a:noFill/>
        </p:spPr>
        <p:txBody>
          <a:bodyPr wrap="square" rtlCol="0">
            <a:spAutoFit/>
          </a:bodyPr>
          <a:lstStyle/>
          <a:p>
            <a:pPr lvl="0"/>
            <a:r>
              <a:rPr lang="en-GB" sz="2000">
                <a:solidFill>
                  <a:srgbClr val="002060"/>
                </a:solidFill>
              </a:rPr>
              <a:t>Él </a:t>
            </a:r>
            <a:r>
              <a:rPr lang="en-GB" sz="2000" b="1">
                <a:solidFill>
                  <a:srgbClr val="002060"/>
                </a:solidFill>
              </a:rPr>
              <a:t>estudia</a:t>
            </a:r>
            <a:r>
              <a:rPr lang="en-GB" sz="2000">
                <a:solidFill>
                  <a:srgbClr val="002060"/>
                </a:solidFill>
              </a:rPr>
              <a:t> </a:t>
            </a:r>
            <a:r>
              <a:rPr lang="en-GB" sz="2000" b="1">
                <a:solidFill>
                  <a:srgbClr val="002060"/>
                </a:solidFill>
              </a:rPr>
              <a:t>conmigo</a:t>
            </a:r>
            <a:r>
              <a:rPr lang="en-GB" sz="2000">
                <a:solidFill>
                  <a:srgbClr val="002060"/>
                </a:solidFill>
              </a:rPr>
              <a:t> y </a:t>
            </a:r>
            <a:r>
              <a:rPr lang="en-GB" sz="2000" b="1">
                <a:solidFill>
                  <a:srgbClr val="002060"/>
                </a:solidFill>
              </a:rPr>
              <a:t>sacamos</a:t>
            </a:r>
            <a:r>
              <a:rPr lang="en-GB" sz="2000">
                <a:solidFill>
                  <a:srgbClr val="002060"/>
                </a:solidFill>
              </a:rPr>
              <a:t> </a:t>
            </a:r>
            <a:r>
              <a:rPr lang="en-GB" sz="2000" b="1">
                <a:solidFill>
                  <a:srgbClr val="002060"/>
                </a:solidFill>
              </a:rPr>
              <a:t>buenas</a:t>
            </a:r>
            <a:r>
              <a:rPr lang="en-GB" sz="2000">
                <a:solidFill>
                  <a:srgbClr val="002060"/>
                </a:solidFill>
              </a:rPr>
              <a:t> </a:t>
            </a:r>
            <a:r>
              <a:rPr lang="en-GB" sz="2000" b="1">
                <a:solidFill>
                  <a:srgbClr val="002060"/>
                </a:solidFill>
              </a:rPr>
              <a:t>notas</a:t>
            </a:r>
            <a:r>
              <a:rPr lang="en-GB" sz="2000">
                <a:solidFill>
                  <a:srgbClr val="002060"/>
                </a:solidFill>
              </a:rPr>
              <a:t>. </a:t>
            </a:r>
            <a:r>
              <a:rPr lang="en-GB" sz="2000" b="1">
                <a:solidFill>
                  <a:srgbClr val="002060"/>
                </a:solidFill>
              </a:rPr>
              <a:t>Esperamos</a:t>
            </a:r>
            <a:r>
              <a:rPr lang="en-GB" sz="2000">
                <a:solidFill>
                  <a:srgbClr val="002060"/>
                </a:solidFill>
              </a:rPr>
              <a:t> aprobar el primer </a:t>
            </a:r>
            <a:r>
              <a:rPr lang="en-GB" sz="2000" b="1">
                <a:solidFill>
                  <a:srgbClr val="002060"/>
                </a:solidFill>
              </a:rPr>
              <a:t>examen</a:t>
            </a:r>
            <a:r>
              <a:rPr lang="en-GB" sz="2000">
                <a:solidFill>
                  <a:srgbClr val="002060"/>
                </a:solidFill>
              </a:rPr>
              <a:t> </a:t>
            </a:r>
            <a:r>
              <a:rPr lang="en-GB" sz="2000" b="1">
                <a:solidFill>
                  <a:srgbClr val="002060"/>
                </a:solidFill>
              </a:rPr>
              <a:t>mañana</a:t>
            </a:r>
            <a:r>
              <a:rPr lang="en-GB" sz="2000">
                <a:solidFill>
                  <a:srgbClr val="002060"/>
                </a:solidFill>
              </a:rPr>
              <a:t>. </a:t>
            </a:r>
          </a:p>
        </p:txBody>
      </p:sp>
      <p:pic>
        <p:nvPicPr>
          <p:cNvPr id="30" name="Picture 29" descr="A picture containing text&#10;&#10;Description automatically generated">
            <a:extLst>
              <a:ext uri="{FF2B5EF4-FFF2-40B4-BE49-F238E27FC236}">
                <a16:creationId xmlns:a16="http://schemas.microsoft.com/office/drawing/2014/main" id="{33095F58-1496-6045-9E0D-1BB692CC5B2F}"/>
              </a:ext>
            </a:extLst>
          </p:cNvPr>
          <p:cNvPicPr>
            <a:picLocks noChangeAspect="1"/>
          </p:cNvPicPr>
          <p:nvPr/>
        </p:nvPicPr>
        <p:blipFill rotWithShape="1">
          <a:blip r:embed="rId7"/>
          <a:srcRect l="2749" r="8141" b="32486"/>
          <a:stretch/>
        </p:blipFill>
        <p:spPr>
          <a:xfrm>
            <a:off x="10225398" y="2011351"/>
            <a:ext cx="1632053" cy="1175720"/>
          </a:xfrm>
          <a:prstGeom prst="rect">
            <a:avLst/>
          </a:prstGeom>
        </p:spPr>
      </p:pic>
      <p:pic>
        <p:nvPicPr>
          <p:cNvPr id="31" name="Picture 2" descr="statue of unity&#10;">
            <a:extLst>
              <a:ext uri="{FF2B5EF4-FFF2-40B4-BE49-F238E27FC236}">
                <a16:creationId xmlns:a16="http://schemas.microsoft.com/office/drawing/2014/main" id="{E4B25720-5194-2F4A-A444-95B25D7B43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485840" y="4713443"/>
            <a:ext cx="2472556" cy="18533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Kids, Children, Child, Childhood, Cartoon Kids">
            <a:extLst>
              <a:ext uri="{FF2B5EF4-FFF2-40B4-BE49-F238E27FC236}">
                <a16:creationId xmlns:a16="http://schemas.microsoft.com/office/drawing/2014/main" id="{0E788AE6-14A5-D945-88A8-6694AF4404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020" t="25125" r="26099" b="10772"/>
          <a:stretch/>
        </p:blipFill>
        <p:spPr bwMode="auto">
          <a:xfrm>
            <a:off x="10268246" y="3655997"/>
            <a:ext cx="855195" cy="1200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ounded Rectangle 11">
            <a:extLst>
              <a:ext uri="{FF2B5EF4-FFF2-40B4-BE49-F238E27FC236}">
                <a16:creationId xmlns:a16="http://schemas.microsoft.com/office/drawing/2014/main" id="{A316DD52-7894-4A75-969C-CA0645DA2978}"/>
              </a:ext>
            </a:extLst>
          </p:cNvPr>
          <p:cNvSpPr/>
          <p:nvPr/>
        </p:nvSpPr>
        <p:spPr>
          <a:xfrm>
            <a:off x="8994039" y="901198"/>
            <a:ext cx="29415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pasillo = corridor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 descr="Male Clipart Middle School Boy - Students Grade 6 Cartoon - Png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7041" y="5213223"/>
            <a:ext cx="466385" cy="10501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11"/>
          <a:srcRect l="22528" r="22615"/>
          <a:stretch/>
        </p:blipFill>
        <p:spPr>
          <a:xfrm>
            <a:off x="10018853" y="5240114"/>
            <a:ext cx="643890" cy="1079857"/>
          </a:xfrm>
          <a:prstGeom prst="rect">
            <a:avLst/>
          </a:prstGeom>
        </p:spPr>
      </p:pic>
    </p:spTree>
    <p:extLst>
      <p:ext uri="{BB962C8B-B14F-4D97-AF65-F5344CB8AC3E}">
        <p14:creationId xmlns:p14="http://schemas.microsoft.com/office/powerpoint/2010/main" val="27799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P spid="16" grpId="0" animBg="1"/>
      <p:bldP spid="17"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64602" y="632194"/>
            <a:ext cx="6022029" cy="5704126"/>
          </a:xfrm>
          <a:prstGeom prst="rect">
            <a:avLst/>
          </a:prstGeom>
        </p:spPr>
        <p:txBody>
          <a:bodyPr wrap="square">
            <a:spAutoFit/>
          </a:bodyPr>
          <a:lstStyle/>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Chicos,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[1]</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¿_________ un momento? Estoy buscando estudiantes para hacer una entrevista sobre la primera semana del colegio.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[2]</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¿_________ ____________?</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M:</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Sí, de acuerdo. </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¡Perfecto! Bueno ,¿cómo va todo?</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M:</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Yo estoy contento con mis clases. El único problema es que tenemos un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[3]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_________ _____ _________ con un nombre raro. No me acuerdo de cómo se llama…</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 [4]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¡_______  _____ el Señor </a:t>
            </a:r>
            <a:r>
              <a:rPr lang="en-GB" sz="2000">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Durchdenwald! Ah, me encanta su</a:t>
            </a:r>
            <a:r>
              <a:rPr lang="en-GB" sz="2000" b="1">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nombre</a:t>
            </a:r>
            <a:r>
              <a:rPr lang="en-GB" sz="2000" b="1">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Alejandro,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[5]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¿________  ______ algo?</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06122" y="-205784"/>
            <a:ext cx="5850983" cy="1325563"/>
          </a:xfrm>
        </p:spPr>
        <p:txBody>
          <a:bodyPr>
            <a:normAutofit/>
          </a:bodyPr>
          <a:lstStyle/>
          <a:p>
            <a:pPr lvl="0">
              <a:lnSpc>
                <a:spcPct val="100000"/>
              </a:lnSpc>
              <a:spcBef>
                <a:spcPts val="0"/>
              </a:spcBef>
              <a:defRPr/>
            </a:pPr>
            <a:r>
              <a:rPr lang="en-GB" sz="2000" b="1">
                <a:solidFill>
                  <a:srgbClr val="002060"/>
                </a:solidFill>
              </a:rPr>
              <a:t>Lee el texto en inglés.</a:t>
            </a:r>
            <a:br>
              <a:rPr lang="en-GB" sz="2000" b="1">
                <a:solidFill>
                  <a:srgbClr val="002060"/>
                </a:solidFill>
              </a:rPr>
            </a:br>
            <a:r>
              <a:rPr lang="en-GB" sz="2000" b="1">
                <a:solidFill>
                  <a:srgbClr val="002060"/>
                </a:solidFill>
              </a:rPr>
              <a:t>Completa el texto en español.</a:t>
            </a:r>
            <a:endParaRPr lang="en-GB" sz="2000" b="1" dirty="0">
              <a:solidFill>
                <a:srgbClr val="002060"/>
              </a:solidFill>
            </a:endParaRPr>
          </a:p>
        </p:txBody>
      </p:sp>
      <p:sp>
        <p:nvSpPr>
          <p:cNvPr id="45" name="Rectangle 44">
            <a:extLst>
              <a:ext uri="{FF2B5EF4-FFF2-40B4-BE49-F238E27FC236}">
                <a16:creationId xmlns:a16="http://schemas.microsoft.com/office/drawing/2014/main" id="{AAD83873-31AE-BC40-BCE2-923AE24106AC}"/>
              </a:ext>
            </a:extLst>
          </p:cNvPr>
          <p:cNvSpPr/>
          <p:nvPr/>
        </p:nvSpPr>
        <p:spPr>
          <a:xfrm>
            <a:off x="8275430" y="658159"/>
            <a:ext cx="915635"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tenéis</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7819EE1B-B944-084F-855D-E46BCA0D0607}"/>
              </a:ext>
            </a:extLst>
          </p:cNvPr>
          <p:cNvSpPr/>
          <p:nvPr/>
        </p:nvSpPr>
        <p:spPr>
          <a:xfrm>
            <a:off x="8024900" y="1864762"/>
            <a:ext cx="1090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Podéis</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10439400" y="258166"/>
            <a:ext cx="14887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TextBox 75"/>
          <p:cNvSpPr txBox="1"/>
          <p:nvPr/>
        </p:nvSpPr>
        <p:spPr>
          <a:xfrm>
            <a:off x="11405960" y="5936210"/>
            <a:ext cx="786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[1/2]</a:t>
            </a:r>
          </a:p>
        </p:txBody>
      </p:sp>
      <p:sp>
        <p:nvSpPr>
          <p:cNvPr id="23" name="Rectangle 22"/>
          <p:cNvSpPr/>
          <p:nvPr/>
        </p:nvSpPr>
        <p:spPr>
          <a:xfrm>
            <a:off x="106123" y="1068347"/>
            <a:ext cx="6059840" cy="5304016"/>
          </a:xfrm>
          <a:prstGeom prst="rect">
            <a:avLst/>
          </a:prstGeom>
        </p:spPr>
        <p:txBody>
          <a:bodyPr wrap="square">
            <a:spAutoFit/>
          </a:bodyPr>
          <a:lstStyle/>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Boys,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[1]</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do you (both) have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 moment? I’m looking for students to do an interview about the first week at school.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[2]</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Can you (both) take part (‘participate’)?</a:t>
            </a:r>
            <a:endParaRPr lang="en-GB" sz="2000" b="1">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M:</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Yes, ok.</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Perfect! Well, how is everything going?</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M:</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I’m happy with my classes. The only problem is that we have a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[3] German teacher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with a strange name. I can’t remember his name…</a:t>
            </a: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 [4] It must be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Mr. </a:t>
            </a:r>
            <a:r>
              <a:rPr lang="en-GB" sz="2000">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Durchdenwald! Ah, I love his name.</a:t>
            </a:r>
            <a:r>
              <a:rPr lang="en-GB" sz="2000" b="1">
                <a:solidFill>
                  <a:srgbClr val="002060"/>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Alejandro,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[5] do you want to say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anything?</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819EE1B-B944-084F-855D-E46BCA0D0607}"/>
              </a:ext>
            </a:extLst>
          </p:cNvPr>
          <p:cNvSpPr/>
          <p:nvPr/>
        </p:nvSpPr>
        <p:spPr>
          <a:xfrm>
            <a:off x="9275616" y="1862642"/>
            <a:ext cx="2060006"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participar</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7819EE1B-B944-084F-855D-E46BCA0D0607}"/>
              </a:ext>
            </a:extLst>
          </p:cNvPr>
          <p:cNvSpPr/>
          <p:nvPr/>
        </p:nvSpPr>
        <p:spPr>
          <a:xfrm>
            <a:off x="7122922" y="5029983"/>
            <a:ext cx="921696"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Debe</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7819EE1B-B944-084F-855D-E46BCA0D0607}"/>
              </a:ext>
            </a:extLst>
          </p:cNvPr>
          <p:cNvSpPr/>
          <p:nvPr/>
        </p:nvSpPr>
        <p:spPr>
          <a:xfrm>
            <a:off x="8184229" y="5029983"/>
            <a:ext cx="549018"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ser</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7819EE1B-B944-084F-855D-E46BCA0D0607}"/>
              </a:ext>
            </a:extLst>
          </p:cNvPr>
          <p:cNvSpPr/>
          <p:nvPr/>
        </p:nvSpPr>
        <p:spPr>
          <a:xfrm>
            <a:off x="6847643" y="5837743"/>
            <a:ext cx="1196975"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quieres</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30" name="Picture 29"/>
          <p:cNvPicPr>
            <a:picLocks noChangeAspect="1"/>
          </p:cNvPicPr>
          <p:nvPr/>
        </p:nvPicPr>
        <p:blipFill rotWithShape="1">
          <a:blip r:embed="rId3"/>
          <a:srcRect l="22528" r="22615"/>
          <a:stretch/>
        </p:blipFill>
        <p:spPr>
          <a:xfrm>
            <a:off x="4920295" y="61696"/>
            <a:ext cx="506578" cy="849573"/>
          </a:xfrm>
          <a:prstGeom prst="rect">
            <a:avLst/>
          </a:prstGeom>
        </p:spPr>
      </p:pic>
      <p:pic>
        <p:nvPicPr>
          <p:cNvPr id="31" name="Picture 2" descr="statue of unity&#10;">
            <a:extLst>
              <a:ext uri="{FF2B5EF4-FFF2-40B4-BE49-F238E27FC236}">
                <a16:creationId xmlns:a16="http://schemas.microsoft.com/office/drawing/2014/main" id="{E4B25720-5194-2F4A-A444-95B25D7B43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783008" y="0"/>
            <a:ext cx="1360219" cy="10195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ale Clipart Middle School Boy - Students Grade 6 Cartoon - P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385" y="125184"/>
            <a:ext cx="349105" cy="78608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182165" y="138"/>
            <a:ext cx="0" cy="6372225"/>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819EE1B-B944-084F-855D-E46BCA0D0607}"/>
              </a:ext>
            </a:extLst>
          </p:cNvPr>
          <p:cNvSpPr/>
          <p:nvPr/>
        </p:nvSpPr>
        <p:spPr>
          <a:xfrm>
            <a:off x="7996669" y="5837743"/>
            <a:ext cx="1196975"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decir</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7819EE1B-B944-084F-855D-E46BCA0D0607}"/>
              </a:ext>
            </a:extLst>
          </p:cNvPr>
          <p:cNvSpPr/>
          <p:nvPr/>
        </p:nvSpPr>
        <p:spPr>
          <a:xfrm>
            <a:off x="10439400" y="3741217"/>
            <a:ext cx="1196975"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profesor</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7819EE1B-B944-084F-855D-E46BCA0D0607}"/>
              </a:ext>
            </a:extLst>
          </p:cNvPr>
          <p:cNvSpPr/>
          <p:nvPr/>
        </p:nvSpPr>
        <p:spPr>
          <a:xfrm>
            <a:off x="6412882" y="4126223"/>
            <a:ext cx="581175"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de</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7819EE1B-B944-084F-855D-E46BCA0D0607}"/>
              </a:ext>
            </a:extLst>
          </p:cNvPr>
          <p:cNvSpPr/>
          <p:nvPr/>
        </p:nvSpPr>
        <p:spPr>
          <a:xfrm>
            <a:off x="7028142" y="4126223"/>
            <a:ext cx="1200207" cy="400110"/>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alemán</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788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25" grpId="0"/>
      <p:bldP spid="27" grpId="0"/>
      <p:bldP spid="28" grpId="0"/>
      <p:bldP spid="29"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196426" y="412985"/>
            <a:ext cx="5995574" cy="5899051"/>
          </a:xfrm>
          <a:prstGeom prst="rect">
            <a:avLst/>
          </a:prstGeom>
        </p:spPr>
        <p:txBody>
          <a:bodyPr wrap="square">
            <a:spAutoFit/>
          </a:bodyPr>
          <a:lstStyle/>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Al principio llegaba tarde a todas mis clases porque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[6] ___ ________ ___ ____ ________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y siempre estaba perdido. Además, este pasillo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[7]</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________ _______ _____</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estudiantes mayores. </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Solo necesitas tiempo para saber dónde está todo. Otra pregunta: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[8]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___________ ________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en clase?</a:t>
            </a:r>
            <a:endParaRPr lang="en-GB" sz="2000">
              <a:solidFill>
                <a:srgbClr val="002060"/>
              </a:solidFill>
              <a:latin typeface="Arial" panose="020B0604020202020204" pitchFamily="34" charset="0"/>
              <a:ea typeface="Arial" panose="020B0604020202020204" pitchFamily="34" charset="0"/>
              <a:cs typeface="Arial" panose="020B0604020202020204" pitchFamily="34" charset="0"/>
            </a:endParaRPr>
          </a:p>
          <a:p>
            <a:pPr lvl="0">
              <a:lnSpc>
                <a:spcPct val="130000"/>
              </a:lnSpc>
            </a:pPr>
            <a:r>
              <a:rPr lang="en-GB" sz="2000" b="1">
                <a:solidFill>
                  <a:srgbClr val="002060"/>
                </a:solidFill>
              </a:rPr>
              <a:t>A:</a:t>
            </a:r>
            <a:r>
              <a:rPr lang="en-GB" sz="2000">
                <a:solidFill>
                  <a:srgbClr val="002060"/>
                </a:solidFill>
              </a:rPr>
              <a:t> En general, sí, pero el primer día de clase no tenía ganas de estudiar y le tiré un avión de papel a otro chico. </a:t>
            </a:r>
          </a:p>
          <a:p>
            <a:pPr lvl="0">
              <a:lnSpc>
                <a:spcPct val="130000"/>
              </a:lnSpc>
            </a:pPr>
            <a:r>
              <a:rPr lang="en-GB" sz="2000" b="1">
                <a:solidFill>
                  <a:srgbClr val="002060"/>
                </a:solidFill>
              </a:rPr>
              <a:t>P: </a:t>
            </a:r>
            <a:r>
              <a:rPr lang="en-GB" sz="2000">
                <a:solidFill>
                  <a:srgbClr val="002060"/>
                </a:solidFill>
              </a:rPr>
              <a:t>Alejandro, </a:t>
            </a:r>
            <a:r>
              <a:rPr lang="en-GB" sz="2000" b="1">
                <a:solidFill>
                  <a:srgbClr val="002060"/>
                </a:solidFill>
              </a:rPr>
              <a:t>[9] </a:t>
            </a:r>
            <a:r>
              <a:rPr lang="en-GB" sz="2000">
                <a:solidFill>
                  <a:srgbClr val="002060"/>
                </a:solidFill>
              </a:rPr>
              <a:t>¡</a:t>
            </a:r>
            <a:r>
              <a:rPr lang="en-GB" sz="2000" b="1">
                <a:solidFill>
                  <a:srgbClr val="002060"/>
                </a:solidFill>
              </a:rPr>
              <a:t>_______ ________ __________ </a:t>
            </a:r>
          </a:p>
          <a:p>
            <a:pPr lvl="0">
              <a:lnSpc>
                <a:spcPct val="130000"/>
              </a:lnSpc>
            </a:pPr>
            <a:r>
              <a:rPr lang="en-GB" sz="2000">
                <a:solidFill>
                  <a:srgbClr val="002060"/>
                </a:solidFill>
              </a:rPr>
              <a:t>en clase!</a:t>
            </a:r>
          </a:p>
          <a:p>
            <a:pPr lvl="0">
              <a:lnSpc>
                <a:spcPct val="130000"/>
              </a:lnSpc>
            </a:pPr>
            <a:r>
              <a:rPr lang="en-GB" sz="2000" b="1">
                <a:solidFill>
                  <a:srgbClr val="002060"/>
                </a:solidFill>
              </a:rPr>
              <a:t>A:</a:t>
            </a:r>
            <a:r>
              <a:rPr lang="en-GB" sz="2000">
                <a:solidFill>
                  <a:srgbClr val="002060"/>
                </a:solidFill>
              </a:rPr>
              <a:t> Sí, lo sé, la verdad es que </a:t>
            </a:r>
            <a:r>
              <a:rPr lang="en-GB" sz="2000" b="1">
                <a:solidFill>
                  <a:srgbClr val="002060"/>
                </a:solidFill>
              </a:rPr>
              <a:t>[10]  ____ ____ _______ _____________</a:t>
            </a:r>
            <a:r>
              <a:rPr lang="en-GB" sz="2000">
                <a:solidFill>
                  <a:srgbClr val="002060"/>
                </a:solidFill>
              </a:rPr>
              <a:t>. Y Martín también.</a:t>
            </a:r>
          </a:p>
        </p:txBody>
      </p:sp>
      <p:sp>
        <p:nvSpPr>
          <p:cNvPr id="5" name="Rectangle 4"/>
          <p:cNvSpPr/>
          <p:nvPr/>
        </p:nvSpPr>
        <p:spPr>
          <a:xfrm>
            <a:off x="327097" y="172178"/>
            <a:ext cx="5808433" cy="6104235"/>
          </a:xfrm>
          <a:prstGeom prst="rect">
            <a:avLst/>
          </a:prstGeom>
        </p:spPr>
        <p:txBody>
          <a:bodyPr wrap="square">
            <a:spAutoFit/>
          </a:bodyPr>
          <a:lstStyle/>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the beginning I arrived late to all my classes because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[6]</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the building is very big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and I was always lost. Besides, this corridor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[7]</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was full of</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older students. </a:t>
            </a:r>
          </a:p>
          <a:p>
            <a:pPr lvl="0">
              <a:lnSpc>
                <a:spcPct val="130000"/>
              </a:lnSpc>
              <a:spcAft>
                <a:spcPts val="800"/>
              </a:spcAft>
            </a:pP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P: </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You just need time to know where everything is. One other question: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[8]</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a:t>
            </a:r>
            <a:r>
              <a:rPr lang="en-GB" sz="2000" b="1">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are you (both) learning* a lot</a:t>
            </a:r>
            <a:r>
              <a:rPr lang="en-GB" sz="2000">
                <a:solidFill>
                  <a:srgbClr val="002060"/>
                </a:solidFill>
                <a:latin typeface="Century Gothic" panose="020B0502020202020204" pitchFamily="34" charset="0"/>
                <a:ea typeface="Century Gothic" panose="020B0502020202020204" pitchFamily="34" charset="0"/>
                <a:cs typeface="Century Gothic" panose="020B0502020202020204" pitchFamily="34" charset="0"/>
              </a:rPr>
              <a:t> in class? </a:t>
            </a:r>
          </a:p>
          <a:p>
            <a:pPr lvl="0">
              <a:lnSpc>
                <a:spcPct val="130000"/>
              </a:lnSpc>
              <a:spcAft>
                <a:spcPts val="800"/>
              </a:spcAft>
            </a:pPr>
            <a:r>
              <a:rPr lang="en-GB" sz="2000" b="1">
                <a:solidFill>
                  <a:srgbClr val="002060"/>
                </a:solidFill>
              </a:rPr>
              <a:t>A:</a:t>
            </a:r>
            <a:r>
              <a:rPr lang="en-GB" sz="2000">
                <a:solidFill>
                  <a:srgbClr val="002060"/>
                </a:solidFill>
              </a:rPr>
              <a:t> In general, yes, but on the first day I didn’t feel like studying and I threw a paper aeroplane at another boy. </a:t>
            </a:r>
          </a:p>
          <a:p>
            <a:pPr lvl="0">
              <a:lnSpc>
                <a:spcPct val="130000"/>
              </a:lnSpc>
              <a:spcAft>
                <a:spcPts val="800"/>
              </a:spcAft>
            </a:pPr>
            <a:r>
              <a:rPr lang="en-GB" sz="2000" b="1">
                <a:solidFill>
                  <a:srgbClr val="002060"/>
                </a:solidFill>
              </a:rPr>
              <a:t>P: </a:t>
            </a:r>
            <a:r>
              <a:rPr lang="en-GB" sz="2000">
                <a:solidFill>
                  <a:srgbClr val="002060"/>
                </a:solidFill>
              </a:rPr>
              <a:t>Alejandro, </a:t>
            </a:r>
            <a:r>
              <a:rPr lang="en-GB" sz="2000" b="1">
                <a:solidFill>
                  <a:srgbClr val="002060"/>
                </a:solidFill>
              </a:rPr>
              <a:t>[9]</a:t>
            </a:r>
            <a:r>
              <a:rPr lang="en-GB" sz="2000">
                <a:solidFill>
                  <a:srgbClr val="002060"/>
                </a:solidFill>
              </a:rPr>
              <a:t> </a:t>
            </a:r>
            <a:r>
              <a:rPr lang="en-GB" sz="2000" b="1">
                <a:solidFill>
                  <a:srgbClr val="002060"/>
                </a:solidFill>
              </a:rPr>
              <a:t>you must pay attention </a:t>
            </a:r>
            <a:r>
              <a:rPr lang="en-GB" sz="2000">
                <a:solidFill>
                  <a:srgbClr val="002060"/>
                </a:solidFill>
              </a:rPr>
              <a:t>in class!</a:t>
            </a:r>
          </a:p>
          <a:p>
            <a:pPr lvl="0">
              <a:lnSpc>
                <a:spcPct val="130000"/>
              </a:lnSpc>
            </a:pPr>
            <a:r>
              <a:rPr lang="en-GB" sz="2000" b="1">
                <a:solidFill>
                  <a:srgbClr val="002060"/>
                </a:solidFill>
              </a:rPr>
              <a:t>A:</a:t>
            </a:r>
            <a:r>
              <a:rPr lang="en-GB" sz="2000">
                <a:solidFill>
                  <a:srgbClr val="002060"/>
                </a:solidFill>
              </a:rPr>
              <a:t> Yes, I know. The truth is that </a:t>
            </a:r>
            <a:r>
              <a:rPr lang="en-GB" sz="2000" b="1">
                <a:solidFill>
                  <a:srgbClr val="002060"/>
                </a:solidFill>
              </a:rPr>
              <a:t>[10] I’m a good student</a:t>
            </a:r>
            <a:r>
              <a:rPr lang="en-GB" sz="2000">
                <a:solidFill>
                  <a:srgbClr val="002060"/>
                </a:solidFill>
              </a:rPr>
              <a:t>. And Martin is too.</a:t>
            </a:r>
          </a:p>
        </p:txBody>
      </p:sp>
      <p:sp>
        <p:nvSpPr>
          <p:cNvPr id="2" name="Title 1"/>
          <p:cNvSpPr>
            <a:spLocks noGrp="1"/>
          </p:cNvSpPr>
          <p:nvPr>
            <p:ph type="title"/>
          </p:nvPr>
        </p:nvSpPr>
        <p:spPr>
          <a:xfrm>
            <a:off x="11367880" y="5876304"/>
            <a:ext cx="1051009" cy="508729"/>
          </a:xfrm>
        </p:spPr>
        <p:txBody>
          <a:bodyPr>
            <a:normAutofit/>
          </a:bodyPr>
          <a:lstStyle/>
          <a:p>
            <a:r>
              <a:rPr lang="en-GB" sz="2000" b="1">
                <a:solidFill>
                  <a:srgbClr val="002060"/>
                </a:solidFill>
              </a:rPr>
              <a:t>[2/2]</a:t>
            </a:r>
          </a:p>
        </p:txBody>
      </p:sp>
      <p:sp>
        <p:nvSpPr>
          <p:cNvPr id="49" name="Rectangle 48">
            <a:extLst>
              <a:ext uri="{FF2B5EF4-FFF2-40B4-BE49-F238E27FC236}">
                <a16:creationId xmlns:a16="http://schemas.microsoft.com/office/drawing/2014/main" id="{5D26452A-4BEC-474E-9274-0726D7077005}"/>
              </a:ext>
            </a:extLst>
          </p:cNvPr>
          <p:cNvSpPr/>
          <p:nvPr/>
        </p:nvSpPr>
        <p:spPr>
          <a:xfrm>
            <a:off x="10060282" y="2521210"/>
            <a:ext cx="1754109" cy="400110"/>
          </a:xfrm>
          <a:prstGeom prst="rect">
            <a:avLst/>
          </a:prstGeom>
        </p:spPr>
        <p:txBody>
          <a:bodyPr wrap="square">
            <a:spAutoFit/>
          </a:bodyPr>
          <a:lstStyle/>
          <a:p>
            <a:pPr lvl="0">
              <a:defRPr/>
            </a:pPr>
            <a:r>
              <a:rPr lang="en-GB" sz="2000" b="1">
                <a:solidFill>
                  <a:schemeClr val="accent2"/>
                </a:solidFill>
                <a:latin typeface="Century Gothic" panose="020B0502020202020204" pitchFamily="34" charset="0"/>
                <a:ea typeface="Century Gothic" panose="020B0502020202020204" pitchFamily="34" charset="0"/>
                <a:cs typeface="Century Gothic" panose="020B0502020202020204" pitchFamily="34" charset="0"/>
              </a:rPr>
              <a:t>aprendéis</a:t>
            </a:r>
            <a:endParaRPr kumimoji="0" lang="en-GB" sz="2000" b="0" i="0" u="none" strike="noStrike" kern="1200" cap="none" spc="0" normalizeH="0" baseline="0" noProof="0" dirty="0">
              <a:ln>
                <a:noFill/>
              </a:ln>
              <a:solidFill>
                <a:schemeClr val="accent2"/>
              </a:solidFill>
              <a:effectLst/>
              <a:uLnTx/>
              <a:uFillTx/>
              <a:latin typeface="Century Gothic" panose="020F0302020204030204"/>
            </a:endParaRPr>
          </a:p>
        </p:txBody>
      </p:sp>
      <p:sp>
        <p:nvSpPr>
          <p:cNvPr id="50" name="Rectangle 49">
            <a:extLst>
              <a:ext uri="{FF2B5EF4-FFF2-40B4-BE49-F238E27FC236}">
                <a16:creationId xmlns:a16="http://schemas.microsoft.com/office/drawing/2014/main" id="{50AE0328-DAE5-0243-8E08-F6E123169AE6}"/>
              </a:ext>
            </a:extLst>
          </p:cNvPr>
          <p:cNvSpPr/>
          <p:nvPr/>
        </p:nvSpPr>
        <p:spPr>
          <a:xfrm>
            <a:off x="10371626" y="5390363"/>
            <a:ext cx="6094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soy</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10701911" y="57706"/>
            <a:ext cx="1412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ular Callout 22">
            <a:extLst>
              <a:ext uri="{FF2B5EF4-FFF2-40B4-BE49-F238E27FC236}">
                <a16:creationId xmlns:a16="http://schemas.microsoft.com/office/drawing/2014/main" id="{6A3D6458-5004-E04B-8AA1-69BED00F940F}"/>
              </a:ext>
            </a:extLst>
          </p:cNvPr>
          <p:cNvSpPr/>
          <p:nvPr/>
        </p:nvSpPr>
        <p:spPr>
          <a:xfrm>
            <a:off x="327097" y="3224295"/>
            <a:ext cx="4635499" cy="402922"/>
          </a:xfrm>
          <a:prstGeom prst="wedgeRoundRectCallout">
            <a:avLst>
              <a:gd name="adj1" fmla="val -21961"/>
              <a:gd name="adj2" fmla="val -81894"/>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002060"/>
                </a:solidFill>
                <a:latin typeface="Century Gothic" panose="020F0302020204030204"/>
              </a:rPr>
              <a:t>*Use the present simple in Spanish. </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E5B0F392-B7CB-C84A-AA32-01C189C1F7B9}"/>
              </a:ext>
            </a:extLst>
          </p:cNvPr>
          <p:cNvSpPr/>
          <p:nvPr/>
        </p:nvSpPr>
        <p:spPr>
          <a:xfrm>
            <a:off x="8373080" y="4624247"/>
            <a:ext cx="9685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srgbClr val="F66400"/>
                </a:solidFill>
                <a:latin typeface="Century Gothic" panose="020B0502020202020204" pitchFamily="34" charset="0"/>
              </a:rPr>
              <a:t>debes</a:t>
            </a:r>
            <a:endParaRPr kumimoji="0" lang="en-GB" sz="2000" b="1" i="0" u="none" strike="noStrike" kern="1200" cap="none" spc="0" normalizeH="0" baseline="0" noProof="0" dirty="0">
              <a:ln>
                <a:noFill/>
              </a:ln>
              <a:solidFill>
                <a:srgbClr val="F66400"/>
              </a:solidFill>
              <a:effectLst/>
              <a:uLnTx/>
              <a:uFillTx/>
              <a:latin typeface="Century Gothic" panose="020F0302020204030204"/>
            </a:endParaRPr>
          </a:p>
        </p:txBody>
      </p:sp>
      <p:cxnSp>
        <p:nvCxnSpPr>
          <p:cNvPr id="28" name="Straight Connector 27"/>
          <p:cNvCxnSpPr/>
          <p:nvPr/>
        </p:nvCxnSpPr>
        <p:spPr>
          <a:xfrm>
            <a:off x="6056552" y="138"/>
            <a:ext cx="0" cy="6372225"/>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AD83873-31AE-BC40-BCE2-923AE24106AC}"/>
              </a:ext>
            </a:extLst>
          </p:cNvPr>
          <p:cNvSpPr/>
          <p:nvPr/>
        </p:nvSpPr>
        <p:spPr>
          <a:xfrm>
            <a:off x="7615021" y="840784"/>
            <a:ext cx="409086"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el</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AAD83873-31AE-BC40-BCE2-923AE24106AC}"/>
              </a:ext>
            </a:extLst>
          </p:cNvPr>
          <p:cNvSpPr/>
          <p:nvPr/>
        </p:nvSpPr>
        <p:spPr>
          <a:xfrm>
            <a:off x="8067294" y="840784"/>
            <a:ext cx="1099981"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edificio</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AAD83873-31AE-BC40-BCE2-923AE24106AC}"/>
              </a:ext>
            </a:extLst>
          </p:cNvPr>
          <p:cNvSpPr/>
          <p:nvPr/>
        </p:nvSpPr>
        <p:spPr>
          <a:xfrm>
            <a:off x="9107146" y="840784"/>
            <a:ext cx="460382"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es</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AAD83873-31AE-BC40-BCE2-923AE24106AC}"/>
              </a:ext>
            </a:extLst>
          </p:cNvPr>
          <p:cNvSpPr/>
          <p:nvPr/>
        </p:nvSpPr>
        <p:spPr>
          <a:xfrm>
            <a:off x="9539768" y="840784"/>
            <a:ext cx="728084"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muy</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AAD83873-31AE-BC40-BCE2-923AE24106AC}"/>
              </a:ext>
            </a:extLst>
          </p:cNvPr>
          <p:cNvSpPr/>
          <p:nvPr/>
        </p:nvSpPr>
        <p:spPr>
          <a:xfrm>
            <a:off x="10207127" y="840784"/>
            <a:ext cx="1093569"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grande</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AAD83873-31AE-BC40-BCE2-923AE24106AC}"/>
              </a:ext>
            </a:extLst>
          </p:cNvPr>
          <p:cNvSpPr/>
          <p:nvPr/>
        </p:nvSpPr>
        <p:spPr>
          <a:xfrm>
            <a:off x="6680503" y="1641036"/>
            <a:ext cx="1047082"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estaba</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AAD83873-31AE-BC40-BCE2-923AE24106AC}"/>
              </a:ext>
            </a:extLst>
          </p:cNvPr>
          <p:cNvSpPr/>
          <p:nvPr/>
        </p:nvSpPr>
        <p:spPr>
          <a:xfrm>
            <a:off x="7842536" y="1629516"/>
            <a:ext cx="787395"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lleno</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D83873-31AE-BC40-BCE2-923AE24106AC}"/>
              </a:ext>
            </a:extLst>
          </p:cNvPr>
          <p:cNvSpPr/>
          <p:nvPr/>
        </p:nvSpPr>
        <p:spPr>
          <a:xfrm>
            <a:off x="8769804" y="1641036"/>
            <a:ext cx="518091" cy="400110"/>
          </a:xfrm>
          <a:prstGeom prst="rect">
            <a:avLst/>
          </a:prstGeom>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a:ln>
                  <a:noFill/>
                </a:ln>
                <a:solidFill>
                  <a:srgbClr val="F66400"/>
                </a:solidFill>
                <a:effectLst/>
                <a:uLnTx/>
                <a:uFillTx/>
                <a:latin typeface="Century Gothic" panose="020F0302020204030204"/>
                <a:ea typeface="+mn-ea"/>
                <a:cs typeface="+mn-cs"/>
              </a:rPr>
              <a:t>de</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5D26452A-4BEC-474E-9274-0726D7077005}"/>
              </a:ext>
            </a:extLst>
          </p:cNvPr>
          <p:cNvSpPr/>
          <p:nvPr/>
        </p:nvSpPr>
        <p:spPr>
          <a:xfrm>
            <a:off x="6196426" y="2923319"/>
            <a:ext cx="1059980" cy="400110"/>
          </a:xfrm>
          <a:prstGeom prst="rect">
            <a:avLst/>
          </a:prstGeom>
        </p:spPr>
        <p:txBody>
          <a:bodyPr wrap="square">
            <a:spAutoFit/>
          </a:bodyPr>
          <a:lstStyle/>
          <a:p>
            <a:pPr lvl="0">
              <a:defRPr/>
            </a:pPr>
            <a:r>
              <a:rPr lang="en-GB" sz="2000" b="1">
                <a:solidFill>
                  <a:schemeClr val="accent2"/>
                </a:solidFill>
                <a:latin typeface="Century Gothic" panose="020B0502020202020204" pitchFamily="34" charset="0"/>
                <a:ea typeface="Century Gothic" panose="020B0502020202020204" pitchFamily="34" charset="0"/>
                <a:cs typeface="Century Gothic" panose="020B0502020202020204" pitchFamily="34" charset="0"/>
              </a:rPr>
              <a:t>mucho</a:t>
            </a:r>
            <a:endParaRPr kumimoji="0" lang="en-GB" sz="2000" b="0" i="0" u="none" strike="noStrike" kern="1200" cap="none" spc="0" normalizeH="0" baseline="0" noProof="0" dirty="0">
              <a:ln>
                <a:noFill/>
              </a:ln>
              <a:solidFill>
                <a:schemeClr val="accent2"/>
              </a:solidFill>
              <a:effectLst/>
              <a:uLnTx/>
              <a:uFillTx/>
              <a:latin typeface="Century Gothic" panose="020F0302020204030204"/>
            </a:endParaRPr>
          </a:p>
        </p:txBody>
      </p:sp>
      <p:sp>
        <p:nvSpPr>
          <p:cNvPr id="41" name="Rectangle 40">
            <a:extLst>
              <a:ext uri="{FF2B5EF4-FFF2-40B4-BE49-F238E27FC236}">
                <a16:creationId xmlns:a16="http://schemas.microsoft.com/office/drawing/2014/main" id="{E5B0F392-B7CB-C84A-AA32-01C189C1F7B9}"/>
              </a:ext>
            </a:extLst>
          </p:cNvPr>
          <p:cNvSpPr/>
          <p:nvPr/>
        </p:nvSpPr>
        <p:spPr>
          <a:xfrm>
            <a:off x="9341615" y="4624247"/>
            <a:ext cx="10406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srgbClr val="F66400"/>
                </a:solidFill>
                <a:latin typeface="Century Gothic" panose="020B0502020202020204" pitchFamily="34" charset="0"/>
              </a:rPr>
              <a:t>prestar</a:t>
            </a:r>
            <a:endParaRPr kumimoji="0" lang="en-GB" sz="2000" b="1" i="0" u="none" strike="noStrike" kern="1200" cap="none" spc="0" normalizeH="0" baseline="0" noProof="0" dirty="0">
              <a:ln>
                <a:noFill/>
              </a:ln>
              <a:solidFill>
                <a:srgbClr val="F66400"/>
              </a:solidFill>
              <a:effectLst/>
              <a:uLnTx/>
              <a:uFillTx/>
              <a:latin typeface="Century Gothic" panose="020F0302020204030204"/>
            </a:endParaRPr>
          </a:p>
        </p:txBody>
      </p:sp>
      <p:sp>
        <p:nvSpPr>
          <p:cNvPr id="42" name="Rectangle 41">
            <a:extLst>
              <a:ext uri="{FF2B5EF4-FFF2-40B4-BE49-F238E27FC236}">
                <a16:creationId xmlns:a16="http://schemas.microsoft.com/office/drawing/2014/main" id="{E5B0F392-B7CB-C84A-AA32-01C189C1F7B9}"/>
              </a:ext>
            </a:extLst>
          </p:cNvPr>
          <p:cNvSpPr/>
          <p:nvPr/>
        </p:nvSpPr>
        <p:spPr>
          <a:xfrm>
            <a:off x="10394999" y="4624247"/>
            <a:ext cx="129073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a:solidFill>
                  <a:srgbClr val="F66400"/>
                </a:solidFill>
                <a:latin typeface="Century Gothic" panose="020B0502020202020204" pitchFamily="34" charset="0"/>
              </a:rPr>
              <a:t>atención</a:t>
            </a:r>
            <a:endParaRPr kumimoji="0" lang="en-GB" sz="2000" b="1" i="0" u="none" strike="noStrike" kern="1200" cap="none" spc="0" normalizeH="0" baseline="0" noProof="0" dirty="0">
              <a:ln>
                <a:noFill/>
              </a:ln>
              <a:solidFill>
                <a:srgbClr val="F66400"/>
              </a:solidFill>
              <a:effectLst/>
              <a:uLnTx/>
              <a:uFillTx/>
              <a:latin typeface="Century Gothic" panose="020F0302020204030204"/>
            </a:endParaRPr>
          </a:p>
        </p:txBody>
      </p:sp>
      <p:sp>
        <p:nvSpPr>
          <p:cNvPr id="43" name="Rectangle 42">
            <a:extLst>
              <a:ext uri="{FF2B5EF4-FFF2-40B4-BE49-F238E27FC236}">
                <a16:creationId xmlns:a16="http://schemas.microsoft.com/office/drawing/2014/main" id="{50AE0328-DAE5-0243-8E08-F6E123169AE6}"/>
              </a:ext>
            </a:extLst>
          </p:cNvPr>
          <p:cNvSpPr/>
          <p:nvPr/>
        </p:nvSpPr>
        <p:spPr>
          <a:xfrm>
            <a:off x="10977709" y="5390363"/>
            <a:ext cx="49244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un</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50AE0328-DAE5-0243-8E08-F6E123169AE6}"/>
              </a:ext>
            </a:extLst>
          </p:cNvPr>
          <p:cNvSpPr/>
          <p:nvPr/>
        </p:nvSpPr>
        <p:spPr>
          <a:xfrm>
            <a:off x="6324642" y="5796872"/>
            <a:ext cx="8258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buen</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50AE0328-DAE5-0243-8E08-F6E123169AE6}"/>
              </a:ext>
            </a:extLst>
          </p:cNvPr>
          <p:cNvSpPr/>
          <p:nvPr/>
        </p:nvSpPr>
        <p:spPr>
          <a:xfrm>
            <a:off x="7378194" y="5796872"/>
            <a:ext cx="148630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estudiante</a:t>
            </a:r>
            <a:endParaRPr kumimoji="0" lang="en-GB" sz="2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632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23" grpId="0" animBg="1"/>
      <p:bldP spid="23" grpId="1" animBg="1"/>
      <p:bldP spid="24" grpId="0"/>
      <p:bldP spid="30" grpId="0"/>
      <p:bldP spid="31" grpId="0"/>
      <p:bldP spid="33" grpId="0"/>
      <p:bldP spid="34" grpId="0"/>
      <p:bldP spid="35" grpId="0"/>
      <p:bldP spid="36" grpId="0"/>
      <p:bldP spid="37" grpId="0"/>
      <p:bldP spid="38" grpId="0"/>
      <p:bldP spid="39" grpId="0"/>
      <p:bldP spid="41" grpId="0"/>
      <p:bldP spid="42" grpId="0"/>
      <p:bldP spid="43" grpId="0"/>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06004"/>
            <a:ext cx="2983832" cy="558597"/>
          </a:xfrm>
          <a:prstGeom prst="rect">
            <a:avLst/>
          </a:prstGeom>
        </p:spPr>
      </p:pic>
      <p:sp>
        <p:nvSpPr>
          <p:cNvPr id="2" name="Title 1"/>
          <p:cNvSpPr>
            <a:spLocks noGrp="1"/>
          </p:cNvSpPr>
          <p:nvPr>
            <p:ph type="title"/>
          </p:nvPr>
        </p:nvSpPr>
        <p:spPr>
          <a:xfrm>
            <a:off x="50677" y="-306342"/>
            <a:ext cx="6484584" cy="1325563"/>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4065186" y="3308628"/>
            <a:ext cx="19180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[hill]</a:t>
            </a:r>
          </a:p>
        </p:txBody>
      </p:sp>
      <p:sp>
        <p:nvSpPr>
          <p:cNvPr id="7" name="Rounded Rectangle 44">
            <a:extLst>
              <a:ext uri="{FF2B5EF4-FFF2-40B4-BE49-F238E27FC236}">
                <a16:creationId xmlns:a16="http://schemas.microsoft.com/office/drawing/2014/main" id="{543E770E-B7F3-410E-810B-BDA266C29255}"/>
              </a:ext>
            </a:extLst>
          </p:cNvPr>
          <p:cNvSpPr/>
          <p:nvPr/>
        </p:nvSpPr>
        <p:spPr>
          <a:xfrm>
            <a:off x="4134382" y="27129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814C1E46-7741-40A7-8232-9C34FEC44E52}"/>
              </a:ext>
            </a:extLst>
          </p:cNvPr>
          <p:cNvSpPr/>
          <p:nvPr/>
        </p:nvSpPr>
        <p:spPr>
          <a:xfrm>
            <a:off x="1877125" y="270485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867433" y="790079"/>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4092180" y="7982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862530" y="457894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6316923" y="79007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541666" y="7982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435992" y="266541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692703" y="264386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4014141" y="4578949"/>
            <a:ext cx="1891870" cy="159247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422663" y="4578951"/>
            <a:ext cx="1725503" cy="159427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574273" y="4578952"/>
            <a:ext cx="1725503" cy="159247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797334" y="2994165"/>
            <a:ext cx="19180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[relative, family member]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471A667-A066-4C9B-8290-3FF80A3FFFF4}"/>
              </a:ext>
            </a:extLst>
          </p:cNvPr>
          <p:cNvSpPr txBox="1"/>
          <p:nvPr/>
        </p:nvSpPr>
        <p:spPr>
          <a:xfrm>
            <a:off x="8621453" y="5191165"/>
            <a:ext cx="17031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[castle]</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886042" y="4902905"/>
            <a:ext cx="2205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gather,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 together]</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773950" y="5083858"/>
            <a:ext cx="1941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a:t>
            </a:r>
          </a:p>
        </p:txBody>
      </p:sp>
      <p:sp>
        <p:nvSpPr>
          <p:cNvPr id="24" name="TextBox 23">
            <a:extLst>
              <a:ext uri="{FF2B5EF4-FFF2-40B4-BE49-F238E27FC236}">
                <a16:creationId xmlns:a16="http://schemas.microsoft.com/office/drawing/2014/main" id="{06064383-9A72-4E32-BA48-4C66B00C13D6}"/>
              </a:ext>
            </a:extLst>
          </p:cNvPr>
          <p:cNvSpPr txBox="1"/>
          <p:nvPr/>
        </p:nvSpPr>
        <p:spPr>
          <a:xfrm>
            <a:off x="8499648" y="1411126"/>
            <a:ext cx="1879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[bathroom]</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739021" y="1409223"/>
            <a:ext cx="19532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[date]</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939458" y="1260286"/>
            <a:ext cx="19532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serve, serving]</a:t>
            </a:r>
          </a:p>
        </p:txBody>
      </p:sp>
      <p:sp>
        <p:nvSpPr>
          <p:cNvPr id="30" name="TextBox 29">
            <a:extLst>
              <a:ext uri="{FF2B5EF4-FFF2-40B4-BE49-F238E27FC236}">
                <a16:creationId xmlns:a16="http://schemas.microsoft.com/office/drawing/2014/main" id="{CE630D8C-2B1C-4104-8883-6D8F8B0E6BFF}"/>
              </a:ext>
            </a:extLst>
          </p:cNvPr>
          <p:cNvSpPr txBox="1"/>
          <p:nvPr/>
        </p:nvSpPr>
        <p:spPr>
          <a:xfrm>
            <a:off x="6121308" y="1394667"/>
            <a:ext cx="2258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[younger]</a:t>
            </a:r>
          </a:p>
        </p:txBody>
      </p:sp>
      <p:sp>
        <p:nvSpPr>
          <p:cNvPr id="31" name="TextBox 30">
            <a:extLst>
              <a:ext uri="{FF2B5EF4-FFF2-40B4-BE49-F238E27FC236}">
                <a16:creationId xmlns:a16="http://schemas.microsoft.com/office/drawing/2014/main" id="{7A269B89-3F55-4C0B-AC4F-5872CA90B020}"/>
              </a:ext>
            </a:extLst>
          </p:cNvPr>
          <p:cNvSpPr txBox="1"/>
          <p:nvPr/>
        </p:nvSpPr>
        <p:spPr>
          <a:xfrm>
            <a:off x="6255193" y="3301942"/>
            <a:ext cx="21716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[older]</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499648" y="3301942"/>
            <a:ext cx="21116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[neighbour(f)]</a:t>
            </a:r>
          </a:p>
        </p:txBody>
      </p:sp>
      <p:sp>
        <p:nvSpPr>
          <p:cNvPr id="33" name="TextBox 32">
            <a:extLst>
              <a:ext uri="{FF2B5EF4-FFF2-40B4-BE49-F238E27FC236}">
                <a16:creationId xmlns:a16="http://schemas.microsoft.com/office/drawing/2014/main" id="{E2A8D556-D54E-4A42-97D1-FA9BF21757F7}"/>
              </a:ext>
            </a:extLst>
          </p:cNvPr>
          <p:cNvSpPr txBox="1"/>
          <p:nvPr/>
        </p:nvSpPr>
        <p:spPr>
          <a:xfrm>
            <a:off x="6332117" y="5022145"/>
            <a:ext cx="19180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happen, happening]</a:t>
            </a:r>
          </a:p>
        </p:txBody>
      </p:sp>
      <p:sp>
        <p:nvSpPr>
          <p:cNvPr id="42" name="Rounded Rectangle 38">
            <a:extLst>
              <a:ext uri="{FF2B5EF4-FFF2-40B4-BE49-F238E27FC236}">
                <a16:creationId xmlns:a16="http://schemas.microsoft.com/office/drawing/2014/main" id="{3381617C-D287-F849-8659-D5341E285215}"/>
              </a:ext>
            </a:extLst>
          </p:cNvPr>
          <p:cNvSpPr/>
          <p:nvPr/>
        </p:nvSpPr>
        <p:spPr>
          <a:xfrm>
            <a:off x="8458372" y="64253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3" name="Rounded Rectangle 45">
            <a:extLst>
              <a:ext uri="{FF2B5EF4-FFF2-40B4-BE49-F238E27FC236}">
                <a16:creationId xmlns:a16="http://schemas.microsoft.com/office/drawing/2014/main" id="{3663F201-225A-294B-85AF-977076969F4F}"/>
              </a:ext>
            </a:extLst>
          </p:cNvPr>
          <p:cNvSpPr/>
          <p:nvPr/>
        </p:nvSpPr>
        <p:spPr>
          <a:xfrm>
            <a:off x="1797334" y="448538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4" name="Rounded Rectangle 2">
            <a:extLst>
              <a:ext uri="{FF2B5EF4-FFF2-40B4-BE49-F238E27FC236}">
                <a16:creationId xmlns:a16="http://schemas.microsoft.com/office/drawing/2014/main" id="{C4947F21-B618-CE4F-8F30-348647B2BB51}"/>
              </a:ext>
            </a:extLst>
          </p:cNvPr>
          <p:cNvSpPr/>
          <p:nvPr/>
        </p:nvSpPr>
        <p:spPr>
          <a:xfrm>
            <a:off x="1798001" y="64253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5" name="Rounded Rectangle 36">
            <a:extLst>
              <a:ext uri="{FF2B5EF4-FFF2-40B4-BE49-F238E27FC236}">
                <a16:creationId xmlns:a16="http://schemas.microsoft.com/office/drawing/2014/main" id="{9010E403-9B26-EE47-B960-F5A528E87684}"/>
              </a:ext>
            </a:extLst>
          </p:cNvPr>
          <p:cNvSpPr/>
          <p:nvPr/>
        </p:nvSpPr>
        <p:spPr>
          <a:xfrm>
            <a:off x="4014140" y="64253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6" name="Rounded Rectangle 37">
            <a:extLst>
              <a:ext uri="{FF2B5EF4-FFF2-40B4-BE49-F238E27FC236}">
                <a16:creationId xmlns:a16="http://schemas.microsoft.com/office/drawing/2014/main" id="{F2D44C4B-D4E9-C24B-BFEC-1EC1A5762930}"/>
              </a:ext>
            </a:extLst>
          </p:cNvPr>
          <p:cNvSpPr/>
          <p:nvPr/>
        </p:nvSpPr>
        <p:spPr>
          <a:xfrm>
            <a:off x="6234152" y="64253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47" name="Rounded Rectangle 41">
            <a:extLst>
              <a:ext uri="{FF2B5EF4-FFF2-40B4-BE49-F238E27FC236}">
                <a16:creationId xmlns:a16="http://schemas.microsoft.com/office/drawing/2014/main" id="{42113993-0232-D54E-AC38-B5448688746A}"/>
              </a:ext>
            </a:extLst>
          </p:cNvPr>
          <p:cNvSpPr/>
          <p:nvPr/>
        </p:nvSpPr>
        <p:spPr>
          <a:xfrm>
            <a:off x="6234152" y="254679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8" name="Rounded Rectangle 42">
            <a:extLst>
              <a:ext uri="{FF2B5EF4-FFF2-40B4-BE49-F238E27FC236}">
                <a16:creationId xmlns:a16="http://schemas.microsoft.com/office/drawing/2014/main" id="{027B381C-831D-664B-A1BD-A845E3540A21}"/>
              </a:ext>
            </a:extLst>
          </p:cNvPr>
          <p:cNvSpPr/>
          <p:nvPr/>
        </p:nvSpPr>
        <p:spPr>
          <a:xfrm>
            <a:off x="8458372" y="254679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9" name="Rounded Rectangle 46">
            <a:extLst>
              <a:ext uri="{FF2B5EF4-FFF2-40B4-BE49-F238E27FC236}">
                <a16:creationId xmlns:a16="http://schemas.microsoft.com/office/drawing/2014/main" id="{DB269557-BFE9-F44C-B705-19E66763014B}"/>
              </a:ext>
            </a:extLst>
          </p:cNvPr>
          <p:cNvSpPr/>
          <p:nvPr/>
        </p:nvSpPr>
        <p:spPr>
          <a:xfrm>
            <a:off x="3992747" y="4490526"/>
            <a:ext cx="2108867"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50" name="Rounded Rectangle 47">
            <a:extLst>
              <a:ext uri="{FF2B5EF4-FFF2-40B4-BE49-F238E27FC236}">
                <a16:creationId xmlns:a16="http://schemas.microsoft.com/office/drawing/2014/main" id="{A40EE462-2224-EB40-8B7C-0B7575BB54DA}"/>
              </a:ext>
            </a:extLst>
          </p:cNvPr>
          <p:cNvSpPr/>
          <p:nvPr/>
        </p:nvSpPr>
        <p:spPr>
          <a:xfrm>
            <a:off x="8457705" y="448538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115076"/>
                </a:solidFill>
                <a:effectLst/>
                <a:uLnTx/>
                <a:uFillTx/>
                <a:latin typeface="Century Gothic" panose="020F0302020204030204"/>
                <a:ea typeface="+mn-ea"/>
                <a:cs typeface="+mn-cs"/>
              </a:rPr>
              <a:t>L</a:t>
            </a: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1" name="Rounded Rectangle 39">
            <a:extLst>
              <a:ext uri="{FF2B5EF4-FFF2-40B4-BE49-F238E27FC236}">
                <a16:creationId xmlns:a16="http://schemas.microsoft.com/office/drawing/2014/main" id="{14B875E1-E6EC-F742-9D69-92DA0F32FD4D}"/>
              </a:ext>
            </a:extLst>
          </p:cNvPr>
          <p:cNvSpPr/>
          <p:nvPr/>
        </p:nvSpPr>
        <p:spPr>
          <a:xfrm>
            <a:off x="1798001" y="254571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2" name="Rounded Rectangle 48">
            <a:extLst>
              <a:ext uri="{FF2B5EF4-FFF2-40B4-BE49-F238E27FC236}">
                <a16:creationId xmlns:a16="http://schemas.microsoft.com/office/drawing/2014/main" id="{16980797-3D2B-854B-B6C7-8E40228C0122}"/>
              </a:ext>
            </a:extLst>
          </p:cNvPr>
          <p:cNvSpPr/>
          <p:nvPr/>
        </p:nvSpPr>
        <p:spPr>
          <a:xfrm>
            <a:off x="6233485" y="448538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115076"/>
                </a:solidFill>
                <a:effectLst/>
                <a:uLnTx/>
                <a:uFillTx/>
                <a:latin typeface="Century Gothic" panose="020F0302020204030204"/>
                <a:ea typeface="+mn-ea"/>
                <a:cs typeface="+mn-cs"/>
              </a:rPr>
              <a:t>K</a:t>
            </a: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Rounded Rectangle 40">
            <a:extLst>
              <a:ext uri="{FF2B5EF4-FFF2-40B4-BE49-F238E27FC236}">
                <a16:creationId xmlns:a16="http://schemas.microsoft.com/office/drawing/2014/main" id="{27DFA0AF-354A-204F-8372-B89B1765EA90}"/>
              </a:ext>
            </a:extLst>
          </p:cNvPr>
          <p:cNvSpPr/>
          <p:nvPr/>
        </p:nvSpPr>
        <p:spPr>
          <a:xfrm>
            <a:off x="4014140" y="254679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Tree>
    <p:extLst>
      <p:ext uri="{BB962C8B-B14F-4D97-AF65-F5344CB8AC3E}">
        <p14:creationId xmlns:p14="http://schemas.microsoft.com/office/powerpoint/2010/main" val="24248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44"/>
                                        </p:tgtEl>
                                        <p:attrNameLst>
                                          <p:attrName>style.opacity</p:attrName>
                                        </p:attrNameLst>
                                      </p:cBhvr>
                                      <p:to>
                                        <p:strVal val="0"/>
                                      </p:to>
                                    </p:set>
                                    <p:animEffect filter="image" prLst="opacity: 0">
                                      <p:cBhvr rctx="IE">
                                        <p:cTn id="7" dur="3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7"/>
                                        </p:tgtEl>
                                        <p:attrNameLst>
                                          <p:attrName>style.opacity</p:attrName>
                                        </p:attrNameLst>
                                      </p:cBhvr>
                                      <p:to>
                                        <p:strVal val="0"/>
                                      </p:to>
                                    </p:set>
                                    <p:animEffect filter="image" prLst="opacity: 0">
                                      <p:cBhvr rctx="IE">
                                        <p:cTn id="12" dur="3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3"/>
                                        </p:tgtEl>
                                        <p:attrNameLst>
                                          <p:attrName>style.opacity</p:attrName>
                                        </p:attrNameLst>
                                      </p:cBhvr>
                                      <p:to>
                                        <p:strVal val="0"/>
                                      </p:to>
                                    </p:set>
                                    <p:animEffect filter="image" prLst="opacity: 0">
                                      <p:cBhvr rctx="IE">
                                        <p:cTn id="17" dur="30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42"/>
                                        </p:tgtEl>
                                        <p:attrNameLst>
                                          <p:attrName>style.opacity</p:attrName>
                                        </p:attrNameLst>
                                      </p:cBhvr>
                                      <p:to>
                                        <p:strVal val="0"/>
                                      </p:to>
                                    </p:set>
                                    <p:animEffect filter="image" prLst="opacity: 0">
                                      <p:cBhvr rctx="IE">
                                        <p:cTn id="22" dur="3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45"/>
                                        </p:tgtEl>
                                        <p:attrNameLst>
                                          <p:attrName>style.opacity</p:attrName>
                                        </p:attrNameLst>
                                      </p:cBhvr>
                                      <p:to>
                                        <p:strVal val="0"/>
                                      </p:to>
                                    </p:set>
                                    <p:animEffect filter="image" prLst="opacity: 0">
                                      <p:cBhvr rctx="IE">
                                        <p:cTn id="27" dur="3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8"/>
                                        </p:tgtEl>
                                        <p:attrNameLst>
                                          <p:attrName>style.opacity</p:attrName>
                                        </p:attrNameLst>
                                      </p:cBhvr>
                                      <p:to>
                                        <p:strVal val="0"/>
                                      </p:to>
                                    </p:set>
                                    <p:animEffect filter="image" prLst="opacity: 0">
                                      <p:cBhvr rctx="IE">
                                        <p:cTn id="32" dur="30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50"/>
                                        </p:tgtEl>
                                        <p:attrNameLst>
                                          <p:attrName>style.opacity</p:attrName>
                                        </p:attrNameLst>
                                      </p:cBhvr>
                                      <p:to>
                                        <p:strVal val="0"/>
                                      </p:to>
                                    </p:set>
                                    <p:animEffect filter="image" prLst="opacity: 0">
                                      <p:cBhvr rctx="IE">
                                        <p:cTn id="37" dur="30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6"/>
                                        </p:tgtEl>
                                        <p:attrNameLst>
                                          <p:attrName>style.opacity</p:attrName>
                                        </p:attrNameLst>
                                      </p:cBhvr>
                                      <p:to>
                                        <p:strVal val="0"/>
                                      </p:to>
                                    </p:set>
                                    <p:animEffect filter="image" prLst="opacity: 0">
                                      <p:cBhvr rctx="IE">
                                        <p:cTn id="42" dur="30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51"/>
                                        </p:tgtEl>
                                        <p:attrNameLst>
                                          <p:attrName>style.opacity</p:attrName>
                                        </p:attrNameLst>
                                      </p:cBhvr>
                                      <p:to>
                                        <p:strVal val="0"/>
                                      </p:to>
                                    </p:set>
                                    <p:animEffect filter="image" prLst="opacity: 0">
                                      <p:cBhvr rctx="IE">
                                        <p:cTn id="47" dur="3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53"/>
                                        </p:tgtEl>
                                        <p:attrNameLst>
                                          <p:attrName>style.opacity</p:attrName>
                                        </p:attrNameLst>
                                      </p:cBhvr>
                                      <p:to>
                                        <p:strVal val="0"/>
                                      </p:to>
                                    </p:set>
                                    <p:animEffect filter="image" prLst="opacity: 0">
                                      <p:cBhvr rctx="IE">
                                        <p:cTn id="52" dur="30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9"/>
                                        </p:tgtEl>
                                        <p:attrNameLst>
                                          <p:attrName>style.opacity</p:attrName>
                                        </p:attrNameLst>
                                      </p:cBhvr>
                                      <p:to>
                                        <p:strVal val="0"/>
                                      </p:to>
                                    </p:set>
                                    <p:animEffect filter="image" prLst="opacity: 0">
                                      <p:cBhvr rctx="IE">
                                        <p:cTn id="57" dur="30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52"/>
                                        </p:tgtEl>
                                        <p:attrNameLst>
                                          <p:attrName>style.opacity</p:attrName>
                                        </p:attrNameLst>
                                      </p:cBhvr>
                                      <p:to>
                                        <p:strVal val="0"/>
                                      </p:to>
                                    </p:set>
                                    <p:animEffect filter="image" prLst="opacity: 0">
                                      <p:cBhvr rctx="IE">
                                        <p:cTn id="62" dur="3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5545" y="6957715"/>
            <a:ext cx="939494" cy="258465"/>
          </a:xfrm>
        </p:spPr>
        <p:txBody>
          <a:bodyPr>
            <a:normAutofit/>
          </a:bodyPr>
          <a:lstStyle/>
          <a:p>
            <a:r>
              <a:rPr lang="en-GB" sz="800">
                <a:solidFill>
                  <a:schemeClr val="bg1"/>
                </a:solidFill>
              </a:rPr>
              <a:t>ESCRIBIR</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txBox="1">
            <a:spLocks/>
          </p:cNvSpPr>
          <p:nvPr/>
        </p:nvSpPr>
        <p:spPr>
          <a:xfrm>
            <a:off x="43149" y="-89372"/>
            <a:ext cx="11702143" cy="1488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a:solidFill>
                  <a:schemeClr val="bg1"/>
                </a:solidFill>
              </a:rPr>
              <a:t>iAhora tú eres el/la profesor(a)!</a:t>
            </a:r>
            <a:endParaRPr lang="en-GB" sz="2400" b="1" dirty="0">
              <a:solidFill>
                <a:schemeClr val="bg1"/>
              </a:solidFill>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4FBBDEFB-50FB-9143-BAA7-B8645A74960B}"/>
              </a:ext>
            </a:extLst>
          </p:cNvPr>
          <p:cNvSpPr txBox="1"/>
          <p:nvPr/>
        </p:nvSpPr>
        <p:spPr>
          <a:xfrm>
            <a:off x="397675" y="1183905"/>
            <a:ext cx="10645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F0302020204030204"/>
              </a:rPr>
              <a:t>Imagina que eres el/la profesor(a).</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8">
            <a:extLst>
              <a:ext uri="{FF2B5EF4-FFF2-40B4-BE49-F238E27FC236}">
                <a16:creationId xmlns:a16="http://schemas.microsoft.com/office/drawing/2014/main" id="{E6B600B7-BC7F-FD46-B80E-A5AA51669336}"/>
              </a:ext>
            </a:extLst>
          </p:cNvPr>
          <p:cNvSpPr txBox="1"/>
          <p:nvPr/>
        </p:nvSpPr>
        <p:spPr>
          <a:xfrm>
            <a:off x="348726" y="2543922"/>
            <a:ext cx="11396566" cy="461665"/>
          </a:xfrm>
          <a:prstGeom prst="rect">
            <a:avLst/>
          </a:prstGeom>
          <a:noFill/>
        </p:spPr>
        <p:txBody>
          <a:bodyPr wrap="square" rtlCol="0">
            <a:spAutoFit/>
          </a:bodyPr>
          <a:lstStyle/>
          <a:p>
            <a:pPr>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Escribe 5 consejos para</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Daniel (‘tú’). </a:t>
            </a:r>
            <a:r>
              <a:rPr lang="en-GB" sz="2400">
                <a:solidFill>
                  <a:schemeClr val="accent5">
                    <a:lumMod val="50000"/>
                  </a:schemeClr>
                </a:solidFill>
              </a:rPr>
              <a:t>Intenta usar estos verbos.</a:t>
            </a:r>
          </a:p>
        </p:txBody>
      </p:sp>
      <p:sp>
        <p:nvSpPr>
          <p:cNvPr id="13" name="CuadroTexto 6">
            <a:extLst>
              <a:ext uri="{FF2B5EF4-FFF2-40B4-BE49-F238E27FC236}">
                <a16:creationId xmlns:a16="http://schemas.microsoft.com/office/drawing/2014/main" id="{4FBBDEFB-50FB-9143-BAA7-B8645A74960B}"/>
              </a:ext>
            </a:extLst>
          </p:cNvPr>
          <p:cNvSpPr txBox="1"/>
          <p:nvPr/>
        </p:nvSpPr>
        <p:spPr>
          <a:xfrm>
            <a:off x="348726" y="1795801"/>
            <a:ext cx="10129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F0302020204030204"/>
              </a:rPr>
              <a:t>¿Qué consejos tienes para los estudiantes?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509616" y="3127780"/>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puedes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A316DD52-7894-4A75-969C-CA0645DA2978}"/>
              </a:ext>
            </a:extLst>
          </p:cNvPr>
          <p:cNvSpPr/>
          <p:nvPr/>
        </p:nvSpPr>
        <p:spPr>
          <a:xfrm>
            <a:off x="2426603" y="3134931"/>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debes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4341977" y="3127780"/>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quieres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6016981" y="3067034"/>
            <a:ext cx="2938332" cy="461665"/>
          </a:xfrm>
          <a:prstGeom prst="rect">
            <a:avLst/>
          </a:prstGeom>
          <a:noFill/>
        </p:spPr>
        <p:txBody>
          <a:bodyPr wrap="square" rtlCol="0">
            <a:spAutoFit/>
          </a:bodyPr>
          <a:lstStyle/>
          <a:p>
            <a:pPr algn="l"/>
            <a:r>
              <a:rPr lang="en-GB" sz="2400" b="1">
                <a:solidFill>
                  <a:schemeClr val="accent5">
                    <a:lumMod val="50000"/>
                  </a:schemeClr>
                </a:solidFill>
              </a:rPr>
              <a:t>+ infinitivo</a:t>
            </a:r>
            <a:endParaRPr lang="en-GB" sz="2400" b="1" dirty="0">
              <a:solidFill>
                <a:schemeClr val="accent5">
                  <a:lumMod val="50000"/>
                </a:schemeClr>
              </a:solidFill>
            </a:endParaRPr>
          </a:p>
        </p:txBody>
      </p:sp>
      <p:sp>
        <p:nvSpPr>
          <p:cNvPr id="24" name="CuadroTexto 8">
            <a:extLst>
              <a:ext uri="{FF2B5EF4-FFF2-40B4-BE49-F238E27FC236}">
                <a16:creationId xmlns:a16="http://schemas.microsoft.com/office/drawing/2014/main" id="{E6B600B7-BC7F-FD46-B80E-A5AA51669336}"/>
              </a:ext>
            </a:extLst>
          </p:cNvPr>
          <p:cNvSpPr txBox="1"/>
          <p:nvPr/>
        </p:nvSpPr>
        <p:spPr>
          <a:xfrm>
            <a:off x="370578" y="4372990"/>
            <a:ext cx="10172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Escribe 5 consejos para</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Lucía y Nadia (‘vosotras’).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ounded Rectangle 11">
            <a:extLst>
              <a:ext uri="{FF2B5EF4-FFF2-40B4-BE49-F238E27FC236}">
                <a16:creationId xmlns:a16="http://schemas.microsoft.com/office/drawing/2014/main" id="{A316DD52-7894-4A75-969C-CA0645DA2978}"/>
              </a:ext>
            </a:extLst>
          </p:cNvPr>
          <p:cNvSpPr/>
          <p:nvPr/>
        </p:nvSpPr>
        <p:spPr>
          <a:xfrm>
            <a:off x="458842" y="4941034"/>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podéis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1">
            <a:extLst>
              <a:ext uri="{FF2B5EF4-FFF2-40B4-BE49-F238E27FC236}">
                <a16:creationId xmlns:a16="http://schemas.microsoft.com/office/drawing/2014/main" id="{A316DD52-7894-4A75-969C-CA0645DA2978}"/>
              </a:ext>
            </a:extLst>
          </p:cNvPr>
          <p:cNvSpPr/>
          <p:nvPr/>
        </p:nvSpPr>
        <p:spPr>
          <a:xfrm>
            <a:off x="2367470" y="493174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debéis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4276098" y="4941033"/>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queréis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5967820" y="4910659"/>
            <a:ext cx="2938332" cy="461665"/>
          </a:xfrm>
          <a:prstGeom prst="rect">
            <a:avLst/>
          </a:prstGeom>
          <a:noFill/>
        </p:spPr>
        <p:txBody>
          <a:bodyPr wrap="square" rtlCol="0">
            <a:spAutoFit/>
          </a:bodyPr>
          <a:lstStyle/>
          <a:p>
            <a:pPr algn="l"/>
            <a:r>
              <a:rPr lang="en-GB" sz="2400" b="1">
                <a:solidFill>
                  <a:schemeClr val="accent5">
                    <a:lumMod val="50000"/>
                  </a:schemeClr>
                </a:solidFill>
              </a:rPr>
              <a:t>+ infinitivo</a:t>
            </a:r>
            <a:endParaRPr lang="en-GB" sz="2400" b="1" dirty="0">
              <a:solidFill>
                <a:schemeClr val="accent5">
                  <a:lumMod val="50000"/>
                </a:schemeClr>
              </a:solidFill>
            </a:endParaRPr>
          </a:p>
        </p:txBody>
      </p:sp>
      <p:sp>
        <p:nvSpPr>
          <p:cNvPr id="34" name="CuadroTexto 8">
            <a:extLst>
              <a:ext uri="{FF2B5EF4-FFF2-40B4-BE49-F238E27FC236}">
                <a16:creationId xmlns:a16="http://schemas.microsoft.com/office/drawing/2014/main" id="{E6B600B7-BC7F-FD46-B80E-A5AA51669336}"/>
              </a:ext>
            </a:extLst>
          </p:cNvPr>
          <p:cNvSpPr txBox="1"/>
          <p:nvPr/>
        </p:nvSpPr>
        <p:spPr>
          <a:xfrm>
            <a:off x="380286" y="5429756"/>
            <a:ext cx="10172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Por ejemplo:</a:t>
            </a:r>
            <a:r>
              <a:rPr kumimoji="0" lang="en-GB" sz="2400" b="1"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noProof="0">
                <a:ln>
                  <a:noFill/>
                </a:ln>
                <a:solidFill>
                  <a:srgbClr val="4472C4">
                    <a:lumMod val="50000"/>
                  </a:srgbClr>
                </a:solidFill>
                <a:effectLst/>
                <a:uLnTx/>
                <a:uFillTx/>
                <a:latin typeface="Century Gothic" panose="020F0302020204030204"/>
                <a:ea typeface="+mn-ea"/>
                <a:cs typeface="+mn-cs"/>
              </a:rPr>
              <a:t>Si queréis sacar buenas notas, debéis estudiar mucho.</a:t>
            </a:r>
            <a:endParaRPr kumimoji="0" lang="x-none"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24481" r="45926"/>
          <a:stretch/>
        </p:blipFill>
        <p:spPr>
          <a:xfrm>
            <a:off x="10435049" y="4436513"/>
            <a:ext cx="882095" cy="1676673"/>
          </a:xfrm>
          <a:prstGeom prst="rect">
            <a:avLst/>
          </a:prstGeom>
        </p:spPr>
      </p:pic>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l="44991" r="18272"/>
          <a:stretch/>
        </p:blipFill>
        <p:spPr>
          <a:xfrm>
            <a:off x="11170235" y="4543723"/>
            <a:ext cx="1030515" cy="1577884"/>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l="20624" r="44334"/>
          <a:stretch/>
        </p:blipFill>
        <p:spPr>
          <a:xfrm>
            <a:off x="9814559" y="1867701"/>
            <a:ext cx="1027226" cy="1648915"/>
          </a:xfrm>
          <a:prstGeom prst="rect">
            <a:avLst/>
          </a:prstGeom>
        </p:spPr>
      </p:pic>
      <p:sp>
        <p:nvSpPr>
          <p:cNvPr id="41" name="CuadroTexto 8">
            <a:extLst>
              <a:ext uri="{FF2B5EF4-FFF2-40B4-BE49-F238E27FC236}">
                <a16:creationId xmlns:a16="http://schemas.microsoft.com/office/drawing/2014/main" id="{E6B600B7-BC7F-FD46-B80E-A5AA51669336}"/>
              </a:ext>
            </a:extLst>
          </p:cNvPr>
          <p:cNvSpPr txBox="1"/>
          <p:nvPr/>
        </p:nvSpPr>
        <p:spPr>
          <a:xfrm>
            <a:off x="458842" y="3602568"/>
            <a:ext cx="10019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a:ln>
                  <a:noFill/>
                </a:ln>
                <a:solidFill>
                  <a:srgbClr val="4472C4">
                    <a:lumMod val="50000"/>
                  </a:srgbClr>
                </a:solidFill>
                <a:effectLst/>
                <a:uLnTx/>
                <a:uFillTx/>
                <a:latin typeface="Century Gothic" panose="020F0302020204030204"/>
              </a:rPr>
              <a:t>Por ejemplo: </a:t>
            </a:r>
            <a:r>
              <a:rPr kumimoji="0" lang="en-GB" sz="2400" i="1" u="none" strike="noStrike" kern="1200" cap="none" spc="0" normalizeH="0" baseline="0" noProof="0">
                <a:ln>
                  <a:noFill/>
                </a:ln>
                <a:solidFill>
                  <a:srgbClr val="4472C4">
                    <a:lumMod val="50000"/>
                  </a:srgbClr>
                </a:solidFill>
                <a:effectLst/>
                <a:uLnTx/>
                <a:uFillTx/>
                <a:latin typeface="Century Gothic" panose="020F0302020204030204"/>
              </a:rPr>
              <a:t>Puedes </a:t>
            </a:r>
            <a:r>
              <a:rPr lang="en-GB" sz="2400" i="1">
                <a:solidFill>
                  <a:srgbClr val="4472C4">
                    <a:lumMod val="50000"/>
                  </a:srgbClr>
                </a:solidFill>
                <a:latin typeface="Century Gothic" panose="020F0302020204030204"/>
              </a:rPr>
              <a:t>aprobar el examen si haces un esfuerzo.</a:t>
            </a:r>
            <a:endParaRPr kumimoji="0" lang="x-none" sz="24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4739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animBg="1"/>
      <p:bldP spid="17" grpId="0" animBg="1"/>
      <p:bldP spid="19" grpId="0" animBg="1"/>
      <p:bldP spid="21" grpId="0"/>
      <p:bldP spid="24" grpId="0"/>
      <p:bldP spid="29" grpId="0" animBg="1"/>
      <p:bldP spid="30" grpId="0" animBg="1"/>
      <p:bldP spid="31" grpId="0" animBg="1"/>
      <p:bldP spid="32" grpId="0"/>
      <p:bldP spid="34"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3600" b="1" dirty="0">
                <a:solidFill>
                  <a:prstClr val="white"/>
                </a:solidFill>
              </a:rPr>
              <a:t>Giving advice </a:t>
            </a:r>
            <a:r>
              <a:rPr lang="en-GB" sz="3600" b="1">
                <a:solidFill>
                  <a:prstClr val="white"/>
                </a:solidFill>
              </a:rPr>
              <a:t>and asking questions at </a:t>
            </a:r>
            <a:r>
              <a:rPr lang="en-GB" sz="3600" b="1" dirty="0">
                <a:solidFill>
                  <a:prstClr val="white"/>
                </a:solidFill>
              </a:rPr>
              <a:t>school</a:t>
            </a:r>
            <a:endParaRPr lang="en-US" sz="36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algn="l">
              <a:lnSpc>
                <a:spcPct val="100000"/>
              </a:lnSpc>
              <a:spcBef>
                <a:spcPts val="0"/>
              </a:spcBef>
              <a:defRPr/>
            </a:pPr>
            <a:r>
              <a:rPr lang="en-GB">
                <a:solidFill>
                  <a:schemeClr val="bg1"/>
                </a:solidFill>
              </a:rPr>
              <a:t>regular verbs in the present tense:</a:t>
            </a:r>
          </a:p>
          <a:p>
            <a:pPr marL="342900" indent="-342900" algn="l">
              <a:lnSpc>
                <a:spcPct val="100000"/>
              </a:lnSpc>
              <a:spcBef>
                <a:spcPts val="0"/>
              </a:spcBef>
              <a:buFont typeface="Arial" panose="020B0604020202020204" pitchFamily="34" charset="0"/>
              <a:buChar char="•"/>
              <a:defRPr/>
            </a:pPr>
            <a:r>
              <a:rPr lang="en-GB">
                <a:solidFill>
                  <a:schemeClr val="bg1"/>
                </a:solidFill>
              </a:rPr>
              <a:t>–er &amp; –ir verbs in 2</a:t>
            </a:r>
            <a:r>
              <a:rPr lang="en-GB" baseline="30000">
                <a:solidFill>
                  <a:schemeClr val="bg1"/>
                </a:solidFill>
              </a:rPr>
              <a:t>nd</a:t>
            </a:r>
            <a:r>
              <a:rPr lang="en-GB">
                <a:solidFill>
                  <a:schemeClr val="bg1"/>
                </a:solidFill>
              </a:rPr>
              <a:t> person singular (-es)</a:t>
            </a:r>
          </a:p>
          <a:p>
            <a:pPr marL="342900" indent="-342900" algn="l">
              <a:lnSpc>
                <a:spcPct val="100000"/>
              </a:lnSpc>
              <a:spcBef>
                <a:spcPts val="0"/>
              </a:spcBef>
              <a:buFont typeface="Arial" panose="020B0604020202020204" pitchFamily="34" charset="0"/>
              <a:buChar char="•"/>
              <a:defRPr/>
            </a:pPr>
            <a:r>
              <a:rPr lang="en-GB">
                <a:solidFill>
                  <a:schemeClr val="bg1"/>
                </a:solidFill>
              </a:rPr>
              <a:t>–ir verbs in 2</a:t>
            </a:r>
            <a:r>
              <a:rPr lang="en-GB" baseline="30000">
                <a:solidFill>
                  <a:schemeClr val="bg1"/>
                </a:solidFill>
              </a:rPr>
              <a:t>nd</a:t>
            </a:r>
            <a:r>
              <a:rPr lang="en-GB">
                <a:solidFill>
                  <a:schemeClr val="bg1"/>
                </a:solidFill>
              </a:rPr>
              <a:t> person plural (-ís)</a:t>
            </a:r>
            <a:endParaRPr lang="en-GB" dirty="0">
              <a:solidFill>
                <a:schemeClr val="bg1"/>
              </a:solidFill>
            </a:endParaRPr>
          </a:p>
          <a:p>
            <a:pPr algn="l"/>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a:t>
            </a:r>
            <a:r>
              <a:rPr lang="en-GB" sz="2200" noProof="0" dirty="0">
                <a:solidFill>
                  <a:prstClr val="white"/>
                </a:solidFill>
                <a:latin typeface="Century Gothic" panose="020B0502020202020204" pitchFamily="34" charset="0"/>
              </a:rPr>
              <a:t>6</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dirty="0">
                <a:solidFill>
                  <a:prstClr val="white"/>
                </a:solidFill>
                <a:latin typeface="Century Gothic" panose="020B0502020202020204" pitchFamily="34" charset="0"/>
              </a:rPr>
              <a:t>60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24/02/22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465703" y="4405797"/>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alive</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659996" y="4392622"/>
            <a:ext cx="34341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region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316916"/>
            <a:ext cx="318104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you were,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you used to be</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sym typeface="Arial"/>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Arial"/>
              <a:sym typeface="Arial"/>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a:sym typeface="Arial"/>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grpSp>
      <p:sp>
        <p:nvSpPr>
          <p:cNvPr id="3" name="TextBox 2"/>
          <p:cNvSpPr txBox="1"/>
          <p:nvPr/>
        </p:nvSpPr>
        <p:spPr>
          <a:xfrm>
            <a:off x="457200" y="2995814"/>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Arial"/>
                <a:sym typeface="Arial"/>
              </a:rPr>
              <a:t>estabas</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Arial"/>
              <a:sym typeface="Arial"/>
            </a:endParaRPr>
          </a:p>
        </p:txBody>
      </p:sp>
      <p:sp>
        <p:nvSpPr>
          <p:cNvPr id="19" name="TextBox 18"/>
          <p:cNvSpPr txBox="1"/>
          <p:nvPr/>
        </p:nvSpPr>
        <p:spPr>
          <a:xfrm>
            <a:off x="3843500" y="2987817"/>
            <a:ext cx="2527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Arial"/>
                <a:sym typeface="Arial"/>
              </a:rPr>
              <a:t>vivo, viva</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Arial"/>
              <a:sym typeface="Arial"/>
            </a:endParaRPr>
          </a:p>
        </p:txBody>
      </p:sp>
      <p:sp>
        <p:nvSpPr>
          <p:cNvPr id="20" name="TextBox 19"/>
          <p:cNvSpPr txBox="1"/>
          <p:nvPr/>
        </p:nvSpPr>
        <p:spPr>
          <a:xfrm>
            <a:off x="7382280" y="3002484"/>
            <a:ext cx="2977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cs typeface="Arial"/>
                <a:sym typeface="Arial"/>
              </a:rPr>
              <a:t>la región</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Arial"/>
              <a:sym typeface="Arial"/>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205449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402426" y="4413794"/>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proud</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067098" y="4413794"/>
            <a:ext cx="34341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alrededor (de)</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940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satisfied</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115140" y="3055386"/>
            <a:ext cx="30710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satisfecho, satisfecha</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4039489" y="2995814"/>
            <a:ext cx="23968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orgulloso,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rPr>
              <a:t>orgullosa</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612355" y="3188742"/>
            <a:ext cx="1890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around</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ular Callout 21"/>
          <p:cNvSpPr/>
          <p:nvPr/>
        </p:nvSpPr>
        <p:spPr>
          <a:xfrm>
            <a:off x="1650667" y="5243877"/>
            <a:ext cx="8073669" cy="973429"/>
          </a:xfrm>
          <a:prstGeom prst="wedgeRoundRectCallout">
            <a:avLst>
              <a:gd name="adj1" fmla="val 22701"/>
              <a:gd name="adj2" fmla="val -69890"/>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kern="1200">
                <a:solidFill>
                  <a:srgbClr val="4472C4">
                    <a:lumMod val="50000"/>
                  </a:srgbClr>
                </a:solidFill>
                <a:latin typeface="Century Gothic" panose="020B0502020202020204" pitchFamily="34" charset="0"/>
              </a:rPr>
              <a:t>¿Cómo se dice ‘</a:t>
            </a:r>
            <a:r>
              <a:rPr lang="en-GB" sz="2000" i="1" kern="1200">
                <a:solidFill>
                  <a:srgbClr val="4472C4">
                    <a:lumMod val="50000"/>
                  </a:srgbClr>
                </a:solidFill>
                <a:latin typeface="Century Gothic" panose="020B0502020202020204" pitchFamily="34" charset="0"/>
              </a:rPr>
              <a:t>the chairs are </a:t>
            </a:r>
            <a:r>
              <a:rPr lang="en-GB" sz="2000" b="1" i="1" kern="1200">
                <a:solidFill>
                  <a:srgbClr val="4472C4">
                    <a:lumMod val="50000"/>
                  </a:srgbClr>
                </a:solidFill>
                <a:latin typeface="Century Gothic" panose="020B0502020202020204" pitchFamily="34" charset="0"/>
              </a:rPr>
              <a:t>around </a:t>
            </a:r>
            <a:r>
              <a:rPr lang="en-GB" sz="2000" i="1" kern="1200">
                <a:solidFill>
                  <a:srgbClr val="4472C4">
                    <a:lumMod val="50000"/>
                  </a:srgbClr>
                </a:solidFill>
                <a:latin typeface="Century Gothic" panose="020B0502020202020204" pitchFamily="34" charset="0"/>
              </a:rPr>
              <a:t>the table</a:t>
            </a:r>
            <a:r>
              <a:rPr lang="en-GB" sz="2000" kern="1200">
                <a:solidFill>
                  <a:srgbClr val="4472C4">
                    <a:lumMod val="50000"/>
                  </a:srgbClr>
                </a:solidFill>
                <a:latin typeface="Century Gothic" panose="020B0502020202020204" pitchFamily="34" charset="0"/>
              </a:rPr>
              <a:t>’ en español?</a:t>
            </a:r>
          </a:p>
          <a:p>
            <a:pPr algn="ctr">
              <a:buClrTx/>
              <a:defRPr/>
            </a:pPr>
            <a:endParaRPr lang="en-GB" sz="2000" kern="1200">
              <a:solidFill>
                <a:srgbClr val="4472C4">
                  <a:lumMod val="50000"/>
                </a:srgbClr>
              </a:solidFill>
            </a:endParaRPr>
          </a:p>
        </p:txBody>
      </p:sp>
      <p:sp>
        <p:nvSpPr>
          <p:cNvPr id="23" name="TextBox 22"/>
          <p:cNvSpPr txBox="1"/>
          <p:nvPr/>
        </p:nvSpPr>
        <p:spPr>
          <a:xfrm>
            <a:off x="3266211" y="5757629"/>
            <a:ext cx="7706374" cy="400110"/>
          </a:xfrm>
          <a:prstGeom prst="rect">
            <a:avLst/>
          </a:prstGeom>
          <a:noFill/>
        </p:spPr>
        <p:txBody>
          <a:bodyPr wrap="square" rtlCol="0">
            <a:spAutoFit/>
          </a:bodyPr>
          <a:lstStyle/>
          <a:p>
            <a:r>
              <a:rPr lang="en-GB" sz="2000">
                <a:solidFill>
                  <a:schemeClr val="accent5">
                    <a:lumMod val="50000"/>
                  </a:schemeClr>
                </a:solidFill>
              </a:rPr>
              <a:t>Las sillas están </a:t>
            </a:r>
            <a:r>
              <a:rPr lang="en-GB" sz="2000" b="1">
                <a:solidFill>
                  <a:schemeClr val="accent5">
                    <a:lumMod val="50000"/>
                  </a:schemeClr>
                </a:solidFill>
              </a:rPr>
              <a:t>alrededor de </a:t>
            </a:r>
            <a:r>
              <a:rPr lang="en-GB" sz="2000">
                <a:solidFill>
                  <a:schemeClr val="accent5">
                    <a:lumMod val="50000"/>
                  </a:schemeClr>
                </a:solidFill>
              </a:rPr>
              <a:t>la mesa.</a:t>
            </a:r>
            <a:endParaRPr lang="en-GB" sz="2000" dirty="0">
              <a:solidFill>
                <a:schemeClr val="accent5">
                  <a:lumMod val="50000"/>
                </a:schemeClr>
              </a:solidFill>
            </a:endParaRPr>
          </a:p>
        </p:txBody>
      </p:sp>
    </p:spTree>
    <p:extLst>
      <p:ext uri="{BB962C8B-B14F-4D97-AF65-F5344CB8AC3E}">
        <p14:creationId xmlns:p14="http://schemas.microsoft.com/office/powerpoint/2010/main" val="219586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withEffect">
                                  <p:stCondLst>
                                    <p:cond delay="0"/>
                                  </p:stCondLst>
                                  <p:childTnLst>
                                    <p:animEffect transition="out" filter="slide(fromBottom)">
                                      <p:cBhvr>
                                        <p:cTn id="31" dur="3000"/>
                                        <p:tgtEl>
                                          <p:spTgt spid="9"/>
                                        </p:tgtEl>
                                      </p:cBhvr>
                                    </p:animEffect>
                                    <p:set>
                                      <p:cBhvr>
                                        <p:cTn id="32"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P spid="22"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928130" y="4441452"/>
            <a:ext cx="29960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consist (of), consisting (of)</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8075318" y="4458652"/>
            <a:ext cx="240171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exist, existing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53552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appear, to turn up</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325832" y="3055385"/>
            <a:ext cx="3071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aparecer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3896528" y="3055386"/>
            <a:ext cx="30276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consistir</a:t>
            </a:r>
            <a:r>
              <a:rPr kumimoji="0" lang="en-GB" sz="3600" b="1" i="0" u="none" strike="noStrike" kern="1200" cap="none" spc="0" normalizeH="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 (en)</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8154543" y="3055386"/>
            <a:ext cx="1890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existir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309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13858" y="4335679"/>
            <a:ext cx="49638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noProof="0">
                <a:solidFill>
                  <a:srgbClr val="4472C4">
                    <a:lumMod val="50000"/>
                  </a:srgbClr>
                </a:solidFill>
                <a:latin typeface="Century Gothic" panose="020F0302020204030204"/>
              </a:rPr>
              <a:t>to travel around (area), to cover (distance)</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761455" y="4340283"/>
            <a:ext cx="26947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patio, courtyard</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5302208" y="4347789"/>
            <a:ext cx="2940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visit (n)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898334" y="2918521"/>
            <a:ext cx="3071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la visita</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717291" y="2938448"/>
            <a:ext cx="2396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recorrer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969387" y="2938447"/>
            <a:ext cx="1890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el patio</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3245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06B396CD-40F0-45BC-BF99-1D132DFCAFF3}"/>
              </a:ext>
            </a:extLst>
          </p:cNvPr>
          <p:cNvSpPr/>
          <p:nvPr/>
        </p:nvSpPr>
        <p:spPr>
          <a:xfrm>
            <a:off x="713130" y="2647255"/>
            <a:ext cx="10996270"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4" name="Rectangle: Rounded Corners 13">
            <a:extLst>
              <a:ext uri="{FF2B5EF4-FFF2-40B4-BE49-F238E27FC236}">
                <a16:creationId xmlns:a16="http://schemas.microsoft.com/office/drawing/2014/main" id="{F0417789-267E-4833-86C1-68347DBB6794}"/>
              </a:ext>
            </a:extLst>
          </p:cNvPr>
          <p:cNvSpPr/>
          <p:nvPr/>
        </p:nvSpPr>
        <p:spPr>
          <a:xfrm>
            <a:off x="713129" y="1654548"/>
            <a:ext cx="9859621"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3" name="Rectangle: Rounded Corners 22">
            <a:extLst>
              <a:ext uri="{FF2B5EF4-FFF2-40B4-BE49-F238E27FC236}">
                <a16:creationId xmlns:a16="http://schemas.microsoft.com/office/drawing/2014/main" id="{B4D324B3-289D-4C61-974E-1BC225F7E84F}"/>
              </a:ext>
            </a:extLst>
          </p:cNvPr>
          <p:cNvSpPr/>
          <p:nvPr/>
        </p:nvSpPr>
        <p:spPr>
          <a:xfrm>
            <a:off x="689503" y="3596073"/>
            <a:ext cx="10209901"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4" name="Rectangle: Rounded Corners 23">
            <a:extLst>
              <a:ext uri="{FF2B5EF4-FFF2-40B4-BE49-F238E27FC236}">
                <a16:creationId xmlns:a16="http://schemas.microsoft.com/office/drawing/2014/main" id="{7BA3EFA5-70CE-40E0-95E3-2EEDA76D06A0}"/>
              </a:ext>
            </a:extLst>
          </p:cNvPr>
          <p:cNvSpPr/>
          <p:nvPr/>
        </p:nvSpPr>
        <p:spPr>
          <a:xfrm>
            <a:off x="824889" y="5518736"/>
            <a:ext cx="10793871"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34" name="Rectangle: Rounded Corners 33">
            <a:extLst>
              <a:ext uri="{FF2B5EF4-FFF2-40B4-BE49-F238E27FC236}">
                <a16:creationId xmlns:a16="http://schemas.microsoft.com/office/drawing/2014/main" id="{DED2CAEF-5754-4667-B836-3AC6F5D93777}"/>
              </a:ext>
            </a:extLst>
          </p:cNvPr>
          <p:cNvSpPr/>
          <p:nvPr/>
        </p:nvSpPr>
        <p:spPr>
          <a:xfrm>
            <a:off x="707585" y="4562836"/>
            <a:ext cx="10191820"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1" name="TextBox 20">
            <a:extLst>
              <a:ext uri="{FF2B5EF4-FFF2-40B4-BE49-F238E27FC236}">
                <a16:creationId xmlns:a16="http://schemas.microsoft.com/office/drawing/2014/main" id="{BD776AD1-2E7A-46F5-A9E9-D3AD42D1596B}"/>
              </a:ext>
            </a:extLst>
          </p:cNvPr>
          <p:cNvSpPr txBox="1"/>
          <p:nvPr/>
        </p:nvSpPr>
        <p:spPr>
          <a:xfrm>
            <a:off x="739909" y="2552010"/>
            <a:ext cx="11371851"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Estoy</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muy</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cansado. </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Un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bebé</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un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piso</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cercano</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pasó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toda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la noche llorando.</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DE62C207-3885-4AF1-BEC3-9C4C6149C5CE}"/>
              </a:ext>
            </a:extLst>
          </p:cNvPr>
          <p:cNvSpPr txBox="1"/>
          <p:nvPr/>
        </p:nvSpPr>
        <p:spPr>
          <a:xfrm>
            <a:off x="728238" y="3469481"/>
            <a:ext cx="10737849"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Perdón,</a:t>
            </a:r>
            <a:r>
              <a:rPr kumimoji="0" lang="en-GB" sz="2200" b="0" i="0" u="none" strike="noStrike" kern="0" cap="none" spc="0" normalizeH="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lang="en-GB" sz="2200" kern="0">
                <a:solidFill>
                  <a:srgbClr val="002060"/>
                </a:solidFill>
                <a:latin typeface="Century Gothic" panose="020B0502020202020204" pitchFamily="34" charset="0"/>
                <a:cs typeface="Arial"/>
                <a:sym typeface="Wingdings" panose="05000000000000000000" pitchFamily="2" charset="2"/>
              </a:rPr>
              <a:t>h</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oy hay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mucho</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tráfico</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la carretera. Por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eso</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llego</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tarde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42073EC3-4474-40B8-BA39-B4E9EC2537DF}"/>
              </a:ext>
            </a:extLst>
          </p:cNvPr>
          <p:cNvSpPr txBox="1"/>
          <p:nvPr/>
        </p:nvSpPr>
        <p:spPr>
          <a:xfrm>
            <a:off x="730444" y="4434163"/>
            <a:ext cx="10888316"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Tuve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un </a:t>
            </a:r>
            <a:r>
              <a:rPr kumimoji="0" lang="en-GB" sz="2200" b="0" i="0" u="none" strike="noStrike" kern="0" cap="none" spc="0" normalizeH="0" baseline="0" noProof="0" err="1">
                <a:ln>
                  <a:noFill/>
                </a:ln>
                <a:solidFill>
                  <a:srgbClr val="002060"/>
                </a:solidFill>
                <a:effectLst/>
                <a:uLnTx/>
                <a:uFillTx/>
                <a:latin typeface="Century Gothic" panose="020B0502020202020204" pitchFamily="34" charset="0"/>
                <a:cs typeface="Arial"/>
                <a:sym typeface="Wingdings" panose="05000000000000000000" pitchFamily="2" charset="2"/>
              </a:rPr>
              <a:t>accidente</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Wingdings" panose="05000000000000000000" pitchFamily="2" charset="2"/>
              </a:rPr>
              <a:t> de </a:t>
            </a:r>
            <a:r>
              <a:rPr lang="en-GB" sz="2200" kern="0">
                <a:solidFill>
                  <a:srgbClr val="002060"/>
                </a:solidFill>
                <a:latin typeface="Century Gothic" panose="020B0502020202020204" pitchFamily="34" charset="0"/>
                <a:cs typeface="Arial"/>
                <a:sym typeface="Wingdings" panose="05000000000000000000" pitchFamily="2" charset="2"/>
              </a:rPr>
              <a:t>b</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Wingdings" panose="05000000000000000000" pitchFamily="2" charset="2"/>
              </a:rPr>
              <a:t>icicleta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en</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la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colina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cerca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del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castillo</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7BD25258-7301-426A-BBC5-5B65B708D461}"/>
              </a:ext>
            </a:extLst>
          </p:cNvPr>
          <p:cNvSpPr txBox="1"/>
          <p:nvPr/>
        </p:nvSpPr>
        <p:spPr>
          <a:xfrm>
            <a:off x="647902" y="4894383"/>
            <a:ext cx="12531473"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I </a:t>
            </a:r>
            <a:r>
              <a:rPr kumimoji="0" lang="en-GB" sz="2200" b="0" i="1"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had a</a:t>
            </a:r>
            <a:r>
              <a:rPr kumimoji="0" lang="en-GB" sz="2200" b="0" i="1" u="none" strike="noStrike" kern="0" cap="none" spc="0" normalizeH="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bike </a:t>
            </a:r>
            <a:r>
              <a:rPr kumimoji="0" lang="en-GB" sz="2200" b="0" i="1"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accident on </a:t>
            </a:r>
            <a:r>
              <a:rPr kumimoji="0" lang="en-GB" sz="22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the hill near the castle.</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3" name="TextBox 52">
            <a:extLst>
              <a:ext uri="{FF2B5EF4-FFF2-40B4-BE49-F238E27FC236}">
                <a16:creationId xmlns:a16="http://schemas.microsoft.com/office/drawing/2014/main" id="{6E6E182F-F808-3A43-BDF4-C940D2870EC0}"/>
              </a:ext>
            </a:extLst>
          </p:cNvPr>
          <p:cNvSpPr txBox="1"/>
          <p:nvPr/>
        </p:nvSpPr>
        <p:spPr>
          <a:xfrm>
            <a:off x="789491" y="5415978"/>
            <a:ext cx="10829270"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Wingdings" panose="05000000000000000000" pitchFamily="2" charset="2"/>
              </a:rPr>
              <a:t>Algo le ocurrió </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a mi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vecina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a:t>
            </a:r>
            <a:r>
              <a:rPr lang="en-GB" sz="2200" kern="0" dirty="0">
                <a:solidFill>
                  <a:srgbClr val="002060"/>
                </a:solidFill>
                <a:latin typeface="Century Gothic" panose="020B0502020202020204" pitchFamily="34" charset="0"/>
                <a:cs typeface="Arial"/>
                <a:sym typeface="Wingdings" panose="05000000000000000000" pitchFamily="2" charset="2"/>
              </a:rPr>
              <a:t> E</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staba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asustada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r>
              <a:rPr lang="en-GB" sz="2200" kern="0" dirty="0" err="1">
                <a:solidFill>
                  <a:srgbClr val="002060"/>
                </a:solidFill>
                <a:latin typeface="Century Gothic" panose="020B0502020202020204" pitchFamily="34" charset="0"/>
                <a:cs typeface="Arial"/>
                <a:sym typeface="Wingdings" panose="05000000000000000000" pitchFamily="2" charset="2"/>
              </a:rPr>
              <a:t>así</a:t>
            </a:r>
            <a:r>
              <a:rPr lang="en-GB" sz="2200" kern="0" dirty="0">
                <a:solidFill>
                  <a:srgbClr val="002060"/>
                </a:solidFill>
                <a:latin typeface="Century Gothic" panose="020B0502020202020204" pitchFamily="34" charset="0"/>
                <a:cs typeface="Arial"/>
                <a:sym typeface="Wingdings" panose="05000000000000000000" pitchFamily="2" charset="2"/>
              </a:rPr>
              <a:t> que p</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asé</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un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rato</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con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ella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Wingdings" panose="05000000000000000000" pitchFamily="2" charset="2"/>
              </a:rPr>
              <a:t>.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458CDAB1-4E47-D349-A87C-01CD30F2B693}"/>
              </a:ext>
            </a:extLst>
          </p:cNvPr>
          <p:cNvSpPr txBox="1"/>
          <p:nvPr/>
        </p:nvSpPr>
        <p:spPr>
          <a:xfrm>
            <a:off x="737105" y="1528147"/>
            <a:ext cx="983564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Wingdings" panose="05000000000000000000" pitchFamily="2" charset="2"/>
              </a:rPr>
              <a:t>Perdón</a:t>
            </a:r>
            <a:r>
              <a:rPr lang="en-GB" sz="2200" kern="0" dirty="0">
                <a:solidFill>
                  <a:srgbClr val="002060"/>
                </a:solidFill>
                <a:latin typeface="Century Gothic" panose="020B0502020202020204" pitchFamily="34" charset="0"/>
                <a:cs typeface="Arial"/>
                <a:sym typeface="Wingdings" panose="05000000000000000000" pitchFamily="2" charset="2"/>
              </a:rPr>
              <a:t>, mi </a:t>
            </a:r>
            <a:r>
              <a:rPr lang="en-GB" sz="2200" kern="0" dirty="0" err="1">
                <a:solidFill>
                  <a:srgbClr val="002060"/>
                </a:solidFill>
                <a:latin typeface="Century Gothic" panose="020B0502020202020204" pitchFamily="34" charset="0"/>
                <a:cs typeface="Arial"/>
                <a:sym typeface="Wingdings" panose="05000000000000000000" pitchFamily="2" charset="2"/>
              </a:rPr>
              <a:t>hermana</a:t>
            </a:r>
            <a:r>
              <a:rPr lang="en-GB" sz="2200" kern="0" dirty="0">
                <a:solidFill>
                  <a:srgbClr val="002060"/>
                </a:solidFill>
                <a:latin typeface="Century Gothic" panose="020B0502020202020204" pitchFamily="34" charset="0"/>
                <a:cs typeface="Arial"/>
                <a:sym typeface="Wingdings" panose="05000000000000000000" pitchFamily="2" charset="2"/>
              </a:rPr>
              <a:t> mayor </a:t>
            </a:r>
            <a:r>
              <a:rPr lang="en-GB" sz="2200" kern="0" dirty="0" err="1">
                <a:solidFill>
                  <a:srgbClr val="002060"/>
                </a:solidFill>
                <a:latin typeface="Century Gothic" panose="020B0502020202020204" pitchFamily="34" charset="0"/>
                <a:cs typeface="Arial"/>
                <a:sym typeface="Wingdings" panose="05000000000000000000" pitchFamily="2" charset="2"/>
              </a:rPr>
              <a:t>estaba</a:t>
            </a:r>
            <a:r>
              <a:rPr lang="en-GB" sz="2200" kern="0" dirty="0">
                <a:solidFill>
                  <a:srgbClr val="002060"/>
                </a:solidFill>
                <a:latin typeface="Century Gothic" panose="020B0502020202020204" pitchFamily="34" charset="0"/>
                <a:cs typeface="Arial"/>
                <a:sym typeface="Wingdings" panose="05000000000000000000" pitchFamily="2" charset="2"/>
              </a:rPr>
              <a:t> </a:t>
            </a:r>
            <a:r>
              <a:rPr lang="en-GB" sz="2200" kern="0" dirty="0" err="1">
                <a:solidFill>
                  <a:srgbClr val="002060"/>
                </a:solidFill>
                <a:latin typeface="Century Gothic" panose="020B0502020202020204" pitchFamily="34" charset="0"/>
                <a:cs typeface="Arial"/>
                <a:sym typeface="Wingdings" panose="05000000000000000000" pitchFamily="2" charset="2"/>
              </a:rPr>
              <a:t>en</a:t>
            </a:r>
            <a:r>
              <a:rPr lang="en-GB" sz="2200" kern="0" dirty="0">
                <a:solidFill>
                  <a:srgbClr val="002060"/>
                </a:solidFill>
                <a:latin typeface="Century Gothic" panose="020B0502020202020204" pitchFamily="34" charset="0"/>
                <a:cs typeface="Arial"/>
                <a:sym typeface="Wingdings" panose="05000000000000000000" pitchFamily="2" charset="2"/>
              </a:rPr>
              <a:t> </a:t>
            </a:r>
            <a:r>
              <a:rPr lang="en-GB" sz="2200" kern="0">
                <a:solidFill>
                  <a:srgbClr val="002060"/>
                </a:solidFill>
                <a:latin typeface="Century Gothic" panose="020B0502020202020204" pitchFamily="34" charset="0"/>
                <a:cs typeface="Arial"/>
                <a:sym typeface="Wingdings" panose="05000000000000000000" pitchFamily="2" charset="2"/>
              </a:rPr>
              <a:t>el baño hasta las ocho y media.</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 y="296862"/>
            <a:ext cx="6096000" cy="759425"/>
          </a:xfrm>
        </p:spPr>
        <p:txBody>
          <a:bodyPr>
            <a:normAutofit/>
          </a:bodyPr>
          <a:lstStyle/>
          <a:p>
            <a:r>
              <a:rPr lang="en-GB" sz="2400" b="1">
                <a:solidFill>
                  <a:schemeClr val="bg1"/>
                </a:solidFill>
              </a:rPr>
              <a:t>Excusas por llegar tarde a clase</a:t>
            </a:r>
            <a:endParaRPr lang="en-GB" sz="2400" b="1" dirty="0">
              <a:solidFill>
                <a:schemeClr val="bg1"/>
              </a:solidFill>
            </a:endParaRPr>
          </a:p>
        </p:txBody>
      </p:sp>
      <p:sp>
        <p:nvSpPr>
          <p:cNvPr id="8" name="Rounded Rectangle 11">
            <a:extLst>
              <a:ext uri="{FF2B5EF4-FFF2-40B4-BE49-F238E27FC236}">
                <a16:creationId xmlns:a16="http://schemas.microsoft.com/office/drawing/2014/main" id="{A316DD52-7894-4A75-969C-CA0645DA2978}"/>
              </a:ext>
            </a:extLst>
          </p:cNvPr>
          <p:cNvSpPr/>
          <p:nvPr/>
        </p:nvSpPr>
        <p:spPr>
          <a:xfrm>
            <a:off x="8637972" y="258166"/>
            <a:ext cx="329017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sym typeface="Arial"/>
              </a:rPr>
              <a:t>escuchar</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 / escribir /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7" name="TextBox 6">
            <a:extLst>
              <a:ext uri="{FF2B5EF4-FFF2-40B4-BE49-F238E27FC236}">
                <a16:creationId xmlns:a16="http://schemas.microsoft.com/office/drawing/2014/main" id="{17090588-4274-4C63-AFD9-BC7B86549998}"/>
              </a:ext>
            </a:extLst>
          </p:cNvPr>
          <p:cNvSpPr txBox="1"/>
          <p:nvPr/>
        </p:nvSpPr>
        <p:spPr>
          <a:xfrm>
            <a:off x="0" y="1023245"/>
            <a:ext cx="9479666" cy="5355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Escucha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completa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las excusas </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por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llegar</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tarde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FA6112BD-F3A4-4C00-94F9-C6495D60E573}"/>
              </a:ext>
            </a:extLst>
          </p:cNvPr>
          <p:cNvSpPr txBox="1"/>
          <p:nvPr/>
        </p:nvSpPr>
        <p:spPr>
          <a:xfrm>
            <a:off x="752172" y="1977519"/>
            <a:ext cx="1071391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Sorry, my older sister was in </a:t>
            </a:r>
            <a:r>
              <a:rPr kumimoji="0" lang="en-GB" sz="2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the bathroom until half past eight.</a:t>
            </a:r>
            <a:endParaRPr kumimoji="0" lang="en-GB" sz="2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 name="Rectangle: Rounded Corners 3">
            <a:extLst>
              <a:ext uri="{FF2B5EF4-FFF2-40B4-BE49-F238E27FC236}">
                <a16:creationId xmlns:a16="http://schemas.microsoft.com/office/drawing/2014/main" id="{897EF248-CDD9-4478-BC54-15FE1E832937}"/>
              </a:ext>
            </a:extLst>
          </p:cNvPr>
          <p:cNvSpPr/>
          <p:nvPr/>
        </p:nvSpPr>
        <p:spPr>
          <a:xfrm>
            <a:off x="4600575" y="1663632"/>
            <a:ext cx="1038225"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a:t>
            </a:r>
            <a:endParaRPr kumimoji="0" lang="en-GB" sz="220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16" name="Rectangle: Rounded Corners 15">
            <a:extLst>
              <a:ext uri="{FF2B5EF4-FFF2-40B4-BE49-F238E27FC236}">
                <a16:creationId xmlns:a16="http://schemas.microsoft.com/office/drawing/2014/main" id="{236F1FC3-7280-4198-95F6-357C809377A1}"/>
              </a:ext>
            </a:extLst>
          </p:cNvPr>
          <p:cNvSpPr/>
          <p:nvPr/>
        </p:nvSpPr>
        <p:spPr>
          <a:xfrm>
            <a:off x="3645696" y="1668726"/>
            <a:ext cx="954879"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a:t>
            </a:r>
            <a:endParaRPr kumimoji="0" lang="en-GB" sz="220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25" name="TextBox 24">
            <a:extLst>
              <a:ext uri="{FF2B5EF4-FFF2-40B4-BE49-F238E27FC236}">
                <a16:creationId xmlns:a16="http://schemas.microsoft.com/office/drawing/2014/main" id="{8AAB343F-2B61-4588-963D-8DFBAFEB3201}"/>
              </a:ext>
            </a:extLst>
          </p:cNvPr>
          <p:cNvSpPr txBox="1"/>
          <p:nvPr/>
        </p:nvSpPr>
        <p:spPr>
          <a:xfrm>
            <a:off x="707583" y="2985687"/>
            <a:ext cx="8557395"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I am very tired.  A baby in a nearby </a:t>
            </a:r>
            <a:r>
              <a:rPr kumimoji="0" lang="en-GB" sz="2200" b="0" i="1"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flat spent all</a:t>
            </a:r>
            <a:r>
              <a:rPr kumimoji="0" lang="en-GB" sz="2200" b="0" i="1" u="none" strike="noStrike" kern="0" cap="none" spc="0" normalizeH="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night crying</a:t>
            </a:r>
            <a:r>
              <a:rPr kumimoji="0" lang="en-GB" sz="2200" b="0" i="1"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1" name="Rectangle: Rounded Corners 30">
            <a:extLst>
              <a:ext uri="{FF2B5EF4-FFF2-40B4-BE49-F238E27FC236}">
                <a16:creationId xmlns:a16="http://schemas.microsoft.com/office/drawing/2014/main" id="{A968C52C-B5FA-480D-A663-3C64D0F14D28}"/>
              </a:ext>
            </a:extLst>
          </p:cNvPr>
          <p:cNvSpPr/>
          <p:nvPr/>
        </p:nvSpPr>
        <p:spPr>
          <a:xfrm>
            <a:off x="10313993" y="2681148"/>
            <a:ext cx="1152094"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32" name="TextBox 31">
            <a:extLst>
              <a:ext uri="{FF2B5EF4-FFF2-40B4-BE49-F238E27FC236}">
                <a16:creationId xmlns:a16="http://schemas.microsoft.com/office/drawing/2014/main" id="{39C06D24-FAB3-4FFE-B16C-4220526F4521}"/>
              </a:ext>
            </a:extLst>
          </p:cNvPr>
          <p:cNvSpPr txBox="1"/>
          <p:nvPr/>
        </p:nvSpPr>
        <p:spPr>
          <a:xfrm>
            <a:off x="627821" y="3939525"/>
            <a:ext cx="11955510"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1"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Sorry, today </a:t>
            </a:r>
            <a:r>
              <a:rPr kumimoji="0" lang="en-GB" sz="22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there is lots of traffic on </a:t>
            </a:r>
            <a:r>
              <a:rPr kumimoji="0" lang="en-GB" sz="2200" b="0" i="1"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the road. That’s </a:t>
            </a:r>
            <a:r>
              <a:rPr kumimoji="0" lang="en-GB" sz="22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why I am arriving late.</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3" name="Rectangle: Rounded Corners 32">
            <a:extLst>
              <a:ext uri="{FF2B5EF4-FFF2-40B4-BE49-F238E27FC236}">
                <a16:creationId xmlns:a16="http://schemas.microsoft.com/office/drawing/2014/main" id="{C3350AA8-D22C-4EF1-855A-5A8640453740}"/>
              </a:ext>
            </a:extLst>
          </p:cNvPr>
          <p:cNvSpPr/>
          <p:nvPr/>
        </p:nvSpPr>
        <p:spPr>
          <a:xfrm>
            <a:off x="5801029" y="3646812"/>
            <a:ext cx="1324050"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38" name="TextBox 37">
            <a:extLst>
              <a:ext uri="{FF2B5EF4-FFF2-40B4-BE49-F238E27FC236}">
                <a16:creationId xmlns:a16="http://schemas.microsoft.com/office/drawing/2014/main" id="{3C61F651-497A-4EE9-9296-1F4458665942}"/>
              </a:ext>
            </a:extLst>
          </p:cNvPr>
          <p:cNvSpPr txBox="1"/>
          <p:nvPr/>
        </p:nvSpPr>
        <p:spPr>
          <a:xfrm>
            <a:off x="728238" y="5849241"/>
            <a:ext cx="12256754" cy="5539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1"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Something happened </a:t>
            </a:r>
            <a:r>
              <a:rPr kumimoji="0" lang="en-GB" sz="20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to my neighbour.  She was scared so I spent some time with her.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9" name="Rectangle: Rounded Corners 38">
            <a:extLst>
              <a:ext uri="{FF2B5EF4-FFF2-40B4-BE49-F238E27FC236}">
                <a16:creationId xmlns:a16="http://schemas.microsoft.com/office/drawing/2014/main" id="{0A90429B-F0F4-461F-BCA1-129B921413BB}"/>
              </a:ext>
            </a:extLst>
          </p:cNvPr>
          <p:cNvSpPr/>
          <p:nvPr/>
        </p:nvSpPr>
        <p:spPr>
          <a:xfrm>
            <a:off x="7251925" y="3639580"/>
            <a:ext cx="1030063"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48" name="Rectangle: Rounded Corners 38">
            <a:extLst>
              <a:ext uri="{FF2B5EF4-FFF2-40B4-BE49-F238E27FC236}">
                <a16:creationId xmlns:a16="http://schemas.microsoft.com/office/drawing/2014/main" id="{0A90429B-F0F4-461F-BCA1-129B921413BB}"/>
              </a:ext>
            </a:extLst>
          </p:cNvPr>
          <p:cNvSpPr/>
          <p:nvPr/>
        </p:nvSpPr>
        <p:spPr>
          <a:xfrm>
            <a:off x="8181975" y="4613906"/>
            <a:ext cx="969968"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49" name="Rectangle: Rounded Corners 3">
            <a:extLst>
              <a:ext uri="{FF2B5EF4-FFF2-40B4-BE49-F238E27FC236}">
                <a16:creationId xmlns:a16="http://schemas.microsoft.com/office/drawing/2014/main" id="{897EF248-CDD9-4478-BC54-15FE1E832937}"/>
              </a:ext>
            </a:extLst>
          </p:cNvPr>
          <p:cNvSpPr/>
          <p:nvPr/>
        </p:nvSpPr>
        <p:spPr>
          <a:xfrm>
            <a:off x="6324124" y="1686359"/>
            <a:ext cx="800955"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a:t>
            </a:r>
            <a:endParaRPr kumimoji="0" lang="en-GB" sz="220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26" name="Rectangle: Rounded Corners 25">
            <a:extLst>
              <a:ext uri="{FF2B5EF4-FFF2-40B4-BE49-F238E27FC236}">
                <a16:creationId xmlns:a16="http://schemas.microsoft.com/office/drawing/2014/main" id="{5A2C3119-71F3-4085-8598-64916E1DD13C}"/>
              </a:ext>
            </a:extLst>
          </p:cNvPr>
          <p:cNvSpPr/>
          <p:nvPr/>
        </p:nvSpPr>
        <p:spPr>
          <a:xfrm>
            <a:off x="3963924" y="2683045"/>
            <a:ext cx="904597"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27" name="Rectangle: Rounded Corners 26">
            <a:extLst>
              <a:ext uri="{FF2B5EF4-FFF2-40B4-BE49-F238E27FC236}">
                <a16:creationId xmlns:a16="http://schemas.microsoft.com/office/drawing/2014/main" id="{AA1C74AF-A64C-42F3-AA82-3F819C4D099F}"/>
              </a:ext>
            </a:extLst>
          </p:cNvPr>
          <p:cNvSpPr/>
          <p:nvPr/>
        </p:nvSpPr>
        <p:spPr>
          <a:xfrm>
            <a:off x="5654927" y="2668418"/>
            <a:ext cx="669197"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42" name="Rectangle: Rounded Corners 41">
            <a:extLst>
              <a:ext uri="{FF2B5EF4-FFF2-40B4-BE49-F238E27FC236}">
                <a16:creationId xmlns:a16="http://schemas.microsoft.com/office/drawing/2014/main" id="{D44FE0BF-E58D-4218-978E-8C7F1564E480}"/>
              </a:ext>
            </a:extLst>
          </p:cNvPr>
          <p:cNvSpPr/>
          <p:nvPr/>
        </p:nvSpPr>
        <p:spPr>
          <a:xfrm>
            <a:off x="5816784" y="4614185"/>
            <a:ext cx="1014679"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54" name="Rectangle: Rounded Corners 41">
            <a:extLst>
              <a:ext uri="{FF2B5EF4-FFF2-40B4-BE49-F238E27FC236}">
                <a16:creationId xmlns:a16="http://schemas.microsoft.com/office/drawing/2014/main" id="{7D8D9632-4E4F-2146-A065-34798AB9E146}"/>
              </a:ext>
            </a:extLst>
          </p:cNvPr>
          <p:cNvSpPr/>
          <p:nvPr/>
        </p:nvSpPr>
        <p:spPr>
          <a:xfrm>
            <a:off x="3589775" y="5528965"/>
            <a:ext cx="925075"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55" name="Rectangle: Rounded Corners 38">
            <a:extLst>
              <a:ext uri="{FF2B5EF4-FFF2-40B4-BE49-F238E27FC236}">
                <a16:creationId xmlns:a16="http://schemas.microsoft.com/office/drawing/2014/main" id="{6BE2FF16-E598-2441-9F22-090A31D04E5C}"/>
              </a:ext>
            </a:extLst>
          </p:cNvPr>
          <p:cNvSpPr/>
          <p:nvPr/>
        </p:nvSpPr>
        <p:spPr>
          <a:xfrm>
            <a:off x="5580844" y="5581546"/>
            <a:ext cx="1332794" cy="3556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_______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56" name="Rectangle: Rounded Corners 41">
            <a:extLst>
              <a:ext uri="{FF2B5EF4-FFF2-40B4-BE49-F238E27FC236}">
                <a16:creationId xmlns:a16="http://schemas.microsoft.com/office/drawing/2014/main" id="{24459B0D-03C8-4749-8A5E-1593BCAA4733}"/>
              </a:ext>
            </a:extLst>
          </p:cNvPr>
          <p:cNvSpPr/>
          <p:nvPr/>
        </p:nvSpPr>
        <p:spPr>
          <a:xfrm>
            <a:off x="9151943" y="5560867"/>
            <a:ext cx="701920"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sym typeface="Arial"/>
              </a:rPr>
              <a:t>___</a:t>
            </a:r>
            <a:endParaRPr kumimoji="0" lang="en-GB" sz="2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sym typeface="Arial"/>
            </a:endParaRPr>
          </a:p>
        </p:txBody>
      </p:sp>
      <p:sp>
        <p:nvSpPr>
          <p:cNvPr id="44" name="Action Button: Custom 20">
            <a:hlinkClick r:id="" action="ppaction://noaction" highlightClick="1">
              <a:snd r:embed="rId4" name="1. Perdón, mi hermana mayor estaba en el baño hasta las ocho y media.wav"/>
            </a:hlinkClick>
            <a:extLst>
              <a:ext uri="{FF2B5EF4-FFF2-40B4-BE49-F238E27FC236}">
                <a16:creationId xmlns:a16="http://schemas.microsoft.com/office/drawing/2014/main" id="{2E88A037-6083-264E-AF2F-4720A59083CA}"/>
              </a:ext>
            </a:extLst>
          </p:cNvPr>
          <p:cNvSpPr/>
          <p:nvPr/>
        </p:nvSpPr>
        <p:spPr>
          <a:xfrm>
            <a:off x="132590" y="166698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50" name="Action Button: Custom 20">
            <a:hlinkClick r:id="" action="ppaction://noaction" highlightClick="1">
              <a:snd r:embed="rId5" name="2. Estoy muy cansado. Un bebé en un piso cercano pasó toda la noche llorando.wav"/>
            </a:hlinkClick>
            <a:extLst>
              <a:ext uri="{FF2B5EF4-FFF2-40B4-BE49-F238E27FC236}">
                <a16:creationId xmlns:a16="http://schemas.microsoft.com/office/drawing/2014/main" id="{F2887EAC-55F8-B94D-82B6-5A631EE386BC}"/>
              </a:ext>
            </a:extLst>
          </p:cNvPr>
          <p:cNvSpPr/>
          <p:nvPr/>
        </p:nvSpPr>
        <p:spPr>
          <a:xfrm>
            <a:off x="132590" y="264947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51" name="Action Button: Custom 20">
            <a:hlinkClick r:id="" action="ppaction://noaction" highlightClick="1">
              <a:snd r:embed="rId6" name="3. Perdón. Hoy hay mucho tráfico en la carretera. Por eso llego tarde (Version 2).wav"/>
            </a:hlinkClick>
            <a:extLst>
              <a:ext uri="{FF2B5EF4-FFF2-40B4-BE49-F238E27FC236}">
                <a16:creationId xmlns:a16="http://schemas.microsoft.com/office/drawing/2014/main" id="{BDA318AA-8484-0F49-A484-549A384F76D8}"/>
              </a:ext>
            </a:extLst>
          </p:cNvPr>
          <p:cNvSpPr/>
          <p:nvPr/>
        </p:nvSpPr>
        <p:spPr>
          <a:xfrm>
            <a:off x="124589" y="355638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52" name="Action Button: Custom 20">
            <a:hlinkClick r:id="" action="ppaction://noaction" highlightClick="1">
              <a:snd r:embed="rId7" name="4. Tuve un accidente de bicicleta en la colina cerca del castillo.wav"/>
            </a:hlinkClick>
            <a:extLst>
              <a:ext uri="{FF2B5EF4-FFF2-40B4-BE49-F238E27FC236}">
                <a16:creationId xmlns:a16="http://schemas.microsoft.com/office/drawing/2014/main" id="{30A2AEA4-6EF4-DF48-AD90-3313E93660E5}"/>
              </a:ext>
            </a:extLst>
          </p:cNvPr>
          <p:cNvSpPr/>
          <p:nvPr/>
        </p:nvSpPr>
        <p:spPr>
          <a:xfrm>
            <a:off x="127945" y="456505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4</a:t>
            </a:r>
          </a:p>
        </p:txBody>
      </p:sp>
      <p:sp>
        <p:nvSpPr>
          <p:cNvPr id="57" name="Action Button: Custom 20">
            <a:hlinkClick r:id="" action="ppaction://noaction" highlightClick="1">
              <a:snd r:embed="rId8" name="5. Algo le ocurrió a mi vecina. Estaba asustada, así que pasé un rato con ella (Version 2).wav"/>
            </a:hlinkClick>
            <a:extLst>
              <a:ext uri="{FF2B5EF4-FFF2-40B4-BE49-F238E27FC236}">
                <a16:creationId xmlns:a16="http://schemas.microsoft.com/office/drawing/2014/main" id="{DE8A6A99-0EBA-4B4C-8385-A85625331DBE}"/>
              </a:ext>
            </a:extLst>
          </p:cNvPr>
          <p:cNvSpPr/>
          <p:nvPr/>
        </p:nvSpPr>
        <p:spPr>
          <a:xfrm>
            <a:off x="132590" y="548987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pic>
        <p:nvPicPr>
          <p:cNvPr id="1026" name="Picture 2" descr="Rip dog clipart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9759" y="9350"/>
            <a:ext cx="956135" cy="1099803"/>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ular Callout 39"/>
          <p:cNvSpPr/>
          <p:nvPr/>
        </p:nvSpPr>
        <p:spPr>
          <a:xfrm>
            <a:off x="1964328" y="3646813"/>
            <a:ext cx="6545190" cy="1333198"/>
          </a:xfrm>
          <a:prstGeom prst="wedgeRoundRectCallout">
            <a:avLst>
              <a:gd name="adj1" fmla="val -53180"/>
              <a:gd name="adj2" fmla="val -24251"/>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 este</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contexo, es mejor usar ‘perdón’ para decir ‘sorry’. ¿Cómo se dice ‘sorry’ formalmente?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4285993" y="4482912"/>
            <a:ext cx="2577427" cy="400110"/>
          </a:xfrm>
          <a:prstGeom prst="rect">
            <a:avLst/>
          </a:prstGeom>
          <a:noFill/>
        </p:spPr>
        <p:txBody>
          <a:bodyPr wrap="square" rtlCol="0">
            <a:spAutoFit/>
          </a:bodyPr>
          <a:lstStyle/>
          <a:p>
            <a:r>
              <a:rPr lang="en-GB" sz="2000" b="1">
                <a:solidFill>
                  <a:srgbClr val="4472C4">
                    <a:lumMod val="50000"/>
                  </a:srgbClr>
                </a:solidFill>
                <a:latin typeface="Century Gothic" panose="020F0302020204030204"/>
              </a:rPr>
              <a:t>Lo siento </a:t>
            </a:r>
          </a:p>
        </p:txBody>
      </p:sp>
    </p:spTree>
    <p:extLst>
      <p:ext uri="{BB962C8B-B14F-4D97-AF65-F5344CB8AC3E}">
        <p14:creationId xmlns:p14="http://schemas.microsoft.com/office/powerpoint/2010/main" val="6091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 grpId="0"/>
      <p:bldP spid="4" grpId="0" animBg="1"/>
      <p:bldP spid="16" grpId="0" animBg="1"/>
      <p:bldP spid="25" grpId="0"/>
      <p:bldP spid="31" grpId="0" animBg="1"/>
      <p:bldP spid="32" grpId="0"/>
      <p:bldP spid="33" grpId="0" animBg="1"/>
      <p:bldP spid="38" grpId="0"/>
      <p:bldP spid="39" grpId="0" animBg="1"/>
      <p:bldP spid="48" grpId="0" animBg="1"/>
      <p:bldP spid="49" grpId="0" animBg="1"/>
      <p:bldP spid="26" grpId="0" animBg="1"/>
      <p:bldP spid="27" grpId="0" animBg="1"/>
      <p:bldP spid="42" grpId="0" animBg="1"/>
      <p:bldP spid="54" grpId="0" animBg="1"/>
      <p:bldP spid="55" grpId="0" animBg="1"/>
      <p:bldP spid="56" grpId="0" animBg="1"/>
      <p:bldP spid="40"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Exams, Test, School, Exam, Studying">
            <a:extLst>
              <a:ext uri="{FF2B5EF4-FFF2-40B4-BE49-F238E27FC236}">
                <a16:creationId xmlns:a16="http://schemas.microsoft.com/office/drawing/2014/main" id="{2DEB5CFB-94CB-BD4B-8D55-64C7B5EF33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58" b="35916"/>
          <a:stretch/>
        </p:blipFill>
        <p:spPr bwMode="auto">
          <a:xfrm>
            <a:off x="1022937" y="4266137"/>
            <a:ext cx="2099491"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5" name="el miedo.wav"/>
            </a:hlinkClick>
          </p:cNvPr>
          <p:cNvSpPr txBox="1"/>
          <p:nvPr/>
        </p:nvSpPr>
        <p:spPr>
          <a:xfrm>
            <a:off x="637364" y="3326689"/>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de </a:t>
            </a:r>
            <a:r>
              <a:rPr lang="en-GB" sz="3200" b="1" dirty="0" err="1">
                <a:solidFill>
                  <a:schemeClr val="accent5">
                    <a:lumMod val="50000"/>
                  </a:schemeClr>
                </a:solidFill>
              </a:rPr>
              <a:t>acuerdo</a:t>
            </a:r>
            <a:endParaRPr lang="en-GB" sz="3200" b="1" dirty="0">
              <a:solidFill>
                <a:schemeClr val="accent5">
                  <a:lumMod val="50000"/>
                </a:schemeClr>
              </a:solidFill>
            </a:endParaRPr>
          </a:p>
        </p:txBody>
      </p:sp>
      <p:sp>
        <p:nvSpPr>
          <p:cNvPr id="21" name="TextBox 20">
            <a:hlinkClick r:id="" action="ppaction://noaction">
              <a:snd r:embed="rId6" name="la razón.wav"/>
            </a:hlinkClick>
          </p:cNvPr>
          <p:cNvSpPr txBox="1"/>
          <p:nvPr/>
        </p:nvSpPr>
        <p:spPr>
          <a:xfrm>
            <a:off x="5210076" y="3326689"/>
            <a:ext cx="188463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nota</a:t>
            </a:r>
          </a:p>
        </p:txBody>
      </p:sp>
      <p:sp>
        <p:nvSpPr>
          <p:cNvPr id="23" name="TextBox 22">
            <a:hlinkClick r:id="" action="ppaction://noaction">
              <a:snd r:embed="rId7" name="el éxito.wav"/>
            </a:hlinkClick>
          </p:cNvPr>
          <p:cNvSpPr txBox="1"/>
          <p:nvPr/>
        </p:nvSpPr>
        <p:spPr>
          <a:xfrm>
            <a:off x="672398" y="566836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el examen</a:t>
            </a:r>
          </a:p>
        </p:txBody>
      </p:sp>
      <p:sp>
        <p:nvSpPr>
          <p:cNvPr id="26" name="Rectangle 25"/>
          <p:cNvSpPr/>
          <p:nvPr/>
        </p:nvSpPr>
        <p:spPr>
          <a:xfrm>
            <a:off x="2422140" y="2328949"/>
            <a:ext cx="2450030" cy="1077218"/>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ok</a:t>
            </a:r>
            <a:r>
              <a:rPr lang="en-US" sz="3200" b="1" cap="none" spc="0" dirty="0">
                <a:ln w="6600">
                  <a:solidFill>
                    <a:schemeClr val="accent2"/>
                  </a:solidFill>
                  <a:prstDash val="solid"/>
                </a:ln>
                <a:solidFill>
                  <a:srgbClr val="002060"/>
                </a:solidFill>
                <a:effectLst>
                  <a:outerShdw dist="38100" dir="2700000" algn="tl" rotWithShape="0">
                    <a:schemeClr val="accent2"/>
                  </a:outerShdw>
                </a:effectLst>
              </a:rPr>
              <a:t>, in agreement </a:t>
            </a:r>
          </a:p>
        </p:txBody>
      </p:sp>
      <p:sp>
        <p:nvSpPr>
          <p:cNvPr id="29" name="Rectangle 28"/>
          <p:cNvSpPr/>
          <p:nvPr/>
        </p:nvSpPr>
        <p:spPr>
          <a:xfrm>
            <a:off x="3166980" y="5168449"/>
            <a:ext cx="1321204"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dirty="0">
                <a:ln w="6600">
                  <a:solidFill>
                    <a:schemeClr val="accent2"/>
                  </a:solidFill>
                  <a:prstDash val="solid"/>
                </a:ln>
                <a:solidFill>
                  <a:srgbClr val="002060"/>
                </a:solidFill>
                <a:effectLst>
                  <a:outerShdw dist="38100" dir="2700000" algn="tl" rotWithShape="0">
                    <a:schemeClr val="accent2"/>
                  </a:outerShdw>
                </a:effectLst>
              </a:rPr>
              <a:t>exam</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
        <p:nvSpPr>
          <p:cNvPr id="33" name="Rectangle 32">
            <a:extLst>
              <a:ext uri="{FF2B5EF4-FFF2-40B4-BE49-F238E27FC236}">
                <a16:creationId xmlns:a16="http://schemas.microsoft.com/office/drawing/2014/main" id="{E8962257-B847-3440-9621-32862378872B}"/>
              </a:ext>
            </a:extLst>
          </p:cNvPr>
          <p:cNvSpPr/>
          <p:nvPr/>
        </p:nvSpPr>
        <p:spPr>
          <a:xfrm>
            <a:off x="6542699" y="2770468"/>
            <a:ext cx="2652102"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mark, grade </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pic>
        <p:nvPicPr>
          <p:cNvPr id="5122" name="Picture 2" descr="Thumbs Up, Hand, Gestures, Signs, Symbols, Signals">
            <a:extLst>
              <a:ext uri="{FF2B5EF4-FFF2-40B4-BE49-F238E27FC236}">
                <a16:creationId xmlns:a16="http://schemas.microsoft.com/office/drawing/2014/main" id="{CFCEED26-B95D-A14B-B1F8-5A19308528BA}"/>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1022937" y="1606948"/>
            <a:ext cx="1300539" cy="16061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chool, Paper, Plus, Test, Score, Perfect, Homework">
            <a:extLst>
              <a:ext uri="{FF2B5EF4-FFF2-40B4-BE49-F238E27FC236}">
                <a16:creationId xmlns:a16="http://schemas.microsoft.com/office/drawing/2014/main" id="{6A259FF2-A51C-9B44-B330-FBEBF3F455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087" b="34719"/>
          <a:stretch/>
        </p:blipFill>
        <p:spPr bwMode="auto">
          <a:xfrm>
            <a:off x="5117019" y="1819292"/>
            <a:ext cx="1539927" cy="10021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ular Callout 37">
            <a:extLst>
              <a:ext uri="{FF2B5EF4-FFF2-40B4-BE49-F238E27FC236}">
                <a16:creationId xmlns:a16="http://schemas.microsoft.com/office/drawing/2014/main" id="{8C080FA0-F4AF-2445-822B-155418DB9D63}"/>
              </a:ext>
            </a:extLst>
          </p:cNvPr>
          <p:cNvSpPr/>
          <p:nvPr/>
        </p:nvSpPr>
        <p:spPr>
          <a:xfrm>
            <a:off x="6509644" y="594943"/>
            <a:ext cx="3352913" cy="1479942"/>
          </a:xfrm>
          <a:prstGeom prst="wedgeRoundRectCallout">
            <a:avLst>
              <a:gd name="adj1" fmla="val -20902"/>
              <a:gd name="adj2" fmla="val 6445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2060"/>
                </a:solidFill>
                <a:latin typeface="Century Gothic" panose="020B0502020202020204" pitchFamily="34" charset="0"/>
              </a:rPr>
              <a:t>¿</a:t>
            </a:r>
            <a:r>
              <a:rPr lang="en-US" dirty="0" err="1">
                <a:solidFill>
                  <a:srgbClr val="002060"/>
                </a:solidFill>
                <a:latin typeface="Century Gothic" panose="020B0502020202020204" pitchFamily="34" charset="0"/>
              </a:rPr>
              <a:t>Cómo</a:t>
            </a:r>
            <a:r>
              <a:rPr lang="en-US" dirty="0">
                <a:solidFill>
                  <a:srgbClr val="002060"/>
                </a:solidFill>
                <a:latin typeface="Century Gothic" panose="020B0502020202020204" pitchFamily="34" charset="0"/>
              </a:rPr>
              <a:t> se dice </a:t>
            </a:r>
            <a:r>
              <a:rPr lang="en-GB" b="1" dirty="0">
                <a:solidFill>
                  <a:schemeClr val="accent5">
                    <a:lumMod val="50000"/>
                  </a:schemeClr>
                </a:solidFill>
                <a:latin typeface="Century Gothic" panose="020F0302020204030204"/>
              </a:rPr>
              <a:t>‘to get good grades</a:t>
            </a:r>
            <a:r>
              <a:rPr lang="en-GB" dirty="0">
                <a:solidFill>
                  <a:schemeClr val="accent5">
                    <a:lumMod val="50000"/>
                  </a:schemeClr>
                </a:solidFill>
                <a:latin typeface="Century Gothic" panose="020F0302020204030204"/>
              </a:rPr>
              <a:t>’ in </a:t>
            </a:r>
            <a:r>
              <a:rPr lang="en-GB">
                <a:solidFill>
                  <a:schemeClr val="accent5">
                    <a:lumMod val="50000"/>
                  </a:schemeClr>
                </a:solidFill>
                <a:latin typeface="Century Gothic" panose="020F0302020204030204"/>
              </a:rPr>
              <a:t>Spanish?</a:t>
            </a:r>
          </a:p>
          <a:p>
            <a:pPr lvl="0" algn="ctr">
              <a:defRPr/>
            </a:pPr>
            <a:endParaRPr lang="en-GB">
              <a:solidFill>
                <a:schemeClr val="accent5">
                  <a:lumMod val="50000"/>
                </a:schemeClr>
              </a:solidFill>
              <a:latin typeface="Century Gothic" panose="020F0302020204030204"/>
            </a:endParaRPr>
          </a:p>
          <a:p>
            <a:pPr lvl="0" algn="ctr">
              <a:defRPr/>
            </a:pPr>
            <a:endParaRPr lang="en-US" dirty="0">
              <a:solidFill>
                <a:srgbClr val="002060"/>
              </a:solidFill>
              <a:latin typeface="Century Gothic" panose="020B0502020202020204" pitchFamily="34" charset="0"/>
            </a:endParaRPr>
          </a:p>
        </p:txBody>
      </p:sp>
      <p:sp>
        <p:nvSpPr>
          <p:cNvPr id="3" name="TextBox 2"/>
          <p:cNvSpPr txBox="1"/>
          <p:nvPr/>
        </p:nvSpPr>
        <p:spPr>
          <a:xfrm>
            <a:off x="6783556" y="1419182"/>
            <a:ext cx="2994579" cy="400110"/>
          </a:xfrm>
          <a:prstGeom prst="rect">
            <a:avLst/>
          </a:prstGeom>
          <a:noFill/>
        </p:spPr>
        <p:txBody>
          <a:bodyPr wrap="square" rtlCol="0">
            <a:spAutoFit/>
          </a:bodyPr>
          <a:lstStyle/>
          <a:p>
            <a:pPr algn="l"/>
            <a:r>
              <a:rPr lang="en-GB" sz="2000" b="1" i="1">
                <a:solidFill>
                  <a:schemeClr val="accent5">
                    <a:lumMod val="50000"/>
                  </a:schemeClr>
                </a:solidFill>
              </a:rPr>
              <a:t>sacar buenas notas</a:t>
            </a:r>
            <a:endParaRPr lang="en-GB" sz="2000" b="1" i="1" dirty="0">
              <a:solidFill>
                <a:schemeClr val="accent5">
                  <a:lumMod val="50000"/>
                </a:schemeClr>
              </a:solidFill>
            </a:endParaRPr>
          </a:p>
        </p:txBody>
      </p:sp>
      <p:sp>
        <p:nvSpPr>
          <p:cNvPr id="35" name="TextBox 34">
            <a:hlinkClick r:id="" action="ppaction://noaction">
              <a:snd r:embed="rId7" name="el éxito.wav"/>
            </a:hlinkClick>
          </p:cNvPr>
          <p:cNvSpPr txBox="1"/>
          <p:nvPr/>
        </p:nvSpPr>
        <p:spPr>
          <a:xfrm>
            <a:off x="9025915" y="5677053"/>
            <a:ext cx="20957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conmigo</a:t>
            </a:r>
            <a:endParaRPr lang="en-GB" sz="3200" b="1" dirty="0">
              <a:solidFill>
                <a:schemeClr val="accent5">
                  <a:lumMod val="50000"/>
                </a:schemeClr>
              </a:solidFill>
            </a:endParaRPr>
          </a:p>
        </p:txBody>
      </p:sp>
      <p:sp>
        <p:nvSpPr>
          <p:cNvPr id="36" name="Rectangle 35"/>
          <p:cNvSpPr/>
          <p:nvPr/>
        </p:nvSpPr>
        <p:spPr>
          <a:xfrm>
            <a:off x="10282280" y="5163988"/>
            <a:ext cx="1782733"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a:ln w="6600">
                  <a:solidFill>
                    <a:schemeClr val="accent2"/>
                  </a:solidFill>
                  <a:prstDash val="solid"/>
                </a:ln>
                <a:solidFill>
                  <a:srgbClr val="002060"/>
                </a:solidFill>
                <a:effectLst>
                  <a:outerShdw dist="38100" dir="2700000" algn="tl" rotWithShape="0">
                    <a:schemeClr val="accent2"/>
                  </a:outerShdw>
                </a:effectLst>
              </a:rPr>
              <a:t>with me</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
        <p:nvSpPr>
          <p:cNvPr id="37" name="TextBox 36">
            <a:hlinkClick r:id="" action="ppaction://noaction">
              <a:snd r:embed="rId7" name="el éxito.wav"/>
            </a:hlinkClick>
          </p:cNvPr>
          <p:cNvSpPr txBox="1"/>
          <p:nvPr/>
        </p:nvSpPr>
        <p:spPr>
          <a:xfrm>
            <a:off x="5252096" y="5668362"/>
            <a:ext cx="20957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aprobar</a:t>
            </a:r>
            <a:endParaRPr lang="en-GB" sz="3200" b="1" dirty="0">
              <a:solidFill>
                <a:schemeClr val="accent5">
                  <a:lumMod val="50000"/>
                </a:schemeClr>
              </a:solidFill>
            </a:endParaRPr>
          </a:p>
        </p:txBody>
      </p:sp>
      <p:sp>
        <p:nvSpPr>
          <p:cNvPr id="39" name="Rectangle 38"/>
          <p:cNvSpPr/>
          <p:nvPr/>
        </p:nvSpPr>
        <p:spPr>
          <a:xfrm>
            <a:off x="5812125" y="5168448"/>
            <a:ext cx="3146214"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a:ln w="6600">
                  <a:solidFill>
                    <a:schemeClr val="accent2"/>
                  </a:solidFill>
                  <a:prstDash val="solid"/>
                </a:ln>
                <a:solidFill>
                  <a:srgbClr val="002060"/>
                </a:solidFill>
                <a:effectLst>
                  <a:outerShdw dist="38100" dir="2700000" algn="tl" rotWithShape="0">
                    <a:schemeClr val="accent2"/>
                  </a:outerShdw>
                </a:effectLst>
              </a:rPr>
              <a:t>to pass (exam)</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grpSp>
        <p:nvGrpSpPr>
          <p:cNvPr id="42" name="Group 41">
            <a:extLst>
              <a:ext uri="{FF2B5EF4-FFF2-40B4-BE49-F238E27FC236}">
                <a16:creationId xmlns:a16="http://schemas.microsoft.com/office/drawing/2014/main" id="{22255594-6333-E645-93AC-1A967DA52066}"/>
              </a:ext>
            </a:extLst>
          </p:cNvPr>
          <p:cNvGrpSpPr/>
          <p:nvPr/>
        </p:nvGrpSpPr>
        <p:grpSpPr>
          <a:xfrm>
            <a:off x="6368340" y="4118957"/>
            <a:ext cx="1378660" cy="1015519"/>
            <a:chOff x="869414" y="858538"/>
            <a:chExt cx="2270880" cy="1896083"/>
          </a:xfrm>
        </p:grpSpPr>
        <p:pic>
          <p:nvPicPr>
            <p:cNvPr id="44" name="Picture 12" descr="To-Do, List, Business, Checklist, Form">
              <a:extLst>
                <a:ext uri="{FF2B5EF4-FFF2-40B4-BE49-F238E27FC236}">
                  <a16:creationId xmlns:a16="http://schemas.microsoft.com/office/drawing/2014/main" id="{8AF693D1-9C5D-384F-9A1A-AC698C54701A}"/>
                </a:ext>
              </a:extLst>
            </p:cNvPr>
            <p:cNvPicPr>
              <a:picLocks noChangeAspect="1" noChangeArrowheads="1"/>
            </p:cNvPicPr>
            <p:nvPr/>
          </p:nvPicPr>
          <p:blipFill rotWithShape="1">
            <a:blip r:embed="rId10">
              <a:clrChange>
                <a:clrFrom>
                  <a:srgbClr val="BDF8F4"/>
                </a:clrFrom>
                <a:clrTo>
                  <a:srgbClr val="BDF8F4">
                    <a:alpha val="0"/>
                  </a:srgbClr>
                </a:clrTo>
              </a:clrChange>
              <a:extLst>
                <a:ext uri="{28A0092B-C50C-407E-A947-70E740481C1C}">
                  <a14:useLocalDpi xmlns:a14="http://schemas.microsoft.com/office/drawing/2010/main" val="0"/>
                </a:ext>
              </a:extLst>
            </a:blip>
            <a:srcRect l="10402" t="5649" r="41874" b="2717"/>
            <a:stretch/>
          </p:blipFill>
          <p:spPr bwMode="auto">
            <a:xfrm>
              <a:off x="869414" y="858538"/>
              <a:ext cx="1556779" cy="189608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777DE18-08ED-3341-83C2-CA82C048B5AB}"/>
                </a:ext>
              </a:extLst>
            </p:cNvPr>
            <p:cNvSpPr txBox="1"/>
            <p:nvPr/>
          </p:nvSpPr>
          <p:spPr>
            <a:xfrm rot="20349365">
              <a:off x="991454" y="1442723"/>
              <a:ext cx="2148840" cy="584775"/>
            </a:xfrm>
            <a:prstGeom prst="rect">
              <a:avLst/>
            </a:prstGeom>
            <a:noFill/>
          </p:spPr>
          <p:txBody>
            <a:bodyPr wrap="square" rtlCol="0">
              <a:spAutoFit/>
            </a:bodyPr>
            <a:lstStyle/>
            <a:p>
              <a:pPr algn="l"/>
              <a:r>
                <a:rPr lang="en-US" sz="3200" dirty="0">
                  <a:solidFill>
                    <a:srgbClr val="FF0000"/>
                  </a:solidFill>
                  <a:latin typeface="Courier New" panose="02070309020205020404" pitchFamily="49" charset="0"/>
                  <a:cs typeface="Courier New" panose="02070309020205020404" pitchFamily="49" charset="0"/>
                </a:rPr>
                <a:t>PASS</a:t>
              </a:r>
            </a:p>
          </p:txBody>
        </p:sp>
      </p:grpSp>
      <p:pic>
        <p:nvPicPr>
          <p:cNvPr id="2050" name="Picture 2" descr="holding hands clipart&#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9042" y="4266137"/>
            <a:ext cx="1242927" cy="119023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hlinkClick r:id="" action="ppaction://noaction">
              <a:snd r:embed="rId6" name="la razón.wav"/>
            </a:hlinkClick>
          </p:cNvPr>
          <p:cNvSpPr txBox="1"/>
          <p:nvPr/>
        </p:nvSpPr>
        <p:spPr>
          <a:xfrm>
            <a:off x="9815916" y="3323905"/>
            <a:ext cx="1858227"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la hoja</a:t>
            </a:r>
            <a:endParaRPr lang="en-GB" sz="3200" b="1" dirty="0">
              <a:solidFill>
                <a:schemeClr val="accent5">
                  <a:lumMod val="50000"/>
                </a:schemeClr>
              </a:solidFill>
            </a:endParaRPr>
          </a:p>
        </p:txBody>
      </p:sp>
      <p:pic>
        <p:nvPicPr>
          <p:cNvPr id="47" name="Picture 6" descr="Sheet, Document, Paper, Letter, Text">
            <a:extLst>
              <a:ext uri="{FF2B5EF4-FFF2-40B4-BE49-F238E27FC236}">
                <a16:creationId xmlns:a16="http://schemas.microsoft.com/office/drawing/2014/main" id="{73385231-59DC-A149-995C-736A9B3CF5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45857">
            <a:off x="9878695" y="1810380"/>
            <a:ext cx="810113" cy="1039391"/>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742BE3E-560D-534D-B856-D918AD7F4650}"/>
              </a:ext>
            </a:extLst>
          </p:cNvPr>
          <p:cNvSpPr txBox="1"/>
          <p:nvPr/>
        </p:nvSpPr>
        <p:spPr>
          <a:xfrm>
            <a:off x="8485423" y="2730186"/>
            <a:ext cx="3400488"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dirty="0">
                <a:ln>
                  <a:noFill/>
                </a:ln>
                <a:solidFill>
                  <a:srgbClr val="002060"/>
                </a:solidFill>
                <a:effectLst/>
                <a:highlight>
                  <a:srgbClr val="E3EAFD"/>
                </a:highlight>
                <a:uLnTx/>
                <a:uFillTx/>
                <a:latin typeface="Century Gothic" panose="020B0502020202020204" pitchFamily="34" charset="0"/>
                <a:ea typeface="+mn-ea"/>
                <a:cs typeface="+mn-cs"/>
              </a:rPr>
              <a:t>sheet]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ectangle 49">
            <a:extLst>
              <a:ext uri="{FF2B5EF4-FFF2-40B4-BE49-F238E27FC236}">
                <a16:creationId xmlns:a16="http://schemas.microsoft.com/office/drawing/2014/main" id="{E8962257-B847-3440-9621-32862378872B}"/>
              </a:ext>
            </a:extLst>
          </p:cNvPr>
          <p:cNvSpPr/>
          <p:nvPr/>
        </p:nvSpPr>
        <p:spPr>
          <a:xfrm>
            <a:off x="10689570" y="2770468"/>
            <a:ext cx="143290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sheet</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Tree>
    <p:extLst>
      <p:ext uri="{BB962C8B-B14F-4D97-AF65-F5344CB8AC3E}">
        <p14:creationId xmlns:p14="http://schemas.microsoft.com/office/powerpoint/2010/main" val="23004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6" grpId="0" animBg="1"/>
      <p:bldP spid="29" grpId="0" animBg="1"/>
      <p:bldP spid="33" grpId="0" animBg="1"/>
      <p:bldP spid="38" grpId="0" animBg="1"/>
      <p:bldP spid="3" grpId="0"/>
      <p:bldP spid="35" grpId="0" animBg="1"/>
      <p:bldP spid="36" grpId="0" animBg="1"/>
      <p:bldP spid="37" grpId="0" animBg="1"/>
      <p:bldP spid="39" grpId="0" animBg="1"/>
      <p:bldP spid="46" grpId="0" animBg="1"/>
      <p:bldP spid="49" grpId="0"/>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4" name="el miedo.wav"/>
            </a:hlinkClick>
          </p:cNvPr>
          <p:cNvSpPr txBox="1"/>
          <p:nvPr/>
        </p:nvSpPr>
        <p:spPr>
          <a:xfrm>
            <a:off x="351127" y="3047908"/>
            <a:ext cx="200547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explicar</a:t>
            </a:r>
            <a:endParaRPr lang="en-GB" sz="3200" b="1" dirty="0">
              <a:solidFill>
                <a:schemeClr val="accent5">
                  <a:lumMod val="50000"/>
                </a:schemeClr>
              </a:solidFill>
            </a:endParaRPr>
          </a:p>
        </p:txBody>
      </p:sp>
      <p:sp>
        <p:nvSpPr>
          <p:cNvPr id="21" name="TextBox 20">
            <a:hlinkClick r:id="" action="ppaction://noaction">
              <a:snd r:embed="rId5" name="la razón.wav"/>
            </a:hlinkClick>
          </p:cNvPr>
          <p:cNvSpPr txBox="1"/>
          <p:nvPr/>
        </p:nvSpPr>
        <p:spPr>
          <a:xfrm>
            <a:off x="4778792" y="3045123"/>
            <a:ext cx="188463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mover</a:t>
            </a:r>
            <a:endParaRPr lang="en-GB" sz="3200" b="1" dirty="0">
              <a:solidFill>
                <a:schemeClr val="accent5">
                  <a:lumMod val="50000"/>
                </a:schemeClr>
              </a:solidFill>
            </a:endParaRPr>
          </a:p>
        </p:txBody>
      </p:sp>
      <p:sp>
        <p:nvSpPr>
          <p:cNvPr id="23" name="TextBox 22">
            <a:hlinkClick r:id="" action="ppaction://noaction">
              <a:snd r:embed="rId6" name="el éxito.wav"/>
            </a:hlinkClick>
          </p:cNvPr>
          <p:cNvSpPr txBox="1"/>
          <p:nvPr/>
        </p:nvSpPr>
        <p:spPr>
          <a:xfrm>
            <a:off x="386161" y="5389581"/>
            <a:ext cx="3163622"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la fecha límite</a:t>
            </a:r>
            <a:endParaRPr lang="en-GB" sz="3200" b="1" dirty="0">
              <a:solidFill>
                <a:schemeClr val="accent5">
                  <a:lumMod val="50000"/>
                </a:schemeClr>
              </a:solidFill>
            </a:endParaRPr>
          </a:p>
        </p:txBody>
      </p:sp>
      <p:sp>
        <p:nvSpPr>
          <p:cNvPr id="26" name="Rectangle 25"/>
          <p:cNvSpPr/>
          <p:nvPr/>
        </p:nvSpPr>
        <p:spPr>
          <a:xfrm>
            <a:off x="1417824" y="2047775"/>
            <a:ext cx="2450030" cy="1077218"/>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to explain, explaining</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
        <p:nvSpPr>
          <p:cNvPr id="29" name="Rectangle 28"/>
          <p:cNvSpPr/>
          <p:nvPr/>
        </p:nvSpPr>
        <p:spPr>
          <a:xfrm>
            <a:off x="2252191" y="4881765"/>
            <a:ext cx="1992374"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deadline</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
        <p:nvSpPr>
          <p:cNvPr id="33" name="Rectangle 32">
            <a:extLst>
              <a:ext uri="{FF2B5EF4-FFF2-40B4-BE49-F238E27FC236}">
                <a16:creationId xmlns:a16="http://schemas.microsoft.com/office/drawing/2014/main" id="{E8962257-B847-3440-9621-32862378872B}"/>
              </a:ext>
            </a:extLst>
          </p:cNvPr>
          <p:cNvSpPr/>
          <p:nvPr/>
        </p:nvSpPr>
        <p:spPr>
          <a:xfrm>
            <a:off x="6062841" y="2060408"/>
            <a:ext cx="2018314" cy="1077218"/>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to move, moving</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
        <p:nvSpPr>
          <p:cNvPr id="35" name="TextBox 34">
            <a:hlinkClick r:id="" action="ppaction://noaction">
              <a:snd r:embed="rId6" name="el éxito.wav"/>
            </a:hlinkClick>
          </p:cNvPr>
          <p:cNvSpPr txBox="1"/>
          <p:nvPr/>
        </p:nvSpPr>
        <p:spPr>
          <a:xfrm>
            <a:off x="8739678" y="5398272"/>
            <a:ext cx="20957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lo siento</a:t>
            </a:r>
            <a:endParaRPr lang="en-GB" sz="3200" b="1" dirty="0">
              <a:solidFill>
                <a:schemeClr val="accent5">
                  <a:lumMod val="50000"/>
                </a:schemeClr>
              </a:solidFill>
            </a:endParaRPr>
          </a:p>
        </p:txBody>
      </p:sp>
      <p:sp>
        <p:nvSpPr>
          <p:cNvPr id="36" name="Rectangle 35"/>
          <p:cNvSpPr/>
          <p:nvPr/>
        </p:nvSpPr>
        <p:spPr>
          <a:xfrm>
            <a:off x="9996043" y="4885207"/>
            <a:ext cx="1782733"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sorry</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
        <p:nvSpPr>
          <p:cNvPr id="37" name="TextBox 36">
            <a:hlinkClick r:id="" action="ppaction://noaction">
              <a:snd r:embed="rId6" name="el éxito.wav"/>
            </a:hlinkClick>
          </p:cNvPr>
          <p:cNvSpPr txBox="1"/>
          <p:nvPr/>
        </p:nvSpPr>
        <p:spPr>
          <a:xfrm>
            <a:off x="4524441" y="5384423"/>
            <a:ext cx="3271848"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tener ganas de</a:t>
            </a:r>
            <a:endParaRPr lang="en-GB" sz="3200" b="1" dirty="0">
              <a:solidFill>
                <a:schemeClr val="accent5">
                  <a:lumMod val="50000"/>
                </a:schemeClr>
              </a:solidFill>
            </a:endParaRPr>
          </a:p>
        </p:txBody>
      </p:sp>
      <p:sp>
        <p:nvSpPr>
          <p:cNvPr id="39" name="Rectangle 38"/>
          <p:cNvSpPr/>
          <p:nvPr/>
        </p:nvSpPr>
        <p:spPr>
          <a:xfrm>
            <a:off x="5672059" y="4358700"/>
            <a:ext cx="2434677" cy="1077218"/>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to feel like,</a:t>
            </a:r>
          </a:p>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 to want to</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
        <p:nvSpPr>
          <p:cNvPr id="46" name="TextBox 45">
            <a:hlinkClick r:id="" action="ppaction://noaction">
              <a:snd r:embed="rId5" name="la razón.wav"/>
            </a:hlinkClick>
          </p:cNvPr>
          <p:cNvSpPr txBox="1"/>
          <p:nvPr/>
        </p:nvSpPr>
        <p:spPr>
          <a:xfrm>
            <a:off x="8858418" y="3045122"/>
            <a:ext cx="1858227"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a:solidFill>
                  <a:schemeClr val="accent5">
                    <a:lumMod val="50000"/>
                  </a:schemeClr>
                </a:solidFill>
              </a:rPr>
              <a:t>reducir</a:t>
            </a:r>
            <a:endParaRPr lang="en-GB" sz="3200" b="1" dirty="0">
              <a:solidFill>
                <a:schemeClr val="accent5">
                  <a:lumMod val="50000"/>
                </a:schemeClr>
              </a:solidFill>
            </a:endParaRPr>
          </a:p>
        </p:txBody>
      </p:sp>
      <p:sp>
        <p:nvSpPr>
          <p:cNvPr id="50" name="Rectangle 49">
            <a:extLst>
              <a:ext uri="{FF2B5EF4-FFF2-40B4-BE49-F238E27FC236}">
                <a16:creationId xmlns:a16="http://schemas.microsoft.com/office/drawing/2014/main" id="{E8962257-B847-3440-9621-32862378872B}"/>
              </a:ext>
            </a:extLst>
          </p:cNvPr>
          <p:cNvSpPr/>
          <p:nvPr/>
        </p:nvSpPr>
        <p:spPr>
          <a:xfrm>
            <a:off x="9728113" y="2060408"/>
            <a:ext cx="2320549" cy="1077218"/>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b="1" cap="none" spc="0">
                <a:ln w="6600">
                  <a:solidFill>
                    <a:schemeClr val="accent2"/>
                  </a:solidFill>
                  <a:prstDash val="solid"/>
                </a:ln>
                <a:solidFill>
                  <a:srgbClr val="002060"/>
                </a:solidFill>
                <a:effectLst>
                  <a:outerShdw dist="38100" dir="2700000" algn="tl" rotWithShape="0">
                    <a:schemeClr val="accent2"/>
                  </a:outerShdw>
                </a:effectLst>
              </a:rPr>
              <a:t>to reduce, reducing</a:t>
            </a:r>
            <a:endParaRPr lang="en-US" sz="32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pic>
        <p:nvPicPr>
          <p:cNvPr id="30" name="Picture 2" descr="Animation, Boy, Child, Motion, Movement">
            <a:extLst>
              <a:ext uri="{FF2B5EF4-FFF2-40B4-BE49-F238E27FC236}">
                <a16:creationId xmlns:a16="http://schemas.microsoft.com/office/drawing/2014/main" id="{C2986A1F-A14D-704B-9C24-9592F7BFA1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7220" y="2111821"/>
            <a:ext cx="1397786" cy="8082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Sorry, Excuse Me, I Beg Your Pardon">
            <a:extLst>
              <a:ext uri="{FF2B5EF4-FFF2-40B4-BE49-F238E27FC236}">
                <a16:creationId xmlns:a16="http://schemas.microsoft.com/office/drawing/2014/main" id="{D1EC93F8-AA0C-B74F-8062-5F78AB48C6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1805" y="4227103"/>
            <a:ext cx="1393032" cy="9504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Meeting, Delivery, Deadline, Hand, Write">
            <a:extLst>
              <a:ext uri="{FF2B5EF4-FFF2-40B4-BE49-F238E27FC236}">
                <a16:creationId xmlns:a16="http://schemas.microsoft.com/office/drawing/2014/main" id="{42FD2BBB-4F2B-904F-B273-C1E8DB46C9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12" y="4113145"/>
            <a:ext cx="1449148" cy="1026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cience clip art by clipart cliparts for yo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421" y="1512564"/>
            <a:ext cx="791751" cy="13828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ng File - Chart Decrease Clipart - Full Size Clipart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9712" y="1720934"/>
            <a:ext cx="1168889" cy="11331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eat biscuits clipart "/>
          <p:cNvPicPr>
            <a:picLocks noChangeAspect="1" noChangeArrowheads="1"/>
          </p:cNvPicPr>
          <p:nvPr/>
        </p:nvPicPr>
        <p:blipFill rotWithShape="1">
          <a:blip r:embed="rId12">
            <a:extLst>
              <a:ext uri="{28A0092B-C50C-407E-A947-70E740481C1C}">
                <a14:useLocalDpi xmlns:a14="http://schemas.microsoft.com/office/drawing/2010/main" val="0"/>
              </a:ext>
            </a:extLst>
          </a:blip>
          <a:srcRect r="7446"/>
          <a:stretch/>
        </p:blipFill>
        <p:spPr bwMode="auto">
          <a:xfrm>
            <a:off x="4489133" y="4058485"/>
            <a:ext cx="1099968" cy="116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6" grpId="0" animBg="1"/>
      <p:bldP spid="29" grpId="0" animBg="1"/>
      <p:bldP spid="33" grpId="0" animBg="1"/>
      <p:bldP spid="35" grpId="0" animBg="1"/>
      <p:bldP spid="36" grpId="0" animBg="1"/>
      <p:bldP spid="37" grpId="0" animBg="1"/>
      <p:bldP spid="39" grpId="0" animBg="1"/>
      <p:bldP spid="46"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09076" y="4577744"/>
            <a:ext cx="584651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rPr>
              <a:t>Escrib</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rPr>
              <a:t>ís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rPr>
              <a:t> </a:t>
            </a:r>
            <a:r>
              <a:rPr lang="en-GB" sz="2000" noProof="0" dirty="0">
                <a:solidFill>
                  <a:srgbClr val="4472C4">
                    <a:lumMod val="50000"/>
                  </a:srgbClr>
                </a:solidFill>
                <a:latin typeface="Century Gothic" panose="020B0502020202020204" pitchFamily="34" charset="0"/>
                <a:ea typeface="Calibri" panose="020F0502020204030204" pitchFamily="34" charset="0"/>
              </a:rPr>
              <a:t>las </a:t>
            </a:r>
            <a:r>
              <a:rPr lang="en-GB" sz="2000" noProof="0" dirty="0" err="1">
                <a:solidFill>
                  <a:srgbClr val="4472C4">
                    <a:lumMod val="50000"/>
                  </a:srgbClr>
                </a:solidFill>
                <a:latin typeface="Century Gothic" panose="020B0502020202020204" pitchFamily="34" charset="0"/>
                <a:ea typeface="Calibri" panose="020F0502020204030204" pitchFamily="34" charset="0"/>
              </a:rPr>
              <a:t>frases</a:t>
            </a:r>
            <a:r>
              <a:rPr lang="en-GB" sz="2000" noProof="0" dirty="0">
                <a:solidFill>
                  <a:srgbClr val="4472C4">
                    <a:lumMod val="50000"/>
                  </a:srgbClr>
                </a:solidFill>
                <a:latin typeface="Century Gothic" panose="020B0502020202020204" pitchFamily="34" charset="0"/>
                <a:ea typeface="Calibri" panose="020F0502020204030204" pitchFamily="34" charset="0"/>
              </a:rPr>
              <a:t> </a:t>
            </a:r>
            <a:r>
              <a:rPr lang="en-GB" sz="2000" noProof="0" dirty="0" err="1">
                <a:solidFill>
                  <a:srgbClr val="4472C4">
                    <a:lumMod val="50000"/>
                  </a:srgbClr>
                </a:solidFill>
                <a:latin typeface="Century Gothic" panose="020B0502020202020204" pitchFamily="34" charset="0"/>
                <a:ea typeface="Calibri" panose="020F0502020204030204" pitchFamily="34" charset="0"/>
              </a:rPr>
              <a:t>en</a:t>
            </a:r>
            <a:r>
              <a:rPr lang="en-GB" sz="2000" noProof="0" dirty="0">
                <a:solidFill>
                  <a:srgbClr val="4472C4">
                    <a:lumMod val="50000"/>
                  </a:srgbClr>
                </a:solidFill>
                <a:latin typeface="Century Gothic" panose="020B0502020202020204" pitchFamily="34" charset="0"/>
                <a:ea typeface="Calibri" panose="020F0502020204030204" pitchFamily="34" charset="0"/>
              </a:rPr>
              <a:t> </a:t>
            </a:r>
            <a:r>
              <a:rPr lang="en-GB" sz="2000" noProof="0" dirty="0" err="1">
                <a:solidFill>
                  <a:srgbClr val="4472C4">
                    <a:lumMod val="50000"/>
                  </a:srgbClr>
                </a:solidFill>
                <a:latin typeface="Century Gothic" panose="020B0502020202020204" pitchFamily="34" charset="0"/>
                <a:ea typeface="Calibri" panose="020F0502020204030204" pitchFamily="34" charset="0"/>
              </a:rPr>
              <a:t>español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rPr>
              <a:t>?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Talking about ‘you’</a:t>
            </a:r>
            <a:br>
              <a:rPr lang="en-GB" sz="2400" b="1" dirty="0">
                <a:solidFill>
                  <a:schemeClr val="bg1"/>
                </a:solidFill>
              </a:rPr>
            </a:br>
            <a:r>
              <a:rPr lang="en-GB" sz="2400" dirty="0">
                <a:solidFill>
                  <a:schemeClr val="bg1"/>
                </a:solidFill>
              </a:rPr>
              <a:t>-</a:t>
            </a:r>
            <a:r>
              <a:rPr lang="en-GB" sz="2400" dirty="0" err="1">
                <a:solidFill>
                  <a:schemeClr val="bg1"/>
                </a:solidFill>
              </a:rPr>
              <a:t>ar</a:t>
            </a:r>
            <a:r>
              <a:rPr lang="en-GB" sz="2400" dirty="0">
                <a:solidFill>
                  <a:schemeClr val="bg1"/>
                </a:solidFill>
              </a:rPr>
              <a:t> verbs in 2</a:t>
            </a:r>
            <a:r>
              <a:rPr lang="en-GB" sz="2400" baseline="30000" dirty="0">
                <a:solidFill>
                  <a:schemeClr val="bg1"/>
                </a:solidFill>
              </a:rPr>
              <a:t>nd</a:t>
            </a:r>
            <a:r>
              <a:rPr lang="en-GB" sz="2400" dirty="0">
                <a:solidFill>
                  <a:schemeClr val="bg1"/>
                </a:solidFill>
              </a:rPr>
              <a:t> person singular &amp; plural</a:t>
            </a:r>
            <a:endParaRPr lang="en-GB" sz="2400" b="1" dirty="0">
              <a:solidFill>
                <a:schemeClr val="bg1"/>
              </a:solidFill>
            </a:endParaRPr>
          </a:p>
        </p:txBody>
      </p:sp>
      <p:sp>
        <p:nvSpPr>
          <p:cNvPr id="3" name="Rectangle 2"/>
          <p:cNvSpPr/>
          <p:nvPr/>
        </p:nvSpPr>
        <p:spPr>
          <a:xfrm>
            <a:off x="349253" y="1724210"/>
            <a:ext cx="1049013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refer to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for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one person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with a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present-tense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–er or –ir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verb, use the verb ending ____. </a:t>
            </a:r>
          </a:p>
        </p:txBody>
      </p:sp>
      <p:sp>
        <p:nvSpPr>
          <p:cNvPr id="10" name="TextBox 9"/>
          <p:cNvSpPr txBox="1"/>
          <p:nvPr/>
        </p:nvSpPr>
        <p:spPr>
          <a:xfrm>
            <a:off x="6649156" y="2524672"/>
            <a:ext cx="5486695" cy="70788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Why don’t</a:t>
            </a:r>
            <a:r>
              <a:rPr kumimoji="0" lang="en-GB" sz="2000" b="0" i="1" u="none" strike="noStrike" kern="1200" cap="none" spc="0" normalizeH="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you reduce the time you spend on your phone?</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5330465" y="4482718"/>
            <a:ext cx="6597678" cy="4951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a:t>
            </a:r>
            <a:r>
              <a:rPr kumimoji="0" lang="en-GB" sz="20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you (all) write the phrases/sentences </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Rectangle 5"/>
          <p:cNvSpPr/>
          <p:nvPr/>
        </p:nvSpPr>
        <p:spPr>
          <a:xfrm>
            <a:off x="1081697" y="2537349"/>
            <a:ext cx="5701274" cy="707886"/>
          </a:xfrm>
          <a:prstGeom prst="rect">
            <a:avLst/>
          </a:prstGeom>
        </p:spPr>
        <p:txBody>
          <a:bodyPr wrap="square">
            <a:spAutoFit/>
          </a:bodyPr>
          <a:lstStyle/>
          <a:p>
            <a:pPr lvl="0">
              <a:spcAft>
                <a:spcPts val="800"/>
              </a:spcAft>
              <a:defRPr/>
            </a:pPr>
            <a:r>
              <a:rPr lang="en-GB" sz="2000" kern="0" dirty="0">
                <a:solidFill>
                  <a:srgbClr val="4472C4">
                    <a:lumMod val="50000"/>
                  </a:srgbClr>
                </a:solidFill>
                <a:latin typeface="Century Gothic" panose="020B0502020202020204" pitchFamily="34" charset="0"/>
                <a:cs typeface="Arial"/>
                <a:sym typeface="Wingdings" panose="05000000000000000000" pitchFamily="2" charset="2"/>
              </a:rPr>
              <a:t>¿Por </a:t>
            </a:r>
            <a:r>
              <a:rPr lang="en-GB" sz="2000" kern="0" dirty="0" err="1">
                <a:solidFill>
                  <a:srgbClr val="4472C4">
                    <a:lumMod val="50000"/>
                  </a:srgbClr>
                </a:solidFill>
                <a:latin typeface="Century Gothic" panose="020B0502020202020204" pitchFamily="34" charset="0"/>
                <a:cs typeface="Arial"/>
                <a:sym typeface="Wingdings" panose="05000000000000000000" pitchFamily="2" charset="2"/>
              </a:rPr>
              <a:t>qué</a:t>
            </a:r>
            <a:r>
              <a:rPr lang="en-GB" sz="2000" kern="0" dirty="0">
                <a:solidFill>
                  <a:srgbClr val="4472C4">
                    <a:lumMod val="50000"/>
                  </a:srgbClr>
                </a:solidFill>
                <a:latin typeface="Century Gothic" panose="020B0502020202020204" pitchFamily="34" charset="0"/>
                <a:cs typeface="Arial"/>
                <a:sym typeface="Wingdings" panose="05000000000000000000" pitchFamily="2" charset="2"/>
              </a:rPr>
              <a:t> no </a:t>
            </a:r>
            <a:r>
              <a:rPr lang="en-GB" sz="2000" kern="0">
                <a:solidFill>
                  <a:srgbClr val="4472C4">
                    <a:lumMod val="50000"/>
                  </a:srgbClr>
                </a:solidFill>
                <a:latin typeface="Century Gothic" panose="020B0502020202020204" pitchFamily="34" charset="0"/>
                <a:cs typeface="Arial"/>
                <a:sym typeface="Wingdings" panose="05000000000000000000" pitchFamily="2" charset="2"/>
              </a:rPr>
              <a:t>reduc</a:t>
            </a:r>
            <a:r>
              <a:rPr lang="en-GB" sz="2000" b="1" kern="0">
                <a:solidFill>
                  <a:srgbClr val="4472C4">
                    <a:lumMod val="50000"/>
                  </a:srgbClr>
                </a:solidFill>
                <a:latin typeface="Century Gothic" panose="020B0502020202020204" pitchFamily="34" charset="0"/>
                <a:cs typeface="Arial"/>
                <a:sym typeface="Wingdings" panose="05000000000000000000" pitchFamily="2" charset="2"/>
              </a:rPr>
              <a:t>es</a:t>
            </a:r>
            <a:r>
              <a:rPr lang="en-GB" sz="2000" kern="0">
                <a:solidFill>
                  <a:srgbClr val="4472C4">
                    <a:lumMod val="50000"/>
                  </a:srgbClr>
                </a:solidFill>
                <a:latin typeface="Century Gothic" panose="020B0502020202020204" pitchFamily="34" charset="0"/>
                <a:cs typeface="Arial"/>
                <a:sym typeface="Wingdings" panose="05000000000000000000" pitchFamily="2" charset="2"/>
              </a:rPr>
              <a:t> el tiempo que pasas en el móvil</a:t>
            </a:r>
            <a:r>
              <a:rPr lang="en-GB" sz="2000" kern="0" dirty="0">
                <a:solidFill>
                  <a:srgbClr val="4472C4">
                    <a:lumMod val="50000"/>
                  </a:srgbClr>
                </a:solidFill>
                <a:latin typeface="Century Gothic" panose="020B0502020202020204" pitchFamily="34" charset="0"/>
                <a:cs typeface="Arial"/>
                <a:sym typeface="Wingdings" panose="05000000000000000000" pitchFamily="2" charset="2"/>
              </a:rPr>
              <a:t>?</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endParaRPr>
          </a:p>
        </p:txBody>
      </p:sp>
      <p:sp>
        <p:nvSpPr>
          <p:cNvPr id="8" name="Rectangle 7"/>
          <p:cNvSpPr/>
          <p:nvPr/>
        </p:nvSpPr>
        <p:spPr>
          <a:xfrm>
            <a:off x="353529" y="3595602"/>
            <a:ext cx="113638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refer to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you (all)</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for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two or more people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with a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present-tense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–ir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verb, use the verb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ending </a:t>
            </a: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Calibri" panose="020F0502020204030204" pitchFamily="34" charset="0"/>
                <a:cs typeface="+mn-cs"/>
              </a:rPr>
              <a:t>-ís</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338282" y="1170037"/>
            <a:ext cx="111879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verb endings often change depending on the person or tense.</a:t>
            </a:r>
          </a:p>
        </p:txBody>
      </p:sp>
      <p:sp>
        <p:nvSpPr>
          <p:cNvPr id="16" name="TextBox 15"/>
          <p:cNvSpPr txBox="1"/>
          <p:nvPr/>
        </p:nvSpPr>
        <p:spPr>
          <a:xfrm>
            <a:off x="1332377" y="1915954"/>
            <a:ext cx="908759" cy="5539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-es</a:t>
            </a:r>
            <a:endPar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8" name="Rounded Rectangular Callout 17"/>
          <p:cNvSpPr/>
          <p:nvPr/>
        </p:nvSpPr>
        <p:spPr>
          <a:xfrm>
            <a:off x="338282" y="5311598"/>
            <a:ext cx="4903697" cy="742051"/>
          </a:xfrm>
          <a:prstGeom prst="wedgeRoundRectCallout">
            <a:avLst>
              <a:gd name="adj1" fmla="val -15055"/>
              <a:gd name="adj2" fmla="val -9070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rPr>
              <a:t>The final </a:t>
            </a:r>
            <a:r>
              <a:rPr kumimoji="0" lang="en-GB" sz="2000" b="0" i="0" u="none" strike="noStrike" kern="1200" cap="none" spc="0" normalizeH="0" baseline="0" noProof="0">
                <a:ln>
                  <a:noFill/>
                </a:ln>
                <a:solidFill>
                  <a:srgbClr val="002060"/>
                </a:solidFill>
                <a:effectLst/>
                <a:uLnTx/>
                <a:uFillTx/>
                <a:latin typeface="Century Gothic" panose="020F0302020204030204"/>
              </a:rPr>
              <a:t>syllable (-</a:t>
            </a:r>
            <a:r>
              <a:rPr lang="en-GB" sz="2000" b="1">
                <a:solidFill>
                  <a:srgbClr val="002060"/>
                </a:solidFill>
                <a:latin typeface="Century Gothic" panose="020F0302020204030204"/>
              </a:rPr>
              <a:t>í</a:t>
            </a:r>
            <a:r>
              <a:rPr kumimoji="0" lang="en-GB" sz="2000" b="1" i="0" u="none" strike="noStrike" kern="1200" cap="none" spc="0" normalizeH="0" baseline="0" noProof="0">
                <a:ln>
                  <a:noFill/>
                </a:ln>
                <a:solidFill>
                  <a:srgbClr val="002060"/>
                </a:solidFill>
                <a:effectLst/>
                <a:uLnTx/>
                <a:uFillTx/>
                <a:latin typeface="Century Gothic" panose="020F0302020204030204"/>
              </a:rPr>
              <a:t>s</a:t>
            </a:r>
            <a:r>
              <a:rPr kumimoji="0" lang="en-GB" sz="2000" b="0" i="0" u="none" strike="noStrike" kern="1200" cap="none" spc="0" normalizeH="0" baseline="0" noProof="0" dirty="0">
                <a:ln>
                  <a:noFill/>
                </a:ln>
                <a:solidFill>
                  <a:srgbClr val="002060"/>
                </a:solidFill>
                <a:effectLst/>
                <a:uLnTx/>
                <a:uFillTx/>
                <a:latin typeface="Century Gothic" panose="020F0302020204030204"/>
              </a:rPr>
              <a:t>) is stressed, so there is an accent on </a:t>
            </a:r>
            <a:r>
              <a:rPr kumimoji="0" lang="en-GB" sz="2000" b="0" i="0" u="none" strike="noStrike" kern="1200" cap="none" spc="0" normalizeH="0" baseline="0" noProof="0">
                <a:ln>
                  <a:noFill/>
                </a:ln>
                <a:solidFill>
                  <a:srgbClr val="002060"/>
                </a:solidFill>
                <a:effectLst/>
                <a:uLnTx/>
                <a:uFillTx/>
                <a:latin typeface="Century Gothic" panose="020F0302020204030204"/>
              </a:rPr>
              <a:t>the ‘i’.</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2" name="Google Shape;898;p32">
            <a:hlinkClick r:id="" action="ppaction://noaction">
              <a:snd r:embed="rId4" name="1 por qué no reduces.wav"/>
            </a:hlinkClick>
          </p:cNvPr>
          <p:cNvSpPr/>
          <p:nvPr/>
        </p:nvSpPr>
        <p:spPr>
          <a:xfrm>
            <a:off x="483068" y="266041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9;p32">
            <a:hlinkClick r:id="" action="ppaction://noaction">
              <a:snd r:embed="rId5" name="2 escribís las frases.wav"/>
            </a:hlinkClick>
          </p:cNvPr>
          <p:cNvSpPr/>
          <p:nvPr/>
        </p:nvSpPr>
        <p:spPr>
          <a:xfrm>
            <a:off x="483067" y="460672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D6869208-22C3-4C4C-84B6-5C3DC7A89787}"/>
              </a:ext>
            </a:extLst>
          </p:cNvPr>
          <p:cNvSpPr txBox="1"/>
          <p:nvPr/>
        </p:nvSpPr>
        <p:spPr>
          <a:xfrm>
            <a:off x="5311396" y="4880085"/>
            <a:ext cx="7499148" cy="553998"/>
          </a:xfrm>
          <a:prstGeom prst="rect">
            <a:avLst/>
          </a:prstGeom>
          <a:noFill/>
        </p:spPr>
        <p:txBody>
          <a:bodyPr wrap="square" rtlCol="0">
            <a:spAutoFit/>
          </a:bodyPr>
          <a:lstStyle/>
          <a:p>
            <a:pPr lvl="0">
              <a:lnSpc>
                <a:spcPct val="150000"/>
              </a:lnSpc>
              <a:defRPr/>
            </a:pPr>
            <a:r>
              <a:rPr lang="en-GB" sz="2000" i="1">
                <a:solidFill>
                  <a:srgbClr val="4472C4">
                    <a:lumMod val="50000"/>
                  </a:srgbClr>
                </a:solidFill>
                <a:latin typeface="Century Gothic" panose="020B0502020202020204" pitchFamily="34" charset="0"/>
              </a:rPr>
              <a:t>Are you (all) writing the phrases/sentences </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in Spanish?</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46198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21" grpId="0"/>
      <p:bldP spid="6" grpId="0"/>
      <p:bldP spid="14" grpId="0"/>
      <p:bldP spid="16" grpId="0"/>
      <p:bldP spid="18"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EEE5554-8B40-3641-A8FE-CFDFB45C9347}"/>
              </a:ext>
            </a:extLst>
          </p:cNvPr>
          <p:cNvSpPr txBox="1"/>
          <p:nvPr/>
        </p:nvSpPr>
        <p:spPr>
          <a:xfrm>
            <a:off x="4101551" y="3099618"/>
            <a:ext cx="19180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[hill]</a:t>
            </a:r>
          </a:p>
        </p:txBody>
      </p:sp>
      <p:sp>
        <p:nvSpPr>
          <p:cNvPr id="53" name="Rounded Rectangle 44">
            <a:extLst>
              <a:ext uri="{FF2B5EF4-FFF2-40B4-BE49-F238E27FC236}">
                <a16:creationId xmlns:a16="http://schemas.microsoft.com/office/drawing/2014/main" id="{8F69C62E-73E7-3E4F-AC5F-DB2A8FC03AEB}"/>
              </a:ext>
            </a:extLst>
          </p:cNvPr>
          <p:cNvSpPr/>
          <p:nvPr/>
        </p:nvSpPr>
        <p:spPr>
          <a:xfrm>
            <a:off x="4134382" y="27129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ounded Rectangle 35">
            <a:extLst>
              <a:ext uri="{FF2B5EF4-FFF2-40B4-BE49-F238E27FC236}">
                <a16:creationId xmlns:a16="http://schemas.microsoft.com/office/drawing/2014/main" id="{8738939A-C5E1-E34B-8C65-3A37A06B6EB1}"/>
              </a:ext>
            </a:extLst>
          </p:cNvPr>
          <p:cNvSpPr/>
          <p:nvPr/>
        </p:nvSpPr>
        <p:spPr>
          <a:xfrm>
            <a:off x="1877125" y="270485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ounded Rectangle 1">
            <a:extLst>
              <a:ext uri="{FF2B5EF4-FFF2-40B4-BE49-F238E27FC236}">
                <a16:creationId xmlns:a16="http://schemas.microsoft.com/office/drawing/2014/main" id="{8E7FBC75-5605-C64B-A9DA-5E91F5697909}"/>
              </a:ext>
            </a:extLst>
          </p:cNvPr>
          <p:cNvSpPr/>
          <p:nvPr/>
        </p:nvSpPr>
        <p:spPr>
          <a:xfrm>
            <a:off x="1867433" y="790079"/>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34">
            <a:extLst>
              <a:ext uri="{FF2B5EF4-FFF2-40B4-BE49-F238E27FC236}">
                <a16:creationId xmlns:a16="http://schemas.microsoft.com/office/drawing/2014/main" id="{7421CAE7-A05E-5B42-9FF4-04DEC1FA8328}"/>
              </a:ext>
            </a:extLst>
          </p:cNvPr>
          <p:cNvSpPr/>
          <p:nvPr/>
        </p:nvSpPr>
        <p:spPr>
          <a:xfrm>
            <a:off x="4092180" y="7982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43">
            <a:extLst>
              <a:ext uri="{FF2B5EF4-FFF2-40B4-BE49-F238E27FC236}">
                <a16:creationId xmlns:a16="http://schemas.microsoft.com/office/drawing/2014/main" id="{1B74D4AA-E348-004A-A8EE-9759A4007DC0}"/>
              </a:ext>
            </a:extLst>
          </p:cNvPr>
          <p:cNvSpPr/>
          <p:nvPr/>
        </p:nvSpPr>
        <p:spPr>
          <a:xfrm>
            <a:off x="1867432" y="46092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5">
            <a:extLst>
              <a:ext uri="{FF2B5EF4-FFF2-40B4-BE49-F238E27FC236}">
                <a16:creationId xmlns:a16="http://schemas.microsoft.com/office/drawing/2014/main" id="{231D4AB2-672D-9B48-BC44-8CDE1B98A6F5}"/>
              </a:ext>
            </a:extLst>
          </p:cNvPr>
          <p:cNvSpPr/>
          <p:nvPr/>
        </p:nvSpPr>
        <p:spPr>
          <a:xfrm>
            <a:off x="6316923" y="79007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6">
            <a:extLst>
              <a:ext uri="{FF2B5EF4-FFF2-40B4-BE49-F238E27FC236}">
                <a16:creationId xmlns:a16="http://schemas.microsoft.com/office/drawing/2014/main" id="{78D67550-2802-4244-B711-5F12E2CC69C1}"/>
              </a:ext>
            </a:extLst>
          </p:cNvPr>
          <p:cNvSpPr/>
          <p:nvPr/>
        </p:nvSpPr>
        <p:spPr>
          <a:xfrm>
            <a:off x="8541666" y="7982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7">
            <a:extLst>
              <a:ext uri="{FF2B5EF4-FFF2-40B4-BE49-F238E27FC236}">
                <a16:creationId xmlns:a16="http://schemas.microsoft.com/office/drawing/2014/main" id="{DB288D1D-0B2D-C148-A119-69A81D5B8ED1}"/>
              </a:ext>
            </a:extLst>
          </p:cNvPr>
          <p:cNvSpPr/>
          <p:nvPr/>
        </p:nvSpPr>
        <p:spPr>
          <a:xfrm>
            <a:off x="6435992" y="266541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58">
            <a:extLst>
              <a:ext uri="{FF2B5EF4-FFF2-40B4-BE49-F238E27FC236}">
                <a16:creationId xmlns:a16="http://schemas.microsoft.com/office/drawing/2014/main" id="{0AB49CBB-4862-2C4A-ABC1-526343E4D293}"/>
              </a:ext>
            </a:extLst>
          </p:cNvPr>
          <p:cNvSpPr/>
          <p:nvPr/>
        </p:nvSpPr>
        <p:spPr>
          <a:xfrm>
            <a:off x="8594806" y="266541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59">
            <a:extLst>
              <a:ext uri="{FF2B5EF4-FFF2-40B4-BE49-F238E27FC236}">
                <a16:creationId xmlns:a16="http://schemas.microsoft.com/office/drawing/2014/main" id="{A4290F77-7058-6C4D-8A43-00E8B2DF303A}"/>
              </a:ext>
            </a:extLst>
          </p:cNvPr>
          <p:cNvSpPr/>
          <p:nvPr/>
        </p:nvSpPr>
        <p:spPr>
          <a:xfrm>
            <a:off x="4134382" y="46092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60">
            <a:extLst>
              <a:ext uri="{FF2B5EF4-FFF2-40B4-BE49-F238E27FC236}">
                <a16:creationId xmlns:a16="http://schemas.microsoft.com/office/drawing/2014/main" id="{E219EF72-9B68-7145-ABB1-392A460DF285}"/>
              </a:ext>
            </a:extLst>
          </p:cNvPr>
          <p:cNvSpPr/>
          <p:nvPr/>
        </p:nvSpPr>
        <p:spPr>
          <a:xfrm>
            <a:off x="6422663" y="457895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61">
            <a:extLst>
              <a:ext uri="{FF2B5EF4-FFF2-40B4-BE49-F238E27FC236}">
                <a16:creationId xmlns:a16="http://schemas.microsoft.com/office/drawing/2014/main" id="{CC6FFC62-656E-9841-9770-45D79D86FC76}"/>
              </a:ext>
            </a:extLst>
          </p:cNvPr>
          <p:cNvSpPr/>
          <p:nvPr/>
        </p:nvSpPr>
        <p:spPr>
          <a:xfrm>
            <a:off x="8574273" y="459875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52DBCC0C-CAD2-5346-9E73-E3E0B85047D5}"/>
              </a:ext>
            </a:extLst>
          </p:cNvPr>
          <p:cNvSpPr txBox="1"/>
          <p:nvPr/>
        </p:nvSpPr>
        <p:spPr>
          <a:xfrm>
            <a:off x="1784180" y="2807976"/>
            <a:ext cx="1918040" cy="1015663"/>
          </a:xfrm>
          <a:prstGeom prst="rect">
            <a:avLst/>
          </a:prstGeom>
          <a:noFill/>
        </p:spPr>
        <p:txBody>
          <a:bodyPr wrap="square" rtlCol="0">
            <a:spAutoFit/>
          </a:bodyPr>
          <a:lstStyle/>
          <a:p>
            <a:pPr lvl="0" algn="ctr">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lang="en-GB" sz="2000">
                <a:solidFill>
                  <a:srgbClr val="4472C4">
                    <a:lumMod val="50000"/>
                  </a:srgbClr>
                </a:solidFill>
              </a:rPr>
              <a:t>relative, family member</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E003770-76D7-7A45-B97B-18D5DA4DA544}"/>
              </a:ext>
            </a:extLst>
          </p:cNvPr>
          <p:cNvSpPr txBox="1"/>
          <p:nvPr/>
        </p:nvSpPr>
        <p:spPr>
          <a:xfrm>
            <a:off x="8621453" y="4939054"/>
            <a:ext cx="17031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[castle]</a:t>
            </a:r>
          </a:p>
        </p:txBody>
      </p:sp>
      <p:sp>
        <p:nvSpPr>
          <p:cNvPr id="67" name="TextBox 66">
            <a:extLst>
              <a:ext uri="{FF2B5EF4-FFF2-40B4-BE49-F238E27FC236}">
                <a16:creationId xmlns:a16="http://schemas.microsoft.com/office/drawing/2014/main" id="{C362D57A-E478-F34F-9AD7-87E4E85D060D}"/>
              </a:ext>
            </a:extLst>
          </p:cNvPr>
          <p:cNvSpPr txBox="1"/>
          <p:nvPr/>
        </p:nvSpPr>
        <p:spPr>
          <a:xfrm>
            <a:off x="4076447" y="4627643"/>
            <a:ext cx="19169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gather, bring together]</a:t>
            </a:r>
          </a:p>
        </p:txBody>
      </p:sp>
      <p:sp>
        <p:nvSpPr>
          <p:cNvPr id="68" name="TextBox 67">
            <a:extLst>
              <a:ext uri="{FF2B5EF4-FFF2-40B4-BE49-F238E27FC236}">
                <a16:creationId xmlns:a16="http://schemas.microsoft.com/office/drawing/2014/main" id="{7AC640A6-1950-E547-AF6C-5937F9C38FC0}"/>
              </a:ext>
            </a:extLst>
          </p:cNvPr>
          <p:cNvSpPr txBox="1"/>
          <p:nvPr/>
        </p:nvSpPr>
        <p:spPr>
          <a:xfrm>
            <a:off x="1765777" y="4989834"/>
            <a:ext cx="19414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a:t>
            </a:r>
          </a:p>
        </p:txBody>
      </p:sp>
      <p:sp>
        <p:nvSpPr>
          <p:cNvPr id="69" name="TextBox 68">
            <a:extLst>
              <a:ext uri="{FF2B5EF4-FFF2-40B4-BE49-F238E27FC236}">
                <a16:creationId xmlns:a16="http://schemas.microsoft.com/office/drawing/2014/main" id="{CE44689A-9A81-9841-9264-A95B20FB12CC}"/>
              </a:ext>
            </a:extLst>
          </p:cNvPr>
          <p:cNvSpPr txBox="1"/>
          <p:nvPr/>
        </p:nvSpPr>
        <p:spPr>
          <a:xfrm>
            <a:off x="8495692" y="1241447"/>
            <a:ext cx="1879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[bathroom]</a:t>
            </a:r>
          </a:p>
        </p:txBody>
      </p:sp>
      <p:sp>
        <p:nvSpPr>
          <p:cNvPr id="70" name="TextBox 69">
            <a:extLst>
              <a:ext uri="{FF2B5EF4-FFF2-40B4-BE49-F238E27FC236}">
                <a16:creationId xmlns:a16="http://schemas.microsoft.com/office/drawing/2014/main" id="{65345F57-1399-8140-812F-22B8E8E64EE4}"/>
              </a:ext>
            </a:extLst>
          </p:cNvPr>
          <p:cNvSpPr txBox="1"/>
          <p:nvPr/>
        </p:nvSpPr>
        <p:spPr>
          <a:xfrm>
            <a:off x="1753563" y="1228342"/>
            <a:ext cx="19532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[date]</a:t>
            </a:r>
          </a:p>
        </p:txBody>
      </p:sp>
      <p:sp>
        <p:nvSpPr>
          <p:cNvPr id="71" name="TextBox 70">
            <a:extLst>
              <a:ext uri="{FF2B5EF4-FFF2-40B4-BE49-F238E27FC236}">
                <a16:creationId xmlns:a16="http://schemas.microsoft.com/office/drawing/2014/main" id="{6B974C79-0012-8948-B729-1958AEC723A0}"/>
              </a:ext>
            </a:extLst>
          </p:cNvPr>
          <p:cNvSpPr txBox="1"/>
          <p:nvPr/>
        </p:nvSpPr>
        <p:spPr>
          <a:xfrm>
            <a:off x="4025539" y="1051533"/>
            <a:ext cx="19532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serve, serving]</a:t>
            </a:r>
          </a:p>
        </p:txBody>
      </p:sp>
      <p:sp>
        <p:nvSpPr>
          <p:cNvPr id="72" name="TextBox 71">
            <a:extLst>
              <a:ext uri="{FF2B5EF4-FFF2-40B4-BE49-F238E27FC236}">
                <a16:creationId xmlns:a16="http://schemas.microsoft.com/office/drawing/2014/main" id="{4D436739-4283-3646-A77E-21D2D64B3DBF}"/>
              </a:ext>
            </a:extLst>
          </p:cNvPr>
          <p:cNvSpPr txBox="1"/>
          <p:nvPr/>
        </p:nvSpPr>
        <p:spPr>
          <a:xfrm>
            <a:off x="6108798" y="1226816"/>
            <a:ext cx="2258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[younger]</a:t>
            </a:r>
          </a:p>
        </p:txBody>
      </p:sp>
      <p:sp>
        <p:nvSpPr>
          <p:cNvPr id="73" name="TextBox 72">
            <a:extLst>
              <a:ext uri="{FF2B5EF4-FFF2-40B4-BE49-F238E27FC236}">
                <a16:creationId xmlns:a16="http://schemas.microsoft.com/office/drawing/2014/main" id="{095D3758-58B4-A04D-B987-A94FF907EBD3}"/>
              </a:ext>
            </a:extLst>
          </p:cNvPr>
          <p:cNvSpPr txBox="1"/>
          <p:nvPr/>
        </p:nvSpPr>
        <p:spPr>
          <a:xfrm>
            <a:off x="6291558" y="3092932"/>
            <a:ext cx="21716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[older]</a:t>
            </a:r>
          </a:p>
        </p:txBody>
      </p:sp>
      <p:sp>
        <p:nvSpPr>
          <p:cNvPr id="74" name="TextBox 73">
            <a:extLst>
              <a:ext uri="{FF2B5EF4-FFF2-40B4-BE49-F238E27FC236}">
                <a16:creationId xmlns:a16="http://schemas.microsoft.com/office/drawing/2014/main" id="{2F03BD17-9BA5-B148-A91F-E38E228907C6}"/>
              </a:ext>
            </a:extLst>
          </p:cNvPr>
          <p:cNvSpPr txBox="1"/>
          <p:nvPr/>
        </p:nvSpPr>
        <p:spPr>
          <a:xfrm>
            <a:off x="8437987" y="3057300"/>
            <a:ext cx="21116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[neighbour]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4C5F7A0A-EC03-2F41-AD7D-46693C3EBB30}"/>
              </a:ext>
            </a:extLst>
          </p:cNvPr>
          <p:cNvSpPr txBox="1"/>
          <p:nvPr/>
        </p:nvSpPr>
        <p:spPr>
          <a:xfrm>
            <a:off x="6331414" y="4772933"/>
            <a:ext cx="19180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happen, happening]</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6004"/>
            <a:ext cx="3043989" cy="558597"/>
          </a:xfrm>
          <a:prstGeom prst="rect">
            <a:avLst/>
          </a:prstGeom>
        </p:spPr>
      </p:pic>
      <p:sp>
        <p:nvSpPr>
          <p:cNvPr id="2" name="Title 1"/>
          <p:cNvSpPr>
            <a:spLocks noGrp="1"/>
          </p:cNvSpPr>
          <p:nvPr>
            <p:ph type="title"/>
          </p:nvPr>
        </p:nvSpPr>
        <p:spPr>
          <a:xfrm>
            <a:off x="50677" y="-306342"/>
            <a:ext cx="2692523" cy="1325563"/>
          </a:xfrm>
        </p:spPr>
        <p:txBody>
          <a:bodyPr>
            <a:normAutofit/>
          </a:bodyPr>
          <a:lstStyle/>
          <a:p>
            <a:r>
              <a:rPr lang="en-GB" sz="2800" b="1" dirty="0" err="1">
                <a:solidFill>
                  <a:schemeClr val="bg1"/>
                </a:solidFill>
              </a:rPr>
              <a:t>Vocabulario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E0C94603-395C-914B-9733-13E7C55A2E71}"/>
              </a:ext>
            </a:extLst>
          </p:cNvPr>
          <p:cNvSpPr txBox="1"/>
          <p:nvPr/>
        </p:nvSpPr>
        <p:spPr>
          <a:xfrm>
            <a:off x="2168247" y="1750107"/>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D7D31"/>
                </a:solidFill>
                <a:latin typeface="Century Gothic"/>
              </a:rPr>
              <a:t>la </a:t>
            </a:r>
            <a:r>
              <a:rPr kumimoji="0" lang="en-GB" sz="2000" b="1" i="0" u="none" strike="noStrike" kern="1200" cap="none" spc="0" normalizeH="0" baseline="0" noProof="0" dirty="0" err="1">
                <a:ln>
                  <a:noFill/>
                </a:ln>
                <a:solidFill>
                  <a:srgbClr val="ED7D31"/>
                </a:solidFill>
                <a:effectLst/>
                <a:uLnTx/>
                <a:uFillTx/>
                <a:latin typeface="Century Gothic"/>
                <a:ea typeface="+mn-ea"/>
                <a:cs typeface="+mn-cs"/>
              </a:rPr>
              <a:t>fecha</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2" name="CuadroTexto 41">
            <a:extLst>
              <a:ext uri="{FF2B5EF4-FFF2-40B4-BE49-F238E27FC236}">
                <a16:creationId xmlns:a16="http://schemas.microsoft.com/office/drawing/2014/main" id="{9E4BC5CE-D146-9845-A103-BA3631FA7A56}"/>
              </a:ext>
            </a:extLst>
          </p:cNvPr>
          <p:cNvSpPr txBox="1"/>
          <p:nvPr/>
        </p:nvSpPr>
        <p:spPr>
          <a:xfrm>
            <a:off x="4580618" y="1750107"/>
            <a:ext cx="8290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a:ea typeface="+mn-ea"/>
                <a:cs typeface="+mn-cs"/>
              </a:rPr>
              <a:t>servi</a:t>
            </a:r>
            <a:r>
              <a:rPr kumimoji="0" lang="es-GB" sz="2000" b="1" i="0" u="none" strike="noStrike" kern="1200" cap="none" spc="0" normalizeH="0" baseline="0" noProof="0">
                <a:ln>
                  <a:noFill/>
                </a:ln>
                <a:solidFill>
                  <a:srgbClr val="ED7D31"/>
                </a:solidFill>
                <a:effectLst/>
                <a:uLnTx/>
                <a:uFillTx/>
                <a:latin typeface="Century Gothic"/>
                <a:ea typeface="+mn-ea"/>
                <a:cs typeface="+mn-cs"/>
              </a:rPr>
              <a:t>r</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3" name="CuadroTexto 42">
            <a:extLst>
              <a:ext uri="{FF2B5EF4-FFF2-40B4-BE49-F238E27FC236}">
                <a16:creationId xmlns:a16="http://schemas.microsoft.com/office/drawing/2014/main" id="{98C7DCF3-F7A2-9341-BC34-3E5ACDC76850}"/>
              </a:ext>
            </a:extLst>
          </p:cNvPr>
          <p:cNvSpPr txBox="1"/>
          <p:nvPr/>
        </p:nvSpPr>
        <p:spPr>
          <a:xfrm>
            <a:off x="6692009" y="1750107"/>
            <a:ext cx="9877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D7D31"/>
                </a:solidFill>
                <a:effectLst/>
                <a:uLnTx/>
                <a:uFillTx/>
                <a:latin typeface="Century Gothic"/>
                <a:ea typeface="+mn-ea"/>
                <a:cs typeface="+mn-cs"/>
              </a:rPr>
              <a:t>menor</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4" name="CuadroTexto 43">
            <a:extLst>
              <a:ext uri="{FF2B5EF4-FFF2-40B4-BE49-F238E27FC236}">
                <a16:creationId xmlns:a16="http://schemas.microsoft.com/office/drawing/2014/main" id="{30C226DC-0591-EF4B-AEBB-52B90C2DFF97}"/>
              </a:ext>
            </a:extLst>
          </p:cNvPr>
          <p:cNvSpPr txBox="1"/>
          <p:nvPr/>
        </p:nvSpPr>
        <p:spPr>
          <a:xfrm>
            <a:off x="8866238" y="1746922"/>
            <a:ext cx="11384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7D31"/>
                </a:solidFill>
                <a:effectLst/>
                <a:uLnTx/>
                <a:uFillTx/>
                <a:latin typeface="Century Gothic"/>
                <a:ea typeface="+mn-ea"/>
                <a:cs typeface="+mn-cs"/>
              </a:rPr>
              <a:t>el baño</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5" name="CuadroTexto 44">
            <a:extLst>
              <a:ext uri="{FF2B5EF4-FFF2-40B4-BE49-F238E27FC236}">
                <a16:creationId xmlns:a16="http://schemas.microsoft.com/office/drawing/2014/main" id="{4444DB12-3825-DE4F-A4B5-429BFCD3600D}"/>
              </a:ext>
            </a:extLst>
          </p:cNvPr>
          <p:cNvSpPr txBox="1"/>
          <p:nvPr/>
        </p:nvSpPr>
        <p:spPr>
          <a:xfrm>
            <a:off x="1893038" y="3854011"/>
            <a:ext cx="17475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D7D31"/>
                </a:solidFill>
                <a:latin typeface="Century Gothic"/>
              </a:rPr>
              <a:t>el/la familiar</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6" name="CuadroTexto 45">
            <a:extLst>
              <a:ext uri="{FF2B5EF4-FFF2-40B4-BE49-F238E27FC236}">
                <a16:creationId xmlns:a16="http://schemas.microsoft.com/office/drawing/2014/main" id="{A28512B6-9A04-4648-BCC4-CEB12C30CB03}"/>
              </a:ext>
            </a:extLst>
          </p:cNvPr>
          <p:cNvSpPr txBox="1"/>
          <p:nvPr/>
        </p:nvSpPr>
        <p:spPr>
          <a:xfrm>
            <a:off x="4060290" y="3593179"/>
            <a:ext cx="18840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solidFill>
                  <a:srgbClr val="ED7D31"/>
                </a:solidFill>
                <a:effectLst/>
                <a:uLnTx/>
                <a:uFillTx/>
                <a:latin typeface="Century Gothic"/>
                <a:ea typeface="+mn-ea"/>
                <a:cs typeface="+mn-cs"/>
              </a:rPr>
              <a:t>la </a:t>
            </a:r>
            <a:r>
              <a:rPr kumimoji="0" lang="en-GB" sz="2000" b="1" i="0" u="none" strike="noStrike" kern="1200" cap="none" spc="0" normalizeH="0" baseline="0" noProof="0" dirty="0" err="1">
                <a:ln>
                  <a:noFill/>
                </a:ln>
                <a:solidFill>
                  <a:srgbClr val="ED7D31"/>
                </a:solidFill>
                <a:effectLst/>
                <a:uLnTx/>
                <a:uFillTx/>
                <a:latin typeface="Century Gothic"/>
                <a:ea typeface="+mn-ea"/>
                <a:cs typeface="+mn-cs"/>
              </a:rPr>
              <a:t>colina</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7" name="CuadroTexto 46">
            <a:extLst>
              <a:ext uri="{FF2B5EF4-FFF2-40B4-BE49-F238E27FC236}">
                <a16:creationId xmlns:a16="http://schemas.microsoft.com/office/drawing/2014/main" id="{8324BD60-66A3-9240-9E87-A7700248F47D}"/>
              </a:ext>
            </a:extLst>
          </p:cNvPr>
          <p:cNvSpPr txBox="1"/>
          <p:nvPr/>
        </p:nvSpPr>
        <p:spPr>
          <a:xfrm>
            <a:off x="6390287" y="3583002"/>
            <a:ext cx="18840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a:ea typeface="+mn-ea"/>
                <a:cs typeface="+mn-cs"/>
              </a:rPr>
              <a:t>mayor</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8" name="CuadroTexto 47">
            <a:extLst>
              <a:ext uri="{FF2B5EF4-FFF2-40B4-BE49-F238E27FC236}">
                <a16:creationId xmlns:a16="http://schemas.microsoft.com/office/drawing/2014/main" id="{984F5076-55F3-424C-9D89-0818C76A7C0D}"/>
              </a:ext>
            </a:extLst>
          </p:cNvPr>
          <p:cNvSpPr txBox="1"/>
          <p:nvPr/>
        </p:nvSpPr>
        <p:spPr>
          <a:xfrm>
            <a:off x="8550812" y="3482537"/>
            <a:ext cx="18840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ED7D31"/>
                </a:solidFill>
                <a:latin typeface="Century Gothic"/>
              </a:rPr>
              <a:t>el vecino,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ED7D31"/>
                </a:solidFill>
                <a:latin typeface="Century Gothic"/>
              </a:rPr>
              <a:t>la vecina</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49" name="CuadroTexto 48">
            <a:extLst>
              <a:ext uri="{FF2B5EF4-FFF2-40B4-BE49-F238E27FC236}">
                <a16:creationId xmlns:a16="http://schemas.microsoft.com/office/drawing/2014/main" id="{275A417E-B1A6-E84D-B517-C7E7789F2A85}"/>
              </a:ext>
            </a:extLst>
          </p:cNvPr>
          <p:cNvSpPr txBox="1"/>
          <p:nvPr/>
        </p:nvSpPr>
        <p:spPr>
          <a:xfrm>
            <a:off x="1835172" y="5572155"/>
            <a:ext cx="18840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srgbClr val="ED7D31"/>
                </a:solidFill>
                <a:latin typeface="Century Gothic"/>
              </a:rPr>
              <a:t>el, la </a:t>
            </a:r>
            <a:r>
              <a:rPr lang="en-GB" sz="2000" b="1" noProof="0" dirty="0" err="1">
                <a:solidFill>
                  <a:srgbClr val="ED7D31"/>
                </a:solidFill>
                <a:latin typeface="Century Gothic"/>
              </a:rPr>
              <a:t>bebé</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0" name="CuadroTexto 49">
            <a:extLst>
              <a:ext uri="{FF2B5EF4-FFF2-40B4-BE49-F238E27FC236}">
                <a16:creationId xmlns:a16="http://schemas.microsoft.com/office/drawing/2014/main" id="{35681492-63C8-C245-9CE1-522400F3344C}"/>
              </a:ext>
            </a:extLst>
          </p:cNvPr>
          <p:cNvSpPr txBox="1"/>
          <p:nvPr/>
        </p:nvSpPr>
        <p:spPr>
          <a:xfrm>
            <a:off x="4077292" y="5579027"/>
            <a:ext cx="18840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ED7D31"/>
                </a:solidFill>
                <a:effectLst/>
                <a:uLnTx/>
                <a:uFillTx/>
                <a:latin typeface="Century Gothic"/>
                <a:ea typeface="+mn-ea"/>
                <a:cs typeface="+mn-cs"/>
              </a:rPr>
              <a:t>reuni</a:t>
            </a:r>
            <a:r>
              <a:rPr kumimoji="0" lang="es-GB" sz="2000" b="1" i="0" u="none" strike="noStrike" kern="1200" cap="none" spc="0" normalizeH="0" baseline="0" noProof="0">
                <a:ln>
                  <a:noFill/>
                </a:ln>
                <a:solidFill>
                  <a:srgbClr val="ED7D31"/>
                </a:solidFill>
                <a:effectLst/>
                <a:uLnTx/>
                <a:uFillTx/>
                <a:latin typeface="Century Gothic"/>
                <a:ea typeface="+mn-ea"/>
                <a:cs typeface="+mn-cs"/>
              </a:rPr>
              <a:t>r</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1" name="CuadroTexto 50">
            <a:extLst>
              <a:ext uri="{FF2B5EF4-FFF2-40B4-BE49-F238E27FC236}">
                <a16:creationId xmlns:a16="http://schemas.microsoft.com/office/drawing/2014/main" id="{44F533A2-CCCB-CA48-B057-1392D8C13E05}"/>
              </a:ext>
            </a:extLst>
          </p:cNvPr>
          <p:cNvSpPr txBox="1"/>
          <p:nvPr/>
        </p:nvSpPr>
        <p:spPr>
          <a:xfrm>
            <a:off x="6343397" y="5546765"/>
            <a:ext cx="18840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7D31"/>
                </a:solidFill>
                <a:effectLst/>
                <a:uLnTx/>
                <a:uFillTx/>
                <a:latin typeface="Century Gothic"/>
                <a:ea typeface="+mn-ea"/>
                <a:cs typeface="+mn-cs"/>
              </a:rPr>
              <a:t>ocurrir</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
        <p:nvSpPr>
          <p:cNvPr id="52" name="CuadroTexto 51">
            <a:extLst>
              <a:ext uri="{FF2B5EF4-FFF2-40B4-BE49-F238E27FC236}">
                <a16:creationId xmlns:a16="http://schemas.microsoft.com/office/drawing/2014/main" id="{32D62A69-7308-1749-B6A7-3534D05A8F20}"/>
              </a:ext>
            </a:extLst>
          </p:cNvPr>
          <p:cNvSpPr txBox="1"/>
          <p:nvPr/>
        </p:nvSpPr>
        <p:spPr>
          <a:xfrm>
            <a:off x="8520534" y="5572406"/>
            <a:ext cx="18840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ED7D31"/>
                </a:solidFill>
                <a:latin typeface="Century Gothic"/>
              </a:rPr>
              <a:t>el </a:t>
            </a:r>
            <a:r>
              <a:rPr lang="en-GB" sz="2000" b="1" noProof="0" dirty="0" err="1">
                <a:solidFill>
                  <a:srgbClr val="ED7D31"/>
                </a:solidFill>
                <a:latin typeface="Century Gothic"/>
              </a:rPr>
              <a:t>castillo</a:t>
            </a:r>
            <a:endParaRPr kumimoji="0" lang="es-GB" sz="2000" b="1" i="0" u="none" strike="noStrike" kern="1200" cap="none" spc="0" normalizeH="0" baseline="0" noProof="0" dirty="0">
              <a:ln>
                <a:noFill/>
              </a:ln>
              <a:solidFill>
                <a:srgbClr val="ED7D31"/>
              </a:solidFill>
              <a:effectLst/>
              <a:uLnTx/>
              <a:uFillTx/>
              <a:latin typeface="Century Gothic"/>
              <a:ea typeface="+mn-ea"/>
              <a:cs typeface="+mn-cs"/>
            </a:endParaRPr>
          </a:p>
        </p:txBody>
      </p:sp>
    </p:spTree>
    <p:extLst>
      <p:ext uri="{BB962C8B-B14F-4D97-AF65-F5344CB8AC3E}">
        <p14:creationId xmlns:p14="http://schemas.microsoft.com/office/powerpoint/2010/main" val="25727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3" grpId="0"/>
      <p:bldP spid="44" grpId="0"/>
      <p:bldP spid="45" grpId="0"/>
      <p:bldP spid="46" grpId="0"/>
      <p:bldP spid="47" grpId="0"/>
      <p:bldP spid="48" grpId="0"/>
      <p:bldP spid="49" grpId="0"/>
      <p:bldP spid="50" grpId="0"/>
      <p:bldP spid="51" grpId="0"/>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10;&#10;Description automatically generated">
            <a:extLst>
              <a:ext uri="{FF2B5EF4-FFF2-40B4-BE49-F238E27FC236}">
                <a16:creationId xmlns:a16="http://schemas.microsoft.com/office/drawing/2014/main" id="{90B8E40A-FEEA-3741-BD86-778795D466BD}"/>
              </a:ext>
            </a:extLst>
          </p:cNvPr>
          <p:cNvPicPr>
            <a:picLocks noChangeAspect="1"/>
          </p:cNvPicPr>
          <p:nvPr/>
        </p:nvPicPr>
        <p:blipFill rotWithShape="1">
          <a:blip r:embed="rId3"/>
          <a:srcRect l="2749" r="8141" b="32486"/>
          <a:stretch/>
        </p:blipFill>
        <p:spPr>
          <a:xfrm>
            <a:off x="8145600" y="96389"/>
            <a:ext cx="1522070" cy="1369277"/>
          </a:xfrm>
          <a:prstGeom prst="rect">
            <a:avLst/>
          </a:prstGeom>
        </p:spPr>
      </p:pic>
      <p:sp>
        <p:nvSpPr>
          <p:cNvPr id="2" name="Title 1"/>
          <p:cNvSpPr>
            <a:spLocks noGrp="1"/>
          </p:cNvSpPr>
          <p:nvPr>
            <p:ph type="title"/>
          </p:nvPr>
        </p:nvSpPr>
        <p:spPr>
          <a:xfrm>
            <a:off x="360096" y="317787"/>
            <a:ext cx="8043124" cy="750148"/>
          </a:xfrm>
        </p:spPr>
        <p:txBody>
          <a:bodyPr>
            <a:normAutofit fontScale="90000"/>
          </a:bodyPr>
          <a:lstStyle/>
          <a:p>
            <a:r>
              <a:rPr lang="en-GB" sz="2400" b="1" dirty="0" err="1"/>
              <a:t>Preguntas</a:t>
            </a:r>
            <a:r>
              <a:rPr lang="en-GB" sz="2400" b="1" dirty="0"/>
              <a:t> del </a:t>
            </a:r>
            <a:r>
              <a:rPr lang="en-GB" sz="2400" b="1" dirty="0" err="1"/>
              <a:t>profesor</a:t>
            </a:r>
            <a:br>
              <a:rPr lang="en-GB" sz="2400" dirty="0"/>
            </a:br>
            <a:r>
              <a:rPr lang="en-GB" sz="2400" dirty="0"/>
              <a:t>El director </a:t>
            </a:r>
            <a:r>
              <a:rPr lang="en-GB" sz="2400" dirty="0" err="1"/>
              <a:t>está</a:t>
            </a:r>
            <a:r>
              <a:rPr lang="en-GB" sz="2400" dirty="0"/>
              <a:t> </a:t>
            </a:r>
            <a:r>
              <a:rPr lang="en-GB" sz="2400" dirty="0" err="1"/>
              <a:t>fuera</a:t>
            </a:r>
            <a:r>
              <a:rPr lang="en-GB" sz="2400" dirty="0"/>
              <a:t> del colegio </a:t>
            </a:r>
            <a:r>
              <a:rPr lang="en-GB" sz="2400" dirty="0" err="1"/>
              <a:t>otra</a:t>
            </a:r>
            <a:r>
              <a:rPr lang="en-GB" sz="2400" dirty="0"/>
              <a:t> </a:t>
            </a:r>
            <a:r>
              <a:rPr lang="en-GB" sz="2400" dirty="0" err="1"/>
              <a:t>vez</a:t>
            </a:r>
            <a:r>
              <a:rPr lang="en-GB" sz="2400"/>
              <a:t>. </a:t>
            </a:r>
            <a:br>
              <a:rPr lang="en-GB" sz="2400"/>
            </a:br>
            <a:r>
              <a:rPr lang="en-GB" sz="2400"/>
              <a:t>¿Pregunta a un/a estudiante </a:t>
            </a:r>
            <a:r>
              <a:rPr lang="en-GB" sz="2400" dirty="0"/>
              <a:t>o a un </a:t>
            </a:r>
            <a:r>
              <a:rPr lang="en-GB" sz="2400" dirty="0" err="1"/>
              <a:t>grupo</a:t>
            </a:r>
            <a:r>
              <a:rPr lang="en-GB" sz="2400" dirty="0"/>
              <a:t> de amigos? </a:t>
            </a:r>
          </a:p>
        </p:txBody>
      </p:sp>
      <p:pic>
        <p:nvPicPr>
          <p:cNvPr id="4" name="Picture 6" descr="men in suit clipar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007" y="240847"/>
            <a:ext cx="955862" cy="126082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p:cNvSpPr txBox="1"/>
          <p:nvPr/>
        </p:nvSpPr>
        <p:spPr>
          <a:xfrm>
            <a:off x="419460" y="1362812"/>
            <a:ext cx="6351730" cy="430887"/>
          </a:xfrm>
          <a:prstGeom prst="rect">
            <a:avLst/>
          </a:prstGeom>
          <a:noFill/>
        </p:spPr>
        <p:txBody>
          <a:bodyPr wrap="square" rtlCol="0">
            <a:spAutoFit/>
          </a:bodyPr>
          <a:lstStyle/>
          <a:p>
            <a:pPr algn="l"/>
            <a:r>
              <a:rPr lang="en-GB" sz="2200" b="1" dirty="0">
                <a:solidFill>
                  <a:schemeClr val="accent5">
                    <a:lumMod val="50000"/>
                  </a:schemeClr>
                </a:solidFill>
              </a:rPr>
              <a:t>1. </a:t>
            </a:r>
            <a:r>
              <a:rPr lang="en-GB" sz="2200" dirty="0">
                <a:solidFill>
                  <a:schemeClr val="accent5">
                    <a:lumMod val="50000"/>
                  </a:schemeClr>
                </a:solidFill>
              </a:rPr>
              <a:t>¿</a:t>
            </a:r>
            <a:r>
              <a:rPr lang="en-GB" sz="2200" dirty="0" err="1">
                <a:solidFill>
                  <a:schemeClr val="accent5">
                    <a:lumMod val="50000"/>
                  </a:schemeClr>
                </a:solidFill>
              </a:rPr>
              <a:t>Asistís</a:t>
            </a:r>
            <a:r>
              <a:rPr lang="en-GB" sz="2200" dirty="0">
                <a:solidFill>
                  <a:schemeClr val="accent5">
                    <a:lumMod val="50000"/>
                  </a:schemeClr>
                </a:solidFill>
              </a:rPr>
              <a:t> a </a:t>
            </a:r>
            <a:r>
              <a:rPr lang="en-GB" sz="2200" dirty="0" err="1">
                <a:solidFill>
                  <a:schemeClr val="accent5">
                    <a:lumMod val="50000"/>
                  </a:schemeClr>
                </a:solidFill>
              </a:rPr>
              <a:t>clases</a:t>
            </a:r>
            <a:r>
              <a:rPr lang="en-GB" sz="2200" dirty="0">
                <a:solidFill>
                  <a:schemeClr val="accent5">
                    <a:lumMod val="50000"/>
                  </a:schemeClr>
                </a:solidFill>
              </a:rPr>
              <a:t> </a:t>
            </a:r>
            <a:r>
              <a:rPr lang="en-GB" sz="2200">
                <a:solidFill>
                  <a:schemeClr val="accent5">
                    <a:lumMod val="50000"/>
                  </a:schemeClr>
                </a:solidFill>
              </a:rPr>
              <a:t>de historia?</a:t>
            </a:r>
            <a:endParaRPr lang="en-GB" sz="2200" dirty="0">
              <a:solidFill>
                <a:schemeClr val="accent5">
                  <a:lumMod val="50000"/>
                </a:schemeClr>
              </a:solidFill>
            </a:endParaRPr>
          </a:p>
        </p:txBody>
      </p:sp>
      <p:sp>
        <p:nvSpPr>
          <p:cNvPr id="23" name="TextBox 22"/>
          <p:cNvSpPr txBox="1"/>
          <p:nvPr/>
        </p:nvSpPr>
        <p:spPr>
          <a:xfrm>
            <a:off x="419460" y="2055310"/>
            <a:ext cx="7742694" cy="430887"/>
          </a:xfrm>
          <a:prstGeom prst="rect">
            <a:avLst/>
          </a:prstGeom>
          <a:noFill/>
        </p:spPr>
        <p:txBody>
          <a:bodyPr wrap="square" rtlCol="0">
            <a:spAutoFit/>
          </a:bodyPr>
          <a:lstStyle/>
          <a:p>
            <a:pPr algn="l"/>
            <a:r>
              <a:rPr lang="en-GB" sz="2200" b="1" dirty="0">
                <a:solidFill>
                  <a:schemeClr val="accent5">
                    <a:lumMod val="50000"/>
                  </a:schemeClr>
                </a:solidFill>
              </a:rPr>
              <a:t>2. </a:t>
            </a:r>
            <a:r>
              <a:rPr lang="en-GB" sz="2200" dirty="0">
                <a:solidFill>
                  <a:schemeClr val="accent5">
                    <a:lumMod val="50000"/>
                  </a:schemeClr>
                </a:solidFill>
              </a:rPr>
              <a:t>¿</a:t>
            </a:r>
            <a:r>
              <a:rPr lang="en-GB" sz="2200" err="1">
                <a:solidFill>
                  <a:schemeClr val="accent5">
                    <a:lumMod val="50000"/>
                  </a:schemeClr>
                </a:solidFill>
              </a:rPr>
              <a:t>Aprendes</a:t>
            </a:r>
            <a:r>
              <a:rPr lang="en-GB" sz="2200">
                <a:solidFill>
                  <a:schemeClr val="accent5">
                    <a:lumMod val="50000"/>
                  </a:schemeClr>
                </a:solidFill>
              </a:rPr>
              <a:t> cosas interesantes en clase?</a:t>
            </a:r>
            <a:endParaRPr lang="en-GB" sz="2200" dirty="0">
              <a:solidFill>
                <a:schemeClr val="accent5">
                  <a:lumMod val="50000"/>
                </a:schemeClr>
              </a:solidFill>
            </a:endParaRPr>
          </a:p>
        </p:txBody>
      </p:sp>
      <p:graphicFrame>
        <p:nvGraphicFramePr>
          <p:cNvPr id="32" name="Table 31"/>
          <p:cNvGraphicFramePr>
            <a:graphicFrameLocks noGrp="1"/>
          </p:cNvGraphicFramePr>
          <p:nvPr>
            <p:extLst>
              <p:ext uri="{D42A27DB-BD31-4B8C-83A1-F6EECF244321}">
                <p14:modId xmlns:p14="http://schemas.microsoft.com/office/powerpoint/2010/main" val="3108712848"/>
              </p:ext>
            </p:extLst>
          </p:nvPr>
        </p:nvGraphicFramePr>
        <p:xfrm>
          <a:off x="9194979" y="1517976"/>
          <a:ext cx="2888506" cy="4391922"/>
        </p:xfrm>
        <a:graphic>
          <a:graphicData uri="http://schemas.openxmlformats.org/drawingml/2006/table">
            <a:tbl>
              <a:tblPr firstRow="1" bandRow="1">
                <a:tableStyleId>{5DA37D80-6434-44D0-A028-1B22A696006F}</a:tableStyleId>
              </a:tblPr>
              <a:tblGrid>
                <a:gridCol w="1485590">
                  <a:extLst>
                    <a:ext uri="{9D8B030D-6E8A-4147-A177-3AD203B41FA5}">
                      <a16:colId xmlns:a16="http://schemas.microsoft.com/office/drawing/2014/main" val="3987595604"/>
                    </a:ext>
                  </a:extLst>
                </a:gridCol>
                <a:gridCol w="1402916">
                  <a:extLst>
                    <a:ext uri="{9D8B030D-6E8A-4147-A177-3AD203B41FA5}">
                      <a16:colId xmlns:a16="http://schemas.microsoft.com/office/drawing/2014/main" val="1265177303"/>
                    </a:ext>
                  </a:extLst>
                </a:gridCol>
              </a:tblGrid>
              <a:tr h="855824">
                <a:tc>
                  <a:txBody>
                    <a:bodyPr/>
                    <a:lstStyle/>
                    <a:p>
                      <a:pPr algn="ctr"/>
                      <a:r>
                        <a:rPr lang="en-GB" sz="2000">
                          <a:solidFill>
                            <a:schemeClr val="accent5">
                              <a:lumMod val="50000"/>
                            </a:schemeClr>
                          </a:solidFill>
                        </a:rPr>
                        <a:t>a un/a </a:t>
                      </a:r>
                      <a:r>
                        <a:rPr lang="es-GB" sz="2000">
                          <a:solidFill>
                            <a:schemeClr val="accent5">
                              <a:lumMod val="50000"/>
                            </a:schemeClr>
                          </a:solidFill>
                        </a:rPr>
                        <a:t>estudiante</a:t>
                      </a:r>
                      <a:r>
                        <a:rPr lang="en-GB" sz="2000">
                          <a:solidFill>
                            <a:schemeClr val="accent5">
                              <a:lumMod val="50000"/>
                            </a:schemeClr>
                          </a:solidFill>
                        </a:rPr>
                        <a:t> (tú)</a:t>
                      </a:r>
                      <a:endParaRPr lang="es-GB" sz="2000" dirty="0">
                        <a:solidFill>
                          <a:schemeClr val="accent5">
                            <a:lumMod val="50000"/>
                          </a:schemeClr>
                        </a:solidFill>
                      </a:endParaRPr>
                    </a:p>
                  </a:txBody>
                  <a:tcPr anchor="ctr">
                    <a:noFill/>
                  </a:tcPr>
                </a:tc>
                <a:tc>
                  <a:txBody>
                    <a:bodyPr/>
                    <a:lstStyle/>
                    <a:p>
                      <a:pPr algn="ctr"/>
                      <a:r>
                        <a:rPr lang="en-GB" sz="2000" dirty="0">
                          <a:solidFill>
                            <a:schemeClr val="accent5">
                              <a:lumMod val="50000"/>
                            </a:schemeClr>
                          </a:solidFill>
                        </a:rPr>
                        <a:t>a </a:t>
                      </a:r>
                      <a:r>
                        <a:rPr lang="en-GB" sz="2000">
                          <a:solidFill>
                            <a:schemeClr val="accent5">
                              <a:lumMod val="50000"/>
                            </a:schemeClr>
                          </a:solidFill>
                        </a:rPr>
                        <a:t>un grupo</a:t>
                      </a:r>
                    </a:p>
                    <a:p>
                      <a:pPr algn="ctr"/>
                      <a:r>
                        <a:rPr lang="en-GB" sz="2000">
                          <a:solidFill>
                            <a:schemeClr val="accent5">
                              <a:lumMod val="50000"/>
                            </a:schemeClr>
                          </a:solidFill>
                        </a:rPr>
                        <a:t>(vosotros)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939541108"/>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716152085"/>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995615517"/>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312391142"/>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422221656"/>
                  </a:ext>
                </a:extLst>
              </a:tr>
              <a:tr h="483726">
                <a:tc>
                  <a:txBody>
                    <a:bodyPr/>
                    <a:lstStyle/>
                    <a:p>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114171654"/>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955610108"/>
                  </a:ext>
                </a:extLst>
              </a:tr>
              <a:tr h="483726">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292980575"/>
                  </a:ext>
                </a:extLst>
              </a:tr>
            </a:tbl>
          </a:graphicData>
        </a:graphic>
      </p:graphicFrame>
      <p:pic>
        <p:nvPicPr>
          <p:cNvPr id="33"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944" y="2564929"/>
            <a:ext cx="395334" cy="411807"/>
          </a:xfrm>
          <a:prstGeom prst="rect">
            <a:avLst/>
          </a:prstGeom>
        </p:spPr>
      </p:pic>
      <p:pic>
        <p:nvPicPr>
          <p:cNvPr id="34" name="Picture 8" descr="green checkmark">
            <a:extLst>
              <a:ext uri="{FF2B5EF4-FFF2-40B4-BE49-F238E27FC236}">
                <a16:creationId xmlns:a16="http://schemas.microsoft.com/office/drawing/2014/main" id="{DDEBEDF9-2B7D-D844-9A20-4502E675E1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1832" y="3092233"/>
            <a:ext cx="395334" cy="411807"/>
          </a:xfrm>
          <a:prstGeom prst="rect">
            <a:avLst/>
          </a:prstGeom>
        </p:spPr>
      </p:pic>
      <p:sp>
        <p:nvSpPr>
          <p:cNvPr id="41" name="TextBox 40"/>
          <p:cNvSpPr txBox="1"/>
          <p:nvPr/>
        </p:nvSpPr>
        <p:spPr>
          <a:xfrm>
            <a:off x="8869741" y="2460454"/>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1</a:t>
            </a:r>
            <a:endParaRPr lang="en-GB" sz="2000" b="1" dirty="0">
              <a:solidFill>
                <a:schemeClr val="accent5">
                  <a:lumMod val="50000"/>
                </a:schemeClr>
              </a:solidFill>
              <a:latin typeface="Century Gothic (Body)"/>
            </a:endParaRPr>
          </a:p>
        </p:txBody>
      </p:sp>
      <p:sp>
        <p:nvSpPr>
          <p:cNvPr id="42" name="TextBox 41"/>
          <p:cNvSpPr txBox="1"/>
          <p:nvPr/>
        </p:nvSpPr>
        <p:spPr>
          <a:xfrm>
            <a:off x="8869741" y="2912165"/>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2</a:t>
            </a:r>
            <a:endParaRPr lang="en-GB" sz="2000" b="1" dirty="0">
              <a:solidFill>
                <a:schemeClr val="accent5">
                  <a:lumMod val="50000"/>
                </a:schemeClr>
              </a:solidFill>
              <a:latin typeface="Century Gothic (Body)"/>
            </a:endParaRPr>
          </a:p>
        </p:txBody>
      </p:sp>
      <p:sp>
        <p:nvSpPr>
          <p:cNvPr id="43" name="TextBox 42"/>
          <p:cNvSpPr txBox="1"/>
          <p:nvPr/>
        </p:nvSpPr>
        <p:spPr>
          <a:xfrm>
            <a:off x="8869741" y="3394841"/>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3</a:t>
            </a:r>
            <a:endParaRPr lang="en-GB" sz="2000" b="1" dirty="0">
              <a:solidFill>
                <a:schemeClr val="accent5">
                  <a:lumMod val="50000"/>
                </a:schemeClr>
              </a:solidFill>
              <a:latin typeface="Century Gothic (Body)"/>
            </a:endParaRPr>
          </a:p>
        </p:txBody>
      </p:sp>
      <p:sp>
        <p:nvSpPr>
          <p:cNvPr id="44" name="TextBox 43"/>
          <p:cNvSpPr txBox="1"/>
          <p:nvPr/>
        </p:nvSpPr>
        <p:spPr>
          <a:xfrm>
            <a:off x="8869741" y="3877517"/>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4</a:t>
            </a:r>
            <a:endParaRPr lang="en-GB" sz="2000" b="1" dirty="0">
              <a:solidFill>
                <a:schemeClr val="accent5">
                  <a:lumMod val="50000"/>
                </a:schemeClr>
              </a:solidFill>
              <a:latin typeface="Century Gothic (Body)"/>
            </a:endParaRPr>
          </a:p>
        </p:txBody>
      </p:sp>
      <p:sp>
        <p:nvSpPr>
          <p:cNvPr id="45" name="TextBox 44"/>
          <p:cNvSpPr txBox="1"/>
          <p:nvPr/>
        </p:nvSpPr>
        <p:spPr>
          <a:xfrm>
            <a:off x="8869741" y="4376332"/>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5</a:t>
            </a:r>
            <a:endParaRPr lang="en-GB" sz="2000" b="1" dirty="0">
              <a:solidFill>
                <a:schemeClr val="accent5">
                  <a:lumMod val="50000"/>
                </a:schemeClr>
              </a:solidFill>
              <a:latin typeface="Century Gothic (Body)"/>
            </a:endParaRPr>
          </a:p>
        </p:txBody>
      </p:sp>
      <p:sp>
        <p:nvSpPr>
          <p:cNvPr id="46" name="TextBox 45"/>
          <p:cNvSpPr txBox="1"/>
          <p:nvPr/>
        </p:nvSpPr>
        <p:spPr>
          <a:xfrm>
            <a:off x="8864825" y="4834498"/>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6</a:t>
            </a:r>
            <a:endParaRPr lang="en-GB" sz="2000" b="1" dirty="0">
              <a:solidFill>
                <a:schemeClr val="accent5">
                  <a:lumMod val="50000"/>
                </a:schemeClr>
              </a:solidFill>
              <a:latin typeface="Century Gothic (Body)"/>
            </a:endParaRPr>
          </a:p>
        </p:txBody>
      </p:sp>
      <p:sp>
        <p:nvSpPr>
          <p:cNvPr id="47" name="TextBox 46"/>
          <p:cNvSpPr txBox="1"/>
          <p:nvPr/>
        </p:nvSpPr>
        <p:spPr>
          <a:xfrm>
            <a:off x="8864825" y="5317174"/>
            <a:ext cx="390810" cy="400110"/>
          </a:xfrm>
          <a:prstGeom prst="rect">
            <a:avLst/>
          </a:prstGeom>
          <a:noFill/>
        </p:spPr>
        <p:txBody>
          <a:bodyPr wrap="square" rtlCol="0">
            <a:spAutoFit/>
          </a:bodyPr>
          <a:lstStyle/>
          <a:p>
            <a:pPr algn="l"/>
            <a:r>
              <a:rPr lang="en-GB" sz="2000" b="1">
                <a:solidFill>
                  <a:schemeClr val="accent5">
                    <a:lumMod val="50000"/>
                  </a:schemeClr>
                </a:solidFill>
                <a:latin typeface="Century Gothic (Body)"/>
              </a:rPr>
              <a:t>7</a:t>
            </a:r>
            <a:endParaRPr lang="en-GB" sz="2000" b="1" dirty="0">
              <a:solidFill>
                <a:schemeClr val="accent5">
                  <a:lumMod val="50000"/>
                </a:schemeClr>
              </a:solidFill>
              <a:latin typeface="Century Gothic (Body)"/>
            </a:endParaRPr>
          </a:p>
        </p:txBody>
      </p:sp>
      <p:sp>
        <p:nvSpPr>
          <p:cNvPr id="49" name="TextBox 48"/>
          <p:cNvSpPr txBox="1"/>
          <p:nvPr/>
        </p:nvSpPr>
        <p:spPr>
          <a:xfrm>
            <a:off x="419459" y="2747808"/>
            <a:ext cx="6140997" cy="430887"/>
          </a:xfrm>
          <a:prstGeom prst="rect">
            <a:avLst/>
          </a:prstGeom>
          <a:noFill/>
        </p:spPr>
        <p:txBody>
          <a:bodyPr wrap="square" rtlCol="0">
            <a:spAutoFit/>
          </a:bodyPr>
          <a:lstStyle/>
          <a:p>
            <a:pPr algn="l"/>
            <a:r>
              <a:rPr lang="en-GB" sz="2200" b="1" dirty="0">
                <a:solidFill>
                  <a:schemeClr val="accent5">
                    <a:lumMod val="50000"/>
                  </a:schemeClr>
                </a:solidFill>
              </a:rPr>
              <a:t>3</a:t>
            </a:r>
            <a:r>
              <a:rPr lang="en-GB" sz="2200" b="1">
                <a:solidFill>
                  <a:schemeClr val="accent5">
                    <a:lumMod val="50000"/>
                  </a:schemeClr>
                </a:solidFill>
              </a:rPr>
              <a:t>. </a:t>
            </a:r>
            <a:r>
              <a:rPr lang="en-GB" sz="2200">
                <a:solidFill>
                  <a:schemeClr val="accent5">
                    <a:lumMod val="50000"/>
                  </a:schemeClr>
                </a:solidFill>
              </a:rPr>
              <a:t>¿Preferís comer </a:t>
            </a:r>
            <a:r>
              <a:rPr lang="en-GB" sz="2200" dirty="0" err="1">
                <a:solidFill>
                  <a:schemeClr val="accent5">
                    <a:lumMod val="50000"/>
                  </a:schemeClr>
                </a:solidFill>
              </a:rPr>
              <a:t>en</a:t>
            </a:r>
            <a:r>
              <a:rPr lang="en-GB" sz="2200" dirty="0">
                <a:solidFill>
                  <a:schemeClr val="accent5">
                    <a:lumMod val="50000"/>
                  </a:schemeClr>
                </a:solidFill>
              </a:rPr>
              <a:t> </a:t>
            </a:r>
            <a:r>
              <a:rPr lang="en-GB" sz="2200">
                <a:solidFill>
                  <a:schemeClr val="accent5">
                    <a:lumMod val="50000"/>
                  </a:schemeClr>
                </a:solidFill>
              </a:rPr>
              <a:t>el comedor*?</a:t>
            </a:r>
            <a:endParaRPr lang="en-GB" sz="2200" dirty="0">
              <a:solidFill>
                <a:schemeClr val="accent5">
                  <a:lumMod val="50000"/>
                </a:schemeClr>
              </a:solidFill>
            </a:endParaRPr>
          </a:p>
        </p:txBody>
      </p:sp>
      <p:sp>
        <p:nvSpPr>
          <p:cNvPr id="50" name="TextBox 49"/>
          <p:cNvSpPr txBox="1"/>
          <p:nvPr/>
        </p:nvSpPr>
        <p:spPr>
          <a:xfrm>
            <a:off x="419458" y="3437496"/>
            <a:ext cx="7983762" cy="430887"/>
          </a:xfrm>
          <a:prstGeom prst="rect">
            <a:avLst/>
          </a:prstGeom>
          <a:noFill/>
        </p:spPr>
        <p:txBody>
          <a:bodyPr wrap="square" rtlCol="0">
            <a:spAutoFit/>
          </a:bodyPr>
          <a:lstStyle/>
          <a:p>
            <a:pPr algn="l"/>
            <a:r>
              <a:rPr lang="en-GB" sz="2200" b="1" dirty="0">
                <a:solidFill>
                  <a:srgbClr val="002060"/>
                </a:solidFill>
              </a:rPr>
              <a:t>4</a:t>
            </a:r>
            <a:r>
              <a:rPr lang="en-GB" sz="2200" b="1">
                <a:solidFill>
                  <a:srgbClr val="002060"/>
                </a:solidFill>
              </a:rPr>
              <a:t>. </a:t>
            </a:r>
            <a:r>
              <a:rPr lang="en-GB" sz="2200">
                <a:solidFill>
                  <a:srgbClr val="002060"/>
                </a:solidFill>
              </a:rPr>
              <a:t>¿Por qué discutís con otros compañeros?</a:t>
            </a:r>
            <a:endParaRPr lang="en-GB" sz="2200" dirty="0">
              <a:solidFill>
                <a:srgbClr val="002060"/>
              </a:solidFill>
            </a:endParaRPr>
          </a:p>
        </p:txBody>
      </p:sp>
      <p:sp>
        <p:nvSpPr>
          <p:cNvPr id="51" name="TextBox 50"/>
          <p:cNvSpPr txBox="1"/>
          <p:nvPr/>
        </p:nvSpPr>
        <p:spPr>
          <a:xfrm>
            <a:off x="419460" y="4129994"/>
            <a:ext cx="6756844" cy="430887"/>
          </a:xfrm>
          <a:prstGeom prst="rect">
            <a:avLst/>
          </a:prstGeom>
          <a:noFill/>
        </p:spPr>
        <p:txBody>
          <a:bodyPr wrap="square" rtlCol="0">
            <a:spAutoFit/>
          </a:bodyPr>
          <a:lstStyle/>
          <a:p>
            <a:pPr algn="l"/>
            <a:r>
              <a:rPr lang="en-GB" sz="2200" b="1" dirty="0">
                <a:solidFill>
                  <a:schemeClr val="accent5">
                    <a:lumMod val="50000"/>
                  </a:schemeClr>
                </a:solidFill>
              </a:rPr>
              <a:t>5. </a:t>
            </a:r>
            <a:r>
              <a:rPr lang="en-GB" sz="2200" dirty="0">
                <a:solidFill>
                  <a:schemeClr val="accent5">
                    <a:lumMod val="50000"/>
                  </a:schemeClr>
                </a:solidFill>
              </a:rPr>
              <a:t>¿No </a:t>
            </a:r>
            <a:r>
              <a:rPr lang="en-GB" sz="2200" dirty="0" err="1">
                <a:solidFill>
                  <a:schemeClr val="accent5">
                    <a:lumMod val="50000"/>
                  </a:schemeClr>
                </a:solidFill>
              </a:rPr>
              <a:t>sientes</a:t>
            </a:r>
            <a:r>
              <a:rPr lang="en-GB" sz="2200" dirty="0">
                <a:solidFill>
                  <a:schemeClr val="accent5">
                    <a:lumMod val="50000"/>
                  </a:schemeClr>
                </a:solidFill>
              </a:rPr>
              <a:t> el </a:t>
            </a:r>
            <a:r>
              <a:rPr lang="en-GB" sz="2200" err="1">
                <a:solidFill>
                  <a:schemeClr val="accent5">
                    <a:lumMod val="50000"/>
                  </a:schemeClr>
                </a:solidFill>
              </a:rPr>
              <a:t>frío</a:t>
            </a:r>
            <a:r>
              <a:rPr lang="en-GB" sz="2200">
                <a:solidFill>
                  <a:schemeClr val="accent5">
                    <a:lumMod val="50000"/>
                  </a:schemeClr>
                </a:solidFill>
              </a:rPr>
              <a:t> aquí? </a:t>
            </a:r>
            <a:endParaRPr lang="en-GB" sz="2200" dirty="0">
              <a:solidFill>
                <a:schemeClr val="accent5">
                  <a:lumMod val="50000"/>
                </a:schemeClr>
              </a:solidFill>
            </a:endParaRPr>
          </a:p>
        </p:txBody>
      </p:sp>
      <p:sp>
        <p:nvSpPr>
          <p:cNvPr id="52" name="TextBox 51"/>
          <p:cNvSpPr txBox="1"/>
          <p:nvPr/>
        </p:nvSpPr>
        <p:spPr>
          <a:xfrm>
            <a:off x="419458" y="4819682"/>
            <a:ext cx="7652297" cy="430887"/>
          </a:xfrm>
          <a:prstGeom prst="rect">
            <a:avLst/>
          </a:prstGeom>
          <a:noFill/>
        </p:spPr>
        <p:txBody>
          <a:bodyPr wrap="square" rtlCol="0">
            <a:spAutoFit/>
          </a:bodyPr>
          <a:lstStyle/>
          <a:p>
            <a:pPr algn="l"/>
            <a:r>
              <a:rPr lang="en-GB" sz="2200" b="1" dirty="0">
                <a:solidFill>
                  <a:schemeClr val="accent5">
                    <a:lumMod val="50000"/>
                  </a:schemeClr>
                </a:solidFill>
              </a:rPr>
              <a:t>6. </a:t>
            </a:r>
            <a:r>
              <a:rPr lang="en-GB" sz="2200" dirty="0">
                <a:solidFill>
                  <a:schemeClr val="accent5">
                    <a:lumMod val="50000"/>
                  </a:schemeClr>
                </a:solidFill>
              </a:rPr>
              <a:t>¿</a:t>
            </a:r>
            <a:r>
              <a:rPr lang="en-GB" sz="2200" dirty="0" err="1">
                <a:solidFill>
                  <a:schemeClr val="accent5">
                    <a:lumMod val="50000"/>
                  </a:schemeClr>
                </a:solidFill>
              </a:rPr>
              <a:t>Sobrevivís</a:t>
            </a:r>
            <a:r>
              <a:rPr lang="en-GB" sz="2200" dirty="0">
                <a:solidFill>
                  <a:schemeClr val="accent5">
                    <a:lumMod val="50000"/>
                  </a:schemeClr>
                </a:solidFill>
              </a:rPr>
              <a:t> la </a:t>
            </a:r>
            <a:r>
              <a:rPr lang="en-GB" sz="2200" dirty="0" err="1">
                <a:solidFill>
                  <a:schemeClr val="accent5">
                    <a:lumMod val="50000"/>
                  </a:schemeClr>
                </a:solidFill>
              </a:rPr>
              <a:t>primera</a:t>
            </a:r>
            <a:r>
              <a:rPr lang="en-GB" sz="2200" dirty="0">
                <a:solidFill>
                  <a:schemeClr val="accent5">
                    <a:lumMod val="50000"/>
                  </a:schemeClr>
                </a:solidFill>
              </a:rPr>
              <a:t> </a:t>
            </a:r>
            <a:r>
              <a:rPr lang="en-GB" sz="2200" dirty="0" err="1">
                <a:solidFill>
                  <a:schemeClr val="accent5">
                    <a:lumMod val="50000"/>
                  </a:schemeClr>
                </a:solidFill>
              </a:rPr>
              <a:t>semana</a:t>
            </a:r>
            <a:r>
              <a:rPr lang="en-GB" sz="2200" dirty="0">
                <a:solidFill>
                  <a:schemeClr val="accent5">
                    <a:lumMod val="50000"/>
                  </a:schemeClr>
                </a:solidFill>
              </a:rPr>
              <a:t> del </a:t>
            </a:r>
            <a:r>
              <a:rPr lang="en-GB" sz="2200" dirty="0" err="1">
                <a:solidFill>
                  <a:schemeClr val="accent5">
                    <a:lumMod val="50000"/>
                  </a:schemeClr>
                </a:solidFill>
              </a:rPr>
              <a:t>año</a:t>
            </a:r>
            <a:r>
              <a:rPr lang="en-GB" sz="2200" dirty="0">
                <a:solidFill>
                  <a:schemeClr val="accent5">
                    <a:lumMod val="50000"/>
                  </a:schemeClr>
                </a:solidFill>
              </a:rPr>
              <a:t>?</a:t>
            </a:r>
          </a:p>
        </p:txBody>
      </p:sp>
      <p:sp>
        <p:nvSpPr>
          <p:cNvPr id="53" name="TextBox 52"/>
          <p:cNvSpPr txBox="1"/>
          <p:nvPr/>
        </p:nvSpPr>
        <p:spPr>
          <a:xfrm>
            <a:off x="406285" y="5512180"/>
            <a:ext cx="8240004" cy="769441"/>
          </a:xfrm>
          <a:prstGeom prst="rect">
            <a:avLst/>
          </a:prstGeom>
          <a:noFill/>
        </p:spPr>
        <p:txBody>
          <a:bodyPr wrap="square" rtlCol="0">
            <a:spAutoFit/>
          </a:bodyPr>
          <a:lstStyle/>
          <a:p>
            <a:pPr algn="l"/>
            <a:r>
              <a:rPr lang="en-GB" sz="2200" b="1" dirty="0">
                <a:solidFill>
                  <a:schemeClr val="accent5">
                    <a:lumMod val="50000"/>
                  </a:schemeClr>
                </a:solidFill>
              </a:rPr>
              <a:t>7</a:t>
            </a:r>
            <a:r>
              <a:rPr lang="en-GB" sz="2200" b="1">
                <a:solidFill>
                  <a:schemeClr val="accent5">
                    <a:lumMod val="50000"/>
                  </a:schemeClr>
                </a:solidFill>
              </a:rPr>
              <a:t>. </a:t>
            </a:r>
            <a:r>
              <a:rPr lang="en-GB" sz="2200">
                <a:solidFill>
                  <a:schemeClr val="accent5">
                    <a:lumMod val="50000"/>
                  </a:schemeClr>
                </a:solidFill>
              </a:rPr>
              <a:t>¿Por qué no </a:t>
            </a:r>
            <a:r>
              <a:rPr lang="en-GB" sz="2200" dirty="0" err="1">
                <a:solidFill>
                  <a:schemeClr val="accent5">
                    <a:lumMod val="50000"/>
                  </a:schemeClr>
                </a:solidFill>
              </a:rPr>
              <a:t>eliges</a:t>
            </a:r>
            <a:r>
              <a:rPr lang="en-GB" sz="2200" dirty="0">
                <a:solidFill>
                  <a:schemeClr val="accent5">
                    <a:lumMod val="50000"/>
                  </a:schemeClr>
                </a:solidFill>
              </a:rPr>
              <a:t> una </a:t>
            </a:r>
            <a:r>
              <a:rPr lang="en-GB" sz="2200" dirty="0" err="1">
                <a:solidFill>
                  <a:schemeClr val="accent5">
                    <a:lumMod val="50000"/>
                  </a:schemeClr>
                </a:solidFill>
              </a:rPr>
              <a:t>actividad</a:t>
            </a:r>
            <a:r>
              <a:rPr lang="en-GB" sz="2200" dirty="0">
                <a:solidFill>
                  <a:schemeClr val="accent5">
                    <a:lumMod val="50000"/>
                  </a:schemeClr>
                </a:solidFill>
              </a:rPr>
              <a:t> para </a:t>
            </a:r>
            <a:r>
              <a:rPr lang="en-GB" sz="2200" dirty="0" err="1">
                <a:solidFill>
                  <a:schemeClr val="accent5">
                    <a:lumMod val="50000"/>
                  </a:schemeClr>
                </a:solidFill>
              </a:rPr>
              <a:t>practicar</a:t>
            </a:r>
            <a:r>
              <a:rPr lang="en-GB" sz="2200" dirty="0">
                <a:solidFill>
                  <a:schemeClr val="accent5">
                    <a:lumMod val="50000"/>
                  </a:schemeClr>
                </a:solidFill>
              </a:rPr>
              <a:t> </a:t>
            </a:r>
            <a:r>
              <a:rPr lang="en-GB" sz="2200" dirty="0" err="1">
                <a:solidFill>
                  <a:schemeClr val="accent5">
                    <a:lumMod val="50000"/>
                  </a:schemeClr>
                </a:solidFill>
              </a:rPr>
              <a:t>después</a:t>
            </a:r>
            <a:r>
              <a:rPr lang="en-GB" sz="2200" dirty="0">
                <a:solidFill>
                  <a:schemeClr val="accent5">
                    <a:lumMod val="50000"/>
                  </a:schemeClr>
                </a:solidFill>
              </a:rPr>
              <a:t> del colegio? </a:t>
            </a:r>
            <a:r>
              <a:rPr lang="en-GB" sz="2200" dirty="0" err="1">
                <a:solidFill>
                  <a:schemeClr val="accent5">
                    <a:lumMod val="50000"/>
                  </a:schemeClr>
                </a:solidFill>
              </a:rPr>
              <a:t>Tenemos</a:t>
            </a:r>
            <a:r>
              <a:rPr lang="en-GB" sz="2200" dirty="0">
                <a:solidFill>
                  <a:schemeClr val="accent5">
                    <a:lumMod val="50000"/>
                  </a:schemeClr>
                </a:solidFill>
              </a:rPr>
              <a:t> de </a:t>
            </a:r>
            <a:r>
              <a:rPr lang="en-GB" sz="2200" dirty="0" err="1">
                <a:solidFill>
                  <a:schemeClr val="accent5">
                    <a:lumMod val="50000"/>
                  </a:schemeClr>
                </a:solidFill>
              </a:rPr>
              <a:t>todo</a:t>
            </a:r>
            <a:r>
              <a:rPr lang="en-GB" sz="2200" dirty="0">
                <a:solidFill>
                  <a:schemeClr val="accent5">
                    <a:lumMod val="50000"/>
                  </a:schemeClr>
                </a:solidFill>
              </a:rPr>
              <a:t> – </a:t>
            </a:r>
            <a:r>
              <a:rPr lang="en-GB" sz="2200" dirty="0" err="1">
                <a:solidFill>
                  <a:schemeClr val="accent5">
                    <a:lumMod val="50000"/>
                  </a:schemeClr>
                </a:solidFill>
              </a:rPr>
              <a:t>fútbol</a:t>
            </a:r>
            <a:r>
              <a:rPr lang="en-GB" sz="2200" dirty="0">
                <a:solidFill>
                  <a:schemeClr val="accent5">
                    <a:lumMod val="50000"/>
                  </a:schemeClr>
                </a:solidFill>
              </a:rPr>
              <a:t>, </a:t>
            </a:r>
            <a:r>
              <a:rPr lang="en-GB" sz="2200" dirty="0" err="1">
                <a:solidFill>
                  <a:schemeClr val="accent5">
                    <a:lumMod val="50000"/>
                  </a:schemeClr>
                </a:solidFill>
              </a:rPr>
              <a:t>tenis</a:t>
            </a:r>
            <a:r>
              <a:rPr lang="en-GB" sz="2200" dirty="0">
                <a:solidFill>
                  <a:schemeClr val="accent5">
                    <a:lumMod val="50000"/>
                  </a:schemeClr>
                </a:solidFill>
              </a:rPr>
              <a:t>…</a:t>
            </a:r>
          </a:p>
        </p:txBody>
      </p:sp>
      <p:sp>
        <p:nvSpPr>
          <p:cNvPr id="3" name="TextBox 2"/>
          <p:cNvSpPr txBox="1"/>
          <p:nvPr/>
        </p:nvSpPr>
        <p:spPr>
          <a:xfrm>
            <a:off x="11248972" y="732576"/>
            <a:ext cx="834513" cy="400110"/>
          </a:xfrm>
          <a:prstGeom prst="rect">
            <a:avLst/>
          </a:prstGeom>
          <a:noFill/>
        </p:spPr>
        <p:txBody>
          <a:bodyPr wrap="square" rtlCol="0">
            <a:spAutoFit/>
          </a:bodyPr>
          <a:lstStyle/>
          <a:p>
            <a:pPr algn="l"/>
            <a:r>
              <a:rPr lang="en-GB" sz="2000" b="1">
                <a:solidFill>
                  <a:schemeClr val="accent5">
                    <a:lumMod val="50000"/>
                  </a:schemeClr>
                </a:solidFill>
              </a:rPr>
              <a:t>[1/2]</a:t>
            </a:r>
            <a:endParaRPr lang="en-GB" sz="2000" b="1" dirty="0">
              <a:solidFill>
                <a:schemeClr val="accent5">
                  <a:lumMod val="50000"/>
                </a:schemeClr>
              </a:solidFill>
            </a:endParaRPr>
          </a:p>
        </p:txBody>
      </p:sp>
      <p:pic>
        <p:nvPicPr>
          <p:cNvPr id="27" name="Picture 8" descr="green checkmark">
            <a:extLst>
              <a:ext uri="{FF2B5EF4-FFF2-40B4-BE49-F238E27FC236}">
                <a16:creationId xmlns:a16="http://schemas.microsoft.com/office/drawing/2014/main" id="{36EBCBAF-1B1A-0949-B555-8051FC754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944" y="3557763"/>
            <a:ext cx="395334" cy="411807"/>
          </a:xfrm>
          <a:prstGeom prst="rect">
            <a:avLst/>
          </a:prstGeom>
        </p:spPr>
      </p:pic>
      <p:pic>
        <p:nvPicPr>
          <p:cNvPr id="28" name="Picture 8" descr="green checkmark">
            <a:extLst>
              <a:ext uri="{FF2B5EF4-FFF2-40B4-BE49-F238E27FC236}">
                <a16:creationId xmlns:a16="http://schemas.microsoft.com/office/drawing/2014/main" id="{6CABE60C-BF88-C740-BE70-273AD2265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944" y="4035777"/>
            <a:ext cx="395334" cy="411807"/>
          </a:xfrm>
          <a:prstGeom prst="rect">
            <a:avLst/>
          </a:prstGeom>
        </p:spPr>
      </p:pic>
      <p:pic>
        <p:nvPicPr>
          <p:cNvPr id="29" name="Picture 8" descr="green checkmark">
            <a:extLst>
              <a:ext uri="{FF2B5EF4-FFF2-40B4-BE49-F238E27FC236}">
                <a16:creationId xmlns:a16="http://schemas.microsoft.com/office/drawing/2014/main" id="{330B8612-9EF3-A247-AE17-868DC154A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1832" y="4492972"/>
            <a:ext cx="395334" cy="411807"/>
          </a:xfrm>
          <a:prstGeom prst="rect">
            <a:avLst/>
          </a:prstGeom>
        </p:spPr>
      </p:pic>
      <p:pic>
        <p:nvPicPr>
          <p:cNvPr id="30" name="Picture 8" descr="green checkmark">
            <a:extLst>
              <a:ext uri="{FF2B5EF4-FFF2-40B4-BE49-F238E27FC236}">
                <a16:creationId xmlns:a16="http://schemas.microsoft.com/office/drawing/2014/main" id="{BE2A553B-E70B-5F46-BC03-3A7D0531A7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9944" y="5020414"/>
            <a:ext cx="395334" cy="411807"/>
          </a:xfrm>
          <a:prstGeom prst="rect">
            <a:avLst/>
          </a:prstGeom>
        </p:spPr>
      </p:pic>
      <p:pic>
        <p:nvPicPr>
          <p:cNvPr id="31" name="Picture 8" descr="green checkmark">
            <a:extLst>
              <a:ext uri="{FF2B5EF4-FFF2-40B4-BE49-F238E27FC236}">
                <a16:creationId xmlns:a16="http://schemas.microsoft.com/office/drawing/2014/main" id="{04CE7DE4-598D-D049-ADD4-FDEB06C7C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1832" y="5511380"/>
            <a:ext cx="395334" cy="411807"/>
          </a:xfrm>
          <a:prstGeom prst="rect">
            <a:avLst/>
          </a:prstGeom>
        </p:spPr>
      </p:pic>
      <p:sp>
        <p:nvSpPr>
          <p:cNvPr id="36" name="Rounded Rectangle 11">
            <a:extLst>
              <a:ext uri="{FF2B5EF4-FFF2-40B4-BE49-F238E27FC236}">
                <a16:creationId xmlns:a16="http://schemas.microsoft.com/office/drawing/2014/main" id="{A316DD52-7894-4A75-969C-CA0645DA2978}"/>
              </a:ext>
            </a:extLst>
          </p:cNvPr>
          <p:cNvSpPr/>
          <p:nvPr/>
        </p:nvSpPr>
        <p:spPr>
          <a:xfrm>
            <a:off x="8831891" y="5956287"/>
            <a:ext cx="325159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comedor = lunch hall</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239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41798668"/>
              </p:ext>
            </p:extLst>
          </p:nvPr>
        </p:nvGraphicFramePr>
        <p:xfrm>
          <a:off x="11024780" y="1431088"/>
          <a:ext cx="1047694" cy="3346000"/>
        </p:xfrm>
        <a:graphic>
          <a:graphicData uri="http://schemas.openxmlformats.org/drawingml/2006/table">
            <a:tbl>
              <a:tblPr firstRow="1" bandRow="1">
                <a:tableStyleId>{5940675A-B579-460E-94D1-54222C63F5DA}</a:tableStyleId>
              </a:tblPr>
              <a:tblGrid>
                <a:gridCol w="523847">
                  <a:extLst>
                    <a:ext uri="{9D8B030D-6E8A-4147-A177-3AD203B41FA5}">
                      <a16:colId xmlns:a16="http://schemas.microsoft.com/office/drawing/2014/main" val="2949804639"/>
                    </a:ext>
                  </a:extLst>
                </a:gridCol>
                <a:gridCol w="523847">
                  <a:extLst>
                    <a:ext uri="{9D8B030D-6E8A-4147-A177-3AD203B41FA5}">
                      <a16:colId xmlns:a16="http://schemas.microsoft.com/office/drawing/2014/main" val="1277621267"/>
                    </a:ext>
                  </a:extLst>
                </a:gridCol>
              </a:tblGrid>
              <a:tr h="47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1</a:t>
                      </a:r>
                    </a:p>
                  </a:txBody>
                  <a:tcPr anchor="ctr"/>
                </a:tc>
                <a:tc>
                  <a:txBody>
                    <a:bodyPr/>
                    <a:lstStyle/>
                    <a:p>
                      <a:endParaRPr lang="en-GB"/>
                    </a:p>
                  </a:txBody>
                  <a:tcPr/>
                </a:tc>
                <a:extLst>
                  <a:ext uri="{0D108BD9-81ED-4DB2-BD59-A6C34878D82A}">
                    <a16:rowId xmlns:a16="http://schemas.microsoft.com/office/drawing/2014/main" val="2128833514"/>
                  </a:ext>
                </a:extLst>
              </a:tr>
              <a:tr h="47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2</a:t>
                      </a:r>
                    </a:p>
                  </a:txBody>
                  <a:tcPr anchor="ctr"/>
                </a:tc>
                <a:tc>
                  <a:txBody>
                    <a:bodyPr/>
                    <a:lstStyle/>
                    <a:p>
                      <a:endParaRPr lang="en-GB"/>
                    </a:p>
                  </a:txBody>
                  <a:tcPr/>
                </a:tc>
                <a:extLst>
                  <a:ext uri="{0D108BD9-81ED-4DB2-BD59-A6C34878D82A}">
                    <a16:rowId xmlns:a16="http://schemas.microsoft.com/office/drawing/2014/main" val="1777866313"/>
                  </a:ext>
                </a:extLst>
              </a:tr>
              <a:tr h="47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3</a:t>
                      </a:r>
                    </a:p>
                  </a:txBody>
                  <a:tcPr anchor="ctr"/>
                </a:tc>
                <a:tc>
                  <a:txBody>
                    <a:bodyPr/>
                    <a:lstStyle/>
                    <a:p>
                      <a:endParaRPr lang="en-GB"/>
                    </a:p>
                  </a:txBody>
                  <a:tcPr/>
                </a:tc>
                <a:extLst>
                  <a:ext uri="{0D108BD9-81ED-4DB2-BD59-A6C34878D82A}">
                    <a16:rowId xmlns:a16="http://schemas.microsoft.com/office/drawing/2014/main" val="1373572315"/>
                  </a:ext>
                </a:extLst>
              </a:tr>
              <a:tr h="47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4</a:t>
                      </a:r>
                    </a:p>
                  </a:txBody>
                  <a:tcPr anchor="ctr"/>
                </a:tc>
                <a:tc>
                  <a:txBody>
                    <a:bodyPr/>
                    <a:lstStyle/>
                    <a:p>
                      <a:endParaRPr lang="en-GB"/>
                    </a:p>
                  </a:txBody>
                  <a:tcPr/>
                </a:tc>
                <a:extLst>
                  <a:ext uri="{0D108BD9-81ED-4DB2-BD59-A6C34878D82A}">
                    <a16:rowId xmlns:a16="http://schemas.microsoft.com/office/drawing/2014/main" val="522645309"/>
                  </a:ext>
                </a:extLst>
              </a:tr>
              <a:tr h="47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5</a:t>
                      </a:r>
                    </a:p>
                  </a:txBody>
                  <a:tcPr anchor="ctr"/>
                </a:tc>
                <a:tc>
                  <a:txBody>
                    <a:bodyPr/>
                    <a:lstStyle/>
                    <a:p>
                      <a:endParaRPr lang="en-GB"/>
                    </a:p>
                  </a:txBody>
                  <a:tcPr/>
                </a:tc>
                <a:extLst>
                  <a:ext uri="{0D108BD9-81ED-4DB2-BD59-A6C34878D82A}">
                    <a16:rowId xmlns:a16="http://schemas.microsoft.com/office/drawing/2014/main" val="1733200432"/>
                  </a:ext>
                </a:extLst>
              </a:tr>
              <a:tr h="47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6</a:t>
                      </a:r>
                    </a:p>
                  </a:txBody>
                  <a:tcPr anchor="ctr"/>
                </a:tc>
                <a:tc>
                  <a:txBody>
                    <a:bodyPr/>
                    <a:lstStyle/>
                    <a:p>
                      <a:endParaRPr lang="en-GB"/>
                    </a:p>
                  </a:txBody>
                  <a:tcPr/>
                </a:tc>
                <a:extLst>
                  <a:ext uri="{0D108BD9-81ED-4DB2-BD59-A6C34878D82A}">
                    <a16:rowId xmlns:a16="http://schemas.microsoft.com/office/drawing/2014/main" val="623496888"/>
                  </a:ext>
                </a:extLst>
              </a:tr>
              <a:tr h="47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7</a:t>
                      </a:r>
                    </a:p>
                  </a:txBody>
                  <a:tcPr anchor="ctr"/>
                </a:tc>
                <a:tc>
                  <a:txBody>
                    <a:bodyPr/>
                    <a:lstStyle/>
                    <a:p>
                      <a:endParaRPr lang="en-GB" dirty="0"/>
                    </a:p>
                  </a:txBody>
                  <a:tcPr/>
                </a:tc>
                <a:extLst>
                  <a:ext uri="{0D108BD9-81ED-4DB2-BD59-A6C34878D82A}">
                    <a16:rowId xmlns:a16="http://schemas.microsoft.com/office/drawing/2014/main" val="1219700362"/>
                  </a:ext>
                </a:extLst>
              </a:tr>
            </a:tbl>
          </a:graphicData>
        </a:graphic>
      </p:graphicFrame>
      <p:sp>
        <p:nvSpPr>
          <p:cNvPr id="2" name="Title 1"/>
          <p:cNvSpPr>
            <a:spLocks noGrp="1"/>
          </p:cNvSpPr>
          <p:nvPr>
            <p:ph type="title"/>
          </p:nvPr>
        </p:nvSpPr>
        <p:spPr>
          <a:xfrm>
            <a:off x="302222" y="154572"/>
            <a:ext cx="10995081" cy="868640"/>
          </a:xfrm>
        </p:spPr>
        <p:txBody>
          <a:bodyPr>
            <a:normAutofit/>
          </a:bodyPr>
          <a:lstStyle/>
          <a:p>
            <a:r>
              <a:rPr lang="en-GB" sz="2200" b="1"/>
              <a:t>Preguntas del profesor</a:t>
            </a:r>
            <a:br>
              <a:rPr lang="en-GB" sz="2200"/>
            </a:br>
            <a:r>
              <a:rPr lang="en-GB" sz="2200"/>
              <a:t>Lee las frases otra vez. Identifica la respuesta correcta.</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11237961" y="673450"/>
            <a:ext cx="834513" cy="400110"/>
          </a:xfrm>
          <a:prstGeom prst="rect">
            <a:avLst/>
          </a:prstGeom>
          <a:noFill/>
        </p:spPr>
        <p:txBody>
          <a:bodyPr wrap="square" rtlCol="0">
            <a:spAutoFit/>
          </a:bodyPr>
          <a:lstStyle/>
          <a:p>
            <a:pPr algn="l"/>
            <a:r>
              <a:rPr lang="en-GB" sz="2000" b="1">
                <a:solidFill>
                  <a:schemeClr val="accent5">
                    <a:lumMod val="50000"/>
                  </a:schemeClr>
                </a:solidFill>
              </a:rPr>
              <a:t>[2/2]</a:t>
            </a:r>
            <a:endParaRPr lang="en-GB" sz="2000" b="1" dirty="0">
              <a:solidFill>
                <a:schemeClr val="accent5">
                  <a:lumMod val="50000"/>
                </a:schemeClr>
              </a:solidFill>
            </a:endParaRPr>
          </a:p>
        </p:txBody>
      </p:sp>
      <p:sp>
        <p:nvSpPr>
          <p:cNvPr id="24" name="TextBox 23"/>
          <p:cNvSpPr txBox="1"/>
          <p:nvPr/>
        </p:nvSpPr>
        <p:spPr>
          <a:xfrm>
            <a:off x="5634629" y="962114"/>
            <a:ext cx="4927600" cy="400110"/>
          </a:xfrm>
          <a:prstGeom prst="rect">
            <a:avLst/>
          </a:prstGeom>
          <a:noFill/>
        </p:spPr>
        <p:txBody>
          <a:bodyPr wrap="square" rtlCol="0">
            <a:spAutoFit/>
          </a:bodyPr>
          <a:lstStyle/>
          <a:p>
            <a:r>
              <a:rPr lang="en-GB" sz="2000" b="1" dirty="0">
                <a:solidFill>
                  <a:srgbClr val="F66400"/>
                </a:solidFill>
                <a:latin typeface="Century Gothic" panose="020B0502020202020204" pitchFamily="34" charset="0"/>
              </a:rPr>
              <a:t>a</a:t>
            </a:r>
            <a:r>
              <a:rPr lang="en-GB" sz="2000" b="1">
                <a:solidFill>
                  <a:srgbClr val="F66400"/>
                </a:solidFill>
                <a:latin typeface="Century Gothic" panose="020B0502020202020204" pitchFamily="34" charset="0"/>
              </a:rPr>
              <a:t>. </a:t>
            </a:r>
            <a:r>
              <a:rPr lang="en-GB" sz="2000">
                <a:solidFill>
                  <a:schemeClr val="accent5">
                    <a:lumMod val="50000"/>
                  </a:schemeClr>
                </a:solidFill>
              </a:rPr>
              <a:t>No, </a:t>
            </a:r>
            <a:r>
              <a:rPr lang="en-GB" sz="2000" dirty="0">
                <a:solidFill>
                  <a:schemeClr val="accent5">
                    <a:lumMod val="50000"/>
                  </a:schemeClr>
                </a:solidFill>
              </a:rPr>
              <a:t>solo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invierno</a:t>
            </a:r>
            <a:r>
              <a:rPr lang="en-GB" sz="2000" dirty="0">
                <a:solidFill>
                  <a:schemeClr val="accent5">
                    <a:lumMod val="50000"/>
                  </a:schemeClr>
                </a:solidFill>
              </a:rPr>
              <a:t>.</a:t>
            </a:r>
          </a:p>
        </p:txBody>
      </p:sp>
      <p:sp>
        <p:nvSpPr>
          <p:cNvPr id="25" name="TextBox 24"/>
          <p:cNvSpPr txBox="1"/>
          <p:nvPr/>
        </p:nvSpPr>
        <p:spPr>
          <a:xfrm>
            <a:off x="5634629" y="1514937"/>
            <a:ext cx="5380303" cy="707886"/>
          </a:xfrm>
          <a:prstGeom prst="rect">
            <a:avLst/>
          </a:prstGeom>
          <a:noFill/>
        </p:spPr>
        <p:txBody>
          <a:bodyPr wrap="square" rtlCol="0">
            <a:spAutoFit/>
          </a:bodyPr>
          <a:lstStyle/>
          <a:p>
            <a:r>
              <a:rPr lang="en-GB" sz="2000" b="1" dirty="0">
                <a:solidFill>
                  <a:srgbClr val="F66400"/>
                </a:solidFill>
                <a:latin typeface="Century Gothic" panose="020B0502020202020204" pitchFamily="34" charset="0"/>
              </a:rPr>
              <a:t>b.</a:t>
            </a:r>
            <a:r>
              <a:rPr lang="en-GB" sz="2000" b="1" dirty="0">
                <a:solidFill>
                  <a:schemeClr val="accent5">
                    <a:lumMod val="50000"/>
                  </a:schemeClr>
                </a:solidFill>
              </a:rPr>
              <a:t> </a:t>
            </a:r>
            <a:r>
              <a:rPr lang="en-GB" sz="2000">
                <a:solidFill>
                  <a:schemeClr val="accent5">
                    <a:lumMod val="50000"/>
                  </a:schemeClr>
                </a:solidFill>
              </a:rPr>
              <a:t>Por supuesto, a </a:t>
            </a:r>
            <a:r>
              <a:rPr lang="en-GB" sz="2000" dirty="0" err="1">
                <a:solidFill>
                  <a:schemeClr val="accent5">
                    <a:lumMod val="50000"/>
                  </a:schemeClr>
                </a:solidFill>
              </a:rPr>
              <a:t>pesar</a:t>
            </a:r>
            <a:r>
              <a:rPr lang="en-GB" sz="2000" dirty="0">
                <a:solidFill>
                  <a:schemeClr val="accent5">
                    <a:lumMod val="50000"/>
                  </a:schemeClr>
                </a:solidFill>
              </a:rPr>
              <a:t> de </a:t>
            </a:r>
            <a:r>
              <a:rPr lang="en-GB" sz="2000" dirty="0" err="1">
                <a:solidFill>
                  <a:schemeClr val="accent5">
                    <a:lumMod val="50000"/>
                  </a:schemeClr>
                </a:solidFill>
              </a:rPr>
              <a:t>estar</a:t>
            </a:r>
            <a:r>
              <a:rPr lang="en-GB" sz="2000" dirty="0">
                <a:solidFill>
                  <a:schemeClr val="accent5">
                    <a:lumMod val="50000"/>
                  </a:schemeClr>
                </a:solidFill>
              </a:rPr>
              <a:t> un poco </a:t>
            </a:r>
            <a:r>
              <a:rPr lang="en-GB" sz="2000" dirty="0" err="1">
                <a:solidFill>
                  <a:schemeClr val="accent5">
                    <a:lumMod val="50000"/>
                  </a:schemeClr>
                </a:solidFill>
              </a:rPr>
              <a:t>cansado</a:t>
            </a:r>
            <a:r>
              <a:rPr lang="en-GB" sz="2000" dirty="0">
                <a:solidFill>
                  <a:schemeClr val="accent5">
                    <a:lumMod val="50000"/>
                  </a:schemeClr>
                </a:solidFill>
              </a:rPr>
              <a:t>.</a:t>
            </a:r>
          </a:p>
        </p:txBody>
      </p:sp>
      <p:sp>
        <p:nvSpPr>
          <p:cNvPr id="26" name="TextBox 25"/>
          <p:cNvSpPr txBox="1"/>
          <p:nvPr/>
        </p:nvSpPr>
        <p:spPr>
          <a:xfrm>
            <a:off x="5634629" y="2387309"/>
            <a:ext cx="5514199" cy="707886"/>
          </a:xfrm>
          <a:prstGeom prst="rect">
            <a:avLst/>
          </a:prstGeom>
          <a:noFill/>
        </p:spPr>
        <p:txBody>
          <a:bodyPr wrap="square" rtlCol="0">
            <a:spAutoFit/>
          </a:bodyPr>
          <a:lstStyle/>
          <a:p>
            <a:r>
              <a:rPr lang="en-GB" sz="2000" b="1" dirty="0">
                <a:solidFill>
                  <a:srgbClr val="F66400"/>
                </a:solidFill>
                <a:latin typeface="Century Gothic" panose="020B0502020202020204" pitchFamily="34" charset="0"/>
              </a:rPr>
              <a:t>c. </a:t>
            </a:r>
            <a:r>
              <a:rPr lang="en-GB" sz="2000" dirty="0" err="1">
                <a:solidFill>
                  <a:schemeClr val="accent5">
                    <a:lumMod val="50000"/>
                  </a:schemeClr>
                </a:solidFill>
              </a:rPr>
              <a:t>Sí</a:t>
            </a:r>
            <a:r>
              <a:rPr lang="en-GB" sz="2000">
                <a:solidFill>
                  <a:schemeClr val="accent5">
                    <a:lumMod val="50000"/>
                  </a:schemeClr>
                </a:solidFill>
              </a:rPr>
              <a:t>. Hoy nuestro objetivo* </a:t>
            </a:r>
            <a:r>
              <a:rPr lang="en-GB" sz="2000" dirty="0">
                <a:solidFill>
                  <a:schemeClr val="accent5">
                    <a:lumMod val="50000"/>
                  </a:schemeClr>
                </a:solidFill>
              </a:rPr>
              <a:t>es </a:t>
            </a:r>
            <a:r>
              <a:rPr lang="en-GB" sz="2000" err="1">
                <a:solidFill>
                  <a:schemeClr val="accent5">
                    <a:lumMod val="50000"/>
                  </a:schemeClr>
                </a:solidFill>
              </a:rPr>
              <a:t>descubrir</a:t>
            </a:r>
            <a:r>
              <a:rPr lang="en-GB" sz="2000">
                <a:solidFill>
                  <a:schemeClr val="accent5">
                    <a:lumMod val="50000"/>
                  </a:schemeClr>
                </a:solidFill>
              </a:rPr>
              <a:t> cómo </a:t>
            </a:r>
            <a:r>
              <a:rPr lang="en-GB" sz="2000" dirty="0" err="1">
                <a:solidFill>
                  <a:schemeClr val="accent5">
                    <a:lumMod val="50000"/>
                  </a:schemeClr>
                </a:solidFill>
              </a:rPr>
              <a:t>funciona</a:t>
            </a:r>
            <a:r>
              <a:rPr lang="en-GB" sz="2000" dirty="0">
                <a:solidFill>
                  <a:schemeClr val="accent5">
                    <a:lumMod val="50000"/>
                  </a:schemeClr>
                </a:solidFill>
              </a:rPr>
              <a:t> el </a:t>
            </a:r>
            <a:r>
              <a:rPr lang="en-GB" sz="2000" dirty="0" err="1">
                <a:solidFill>
                  <a:schemeClr val="accent5">
                    <a:lumMod val="50000"/>
                  </a:schemeClr>
                </a:solidFill>
              </a:rPr>
              <a:t>cuerpo</a:t>
            </a:r>
            <a:r>
              <a:rPr lang="en-GB" sz="2000" dirty="0">
                <a:solidFill>
                  <a:schemeClr val="accent5">
                    <a:lumMod val="50000"/>
                  </a:schemeClr>
                </a:solidFill>
              </a:rPr>
              <a:t> </a:t>
            </a:r>
            <a:r>
              <a:rPr lang="en-GB" sz="2000" dirty="0" err="1">
                <a:solidFill>
                  <a:schemeClr val="accent5">
                    <a:lumMod val="50000"/>
                  </a:schemeClr>
                </a:solidFill>
              </a:rPr>
              <a:t>humano</a:t>
            </a:r>
            <a:r>
              <a:rPr lang="en-GB" sz="2000" dirty="0">
                <a:solidFill>
                  <a:schemeClr val="accent5">
                    <a:lumMod val="50000"/>
                  </a:schemeClr>
                </a:solidFill>
              </a:rPr>
              <a:t>.</a:t>
            </a:r>
          </a:p>
        </p:txBody>
      </p:sp>
      <p:sp>
        <p:nvSpPr>
          <p:cNvPr id="27" name="TextBox 26"/>
          <p:cNvSpPr txBox="1"/>
          <p:nvPr/>
        </p:nvSpPr>
        <p:spPr>
          <a:xfrm>
            <a:off x="5634629" y="3229706"/>
            <a:ext cx="5190014" cy="707886"/>
          </a:xfrm>
          <a:prstGeom prst="rect">
            <a:avLst/>
          </a:prstGeom>
          <a:noFill/>
        </p:spPr>
        <p:txBody>
          <a:bodyPr wrap="square" rtlCol="0">
            <a:spAutoFit/>
          </a:bodyPr>
          <a:lstStyle/>
          <a:p>
            <a:r>
              <a:rPr lang="en-GB" sz="2000" b="1" dirty="0">
                <a:solidFill>
                  <a:srgbClr val="F66400"/>
                </a:solidFill>
                <a:latin typeface="Century Gothic" panose="020B0502020202020204" pitchFamily="34" charset="0"/>
              </a:rPr>
              <a:t>d</a:t>
            </a:r>
            <a:r>
              <a:rPr lang="en-GB" sz="2000" b="1">
                <a:solidFill>
                  <a:srgbClr val="F66400"/>
                </a:solidFill>
                <a:latin typeface="Century Gothic" panose="020B0502020202020204" pitchFamily="34" charset="0"/>
              </a:rPr>
              <a:t>. </a:t>
            </a:r>
            <a:r>
              <a:rPr lang="en-GB" sz="2000">
                <a:solidFill>
                  <a:srgbClr val="002060"/>
                </a:solidFill>
                <a:latin typeface="Century Gothic" panose="020B0502020202020204" pitchFamily="34" charset="0"/>
              </a:rPr>
              <a:t>Hay muchas opciones. </a:t>
            </a:r>
            <a:r>
              <a:rPr lang="en-GB" sz="2000">
                <a:solidFill>
                  <a:schemeClr val="accent5">
                    <a:lumMod val="50000"/>
                  </a:schemeClr>
                </a:solidFill>
              </a:rPr>
              <a:t>Todavía </a:t>
            </a:r>
            <a:r>
              <a:rPr lang="en-GB" sz="2000" dirty="0">
                <a:solidFill>
                  <a:schemeClr val="accent5">
                    <a:lumMod val="50000"/>
                  </a:schemeClr>
                </a:solidFill>
              </a:rPr>
              <a:t>no </a:t>
            </a:r>
            <a:r>
              <a:rPr lang="en-GB" sz="2000" err="1">
                <a:solidFill>
                  <a:schemeClr val="accent5">
                    <a:lumMod val="50000"/>
                  </a:schemeClr>
                </a:solidFill>
              </a:rPr>
              <a:t>sé</a:t>
            </a:r>
            <a:r>
              <a:rPr lang="en-GB" sz="2000">
                <a:solidFill>
                  <a:schemeClr val="accent5">
                    <a:lumMod val="50000"/>
                  </a:schemeClr>
                </a:solidFill>
              </a:rPr>
              <a:t> qué </a:t>
            </a:r>
            <a:r>
              <a:rPr lang="en-GB" sz="2000" dirty="0" err="1">
                <a:solidFill>
                  <a:schemeClr val="accent5">
                    <a:lumMod val="50000"/>
                  </a:schemeClr>
                </a:solidFill>
              </a:rPr>
              <a:t>deporte</a:t>
            </a:r>
            <a:r>
              <a:rPr lang="en-GB" sz="2000" dirty="0">
                <a:solidFill>
                  <a:schemeClr val="accent5">
                    <a:lumMod val="50000"/>
                  </a:schemeClr>
                </a:solidFill>
              </a:rPr>
              <a:t> </a:t>
            </a:r>
            <a:r>
              <a:rPr lang="en-GB" sz="2000" err="1">
                <a:solidFill>
                  <a:schemeClr val="accent5">
                    <a:lumMod val="50000"/>
                  </a:schemeClr>
                </a:solidFill>
              </a:rPr>
              <a:t>quiero</a:t>
            </a:r>
            <a:r>
              <a:rPr lang="en-GB" sz="2000">
                <a:solidFill>
                  <a:schemeClr val="accent5">
                    <a:lumMod val="50000"/>
                  </a:schemeClr>
                </a:solidFill>
              </a:rPr>
              <a:t> practicar.</a:t>
            </a:r>
            <a:endParaRPr lang="en-GB" sz="2000" dirty="0">
              <a:solidFill>
                <a:schemeClr val="accent5">
                  <a:lumMod val="50000"/>
                </a:schemeClr>
              </a:solidFill>
            </a:endParaRPr>
          </a:p>
        </p:txBody>
      </p:sp>
      <p:sp>
        <p:nvSpPr>
          <p:cNvPr id="28" name="TextBox 27"/>
          <p:cNvSpPr txBox="1"/>
          <p:nvPr/>
        </p:nvSpPr>
        <p:spPr>
          <a:xfrm>
            <a:off x="5647442" y="4072104"/>
            <a:ext cx="5375365" cy="707886"/>
          </a:xfrm>
          <a:prstGeom prst="rect">
            <a:avLst/>
          </a:prstGeom>
          <a:noFill/>
        </p:spPr>
        <p:txBody>
          <a:bodyPr wrap="square" rtlCol="0">
            <a:spAutoFit/>
          </a:bodyPr>
          <a:lstStyle/>
          <a:p>
            <a:r>
              <a:rPr lang="en-GB" sz="2000" b="1" dirty="0">
                <a:solidFill>
                  <a:srgbClr val="F66400"/>
                </a:solidFill>
                <a:latin typeface="Century Gothic" panose="020B0502020202020204" pitchFamily="34" charset="0"/>
              </a:rPr>
              <a:t>e. </a:t>
            </a:r>
            <a:r>
              <a:rPr lang="en-GB" sz="2000" dirty="0" err="1">
                <a:solidFill>
                  <a:schemeClr val="accent5">
                    <a:lumMod val="50000"/>
                  </a:schemeClr>
                </a:solidFill>
                <a:latin typeface="Century Gothic" panose="020B0502020202020204" pitchFamily="34" charset="0"/>
              </a:rPr>
              <a:t>Sí</a:t>
            </a:r>
            <a:r>
              <a:rPr lang="en-GB" sz="2000" dirty="0">
                <a:solidFill>
                  <a:schemeClr val="accent5">
                    <a:lumMod val="50000"/>
                  </a:schemeClr>
                </a:solidFill>
                <a:latin typeface="Century Gothic" panose="020B0502020202020204" pitchFamily="34" charset="0"/>
              </a:rPr>
              <a:t>. Hay </a:t>
            </a:r>
            <a:r>
              <a:rPr lang="en-GB" sz="2000" dirty="0" err="1">
                <a:solidFill>
                  <a:schemeClr val="accent5">
                    <a:lumMod val="50000"/>
                  </a:schemeClr>
                </a:solidFill>
                <a:latin typeface="Century Gothic" panose="020B0502020202020204" pitchFamily="34" charset="0"/>
              </a:rPr>
              <a:t>platos</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muchos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países</a:t>
            </a:r>
            <a:r>
              <a:rPr lang="en-GB" sz="2000" dirty="0">
                <a:solidFill>
                  <a:schemeClr val="accent5">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T</a:t>
            </a:r>
            <a:r>
              <a:rPr lang="en-GB" sz="2000" dirty="0">
                <a:solidFill>
                  <a:schemeClr val="accent5">
                    <a:lumMod val="50000"/>
                  </a:schemeClr>
                </a:solidFill>
              </a:rPr>
              <a:t>engo </a:t>
            </a:r>
            <a:r>
              <a:rPr lang="en-GB" sz="2000" dirty="0" err="1">
                <a:solidFill>
                  <a:schemeClr val="accent5">
                    <a:lumMod val="50000"/>
                  </a:schemeClr>
                </a:solidFill>
              </a:rPr>
              <a:t>ganas</a:t>
            </a:r>
            <a:r>
              <a:rPr lang="en-GB" sz="2000" dirty="0">
                <a:solidFill>
                  <a:schemeClr val="accent5">
                    <a:lumMod val="50000"/>
                  </a:schemeClr>
                </a:solidFill>
              </a:rPr>
              <a:t> de </a:t>
            </a:r>
            <a:r>
              <a:rPr lang="en-GB" sz="2000" dirty="0" err="1">
                <a:solidFill>
                  <a:schemeClr val="accent5">
                    <a:lumMod val="50000"/>
                  </a:schemeClr>
                </a:solidFill>
              </a:rPr>
              <a:t>probar</a:t>
            </a:r>
            <a:r>
              <a:rPr lang="en-GB" sz="2000" dirty="0">
                <a:solidFill>
                  <a:schemeClr val="accent5">
                    <a:lumMod val="50000"/>
                  </a:schemeClr>
                </a:solidFill>
              </a:rPr>
              <a:t> </a:t>
            </a:r>
            <a:r>
              <a:rPr lang="en-GB" sz="2000" dirty="0" err="1">
                <a:solidFill>
                  <a:schemeClr val="accent5">
                    <a:lumMod val="50000"/>
                  </a:schemeClr>
                </a:solidFill>
              </a:rPr>
              <a:t>algo</a:t>
            </a:r>
            <a:r>
              <a:rPr lang="en-GB" sz="2000" dirty="0">
                <a:solidFill>
                  <a:schemeClr val="accent5">
                    <a:lumMod val="50000"/>
                  </a:schemeClr>
                </a:solidFill>
              </a:rPr>
              <a:t> </a:t>
            </a:r>
            <a:r>
              <a:rPr lang="en-GB" sz="2000" dirty="0" err="1">
                <a:solidFill>
                  <a:schemeClr val="accent5">
                    <a:lumMod val="50000"/>
                  </a:schemeClr>
                </a:solidFill>
              </a:rPr>
              <a:t>mexicano</a:t>
            </a:r>
            <a:r>
              <a:rPr lang="en-GB" sz="2000" dirty="0">
                <a:solidFill>
                  <a:schemeClr val="accent5">
                    <a:lumMod val="50000"/>
                  </a:schemeClr>
                </a:solidFill>
              </a:rPr>
              <a:t>.</a:t>
            </a:r>
          </a:p>
        </p:txBody>
      </p:sp>
      <p:sp>
        <p:nvSpPr>
          <p:cNvPr id="29" name="TextBox 28"/>
          <p:cNvSpPr txBox="1"/>
          <p:nvPr/>
        </p:nvSpPr>
        <p:spPr>
          <a:xfrm>
            <a:off x="5660231" y="4856721"/>
            <a:ext cx="6407555" cy="400110"/>
          </a:xfrm>
          <a:prstGeom prst="rect">
            <a:avLst/>
          </a:prstGeom>
          <a:noFill/>
        </p:spPr>
        <p:txBody>
          <a:bodyPr wrap="square" rtlCol="0">
            <a:spAutoFit/>
          </a:bodyPr>
          <a:lstStyle/>
          <a:p>
            <a:r>
              <a:rPr lang="en-GB" sz="2000" b="1" dirty="0">
                <a:solidFill>
                  <a:srgbClr val="F66400"/>
                </a:solidFill>
                <a:latin typeface="Century Gothic" panose="020B0502020202020204" pitchFamily="34" charset="0"/>
              </a:rPr>
              <a:t>f.</a:t>
            </a:r>
            <a:r>
              <a:rPr lang="en-GB" sz="2000" b="1" dirty="0">
                <a:solidFill>
                  <a:schemeClr val="accent5">
                    <a:lumMod val="50000"/>
                  </a:schemeClr>
                </a:solidFill>
              </a:rPr>
              <a:t> </a:t>
            </a:r>
            <a:r>
              <a:rPr lang="en-GB" sz="2000" dirty="0" err="1">
                <a:solidFill>
                  <a:schemeClr val="accent5">
                    <a:lumMod val="50000"/>
                  </a:schemeClr>
                </a:solidFill>
              </a:rPr>
              <a:t>Sí</a:t>
            </a:r>
            <a:r>
              <a:rPr lang="en-GB" sz="2000" dirty="0">
                <a:solidFill>
                  <a:schemeClr val="accent5">
                    <a:lumMod val="50000"/>
                  </a:schemeClr>
                </a:solidFill>
              </a:rPr>
              <a:t>, </a:t>
            </a:r>
            <a:r>
              <a:rPr lang="en-GB" sz="2000" dirty="0" err="1">
                <a:solidFill>
                  <a:schemeClr val="accent5">
                    <a:lumMod val="50000"/>
                  </a:schemeClr>
                </a:solidFill>
              </a:rPr>
              <a:t>esta</a:t>
            </a:r>
            <a:r>
              <a:rPr lang="en-GB" sz="2000" dirty="0">
                <a:solidFill>
                  <a:schemeClr val="accent5">
                    <a:lumMod val="50000"/>
                  </a:schemeClr>
                </a:solidFill>
              </a:rPr>
              <a:t> </a:t>
            </a:r>
            <a:r>
              <a:rPr lang="en-GB" sz="2000" dirty="0" err="1">
                <a:solidFill>
                  <a:schemeClr val="accent5">
                    <a:lumMod val="50000"/>
                  </a:schemeClr>
                </a:solidFill>
              </a:rPr>
              <a:t>mañana</a:t>
            </a:r>
            <a:r>
              <a:rPr lang="en-GB" sz="2000" dirty="0">
                <a:solidFill>
                  <a:schemeClr val="accent5">
                    <a:lumMod val="50000"/>
                  </a:schemeClr>
                </a:solidFill>
              </a:rPr>
              <a:t> </a:t>
            </a:r>
            <a:r>
              <a:rPr lang="en-GB" sz="2000" dirty="0" err="1">
                <a:solidFill>
                  <a:schemeClr val="accent5">
                    <a:lumMod val="50000"/>
                  </a:schemeClr>
                </a:solidFill>
              </a:rPr>
              <a:t>estudiamos</a:t>
            </a:r>
            <a:r>
              <a:rPr lang="en-GB" sz="2000" dirty="0">
                <a:solidFill>
                  <a:schemeClr val="accent5">
                    <a:lumMod val="50000"/>
                  </a:schemeClr>
                </a:solidFill>
              </a:rPr>
              <a:t> el </a:t>
            </a:r>
            <a:r>
              <a:rPr lang="en-GB" sz="2000" dirty="0" err="1">
                <a:solidFill>
                  <a:schemeClr val="accent5">
                    <a:lumMod val="50000"/>
                  </a:schemeClr>
                </a:solidFill>
              </a:rPr>
              <a:t>pasado</a:t>
            </a:r>
            <a:r>
              <a:rPr lang="en-GB" sz="2000" dirty="0">
                <a:solidFill>
                  <a:schemeClr val="accent5">
                    <a:lumMod val="50000"/>
                  </a:schemeClr>
                </a:solidFill>
              </a:rPr>
              <a:t> de Perú.</a:t>
            </a:r>
          </a:p>
        </p:txBody>
      </p:sp>
      <p:sp>
        <p:nvSpPr>
          <p:cNvPr id="30" name="TextBox 29"/>
          <p:cNvSpPr txBox="1"/>
          <p:nvPr/>
        </p:nvSpPr>
        <p:spPr>
          <a:xfrm>
            <a:off x="5634268" y="5378537"/>
            <a:ext cx="5663035" cy="400110"/>
          </a:xfrm>
          <a:prstGeom prst="rect">
            <a:avLst/>
          </a:prstGeom>
          <a:noFill/>
        </p:spPr>
        <p:txBody>
          <a:bodyPr wrap="square" rtlCol="0">
            <a:spAutoFit/>
          </a:bodyPr>
          <a:lstStyle/>
          <a:p>
            <a:r>
              <a:rPr lang="en-GB" sz="2000" b="1" dirty="0">
                <a:solidFill>
                  <a:srgbClr val="F66400"/>
                </a:solidFill>
                <a:latin typeface="Century Gothic" panose="020B0502020202020204" pitchFamily="34" charset="0"/>
              </a:rPr>
              <a:t>g</a:t>
            </a:r>
            <a:r>
              <a:rPr lang="en-GB" sz="2000" b="1">
                <a:solidFill>
                  <a:srgbClr val="F66400"/>
                </a:solidFill>
                <a:latin typeface="Century Gothic" panose="020B0502020202020204" pitchFamily="34" charset="0"/>
              </a:rPr>
              <a:t>. </a:t>
            </a:r>
            <a:r>
              <a:rPr lang="en-GB" sz="2000">
                <a:solidFill>
                  <a:schemeClr val="accent5">
                    <a:lumMod val="50000"/>
                  </a:schemeClr>
                </a:solidFill>
              </a:rPr>
              <a:t>Porque dicen cosas malas de mi familia.</a:t>
            </a:r>
            <a:endParaRPr lang="en-GB" sz="2000" dirty="0">
              <a:solidFill>
                <a:schemeClr val="accent5">
                  <a:lumMod val="50000"/>
                </a:schemeClr>
              </a:solidFill>
            </a:endParaRPr>
          </a:p>
        </p:txBody>
      </p:sp>
      <p:sp>
        <p:nvSpPr>
          <p:cNvPr id="8" name="Rectangle 7"/>
          <p:cNvSpPr/>
          <p:nvPr/>
        </p:nvSpPr>
        <p:spPr>
          <a:xfrm>
            <a:off x="11690770" y="1440730"/>
            <a:ext cx="341760" cy="430887"/>
          </a:xfrm>
          <a:prstGeom prst="rect">
            <a:avLst/>
          </a:prstGeom>
        </p:spPr>
        <p:txBody>
          <a:bodyPr wrap="none">
            <a:spAutoFit/>
          </a:bodyPr>
          <a:lstStyle/>
          <a:p>
            <a:r>
              <a:rPr lang="en-GB" sz="2200" b="1">
                <a:solidFill>
                  <a:srgbClr val="F66400"/>
                </a:solidFill>
                <a:latin typeface="+mj-lt"/>
              </a:rPr>
              <a:t>f</a:t>
            </a:r>
            <a:r>
              <a:rPr lang="en-GB" sz="2200" b="1">
                <a:solidFill>
                  <a:schemeClr val="accent5">
                    <a:lumMod val="50000"/>
                  </a:schemeClr>
                </a:solidFill>
                <a:latin typeface="+mj-lt"/>
              </a:rPr>
              <a:t> </a:t>
            </a:r>
            <a:endParaRPr lang="en-GB" sz="2200">
              <a:latin typeface="+mj-lt"/>
            </a:endParaRPr>
          </a:p>
        </p:txBody>
      </p:sp>
      <p:sp>
        <p:nvSpPr>
          <p:cNvPr id="65" name="Rectangle 64"/>
          <p:cNvSpPr/>
          <p:nvPr/>
        </p:nvSpPr>
        <p:spPr>
          <a:xfrm>
            <a:off x="11631171" y="1921349"/>
            <a:ext cx="365806" cy="430887"/>
          </a:xfrm>
          <a:prstGeom prst="rect">
            <a:avLst/>
          </a:prstGeom>
        </p:spPr>
        <p:txBody>
          <a:bodyPr wrap="none">
            <a:spAutoFit/>
          </a:bodyPr>
          <a:lstStyle/>
          <a:p>
            <a:r>
              <a:rPr lang="en-GB" sz="2200" b="1">
                <a:solidFill>
                  <a:srgbClr val="F66400"/>
                </a:solidFill>
                <a:latin typeface="+mj-lt"/>
              </a:rPr>
              <a:t>c</a:t>
            </a:r>
            <a:endParaRPr lang="en-GB" sz="2200">
              <a:latin typeface="+mj-lt"/>
            </a:endParaRPr>
          </a:p>
        </p:txBody>
      </p:sp>
      <p:sp>
        <p:nvSpPr>
          <p:cNvPr id="66" name="TextBox 65"/>
          <p:cNvSpPr txBox="1"/>
          <p:nvPr/>
        </p:nvSpPr>
        <p:spPr>
          <a:xfrm>
            <a:off x="10315276" y="952629"/>
            <a:ext cx="1889514" cy="461665"/>
          </a:xfrm>
          <a:prstGeom prst="rect">
            <a:avLst/>
          </a:prstGeom>
          <a:noFill/>
        </p:spPr>
        <p:txBody>
          <a:bodyPr wrap="square" rtlCol="0">
            <a:spAutoFit/>
          </a:bodyPr>
          <a:lstStyle/>
          <a:p>
            <a:pPr algn="l"/>
            <a:r>
              <a:rPr lang="en-GB" sz="2400" b="1">
                <a:solidFill>
                  <a:schemeClr val="accent5">
                    <a:lumMod val="50000"/>
                  </a:schemeClr>
                </a:solidFill>
              </a:rPr>
              <a:t>Respuestas</a:t>
            </a:r>
            <a:endParaRPr lang="en-GB" sz="2400" b="1" dirty="0">
              <a:solidFill>
                <a:schemeClr val="accent5">
                  <a:lumMod val="50000"/>
                </a:schemeClr>
              </a:solidFill>
            </a:endParaRPr>
          </a:p>
        </p:txBody>
      </p:sp>
      <p:pic>
        <p:nvPicPr>
          <p:cNvPr id="67" name="Picture 6" descr="men in suit clipar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580" y="653557"/>
            <a:ext cx="629082" cy="8744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E62C033-3CC6-6C45-8AAE-B85CF93E9179}"/>
              </a:ext>
            </a:extLst>
          </p:cNvPr>
          <p:cNvSpPr txBox="1"/>
          <p:nvPr/>
        </p:nvSpPr>
        <p:spPr>
          <a:xfrm>
            <a:off x="281862" y="952629"/>
            <a:ext cx="4029942" cy="400110"/>
          </a:xfrm>
          <a:prstGeom prst="rect">
            <a:avLst/>
          </a:prstGeom>
          <a:noFill/>
        </p:spPr>
        <p:txBody>
          <a:bodyPr wrap="square" rtlCol="0">
            <a:spAutoFit/>
          </a:bodyPr>
          <a:lstStyle/>
          <a:p>
            <a:pPr algn="l"/>
            <a:r>
              <a:rPr lang="en-GB" sz="2000" b="1" dirty="0">
                <a:solidFill>
                  <a:schemeClr val="accent5">
                    <a:lumMod val="50000"/>
                  </a:schemeClr>
                </a:solidFill>
              </a:rPr>
              <a:t>1. </a:t>
            </a:r>
            <a:r>
              <a:rPr lang="en-GB" sz="2000" dirty="0">
                <a:solidFill>
                  <a:schemeClr val="accent5">
                    <a:lumMod val="50000"/>
                  </a:schemeClr>
                </a:solidFill>
              </a:rPr>
              <a:t>¿</a:t>
            </a:r>
            <a:r>
              <a:rPr lang="en-GB" sz="2000" dirty="0" err="1">
                <a:solidFill>
                  <a:schemeClr val="accent5">
                    <a:lumMod val="50000"/>
                  </a:schemeClr>
                </a:solidFill>
              </a:rPr>
              <a:t>Asistís</a:t>
            </a:r>
            <a:r>
              <a:rPr lang="en-GB" sz="2000" dirty="0">
                <a:solidFill>
                  <a:schemeClr val="accent5">
                    <a:lumMod val="50000"/>
                  </a:schemeClr>
                </a:solidFill>
              </a:rPr>
              <a:t> a </a:t>
            </a:r>
            <a:r>
              <a:rPr lang="en-GB" sz="2000" dirty="0" err="1">
                <a:solidFill>
                  <a:schemeClr val="accent5">
                    <a:lumMod val="50000"/>
                  </a:schemeClr>
                </a:solidFill>
              </a:rPr>
              <a:t>clases</a:t>
            </a:r>
            <a:r>
              <a:rPr lang="en-GB" sz="2000" dirty="0">
                <a:solidFill>
                  <a:schemeClr val="accent5">
                    <a:lumMod val="50000"/>
                  </a:schemeClr>
                </a:solidFill>
              </a:rPr>
              <a:t> </a:t>
            </a:r>
            <a:r>
              <a:rPr lang="en-GB" sz="2000">
                <a:solidFill>
                  <a:schemeClr val="accent5">
                    <a:lumMod val="50000"/>
                  </a:schemeClr>
                </a:solidFill>
              </a:rPr>
              <a:t>de historia?</a:t>
            </a:r>
            <a:endParaRPr lang="en-GB" sz="2000" dirty="0">
              <a:solidFill>
                <a:schemeClr val="accent5">
                  <a:lumMod val="50000"/>
                </a:schemeClr>
              </a:solidFill>
            </a:endParaRPr>
          </a:p>
        </p:txBody>
      </p:sp>
      <p:sp>
        <p:nvSpPr>
          <p:cNvPr id="33" name="TextBox 32">
            <a:extLst>
              <a:ext uri="{FF2B5EF4-FFF2-40B4-BE49-F238E27FC236}">
                <a16:creationId xmlns:a16="http://schemas.microsoft.com/office/drawing/2014/main" id="{8593D76C-CE9B-FD44-B1FA-7FCA17077575}"/>
              </a:ext>
            </a:extLst>
          </p:cNvPr>
          <p:cNvSpPr txBox="1"/>
          <p:nvPr/>
        </p:nvSpPr>
        <p:spPr>
          <a:xfrm>
            <a:off x="281864" y="1540854"/>
            <a:ext cx="4912458" cy="707886"/>
          </a:xfrm>
          <a:prstGeom prst="rect">
            <a:avLst/>
          </a:prstGeom>
          <a:noFill/>
        </p:spPr>
        <p:txBody>
          <a:bodyPr wrap="square" rtlCol="0">
            <a:spAutoFit/>
          </a:bodyPr>
          <a:lstStyle/>
          <a:p>
            <a:pPr algn="l"/>
            <a:r>
              <a:rPr lang="en-GB" sz="2000" b="1" dirty="0">
                <a:solidFill>
                  <a:schemeClr val="accent5">
                    <a:lumMod val="50000"/>
                  </a:schemeClr>
                </a:solidFill>
              </a:rPr>
              <a:t>2. </a:t>
            </a:r>
            <a:r>
              <a:rPr lang="en-GB" sz="2000" dirty="0">
                <a:solidFill>
                  <a:schemeClr val="accent5">
                    <a:lumMod val="50000"/>
                  </a:schemeClr>
                </a:solidFill>
              </a:rPr>
              <a:t>¿</a:t>
            </a:r>
            <a:r>
              <a:rPr lang="en-GB" sz="2000" err="1">
                <a:solidFill>
                  <a:schemeClr val="accent5">
                    <a:lumMod val="50000"/>
                  </a:schemeClr>
                </a:solidFill>
              </a:rPr>
              <a:t>Aprendes</a:t>
            </a:r>
            <a:r>
              <a:rPr lang="en-GB" sz="2000">
                <a:solidFill>
                  <a:schemeClr val="accent5">
                    <a:lumMod val="50000"/>
                  </a:schemeClr>
                </a:solidFill>
              </a:rPr>
              <a:t> cosas interesantes en clase de biología?</a:t>
            </a:r>
            <a:endParaRPr lang="en-GB" sz="2000" dirty="0">
              <a:solidFill>
                <a:schemeClr val="accent5">
                  <a:lumMod val="50000"/>
                </a:schemeClr>
              </a:solidFill>
            </a:endParaRPr>
          </a:p>
        </p:txBody>
      </p:sp>
      <p:sp>
        <p:nvSpPr>
          <p:cNvPr id="34" name="TextBox 33">
            <a:extLst>
              <a:ext uri="{FF2B5EF4-FFF2-40B4-BE49-F238E27FC236}">
                <a16:creationId xmlns:a16="http://schemas.microsoft.com/office/drawing/2014/main" id="{BB324068-B91E-5B49-A065-B6CCA01F9EBE}"/>
              </a:ext>
            </a:extLst>
          </p:cNvPr>
          <p:cNvSpPr txBox="1"/>
          <p:nvPr/>
        </p:nvSpPr>
        <p:spPr>
          <a:xfrm>
            <a:off x="281864" y="2448341"/>
            <a:ext cx="4912458" cy="400110"/>
          </a:xfrm>
          <a:prstGeom prst="rect">
            <a:avLst/>
          </a:prstGeom>
          <a:noFill/>
        </p:spPr>
        <p:txBody>
          <a:bodyPr wrap="square" rtlCol="0">
            <a:spAutoFit/>
          </a:bodyPr>
          <a:lstStyle/>
          <a:p>
            <a:pPr algn="l"/>
            <a:r>
              <a:rPr lang="en-GB" sz="2000" b="1" dirty="0">
                <a:solidFill>
                  <a:schemeClr val="accent5">
                    <a:lumMod val="50000"/>
                  </a:schemeClr>
                </a:solidFill>
              </a:rPr>
              <a:t>3</a:t>
            </a:r>
            <a:r>
              <a:rPr lang="en-GB" sz="2000" b="1">
                <a:solidFill>
                  <a:schemeClr val="accent5">
                    <a:lumMod val="50000"/>
                  </a:schemeClr>
                </a:solidFill>
              </a:rPr>
              <a:t>. </a:t>
            </a:r>
            <a:r>
              <a:rPr lang="en-GB" sz="2000">
                <a:solidFill>
                  <a:schemeClr val="accent5">
                    <a:lumMod val="50000"/>
                  </a:schemeClr>
                </a:solidFill>
              </a:rPr>
              <a:t>¿Preferís comer en el comedor*?</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8647077E-CBC1-7747-B6EF-1046E05BED5E}"/>
              </a:ext>
            </a:extLst>
          </p:cNvPr>
          <p:cNvSpPr txBox="1"/>
          <p:nvPr/>
        </p:nvSpPr>
        <p:spPr>
          <a:xfrm>
            <a:off x="281862" y="3078060"/>
            <a:ext cx="5065407" cy="707886"/>
          </a:xfrm>
          <a:prstGeom prst="rect">
            <a:avLst/>
          </a:prstGeom>
          <a:noFill/>
        </p:spPr>
        <p:txBody>
          <a:bodyPr wrap="square" rtlCol="0">
            <a:spAutoFit/>
          </a:bodyPr>
          <a:lstStyle/>
          <a:p>
            <a:r>
              <a:rPr lang="en-GB" sz="2000" b="1">
                <a:solidFill>
                  <a:schemeClr val="accent5">
                    <a:lumMod val="50000"/>
                  </a:schemeClr>
                </a:solidFill>
              </a:rPr>
              <a:t>4. </a:t>
            </a:r>
            <a:r>
              <a:rPr lang="en-GB" sz="2000">
                <a:solidFill>
                  <a:srgbClr val="002060"/>
                </a:solidFill>
              </a:rPr>
              <a:t>¿Por qué discutís con otros compañeros?</a:t>
            </a:r>
            <a:endParaRPr lang="en-GB" sz="2000" dirty="0">
              <a:solidFill>
                <a:srgbClr val="002060"/>
              </a:solidFill>
            </a:endParaRPr>
          </a:p>
        </p:txBody>
      </p:sp>
      <p:sp>
        <p:nvSpPr>
          <p:cNvPr id="36" name="TextBox 35">
            <a:extLst>
              <a:ext uri="{FF2B5EF4-FFF2-40B4-BE49-F238E27FC236}">
                <a16:creationId xmlns:a16="http://schemas.microsoft.com/office/drawing/2014/main" id="{7C958BBE-FB74-CF4D-9293-0AAACAC6EF01}"/>
              </a:ext>
            </a:extLst>
          </p:cNvPr>
          <p:cNvSpPr txBox="1"/>
          <p:nvPr/>
        </p:nvSpPr>
        <p:spPr>
          <a:xfrm>
            <a:off x="281864" y="4016203"/>
            <a:ext cx="4286972" cy="400110"/>
          </a:xfrm>
          <a:prstGeom prst="rect">
            <a:avLst/>
          </a:prstGeom>
          <a:noFill/>
        </p:spPr>
        <p:txBody>
          <a:bodyPr wrap="square" rtlCol="0">
            <a:spAutoFit/>
          </a:bodyPr>
          <a:lstStyle/>
          <a:p>
            <a:pPr algn="l"/>
            <a:r>
              <a:rPr lang="en-GB" sz="2000" b="1" dirty="0">
                <a:solidFill>
                  <a:schemeClr val="accent5">
                    <a:lumMod val="50000"/>
                  </a:schemeClr>
                </a:solidFill>
              </a:rPr>
              <a:t>5. </a:t>
            </a:r>
            <a:r>
              <a:rPr lang="en-GB" sz="2000" dirty="0">
                <a:solidFill>
                  <a:schemeClr val="accent5">
                    <a:lumMod val="50000"/>
                  </a:schemeClr>
                </a:solidFill>
              </a:rPr>
              <a:t>¿No </a:t>
            </a:r>
            <a:r>
              <a:rPr lang="en-GB" sz="2000" dirty="0" err="1">
                <a:solidFill>
                  <a:schemeClr val="accent5">
                    <a:lumMod val="50000"/>
                  </a:schemeClr>
                </a:solidFill>
              </a:rPr>
              <a:t>sientes</a:t>
            </a:r>
            <a:r>
              <a:rPr lang="en-GB" sz="2000" dirty="0">
                <a:solidFill>
                  <a:schemeClr val="accent5">
                    <a:lumMod val="50000"/>
                  </a:schemeClr>
                </a:solidFill>
              </a:rPr>
              <a:t> </a:t>
            </a:r>
            <a:r>
              <a:rPr lang="en-GB" sz="2000">
                <a:solidFill>
                  <a:schemeClr val="accent5">
                    <a:lumMod val="50000"/>
                  </a:schemeClr>
                </a:solidFill>
              </a:rPr>
              <a:t>el frío? </a:t>
            </a:r>
            <a:endParaRPr lang="en-GB" sz="2000" dirty="0">
              <a:solidFill>
                <a:schemeClr val="accent5">
                  <a:lumMod val="50000"/>
                </a:schemeClr>
              </a:solidFill>
            </a:endParaRPr>
          </a:p>
        </p:txBody>
      </p:sp>
      <p:sp>
        <p:nvSpPr>
          <p:cNvPr id="37" name="TextBox 36">
            <a:extLst>
              <a:ext uri="{FF2B5EF4-FFF2-40B4-BE49-F238E27FC236}">
                <a16:creationId xmlns:a16="http://schemas.microsoft.com/office/drawing/2014/main" id="{60DA59CD-996C-0C4A-B19C-055B80EADE5C}"/>
              </a:ext>
            </a:extLst>
          </p:cNvPr>
          <p:cNvSpPr txBox="1"/>
          <p:nvPr/>
        </p:nvSpPr>
        <p:spPr>
          <a:xfrm>
            <a:off x="281864" y="4645274"/>
            <a:ext cx="5380302" cy="400110"/>
          </a:xfrm>
          <a:prstGeom prst="rect">
            <a:avLst/>
          </a:prstGeom>
          <a:noFill/>
        </p:spPr>
        <p:txBody>
          <a:bodyPr wrap="square" rtlCol="0">
            <a:spAutoFit/>
          </a:bodyPr>
          <a:lstStyle/>
          <a:p>
            <a:pPr algn="l"/>
            <a:r>
              <a:rPr lang="en-GB" sz="2000" b="1" dirty="0">
                <a:solidFill>
                  <a:schemeClr val="accent5">
                    <a:lumMod val="50000"/>
                  </a:schemeClr>
                </a:solidFill>
              </a:rPr>
              <a:t>6. </a:t>
            </a:r>
            <a:r>
              <a:rPr lang="en-GB" sz="2000" dirty="0">
                <a:solidFill>
                  <a:schemeClr val="accent5">
                    <a:lumMod val="50000"/>
                  </a:schemeClr>
                </a:solidFill>
              </a:rPr>
              <a:t>¿</a:t>
            </a:r>
            <a:r>
              <a:rPr lang="en-GB" sz="2000" dirty="0" err="1">
                <a:solidFill>
                  <a:schemeClr val="accent5">
                    <a:lumMod val="50000"/>
                  </a:schemeClr>
                </a:solidFill>
              </a:rPr>
              <a:t>Sobrevivís</a:t>
            </a:r>
            <a:r>
              <a:rPr lang="en-GB" sz="2000" dirty="0">
                <a:solidFill>
                  <a:schemeClr val="accent5">
                    <a:lumMod val="50000"/>
                  </a:schemeClr>
                </a:solidFill>
              </a:rPr>
              <a:t> la </a:t>
            </a:r>
            <a:r>
              <a:rPr lang="en-GB" sz="2000" dirty="0" err="1">
                <a:solidFill>
                  <a:schemeClr val="accent5">
                    <a:lumMod val="50000"/>
                  </a:schemeClr>
                </a:solidFill>
              </a:rPr>
              <a:t>primera</a:t>
            </a:r>
            <a:r>
              <a:rPr lang="en-GB" sz="2000" dirty="0">
                <a:solidFill>
                  <a:schemeClr val="accent5">
                    <a:lumMod val="50000"/>
                  </a:schemeClr>
                </a:solidFill>
              </a:rPr>
              <a:t> </a:t>
            </a:r>
            <a:r>
              <a:rPr lang="en-GB" sz="2000" dirty="0" err="1">
                <a:solidFill>
                  <a:schemeClr val="accent5">
                    <a:lumMod val="50000"/>
                  </a:schemeClr>
                </a:solidFill>
              </a:rPr>
              <a:t>semana</a:t>
            </a:r>
            <a:r>
              <a:rPr lang="en-GB" sz="2000" dirty="0">
                <a:solidFill>
                  <a:schemeClr val="accent5">
                    <a:lumMod val="50000"/>
                  </a:schemeClr>
                </a:solidFill>
              </a:rPr>
              <a:t> del </a:t>
            </a:r>
            <a:r>
              <a:rPr lang="en-GB" sz="2000" dirty="0" err="1">
                <a:solidFill>
                  <a:schemeClr val="accent5">
                    <a:lumMod val="50000"/>
                  </a:schemeClr>
                </a:solidFill>
              </a:rPr>
              <a:t>año</a:t>
            </a:r>
            <a:r>
              <a:rPr lang="en-GB" sz="2000" dirty="0">
                <a:solidFill>
                  <a:schemeClr val="accent5">
                    <a:lumMod val="50000"/>
                  </a:schemeClr>
                </a:solidFill>
              </a:rPr>
              <a:t>?</a:t>
            </a:r>
          </a:p>
        </p:txBody>
      </p:sp>
      <p:sp>
        <p:nvSpPr>
          <p:cNvPr id="38" name="TextBox 37">
            <a:extLst>
              <a:ext uri="{FF2B5EF4-FFF2-40B4-BE49-F238E27FC236}">
                <a16:creationId xmlns:a16="http://schemas.microsoft.com/office/drawing/2014/main" id="{79DAA472-302B-2D4E-A415-7FFF0C8020B2}"/>
              </a:ext>
            </a:extLst>
          </p:cNvPr>
          <p:cNvSpPr txBox="1"/>
          <p:nvPr/>
        </p:nvSpPr>
        <p:spPr>
          <a:xfrm>
            <a:off x="268689" y="5274345"/>
            <a:ext cx="5227983" cy="1015663"/>
          </a:xfrm>
          <a:prstGeom prst="rect">
            <a:avLst/>
          </a:prstGeom>
          <a:noFill/>
        </p:spPr>
        <p:txBody>
          <a:bodyPr wrap="square" rtlCol="0">
            <a:spAutoFit/>
          </a:bodyPr>
          <a:lstStyle/>
          <a:p>
            <a:pPr algn="l"/>
            <a:r>
              <a:rPr lang="en-GB" sz="2000" b="1" dirty="0">
                <a:solidFill>
                  <a:schemeClr val="accent5">
                    <a:lumMod val="50000"/>
                  </a:schemeClr>
                </a:solidFill>
              </a:rPr>
              <a:t>7</a:t>
            </a:r>
            <a:r>
              <a:rPr lang="en-GB" sz="2000" b="1">
                <a:solidFill>
                  <a:schemeClr val="accent5">
                    <a:lumMod val="50000"/>
                  </a:schemeClr>
                </a:solidFill>
              </a:rPr>
              <a:t>. </a:t>
            </a:r>
            <a:r>
              <a:rPr lang="en-GB" sz="2000">
                <a:solidFill>
                  <a:schemeClr val="accent5">
                    <a:lumMod val="50000"/>
                  </a:schemeClr>
                </a:solidFill>
              </a:rPr>
              <a:t>¿Por qué no </a:t>
            </a:r>
            <a:r>
              <a:rPr lang="en-GB" sz="2000" dirty="0" err="1">
                <a:solidFill>
                  <a:schemeClr val="accent5">
                    <a:lumMod val="50000"/>
                  </a:schemeClr>
                </a:solidFill>
              </a:rPr>
              <a:t>eliges</a:t>
            </a:r>
            <a:r>
              <a:rPr lang="en-GB" sz="2000" dirty="0">
                <a:solidFill>
                  <a:schemeClr val="accent5">
                    <a:lumMod val="50000"/>
                  </a:schemeClr>
                </a:solidFill>
              </a:rPr>
              <a:t> </a:t>
            </a:r>
            <a:r>
              <a:rPr lang="en-GB" sz="2000">
                <a:solidFill>
                  <a:schemeClr val="accent5">
                    <a:lumMod val="50000"/>
                  </a:schemeClr>
                </a:solidFill>
              </a:rPr>
              <a:t>una actividad después </a:t>
            </a:r>
            <a:r>
              <a:rPr lang="en-GB" sz="2000" dirty="0">
                <a:solidFill>
                  <a:schemeClr val="accent5">
                    <a:lumMod val="50000"/>
                  </a:schemeClr>
                </a:solidFill>
              </a:rPr>
              <a:t>del colegio? </a:t>
            </a:r>
            <a:r>
              <a:rPr lang="en-GB" sz="2000" dirty="0" err="1">
                <a:solidFill>
                  <a:schemeClr val="accent5">
                    <a:lumMod val="50000"/>
                  </a:schemeClr>
                </a:solidFill>
              </a:rPr>
              <a:t>Tenemos</a:t>
            </a:r>
            <a:r>
              <a:rPr lang="en-GB" sz="2000" dirty="0">
                <a:solidFill>
                  <a:schemeClr val="accent5">
                    <a:lumMod val="50000"/>
                  </a:schemeClr>
                </a:solidFill>
              </a:rPr>
              <a:t> de </a:t>
            </a:r>
            <a:r>
              <a:rPr lang="en-GB" sz="2000" dirty="0" err="1">
                <a:solidFill>
                  <a:schemeClr val="accent5">
                    <a:lumMod val="50000"/>
                  </a:schemeClr>
                </a:solidFill>
              </a:rPr>
              <a:t>todo</a:t>
            </a:r>
            <a:r>
              <a:rPr lang="en-GB" sz="2000" dirty="0">
                <a:solidFill>
                  <a:schemeClr val="accent5">
                    <a:lumMod val="50000"/>
                  </a:schemeClr>
                </a:solidFill>
              </a:rPr>
              <a:t> – </a:t>
            </a:r>
            <a:r>
              <a:rPr lang="en-GB" sz="2000" dirty="0" err="1">
                <a:solidFill>
                  <a:schemeClr val="accent5">
                    <a:lumMod val="50000"/>
                  </a:schemeClr>
                </a:solidFill>
              </a:rPr>
              <a:t>fútbol</a:t>
            </a:r>
            <a:r>
              <a:rPr lang="en-GB" sz="2000" dirty="0">
                <a:solidFill>
                  <a:schemeClr val="accent5">
                    <a:lumMod val="50000"/>
                  </a:schemeClr>
                </a:solidFill>
              </a:rPr>
              <a:t>, </a:t>
            </a:r>
            <a:r>
              <a:rPr lang="en-GB" sz="2000" dirty="0" err="1">
                <a:solidFill>
                  <a:schemeClr val="accent5">
                    <a:lumMod val="50000"/>
                  </a:schemeClr>
                </a:solidFill>
              </a:rPr>
              <a:t>tenis</a:t>
            </a:r>
            <a:r>
              <a:rPr lang="en-GB" sz="2000" dirty="0">
                <a:solidFill>
                  <a:schemeClr val="accent5">
                    <a:lumMod val="50000"/>
                  </a:schemeClr>
                </a:solidFill>
              </a:rPr>
              <a:t>…</a:t>
            </a:r>
          </a:p>
        </p:txBody>
      </p:sp>
      <p:sp>
        <p:nvSpPr>
          <p:cNvPr id="44" name="Rectangle 43">
            <a:extLst>
              <a:ext uri="{FF2B5EF4-FFF2-40B4-BE49-F238E27FC236}">
                <a16:creationId xmlns:a16="http://schemas.microsoft.com/office/drawing/2014/main" id="{A016605D-5F6F-5246-8070-A5904A10AFD3}"/>
              </a:ext>
            </a:extLst>
          </p:cNvPr>
          <p:cNvSpPr/>
          <p:nvPr/>
        </p:nvSpPr>
        <p:spPr>
          <a:xfrm>
            <a:off x="11640425" y="2367832"/>
            <a:ext cx="444352" cy="430887"/>
          </a:xfrm>
          <a:prstGeom prst="rect">
            <a:avLst/>
          </a:prstGeom>
        </p:spPr>
        <p:txBody>
          <a:bodyPr wrap="none">
            <a:spAutoFit/>
          </a:bodyPr>
          <a:lstStyle/>
          <a:p>
            <a:r>
              <a:rPr lang="en-GB" sz="2200" b="1" dirty="0">
                <a:solidFill>
                  <a:srgbClr val="F66400"/>
                </a:solidFill>
                <a:latin typeface="+mj-lt"/>
              </a:rPr>
              <a:t>e</a:t>
            </a:r>
            <a:r>
              <a:rPr lang="en-GB" sz="2200" b="1" dirty="0">
                <a:solidFill>
                  <a:schemeClr val="accent5">
                    <a:lumMod val="50000"/>
                  </a:schemeClr>
                </a:solidFill>
                <a:latin typeface="+mj-lt"/>
              </a:rPr>
              <a:t> </a:t>
            </a:r>
            <a:endParaRPr lang="en-GB" sz="2200" dirty="0">
              <a:latin typeface="+mj-lt"/>
            </a:endParaRPr>
          </a:p>
        </p:txBody>
      </p:sp>
      <p:sp>
        <p:nvSpPr>
          <p:cNvPr id="46" name="Rectangle 45">
            <a:extLst>
              <a:ext uri="{FF2B5EF4-FFF2-40B4-BE49-F238E27FC236}">
                <a16:creationId xmlns:a16="http://schemas.microsoft.com/office/drawing/2014/main" id="{04A12BDD-B019-B74F-83FA-2E3BA680E03F}"/>
              </a:ext>
            </a:extLst>
          </p:cNvPr>
          <p:cNvSpPr/>
          <p:nvPr/>
        </p:nvSpPr>
        <p:spPr>
          <a:xfrm>
            <a:off x="11626363" y="2848451"/>
            <a:ext cx="370614" cy="430887"/>
          </a:xfrm>
          <a:prstGeom prst="rect">
            <a:avLst/>
          </a:prstGeom>
        </p:spPr>
        <p:txBody>
          <a:bodyPr wrap="none">
            <a:spAutoFit/>
          </a:bodyPr>
          <a:lstStyle/>
          <a:p>
            <a:r>
              <a:rPr lang="en-GB" sz="2200" b="1" dirty="0">
                <a:solidFill>
                  <a:srgbClr val="F66400"/>
                </a:solidFill>
                <a:latin typeface="+mj-lt"/>
              </a:rPr>
              <a:t>g</a:t>
            </a:r>
            <a:endParaRPr lang="en-GB" sz="2200" dirty="0">
              <a:latin typeface="+mj-lt"/>
            </a:endParaRPr>
          </a:p>
        </p:txBody>
      </p:sp>
      <p:sp>
        <p:nvSpPr>
          <p:cNvPr id="48" name="Rectangle 47">
            <a:extLst>
              <a:ext uri="{FF2B5EF4-FFF2-40B4-BE49-F238E27FC236}">
                <a16:creationId xmlns:a16="http://schemas.microsoft.com/office/drawing/2014/main" id="{C2B7673E-4D1C-424F-BC6F-4A5274105445}"/>
              </a:ext>
            </a:extLst>
          </p:cNvPr>
          <p:cNvSpPr/>
          <p:nvPr/>
        </p:nvSpPr>
        <p:spPr>
          <a:xfrm>
            <a:off x="11618625" y="3322421"/>
            <a:ext cx="449162" cy="430887"/>
          </a:xfrm>
          <a:prstGeom prst="rect">
            <a:avLst/>
          </a:prstGeom>
        </p:spPr>
        <p:txBody>
          <a:bodyPr wrap="none">
            <a:spAutoFit/>
          </a:bodyPr>
          <a:lstStyle/>
          <a:p>
            <a:r>
              <a:rPr lang="en-GB" sz="2200" b="1" dirty="0">
                <a:solidFill>
                  <a:srgbClr val="F66400"/>
                </a:solidFill>
                <a:latin typeface="+mj-lt"/>
              </a:rPr>
              <a:t>a</a:t>
            </a:r>
            <a:r>
              <a:rPr lang="en-GB" sz="2200" b="1" dirty="0">
                <a:solidFill>
                  <a:schemeClr val="accent5">
                    <a:lumMod val="50000"/>
                  </a:schemeClr>
                </a:solidFill>
                <a:latin typeface="+mj-lt"/>
              </a:rPr>
              <a:t> </a:t>
            </a:r>
            <a:endParaRPr lang="en-GB" sz="2200" dirty="0">
              <a:latin typeface="+mj-lt"/>
            </a:endParaRPr>
          </a:p>
        </p:txBody>
      </p:sp>
      <p:sp>
        <p:nvSpPr>
          <p:cNvPr id="55" name="Rectangle 54">
            <a:extLst>
              <a:ext uri="{FF2B5EF4-FFF2-40B4-BE49-F238E27FC236}">
                <a16:creationId xmlns:a16="http://schemas.microsoft.com/office/drawing/2014/main" id="{39CF9F38-FDC0-A647-8D3A-86E6447DD83D}"/>
              </a:ext>
            </a:extLst>
          </p:cNvPr>
          <p:cNvSpPr/>
          <p:nvPr/>
        </p:nvSpPr>
        <p:spPr>
          <a:xfrm>
            <a:off x="11640425" y="3828676"/>
            <a:ext cx="370614" cy="430887"/>
          </a:xfrm>
          <a:prstGeom prst="rect">
            <a:avLst/>
          </a:prstGeom>
        </p:spPr>
        <p:txBody>
          <a:bodyPr wrap="none">
            <a:spAutoFit/>
          </a:bodyPr>
          <a:lstStyle/>
          <a:p>
            <a:r>
              <a:rPr lang="en-GB" sz="2200" b="1" dirty="0">
                <a:solidFill>
                  <a:srgbClr val="F66400"/>
                </a:solidFill>
                <a:latin typeface="+mj-lt"/>
              </a:rPr>
              <a:t>b</a:t>
            </a:r>
            <a:endParaRPr lang="en-GB" sz="2200" dirty="0">
              <a:latin typeface="+mj-lt"/>
            </a:endParaRPr>
          </a:p>
        </p:txBody>
      </p:sp>
      <p:sp>
        <p:nvSpPr>
          <p:cNvPr id="57" name="Rectangle 56">
            <a:extLst>
              <a:ext uri="{FF2B5EF4-FFF2-40B4-BE49-F238E27FC236}">
                <a16:creationId xmlns:a16="http://schemas.microsoft.com/office/drawing/2014/main" id="{2ECD47D4-8946-5243-A0C0-439941CD02F2}"/>
              </a:ext>
            </a:extLst>
          </p:cNvPr>
          <p:cNvSpPr/>
          <p:nvPr/>
        </p:nvSpPr>
        <p:spPr>
          <a:xfrm>
            <a:off x="11621339" y="4294376"/>
            <a:ext cx="449162" cy="430887"/>
          </a:xfrm>
          <a:prstGeom prst="rect">
            <a:avLst/>
          </a:prstGeom>
        </p:spPr>
        <p:txBody>
          <a:bodyPr wrap="none">
            <a:spAutoFit/>
          </a:bodyPr>
          <a:lstStyle/>
          <a:p>
            <a:r>
              <a:rPr lang="en-GB" sz="2200" b="1" dirty="0">
                <a:solidFill>
                  <a:srgbClr val="F66400"/>
                </a:solidFill>
                <a:latin typeface="+mj-lt"/>
              </a:rPr>
              <a:t>d</a:t>
            </a:r>
            <a:r>
              <a:rPr lang="en-GB" sz="2200" b="1" dirty="0">
                <a:solidFill>
                  <a:schemeClr val="accent5">
                    <a:lumMod val="50000"/>
                  </a:schemeClr>
                </a:solidFill>
                <a:latin typeface="+mj-lt"/>
              </a:rPr>
              <a:t> </a:t>
            </a:r>
            <a:endParaRPr lang="en-GB" sz="2200" dirty="0">
              <a:latin typeface="+mj-lt"/>
            </a:endParaRPr>
          </a:p>
        </p:txBody>
      </p:sp>
      <p:sp>
        <p:nvSpPr>
          <p:cNvPr id="39" name="Rounded Rectangle 11">
            <a:extLst>
              <a:ext uri="{FF2B5EF4-FFF2-40B4-BE49-F238E27FC236}">
                <a16:creationId xmlns:a16="http://schemas.microsoft.com/office/drawing/2014/main" id="{A316DD52-7894-4A75-969C-CA0645DA2978}"/>
              </a:ext>
            </a:extLst>
          </p:cNvPr>
          <p:cNvSpPr/>
          <p:nvPr/>
        </p:nvSpPr>
        <p:spPr>
          <a:xfrm>
            <a:off x="8741941" y="5905604"/>
            <a:ext cx="333053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comedor = lunch hall</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ounded Rectangle 11">
            <a:extLst>
              <a:ext uri="{FF2B5EF4-FFF2-40B4-BE49-F238E27FC236}">
                <a16:creationId xmlns:a16="http://schemas.microsoft.com/office/drawing/2014/main" id="{A316DD52-7894-4A75-969C-CA0645DA2978}"/>
              </a:ext>
            </a:extLst>
          </p:cNvPr>
          <p:cNvSpPr/>
          <p:nvPr/>
        </p:nvSpPr>
        <p:spPr>
          <a:xfrm>
            <a:off x="5461200" y="5904712"/>
            <a:ext cx="312503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*el objetivo = objective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743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5" grpId="0"/>
      <p:bldP spid="44" grpId="0"/>
      <p:bldP spid="46" grpId="0"/>
      <p:bldP spid="48" grpId="0"/>
      <p:bldP spid="55" grpId="0"/>
      <p:bldP spid="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41" name="Google Shape;241;p7"/>
          <p:cNvSpPr txBox="1"/>
          <p:nvPr/>
        </p:nvSpPr>
        <p:spPr>
          <a:xfrm>
            <a:off x="6127545" y="6015542"/>
            <a:ext cx="6005721"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Do you ________________________?</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5" name="Google Shape;265;p7"/>
          <p:cNvSpPr txBox="1"/>
          <p:nvPr/>
        </p:nvSpPr>
        <p:spPr>
          <a:xfrm>
            <a:off x="7144135" y="6015542"/>
            <a:ext cx="488119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F66400"/>
                </a:solidFill>
                <a:latin typeface="Century Gothic" panose="020B0502020202020204" pitchFamily="34" charset="0"/>
                <a:cs typeface="Arial"/>
                <a:sym typeface="Arial"/>
              </a:rPr>
              <a:t>come to all the classes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3" name="Google Shape;193;p7"/>
          <p:cNvSpPr/>
          <p:nvPr/>
        </p:nvSpPr>
        <p:spPr>
          <a:xfrm>
            <a:off x="869435" y="1369919"/>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194" name="Google Shape;194;p7"/>
          <p:cNvSpPr txBox="1"/>
          <p:nvPr/>
        </p:nvSpPr>
        <p:spPr>
          <a:xfrm>
            <a:off x="2494229" y="1298243"/>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195" name="Google Shape;195;p7"/>
          <p:cNvSpPr txBox="1"/>
          <p:nvPr/>
        </p:nvSpPr>
        <p:spPr>
          <a:xfrm>
            <a:off x="833500" y="1325563"/>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pic>
        <p:nvPicPr>
          <p:cNvPr id="196" name="Google Shape;196;p7" descr="background rectangle"/>
          <p:cNvPicPr preferRelativeResize="0"/>
          <p:nvPr/>
        </p:nvPicPr>
        <p:blipFill rotWithShape="1">
          <a:blip r:embed="rId3">
            <a:alphaModFix/>
          </a:blip>
          <a:srcRect/>
          <a:stretch/>
        </p:blipFill>
        <p:spPr>
          <a:xfrm>
            <a:off x="1" y="296863"/>
            <a:ext cx="4089324" cy="867128"/>
          </a:xfrm>
          <a:prstGeom prst="rect">
            <a:avLst/>
          </a:prstGeom>
          <a:noFill/>
          <a:ln>
            <a:noFill/>
          </a:ln>
        </p:spPr>
      </p:pic>
      <p:sp>
        <p:nvSpPr>
          <p:cNvPr id="197" name="Google Shape;197;p7"/>
          <p:cNvSpPr txBox="1"/>
          <p:nvPr/>
        </p:nvSpPr>
        <p:spPr>
          <a:xfrm>
            <a:off x="-440188" y="-67877"/>
            <a:ext cx="4680281"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1E4E79"/>
              </a:buClr>
              <a:buSzPts val="2800"/>
              <a:buFont typeface="Arial"/>
              <a:buNone/>
              <a:tabLst/>
              <a:defRPr/>
            </a:pPr>
            <a:endParaRPr kumimoji="0" sz="2800" b="1"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198" name="Google Shape;198;p7"/>
          <p:cNvSpPr txBox="1">
            <a:spLocks noGrp="1"/>
          </p:cNvSpPr>
          <p:nvPr>
            <p:ph type="title"/>
          </p:nvPr>
        </p:nvSpPr>
        <p:spPr>
          <a:xfrm>
            <a:off x="-7832" y="202679"/>
            <a:ext cx="3487005" cy="99990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Arial"/>
              <a:buNone/>
            </a:pPr>
            <a:r>
              <a:rPr lang="en-GB" sz="2800" b="1" err="1">
                <a:solidFill>
                  <a:schemeClr val="lt1"/>
                </a:solidFill>
              </a:rPr>
              <a:t>Preguntas</a:t>
            </a:r>
            <a:r>
              <a:rPr lang="en-GB" sz="2800" b="1">
                <a:solidFill>
                  <a:schemeClr val="lt1"/>
                </a:solidFill>
              </a:rPr>
              <a:t> en clase</a:t>
            </a:r>
            <a:endParaRPr sz="2800" dirty="0"/>
          </a:p>
        </p:txBody>
      </p:sp>
      <p:sp>
        <p:nvSpPr>
          <p:cNvPr id="199" name="Google Shape;199;p7">
            <a:hlinkClick r:id="" action="ppaction://noaction">
              <a:snd r:embed="rId4" name="1 ¿ves la imagen_.wav"/>
            </a:hlinkClick>
          </p:cNvPr>
          <p:cNvSpPr/>
          <p:nvPr/>
        </p:nvSpPr>
        <p:spPr>
          <a:xfrm>
            <a:off x="282149" y="1754603"/>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1</a:t>
            </a:r>
            <a:endParaRPr kumimoji="0"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00" name="Google Shape;200;p7"/>
          <p:cNvSpPr txBox="1"/>
          <p:nvPr/>
        </p:nvSpPr>
        <p:spPr>
          <a:xfrm>
            <a:off x="757213" y="2536919"/>
            <a:ext cx="461399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B0502020202020204" pitchFamily="34" charset="0"/>
                <a:ea typeface="Arial"/>
                <a:cs typeface="Arial"/>
                <a:sym typeface="Arial"/>
              </a:rPr>
              <a:t>Do</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you ________________</a:t>
            </a:r>
            <a:r>
              <a:rPr kumimoji="0" lang="en-GB" sz="200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t>
            </a:r>
            <a:endParaRPr kumimoji="0"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01" name="Google Shape;201;p7"/>
          <p:cNvSpPr/>
          <p:nvPr/>
        </p:nvSpPr>
        <p:spPr>
          <a:xfrm>
            <a:off x="733936" y="1351347"/>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02" name="Google Shape;202;p7"/>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escuchar</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03" name="Google Shape;203;p7"/>
          <p:cNvSpPr txBox="1"/>
          <p:nvPr/>
        </p:nvSpPr>
        <p:spPr>
          <a:xfrm>
            <a:off x="4089324" y="60948"/>
            <a:ext cx="8254169"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200"/>
              <a:buFont typeface="Arial"/>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Una amiga</a:t>
            </a:r>
            <a:r>
              <a:rPr kumimoji="0" lang="en-GB" sz="2000" b="1" i="0" u="none" strike="noStrike" kern="1200" cap="none" spc="0" normalizeH="0" noProof="0">
                <a:ln>
                  <a:noFill/>
                </a:ln>
                <a:solidFill>
                  <a:srgbClr val="4472C4">
                    <a:lumMod val="50000"/>
                  </a:srgbClr>
                </a:solidFill>
                <a:effectLst/>
                <a:uLnTx/>
                <a:uFillTx/>
                <a:latin typeface="Century Gothic" panose="020B0502020202020204" pitchFamily="34" charset="0"/>
                <a:ea typeface="Arial"/>
                <a:cs typeface="Arial"/>
                <a:sym typeface="Arial"/>
              </a:rPr>
              <a:t> de Lucía y Nadia</a:t>
            </a:r>
            <a:r>
              <a:rPr lang="en-GB" sz="2000" b="1">
                <a:solidFill>
                  <a:srgbClr val="4472C4">
                    <a:lumMod val="50000"/>
                  </a:srgbClr>
                </a:solidFill>
                <a:latin typeface="Century Gothic" panose="020B0502020202020204" pitchFamily="34" charset="0"/>
                <a:ea typeface="Arial"/>
                <a:cs typeface="Arial"/>
                <a:sym typeface="Arial"/>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tiene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unas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preguntas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a:t>
            </a:r>
            <a:endParaRPr kumimoji="0"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2060"/>
              </a:buClr>
              <a:buSzPts val="2200"/>
              <a:buFont typeface="Arial"/>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pregunta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¿para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quién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 es? </a:t>
            </a:r>
            <a:endParaRPr kumimoji="0"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2060"/>
              </a:buClr>
              <a:buSzPts val="2200"/>
              <a:buFont typeface="Arial"/>
              <a:buNone/>
              <a:tabLst/>
              <a:defRPr/>
            </a:pPr>
            <a:r>
              <a:rPr kumimoji="0" lang="en-GB" sz="20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Arial"/>
                <a:cs typeface="Arial"/>
                <a:sym typeface="Arial"/>
              </a:rPr>
              <a:t>Elige</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 la imagen correcta (A o B)</a:t>
            </a:r>
            <a:r>
              <a:rPr kumimoji="0" lang="en-GB" sz="2000" b="1" i="0" u="none" strike="noStrike" kern="1200" cap="none" spc="0" normalizeH="0" noProof="0">
                <a:ln>
                  <a:noFill/>
                </a:ln>
                <a:solidFill>
                  <a:srgbClr val="4472C4">
                    <a:lumMod val="50000"/>
                  </a:srgbClr>
                </a:solidFill>
                <a:effectLst/>
                <a:uLnTx/>
                <a:uFillTx/>
                <a:latin typeface="Century Gothic" panose="020B0502020202020204" pitchFamily="34" charset="0"/>
                <a:ea typeface="Arial"/>
                <a:cs typeface="Arial"/>
                <a:sym typeface="Arial"/>
              </a:rPr>
              <a:t> y c</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ompleta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traducción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07" name="Google Shape;207;p7"/>
          <p:cNvSpPr txBox="1"/>
          <p:nvPr/>
        </p:nvSpPr>
        <p:spPr>
          <a:xfrm>
            <a:off x="1793403" y="2533987"/>
            <a:ext cx="204934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66400"/>
                </a:solidFill>
                <a:latin typeface="Century Gothic" panose="020B0502020202020204" pitchFamily="34" charset="0"/>
                <a:ea typeface="Arial"/>
                <a:cs typeface="Arial"/>
                <a:sym typeface="Arial"/>
              </a:rPr>
              <a:t>s</a:t>
            </a:r>
            <a:r>
              <a:rPr kumimoji="0" lang="en-GB" sz="2000" b="1" i="0" u="none" strike="noStrike" kern="1200" cap="none" spc="0" normalizeH="0" baseline="0" noProof="0" dirty="0" err="1">
                <a:ln>
                  <a:noFill/>
                </a:ln>
                <a:solidFill>
                  <a:srgbClr val="F66400"/>
                </a:solidFill>
                <a:effectLst/>
                <a:uLnTx/>
                <a:uFillTx/>
                <a:latin typeface="Century Gothic" panose="020B0502020202020204" pitchFamily="34" charset="0"/>
                <a:ea typeface="Arial"/>
                <a:cs typeface="Arial"/>
                <a:sym typeface="Arial"/>
              </a:rPr>
              <a:t>ee</a:t>
            </a: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the image</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8" name="Google Shape;208;p7"/>
          <p:cNvSpPr/>
          <p:nvPr/>
        </p:nvSpPr>
        <p:spPr>
          <a:xfrm>
            <a:off x="868406" y="3070452"/>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09" name="Google Shape;209;p7"/>
          <p:cNvSpPr txBox="1"/>
          <p:nvPr/>
        </p:nvSpPr>
        <p:spPr>
          <a:xfrm>
            <a:off x="2493200" y="2998776"/>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0" name="Google Shape;210;p7"/>
          <p:cNvSpPr txBox="1"/>
          <p:nvPr/>
        </p:nvSpPr>
        <p:spPr>
          <a:xfrm>
            <a:off x="832471" y="3026096"/>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1" name="Google Shape;211;p7">
            <a:hlinkClick r:id="" action="ppaction://noaction">
              <a:snd r:embed="rId5" name="2 ¿sigues la conversación_.wav"/>
            </a:hlinkClick>
          </p:cNvPr>
          <p:cNvSpPr/>
          <p:nvPr/>
        </p:nvSpPr>
        <p:spPr>
          <a:xfrm>
            <a:off x="281120" y="3455136"/>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2</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12" name="Google Shape;212;p7"/>
          <p:cNvSpPr txBox="1"/>
          <p:nvPr/>
        </p:nvSpPr>
        <p:spPr>
          <a:xfrm>
            <a:off x="756184" y="4237452"/>
            <a:ext cx="506457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you ________________________?</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3" name="Google Shape;213;p7"/>
          <p:cNvSpPr/>
          <p:nvPr/>
        </p:nvSpPr>
        <p:spPr>
          <a:xfrm>
            <a:off x="2375254" y="2989067"/>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pic>
        <p:nvPicPr>
          <p:cNvPr id="215" name="Google Shape;215;p7"/>
          <p:cNvPicPr preferRelativeResize="0"/>
          <p:nvPr/>
        </p:nvPicPr>
        <p:blipFill rotWithShape="1">
          <a:blip r:embed="rId6">
            <a:alphaModFix/>
          </a:blip>
          <a:srcRect/>
          <a:stretch/>
        </p:blipFill>
        <p:spPr>
          <a:xfrm>
            <a:off x="961542" y="3261876"/>
            <a:ext cx="843444" cy="843444"/>
          </a:xfrm>
          <a:prstGeom prst="rect">
            <a:avLst/>
          </a:prstGeom>
          <a:noFill/>
          <a:ln>
            <a:noFill/>
          </a:ln>
        </p:spPr>
      </p:pic>
      <p:sp>
        <p:nvSpPr>
          <p:cNvPr id="216" name="Google Shape;216;p7"/>
          <p:cNvSpPr txBox="1"/>
          <p:nvPr/>
        </p:nvSpPr>
        <p:spPr>
          <a:xfrm>
            <a:off x="1746324" y="4224765"/>
            <a:ext cx="3123316"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66400"/>
                </a:solidFill>
                <a:latin typeface="Century Gothic" panose="020B0502020202020204" pitchFamily="34" charset="0"/>
                <a:ea typeface="Arial"/>
                <a:cs typeface="Arial"/>
                <a:sym typeface="Arial"/>
              </a:rPr>
              <a:t>f</a:t>
            </a:r>
            <a:r>
              <a:rPr kumimoji="0" lang="en-GB" sz="2000" b="1" i="0" u="none" strike="noStrike" kern="1200" cap="none" spc="0" normalizeH="0" baseline="0" noProof="0" dirty="0" err="1">
                <a:ln>
                  <a:noFill/>
                </a:ln>
                <a:solidFill>
                  <a:srgbClr val="F66400"/>
                </a:solidFill>
                <a:effectLst/>
                <a:uLnTx/>
                <a:uFillTx/>
                <a:latin typeface="Century Gothic" panose="020B0502020202020204" pitchFamily="34" charset="0"/>
                <a:ea typeface="Arial"/>
                <a:cs typeface="Arial"/>
                <a:sym typeface="Arial"/>
              </a:rPr>
              <a:t>ollow</a:t>
            </a: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the conversation</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7" name="Google Shape;217;p7"/>
          <p:cNvSpPr/>
          <p:nvPr/>
        </p:nvSpPr>
        <p:spPr>
          <a:xfrm>
            <a:off x="868406" y="4818945"/>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18" name="Google Shape;218;p7"/>
          <p:cNvSpPr txBox="1"/>
          <p:nvPr/>
        </p:nvSpPr>
        <p:spPr>
          <a:xfrm>
            <a:off x="2493200" y="4747269"/>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19" name="Google Shape;219;p7"/>
          <p:cNvSpPr txBox="1"/>
          <p:nvPr/>
        </p:nvSpPr>
        <p:spPr>
          <a:xfrm>
            <a:off x="832471" y="4774589"/>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20" name="Google Shape;220;p7">
            <a:hlinkClick r:id="" action="ppaction://noaction">
              <a:snd r:embed="rId7" name="3 ¿Decís cosas a Daniel en inglés_.wav"/>
            </a:hlinkClick>
          </p:cNvPr>
          <p:cNvSpPr/>
          <p:nvPr/>
        </p:nvSpPr>
        <p:spPr>
          <a:xfrm>
            <a:off x="281120" y="5203629"/>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3</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21" name="Google Shape;221;p7"/>
          <p:cNvSpPr txBox="1"/>
          <p:nvPr/>
        </p:nvSpPr>
        <p:spPr>
          <a:xfrm>
            <a:off x="749393" y="5969453"/>
            <a:ext cx="641102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you _____________________________?</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pic>
        <p:nvPicPr>
          <p:cNvPr id="224" name="Google Shape;224;p7"/>
          <p:cNvPicPr preferRelativeResize="0"/>
          <p:nvPr/>
        </p:nvPicPr>
        <p:blipFill rotWithShape="1">
          <a:blip r:embed="rId6">
            <a:alphaModFix/>
          </a:blip>
          <a:srcRect/>
          <a:stretch/>
        </p:blipFill>
        <p:spPr>
          <a:xfrm>
            <a:off x="2999306" y="3281625"/>
            <a:ext cx="843444" cy="843444"/>
          </a:xfrm>
          <a:prstGeom prst="rect">
            <a:avLst/>
          </a:prstGeom>
          <a:noFill/>
          <a:ln>
            <a:noFill/>
          </a:ln>
        </p:spPr>
      </p:pic>
      <p:sp>
        <p:nvSpPr>
          <p:cNvPr id="225" name="Google Shape;225;p7"/>
          <p:cNvSpPr/>
          <p:nvPr/>
        </p:nvSpPr>
        <p:spPr>
          <a:xfrm>
            <a:off x="6611755" y="1412928"/>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26" name="Google Shape;226;p7"/>
          <p:cNvSpPr txBox="1"/>
          <p:nvPr/>
        </p:nvSpPr>
        <p:spPr>
          <a:xfrm>
            <a:off x="8236549" y="1341252"/>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27" name="Google Shape;227;p7"/>
          <p:cNvSpPr txBox="1"/>
          <p:nvPr/>
        </p:nvSpPr>
        <p:spPr>
          <a:xfrm>
            <a:off x="6575820" y="1368572"/>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28" name="Google Shape;228;p7">
            <a:hlinkClick r:id="" action="ppaction://noaction">
              <a:snd r:embed="rId8" name="4 ¿traduces las frases_.wav"/>
            </a:hlinkClick>
          </p:cNvPr>
          <p:cNvSpPr/>
          <p:nvPr/>
        </p:nvSpPr>
        <p:spPr>
          <a:xfrm>
            <a:off x="6024469" y="1797612"/>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4</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29" name="Google Shape;229;p7"/>
          <p:cNvSpPr txBox="1"/>
          <p:nvPr/>
        </p:nvSpPr>
        <p:spPr>
          <a:xfrm>
            <a:off x="6059546" y="2579598"/>
            <a:ext cx="612000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you _________________________________?</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0" name="Google Shape;230;p7"/>
          <p:cNvSpPr/>
          <p:nvPr/>
        </p:nvSpPr>
        <p:spPr>
          <a:xfrm>
            <a:off x="8123566" y="1353238"/>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1" name="Google Shape;231;p7"/>
          <p:cNvSpPr/>
          <p:nvPr/>
        </p:nvSpPr>
        <p:spPr>
          <a:xfrm>
            <a:off x="6610726" y="3113461"/>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2" name="Google Shape;232;p7"/>
          <p:cNvSpPr txBox="1"/>
          <p:nvPr/>
        </p:nvSpPr>
        <p:spPr>
          <a:xfrm>
            <a:off x="8235520" y="3041785"/>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3" name="Google Shape;233;p7"/>
          <p:cNvSpPr txBox="1"/>
          <p:nvPr/>
        </p:nvSpPr>
        <p:spPr>
          <a:xfrm>
            <a:off x="6574791" y="3069105"/>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4" name="Google Shape;234;p7">
            <a:hlinkClick r:id="" action="ppaction://noaction">
              <a:snd r:embed="rId9" name="5 ¿Incluís ejemplos de verbos en el pasado_.wav"/>
            </a:hlinkClick>
          </p:cNvPr>
          <p:cNvSpPr/>
          <p:nvPr/>
        </p:nvSpPr>
        <p:spPr>
          <a:xfrm>
            <a:off x="6023440" y="3498145"/>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5</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35" name="Google Shape;235;p7"/>
          <p:cNvSpPr txBox="1"/>
          <p:nvPr/>
        </p:nvSpPr>
        <p:spPr>
          <a:xfrm>
            <a:off x="6073600" y="4318426"/>
            <a:ext cx="605966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Do </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you _____________________________________?</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6" name="Google Shape;236;p7"/>
          <p:cNvSpPr/>
          <p:nvPr/>
        </p:nvSpPr>
        <p:spPr>
          <a:xfrm>
            <a:off x="8152198" y="3041697"/>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7" name="Google Shape;237;p7"/>
          <p:cNvSpPr/>
          <p:nvPr/>
        </p:nvSpPr>
        <p:spPr>
          <a:xfrm>
            <a:off x="6610726" y="4861954"/>
            <a:ext cx="3442790" cy="1126004"/>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sp>
        <p:nvSpPr>
          <p:cNvPr id="238" name="Google Shape;238;p7"/>
          <p:cNvSpPr txBox="1"/>
          <p:nvPr/>
        </p:nvSpPr>
        <p:spPr>
          <a:xfrm>
            <a:off x="8235520" y="4790278"/>
            <a:ext cx="3337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B</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39" name="Google Shape;239;p7"/>
          <p:cNvSpPr txBox="1"/>
          <p:nvPr/>
        </p:nvSpPr>
        <p:spPr>
          <a:xfrm>
            <a:off x="6574791" y="4817598"/>
            <a:ext cx="3738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rPr>
              <a:t>A</a:t>
            </a:r>
            <a:endParaRPr kumimoji="0"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40" name="Google Shape;240;p7">
            <a:hlinkClick r:id="" action="ppaction://noaction">
              <a:snd r:embed="rId10" name="6 ¿Venís a todas las clases_.wav"/>
            </a:hlinkClick>
          </p:cNvPr>
          <p:cNvSpPr/>
          <p:nvPr/>
        </p:nvSpPr>
        <p:spPr>
          <a:xfrm>
            <a:off x="6023440" y="5246638"/>
            <a:ext cx="414926" cy="366847"/>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31538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rPr>
              <a:t>6</a:t>
            </a:r>
            <a:endParaRPr kumimoji="0" sz="2000" b="1" i="0" u="none" strike="noStrike" kern="1200" cap="none" spc="0" normalizeH="0" baseline="0" noProof="0">
              <a:ln>
                <a:noFill/>
              </a:ln>
              <a:solidFill>
                <a:srgbClr val="FFFFFF"/>
              </a:solidFill>
              <a:effectLst/>
              <a:uLnTx/>
              <a:uFillTx/>
              <a:latin typeface="Century Gothic" panose="020B0502020202020204" pitchFamily="34" charset="0"/>
              <a:ea typeface="Arial"/>
              <a:cs typeface="Arial"/>
              <a:sym typeface="Arial"/>
            </a:endParaRPr>
          </a:p>
        </p:txBody>
      </p:sp>
      <p:sp>
        <p:nvSpPr>
          <p:cNvPr id="242" name="Google Shape;242;p7"/>
          <p:cNvSpPr/>
          <p:nvPr/>
        </p:nvSpPr>
        <p:spPr>
          <a:xfrm>
            <a:off x="2405807" y="4783338"/>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pic>
        <p:nvPicPr>
          <p:cNvPr id="248" name="Google Shape;248;p7"/>
          <p:cNvPicPr preferRelativeResize="0"/>
          <p:nvPr/>
        </p:nvPicPr>
        <p:blipFill rotWithShape="1">
          <a:blip r:embed="rId6">
            <a:alphaModFix/>
          </a:blip>
          <a:srcRect/>
          <a:stretch/>
        </p:blipFill>
        <p:spPr>
          <a:xfrm>
            <a:off x="6923412" y="3266637"/>
            <a:ext cx="843444" cy="843444"/>
          </a:xfrm>
          <a:prstGeom prst="rect">
            <a:avLst/>
          </a:prstGeom>
          <a:noFill/>
          <a:ln>
            <a:noFill/>
          </a:ln>
        </p:spPr>
      </p:pic>
      <p:pic>
        <p:nvPicPr>
          <p:cNvPr id="249" name="Google Shape;249;p7"/>
          <p:cNvPicPr preferRelativeResize="0"/>
          <p:nvPr/>
        </p:nvPicPr>
        <p:blipFill rotWithShape="1">
          <a:blip r:embed="rId6">
            <a:alphaModFix/>
          </a:blip>
          <a:srcRect/>
          <a:stretch/>
        </p:blipFill>
        <p:spPr>
          <a:xfrm>
            <a:off x="8491987" y="3318129"/>
            <a:ext cx="843444" cy="843444"/>
          </a:xfrm>
          <a:prstGeom prst="rect">
            <a:avLst/>
          </a:prstGeom>
          <a:noFill/>
          <a:ln>
            <a:noFill/>
          </a:ln>
        </p:spPr>
      </p:pic>
      <p:pic>
        <p:nvPicPr>
          <p:cNvPr id="252" name="Google Shape;252;p7"/>
          <p:cNvPicPr preferRelativeResize="0"/>
          <p:nvPr/>
        </p:nvPicPr>
        <p:blipFill rotWithShape="1">
          <a:blip r:embed="rId6">
            <a:alphaModFix/>
          </a:blip>
          <a:srcRect/>
          <a:stretch/>
        </p:blipFill>
        <p:spPr>
          <a:xfrm>
            <a:off x="7486783" y="5049096"/>
            <a:ext cx="843444" cy="843444"/>
          </a:xfrm>
          <a:prstGeom prst="rect">
            <a:avLst/>
          </a:prstGeom>
          <a:noFill/>
          <a:ln>
            <a:noFill/>
          </a:ln>
        </p:spPr>
      </p:pic>
      <p:sp>
        <p:nvSpPr>
          <p:cNvPr id="254" name="Google Shape;254;p7"/>
          <p:cNvSpPr txBox="1"/>
          <p:nvPr/>
        </p:nvSpPr>
        <p:spPr>
          <a:xfrm>
            <a:off x="7048003" y="2560397"/>
            <a:ext cx="440251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translate </a:t>
            </a: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the phrases / sentences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5" name="Google Shape;255;p7"/>
          <p:cNvSpPr txBox="1"/>
          <p:nvPr/>
        </p:nvSpPr>
        <p:spPr>
          <a:xfrm>
            <a:off x="4373177" y="1093238"/>
            <a:ext cx="116177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verbo</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6" name="Google Shape;256;p7"/>
          <p:cNvSpPr txBox="1"/>
          <p:nvPr/>
        </p:nvSpPr>
        <p:spPr>
          <a:xfrm>
            <a:off x="4400000" y="1765337"/>
            <a:ext cx="143292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ea typeface="Arial"/>
                <a:cs typeface="Arial"/>
                <a:sym typeface="Arial"/>
              </a:rPr>
              <a:t>v</a:t>
            </a:r>
            <a:r>
              <a:rPr lang="en-GB" sz="2000" b="1" dirty="0" err="1">
                <a:solidFill>
                  <a:srgbClr val="4472C4">
                    <a:lumMod val="50000"/>
                  </a:srgbClr>
                </a:solidFill>
                <a:latin typeface="Century Gothic" panose="020B0502020202020204" pitchFamily="34" charset="0"/>
                <a:ea typeface="Arial"/>
                <a:cs typeface="Arial"/>
                <a:sym typeface="Arial"/>
              </a:rPr>
              <a:t>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57" name="Google Shape;257;p7"/>
          <p:cNvSpPr txBox="1"/>
          <p:nvPr/>
        </p:nvSpPr>
        <p:spPr>
          <a:xfrm>
            <a:off x="4381545" y="3455136"/>
            <a:ext cx="116177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sigu</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es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58" name="Google Shape;258;p7"/>
          <p:cNvSpPr txBox="1"/>
          <p:nvPr/>
        </p:nvSpPr>
        <p:spPr>
          <a:xfrm>
            <a:off x="10105421" y="1782716"/>
            <a:ext cx="163326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tradu</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ces</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9" name="Google Shape;259;p7"/>
          <p:cNvSpPr txBox="1"/>
          <p:nvPr/>
        </p:nvSpPr>
        <p:spPr>
          <a:xfrm>
            <a:off x="10156374" y="1083492"/>
            <a:ext cx="116177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rPr>
              <a:t>verbo</a:t>
            </a:r>
            <a:endParaRPr kumimoji="0"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0" name="Google Shape;260;p7"/>
          <p:cNvSpPr txBox="1"/>
          <p:nvPr/>
        </p:nvSpPr>
        <p:spPr>
          <a:xfrm>
            <a:off x="4385944" y="5128967"/>
            <a:ext cx="127220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dec</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ís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61" name="Google Shape;261;p7"/>
          <p:cNvSpPr txBox="1"/>
          <p:nvPr/>
        </p:nvSpPr>
        <p:spPr>
          <a:xfrm>
            <a:off x="10164742" y="3445390"/>
            <a:ext cx="162489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inclu</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Arial"/>
                <a:cs typeface="Arial"/>
                <a:sym typeface="Arial"/>
              </a:rPr>
              <a:t>ís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62" name="Google Shape;262;p7"/>
          <p:cNvSpPr txBox="1"/>
          <p:nvPr/>
        </p:nvSpPr>
        <p:spPr>
          <a:xfrm>
            <a:off x="10156374" y="5203629"/>
            <a:ext cx="163326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ea typeface="Arial"/>
                <a:cs typeface="Arial"/>
                <a:sym typeface="Arial"/>
              </a:rPr>
              <a:t>ven</a:t>
            </a:r>
            <a:r>
              <a:rPr lang="en-GB" sz="2000" b="1" dirty="0" err="1">
                <a:solidFill>
                  <a:srgbClr val="4472C4">
                    <a:lumMod val="50000"/>
                  </a:srgbClr>
                </a:solidFill>
                <a:latin typeface="Century Gothic" panose="020B0502020202020204" pitchFamily="34" charset="0"/>
                <a:ea typeface="Arial"/>
                <a:cs typeface="Arial"/>
                <a:sym typeface="Arial"/>
              </a:rPr>
              <a:t>ís</a:t>
            </a:r>
            <a:endParaRPr kumimoji="0"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Arial"/>
              <a:cs typeface="Arial"/>
              <a:sym typeface="Arial"/>
            </a:endParaRPr>
          </a:p>
        </p:txBody>
      </p:sp>
      <p:sp>
        <p:nvSpPr>
          <p:cNvPr id="263" name="Google Shape;263;p7"/>
          <p:cNvSpPr txBox="1"/>
          <p:nvPr/>
        </p:nvSpPr>
        <p:spPr>
          <a:xfrm>
            <a:off x="1719140" y="5969452"/>
            <a:ext cx="378094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66400"/>
                </a:solidFill>
                <a:latin typeface="Century Gothic" panose="020B0502020202020204" pitchFamily="34" charset="0"/>
                <a:ea typeface="Arial"/>
                <a:cs typeface="Arial"/>
                <a:sym typeface="Arial"/>
              </a:rPr>
              <a:t>s</a:t>
            </a: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ay things </a:t>
            </a: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to Daniel</a:t>
            </a:r>
            <a:r>
              <a:rPr kumimoji="0" lang="en-GB" sz="2000" b="1" i="0" u="none" strike="noStrike" kern="1200" cap="none" spc="0" normalizeH="0" noProof="0">
                <a:ln>
                  <a:noFill/>
                </a:ln>
                <a:solidFill>
                  <a:srgbClr val="F66400"/>
                </a:solidFill>
                <a:effectLst/>
                <a:uLnTx/>
                <a:uFillTx/>
                <a:latin typeface="Century Gothic" panose="020B0502020202020204" pitchFamily="34" charset="0"/>
                <a:ea typeface="Arial"/>
                <a:cs typeface="Arial"/>
                <a:sym typeface="Arial"/>
              </a:rPr>
              <a:t> </a:t>
            </a: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in English</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4" name="Google Shape;264;p7"/>
          <p:cNvSpPr txBox="1"/>
          <p:nvPr/>
        </p:nvSpPr>
        <p:spPr>
          <a:xfrm>
            <a:off x="7073215" y="4305119"/>
            <a:ext cx="5060581" cy="400069"/>
          </a:xfrm>
          <a:prstGeom prst="rect">
            <a:avLst/>
          </a:prstGeom>
          <a:noFill/>
          <a:ln>
            <a:noFill/>
          </a:ln>
        </p:spPr>
        <p:txBody>
          <a:bodyPr spcFirstLastPara="1" wrap="square" lIns="91425" tIns="45700" rIns="91425" bIns="45700" anchor="t" anchorCtr="0">
            <a:spAutoFit/>
          </a:bodyPr>
          <a:lstStyle/>
          <a:p>
            <a:pPr lvl="0">
              <a:defRPr/>
            </a:pPr>
            <a:r>
              <a:rPr lang="en-GB" sz="2000" b="1" dirty="0">
                <a:solidFill>
                  <a:srgbClr val="F66400"/>
                </a:solidFill>
                <a:latin typeface="Century Gothic" panose="020B0502020202020204" pitchFamily="34" charset="0"/>
                <a:cs typeface="Arial"/>
                <a:sym typeface="Arial"/>
              </a:rPr>
              <a:t>include examples of verbs in the past</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Imagen 6" descr="Dibujo animado de un personaje de caricatura&#10;&#10;Descripción generada automáticamente con confianza baja">
            <a:extLst>
              <a:ext uri="{FF2B5EF4-FFF2-40B4-BE49-F238E27FC236}">
                <a16:creationId xmlns:a16="http://schemas.microsoft.com/office/drawing/2014/main" id="{645FF909-07AB-CF4E-92AE-25B1D9A535FB}"/>
              </a:ext>
            </a:extLst>
          </p:cNvPr>
          <p:cNvPicPr>
            <a:picLocks noChangeAspect="1"/>
          </p:cNvPicPr>
          <p:nvPr/>
        </p:nvPicPr>
        <p:blipFill rotWithShape="1">
          <a:blip r:embed="rId11"/>
          <a:srcRect l="30058" t="24187" r="52286" b="43395"/>
          <a:stretch/>
        </p:blipFill>
        <p:spPr>
          <a:xfrm>
            <a:off x="1613269" y="3218804"/>
            <a:ext cx="895264" cy="925527"/>
          </a:xfrm>
          <a:prstGeom prst="rect">
            <a:avLst/>
          </a:prstGeom>
        </p:spPr>
      </p:pic>
      <p:pic>
        <p:nvPicPr>
          <p:cNvPr id="84" name="Imagen 83" descr="Dibujo animado de un personaje de caricatura&#10;&#10;Descripción generada automáticamente con confianza baja">
            <a:extLst>
              <a:ext uri="{FF2B5EF4-FFF2-40B4-BE49-F238E27FC236}">
                <a16:creationId xmlns:a16="http://schemas.microsoft.com/office/drawing/2014/main" id="{F2752EDA-02C9-B744-9AA0-3E95D1059E7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7518295" y="1627628"/>
            <a:ext cx="895264" cy="925527"/>
          </a:xfrm>
          <a:prstGeom prst="rect">
            <a:avLst/>
          </a:prstGeom>
        </p:spPr>
      </p:pic>
      <p:sp>
        <p:nvSpPr>
          <p:cNvPr id="94" name="Google Shape;222;p7">
            <a:extLst>
              <a:ext uri="{FF2B5EF4-FFF2-40B4-BE49-F238E27FC236}">
                <a16:creationId xmlns:a16="http://schemas.microsoft.com/office/drawing/2014/main" id="{C279B748-66F9-1545-A43C-13ABFF510578}"/>
              </a:ext>
            </a:extLst>
          </p:cNvPr>
          <p:cNvSpPr/>
          <p:nvPr/>
        </p:nvSpPr>
        <p:spPr>
          <a:xfrm>
            <a:off x="6513343" y="4842101"/>
            <a:ext cx="507219" cy="41399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Arial"/>
              <a:cs typeface="Arial"/>
              <a:sym typeface="Arial"/>
            </a:endParaRPr>
          </a:p>
        </p:txBody>
      </p:sp>
      <p:pic>
        <p:nvPicPr>
          <p:cNvPr id="80" name="Google Shape;248;p7">
            <a:extLst>
              <a:ext uri="{FF2B5EF4-FFF2-40B4-BE49-F238E27FC236}">
                <a16:creationId xmlns:a16="http://schemas.microsoft.com/office/drawing/2014/main" id="{AF56A3C4-4A67-0A48-9ABD-0FC10FE844E2}"/>
              </a:ext>
            </a:extLst>
          </p:cNvPr>
          <p:cNvPicPr preferRelativeResize="0"/>
          <p:nvPr/>
        </p:nvPicPr>
        <p:blipFill rotWithShape="1">
          <a:blip r:embed="rId6">
            <a:alphaModFix/>
          </a:blip>
          <a:srcRect/>
          <a:stretch/>
        </p:blipFill>
        <p:spPr>
          <a:xfrm>
            <a:off x="6824520" y="1667393"/>
            <a:ext cx="843444" cy="843444"/>
          </a:xfrm>
          <a:prstGeom prst="rect">
            <a:avLst/>
          </a:prstGeom>
          <a:noFill/>
          <a:ln>
            <a:noFill/>
          </a:ln>
        </p:spPr>
      </p:pic>
      <p:pic>
        <p:nvPicPr>
          <p:cNvPr id="81" name="Imagen 83" descr="Dibujo animado de un personaje de caricatura&#10;&#10;Descripción generada automáticamente con confianza baja">
            <a:extLst>
              <a:ext uri="{FF2B5EF4-FFF2-40B4-BE49-F238E27FC236}">
                <a16:creationId xmlns:a16="http://schemas.microsoft.com/office/drawing/2014/main" id="{F950B824-35FA-E04D-86A8-D366E6BEBCB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9137100" y="3267762"/>
            <a:ext cx="895264" cy="925527"/>
          </a:xfrm>
          <a:prstGeom prst="rect">
            <a:avLst/>
          </a:prstGeom>
        </p:spPr>
      </p:pic>
      <p:pic>
        <p:nvPicPr>
          <p:cNvPr id="82" name="Imagen 83" descr="Dibujo animado de un personaje de caricatura&#10;&#10;Descripción generada automáticamente con confianza baja">
            <a:extLst>
              <a:ext uri="{FF2B5EF4-FFF2-40B4-BE49-F238E27FC236}">
                <a16:creationId xmlns:a16="http://schemas.microsoft.com/office/drawing/2014/main" id="{6421BB38-A33B-A94E-B2C4-B9AB9C3A58B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232643" y="5017653"/>
            <a:ext cx="895264" cy="925527"/>
          </a:xfrm>
          <a:prstGeom prst="rect">
            <a:avLst/>
          </a:prstGeom>
        </p:spPr>
      </p:pic>
      <p:pic>
        <p:nvPicPr>
          <p:cNvPr id="83" name="Google Shape;249;p7">
            <a:extLst>
              <a:ext uri="{FF2B5EF4-FFF2-40B4-BE49-F238E27FC236}">
                <a16:creationId xmlns:a16="http://schemas.microsoft.com/office/drawing/2014/main" id="{163243F4-EBBA-114F-BAD9-3143D5A20C53}"/>
              </a:ext>
            </a:extLst>
          </p:cNvPr>
          <p:cNvPicPr preferRelativeResize="0"/>
          <p:nvPr/>
        </p:nvPicPr>
        <p:blipFill rotWithShape="1">
          <a:blip r:embed="rId6">
            <a:alphaModFix/>
          </a:blip>
          <a:srcRect/>
          <a:stretch/>
        </p:blipFill>
        <p:spPr>
          <a:xfrm>
            <a:off x="2699716" y="5106573"/>
            <a:ext cx="843444" cy="843444"/>
          </a:xfrm>
          <a:prstGeom prst="rect">
            <a:avLst/>
          </a:prstGeom>
          <a:noFill/>
          <a:ln>
            <a:noFill/>
          </a:ln>
        </p:spPr>
      </p:pic>
      <p:pic>
        <p:nvPicPr>
          <p:cNvPr id="90" name="Imagen 83" descr="Dibujo animado de un personaje de caricatura&#10;&#10;Descripción generada automáticamente con confianza baja">
            <a:extLst>
              <a:ext uri="{FF2B5EF4-FFF2-40B4-BE49-F238E27FC236}">
                <a16:creationId xmlns:a16="http://schemas.microsoft.com/office/drawing/2014/main" id="{D40118C0-01E5-3644-ACC5-442EFC283B8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3344829" y="5056206"/>
            <a:ext cx="895264" cy="925527"/>
          </a:xfrm>
          <a:prstGeom prst="rect">
            <a:avLst/>
          </a:prstGeom>
        </p:spPr>
      </p:pic>
      <p:pic>
        <p:nvPicPr>
          <p:cNvPr id="91" name="Imagen 83" descr="Dibujo animado de un personaje de caricatura&#10;&#10;Descripción generada automáticamente con confianza baja">
            <a:extLst>
              <a:ext uri="{FF2B5EF4-FFF2-40B4-BE49-F238E27FC236}">
                <a16:creationId xmlns:a16="http://schemas.microsoft.com/office/drawing/2014/main" id="{D396D6CC-6B68-1D4D-B2D1-FB5CF6A1615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6850399" y="4998916"/>
            <a:ext cx="895264" cy="925527"/>
          </a:xfrm>
          <a:prstGeom prst="rect">
            <a:avLst/>
          </a:prstGeom>
        </p:spPr>
      </p:pic>
      <p:pic>
        <p:nvPicPr>
          <p:cNvPr id="92" name="Google Shape;248;p7">
            <a:extLst>
              <a:ext uri="{FF2B5EF4-FFF2-40B4-BE49-F238E27FC236}">
                <a16:creationId xmlns:a16="http://schemas.microsoft.com/office/drawing/2014/main" id="{5F274EFE-96ED-8F49-915D-79D8522B9746}"/>
              </a:ext>
            </a:extLst>
          </p:cNvPr>
          <p:cNvPicPr preferRelativeResize="0"/>
          <p:nvPr/>
        </p:nvPicPr>
        <p:blipFill rotWithShape="1">
          <a:blip r:embed="rId6">
            <a:alphaModFix/>
          </a:blip>
          <a:srcRect/>
          <a:stretch/>
        </p:blipFill>
        <p:spPr>
          <a:xfrm>
            <a:off x="8737896" y="4998916"/>
            <a:ext cx="843444" cy="843444"/>
          </a:xfrm>
          <a:prstGeom prst="rect">
            <a:avLst/>
          </a:prstGeom>
          <a:noFill/>
          <a:ln>
            <a:noFill/>
          </a:ln>
        </p:spPr>
      </p:pic>
      <p:pic>
        <p:nvPicPr>
          <p:cNvPr id="93" name="Imagen 83" descr="Dibujo animado de un personaje de caricatura&#10;&#10;Descripción generada automáticamente con confianza baja">
            <a:extLst>
              <a:ext uri="{FF2B5EF4-FFF2-40B4-BE49-F238E27FC236}">
                <a16:creationId xmlns:a16="http://schemas.microsoft.com/office/drawing/2014/main" id="{37D6293D-6B77-F844-90B5-769502E092C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8737896" y="1569438"/>
            <a:ext cx="895264" cy="925527"/>
          </a:xfrm>
          <a:prstGeom prst="rect">
            <a:avLst/>
          </a:prstGeom>
        </p:spPr>
      </p:pic>
      <p:pic>
        <p:nvPicPr>
          <p:cNvPr id="95" name="Imagen 83" descr="Dibujo animado de un personaje de caricatura&#10;&#10;Descripción generada automáticamente con confianza baja">
            <a:extLst>
              <a:ext uri="{FF2B5EF4-FFF2-40B4-BE49-F238E27FC236}">
                <a16:creationId xmlns:a16="http://schemas.microsoft.com/office/drawing/2014/main" id="{829A94FA-BE1C-8E4E-8F49-5FDD43388DE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1081874" y="1512518"/>
            <a:ext cx="895264" cy="925527"/>
          </a:xfrm>
          <a:prstGeom prst="rect">
            <a:avLst/>
          </a:prstGeom>
        </p:spPr>
      </p:pic>
      <p:pic>
        <p:nvPicPr>
          <p:cNvPr id="96" name="Google Shape;249;p7">
            <a:extLst>
              <a:ext uri="{FF2B5EF4-FFF2-40B4-BE49-F238E27FC236}">
                <a16:creationId xmlns:a16="http://schemas.microsoft.com/office/drawing/2014/main" id="{2950EB66-616D-4442-AADB-FD2A4C579F38}"/>
              </a:ext>
            </a:extLst>
          </p:cNvPr>
          <p:cNvPicPr preferRelativeResize="0"/>
          <p:nvPr/>
        </p:nvPicPr>
        <p:blipFill rotWithShape="1">
          <a:blip r:embed="rId6">
            <a:alphaModFix/>
          </a:blip>
          <a:srcRect/>
          <a:stretch/>
        </p:blipFill>
        <p:spPr>
          <a:xfrm>
            <a:off x="2548947" y="1601438"/>
            <a:ext cx="843444" cy="843444"/>
          </a:xfrm>
          <a:prstGeom prst="rect">
            <a:avLst/>
          </a:prstGeom>
          <a:noFill/>
          <a:ln>
            <a:noFill/>
          </a:ln>
        </p:spPr>
      </p:pic>
      <p:pic>
        <p:nvPicPr>
          <p:cNvPr id="97" name="Imagen 83" descr="Dibujo animado de un personaje de caricatura&#10;&#10;Descripción generada automáticamente con confianza baja">
            <a:extLst>
              <a:ext uri="{FF2B5EF4-FFF2-40B4-BE49-F238E27FC236}">
                <a16:creationId xmlns:a16="http://schemas.microsoft.com/office/drawing/2014/main" id="{27FED851-EE72-DA42-8EAB-62CC2E05E81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7315" b="54722" l="31823" r="45938">
                        <a14:foregroundMark x1="43385" y1="40185" x2="37604" y2="39444"/>
                        <a14:foregroundMark x1="40000" y1="27315" x2="38542" y2="27685"/>
                        <a14:foregroundMark x1="35208" y1="53611" x2="35625" y2="54722"/>
                      </a14:backgroundRemoval>
                    </a14:imgEffect>
                  </a14:imgLayer>
                </a14:imgProps>
              </a:ext>
            </a:extLst>
          </a:blip>
          <a:srcRect l="30058" t="24187" r="52286" b="43395"/>
          <a:stretch/>
        </p:blipFill>
        <p:spPr>
          <a:xfrm>
            <a:off x="3194060" y="1551071"/>
            <a:ext cx="895264" cy="925527"/>
          </a:xfrm>
          <a:prstGeom prst="rect">
            <a:avLst/>
          </a:prstGeom>
        </p:spPr>
      </p:pic>
    </p:spTree>
    <p:extLst>
      <p:ext uri="{BB962C8B-B14F-4D97-AF65-F5344CB8AC3E}">
        <p14:creationId xmlns:p14="http://schemas.microsoft.com/office/powerpoint/2010/main" val="68462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How to say ‘your’</a:t>
            </a:r>
            <a:br>
              <a:rPr lang="en-GB" sz="2400" b="1">
                <a:solidFill>
                  <a:schemeClr val="bg1"/>
                </a:solidFill>
              </a:rPr>
            </a:br>
            <a:r>
              <a:rPr lang="en-GB" sz="2400">
                <a:solidFill>
                  <a:schemeClr val="bg1"/>
                </a:solidFill>
              </a:rPr>
              <a:t>Possessive adjectives [revisited]</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57086" y="1399022"/>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In Spanish, there are two ways to say ‘</a:t>
            </a:r>
            <a:r>
              <a:rPr kumimoji="0" lang="en-GB" sz="2400" b="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your</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_____ and _________.</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D6869208-22C3-4C4C-84B6-5C3DC7A89787}"/>
              </a:ext>
            </a:extLst>
          </p:cNvPr>
          <p:cNvSpPr txBox="1"/>
          <p:nvPr/>
        </p:nvSpPr>
        <p:spPr>
          <a:xfrm>
            <a:off x="257085" y="2134731"/>
            <a:ext cx="11187969"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two or more people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use </a:t>
            </a:r>
            <a:r>
              <a:rPr lang="en-GB" sz="2400">
                <a:solidFill>
                  <a:srgbClr val="4472C4">
                    <a:lumMod val="50000"/>
                  </a:srgbClr>
                </a:solidFill>
                <a:latin typeface="Century Gothic" panose="020B0502020202020204" pitchFamily="34" charset="0"/>
              </a:rPr>
              <a:t>__________</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extBox 2"/>
          <p:cNvSpPr txBox="1"/>
          <p:nvPr/>
        </p:nvSpPr>
        <p:spPr>
          <a:xfrm>
            <a:off x="6985211" y="1380759"/>
            <a:ext cx="901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66400"/>
                </a:solidFill>
                <a:effectLst/>
                <a:uLnTx/>
                <a:uFillTx/>
                <a:latin typeface="Century Gothic" panose="020F0302020204030204"/>
                <a:ea typeface="+mn-ea"/>
                <a:cs typeface="+mn-cs"/>
              </a:rPr>
              <a:t>tu</a:t>
            </a:r>
            <a:endParaRPr kumimoji="0" lang="en-GB" sz="24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9" name="TextBox 38"/>
          <p:cNvSpPr txBox="1"/>
          <p:nvPr/>
        </p:nvSpPr>
        <p:spPr>
          <a:xfrm>
            <a:off x="6985211" y="3330818"/>
            <a:ext cx="730520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Your objective is to learn Spanish.</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Rectangle 39"/>
          <p:cNvSpPr/>
          <p:nvPr/>
        </p:nvSpPr>
        <p:spPr>
          <a:xfrm>
            <a:off x="862772" y="3473010"/>
            <a:ext cx="66911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lang="en-GB" sz="2400" dirty="0" err="1">
                <a:solidFill>
                  <a:srgbClr val="4472C4">
                    <a:lumMod val="50000"/>
                  </a:srgbClr>
                </a:solidFill>
                <a:latin typeface="Century Gothic" panose="020B0502020202020204" pitchFamily="34" charset="0"/>
                <a:ea typeface="Calibri" panose="020F0502020204030204" pitchFamily="34" charset="0"/>
              </a:rPr>
              <a:t>objetivo</a:t>
            </a:r>
            <a:r>
              <a:rPr lang="en-GB" sz="2400" dirty="0">
                <a:solidFill>
                  <a:srgbClr val="4472C4">
                    <a:lumMod val="50000"/>
                  </a:srgbClr>
                </a:solidFill>
                <a:latin typeface="Century Gothic" panose="020B0502020202020204" pitchFamily="34" charset="0"/>
                <a:ea typeface="Calibri" panose="020F0502020204030204" pitchFamily="34" charset="0"/>
              </a:rPr>
              <a:t> es </a:t>
            </a:r>
            <a:r>
              <a:rPr lang="en-GB" sz="2400" err="1">
                <a:solidFill>
                  <a:srgbClr val="4472C4">
                    <a:lumMod val="50000"/>
                  </a:srgbClr>
                </a:solidFill>
                <a:latin typeface="Century Gothic" panose="020B0502020202020204" pitchFamily="34" charset="0"/>
                <a:ea typeface="Calibri" panose="020F0502020204030204" pitchFamily="34" charset="0"/>
              </a:rPr>
              <a:t>aprender</a:t>
            </a:r>
            <a:r>
              <a:rPr lang="en-GB" sz="2400">
                <a:solidFill>
                  <a:srgbClr val="4472C4">
                    <a:lumMod val="50000"/>
                  </a:srgbClr>
                </a:solidFill>
                <a:latin typeface="Century Gothic" panose="020B0502020202020204" pitchFamily="34" charset="0"/>
                <a:ea typeface="Calibri" panose="020F0502020204030204" pitchFamily="34" charset="0"/>
              </a:rPr>
              <a:t> español</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41" name="Google Shape;898;p32">
            <a:hlinkClick r:id="" action="ppaction://noaction">
              <a:snd r:embed="rId4" name="1 vuestro objetivo.wav"/>
            </a:hlinkClick>
          </p:cNvPr>
          <p:cNvSpPr/>
          <p:nvPr/>
        </p:nvSpPr>
        <p:spPr>
          <a:xfrm>
            <a:off x="264142" y="345670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Arial"/>
                <a:sym typeface="Arial"/>
              </a:rPr>
              <a:t>1</a:t>
            </a:r>
            <a:endParaRPr kumimoji="0" sz="2400" b="1" i="0" u="none" strike="noStrike" kern="0" cap="none" spc="0" normalizeH="0" baseline="0" noProof="0" dirty="0">
              <a:ln>
                <a:noFill/>
              </a:ln>
              <a:solidFill>
                <a:prstClr val="white"/>
              </a:solidFill>
              <a:effectLst/>
              <a:uLnTx/>
              <a:uFillTx/>
              <a:latin typeface="Century Gothic" panose="020F0302020204030204"/>
              <a:ea typeface="+mn-ea"/>
              <a:cs typeface="Arial"/>
              <a:sym typeface="Arial"/>
            </a:endParaRPr>
          </a:p>
        </p:txBody>
      </p:sp>
      <p:sp>
        <p:nvSpPr>
          <p:cNvPr id="42" name="TextBox 41">
            <a:extLst>
              <a:ext uri="{FF2B5EF4-FFF2-40B4-BE49-F238E27FC236}">
                <a16:creationId xmlns:a16="http://schemas.microsoft.com/office/drawing/2014/main" id="{D6869208-22C3-4C4C-84B6-5C3DC7A89787}"/>
              </a:ext>
            </a:extLst>
          </p:cNvPr>
          <p:cNvSpPr txBox="1"/>
          <p:nvPr/>
        </p:nvSpPr>
        <p:spPr>
          <a:xfrm>
            <a:off x="257085" y="2828601"/>
            <a:ext cx="101117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Vuestro</a:t>
            </a:r>
            <a:r>
              <a:rPr kumimoji="0" lang="en-GB" sz="24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used for a singular or uncountable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D6869208-22C3-4C4C-84B6-5C3DC7A89787}"/>
              </a:ext>
            </a:extLst>
          </p:cNvPr>
          <p:cNvSpPr txBox="1"/>
          <p:nvPr/>
        </p:nvSpPr>
        <p:spPr>
          <a:xfrm>
            <a:off x="149843" y="4441922"/>
            <a:ext cx="11100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Vuestra</a:t>
            </a:r>
            <a:r>
              <a:rPr kumimoji="0" lang="en-GB" sz="24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used for a singular or uncountable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4" name="TextBox 43"/>
          <p:cNvSpPr txBox="1"/>
          <p:nvPr/>
        </p:nvSpPr>
        <p:spPr>
          <a:xfrm>
            <a:off x="6335477" y="4929054"/>
            <a:ext cx="4151357"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Your deadline is Friday.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Rectangle 44"/>
          <p:cNvSpPr/>
          <p:nvPr/>
        </p:nvSpPr>
        <p:spPr>
          <a:xfrm>
            <a:off x="862772" y="5062971"/>
            <a:ext cx="579344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fecha</a:t>
            </a:r>
            <a:r>
              <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límite</a:t>
            </a:r>
            <a:r>
              <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es el </a:t>
            </a:r>
            <a:r>
              <a:rPr kumimoji="0" lang="en-GB" sz="24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viernes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46" name="Google Shape;898;p32">
            <a:hlinkClick r:id="" action="ppaction://noaction">
              <a:snd r:embed="rId5" name="2 vuestra fecha límite.wav"/>
            </a:hlinkClick>
          </p:cNvPr>
          <p:cNvSpPr/>
          <p:nvPr/>
        </p:nvSpPr>
        <p:spPr>
          <a:xfrm>
            <a:off x="264141" y="507387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Rectangle 3"/>
          <p:cNvSpPr/>
          <p:nvPr/>
        </p:nvSpPr>
        <p:spPr>
          <a:xfrm>
            <a:off x="4682022" y="2141752"/>
            <a:ext cx="1261884" cy="461665"/>
          </a:xfrm>
          <a:prstGeom prst="rect">
            <a:avLst/>
          </a:prstGeom>
        </p:spPr>
        <p:txBody>
          <a:bodyPr wrap="none">
            <a:spAutoFit/>
          </a:bodyPr>
          <a:lstStyle/>
          <a:p>
            <a:r>
              <a:rPr lang="en-GB" sz="2400" b="1" dirty="0" err="1">
                <a:solidFill>
                  <a:srgbClr val="F66400"/>
                </a:solidFill>
                <a:latin typeface="Century Gothic" panose="020B0502020202020204" pitchFamily="34" charset="0"/>
              </a:rPr>
              <a:t>vuestro</a:t>
            </a:r>
            <a:endParaRPr lang="en-GB" sz="2400" dirty="0"/>
          </a:p>
        </p:txBody>
      </p:sp>
      <p:sp>
        <p:nvSpPr>
          <p:cNvPr id="22" name="Rectangle 21"/>
          <p:cNvSpPr/>
          <p:nvPr/>
        </p:nvSpPr>
        <p:spPr>
          <a:xfrm>
            <a:off x="8404099" y="1406273"/>
            <a:ext cx="1261884" cy="461665"/>
          </a:xfrm>
          <a:prstGeom prst="rect">
            <a:avLst/>
          </a:prstGeom>
        </p:spPr>
        <p:txBody>
          <a:bodyPr wrap="none">
            <a:spAutoFit/>
          </a:bodyPr>
          <a:lstStyle/>
          <a:p>
            <a:r>
              <a:rPr lang="en-GB" sz="2400" b="1" dirty="0" err="1">
                <a:solidFill>
                  <a:srgbClr val="F66400"/>
                </a:solidFill>
                <a:latin typeface="Century Gothic" panose="020B0502020202020204" pitchFamily="34" charset="0"/>
              </a:rPr>
              <a:t>vuestro</a:t>
            </a:r>
            <a:endParaRPr lang="en-GB" sz="2400" dirty="0"/>
          </a:p>
        </p:txBody>
      </p:sp>
      <p:sp>
        <p:nvSpPr>
          <p:cNvPr id="23" name="Rounded Rectangular Callout 22"/>
          <p:cNvSpPr/>
          <p:nvPr/>
        </p:nvSpPr>
        <p:spPr>
          <a:xfrm>
            <a:off x="7024446" y="2043431"/>
            <a:ext cx="4903697" cy="742051"/>
          </a:xfrm>
          <a:prstGeom prst="wedgeRoundRectCallout">
            <a:avLst>
              <a:gd name="adj1" fmla="val -21405"/>
              <a:gd name="adj2" fmla="val -7461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a:solidFill>
                  <a:srgbClr val="002060"/>
                </a:solidFill>
                <a:latin typeface="Century Gothic" panose="020B0502020202020204" pitchFamily="34" charset="0"/>
              </a:rPr>
              <a:t>i</a:t>
            </a:r>
            <a:r>
              <a:rPr lang="en-GB" sz="2200" b="1">
                <a:solidFill>
                  <a:srgbClr val="002060"/>
                </a:solidFill>
                <a:latin typeface="Century Gothic" panose="020F0302020204030204"/>
              </a:rPr>
              <a:t>Atención! </a:t>
            </a:r>
            <a:r>
              <a:rPr lang="en-GB" sz="2200">
                <a:solidFill>
                  <a:srgbClr val="002060"/>
                </a:solidFill>
                <a:latin typeface="Century Gothic" panose="020F0302020204030204"/>
              </a:rPr>
              <a:t>This is different from ‘vosotros’ (which means ‘you all’).</a:t>
            </a:r>
            <a:endParaRPr kumimoji="0" lang="en-GB" sz="22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67897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3" grpId="0"/>
      <p:bldP spid="39" grpId="0"/>
      <p:bldP spid="40" grpId="0"/>
      <p:bldP spid="42" grpId="0"/>
      <p:bldP spid="43" grpId="0"/>
      <p:bldP spid="44" grpId="0"/>
      <p:bldP spid="45" grpId="0"/>
      <p:bldP spid="4" grpId="0"/>
      <p:bldP spid="22" grpId="0"/>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How to say ‘your’</a:t>
            </a:r>
            <a:br>
              <a:rPr lang="en-GB" sz="2400" b="1">
                <a:solidFill>
                  <a:schemeClr val="bg1"/>
                </a:solidFill>
              </a:rPr>
            </a:br>
            <a:r>
              <a:rPr lang="en-GB" sz="2400">
                <a:solidFill>
                  <a:schemeClr val="bg1"/>
                </a:solidFill>
              </a:rPr>
              <a:t>Possessive adjective ‘vuestro’</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D6869208-22C3-4C4C-84B6-5C3DC7A89787}"/>
              </a:ext>
            </a:extLst>
          </p:cNvPr>
          <p:cNvSpPr txBox="1"/>
          <p:nvPr/>
        </p:nvSpPr>
        <p:spPr>
          <a:xfrm>
            <a:off x="290427" y="1499023"/>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The</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word</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vuestro </a:t>
            </a:r>
            <a:r>
              <a:rPr kumimoji="0" lang="en-GB" sz="240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also agrees in number with the noun.</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p:cNvSpPr txBox="1"/>
          <p:nvPr/>
        </p:nvSpPr>
        <p:spPr>
          <a:xfrm>
            <a:off x="6400800" y="2887965"/>
            <a:ext cx="4305300"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Your exams</a:t>
            </a:r>
            <a:r>
              <a:rPr kumimoji="0" lang="en-GB" sz="2400" b="0" i="1"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in March.</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Rectangle 39"/>
          <p:cNvSpPr/>
          <p:nvPr/>
        </p:nvSpPr>
        <p:spPr>
          <a:xfrm>
            <a:off x="866070" y="2996952"/>
            <a:ext cx="56732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os</a:t>
            </a:r>
            <a:r>
              <a:rPr lang="en-GB" sz="2400">
                <a:solidFill>
                  <a:srgbClr val="4472C4">
                    <a:lumMod val="50000"/>
                  </a:srgbClr>
                </a:solidFill>
                <a:latin typeface="Century Gothic" panose="020B0502020202020204" pitchFamily="34" charset="0"/>
                <a:ea typeface="Calibri" panose="020F0502020204030204" pitchFamily="34" charset="0"/>
              </a:rPr>
              <a:t> exámenes </a:t>
            </a:r>
            <a:r>
              <a:rPr lang="en-GB" sz="2400" dirty="0">
                <a:solidFill>
                  <a:srgbClr val="4472C4">
                    <a:lumMod val="50000"/>
                  </a:srgbClr>
                </a:solidFill>
                <a:latin typeface="Century Gothic" panose="020B0502020202020204" pitchFamily="34" charset="0"/>
                <a:ea typeface="Calibri" panose="020F0502020204030204" pitchFamily="34" charset="0"/>
              </a:rPr>
              <a:t>son </a:t>
            </a:r>
            <a:r>
              <a:rPr lang="en-GB" sz="2400" err="1">
                <a:solidFill>
                  <a:srgbClr val="4472C4">
                    <a:lumMod val="50000"/>
                  </a:srgbClr>
                </a:solidFill>
                <a:latin typeface="Century Gothic" panose="020B0502020202020204" pitchFamily="34" charset="0"/>
                <a:ea typeface="Calibri" panose="020F0502020204030204" pitchFamily="34" charset="0"/>
              </a:rPr>
              <a:t>en</a:t>
            </a:r>
            <a:r>
              <a:rPr lang="en-GB" sz="2400">
                <a:solidFill>
                  <a:srgbClr val="4472C4">
                    <a:lumMod val="50000"/>
                  </a:srgbClr>
                </a:solidFill>
                <a:latin typeface="Century Gothic" panose="020B0502020202020204" pitchFamily="34" charset="0"/>
                <a:ea typeface="Calibri" panose="020F0502020204030204" pitchFamily="34" charset="0"/>
              </a:rPr>
              <a:t> marzo.</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41" name="Google Shape;898;p32">
            <a:hlinkClick r:id="" action="ppaction://noaction">
              <a:snd r:embed="rId4" name="1 vuestros exámenes son en marzo.wav"/>
            </a:hlinkClick>
          </p:cNvPr>
          <p:cNvSpPr/>
          <p:nvPr/>
        </p:nvSpPr>
        <p:spPr>
          <a:xfrm>
            <a:off x="290427" y="300627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Arial"/>
                <a:sym typeface="Arial"/>
              </a:rPr>
              <a:t>1</a:t>
            </a:r>
            <a:endParaRPr kumimoji="0" sz="2400" b="1" i="0" u="none" strike="noStrike" kern="0" cap="none" spc="0" normalizeH="0" baseline="0" noProof="0" dirty="0">
              <a:ln>
                <a:noFill/>
              </a:ln>
              <a:solidFill>
                <a:prstClr val="white"/>
              </a:solidFill>
              <a:effectLst/>
              <a:uLnTx/>
              <a:uFillTx/>
              <a:latin typeface="Century Gothic" panose="020F0302020204030204"/>
              <a:ea typeface="+mn-ea"/>
              <a:cs typeface="Arial"/>
              <a:sym typeface="Arial"/>
            </a:endParaRPr>
          </a:p>
        </p:txBody>
      </p:sp>
      <p:sp>
        <p:nvSpPr>
          <p:cNvPr id="42" name="TextBox 41">
            <a:extLst>
              <a:ext uri="{FF2B5EF4-FFF2-40B4-BE49-F238E27FC236}">
                <a16:creationId xmlns:a16="http://schemas.microsoft.com/office/drawing/2014/main" id="{D6869208-22C3-4C4C-84B6-5C3DC7A89787}"/>
              </a:ext>
            </a:extLst>
          </p:cNvPr>
          <p:cNvSpPr txBox="1"/>
          <p:nvPr/>
        </p:nvSpPr>
        <p:spPr>
          <a:xfrm>
            <a:off x="290427" y="2377262"/>
            <a:ext cx="693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Vuestros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used for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plural</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masculine</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D6869208-22C3-4C4C-84B6-5C3DC7A89787}"/>
              </a:ext>
            </a:extLst>
          </p:cNvPr>
          <p:cNvSpPr txBox="1"/>
          <p:nvPr/>
        </p:nvSpPr>
        <p:spPr>
          <a:xfrm>
            <a:off x="290427" y="4828797"/>
            <a:ext cx="11100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Vuestras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used for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plural</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feminine</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4" name="TextBox 43"/>
          <p:cNvSpPr txBox="1"/>
          <p:nvPr/>
        </p:nvSpPr>
        <p:spPr>
          <a:xfrm>
            <a:off x="5979212" y="5454322"/>
            <a:ext cx="730520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Your grades are very</a:t>
            </a:r>
            <a:r>
              <a:rPr kumimoji="0" lang="en-GB" sz="2400" b="0" i="1"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high.</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Rectangle 44"/>
          <p:cNvSpPr/>
          <p:nvPr/>
        </p:nvSpPr>
        <p:spPr>
          <a:xfrm>
            <a:off x="935989" y="5564984"/>
            <a:ext cx="52564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as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notas</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son </a:t>
            </a:r>
            <a:r>
              <a:rPr kumimoji="0" lang="en-GB" sz="2400" i="0" u="none" strike="noStrike" kern="1200" cap="none" spc="0" normalizeH="0" noProof="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muy</a:t>
            </a:r>
            <a:r>
              <a:rPr kumimoji="0" lang="en-GB" sz="2400" i="0" u="none" strike="noStrike" kern="1200" cap="none" spc="0" normalizeH="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altas.</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46" name="Google Shape;898;p32">
            <a:hlinkClick r:id="" action="ppaction://noaction">
              <a:snd r:embed="rId5" name="3 Vuestras notas son muy altas.wav"/>
            </a:hlinkClick>
          </p:cNvPr>
          <p:cNvSpPr/>
          <p:nvPr/>
        </p:nvSpPr>
        <p:spPr>
          <a:xfrm>
            <a:off x="323768" y="551781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p:cNvSpPr txBox="1"/>
          <p:nvPr/>
        </p:nvSpPr>
        <p:spPr>
          <a:xfrm>
            <a:off x="6400800" y="3757456"/>
            <a:ext cx="4802122"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Your grandparents are very ill. I’m really</a:t>
            </a:r>
            <a:r>
              <a:rPr kumimoji="0" lang="en-GB" sz="2400" b="0" i="1"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sorry.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Rectangle 16"/>
          <p:cNvSpPr/>
          <p:nvPr/>
        </p:nvSpPr>
        <p:spPr>
          <a:xfrm>
            <a:off x="902648" y="3706453"/>
            <a:ext cx="567327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os</a:t>
            </a:r>
            <a:r>
              <a:rPr lang="en-GB" sz="2400">
                <a:solidFill>
                  <a:srgbClr val="4472C4">
                    <a:lumMod val="50000"/>
                  </a:srgbClr>
                </a:solidFill>
                <a:latin typeface="Century Gothic" panose="020B0502020202020204" pitchFamily="34" charset="0"/>
                <a:ea typeface="Calibri" panose="020F0502020204030204" pitchFamily="34" charset="0"/>
              </a:rPr>
              <a:t> abuelos están muy enfermos. Lo siento mucho.</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18" name="Google Shape;898;p32">
            <a:hlinkClick r:id="" action="ppaction://noaction">
              <a:snd r:embed="rId6" name="2 Vuestros abuelos están.wav"/>
            </a:hlinkClick>
          </p:cNvPr>
          <p:cNvSpPr/>
          <p:nvPr/>
        </p:nvSpPr>
        <p:spPr>
          <a:xfrm>
            <a:off x="290426" y="390773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Arial"/>
                <a:sym typeface="Arial"/>
              </a:rPr>
              <a:t>2</a:t>
            </a:r>
            <a:endParaRPr kumimoji="0" sz="2400" b="1" i="0" u="none" strike="noStrike" kern="0" cap="none" spc="0" normalizeH="0" baseline="0" noProof="0" dirty="0">
              <a:ln>
                <a:noFill/>
              </a:ln>
              <a:solidFill>
                <a:prstClr val="white"/>
              </a:solidFill>
              <a:effectLst/>
              <a:uLnTx/>
              <a:uFillTx/>
              <a:latin typeface="Century Gothic" panose="020F0302020204030204"/>
              <a:ea typeface="+mn-ea"/>
              <a:cs typeface="Arial"/>
              <a:sym typeface="Arial"/>
            </a:endParaRPr>
          </a:p>
        </p:txBody>
      </p:sp>
      <p:sp>
        <p:nvSpPr>
          <p:cNvPr id="3" name="Rounded Rectangular Callout 2"/>
          <p:cNvSpPr/>
          <p:nvPr/>
        </p:nvSpPr>
        <p:spPr>
          <a:xfrm>
            <a:off x="290427" y="2240787"/>
            <a:ext cx="7117241" cy="574278"/>
          </a:xfrm>
          <a:prstGeom prst="wedgeRoundRectCallout">
            <a:avLst>
              <a:gd name="adj1" fmla="val 4037"/>
              <a:gd name="adj2" fmla="val 93272"/>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You can use ‘</a:t>
            </a:r>
            <a:r>
              <a:rPr lang="en-GB" sz="2000" b="1">
                <a:solidFill>
                  <a:srgbClr val="002060"/>
                </a:solidFill>
              </a:rPr>
              <a:t>ser</a:t>
            </a:r>
            <a:r>
              <a:rPr lang="en-GB" sz="2000">
                <a:solidFill>
                  <a:srgbClr val="002060"/>
                </a:solidFill>
              </a:rPr>
              <a:t>’ with the meaning ‘</a:t>
            </a:r>
            <a:r>
              <a:rPr lang="en-GB" sz="2000" b="1">
                <a:solidFill>
                  <a:srgbClr val="002060"/>
                </a:solidFill>
              </a:rPr>
              <a:t>to take place</a:t>
            </a:r>
            <a:r>
              <a:rPr lang="en-GB" sz="2000">
                <a:solidFill>
                  <a:srgbClr val="002060"/>
                </a:solidFill>
              </a:rPr>
              <a:t>’. </a:t>
            </a:r>
          </a:p>
        </p:txBody>
      </p:sp>
    </p:spTree>
    <p:extLst>
      <p:ext uri="{BB962C8B-B14F-4D97-AF65-F5344CB8AC3E}">
        <p14:creationId xmlns:p14="http://schemas.microsoft.com/office/powerpoint/2010/main" val="153634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P spid="40" grpId="0"/>
      <p:bldP spid="42" grpId="0"/>
      <p:bldP spid="43" grpId="0"/>
      <p:bldP spid="44" grpId="0"/>
      <p:bldP spid="45" grpId="0"/>
      <p:bldP spid="16" grpId="0"/>
      <p:bldP spid="17" grpId="0"/>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534250821"/>
              </p:ext>
            </p:extLst>
          </p:nvPr>
        </p:nvGraphicFramePr>
        <p:xfrm>
          <a:off x="726974" y="1556993"/>
          <a:ext cx="3743426" cy="4499062"/>
        </p:xfrm>
        <a:graphic>
          <a:graphicData uri="http://schemas.openxmlformats.org/drawingml/2006/table">
            <a:tbl>
              <a:tblPr firstRow="1" bandRow="1">
                <a:tableStyleId>{5DA37D80-6434-44D0-A028-1B22A696006F}</a:tableStyleId>
              </a:tblPr>
              <a:tblGrid>
                <a:gridCol w="644626">
                  <a:extLst>
                    <a:ext uri="{9D8B030D-6E8A-4147-A177-3AD203B41FA5}">
                      <a16:colId xmlns:a16="http://schemas.microsoft.com/office/drawing/2014/main" val="3373404141"/>
                    </a:ext>
                  </a:extLst>
                </a:gridCol>
                <a:gridCol w="1625963">
                  <a:extLst>
                    <a:ext uri="{9D8B030D-6E8A-4147-A177-3AD203B41FA5}">
                      <a16:colId xmlns:a16="http://schemas.microsoft.com/office/drawing/2014/main" val="3894922213"/>
                    </a:ext>
                  </a:extLst>
                </a:gridCol>
                <a:gridCol w="1472837">
                  <a:extLst>
                    <a:ext uri="{9D8B030D-6E8A-4147-A177-3AD203B41FA5}">
                      <a16:colId xmlns:a16="http://schemas.microsoft.com/office/drawing/2014/main" val="4028571100"/>
                    </a:ext>
                  </a:extLst>
                </a:gridCol>
              </a:tblGrid>
              <a:tr h="678703">
                <a:tc>
                  <a:txBody>
                    <a:bodyPr/>
                    <a:lstStyle/>
                    <a:p>
                      <a:endParaRPr lang="es-GB" dirty="0"/>
                    </a:p>
                  </a:txBody>
                  <a:tcPr/>
                </a:tc>
                <a:tc>
                  <a:txBody>
                    <a:bodyPr/>
                    <a:lstStyle/>
                    <a:p>
                      <a:pPr algn="ctr"/>
                      <a:r>
                        <a:rPr lang="en-GB" sz="2000" b="1">
                          <a:solidFill>
                            <a:srgbClr val="203864"/>
                          </a:solidFill>
                        </a:rPr>
                        <a:t>A</a:t>
                      </a:r>
                      <a:endParaRPr lang="es-GB" sz="2000" b="1" dirty="0">
                        <a:solidFill>
                          <a:srgbClr val="203864"/>
                        </a:solidFill>
                      </a:endParaRPr>
                    </a:p>
                  </a:txBody>
                  <a:tcPr anchor="ctr"/>
                </a:tc>
                <a:tc>
                  <a:txBody>
                    <a:bodyPr/>
                    <a:lstStyle/>
                    <a:p>
                      <a:pPr algn="ctr"/>
                      <a:r>
                        <a:rPr lang="en-GB" sz="2000" b="1">
                          <a:solidFill>
                            <a:srgbClr val="203864"/>
                          </a:solidFill>
                        </a:rPr>
                        <a:t>B</a:t>
                      </a:r>
                      <a:endParaRPr lang="es-GB" sz="2000" b="1" dirty="0">
                        <a:solidFill>
                          <a:srgbClr val="203864"/>
                        </a:solidFill>
                      </a:endParaRPr>
                    </a:p>
                  </a:txBody>
                  <a:tcPr anchor="ctr"/>
                </a:tc>
                <a:extLst>
                  <a:ext uri="{0D108BD9-81ED-4DB2-BD59-A6C34878D82A}">
                    <a16:rowId xmlns:a16="http://schemas.microsoft.com/office/drawing/2014/main" val="2827145701"/>
                  </a:ext>
                </a:extLst>
              </a:tr>
              <a:tr h="874521">
                <a:tc>
                  <a:txBody>
                    <a:bodyPr/>
                    <a:lstStyle/>
                    <a:p>
                      <a:endParaRPr lang="es-GB"/>
                    </a:p>
                  </a:txBody>
                  <a:tcPr/>
                </a:tc>
                <a:tc>
                  <a:txBody>
                    <a:bodyPr/>
                    <a:lstStyle/>
                    <a:p>
                      <a:pPr algn="ctr"/>
                      <a:r>
                        <a:rPr lang="en-GB" sz="2000" b="0">
                          <a:solidFill>
                            <a:srgbClr val="203864"/>
                          </a:solidFill>
                        </a:rPr>
                        <a:t>clases</a:t>
                      </a:r>
                      <a:endParaRPr lang="es-GB" sz="2000" b="0" dirty="0">
                        <a:solidFill>
                          <a:srgbClr val="203864"/>
                        </a:solidFill>
                      </a:endParaRPr>
                    </a:p>
                  </a:txBody>
                  <a:tcPr anchor="ctr"/>
                </a:tc>
                <a:tc>
                  <a:txBody>
                    <a:bodyPr/>
                    <a:lstStyle/>
                    <a:p>
                      <a:pPr algn="ctr"/>
                      <a:r>
                        <a:rPr lang="en-GB" sz="2000" b="0">
                          <a:solidFill>
                            <a:srgbClr val="203864"/>
                          </a:solidFill>
                        </a:rPr>
                        <a:t>exámenes</a:t>
                      </a:r>
                      <a:endParaRPr lang="es-GB" sz="2000" b="0" dirty="0">
                        <a:solidFill>
                          <a:srgbClr val="203864"/>
                        </a:solidFill>
                      </a:endParaRPr>
                    </a:p>
                  </a:txBody>
                  <a:tcPr anchor="ctr"/>
                </a:tc>
                <a:extLst>
                  <a:ext uri="{0D108BD9-81ED-4DB2-BD59-A6C34878D82A}">
                    <a16:rowId xmlns:a16="http://schemas.microsoft.com/office/drawing/2014/main" val="2309419041"/>
                  </a:ext>
                </a:extLst>
              </a:tr>
              <a:tr h="953151">
                <a:tc>
                  <a:txBody>
                    <a:bodyPr/>
                    <a:lstStyle/>
                    <a:p>
                      <a:endParaRPr lang="es-GB"/>
                    </a:p>
                  </a:txBody>
                  <a:tcPr/>
                </a:tc>
                <a:tc>
                  <a:txBody>
                    <a:bodyPr/>
                    <a:lstStyle/>
                    <a:p>
                      <a:pPr algn="ctr"/>
                      <a:r>
                        <a:rPr lang="en-GB" sz="2000" b="0">
                          <a:solidFill>
                            <a:srgbClr val="203864"/>
                          </a:solidFill>
                        </a:rPr>
                        <a:t>profesores</a:t>
                      </a:r>
                      <a:endParaRPr lang="es-GB" sz="2000" b="0" dirty="0">
                        <a:solidFill>
                          <a:srgbClr val="203864"/>
                        </a:solidFill>
                      </a:endParaRPr>
                    </a:p>
                  </a:txBody>
                  <a:tcPr anchor="ctr"/>
                </a:tc>
                <a:tc>
                  <a:txBody>
                    <a:bodyPr/>
                    <a:lstStyle/>
                    <a:p>
                      <a:pPr algn="ctr"/>
                      <a:r>
                        <a:rPr lang="en-GB" sz="2000" b="0">
                          <a:solidFill>
                            <a:srgbClr val="203864"/>
                          </a:solidFill>
                        </a:rPr>
                        <a:t>profesoras</a:t>
                      </a:r>
                      <a:endParaRPr lang="es-GB" sz="2000" b="0" dirty="0">
                        <a:solidFill>
                          <a:srgbClr val="203864"/>
                        </a:solidFill>
                      </a:endParaRPr>
                    </a:p>
                  </a:txBody>
                  <a:tcPr anchor="ctr"/>
                </a:tc>
                <a:extLst>
                  <a:ext uri="{0D108BD9-81ED-4DB2-BD59-A6C34878D82A}">
                    <a16:rowId xmlns:a16="http://schemas.microsoft.com/office/drawing/2014/main" val="4014440159"/>
                  </a:ext>
                </a:extLst>
              </a:tr>
              <a:tr h="981462">
                <a:tc>
                  <a:txBody>
                    <a:bodyPr/>
                    <a:lstStyle/>
                    <a:p>
                      <a:endParaRPr lang="es-GB"/>
                    </a:p>
                  </a:txBody>
                  <a:tcPr/>
                </a:tc>
                <a:tc>
                  <a:txBody>
                    <a:bodyPr/>
                    <a:lstStyle/>
                    <a:p>
                      <a:pPr algn="ctr"/>
                      <a:r>
                        <a:rPr lang="en-GB" sz="2000" b="0">
                          <a:solidFill>
                            <a:srgbClr val="203864"/>
                          </a:solidFill>
                        </a:rPr>
                        <a:t>tareas</a:t>
                      </a:r>
                      <a:endParaRPr lang="es-GB" sz="2000" b="0" dirty="0">
                        <a:solidFill>
                          <a:srgbClr val="203864"/>
                        </a:solidFill>
                      </a:endParaRPr>
                    </a:p>
                  </a:txBody>
                  <a:tcPr anchor="ctr"/>
                </a:tc>
                <a:tc>
                  <a:txBody>
                    <a:bodyPr/>
                    <a:lstStyle/>
                    <a:p>
                      <a:pPr algn="ctr"/>
                      <a:r>
                        <a:rPr lang="en-GB" sz="2000" b="0">
                          <a:solidFill>
                            <a:srgbClr val="203864"/>
                          </a:solidFill>
                        </a:rPr>
                        <a:t>deberes</a:t>
                      </a:r>
                      <a:endParaRPr lang="es-GB" sz="2000" b="0" dirty="0">
                        <a:solidFill>
                          <a:srgbClr val="203864"/>
                        </a:solidFill>
                      </a:endParaRPr>
                    </a:p>
                  </a:txBody>
                  <a:tcPr anchor="ctr"/>
                </a:tc>
                <a:extLst>
                  <a:ext uri="{0D108BD9-81ED-4DB2-BD59-A6C34878D82A}">
                    <a16:rowId xmlns:a16="http://schemas.microsoft.com/office/drawing/2014/main" val="4004349420"/>
                  </a:ext>
                </a:extLst>
              </a:tr>
              <a:tr h="1011225">
                <a:tc>
                  <a:txBody>
                    <a:bodyPr/>
                    <a:lstStyle/>
                    <a:p>
                      <a:endParaRPr lang="es-GB"/>
                    </a:p>
                  </a:txBody>
                  <a:tcPr/>
                </a:tc>
                <a:tc>
                  <a:txBody>
                    <a:bodyPr/>
                    <a:lstStyle/>
                    <a:p>
                      <a:pPr algn="ctr"/>
                      <a:r>
                        <a:rPr lang="en-GB" sz="2000" b="0">
                          <a:solidFill>
                            <a:srgbClr val="203864"/>
                          </a:solidFill>
                        </a:rPr>
                        <a:t>papeles</a:t>
                      </a:r>
                      <a:endParaRPr lang="es-GB" sz="2000" b="0" dirty="0">
                        <a:solidFill>
                          <a:srgbClr val="203864"/>
                        </a:solidFill>
                      </a:endParaRPr>
                    </a:p>
                  </a:txBody>
                  <a:tcPr anchor="ctr"/>
                </a:tc>
                <a:tc>
                  <a:txBody>
                    <a:bodyPr/>
                    <a:lstStyle/>
                    <a:p>
                      <a:pPr algn="ctr"/>
                      <a:r>
                        <a:rPr lang="en-GB" sz="2000" b="0">
                          <a:solidFill>
                            <a:srgbClr val="203864"/>
                          </a:solidFill>
                        </a:rPr>
                        <a:t>hojas</a:t>
                      </a:r>
                      <a:endParaRPr lang="es-GB" sz="2000" b="0" dirty="0">
                        <a:solidFill>
                          <a:srgbClr val="203864"/>
                        </a:solidFill>
                      </a:endParaRPr>
                    </a:p>
                  </a:txBody>
                  <a:tcPr anchor="ctr"/>
                </a:tc>
                <a:extLst>
                  <a:ext uri="{0D108BD9-81ED-4DB2-BD59-A6C34878D82A}">
                    <a16:rowId xmlns:a16="http://schemas.microsoft.com/office/drawing/2014/main" val="1695397893"/>
                  </a:ext>
                </a:extLst>
              </a:tr>
            </a:tbl>
          </a:graphicData>
        </a:graphic>
      </p:graphicFrame>
      <p:sp>
        <p:nvSpPr>
          <p:cNvPr id="2" name="Title 1"/>
          <p:cNvSpPr>
            <a:spLocks noGrp="1"/>
          </p:cNvSpPr>
          <p:nvPr>
            <p:ph type="title"/>
          </p:nvPr>
        </p:nvSpPr>
        <p:spPr>
          <a:xfrm>
            <a:off x="11501725" y="6858000"/>
            <a:ext cx="690275" cy="266644"/>
          </a:xfrm>
        </p:spPr>
        <p:txBody>
          <a:bodyPr>
            <a:normAutofit/>
          </a:bodyPr>
          <a:lstStyle/>
          <a:p>
            <a:r>
              <a:rPr lang="en-GB" sz="500" b="1">
                <a:solidFill>
                  <a:schemeClr val="bg1"/>
                </a:solidFill>
              </a:rPr>
              <a:t>El primer día de clase</a:t>
            </a:r>
            <a:endParaRPr lang="en-GB" sz="500">
              <a:solidFill>
                <a:schemeClr val="bg1"/>
              </a:solidFill>
            </a:endParaRPr>
          </a:p>
        </p:txBody>
      </p:sp>
      <p:sp>
        <p:nvSpPr>
          <p:cNvPr id="84" name="Action Button: Custom 20">
            <a:hlinkClick r:id="" action="ppaction://noaction" highlightClick="1">
              <a:snd r:embed="rId3" name="1. Podéis sacar buenas notas si asistís a todas vuestras BEEP.wav"/>
            </a:hlinkClick>
            <a:extLst>
              <a:ext uri="{FF2B5EF4-FFF2-40B4-BE49-F238E27FC236}">
                <a16:creationId xmlns:a16="http://schemas.microsoft.com/office/drawing/2014/main" id="{DB2E2216-897C-AA44-A5E8-7B362CFC9C96}"/>
              </a:ext>
            </a:extLst>
          </p:cNvPr>
          <p:cNvSpPr/>
          <p:nvPr/>
        </p:nvSpPr>
        <p:spPr>
          <a:xfrm>
            <a:off x="825057" y="246652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5" name="Action Button: Custom 20">
            <a:hlinkClick r:id="" action="ppaction://noaction" highlightClick="1">
              <a:snd r:embed="rId4" name="2. Si seguís los consejos de vuestros BEEP podéis aprobar los exámenes.wav"/>
            </a:hlinkClick>
            <a:extLst>
              <a:ext uri="{FF2B5EF4-FFF2-40B4-BE49-F238E27FC236}">
                <a16:creationId xmlns:a16="http://schemas.microsoft.com/office/drawing/2014/main" id="{8413884E-82EB-E240-8691-FE21133A9645}"/>
              </a:ext>
            </a:extLst>
          </p:cNvPr>
          <p:cNvSpPr/>
          <p:nvPr/>
        </p:nvSpPr>
        <p:spPr>
          <a:xfrm>
            <a:off x="825057" y="336679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6" name="Action Button: Custom 20">
            <a:hlinkClick r:id="" action="ppaction://noaction" highlightClick="1">
              <a:snd r:embed="rId5" name="3. Debéis hacer vuestros BEEP deberes antes de la fecha límite.wav"/>
            </a:hlinkClick>
            <a:extLst>
              <a:ext uri="{FF2B5EF4-FFF2-40B4-BE49-F238E27FC236}">
                <a16:creationId xmlns:a16="http://schemas.microsoft.com/office/drawing/2014/main" id="{4EC9CC05-AF4E-194C-90FD-17AFA71693DE}"/>
              </a:ext>
            </a:extLst>
          </p:cNvPr>
          <p:cNvSpPr/>
          <p:nvPr/>
        </p:nvSpPr>
        <p:spPr>
          <a:xfrm>
            <a:off x="816602" y="430556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7" name="Action Button: Custom 20">
            <a:hlinkClick r:id="" action="ppaction://noaction" highlightClick="1">
              <a:snd r:embed="rId6" name="4. ¿Por qué no organizáis vuestras BEEP hojas por tema_.wav"/>
            </a:hlinkClick>
            <a:extLst>
              <a:ext uri="{FF2B5EF4-FFF2-40B4-BE49-F238E27FC236}">
                <a16:creationId xmlns:a16="http://schemas.microsoft.com/office/drawing/2014/main" id="{4A775168-FE24-A94D-9344-049ACAC8DF48}"/>
              </a:ext>
            </a:extLst>
          </p:cNvPr>
          <p:cNvSpPr/>
          <p:nvPr/>
        </p:nvSpPr>
        <p:spPr>
          <a:xfrm>
            <a:off x="816602" y="53464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5" name="Google Shape;204;p7" descr="Shape, circle&#10;&#10;Description automatically generated"/>
          <p:cNvPicPr preferRelativeResize="0"/>
          <p:nvPr/>
        </p:nvPicPr>
        <p:blipFill rotWithShape="1">
          <a:blip r:embed="rId7">
            <a:alphaModFix/>
          </a:blip>
          <a:srcRect/>
          <a:stretch/>
        </p:blipFill>
        <p:spPr>
          <a:xfrm>
            <a:off x="697408" y="1543763"/>
            <a:ext cx="612308" cy="684760"/>
          </a:xfrm>
          <a:prstGeom prst="rect">
            <a:avLst/>
          </a:prstGeom>
          <a:noFill/>
          <a:ln>
            <a:noFill/>
          </a:ln>
        </p:spPr>
      </p:pic>
      <p:sp>
        <p:nvSpPr>
          <p:cNvPr id="98"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126961" y="290100"/>
            <a:ext cx="9040649" cy="1015663"/>
          </a:xfrm>
          <a:prstGeom prst="rect">
            <a:avLst/>
          </a:prstGeom>
          <a:noFill/>
        </p:spPr>
        <p:txBody>
          <a:bodyPr wrap="square" rtlCol="0">
            <a:spAutoFit/>
          </a:bodyPr>
          <a:lstStyle/>
          <a:p>
            <a:pPr lvl="0"/>
            <a:r>
              <a:rPr lang="en-GB" sz="2000" dirty="0" err="1">
                <a:solidFill>
                  <a:schemeClr val="accent5">
                    <a:lumMod val="50000"/>
                  </a:schemeClr>
                </a:solidFill>
              </a:rPr>
              <a:t>Esucha</a:t>
            </a:r>
            <a:r>
              <a:rPr lang="en-GB" sz="2000" dirty="0">
                <a:solidFill>
                  <a:schemeClr val="accent5">
                    <a:lumMod val="50000"/>
                  </a:schemeClr>
                </a:solidFill>
              </a:rPr>
              <a:t> los </a:t>
            </a:r>
            <a:r>
              <a:rPr lang="en-GB" sz="2000" dirty="0" err="1">
                <a:solidFill>
                  <a:schemeClr val="accent5">
                    <a:lumMod val="50000"/>
                  </a:schemeClr>
                </a:solidFill>
              </a:rPr>
              <a:t>consejos</a:t>
            </a:r>
            <a:r>
              <a:rPr lang="en-GB" sz="2000" dirty="0">
                <a:solidFill>
                  <a:schemeClr val="accent5">
                    <a:lumMod val="50000"/>
                  </a:schemeClr>
                </a:solidFill>
              </a:rPr>
              <a:t> del </a:t>
            </a:r>
            <a:r>
              <a:rPr lang="en-GB" sz="2000" dirty="0" err="1">
                <a:solidFill>
                  <a:schemeClr val="accent5">
                    <a:lumMod val="50000"/>
                  </a:schemeClr>
                </a:solidFill>
              </a:rPr>
              <a:t>profesor</a:t>
            </a:r>
            <a:r>
              <a:rPr lang="en-GB" sz="2000" dirty="0">
                <a:solidFill>
                  <a:schemeClr val="accent5">
                    <a:lumMod val="50000"/>
                  </a:schemeClr>
                </a:solidFill>
              </a:rPr>
              <a:t> </a:t>
            </a:r>
            <a:r>
              <a:rPr lang="en-GB" sz="2000" dirty="0" err="1">
                <a:solidFill>
                  <a:schemeClr val="accent5">
                    <a:lumMod val="50000"/>
                  </a:schemeClr>
                </a:solidFill>
              </a:rPr>
              <a:t>sobre</a:t>
            </a:r>
            <a:r>
              <a:rPr lang="en-GB" sz="2000" dirty="0">
                <a:solidFill>
                  <a:schemeClr val="accent5">
                    <a:lumMod val="50000"/>
                  </a:schemeClr>
                </a:solidFill>
              </a:rPr>
              <a:t> los </a:t>
            </a:r>
            <a:r>
              <a:rPr lang="en-GB" sz="2000" dirty="0" err="1">
                <a:solidFill>
                  <a:schemeClr val="accent5">
                    <a:lumMod val="50000"/>
                  </a:schemeClr>
                </a:solidFill>
              </a:rPr>
              <a:t>exámenes</a:t>
            </a:r>
            <a:r>
              <a:rPr lang="en-GB" sz="2000" dirty="0">
                <a:solidFill>
                  <a:schemeClr val="accent5">
                    <a:lumMod val="50000"/>
                  </a:schemeClr>
                </a:solidFill>
              </a:rPr>
              <a:t>. </a:t>
            </a:r>
            <a:br>
              <a:rPr lang="en-GB" sz="2000" dirty="0">
                <a:solidFill>
                  <a:schemeClr val="accent5">
                    <a:lumMod val="50000"/>
                  </a:schemeClr>
                </a:solidFill>
              </a:rPr>
            </a:br>
            <a:r>
              <a:rPr lang="en-GB" sz="2000" dirty="0" err="1">
                <a:solidFill>
                  <a:schemeClr val="accent5">
                    <a:lumMod val="50000"/>
                  </a:schemeClr>
                </a:solidFill>
              </a:rPr>
              <a:t>Elige</a:t>
            </a:r>
            <a:r>
              <a:rPr lang="en-GB" sz="2000" dirty="0">
                <a:solidFill>
                  <a:schemeClr val="accent5">
                    <a:lumMod val="50000"/>
                  </a:schemeClr>
                </a:solidFill>
              </a:rPr>
              <a:t> la palabra </a:t>
            </a:r>
            <a:r>
              <a:rPr lang="en-GB" sz="2000" dirty="0" err="1">
                <a:solidFill>
                  <a:schemeClr val="accent5">
                    <a:lumMod val="50000"/>
                  </a:schemeClr>
                </a:solidFill>
              </a:rPr>
              <a:t>correcta</a:t>
            </a:r>
            <a:r>
              <a:rPr lang="en-GB" sz="2000" dirty="0">
                <a:solidFill>
                  <a:schemeClr val="accent5">
                    <a:lumMod val="50000"/>
                  </a:schemeClr>
                </a:solidFill>
              </a:rPr>
              <a:t> para </a:t>
            </a:r>
            <a:r>
              <a:rPr lang="en-GB" sz="2000" dirty="0" err="1">
                <a:solidFill>
                  <a:schemeClr val="accent5">
                    <a:lumMod val="50000"/>
                  </a:schemeClr>
                </a:solidFill>
              </a:rPr>
              <a:t>cada</a:t>
            </a:r>
            <a:r>
              <a:rPr lang="en-GB" sz="2000" dirty="0">
                <a:solidFill>
                  <a:schemeClr val="accent5">
                    <a:lumMod val="50000"/>
                  </a:schemeClr>
                </a:solidFill>
              </a:rPr>
              <a:t> </a:t>
            </a:r>
            <a:r>
              <a:rPr lang="en-GB" sz="2000" dirty="0" err="1">
                <a:solidFill>
                  <a:schemeClr val="accent5">
                    <a:lumMod val="50000"/>
                  </a:schemeClr>
                </a:solidFill>
              </a:rPr>
              <a:t>frase</a:t>
            </a:r>
            <a:r>
              <a:rPr lang="en-GB" sz="2000" dirty="0">
                <a:solidFill>
                  <a:schemeClr val="accent5">
                    <a:lumMod val="50000"/>
                  </a:schemeClr>
                </a:solidFill>
              </a:rPr>
              <a:t>.</a:t>
            </a:r>
          </a:p>
          <a:p>
            <a:pPr lvl="0"/>
            <a:r>
              <a:rPr lang="en-GB" sz="2000" dirty="0" err="1">
                <a:solidFill>
                  <a:schemeClr val="accent5">
                    <a:lumMod val="50000"/>
                  </a:schemeClr>
                </a:solidFill>
              </a:rPr>
              <a:t>Presta</a:t>
            </a:r>
            <a:r>
              <a:rPr lang="en-GB" sz="2000" dirty="0">
                <a:solidFill>
                  <a:schemeClr val="accent5">
                    <a:lumMod val="50000"/>
                  </a:schemeClr>
                </a:solidFill>
              </a:rPr>
              <a:t> </a:t>
            </a:r>
            <a:r>
              <a:rPr lang="en-GB" sz="2000" dirty="0" err="1">
                <a:solidFill>
                  <a:schemeClr val="accent5">
                    <a:lumMod val="50000"/>
                  </a:schemeClr>
                </a:solidFill>
              </a:rPr>
              <a:t>atención</a:t>
            </a:r>
            <a:r>
              <a:rPr lang="en-GB" sz="2000" dirty="0">
                <a:solidFill>
                  <a:schemeClr val="accent5">
                    <a:lumMod val="50000"/>
                  </a:schemeClr>
                </a:solidFill>
              </a:rPr>
              <a:t> a ‘</a:t>
            </a:r>
            <a:r>
              <a:rPr lang="en-GB" sz="2000" dirty="0" err="1">
                <a:solidFill>
                  <a:schemeClr val="accent5">
                    <a:lumMod val="50000"/>
                  </a:schemeClr>
                </a:solidFill>
              </a:rPr>
              <a:t>vuestros</a:t>
            </a:r>
            <a:r>
              <a:rPr lang="en-GB" sz="2000" dirty="0">
                <a:solidFill>
                  <a:schemeClr val="accent5">
                    <a:lumMod val="50000"/>
                  </a:schemeClr>
                </a:solidFill>
              </a:rPr>
              <a:t>’ y ‘</a:t>
            </a:r>
            <a:r>
              <a:rPr lang="en-GB" sz="2000" dirty="0" err="1">
                <a:solidFill>
                  <a:schemeClr val="accent5">
                    <a:lumMod val="50000"/>
                  </a:schemeClr>
                </a:solidFill>
              </a:rPr>
              <a:t>vuestras</a:t>
            </a:r>
            <a:r>
              <a:rPr lang="en-GB" sz="2000" dirty="0">
                <a:solidFill>
                  <a:schemeClr val="accent5">
                    <a:lumMod val="50000"/>
                  </a:schemeClr>
                </a:solidFill>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67" name="TextBox 66"/>
          <p:cNvSpPr txBox="1"/>
          <p:nvPr/>
        </p:nvSpPr>
        <p:spPr>
          <a:xfrm>
            <a:off x="11161127" y="690851"/>
            <a:ext cx="8354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[1/2]</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36" name="Picture 4" descr="Screen, Projector, Projection, Tripod">
            <a:extLst>
              <a:ext uri="{FF2B5EF4-FFF2-40B4-BE49-F238E27FC236}">
                <a16:creationId xmlns:a16="http://schemas.microsoft.com/office/drawing/2014/main" id="{C5CBA79C-808C-1E46-B87C-CBC9558C23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137" y="394198"/>
            <a:ext cx="1313089" cy="11947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men in suit clipart&#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6364" y="206764"/>
            <a:ext cx="1091641" cy="150220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residents Day, Podium, Lecture">
            <a:extLst>
              <a:ext uri="{FF2B5EF4-FFF2-40B4-BE49-F238E27FC236}">
                <a16:creationId xmlns:a16="http://schemas.microsoft.com/office/drawing/2014/main" id="{BBD0F960-B278-294D-B911-AA5945FB317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092" r="2926"/>
          <a:stretch/>
        </p:blipFill>
        <p:spPr bwMode="auto">
          <a:xfrm>
            <a:off x="9539964" y="866520"/>
            <a:ext cx="612981" cy="850028"/>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A2FA630E-BDAF-8544-8B69-1DFB13811171}"/>
              </a:ext>
            </a:extLst>
          </p:cNvPr>
          <p:cNvSpPr/>
          <p:nvPr/>
        </p:nvSpPr>
        <p:spPr>
          <a:xfrm>
            <a:off x="4465134" y="2388491"/>
            <a:ext cx="767830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You can get ______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_______ if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you _______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all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your 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Google Shape;207;p7"/>
          <p:cNvSpPr txBox="1"/>
          <p:nvPr/>
        </p:nvSpPr>
        <p:spPr>
          <a:xfrm>
            <a:off x="7257996" y="2380052"/>
            <a:ext cx="122915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grades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Rectangle 44">
            <a:extLst>
              <a:ext uri="{FF2B5EF4-FFF2-40B4-BE49-F238E27FC236}">
                <a16:creationId xmlns:a16="http://schemas.microsoft.com/office/drawing/2014/main" id="{A3C979AD-AC54-1C4B-87A3-24AFD6CD871B}"/>
              </a:ext>
            </a:extLst>
          </p:cNvPr>
          <p:cNvSpPr/>
          <p:nvPr/>
        </p:nvSpPr>
        <p:spPr>
          <a:xfrm>
            <a:off x="4543702" y="3372297"/>
            <a:ext cx="686442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2</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If ________________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your teachers</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_________,</a:t>
            </a:r>
            <a:r>
              <a:rPr kumimoji="0" lang="en-GB" sz="2000" b="0" i="0" u="none" strike="noStrike" kern="1200" cap="none" spc="0" normalizeH="0" noProof="0">
                <a:ln>
                  <a:noFill/>
                </a:ln>
                <a:solidFill>
                  <a:srgbClr val="4472C4">
                    <a:lumMod val="50000"/>
                  </a:srgbClr>
                </a:solidFill>
                <a:effectLst/>
                <a:uLnTx/>
                <a:uFillTx/>
                <a:latin typeface="Century Gothic"/>
                <a:ea typeface="+mn-ea"/>
                <a:cs typeface="+mn-cs"/>
              </a:rPr>
              <a:t> you all can pass the exams.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919A76D0-FF59-FD47-85CB-3C4991F603AA}"/>
              </a:ext>
            </a:extLst>
          </p:cNvPr>
          <p:cNvSpPr/>
          <p:nvPr/>
        </p:nvSpPr>
        <p:spPr>
          <a:xfrm>
            <a:off x="4516238" y="4295248"/>
            <a:ext cx="75427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You must do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your ____________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before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 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954FF87E-F9D7-164D-B259-D638989EC35F}"/>
              </a:ext>
            </a:extLst>
          </p:cNvPr>
          <p:cNvSpPr/>
          <p:nvPr/>
        </p:nvSpPr>
        <p:spPr>
          <a:xfrm>
            <a:off x="4527060" y="5346441"/>
            <a:ext cx="761638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Why don’t you organise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your _______ by 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2" name="Google Shape;207;p7">
            <a:extLst>
              <a:ext uri="{FF2B5EF4-FFF2-40B4-BE49-F238E27FC236}">
                <a16:creationId xmlns:a16="http://schemas.microsoft.com/office/drawing/2014/main" id="{6293BDF7-78EC-CE4B-A23E-66C63C0E416E}"/>
              </a:ext>
            </a:extLst>
          </p:cNvPr>
          <p:cNvSpPr txBox="1"/>
          <p:nvPr/>
        </p:nvSpPr>
        <p:spPr>
          <a:xfrm>
            <a:off x="8954354" y="2380052"/>
            <a:ext cx="999316"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attend</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Google Shape;207;p7">
            <a:extLst>
              <a:ext uri="{FF2B5EF4-FFF2-40B4-BE49-F238E27FC236}">
                <a16:creationId xmlns:a16="http://schemas.microsoft.com/office/drawing/2014/main" id="{2A79492F-1CCA-E442-A490-6092374E78AB}"/>
              </a:ext>
            </a:extLst>
          </p:cNvPr>
          <p:cNvSpPr txBox="1"/>
          <p:nvPr/>
        </p:nvSpPr>
        <p:spPr>
          <a:xfrm>
            <a:off x="10914290" y="2360812"/>
            <a:ext cx="122915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classes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Google Shape;207;p7">
            <a:extLst>
              <a:ext uri="{FF2B5EF4-FFF2-40B4-BE49-F238E27FC236}">
                <a16:creationId xmlns:a16="http://schemas.microsoft.com/office/drawing/2014/main" id="{5ED21A3E-841B-054C-8B47-2F00795D9BEA}"/>
              </a:ext>
            </a:extLst>
          </p:cNvPr>
          <p:cNvSpPr txBox="1"/>
          <p:nvPr/>
        </p:nvSpPr>
        <p:spPr>
          <a:xfrm>
            <a:off x="5210373" y="3367859"/>
            <a:ext cx="213576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you (all) follow</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5" name="Google Shape;207;p7">
            <a:extLst>
              <a:ext uri="{FF2B5EF4-FFF2-40B4-BE49-F238E27FC236}">
                <a16:creationId xmlns:a16="http://schemas.microsoft.com/office/drawing/2014/main" id="{59551450-7DBE-814E-AE68-DEB374FC6DBA}"/>
              </a:ext>
            </a:extLst>
          </p:cNvPr>
          <p:cNvSpPr txBox="1"/>
          <p:nvPr/>
        </p:nvSpPr>
        <p:spPr>
          <a:xfrm>
            <a:off x="9097794" y="3359351"/>
            <a:ext cx="105515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advice</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Google Shape;207;p7">
            <a:extLst>
              <a:ext uri="{FF2B5EF4-FFF2-40B4-BE49-F238E27FC236}">
                <a16:creationId xmlns:a16="http://schemas.microsoft.com/office/drawing/2014/main" id="{CDF30B6A-F5B7-4542-B974-462882B6608C}"/>
              </a:ext>
            </a:extLst>
          </p:cNvPr>
          <p:cNvSpPr txBox="1"/>
          <p:nvPr/>
        </p:nvSpPr>
        <p:spPr>
          <a:xfrm>
            <a:off x="7123381" y="4290851"/>
            <a:ext cx="175859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homework</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Google Shape;207;p7">
            <a:extLst>
              <a:ext uri="{FF2B5EF4-FFF2-40B4-BE49-F238E27FC236}">
                <a16:creationId xmlns:a16="http://schemas.microsoft.com/office/drawing/2014/main" id="{5FB40B92-F798-464C-8EF0-9BAEA9FDA897}"/>
              </a:ext>
            </a:extLst>
          </p:cNvPr>
          <p:cNvSpPr txBox="1"/>
          <p:nvPr/>
        </p:nvSpPr>
        <p:spPr>
          <a:xfrm>
            <a:off x="10030293" y="4306344"/>
            <a:ext cx="137783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deadline</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Google Shape;207;p7">
            <a:extLst>
              <a:ext uri="{FF2B5EF4-FFF2-40B4-BE49-F238E27FC236}">
                <a16:creationId xmlns:a16="http://schemas.microsoft.com/office/drawing/2014/main" id="{9DC2946F-7F89-EE41-9A0C-3CA40746C50D}"/>
              </a:ext>
            </a:extLst>
          </p:cNvPr>
          <p:cNvSpPr txBox="1"/>
          <p:nvPr/>
        </p:nvSpPr>
        <p:spPr>
          <a:xfrm>
            <a:off x="8483218" y="5334723"/>
            <a:ext cx="122915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sheets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1" name="Google Shape;207;p7">
            <a:extLst>
              <a:ext uri="{FF2B5EF4-FFF2-40B4-BE49-F238E27FC236}">
                <a16:creationId xmlns:a16="http://schemas.microsoft.com/office/drawing/2014/main" id="{C3E130B0-B631-1544-A3B8-E3F625110893}"/>
              </a:ext>
            </a:extLst>
          </p:cNvPr>
          <p:cNvSpPr txBox="1"/>
          <p:nvPr/>
        </p:nvSpPr>
        <p:spPr>
          <a:xfrm>
            <a:off x="9832184" y="5343103"/>
            <a:ext cx="132894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subject</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Action Button: Custom 20">
            <a:hlinkClick r:id="" action="ppaction://noaction" highlightClick="1">
              <a:snd r:embed="rId11" name="1. Podéis sacar buenas notas si asistís a todas vuestras clases.wav"/>
            </a:hlinkClick>
            <a:extLst>
              <a:ext uri="{FF2B5EF4-FFF2-40B4-BE49-F238E27FC236}">
                <a16:creationId xmlns:a16="http://schemas.microsoft.com/office/drawing/2014/main" id="{DB2E2216-897C-AA44-A5E8-7B362CFC9C96}"/>
              </a:ext>
            </a:extLst>
          </p:cNvPr>
          <p:cNvSpPr/>
          <p:nvPr/>
        </p:nvSpPr>
        <p:spPr>
          <a:xfrm>
            <a:off x="169013" y="2466523"/>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1</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6" name="Action Button: Custom 20">
            <a:hlinkClick r:id="" action="ppaction://noaction" highlightClick="1">
              <a:snd r:embed="rId12" name="2. Si seguís los consejos de vuestros profesores, podéis aprobar los exámenes.wav"/>
            </a:hlinkClick>
            <a:extLst>
              <a:ext uri="{FF2B5EF4-FFF2-40B4-BE49-F238E27FC236}">
                <a16:creationId xmlns:a16="http://schemas.microsoft.com/office/drawing/2014/main" id="{8413884E-82EB-E240-8691-FE21133A9645}"/>
              </a:ext>
            </a:extLst>
          </p:cNvPr>
          <p:cNvSpPr/>
          <p:nvPr/>
        </p:nvSpPr>
        <p:spPr>
          <a:xfrm>
            <a:off x="169013" y="3366796"/>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2</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8" name="Action Button: Custom 20">
            <a:hlinkClick r:id="" action="ppaction://noaction" highlightClick="1">
              <a:snd r:embed="rId13" name="3. Debéis hacer vuestros deberes antes de la fecha límite.wav"/>
            </a:hlinkClick>
            <a:extLst>
              <a:ext uri="{FF2B5EF4-FFF2-40B4-BE49-F238E27FC236}">
                <a16:creationId xmlns:a16="http://schemas.microsoft.com/office/drawing/2014/main" id="{4EC9CC05-AF4E-194C-90FD-17AFA71693DE}"/>
              </a:ext>
            </a:extLst>
          </p:cNvPr>
          <p:cNvSpPr/>
          <p:nvPr/>
        </p:nvSpPr>
        <p:spPr>
          <a:xfrm>
            <a:off x="160558" y="4305561"/>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0" name="Action Button: Custom 20">
            <a:hlinkClick r:id="" action="ppaction://noaction" highlightClick="1">
              <a:snd r:embed="rId14" name="4. ¿Por qué no organizáis vuestras hojas por tema_.wav"/>
            </a:hlinkClick>
            <a:extLst>
              <a:ext uri="{FF2B5EF4-FFF2-40B4-BE49-F238E27FC236}">
                <a16:creationId xmlns:a16="http://schemas.microsoft.com/office/drawing/2014/main" id="{4A775168-FE24-A94D-9344-049ACAC8DF48}"/>
              </a:ext>
            </a:extLst>
          </p:cNvPr>
          <p:cNvSpPr/>
          <p:nvPr/>
        </p:nvSpPr>
        <p:spPr>
          <a:xfrm>
            <a:off x="160558" y="5346441"/>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Rounded Rectangle 81"/>
          <p:cNvSpPr/>
          <p:nvPr/>
        </p:nvSpPr>
        <p:spPr>
          <a:xfrm>
            <a:off x="1383018" y="2229953"/>
            <a:ext cx="1596272" cy="87330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3" name="Google Shape;207;p7"/>
          <p:cNvSpPr txBox="1"/>
          <p:nvPr/>
        </p:nvSpPr>
        <p:spPr>
          <a:xfrm>
            <a:off x="6420634" y="2380052"/>
            <a:ext cx="88510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good</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8" name="Rounded Rectangle 87"/>
          <p:cNvSpPr/>
          <p:nvPr/>
        </p:nvSpPr>
        <p:spPr>
          <a:xfrm>
            <a:off x="1391473" y="3149230"/>
            <a:ext cx="1587817" cy="89908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9" name="Rounded Rectangle 88"/>
          <p:cNvSpPr/>
          <p:nvPr/>
        </p:nvSpPr>
        <p:spPr>
          <a:xfrm>
            <a:off x="2984556" y="4088077"/>
            <a:ext cx="1485844" cy="93490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0" name="Rounded Rectangle 89"/>
          <p:cNvSpPr/>
          <p:nvPr/>
        </p:nvSpPr>
        <p:spPr>
          <a:xfrm>
            <a:off x="3000724" y="5072065"/>
            <a:ext cx="1469676" cy="98398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418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p:bldP spid="50" grpId="0"/>
      <p:bldP spid="51" grpId="0"/>
      <p:bldP spid="65" grpId="0" animBg="1"/>
      <p:bldP spid="66" grpId="0" animBg="1"/>
      <p:bldP spid="78" grpId="0" animBg="1"/>
      <p:bldP spid="80" grpId="0" animBg="1"/>
      <p:bldP spid="82" grpId="0" animBg="1"/>
      <p:bldP spid="88" grpId="0" animBg="1"/>
      <p:bldP spid="89" grpId="0" animBg="1"/>
      <p:bldP spid="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1165578910"/>
              </p:ext>
            </p:extLst>
          </p:nvPr>
        </p:nvGraphicFramePr>
        <p:xfrm>
          <a:off x="647700" y="1556993"/>
          <a:ext cx="3822700" cy="4499062"/>
        </p:xfrm>
        <a:graphic>
          <a:graphicData uri="http://schemas.openxmlformats.org/drawingml/2006/table">
            <a:tbl>
              <a:tblPr firstRow="1" bandRow="1">
                <a:tableStyleId>{5DA37D80-6434-44D0-A028-1B22A696006F}</a:tableStyleId>
              </a:tblPr>
              <a:tblGrid>
                <a:gridCol w="711200">
                  <a:extLst>
                    <a:ext uri="{9D8B030D-6E8A-4147-A177-3AD203B41FA5}">
                      <a16:colId xmlns:a16="http://schemas.microsoft.com/office/drawing/2014/main" val="3373404141"/>
                    </a:ext>
                  </a:extLst>
                </a:gridCol>
                <a:gridCol w="1449614">
                  <a:extLst>
                    <a:ext uri="{9D8B030D-6E8A-4147-A177-3AD203B41FA5}">
                      <a16:colId xmlns:a16="http://schemas.microsoft.com/office/drawing/2014/main" val="3894922213"/>
                    </a:ext>
                  </a:extLst>
                </a:gridCol>
                <a:gridCol w="1661886">
                  <a:extLst>
                    <a:ext uri="{9D8B030D-6E8A-4147-A177-3AD203B41FA5}">
                      <a16:colId xmlns:a16="http://schemas.microsoft.com/office/drawing/2014/main" val="4028571100"/>
                    </a:ext>
                  </a:extLst>
                </a:gridCol>
              </a:tblGrid>
              <a:tr h="678703">
                <a:tc>
                  <a:txBody>
                    <a:bodyPr/>
                    <a:lstStyle/>
                    <a:p>
                      <a:endParaRPr lang="es-GB" dirty="0"/>
                    </a:p>
                  </a:txBody>
                  <a:tcPr/>
                </a:tc>
                <a:tc>
                  <a:txBody>
                    <a:bodyPr/>
                    <a:lstStyle/>
                    <a:p>
                      <a:pPr algn="ctr"/>
                      <a:r>
                        <a:rPr lang="en-GB" sz="2000" b="1">
                          <a:solidFill>
                            <a:srgbClr val="203864"/>
                          </a:solidFill>
                        </a:rPr>
                        <a:t>A</a:t>
                      </a:r>
                      <a:endParaRPr lang="es-GB" sz="2000" b="1" dirty="0">
                        <a:solidFill>
                          <a:srgbClr val="203864"/>
                        </a:solidFill>
                      </a:endParaRPr>
                    </a:p>
                  </a:txBody>
                  <a:tcPr anchor="ctr"/>
                </a:tc>
                <a:tc>
                  <a:txBody>
                    <a:bodyPr/>
                    <a:lstStyle/>
                    <a:p>
                      <a:pPr algn="ctr"/>
                      <a:r>
                        <a:rPr lang="en-GB" sz="2000" b="1">
                          <a:solidFill>
                            <a:srgbClr val="203864"/>
                          </a:solidFill>
                        </a:rPr>
                        <a:t>B</a:t>
                      </a:r>
                      <a:endParaRPr lang="es-GB" sz="2000" b="1" dirty="0">
                        <a:solidFill>
                          <a:srgbClr val="203864"/>
                        </a:solidFill>
                      </a:endParaRPr>
                    </a:p>
                  </a:txBody>
                  <a:tcPr anchor="ctr"/>
                </a:tc>
                <a:extLst>
                  <a:ext uri="{0D108BD9-81ED-4DB2-BD59-A6C34878D82A}">
                    <a16:rowId xmlns:a16="http://schemas.microsoft.com/office/drawing/2014/main" val="2827145701"/>
                  </a:ext>
                </a:extLst>
              </a:tr>
              <a:tr h="874521">
                <a:tc>
                  <a:txBody>
                    <a:bodyPr/>
                    <a:lstStyle/>
                    <a:p>
                      <a:endParaRPr lang="es-GB"/>
                    </a:p>
                  </a:txBody>
                  <a:tcPr/>
                </a:tc>
                <a:tc>
                  <a:txBody>
                    <a:bodyPr/>
                    <a:lstStyle/>
                    <a:p>
                      <a:pPr algn="ctr"/>
                      <a:r>
                        <a:rPr lang="en-GB" sz="2000" b="0">
                          <a:solidFill>
                            <a:srgbClr val="203864"/>
                          </a:solidFill>
                        </a:rPr>
                        <a:t>consolas*</a:t>
                      </a:r>
                      <a:endParaRPr lang="es-GB" sz="2000" b="0" dirty="0">
                        <a:solidFill>
                          <a:srgbClr val="203864"/>
                        </a:solidFill>
                      </a:endParaRPr>
                    </a:p>
                  </a:txBody>
                  <a:tcPr anchor="ctr"/>
                </a:tc>
                <a:tc>
                  <a:txBody>
                    <a:bodyPr/>
                    <a:lstStyle/>
                    <a:p>
                      <a:pPr algn="ctr"/>
                      <a:r>
                        <a:rPr lang="en-GB" sz="2000" b="0">
                          <a:solidFill>
                            <a:srgbClr val="203864"/>
                          </a:solidFill>
                        </a:rPr>
                        <a:t>móviles</a:t>
                      </a:r>
                      <a:endParaRPr lang="es-GB" sz="2000" b="0" dirty="0">
                        <a:solidFill>
                          <a:srgbClr val="203864"/>
                        </a:solidFill>
                      </a:endParaRPr>
                    </a:p>
                  </a:txBody>
                  <a:tcPr anchor="ctr"/>
                </a:tc>
                <a:extLst>
                  <a:ext uri="{0D108BD9-81ED-4DB2-BD59-A6C34878D82A}">
                    <a16:rowId xmlns:a16="http://schemas.microsoft.com/office/drawing/2014/main" val="2309419041"/>
                  </a:ext>
                </a:extLst>
              </a:tr>
              <a:tr h="953151">
                <a:tc>
                  <a:txBody>
                    <a:bodyPr/>
                    <a:lstStyle/>
                    <a:p>
                      <a:endParaRPr lang="es-GB"/>
                    </a:p>
                  </a:txBody>
                  <a:tcPr/>
                </a:tc>
                <a:tc>
                  <a:txBody>
                    <a:bodyPr/>
                    <a:lstStyle/>
                    <a:p>
                      <a:pPr algn="ctr"/>
                      <a:r>
                        <a:rPr lang="en-GB" sz="2000" b="0">
                          <a:solidFill>
                            <a:srgbClr val="203864"/>
                          </a:solidFill>
                        </a:rPr>
                        <a:t>correos</a:t>
                      </a:r>
                      <a:endParaRPr lang="es-GB" sz="2000" b="0" dirty="0">
                        <a:solidFill>
                          <a:srgbClr val="203864"/>
                        </a:solidFill>
                      </a:endParaRPr>
                    </a:p>
                  </a:txBody>
                  <a:tcPr anchor="ctr"/>
                </a:tc>
                <a:tc>
                  <a:txBody>
                    <a:bodyPr/>
                    <a:lstStyle/>
                    <a:p>
                      <a:pPr algn="ctr"/>
                      <a:r>
                        <a:rPr lang="en-GB" sz="2000" b="0">
                          <a:solidFill>
                            <a:srgbClr val="203864"/>
                          </a:solidFill>
                        </a:rPr>
                        <a:t>preguntas</a:t>
                      </a:r>
                      <a:endParaRPr lang="es-GB" sz="2000" b="0" dirty="0">
                        <a:solidFill>
                          <a:srgbClr val="203864"/>
                        </a:solidFill>
                      </a:endParaRPr>
                    </a:p>
                  </a:txBody>
                  <a:tcPr anchor="ctr"/>
                </a:tc>
                <a:extLst>
                  <a:ext uri="{0D108BD9-81ED-4DB2-BD59-A6C34878D82A}">
                    <a16:rowId xmlns:a16="http://schemas.microsoft.com/office/drawing/2014/main" val="4014440159"/>
                  </a:ext>
                </a:extLst>
              </a:tr>
              <a:tr h="981462">
                <a:tc>
                  <a:txBody>
                    <a:bodyPr/>
                    <a:lstStyle/>
                    <a:p>
                      <a:endParaRPr lang="es-GB"/>
                    </a:p>
                  </a:txBody>
                  <a:tcPr/>
                </a:tc>
                <a:tc>
                  <a:txBody>
                    <a:bodyPr/>
                    <a:lstStyle/>
                    <a:p>
                      <a:pPr algn="ctr"/>
                      <a:r>
                        <a:rPr lang="en-GB" sz="2000" b="0">
                          <a:solidFill>
                            <a:srgbClr val="203864"/>
                          </a:solidFill>
                        </a:rPr>
                        <a:t>deportes</a:t>
                      </a:r>
                      <a:endParaRPr lang="es-GB" sz="2000" b="0" dirty="0">
                        <a:solidFill>
                          <a:srgbClr val="203864"/>
                        </a:solidFill>
                      </a:endParaRPr>
                    </a:p>
                  </a:txBody>
                  <a:tcPr anchor="ctr"/>
                </a:tc>
                <a:tc>
                  <a:txBody>
                    <a:bodyPr/>
                    <a:lstStyle/>
                    <a:p>
                      <a:pPr algn="ctr"/>
                      <a:r>
                        <a:rPr lang="en-GB" sz="2000" b="0">
                          <a:solidFill>
                            <a:srgbClr val="203864"/>
                          </a:solidFill>
                        </a:rPr>
                        <a:t>actividades</a:t>
                      </a:r>
                      <a:endParaRPr lang="es-GB" sz="2000" b="0" dirty="0">
                        <a:solidFill>
                          <a:srgbClr val="203864"/>
                        </a:solidFill>
                      </a:endParaRPr>
                    </a:p>
                  </a:txBody>
                  <a:tcPr anchor="ctr"/>
                </a:tc>
                <a:extLst>
                  <a:ext uri="{0D108BD9-81ED-4DB2-BD59-A6C34878D82A}">
                    <a16:rowId xmlns:a16="http://schemas.microsoft.com/office/drawing/2014/main" val="4004349420"/>
                  </a:ext>
                </a:extLst>
              </a:tr>
              <a:tr h="1011225">
                <a:tc>
                  <a:txBody>
                    <a:bodyPr/>
                    <a:lstStyle/>
                    <a:p>
                      <a:endParaRPr lang="es-GB"/>
                    </a:p>
                  </a:txBody>
                  <a:tcPr/>
                </a:tc>
                <a:tc>
                  <a:txBody>
                    <a:bodyPr/>
                    <a:lstStyle/>
                    <a:p>
                      <a:pPr algn="ctr"/>
                      <a:r>
                        <a:rPr lang="en-GB" sz="2000" b="0">
                          <a:solidFill>
                            <a:srgbClr val="203864"/>
                          </a:solidFill>
                        </a:rPr>
                        <a:t>objetivos</a:t>
                      </a:r>
                      <a:endParaRPr lang="es-GB" sz="2000" b="0" dirty="0">
                        <a:solidFill>
                          <a:srgbClr val="203864"/>
                        </a:solidFill>
                      </a:endParaRPr>
                    </a:p>
                  </a:txBody>
                  <a:tcPr anchor="ctr"/>
                </a:tc>
                <a:tc>
                  <a:txBody>
                    <a:bodyPr/>
                    <a:lstStyle/>
                    <a:p>
                      <a:pPr algn="ctr"/>
                      <a:r>
                        <a:rPr lang="en-GB" sz="2000" b="0">
                          <a:solidFill>
                            <a:srgbClr val="203864"/>
                          </a:solidFill>
                        </a:rPr>
                        <a:t>tareas</a:t>
                      </a:r>
                      <a:endParaRPr lang="es-GB" sz="2000" b="0" dirty="0">
                        <a:solidFill>
                          <a:srgbClr val="203864"/>
                        </a:solidFill>
                      </a:endParaRPr>
                    </a:p>
                  </a:txBody>
                  <a:tcPr anchor="ctr"/>
                </a:tc>
                <a:extLst>
                  <a:ext uri="{0D108BD9-81ED-4DB2-BD59-A6C34878D82A}">
                    <a16:rowId xmlns:a16="http://schemas.microsoft.com/office/drawing/2014/main" val="1695397893"/>
                  </a:ext>
                </a:extLst>
              </a:tr>
            </a:tbl>
          </a:graphicData>
        </a:graphic>
      </p:graphicFrame>
      <p:sp>
        <p:nvSpPr>
          <p:cNvPr id="2" name="Title 1"/>
          <p:cNvSpPr>
            <a:spLocks noGrp="1"/>
          </p:cNvSpPr>
          <p:nvPr>
            <p:ph type="title"/>
          </p:nvPr>
        </p:nvSpPr>
        <p:spPr>
          <a:xfrm>
            <a:off x="11501725" y="6858000"/>
            <a:ext cx="690275" cy="266644"/>
          </a:xfrm>
        </p:spPr>
        <p:txBody>
          <a:bodyPr>
            <a:normAutofit/>
          </a:bodyPr>
          <a:lstStyle/>
          <a:p>
            <a:r>
              <a:rPr lang="en-GB" sz="500" b="1">
                <a:solidFill>
                  <a:schemeClr val="bg1"/>
                </a:solidFill>
              </a:rPr>
              <a:t>El primer día de clase</a:t>
            </a:r>
            <a:endParaRPr lang="en-GB" sz="500">
              <a:solidFill>
                <a:schemeClr val="bg1"/>
              </a:solidFill>
            </a:endParaRPr>
          </a:p>
        </p:txBody>
      </p:sp>
      <p:pic>
        <p:nvPicPr>
          <p:cNvPr id="5" name="Google Shape;204;p7" descr="Shape, circle&#10;&#10;Description automatically generated"/>
          <p:cNvPicPr preferRelativeResize="0"/>
          <p:nvPr/>
        </p:nvPicPr>
        <p:blipFill rotWithShape="1">
          <a:blip r:embed="rId3">
            <a:alphaModFix/>
          </a:blip>
          <a:srcRect/>
          <a:stretch/>
        </p:blipFill>
        <p:spPr>
          <a:xfrm>
            <a:off x="714980" y="1556993"/>
            <a:ext cx="612308" cy="684760"/>
          </a:xfrm>
          <a:prstGeom prst="rect">
            <a:avLst/>
          </a:prstGeom>
          <a:noFill/>
          <a:ln>
            <a:noFill/>
          </a:ln>
        </p:spPr>
      </p:pic>
      <p:sp>
        <p:nvSpPr>
          <p:cNvPr id="98"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126961" y="290100"/>
            <a:ext cx="9040649" cy="1015663"/>
          </a:xfrm>
          <a:prstGeom prst="rect">
            <a:avLst/>
          </a:prstGeom>
          <a:noFill/>
        </p:spPr>
        <p:txBody>
          <a:bodyPr wrap="square" rtlCol="0">
            <a:spAutoFit/>
          </a:bodyPr>
          <a:lstStyle/>
          <a:p>
            <a:pPr lvl="0"/>
            <a:r>
              <a:rPr lang="en-GB" sz="2000" dirty="0" err="1">
                <a:solidFill>
                  <a:schemeClr val="accent5">
                    <a:lumMod val="50000"/>
                  </a:schemeClr>
                </a:solidFill>
              </a:rPr>
              <a:t>Esucha</a:t>
            </a:r>
            <a:r>
              <a:rPr lang="en-GB" sz="2000" dirty="0">
                <a:solidFill>
                  <a:schemeClr val="accent5">
                    <a:lumMod val="50000"/>
                  </a:schemeClr>
                </a:solidFill>
              </a:rPr>
              <a:t> los </a:t>
            </a:r>
            <a:r>
              <a:rPr lang="en-GB" sz="2000" dirty="0" err="1">
                <a:solidFill>
                  <a:schemeClr val="accent5">
                    <a:lumMod val="50000"/>
                  </a:schemeClr>
                </a:solidFill>
              </a:rPr>
              <a:t>consejos</a:t>
            </a:r>
            <a:r>
              <a:rPr lang="en-GB" sz="2000" dirty="0">
                <a:solidFill>
                  <a:schemeClr val="accent5">
                    <a:lumMod val="50000"/>
                  </a:schemeClr>
                </a:solidFill>
              </a:rPr>
              <a:t> del </a:t>
            </a:r>
            <a:r>
              <a:rPr lang="en-GB" sz="2000" dirty="0" err="1">
                <a:solidFill>
                  <a:schemeClr val="accent5">
                    <a:lumMod val="50000"/>
                  </a:schemeClr>
                </a:solidFill>
              </a:rPr>
              <a:t>profesor</a:t>
            </a:r>
            <a:r>
              <a:rPr lang="en-GB" sz="2000" dirty="0">
                <a:solidFill>
                  <a:schemeClr val="accent5">
                    <a:lumMod val="50000"/>
                  </a:schemeClr>
                </a:solidFill>
              </a:rPr>
              <a:t> </a:t>
            </a:r>
            <a:r>
              <a:rPr lang="en-GB" sz="2000" dirty="0" err="1">
                <a:solidFill>
                  <a:schemeClr val="accent5">
                    <a:lumMod val="50000"/>
                  </a:schemeClr>
                </a:solidFill>
              </a:rPr>
              <a:t>sobre</a:t>
            </a:r>
            <a:r>
              <a:rPr lang="en-GB" sz="2000" dirty="0">
                <a:solidFill>
                  <a:schemeClr val="accent5">
                    <a:lumMod val="50000"/>
                  </a:schemeClr>
                </a:solidFill>
              </a:rPr>
              <a:t> los </a:t>
            </a:r>
            <a:r>
              <a:rPr lang="en-GB" sz="2000" dirty="0" err="1">
                <a:solidFill>
                  <a:schemeClr val="accent5">
                    <a:lumMod val="50000"/>
                  </a:schemeClr>
                </a:solidFill>
              </a:rPr>
              <a:t>examenes</a:t>
            </a:r>
            <a:r>
              <a:rPr lang="en-GB" sz="2000" dirty="0">
                <a:solidFill>
                  <a:schemeClr val="accent5">
                    <a:lumMod val="50000"/>
                  </a:schemeClr>
                </a:solidFill>
              </a:rPr>
              <a:t>. </a:t>
            </a:r>
            <a:br>
              <a:rPr lang="en-GB" sz="2000" dirty="0">
                <a:solidFill>
                  <a:schemeClr val="accent5">
                    <a:lumMod val="50000"/>
                  </a:schemeClr>
                </a:solidFill>
              </a:rPr>
            </a:br>
            <a:r>
              <a:rPr lang="en-GB" sz="2000" dirty="0" err="1">
                <a:solidFill>
                  <a:schemeClr val="accent5">
                    <a:lumMod val="50000"/>
                  </a:schemeClr>
                </a:solidFill>
              </a:rPr>
              <a:t>Elije</a:t>
            </a:r>
            <a:r>
              <a:rPr lang="en-GB" sz="2000" dirty="0">
                <a:solidFill>
                  <a:schemeClr val="accent5">
                    <a:lumMod val="50000"/>
                  </a:schemeClr>
                </a:solidFill>
              </a:rPr>
              <a:t> la palabra </a:t>
            </a:r>
            <a:r>
              <a:rPr lang="en-GB" sz="2000" dirty="0" err="1">
                <a:solidFill>
                  <a:schemeClr val="accent5">
                    <a:lumMod val="50000"/>
                  </a:schemeClr>
                </a:solidFill>
              </a:rPr>
              <a:t>correcta</a:t>
            </a:r>
            <a:r>
              <a:rPr lang="en-GB" sz="2000" dirty="0">
                <a:solidFill>
                  <a:schemeClr val="accent5">
                    <a:lumMod val="50000"/>
                  </a:schemeClr>
                </a:solidFill>
              </a:rPr>
              <a:t> para </a:t>
            </a:r>
            <a:r>
              <a:rPr lang="en-GB" sz="2000" dirty="0" err="1">
                <a:solidFill>
                  <a:schemeClr val="accent5">
                    <a:lumMod val="50000"/>
                  </a:schemeClr>
                </a:solidFill>
              </a:rPr>
              <a:t>cada</a:t>
            </a:r>
            <a:r>
              <a:rPr lang="en-GB" sz="2000" dirty="0">
                <a:solidFill>
                  <a:schemeClr val="accent5">
                    <a:lumMod val="50000"/>
                  </a:schemeClr>
                </a:solidFill>
              </a:rPr>
              <a:t> </a:t>
            </a:r>
            <a:r>
              <a:rPr lang="en-GB" sz="2000" dirty="0" err="1">
                <a:solidFill>
                  <a:schemeClr val="accent5">
                    <a:lumMod val="50000"/>
                  </a:schemeClr>
                </a:solidFill>
              </a:rPr>
              <a:t>frase</a:t>
            </a:r>
            <a:r>
              <a:rPr lang="en-GB" sz="2000" dirty="0">
                <a:solidFill>
                  <a:schemeClr val="accent5">
                    <a:lumMod val="50000"/>
                  </a:schemeClr>
                </a:solidFill>
              </a:rPr>
              <a:t>.</a:t>
            </a:r>
          </a:p>
          <a:p>
            <a:pPr lvl="0"/>
            <a:r>
              <a:rPr lang="en-GB" sz="2000" dirty="0" err="1">
                <a:solidFill>
                  <a:schemeClr val="accent5">
                    <a:lumMod val="50000"/>
                  </a:schemeClr>
                </a:solidFill>
              </a:rPr>
              <a:t>Presta</a:t>
            </a:r>
            <a:r>
              <a:rPr lang="en-GB" sz="2000" dirty="0">
                <a:solidFill>
                  <a:schemeClr val="accent5">
                    <a:lumMod val="50000"/>
                  </a:schemeClr>
                </a:solidFill>
              </a:rPr>
              <a:t> </a:t>
            </a:r>
            <a:r>
              <a:rPr lang="en-GB" sz="2000" dirty="0" err="1">
                <a:solidFill>
                  <a:schemeClr val="accent5">
                    <a:lumMod val="50000"/>
                  </a:schemeClr>
                </a:solidFill>
              </a:rPr>
              <a:t>atención</a:t>
            </a:r>
            <a:r>
              <a:rPr lang="en-GB" sz="2000" dirty="0">
                <a:solidFill>
                  <a:schemeClr val="accent5">
                    <a:lumMod val="50000"/>
                  </a:schemeClr>
                </a:solidFill>
              </a:rPr>
              <a:t> a ‘</a:t>
            </a:r>
            <a:r>
              <a:rPr lang="en-GB" sz="2000" dirty="0" err="1">
                <a:solidFill>
                  <a:schemeClr val="accent5">
                    <a:lumMod val="50000"/>
                  </a:schemeClr>
                </a:solidFill>
              </a:rPr>
              <a:t>vuestros</a:t>
            </a:r>
            <a:r>
              <a:rPr lang="en-GB" sz="2000" dirty="0">
                <a:solidFill>
                  <a:schemeClr val="accent5">
                    <a:lumMod val="50000"/>
                  </a:schemeClr>
                </a:solidFill>
              </a:rPr>
              <a:t>’ y ‘</a:t>
            </a:r>
            <a:r>
              <a:rPr lang="en-GB" sz="2000" dirty="0" err="1">
                <a:solidFill>
                  <a:schemeClr val="accent5">
                    <a:lumMod val="50000"/>
                  </a:schemeClr>
                </a:solidFill>
              </a:rPr>
              <a:t>vuestras</a:t>
            </a:r>
            <a:r>
              <a:rPr lang="en-GB" sz="2000" dirty="0">
                <a:solidFill>
                  <a:schemeClr val="accent5">
                    <a:lumMod val="50000"/>
                  </a:schemeClr>
                </a:solidFill>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67" name="TextBox 66"/>
          <p:cNvSpPr txBox="1"/>
          <p:nvPr/>
        </p:nvSpPr>
        <p:spPr>
          <a:xfrm>
            <a:off x="11161127" y="690851"/>
            <a:ext cx="8354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[2/2]</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36" name="Picture 4" descr="Screen, Projector, Projection, Tripod">
            <a:extLst>
              <a:ext uri="{FF2B5EF4-FFF2-40B4-BE49-F238E27FC236}">
                <a16:creationId xmlns:a16="http://schemas.microsoft.com/office/drawing/2014/main" id="{C5CBA79C-808C-1E46-B87C-CBC9558C2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490" y="1305763"/>
            <a:ext cx="1028693" cy="9359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men in suit clipart&#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16" y="745378"/>
            <a:ext cx="1091641" cy="150220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residents Day, Podium, Lecture">
            <a:extLst>
              <a:ext uri="{FF2B5EF4-FFF2-40B4-BE49-F238E27FC236}">
                <a16:creationId xmlns:a16="http://schemas.microsoft.com/office/drawing/2014/main" id="{BBD0F960-B278-294D-B911-AA5945FB31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092" r="2926"/>
          <a:stretch/>
        </p:blipFill>
        <p:spPr bwMode="auto">
          <a:xfrm>
            <a:off x="6463916" y="1405134"/>
            <a:ext cx="612981" cy="85002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516238" y="5336120"/>
            <a:ext cx="66448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8. Finally, if ______________ more,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you can better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________________ your 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A4465D0E-185C-2C4D-A28D-931E62CF9C0B}"/>
              </a:ext>
            </a:extLst>
          </p:cNvPr>
          <p:cNvSpPr/>
          <p:nvPr/>
        </p:nvSpPr>
        <p:spPr>
          <a:xfrm>
            <a:off x="4516238" y="2476894"/>
            <a:ext cx="957122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5</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_________________ spend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less time on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your 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B3B570CB-A3F9-9048-994E-87B7A8909396}"/>
              </a:ext>
            </a:extLst>
          </p:cNvPr>
          <p:cNvSpPr/>
          <p:nvPr/>
        </p:nvSpPr>
        <p:spPr>
          <a:xfrm>
            <a:off x="4516238" y="3240703"/>
            <a:ext cx="77915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6</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I always try to _________ your ___________. </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rPr>
              <a:t>If you don’t understand something, it’s not a problem!</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BAA2004E-1D0E-A24E-AA6D-3E59B67B4F0A}"/>
              </a:ext>
            </a:extLst>
          </p:cNvPr>
          <p:cNvSpPr/>
          <p:nvPr/>
        </p:nvSpPr>
        <p:spPr>
          <a:xfrm>
            <a:off x="4516239" y="4306090"/>
            <a:ext cx="71900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7. You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can _______ time for your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favourite _________.</a:t>
            </a:r>
          </a:p>
        </p:txBody>
      </p:sp>
      <p:sp>
        <p:nvSpPr>
          <p:cNvPr id="34" name="Google Shape;207;p7">
            <a:extLst>
              <a:ext uri="{FF2B5EF4-FFF2-40B4-BE49-F238E27FC236}">
                <a16:creationId xmlns:a16="http://schemas.microsoft.com/office/drawing/2014/main" id="{78B9221C-F31D-4545-9734-6FC92B6E6E9B}"/>
              </a:ext>
            </a:extLst>
          </p:cNvPr>
          <p:cNvSpPr txBox="1"/>
          <p:nvPr/>
        </p:nvSpPr>
        <p:spPr>
          <a:xfrm>
            <a:off x="10046380" y="2461080"/>
            <a:ext cx="175859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phones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Google Shape;207;p7">
            <a:extLst>
              <a:ext uri="{FF2B5EF4-FFF2-40B4-BE49-F238E27FC236}">
                <a16:creationId xmlns:a16="http://schemas.microsoft.com/office/drawing/2014/main" id="{CCBDBE3D-9F08-184C-B08A-C8AC8EC205B1}"/>
              </a:ext>
            </a:extLst>
          </p:cNvPr>
          <p:cNvSpPr txBox="1"/>
          <p:nvPr/>
        </p:nvSpPr>
        <p:spPr>
          <a:xfrm>
            <a:off x="4798337" y="2463453"/>
            <a:ext cx="248723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You </a:t>
            </a: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Arial"/>
                <a:cs typeface="Arial"/>
                <a:sym typeface="Arial"/>
              </a:rPr>
              <a:t>(all</a:t>
            </a: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 need to</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Google Shape;207;p7">
            <a:extLst>
              <a:ext uri="{FF2B5EF4-FFF2-40B4-BE49-F238E27FC236}">
                <a16:creationId xmlns:a16="http://schemas.microsoft.com/office/drawing/2014/main" id="{02707577-2005-F145-A875-74C5E9E01F00}"/>
              </a:ext>
            </a:extLst>
          </p:cNvPr>
          <p:cNvSpPr txBox="1"/>
          <p:nvPr/>
        </p:nvSpPr>
        <p:spPr>
          <a:xfrm>
            <a:off x="6609615" y="3231242"/>
            <a:ext cx="118891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Arial"/>
                <a:sym typeface="Arial"/>
              </a:rPr>
              <a:t>answer</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Google Shape;207;p7">
            <a:extLst>
              <a:ext uri="{FF2B5EF4-FFF2-40B4-BE49-F238E27FC236}">
                <a16:creationId xmlns:a16="http://schemas.microsoft.com/office/drawing/2014/main" id="{06DBF83C-7CDF-FF45-AA59-032A45AD0C81}"/>
              </a:ext>
            </a:extLst>
          </p:cNvPr>
          <p:cNvSpPr txBox="1"/>
          <p:nvPr/>
        </p:nvSpPr>
        <p:spPr>
          <a:xfrm>
            <a:off x="9820274" y="4295793"/>
            <a:ext cx="175859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sports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Google Shape;207;p7">
            <a:extLst>
              <a:ext uri="{FF2B5EF4-FFF2-40B4-BE49-F238E27FC236}">
                <a16:creationId xmlns:a16="http://schemas.microsoft.com/office/drawing/2014/main" id="{35BD14D3-6304-8B4E-9B2F-371935B71654}"/>
              </a:ext>
            </a:extLst>
          </p:cNvPr>
          <p:cNvSpPr txBox="1"/>
          <p:nvPr/>
        </p:nvSpPr>
        <p:spPr>
          <a:xfrm>
            <a:off x="5943922" y="4271625"/>
            <a:ext cx="102800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Arial"/>
                <a:cs typeface="Arial"/>
                <a:sym typeface="Arial"/>
              </a:rPr>
              <a:t>leave</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Google Shape;207;p7">
            <a:extLst>
              <a:ext uri="{FF2B5EF4-FFF2-40B4-BE49-F238E27FC236}">
                <a16:creationId xmlns:a16="http://schemas.microsoft.com/office/drawing/2014/main" id="{6DF01539-0F4B-C843-8629-5250732EEB3A}"/>
              </a:ext>
            </a:extLst>
          </p:cNvPr>
          <p:cNvSpPr txBox="1"/>
          <p:nvPr/>
        </p:nvSpPr>
        <p:spPr>
          <a:xfrm>
            <a:off x="4696001" y="5641948"/>
            <a:ext cx="196190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Arial"/>
                <a:sym typeface="Arial"/>
              </a:rPr>
              <a:t>fulfil / achieve</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Google Shape;207;p7">
            <a:extLst>
              <a:ext uri="{FF2B5EF4-FFF2-40B4-BE49-F238E27FC236}">
                <a16:creationId xmlns:a16="http://schemas.microsoft.com/office/drawing/2014/main" id="{84097E67-B512-B24F-BDC9-94519C426121}"/>
              </a:ext>
            </a:extLst>
          </p:cNvPr>
          <p:cNvSpPr txBox="1"/>
          <p:nvPr/>
        </p:nvSpPr>
        <p:spPr>
          <a:xfrm>
            <a:off x="5880976" y="5313054"/>
            <a:ext cx="248723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you (all) sleep</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Google Shape;207;p7">
            <a:extLst>
              <a:ext uri="{FF2B5EF4-FFF2-40B4-BE49-F238E27FC236}">
                <a16:creationId xmlns:a16="http://schemas.microsoft.com/office/drawing/2014/main" id="{02481DDC-AA9A-5F48-86EA-055F7CEF851E}"/>
              </a:ext>
            </a:extLst>
          </p:cNvPr>
          <p:cNvSpPr txBox="1"/>
          <p:nvPr/>
        </p:nvSpPr>
        <p:spPr>
          <a:xfrm>
            <a:off x="7488914" y="5627237"/>
            <a:ext cx="175859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Arial"/>
                <a:sym typeface="Arial"/>
              </a:rPr>
              <a:t>objectives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Action Button: Custom 20">
            <a:hlinkClick r:id="" action="ppaction://noaction" highlightClick="1">
              <a:snd r:embed="rId7" name="5. Necesitáis pasar menos tiempo en vuestros BEEP.wav"/>
            </a:hlinkClick>
            <a:extLst>
              <a:ext uri="{FF2B5EF4-FFF2-40B4-BE49-F238E27FC236}">
                <a16:creationId xmlns:a16="http://schemas.microsoft.com/office/drawing/2014/main" id="{DB2E2216-897C-AA44-A5E8-7B362CFC9C96}"/>
              </a:ext>
            </a:extLst>
          </p:cNvPr>
          <p:cNvSpPr/>
          <p:nvPr/>
        </p:nvSpPr>
        <p:spPr>
          <a:xfrm>
            <a:off x="775199" y="246652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2" name="Action Button: Custom 20">
            <a:hlinkClick r:id="" action="ppaction://noaction" highlightClick="1">
              <a:snd r:embed="rId8" name="6. Siempre intento contestar vuestras BEEP. Si no entendéis algo, no hay problema.wav"/>
            </a:hlinkClick>
            <a:extLst>
              <a:ext uri="{FF2B5EF4-FFF2-40B4-BE49-F238E27FC236}">
                <a16:creationId xmlns:a16="http://schemas.microsoft.com/office/drawing/2014/main" id="{8413884E-82EB-E240-8691-FE21133A9645}"/>
              </a:ext>
            </a:extLst>
          </p:cNvPr>
          <p:cNvSpPr/>
          <p:nvPr/>
        </p:nvSpPr>
        <p:spPr>
          <a:xfrm>
            <a:off x="775199" y="336679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3" name="Action Button: Custom 20">
            <a:hlinkClick r:id="" action="ppaction://noaction" highlightClick="1">
              <a:snd r:embed="rId9" name="7. Podéis dejar tiempo para vuestros BEEP favoritos.wav"/>
            </a:hlinkClick>
            <a:extLst>
              <a:ext uri="{FF2B5EF4-FFF2-40B4-BE49-F238E27FC236}">
                <a16:creationId xmlns:a16="http://schemas.microsoft.com/office/drawing/2014/main" id="{4EC9CC05-AF4E-194C-90FD-17AFA71693DE}"/>
              </a:ext>
            </a:extLst>
          </p:cNvPr>
          <p:cNvSpPr/>
          <p:nvPr/>
        </p:nvSpPr>
        <p:spPr>
          <a:xfrm>
            <a:off x="766744" y="430556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4" name="Action Button: Custom 20">
            <a:hlinkClick r:id="" action="ppaction://noaction" highlightClick="1">
              <a:snd r:embed="rId10" name="8. Finalmente, si dormís más, podéis cumplir mejor vuestros BEEP.wav"/>
            </a:hlinkClick>
            <a:extLst>
              <a:ext uri="{FF2B5EF4-FFF2-40B4-BE49-F238E27FC236}">
                <a16:creationId xmlns:a16="http://schemas.microsoft.com/office/drawing/2014/main" id="{4A775168-FE24-A94D-9344-049ACAC8DF48}"/>
              </a:ext>
            </a:extLst>
          </p:cNvPr>
          <p:cNvSpPr/>
          <p:nvPr/>
        </p:nvSpPr>
        <p:spPr>
          <a:xfrm>
            <a:off x="766744" y="53464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5" name="Action Button: Custom 20">
            <a:hlinkClick r:id="" action="ppaction://noaction" highlightClick="1">
              <a:snd r:embed="rId11" name="5. Necesitáis pasar menos tiempo en vuestros móviles.wav"/>
            </a:hlinkClick>
            <a:extLst>
              <a:ext uri="{FF2B5EF4-FFF2-40B4-BE49-F238E27FC236}">
                <a16:creationId xmlns:a16="http://schemas.microsoft.com/office/drawing/2014/main" id="{DB2E2216-897C-AA44-A5E8-7B362CFC9C96}"/>
              </a:ext>
            </a:extLst>
          </p:cNvPr>
          <p:cNvSpPr/>
          <p:nvPr/>
        </p:nvSpPr>
        <p:spPr>
          <a:xfrm>
            <a:off x="157608" y="2467484"/>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6" name="Action Button: Custom 20">
            <a:hlinkClick r:id="" action="ppaction://noaction" highlightClick="1">
              <a:snd r:embed="rId12" name="6. Siempre intento contestar vuestras preguntas. Si no entendéis algo, no hay problema.wav"/>
            </a:hlinkClick>
            <a:extLst>
              <a:ext uri="{FF2B5EF4-FFF2-40B4-BE49-F238E27FC236}">
                <a16:creationId xmlns:a16="http://schemas.microsoft.com/office/drawing/2014/main" id="{8413884E-82EB-E240-8691-FE21133A9645}"/>
              </a:ext>
            </a:extLst>
          </p:cNvPr>
          <p:cNvSpPr/>
          <p:nvPr/>
        </p:nvSpPr>
        <p:spPr>
          <a:xfrm>
            <a:off x="157608" y="3367757"/>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8" name="Action Button: Custom 20">
            <a:hlinkClick r:id="" action="ppaction://noaction" highlightClick="1">
              <a:snd r:embed="rId13" name="7. Podéis dejar tiempo para vuestros deportes favoritos.wav"/>
            </a:hlinkClick>
            <a:extLst>
              <a:ext uri="{FF2B5EF4-FFF2-40B4-BE49-F238E27FC236}">
                <a16:creationId xmlns:a16="http://schemas.microsoft.com/office/drawing/2014/main" id="{4EC9CC05-AF4E-194C-90FD-17AFA71693DE}"/>
              </a:ext>
            </a:extLst>
          </p:cNvPr>
          <p:cNvSpPr/>
          <p:nvPr/>
        </p:nvSpPr>
        <p:spPr>
          <a:xfrm>
            <a:off x="149153" y="4306522"/>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9" name="Action Button: Custom 20">
            <a:hlinkClick r:id="" action="ppaction://noaction" highlightClick="1">
              <a:snd r:embed="rId14" name="8. Finalmente, si dormís más, podéis cumplir mejor vuestros objetivos.wav"/>
            </a:hlinkClick>
            <a:extLst>
              <a:ext uri="{FF2B5EF4-FFF2-40B4-BE49-F238E27FC236}">
                <a16:creationId xmlns:a16="http://schemas.microsoft.com/office/drawing/2014/main" id="{4A775168-FE24-A94D-9344-049ACAC8DF48}"/>
              </a:ext>
            </a:extLst>
          </p:cNvPr>
          <p:cNvSpPr/>
          <p:nvPr/>
        </p:nvSpPr>
        <p:spPr>
          <a:xfrm>
            <a:off x="149153" y="5347402"/>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8</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0" name="Google Shape;207;p7">
            <a:extLst>
              <a:ext uri="{FF2B5EF4-FFF2-40B4-BE49-F238E27FC236}">
                <a16:creationId xmlns:a16="http://schemas.microsoft.com/office/drawing/2014/main" id="{02707577-2005-F145-A875-74C5E9E01F00}"/>
              </a:ext>
            </a:extLst>
          </p:cNvPr>
          <p:cNvSpPr txBox="1"/>
          <p:nvPr/>
        </p:nvSpPr>
        <p:spPr>
          <a:xfrm>
            <a:off x="8431161" y="3224373"/>
            <a:ext cx="142323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66400"/>
                </a:solidFill>
                <a:effectLst/>
                <a:uLnTx/>
                <a:uFillTx/>
                <a:latin typeface="Century Gothic" panose="020B0502020202020204" pitchFamily="34" charset="0"/>
                <a:ea typeface="+mn-ea"/>
                <a:cs typeface="Arial"/>
                <a:sym typeface="Arial"/>
              </a:rPr>
              <a:t>questions</a:t>
            </a:r>
            <a:endParaRPr kumimoji="0"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1" name="Rounded Rectangle 11">
            <a:extLst>
              <a:ext uri="{FF2B5EF4-FFF2-40B4-BE49-F238E27FC236}">
                <a16:creationId xmlns:a16="http://schemas.microsoft.com/office/drawing/2014/main" id="{A316DD52-7894-4A75-969C-CA0645DA2978}"/>
              </a:ext>
            </a:extLst>
          </p:cNvPr>
          <p:cNvSpPr/>
          <p:nvPr/>
        </p:nvSpPr>
        <p:spPr>
          <a:xfrm>
            <a:off x="8157555" y="1212395"/>
            <a:ext cx="383906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 consola = games console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2" name="Rounded Rectangle 71"/>
          <p:cNvSpPr/>
          <p:nvPr/>
        </p:nvSpPr>
        <p:spPr>
          <a:xfrm>
            <a:off x="2812752" y="2224463"/>
            <a:ext cx="1657647" cy="87330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3" name="Rounded Rectangle 72"/>
          <p:cNvSpPr/>
          <p:nvPr/>
        </p:nvSpPr>
        <p:spPr>
          <a:xfrm>
            <a:off x="2812752" y="3097764"/>
            <a:ext cx="1657647" cy="94083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4" name="Rounded Rectangle 73"/>
          <p:cNvSpPr/>
          <p:nvPr/>
        </p:nvSpPr>
        <p:spPr>
          <a:xfrm>
            <a:off x="1369261" y="4042621"/>
            <a:ext cx="1443491" cy="98419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5" name="Rounded Rectangle 74"/>
          <p:cNvSpPr/>
          <p:nvPr/>
        </p:nvSpPr>
        <p:spPr>
          <a:xfrm>
            <a:off x="1352804" y="5026818"/>
            <a:ext cx="1443491" cy="10004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ounded Rectangle 11">
            <a:extLst>
              <a:ext uri="{FF2B5EF4-FFF2-40B4-BE49-F238E27FC236}">
                <a16:creationId xmlns:a16="http://schemas.microsoft.com/office/drawing/2014/main" id="{A316DD52-7894-4A75-969C-CA0645DA2978}"/>
              </a:ext>
            </a:extLst>
          </p:cNvPr>
          <p:cNvSpPr/>
          <p:nvPr/>
        </p:nvSpPr>
        <p:spPr>
          <a:xfrm>
            <a:off x="9295473" y="1784858"/>
            <a:ext cx="27011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*favorito = favourite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14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65" grpId="0" animBg="1"/>
      <p:bldP spid="66" grpId="0" animBg="1"/>
      <p:bldP spid="68" grpId="0" animBg="1"/>
      <p:bldP spid="69" grpId="0" animBg="1"/>
      <p:bldP spid="72" grpId="0" animBg="1"/>
      <p:bldP spid="73" grpId="0" animBg="1"/>
      <p:bldP spid="74" grpId="0" animBg="1"/>
      <p:bldP spid="7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Talking about an impersonal ‘you’</a:t>
            </a:r>
            <a:br>
              <a:rPr lang="en-GB" sz="2400" b="1">
                <a:solidFill>
                  <a:schemeClr val="bg1"/>
                </a:solidFill>
              </a:rPr>
            </a:br>
            <a:r>
              <a:rPr lang="en-GB" sz="2400">
                <a:solidFill>
                  <a:schemeClr val="bg1"/>
                </a:solidFill>
              </a:rPr>
              <a:t>Impersonal use of ‘tú’</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90427" y="1493096"/>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In English,</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‘you’ is usually the person</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that you are speaking 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D6869208-22C3-4C4C-84B6-5C3DC7A89787}"/>
              </a:ext>
            </a:extLst>
          </p:cNvPr>
          <p:cNvSpPr txBox="1"/>
          <p:nvPr/>
        </p:nvSpPr>
        <p:spPr>
          <a:xfrm>
            <a:off x="290427" y="2226521"/>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B0502020202020204" pitchFamily="34" charset="0"/>
              </a:rPr>
              <a:t>However, it is also sometimes used with an </a:t>
            </a:r>
            <a:r>
              <a:rPr lang="en-GB" sz="2400" b="1" i="1">
                <a:solidFill>
                  <a:srgbClr val="4472C4">
                    <a:lumMod val="50000"/>
                  </a:srgbClr>
                </a:solidFill>
                <a:latin typeface="Century Gothic" panose="020B0502020202020204" pitchFamily="34" charset="0"/>
              </a:rPr>
              <a:t>impersonal</a:t>
            </a:r>
            <a:r>
              <a:rPr lang="en-GB" sz="2400">
                <a:solidFill>
                  <a:srgbClr val="4472C4">
                    <a:lumMod val="50000"/>
                  </a:srgbClr>
                </a:solidFill>
                <a:latin typeface="Century Gothic" panose="020B0502020202020204" pitchFamily="34" charset="0"/>
              </a:rPr>
              <a:t> meaning.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6869208-22C3-4C4C-84B6-5C3DC7A89787}"/>
              </a:ext>
            </a:extLst>
          </p:cNvPr>
          <p:cNvSpPr txBox="1"/>
          <p:nvPr/>
        </p:nvSpPr>
        <p:spPr>
          <a:xfrm>
            <a:off x="257086" y="2920047"/>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B0502020202020204" pitchFamily="34" charset="0"/>
              </a:rPr>
              <a:t>Example: </a:t>
            </a:r>
            <a:r>
              <a:rPr lang="en-GB" sz="2400" i="1">
                <a:solidFill>
                  <a:srgbClr val="4472C4">
                    <a:lumMod val="50000"/>
                  </a:srgbClr>
                </a:solidFill>
                <a:latin typeface="Century Gothic" panose="020B0502020202020204" pitchFamily="34" charset="0"/>
              </a:rPr>
              <a:t>You have to wear uniform at school.</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D6869208-22C3-4C4C-84B6-5C3DC7A89787}"/>
              </a:ext>
            </a:extLst>
          </p:cNvPr>
          <p:cNvSpPr txBox="1"/>
          <p:nvPr/>
        </p:nvSpPr>
        <p:spPr>
          <a:xfrm>
            <a:off x="257085" y="3747546"/>
            <a:ext cx="116710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B0502020202020204" pitchFamily="34" charset="0"/>
              </a:rPr>
              <a:t>In Spanish, you can use the ‘</a:t>
            </a:r>
            <a:r>
              <a:rPr lang="en-GB" sz="2400" i="1">
                <a:solidFill>
                  <a:srgbClr val="4472C4">
                    <a:lumMod val="50000"/>
                  </a:srgbClr>
                </a:solidFill>
                <a:latin typeface="Century Gothic" panose="020B0502020202020204" pitchFamily="34" charset="0"/>
              </a:rPr>
              <a:t>tú</a:t>
            </a:r>
            <a:r>
              <a:rPr lang="en-GB" sz="2400">
                <a:solidFill>
                  <a:srgbClr val="4472C4">
                    <a:lumMod val="50000"/>
                  </a:srgbClr>
                </a:solidFill>
                <a:latin typeface="Century Gothic" panose="020B0502020202020204" pitchFamily="34" charset="0"/>
              </a:rPr>
              <a:t>’ (you) form of a verb in the same way.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6869208-22C3-4C4C-84B6-5C3DC7A89787}"/>
              </a:ext>
            </a:extLst>
          </p:cNvPr>
          <p:cNvSpPr txBox="1"/>
          <p:nvPr/>
        </p:nvSpPr>
        <p:spPr>
          <a:xfrm>
            <a:off x="257085" y="4435451"/>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B0502020202020204" pitchFamily="34" charset="0"/>
              </a:rPr>
              <a:t>Example: </a:t>
            </a:r>
            <a:r>
              <a:rPr lang="en-GB" sz="2400" i="1">
                <a:solidFill>
                  <a:srgbClr val="4472C4">
                    <a:lumMod val="50000"/>
                  </a:srgbClr>
                </a:solidFill>
                <a:latin typeface="Century Gothic" panose="020B0502020202020204" pitchFamily="34" charset="0"/>
              </a:rPr>
              <a:t>Tienes que llevar uniforme en el colegio.</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Rounded Rectangular Callout 20"/>
          <p:cNvSpPr/>
          <p:nvPr/>
        </p:nvSpPr>
        <p:spPr>
          <a:xfrm>
            <a:off x="669464" y="5331205"/>
            <a:ext cx="9706435" cy="618759"/>
          </a:xfrm>
          <a:prstGeom prst="wedgeRoundRectCallout">
            <a:avLst>
              <a:gd name="adj1" fmla="val -22114"/>
              <a:gd name="adj2" fmla="val -75520"/>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 </a:t>
            </a:r>
            <a:r>
              <a:rPr lang="en-GB" sz="2000">
                <a:solidFill>
                  <a:srgbClr val="4472C4">
                    <a:lumMod val="50000"/>
                  </a:srgbClr>
                </a:solidFill>
                <a:latin typeface="Century Gothic" panose="020F0302020204030204"/>
              </a:rPr>
              <a:t>impersonal use of ‘tú’ is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very common in Spain,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but not in Latin America.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ular Callout 21"/>
          <p:cNvSpPr/>
          <p:nvPr/>
        </p:nvSpPr>
        <p:spPr>
          <a:xfrm>
            <a:off x="7620000" y="2914426"/>
            <a:ext cx="4465162" cy="687014"/>
          </a:xfrm>
          <a:prstGeom prst="wedgeRoundRectCallout">
            <a:avLst>
              <a:gd name="adj1" fmla="val -56196"/>
              <a:gd name="adj2" fmla="val -15146"/>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 here isn’t a particular</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person</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3440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20" grpId="0"/>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07" y="128144"/>
            <a:ext cx="9073535" cy="446261"/>
          </a:xfrm>
        </p:spPr>
        <p:txBody>
          <a:bodyPr>
            <a:normAutofit/>
          </a:bodyPr>
          <a:lstStyle/>
          <a:p>
            <a:r>
              <a:rPr lang="en-GB" sz="2000" dirty="0"/>
              <a:t>Lucía y </a:t>
            </a:r>
            <a:r>
              <a:rPr lang="en-GB" sz="2000"/>
              <a:t>Nadia están en una clase de inglés. Lee y completa </a:t>
            </a:r>
            <a:r>
              <a:rPr lang="en-GB" sz="2000" dirty="0"/>
              <a:t>el </a:t>
            </a:r>
            <a:r>
              <a:rPr lang="en-GB" sz="2000" dirty="0" err="1"/>
              <a:t>diálogo</a:t>
            </a:r>
            <a:r>
              <a:rPr lang="en-GB" sz="2000" dirty="0"/>
              <a:t>. </a:t>
            </a:r>
          </a:p>
        </p:txBody>
      </p:sp>
      <p:sp>
        <p:nvSpPr>
          <p:cNvPr id="7" name="Rounded Rectangular Callout 6"/>
          <p:cNvSpPr/>
          <p:nvPr/>
        </p:nvSpPr>
        <p:spPr>
          <a:xfrm>
            <a:off x="629535" y="3048377"/>
            <a:ext cx="5052768" cy="928035"/>
          </a:xfrm>
          <a:prstGeom prst="wedgeRoundRectCallout">
            <a:avLst>
              <a:gd name="adj1" fmla="val -54634"/>
              <a:gd name="adj2" fmla="val -2523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a:solidFill>
                  <a:srgbClr val="4472C4">
                    <a:lumMod val="50000"/>
                  </a:srgbClr>
                </a:solidFill>
              </a:rPr>
              <a:t>Bueno, sí</a:t>
            </a:r>
            <a:r>
              <a:rPr lang="en-GB" sz="2000" dirty="0">
                <a:solidFill>
                  <a:srgbClr val="4472C4">
                    <a:lumMod val="50000"/>
                  </a:srgbClr>
                </a:solidFill>
              </a:rPr>
              <a:t>, </a:t>
            </a:r>
            <a:r>
              <a:rPr lang="en-GB" sz="2000" dirty="0" err="1">
                <a:solidFill>
                  <a:srgbClr val="4472C4">
                    <a:lumMod val="50000"/>
                  </a:srgbClr>
                </a:solidFill>
              </a:rPr>
              <a:t>además</a:t>
            </a:r>
            <a:r>
              <a:rPr lang="en-GB" sz="2000" dirty="0">
                <a:solidFill>
                  <a:srgbClr val="4472C4">
                    <a:lumMod val="50000"/>
                  </a:srgbClr>
                </a:solidFill>
              </a:rPr>
              <a:t> </a:t>
            </a:r>
            <a:r>
              <a:rPr lang="en-GB" sz="2000" dirty="0" err="1">
                <a:solidFill>
                  <a:srgbClr val="4472C4">
                    <a:lumMod val="50000"/>
                  </a:srgbClr>
                </a:solidFill>
              </a:rPr>
              <a:t>debéis</a:t>
            </a:r>
            <a:r>
              <a:rPr lang="en-GB" sz="2000" dirty="0">
                <a:solidFill>
                  <a:srgbClr val="4472C4">
                    <a:lumMod val="50000"/>
                  </a:srgbClr>
                </a:solidFill>
              </a:rPr>
              <a:t> usar </a:t>
            </a:r>
            <a:r>
              <a:rPr lang="en-GB" sz="2000" dirty="0" err="1">
                <a:solidFill>
                  <a:srgbClr val="4472C4">
                    <a:lumMod val="50000"/>
                  </a:srgbClr>
                </a:solidFill>
              </a:rPr>
              <a:t>verbos</a:t>
            </a:r>
            <a:r>
              <a:rPr lang="en-GB" sz="2000" dirty="0">
                <a:solidFill>
                  <a:srgbClr val="4472C4">
                    <a:lumMod val="50000"/>
                  </a:srgbClr>
                </a:solidFill>
              </a:rPr>
              <a:t> </a:t>
            </a:r>
            <a:r>
              <a:rPr lang="en-GB" sz="2000" dirty="0" err="1">
                <a:solidFill>
                  <a:srgbClr val="4472C4">
                    <a:lumMod val="50000"/>
                  </a:srgbClr>
                </a:solidFill>
              </a:rPr>
              <a:t>en</a:t>
            </a:r>
            <a:r>
              <a:rPr lang="en-GB" sz="2000" dirty="0">
                <a:solidFill>
                  <a:srgbClr val="4472C4">
                    <a:lumMod val="50000"/>
                  </a:srgbClr>
                </a:solidFill>
              </a:rPr>
              <a:t> </a:t>
            </a:r>
            <a:r>
              <a:rPr lang="en-GB" sz="2000" dirty="0" err="1">
                <a:solidFill>
                  <a:srgbClr val="4472C4">
                    <a:lumMod val="50000"/>
                  </a:srgbClr>
                </a:solidFill>
              </a:rPr>
              <a:t>formas</a:t>
            </a:r>
            <a:r>
              <a:rPr lang="en-GB" sz="2000" dirty="0">
                <a:solidFill>
                  <a:srgbClr val="4472C4">
                    <a:lumMod val="50000"/>
                  </a:srgbClr>
                </a:solidFill>
              </a:rPr>
              <a:t> </a:t>
            </a:r>
            <a:r>
              <a:rPr lang="en-GB" sz="2000" dirty="0" err="1">
                <a:solidFill>
                  <a:srgbClr val="4472C4">
                    <a:lumMod val="50000"/>
                  </a:srgbClr>
                </a:solidFill>
              </a:rPr>
              <a:t>diferentes</a:t>
            </a:r>
            <a:r>
              <a:rPr lang="en-GB" sz="2000" dirty="0">
                <a:solidFill>
                  <a:srgbClr val="4472C4">
                    <a:lumMod val="50000"/>
                  </a:srgbClr>
                </a:solidFill>
              </a:rPr>
              <a:t>. ¿</a:t>
            </a:r>
            <a:r>
              <a:rPr lang="en-GB" sz="2000" dirty="0" err="1">
                <a:solidFill>
                  <a:srgbClr val="4472C4">
                    <a:lumMod val="50000"/>
                  </a:srgbClr>
                </a:solidFill>
              </a:rPr>
              <a:t>Qué</a:t>
            </a:r>
            <a:r>
              <a:rPr lang="en-GB" sz="2000" dirty="0">
                <a:solidFill>
                  <a:srgbClr val="4472C4">
                    <a:lumMod val="50000"/>
                  </a:srgbClr>
                </a:solidFill>
              </a:rPr>
              <a:t> </a:t>
            </a:r>
            <a:r>
              <a:rPr lang="en-GB" sz="2000" dirty="0" err="1">
                <a:solidFill>
                  <a:srgbClr val="4472C4">
                    <a:lumMod val="50000"/>
                  </a:srgbClr>
                </a:solidFill>
              </a:rPr>
              <a:t>podéis</a:t>
            </a:r>
            <a:r>
              <a:rPr lang="en-GB" sz="2000" dirty="0">
                <a:solidFill>
                  <a:srgbClr val="4472C4">
                    <a:lumMod val="50000"/>
                  </a:srgbClr>
                </a:solidFill>
              </a:rPr>
              <a:t> </a:t>
            </a:r>
            <a:r>
              <a:rPr lang="en-GB" sz="2000" dirty="0" err="1">
                <a:solidFill>
                  <a:srgbClr val="4472C4">
                    <a:lumMod val="50000"/>
                  </a:srgbClr>
                </a:solidFill>
              </a:rPr>
              <a:t>decir</a:t>
            </a:r>
            <a:r>
              <a:rPr lang="en-GB" sz="2000" dirty="0">
                <a:solidFill>
                  <a:srgbClr val="4472C4">
                    <a:lumMod val="50000"/>
                  </a:srgbClr>
                </a:solidFill>
              </a:rPr>
              <a:t> </a:t>
            </a:r>
            <a:r>
              <a:rPr lang="en-GB" sz="2000" dirty="0" err="1">
                <a:solidFill>
                  <a:srgbClr val="4472C4">
                    <a:lumMod val="50000"/>
                  </a:srgbClr>
                </a:solidFill>
              </a:rPr>
              <a:t>sobre</a:t>
            </a:r>
            <a:r>
              <a:rPr lang="en-GB" sz="2000" dirty="0">
                <a:solidFill>
                  <a:srgbClr val="4472C4">
                    <a:lumMod val="50000"/>
                  </a:srgbClr>
                </a:solidFill>
              </a:rPr>
              <a:t> </a:t>
            </a:r>
            <a:r>
              <a:rPr lang="en-GB" sz="2000" dirty="0" err="1">
                <a:solidFill>
                  <a:srgbClr val="4472C4">
                    <a:lumMod val="50000"/>
                  </a:srgbClr>
                </a:solidFill>
              </a:rPr>
              <a:t>esta</a:t>
            </a:r>
            <a:r>
              <a:rPr lang="en-GB" sz="2000" dirty="0">
                <a:solidFill>
                  <a:srgbClr val="4472C4">
                    <a:lumMod val="50000"/>
                  </a:srgbClr>
                </a:solidFill>
              </a:rPr>
              <a:t> imagen? ¿Nadia?</a:t>
            </a:r>
          </a:p>
        </p:txBody>
      </p:sp>
      <p:sp>
        <p:nvSpPr>
          <p:cNvPr id="9" name="Rounded Rectangular Callout 8"/>
          <p:cNvSpPr/>
          <p:nvPr/>
        </p:nvSpPr>
        <p:spPr>
          <a:xfrm>
            <a:off x="936013" y="4115794"/>
            <a:ext cx="4748351" cy="644687"/>
          </a:xfrm>
          <a:prstGeom prst="wedgeRoundRectCallout">
            <a:avLst>
              <a:gd name="adj1" fmla="val -55603"/>
              <a:gd name="adj2" fmla="val -178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a:solidFill>
                  <a:srgbClr val="4472C4">
                    <a:lumMod val="50000"/>
                  </a:srgbClr>
                </a:solidFill>
              </a:rPr>
              <a:t>¡Perfecto! </a:t>
            </a:r>
            <a:r>
              <a:rPr lang="en-GB" sz="2000" dirty="0" err="1">
                <a:solidFill>
                  <a:srgbClr val="4472C4">
                    <a:lumMod val="50000"/>
                  </a:srgbClr>
                </a:solidFill>
              </a:rPr>
              <a:t>Chicas</a:t>
            </a:r>
            <a:r>
              <a:rPr lang="en-GB" sz="2000" dirty="0">
                <a:solidFill>
                  <a:srgbClr val="4472C4">
                    <a:lumMod val="50000"/>
                  </a:srgbClr>
                </a:solidFill>
              </a:rPr>
              <a:t>, </a:t>
            </a:r>
            <a:r>
              <a:rPr lang="en-GB" sz="2000" err="1">
                <a:solidFill>
                  <a:srgbClr val="4472C4">
                    <a:lumMod val="50000"/>
                  </a:srgbClr>
                </a:solidFill>
              </a:rPr>
              <a:t>debéis</a:t>
            </a:r>
            <a:r>
              <a:rPr lang="en-GB" sz="2000">
                <a:solidFill>
                  <a:srgbClr val="4472C4">
                    <a:lumMod val="50000"/>
                  </a:srgbClr>
                </a:solidFill>
              </a:rPr>
              <a:t> estar </a:t>
            </a:r>
            <a:r>
              <a:rPr lang="en-GB" sz="2000" dirty="0" err="1">
                <a:solidFill>
                  <a:srgbClr val="4472C4">
                    <a:lumMod val="50000"/>
                  </a:srgbClr>
                </a:solidFill>
              </a:rPr>
              <a:t>muy</a:t>
            </a:r>
            <a:r>
              <a:rPr lang="en-GB" sz="2000" dirty="0">
                <a:solidFill>
                  <a:srgbClr val="4472C4">
                    <a:lumMod val="50000"/>
                  </a:srgbClr>
                </a:solidFill>
              </a:rPr>
              <a:t> </a:t>
            </a:r>
            <a:r>
              <a:rPr lang="en-GB" sz="2000" dirty="0" err="1">
                <a:solidFill>
                  <a:srgbClr val="4472C4">
                    <a:lumMod val="50000"/>
                  </a:srgbClr>
                </a:solidFill>
              </a:rPr>
              <a:t>orgullosas</a:t>
            </a:r>
            <a:r>
              <a:rPr lang="en-GB" sz="2000" dirty="0">
                <a:solidFill>
                  <a:srgbClr val="4472C4">
                    <a:lumMod val="50000"/>
                  </a:srgbClr>
                </a:solidFill>
              </a:rPr>
              <a:t> de </a:t>
            </a:r>
            <a:r>
              <a:rPr lang="en-GB" sz="2000" err="1">
                <a:solidFill>
                  <a:srgbClr val="4472C4">
                    <a:lumMod val="50000"/>
                  </a:srgbClr>
                </a:solidFill>
              </a:rPr>
              <a:t>vuestros</a:t>
            </a:r>
            <a:r>
              <a:rPr lang="en-GB" sz="2000">
                <a:solidFill>
                  <a:srgbClr val="4472C4">
                    <a:lumMod val="50000"/>
                  </a:srgbClr>
                </a:solidFill>
              </a:rPr>
              <a:t> __________.</a:t>
            </a:r>
            <a:endParaRPr lang="en-GB" sz="2000" dirty="0">
              <a:solidFill>
                <a:srgbClr val="4472C4">
                  <a:lumMod val="50000"/>
                </a:srgbClr>
              </a:solidFill>
            </a:endParaRPr>
          </a:p>
        </p:txBody>
      </p:sp>
      <p:sp>
        <p:nvSpPr>
          <p:cNvPr id="11" name="Rounded Rectangular Callout 10"/>
          <p:cNvSpPr/>
          <p:nvPr/>
        </p:nvSpPr>
        <p:spPr>
          <a:xfrm>
            <a:off x="5835192" y="3469763"/>
            <a:ext cx="6244303" cy="958583"/>
          </a:xfrm>
          <a:prstGeom prst="wedgeRoundRectCallout">
            <a:avLst>
              <a:gd name="adj1" fmla="val 35483"/>
              <a:gd name="adj2" fmla="val -5388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u="none" strike="noStrike" kern="1200" cap="none" spc="0" normalizeH="0" baseline="0" noProof="0">
                <a:ln>
                  <a:noFill/>
                </a:ln>
                <a:solidFill>
                  <a:srgbClr val="002060"/>
                </a:solidFill>
                <a:effectLst/>
                <a:uLnTx/>
                <a:uFillTx/>
                <a:latin typeface="Century Gothic" panose="020F0302020204030204"/>
                <a:ea typeface="+mn-ea"/>
                <a:cs typeface="+mn-cs"/>
              </a:rPr>
              <a:t>N: </a:t>
            </a:r>
            <a:r>
              <a:rPr kumimoji="0" lang="en-GB" sz="2000" b="0" i="1" u="none" strike="noStrike" kern="1200" cap="none" spc="0" normalizeH="0" baseline="0" noProof="0">
                <a:ln>
                  <a:noFill/>
                </a:ln>
                <a:solidFill>
                  <a:srgbClr val="002060"/>
                </a:solidFill>
                <a:effectLst/>
                <a:uLnTx/>
                <a:uFillTx/>
                <a:latin typeface="Century Gothic" panose="020F0302020204030204"/>
                <a:ea typeface="+mn-ea"/>
                <a:cs typeface="+mn-cs"/>
              </a:rPr>
              <a:t>[En </a:t>
            </a:r>
            <a:r>
              <a:rPr kumimoji="0" lang="en-GB" sz="2000" b="0" i="1" u="none" strike="noStrike" kern="1200" cap="none" spc="0" normalizeH="0" baseline="0" noProof="0" err="1">
                <a:ln>
                  <a:noFill/>
                </a:ln>
                <a:solidFill>
                  <a:srgbClr val="002060"/>
                </a:solidFill>
                <a:effectLst/>
                <a:uLnTx/>
                <a:uFillTx/>
                <a:latin typeface="Century Gothic" panose="020F0302020204030204"/>
                <a:ea typeface="+mn-ea"/>
                <a:cs typeface="+mn-cs"/>
              </a:rPr>
              <a:t>inglés</a:t>
            </a:r>
            <a:r>
              <a:rPr kumimoji="0" lang="en-GB" sz="2000" b="0" i="1"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Hay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una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mujer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dos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familiares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o quizás son los vecinos</a:t>
            </a:r>
            <a:r>
              <a:rPr lang="en-GB" sz="2000" dirty="0">
                <a:solidFill>
                  <a:srgbClr val="002060"/>
                </a:solidFill>
              </a:rPr>
              <a:t>. </a:t>
            </a:r>
            <a:r>
              <a:rPr lang="en-GB" sz="2000" dirty="0" err="1">
                <a:solidFill>
                  <a:srgbClr val="002060"/>
                </a:solidFill>
              </a:rPr>
              <a:t>Está</a:t>
            </a:r>
            <a:r>
              <a:rPr lang="en-GB" sz="2000" dirty="0">
                <a:solidFill>
                  <a:srgbClr val="002060"/>
                </a:solidFill>
              </a:rPr>
              <a:t> un poco </a:t>
            </a:r>
            <a:r>
              <a:rPr lang="en-GB" sz="2000" dirty="0" err="1">
                <a:solidFill>
                  <a:srgbClr val="002060"/>
                </a:solidFill>
              </a:rPr>
              <a:t>asustada</a:t>
            </a:r>
            <a:r>
              <a:rPr lang="en-GB" sz="2000" dirty="0">
                <a:solidFill>
                  <a:srgbClr val="002060"/>
                </a:solidFill>
              </a:rPr>
              <a:t>. </a:t>
            </a:r>
            <a:r>
              <a:rPr lang="en-GB" sz="2000" dirty="0" err="1">
                <a:solidFill>
                  <a:srgbClr val="002060"/>
                </a:solidFill>
              </a:rPr>
              <a:t>También</a:t>
            </a:r>
            <a:r>
              <a:rPr lang="en-GB" sz="2000" dirty="0">
                <a:solidFill>
                  <a:srgbClr val="002060"/>
                </a:solidFill>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tiene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bebé</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Están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una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colina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12" name="Rounded Rectangular Callout 11"/>
          <p:cNvSpPr/>
          <p:nvPr/>
        </p:nvSpPr>
        <p:spPr>
          <a:xfrm>
            <a:off x="5867700" y="4538890"/>
            <a:ext cx="6102805" cy="1205625"/>
          </a:xfrm>
          <a:prstGeom prst="wedgeRoundRectCallout">
            <a:avLst>
              <a:gd name="adj1" fmla="val 52791"/>
              <a:gd name="adj2" fmla="val -5149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N: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Gracias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Quiero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aprobar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todos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mis </a:t>
            </a:r>
            <a:r>
              <a:rPr lang="en-GB" sz="2000">
                <a:solidFill>
                  <a:srgbClr val="002060"/>
                </a:solidFill>
                <a:latin typeface="Century Gothic" panose="020F0302020204030204"/>
              </a:rPr>
              <a:t>e</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xámenes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¡no </a:t>
            </a:r>
            <a:r>
              <a:rPr lang="en-GB" sz="2000" dirty="0" err="1">
                <a:solidFill>
                  <a:srgbClr val="002060"/>
                </a:solidFill>
                <a:latin typeface="Century Gothic" panose="020F0302020204030204"/>
              </a:rPr>
              <a:t>tengo</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ganas</a:t>
            </a:r>
            <a:r>
              <a:rPr lang="en-GB" sz="2000" dirty="0">
                <a:solidFill>
                  <a:srgbClr val="002060"/>
                </a:solidFill>
                <a:latin typeface="Century Gothic" panose="020F0302020204030204"/>
              </a:rPr>
              <a:t> de </a:t>
            </a:r>
            <a:r>
              <a:rPr lang="en-GB" sz="2000" dirty="0" err="1">
                <a:solidFill>
                  <a:srgbClr val="002060"/>
                </a:solidFill>
                <a:latin typeface="Century Gothic" panose="020F0302020204030204"/>
              </a:rPr>
              <a:t>repetir</a:t>
            </a:r>
            <a:r>
              <a:rPr lang="en-GB" sz="2000" dirty="0">
                <a:solidFill>
                  <a:srgbClr val="002060"/>
                </a:solidFill>
                <a:latin typeface="Century Gothic" panose="020F0302020204030204"/>
              </a:rPr>
              <a:t> el </a:t>
            </a:r>
            <a:r>
              <a:rPr lang="en-GB" sz="2000" dirty="0" err="1">
                <a:solidFill>
                  <a:srgbClr val="002060"/>
                </a:solidFill>
                <a:latin typeface="Century Gothic" panose="020F0302020204030204"/>
              </a:rPr>
              <a:t>año</a:t>
            </a:r>
            <a:r>
              <a:rPr lang="en-GB" sz="2000">
                <a:solidFill>
                  <a:srgbClr val="002060"/>
                </a:solidFill>
                <a:latin typeface="Century Gothic" panose="020F0302020204030204"/>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¿Cuál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es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fecha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del examen? ¿Tenemos que venir a esta sala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antes 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empezar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15" name="Rounded Rectangle 14">
            <a:extLst>
              <a:ext uri="{FF2B5EF4-FFF2-40B4-BE49-F238E27FC236}">
                <a16:creationId xmlns:a16="http://schemas.microsoft.com/office/drawing/2014/main" id="{A316DD52-7894-4A75-969C-CA0645DA2978}"/>
              </a:ext>
            </a:extLst>
          </p:cNvPr>
          <p:cNvSpPr/>
          <p:nvPr/>
        </p:nvSpPr>
        <p:spPr>
          <a:xfrm>
            <a:off x="10778560" y="141690"/>
            <a:ext cx="1216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6" name="Table 15"/>
          <p:cNvGraphicFramePr>
            <a:graphicFrameLocks noGrp="1"/>
          </p:cNvGraphicFramePr>
          <p:nvPr>
            <p:extLst>
              <p:ext uri="{D42A27DB-BD31-4B8C-83A1-F6EECF244321}">
                <p14:modId xmlns:p14="http://schemas.microsoft.com/office/powerpoint/2010/main" val="1491673308"/>
              </p:ext>
            </p:extLst>
          </p:nvPr>
        </p:nvGraphicFramePr>
        <p:xfrm>
          <a:off x="1727201" y="5910055"/>
          <a:ext cx="9540568" cy="396240"/>
        </p:xfrm>
        <a:graphic>
          <a:graphicData uri="http://schemas.openxmlformats.org/drawingml/2006/table">
            <a:tbl>
              <a:tblPr firstRow="1" bandRow="1">
                <a:tableStyleId>{BC89EF96-8CEA-46FF-86C4-4CE0E7609802}</a:tableStyleId>
              </a:tblPr>
              <a:tblGrid>
                <a:gridCol w="1940925">
                  <a:extLst>
                    <a:ext uri="{9D8B030D-6E8A-4147-A177-3AD203B41FA5}">
                      <a16:colId xmlns:a16="http://schemas.microsoft.com/office/drawing/2014/main" val="12156107"/>
                    </a:ext>
                  </a:extLst>
                </a:gridCol>
                <a:gridCol w="1453259">
                  <a:extLst>
                    <a:ext uri="{9D8B030D-6E8A-4147-A177-3AD203B41FA5}">
                      <a16:colId xmlns:a16="http://schemas.microsoft.com/office/drawing/2014/main" val="3921093773"/>
                    </a:ext>
                  </a:extLst>
                </a:gridCol>
                <a:gridCol w="1612790">
                  <a:extLst>
                    <a:ext uri="{9D8B030D-6E8A-4147-A177-3AD203B41FA5}">
                      <a16:colId xmlns:a16="http://schemas.microsoft.com/office/drawing/2014/main" val="2837971992"/>
                    </a:ext>
                  </a:extLst>
                </a:gridCol>
                <a:gridCol w="1509557">
                  <a:extLst>
                    <a:ext uri="{9D8B030D-6E8A-4147-A177-3AD203B41FA5}">
                      <a16:colId xmlns:a16="http://schemas.microsoft.com/office/drawing/2014/main" val="4162247644"/>
                    </a:ext>
                  </a:extLst>
                </a:gridCol>
                <a:gridCol w="1618639">
                  <a:extLst>
                    <a:ext uri="{9D8B030D-6E8A-4147-A177-3AD203B41FA5}">
                      <a16:colId xmlns:a16="http://schemas.microsoft.com/office/drawing/2014/main" val="4291232140"/>
                    </a:ext>
                  </a:extLst>
                </a:gridCol>
                <a:gridCol w="1405398">
                  <a:extLst>
                    <a:ext uri="{9D8B030D-6E8A-4147-A177-3AD203B41FA5}">
                      <a16:colId xmlns:a16="http://schemas.microsoft.com/office/drawing/2014/main" val="1555851473"/>
                    </a:ext>
                  </a:extLst>
                </a:gridCol>
              </a:tblGrid>
              <a:tr h="370840">
                <a:tc>
                  <a:txBody>
                    <a:bodyPr/>
                    <a:lstStyle/>
                    <a:p>
                      <a:pPr algn="ctr"/>
                      <a:r>
                        <a:rPr lang="en-GB" sz="2000" b="0" dirty="0" err="1">
                          <a:solidFill>
                            <a:srgbClr val="002060"/>
                          </a:solidFill>
                        </a:rPr>
                        <a:t>decidís</a:t>
                      </a:r>
                      <a:endParaRPr lang="en-GB" sz="2000" b="0" dirty="0">
                        <a:solidFill>
                          <a:srgbClr val="002060"/>
                        </a:solidFill>
                      </a:endParaRPr>
                    </a:p>
                  </a:txBody>
                  <a:tcPr anchor="ctr"/>
                </a:tc>
                <a:tc>
                  <a:txBody>
                    <a:bodyPr/>
                    <a:lstStyle/>
                    <a:p>
                      <a:pPr algn="ctr"/>
                      <a:r>
                        <a:rPr lang="en-GB" sz="2000" b="0" dirty="0" err="1">
                          <a:solidFill>
                            <a:srgbClr val="002060"/>
                          </a:solidFill>
                        </a:rPr>
                        <a:t>esfuerzos</a:t>
                      </a:r>
                      <a:endParaRPr lang="en-GB" sz="2000" b="0" dirty="0">
                        <a:solidFill>
                          <a:srgbClr val="002060"/>
                        </a:solidFill>
                      </a:endParaRPr>
                    </a:p>
                  </a:txBody>
                  <a:tcPr anchor="ctr"/>
                </a:tc>
                <a:tc>
                  <a:txBody>
                    <a:bodyPr/>
                    <a:lstStyle/>
                    <a:p>
                      <a:pPr algn="ctr"/>
                      <a:r>
                        <a:rPr lang="en-GB" sz="2000" b="0" dirty="0" err="1">
                          <a:solidFill>
                            <a:srgbClr val="002060"/>
                          </a:solidFill>
                        </a:rPr>
                        <a:t>puedes</a:t>
                      </a:r>
                      <a:endParaRPr lang="en-GB" sz="2000" b="0" dirty="0">
                        <a:solidFill>
                          <a:srgbClr val="002060"/>
                        </a:solidFill>
                      </a:endParaRPr>
                    </a:p>
                  </a:txBody>
                  <a:tcPr anchor="ctr"/>
                </a:tc>
                <a:tc>
                  <a:txBody>
                    <a:bodyPr/>
                    <a:lstStyle/>
                    <a:p>
                      <a:pPr algn="ctr"/>
                      <a:r>
                        <a:rPr lang="en-GB" sz="2000" b="0" dirty="0" err="1">
                          <a:solidFill>
                            <a:srgbClr val="002060"/>
                          </a:solidFill>
                        </a:rPr>
                        <a:t>estar</a:t>
                      </a:r>
                      <a:endParaRPr lang="en-GB" sz="2000" b="0" dirty="0">
                        <a:solidFill>
                          <a:srgbClr val="002060"/>
                        </a:solidFill>
                      </a:endParaRPr>
                    </a:p>
                  </a:txBody>
                  <a:tcPr anchor="ctr"/>
                </a:tc>
                <a:tc>
                  <a:txBody>
                    <a:bodyPr/>
                    <a:lstStyle/>
                    <a:p>
                      <a:pPr algn="ctr"/>
                      <a:r>
                        <a:rPr lang="en-GB" sz="2000" b="0" dirty="0" err="1">
                          <a:solidFill>
                            <a:srgbClr val="002060"/>
                          </a:solidFill>
                        </a:rPr>
                        <a:t>vuestros</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frases</a:t>
                      </a:r>
                      <a:endParaRPr lang="en-GB" sz="2000" b="0" dirty="0">
                        <a:solidFill>
                          <a:srgbClr val="002060"/>
                        </a:solidFill>
                      </a:endParaRPr>
                    </a:p>
                  </a:txBody>
                  <a:tcPr anchor="ctr"/>
                </a:tc>
                <a:extLst>
                  <a:ext uri="{0D108BD9-81ED-4DB2-BD59-A6C34878D82A}">
                    <a16:rowId xmlns:a16="http://schemas.microsoft.com/office/drawing/2014/main" val="764940124"/>
                  </a:ext>
                </a:extLst>
              </a:tr>
            </a:tbl>
          </a:graphicData>
        </a:graphic>
      </p:graphicFrame>
      <p:sp>
        <p:nvSpPr>
          <p:cNvPr id="17" name="TextBox 16"/>
          <p:cNvSpPr txBox="1"/>
          <p:nvPr/>
        </p:nvSpPr>
        <p:spPr>
          <a:xfrm>
            <a:off x="0" y="5899564"/>
            <a:ext cx="19661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p:cNvSpPr txBox="1"/>
          <p:nvPr/>
        </p:nvSpPr>
        <p:spPr>
          <a:xfrm>
            <a:off x="4006767" y="4384437"/>
            <a:ext cx="16017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esfuerzos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ular Callout 19">
            <a:extLst>
              <a:ext uri="{FF2B5EF4-FFF2-40B4-BE49-F238E27FC236}">
                <a16:creationId xmlns:a16="http://schemas.microsoft.com/office/drawing/2014/main" id="{9DCB7AA4-BAEA-8548-9785-5752972AA7B1}"/>
              </a:ext>
            </a:extLst>
          </p:cNvPr>
          <p:cNvSpPr/>
          <p:nvPr/>
        </p:nvSpPr>
        <p:spPr>
          <a:xfrm>
            <a:off x="5867700" y="2202238"/>
            <a:ext cx="6127460" cy="444095"/>
          </a:xfrm>
          <a:prstGeom prst="wedgeRoundRectCallout">
            <a:avLst>
              <a:gd name="adj1" fmla="val 43311"/>
              <a:gd name="adj2" fmla="val -7369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a:solidFill>
                  <a:srgbClr val="002060"/>
                </a:solidFill>
              </a:rPr>
              <a:t>L: </a:t>
            </a:r>
            <a:r>
              <a:rPr lang="en-GB" sz="2000">
                <a:solidFill>
                  <a:srgbClr val="002060"/>
                </a:solidFill>
              </a:rPr>
              <a:t>Vosotros (los profesores)</a:t>
            </a:r>
            <a:r>
              <a:rPr lang="en-GB" sz="2000" b="1">
                <a:solidFill>
                  <a:srgbClr val="002060"/>
                </a:solidFill>
              </a:rPr>
              <a:t>, </a:t>
            </a:r>
            <a:r>
              <a:rPr lang="en-GB" sz="2000">
                <a:solidFill>
                  <a:srgbClr val="002060"/>
                </a:solidFill>
              </a:rPr>
              <a:t>¿ </a:t>
            </a:r>
            <a:r>
              <a:rPr lang="en-GB" sz="2000" dirty="0">
                <a:solidFill>
                  <a:srgbClr val="002060"/>
                </a:solidFill>
              </a:rPr>
              <a:t>________ las </a:t>
            </a:r>
            <a:r>
              <a:rPr lang="en-GB" sz="2000" dirty="0" err="1">
                <a:solidFill>
                  <a:srgbClr val="002060"/>
                </a:solidFill>
              </a:rPr>
              <a:t>notas</a:t>
            </a:r>
            <a:r>
              <a:rPr lang="en-GB" sz="2000">
                <a:solidFill>
                  <a:srgbClr val="002060"/>
                </a:solidFill>
              </a:rPr>
              <a:t>? </a:t>
            </a:r>
            <a:endParaRPr lang="en-GB" sz="2000" dirty="0">
              <a:solidFill>
                <a:srgbClr val="002060"/>
              </a:solidFill>
            </a:endParaRPr>
          </a:p>
        </p:txBody>
      </p:sp>
      <p:sp>
        <p:nvSpPr>
          <p:cNvPr id="25" name="Rounded Rectangular Callout 24"/>
          <p:cNvSpPr/>
          <p:nvPr/>
        </p:nvSpPr>
        <p:spPr>
          <a:xfrm>
            <a:off x="5867700" y="1021626"/>
            <a:ext cx="5661371" cy="985060"/>
          </a:xfrm>
          <a:prstGeom prst="wedgeRoundRectCallout">
            <a:avLst>
              <a:gd name="adj1" fmla="val 54529"/>
              <a:gd name="adj2" fmla="val 2067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002060"/>
                </a:solidFill>
                <a:latin typeface="Century Gothic" panose="020F0302020204030204"/>
              </a:rPr>
              <a:t>N: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Sí, profe. ¿En el exame</a:t>
            </a:r>
            <a:r>
              <a:rPr lang="en-GB" sz="2000">
                <a:solidFill>
                  <a:srgbClr val="002060"/>
                </a:solidFill>
                <a:latin typeface="Century Gothic" panose="020F0302020204030204"/>
              </a:rPr>
              <a:t>n tienes que</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err="1">
                <a:ln>
                  <a:noFill/>
                </a:ln>
                <a:solidFill>
                  <a:srgbClr val="002060"/>
                </a:solidFill>
                <a:effectLst/>
                <a:uLnTx/>
                <a:uFillTx/>
                <a:latin typeface="Century Gothic" panose="020F0302020204030204"/>
                <a:ea typeface="+mn-ea"/>
                <a:cs typeface="+mn-cs"/>
              </a:rPr>
              <a:t>describir</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una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imagen</a:t>
            </a:r>
            <a:r>
              <a:rPr lang="en-GB" sz="2000">
                <a:solidFill>
                  <a:srgbClr val="002060"/>
                </a:solidFill>
                <a:latin typeface="Century Gothic" panose="020F0302020204030204"/>
              </a:rPr>
              <a:t>? Y ¿________ preparar </a:t>
            </a:r>
            <a:r>
              <a:rPr lang="en-GB" sz="2000" dirty="0" err="1">
                <a:solidFill>
                  <a:srgbClr val="002060"/>
                </a:solidFill>
                <a:latin typeface="Century Gothic" panose="020F0302020204030204"/>
              </a:rPr>
              <a:t>unas</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frases</a:t>
            </a:r>
            <a:r>
              <a:rPr lang="en-GB" sz="2000" dirty="0">
                <a:solidFill>
                  <a:srgbClr val="002060"/>
                </a:solidFill>
                <a:latin typeface="Century Gothic" panose="020F0302020204030204"/>
              </a:rPr>
              <a:t> antes </a:t>
            </a:r>
            <a:r>
              <a:rPr lang="en-GB" sz="2000">
                <a:solidFill>
                  <a:srgbClr val="002060"/>
                </a:solidFill>
                <a:latin typeface="Century Gothic" panose="020F0302020204030204"/>
              </a:rPr>
              <a:t>del examen</a:t>
            </a:r>
            <a:r>
              <a:rPr lang="en-GB" sz="2000" dirty="0">
                <a:solidFill>
                  <a:srgbClr val="002060"/>
                </a:solidFill>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ounded Rectangular Callout 25"/>
          <p:cNvSpPr/>
          <p:nvPr/>
        </p:nvSpPr>
        <p:spPr>
          <a:xfrm>
            <a:off x="206300" y="609381"/>
            <a:ext cx="5543120" cy="880393"/>
          </a:xfrm>
          <a:prstGeom prst="wedgeRoundRectCallout">
            <a:avLst>
              <a:gd name="adj1" fmla="val -43695"/>
              <a:gd name="adj2" fmla="val 6481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a:solidFill>
                  <a:srgbClr val="002060"/>
                </a:solidFill>
              </a:rPr>
              <a:t>Esta es la </a:t>
            </a:r>
            <a:r>
              <a:rPr lang="en-GB" sz="2000" err="1">
                <a:solidFill>
                  <a:srgbClr val="002060"/>
                </a:solidFill>
              </a:rPr>
              <a:t>última</a:t>
            </a:r>
            <a:r>
              <a:rPr lang="en-GB" sz="2000">
                <a:solidFill>
                  <a:srgbClr val="002060"/>
                </a:solidFill>
              </a:rPr>
              <a:t> clase conmigo </a:t>
            </a:r>
            <a:r>
              <a:rPr lang="en-GB" sz="2000" dirty="0">
                <a:solidFill>
                  <a:srgbClr val="002060"/>
                </a:solidFill>
              </a:rPr>
              <a:t>antes </a:t>
            </a:r>
            <a:r>
              <a:rPr lang="en-GB" sz="2000">
                <a:solidFill>
                  <a:srgbClr val="002060"/>
                </a:solidFill>
              </a:rPr>
              <a:t>de __________ exámenes. </a:t>
            </a:r>
          </a:p>
          <a:p>
            <a:pPr algn="ctr">
              <a:defRPr/>
            </a:pPr>
            <a:r>
              <a:rPr lang="en-GB" sz="2000">
                <a:solidFill>
                  <a:srgbClr val="002060"/>
                </a:solidFill>
              </a:rPr>
              <a:t>¿</a:t>
            </a:r>
            <a:r>
              <a:rPr lang="en-GB" sz="2000" dirty="0" err="1">
                <a:solidFill>
                  <a:srgbClr val="002060"/>
                </a:solidFill>
              </a:rPr>
              <a:t>Queréis</a:t>
            </a:r>
            <a:r>
              <a:rPr lang="en-GB" sz="2000" dirty="0">
                <a:solidFill>
                  <a:srgbClr val="002060"/>
                </a:solidFill>
              </a:rPr>
              <a:t> </a:t>
            </a:r>
            <a:r>
              <a:rPr lang="en-GB" sz="2000" dirty="0" err="1">
                <a:solidFill>
                  <a:srgbClr val="002060"/>
                </a:solidFill>
              </a:rPr>
              <a:t>preguntar</a:t>
            </a:r>
            <a:r>
              <a:rPr lang="en-GB" sz="2000" dirty="0">
                <a:solidFill>
                  <a:srgbClr val="002060"/>
                </a:solidFill>
              </a:rPr>
              <a:t> algo?</a:t>
            </a:r>
          </a:p>
        </p:txBody>
      </p:sp>
      <p:sp>
        <p:nvSpPr>
          <p:cNvPr id="27" name="Rounded Rectangular Callout 26"/>
          <p:cNvSpPr/>
          <p:nvPr/>
        </p:nvSpPr>
        <p:spPr>
          <a:xfrm>
            <a:off x="196841" y="5101920"/>
            <a:ext cx="5487523" cy="749513"/>
          </a:xfrm>
          <a:prstGeom prst="wedgeRoundRectCallout">
            <a:avLst>
              <a:gd name="adj1" fmla="val -51881"/>
              <a:gd name="adj2" fmla="val -2167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Podéis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_______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tranquilas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Sois muy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viernes diez de mayo en esta sala.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9190763" y="1304695"/>
            <a:ext cx="19802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p</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uedes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1687188" y="834213"/>
            <a:ext cx="1290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4472C4">
                    <a:lumMod val="50000"/>
                  </a:srgbClr>
                </a:solidFill>
                <a:latin typeface="Century Gothic" panose="020F0302020204030204"/>
              </a:rPr>
              <a:t>vuestros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9496176" y="2217703"/>
            <a:ext cx="19802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decidís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Sheet, Document, Paper, Letter, Text">
            <a:extLst>
              <a:ext uri="{FF2B5EF4-FFF2-40B4-BE49-F238E27FC236}">
                <a16:creationId xmlns:a16="http://schemas.microsoft.com/office/drawing/2014/main" id="{F6CB6B22-5059-BA4D-A748-A108D3649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0389" y="164923"/>
            <a:ext cx="617052" cy="7916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tue of unity&#10;">
            <a:extLst>
              <a:ext uri="{FF2B5EF4-FFF2-40B4-BE49-F238E27FC236}">
                <a16:creationId xmlns:a16="http://schemas.microsoft.com/office/drawing/2014/main" id="{767CF8E2-A8EB-E048-A026-6CE7961925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771" y="2140642"/>
            <a:ext cx="940142" cy="118672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953D071-BED1-DE4B-9389-961368DD972C}"/>
              </a:ext>
            </a:extLst>
          </p:cNvPr>
          <p:cNvSpPr txBox="1"/>
          <p:nvPr/>
        </p:nvSpPr>
        <p:spPr>
          <a:xfrm>
            <a:off x="262646" y="2628601"/>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Profe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2" name="Google Shape;215;p7">
            <a:extLst>
              <a:ext uri="{FF2B5EF4-FFF2-40B4-BE49-F238E27FC236}">
                <a16:creationId xmlns:a16="http://schemas.microsoft.com/office/drawing/2014/main" id="{57CD2F32-9349-574E-B367-26036019C8B0}"/>
              </a:ext>
            </a:extLst>
          </p:cNvPr>
          <p:cNvPicPr preferRelativeResize="0"/>
          <p:nvPr/>
        </p:nvPicPr>
        <p:blipFill rotWithShape="1">
          <a:blip r:embed="rId5">
            <a:alphaModFix/>
          </a:blip>
          <a:srcRect/>
          <a:stretch/>
        </p:blipFill>
        <p:spPr>
          <a:xfrm flipH="1">
            <a:off x="8907387" y="464330"/>
            <a:ext cx="543323" cy="491297"/>
          </a:xfrm>
          <a:prstGeom prst="rect">
            <a:avLst/>
          </a:prstGeom>
          <a:noFill/>
          <a:ln>
            <a:noFill/>
          </a:ln>
        </p:spPr>
      </p:pic>
      <p:pic>
        <p:nvPicPr>
          <p:cNvPr id="33" name="Imagen 6" descr="Dibujo animado de un personaje de caricatura&#10;&#10;Descripción generada automáticamente con confianza baja">
            <a:extLst>
              <a:ext uri="{FF2B5EF4-FFF2-40B4-BE49-F238E27FC236}">
                <a16:creationId xmlns:a16="http://schemas.microsoft.com/office/drawing/2014/main" id="{699010F3-94E1-034C-BB7D-F39E184BE779}"/>
              </a:ext>
            </a:extLst>
          </p:cNvPr>
          <p:cNvPicPr>
            <a:picLocks noChangeAspect="1"/>
          </p:cNvPicPr>
          <p:nvPr/>
        </p:nvPicPr>
        <p:blipFill rotWithShape="1">
          <a:blip r:embed="rId6"/>
          <a:srcRect l="30058" t="24187" r="52286" b="43395"/>
          <a:stretch/>
        </p:blipFill>
        <p:spPr>
          <a:xfrm flipH="1">
            <a:off x="9442047" y="399737"/>
            <a:ext cx="512598" cy="549975"/>
          </a:xfrm>
          <a:prstGeom prst="rect">
            <a:avLst/>
          </a:prstGeom>
        </p:spPr>
      </p:pic>
      <p:pic>
        <p:nvPicPr>
          <p:cNvPr id="4" name="Picture 3">
            <a:extLst>
              <a:ext uri="{FF2B5EF4-FFF2-40B4-BE49-F238E27FC236}">
                <a16:creationId xmlns:a16="http://schemas.microsoft.com/office/drawing/2014/main" id="{FA172CFA-31E9-8D46-8142-A71BE0EB8AC0}"/>
              </a:ext>
            </a:extLst>
          </p:cNvPr>
          <p:cNvPicPr>
            <a:picLocks noChangeAspect="1"/>
          </p:cNvPicPr>
          <p:nvPr/>
        </p:nvPicPr>
        <p:blipFill>
          <a:blip r:embed="rId7"/>
          <a:stretch>
            <a:fillRect/>
          </a:stretch>
        </p:blipFill>
        <p:spPr>
          <a:xfrm>
            <a:off x="10115779" y="136024"/>
            <a:ext cx="340512" cy="249709"/>
          </a:xfrm>
          <a:prstGeom prst="rect">
            <a:avLst/>
          </a:prstGeom>
        </p:spPr>
      </p:pic>
      <p:sp>
        <p:nvSpPr>
          <p:cNvPr id="8" name="Rounded Rectangular Callout 7"/>
          <p:cNvSpPr/>
          <p:nvPr/>
        </p:nvSpPr>
        <p:spPr>
          <a:xfrm>
            <a:off x="768039" y="1618935"/>
            <a:ext cx="4971923" cy="769524"/>
          </a:xfrm>
          <a:prstGeom prst="wedgeRoundRectCallout">
            <a:avLst>
              <a:gd name="adj1" fmla="val -55851"/>
              <a:gd name="adj2" fmla="val 3663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Sí</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n-GB" sz="2000">
                <a:solidFill>
                  <a:srgbClr val="4472C4">
                    <a:lumMod val="50000"/>
                  </a:srgbClr>
                </a:solidFill>
                <a:latin typeface="Century Gothic" panose="020F0302020204030204"/>
              </a:rPr>
              <a:t>Recibís </a:t>
            </a:r>
            <a:r>
              <a:rPr lang="en-GB" sz="2000" dirty="0">
                <a:solidFill>
                  <a:srgbClr val="4472C4">
                    <a:lumMod val="50000"/>
                  </a:srgbClr>
                </a:solidFill>
                <a:latin typeface="Century Gothic" panose="020F0302020204030204"/>
              </a:rPr>
              <a:t>la imagen y una </a:t>
            </a:r>
            <a:r>
              <a:rPr lang="en-GB" sz="2000" dirty="0" err="1">
                <a:solidFill>
                  <a:srgbClr val="4472C4">
                    <a:lumMod val="50000"/>
                  </a:srgbClr>
                </a:solidFill>
                <a:latin typeface="Century Gothic" panose="020F0302020204030204"/>
              </a:rPr>
              <a:t>hoja</a:t>
            </a:r>
            <a:r>
              <a:rPr lang="en-GB" sz="2000" dirty="0">
                <a:solidFill>
                  <a:srgbClr val="4472C4">
                    <a:lumMod val="50000"/>
                  </a:srgbClr>
                </a:solidFill>
                <a:latin typeface="Century Gothic" panose="020F0302020204030204"/>
              </a:rPr>
              <a:t> </a:t>
            </a:r>
            <a:r>
              <a:rPr lang="en-GB" sz="2000">
                <a:solidFill>
                  <a:srgbClr val="4472C4">
                    <a:lumMod val="50000"/>
                  </a:srgbClr>
                </a:solidFill>
                <a:latin typeface="Century Gothic" panose="020F0302020204030204"/>
              </a:rPr>
              <a:t>de papel </a:t>
            </a:r>
            <a:r>
              <a:rPr lang="en-GB" sz="2000" dirty="0" err="1">
                <a:solidFill>
                  <a:srgbClr val="4472C4">
                    <a:lumMod val="50000"/>
                  </a:srgbClr>
                </a:solidFill>
                <a:latin typeface="Century Gothic" panose="020F0302020204030204"/>
              </a:rPr>
              <a:t>donde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escribís</a:t>
            </a:r>
            <a:r>
              <a:rPr lang="en-GB" sz="2000" dirty="0">
                <a:solidFill>
                  <a:srgbClr val="4472C4">
                    <a:lumMod val="50000"/>
                  </a:srgbClr>
                </a:solidFill>
                <a:latin typeface="Century Gothic" panose="020F0302020204030204"/>
              </a:rPr>
              <a:t> </a:t>
            </a:r>
            <a:r>
              <a:rPr lang="en-GB" sz="2000" err="1">
                <a:solidFill>
                  <a:srgbClr val="4472C4">
                    <a:lumMod val="50000"/>
                  </a:srgbClr>
                </a:solidFill>
                <a:latin typeface="Century Gothic" panose="020F0302020204030204"/>
              </a:rPr>
              <a:t>vuestras</a:t>
            </a:r>
            <a:r>
              <a:rPr lang="en-GB" sz="2000">
                <a:solidFill>
                  <a:srgbClr val="4472C4">
                    <a:lumMod val="50000"/>
                  </a:srgbClr>
                </a:solidFill>
                <a:latin typeface="Century Gothic" panose="020F0302020204030204"/>
              </a:rPr>
              <a:t> _______.</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03E85F9E-4FA8-2D4E-9F5B-0073DCE2A63C}"/>
              </a:ext>
            </a:extLst>
          </p:cNvPr>
          <p:cNvSpPr txBox="1"/>
          <p:nvPr/>
        </p:nvSpPr>
        <p:spPr>
          <a:xfrm>
            <a:off x="4616250" y="1957317"/>
            <a:ext cx="1251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ular Callout 34"/>
          <p:cNvSpPr/>
          <p:nvPr/>
        </p:nvSpPr>
        <p:spPr>
          <a:xfrm>
            <a:off x="3772786" y="2500181"/>
            <a:ext cx="1911578" cy="419580"/>
          </a:xfrm>
          <a:prstGeom prst="wedgeRoundRectCallout">
            <a:avLst>
              <a:gd name="adj1" fmla="val -66240"/>
              <a:gd name="adj2" fmla="val -929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rPr>
              <a:t>i</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Por supuesto!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5">
            <a:extLst>
              <a:ext uri="{FF2B5EF4-FFF2-40B4-BE49-F238E27FC236}">
                <a16:creationId xmlns:a16="http://schemas.microsoft.com/office/drawing/2014/main" id="{9DCB7AA4-BAEA-8548-9785-5752972AA7B1}"/>
              </a:ext>
            </a:extLst>
          </p:cNvPr>
          <p:cNvSpPr/>
          <p:nvPr/>
        </p:nvSpPr>
        <p:spPr>
          <a:xfrm>
            <a:off x="5835192" y="2790161"/>
            <a:ext cx="6044399" cy="569058"/>
          </a:xfrm>
          <a:prstGeom prst="wedgeRoundRectCallout">
            <a:avLst>
              <a:gd name="adj1" fmla="val 52935"/>
              <a:gd name="adj2" fmla="val -146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a:solidFill>
                  <a:srgbClr val="002060"/>
                </a:solidFill>
              </a:rPr>
              <a:t>L: </a:t>
            </a:r>
            <a:r>
              <a:rPr lang="en-GB" sz="2000">
                <a:solidFill>
                  <a:srgbClr val="002060"/>
                </a:solidFill>
              </a:rPr>
              <a:t>Y</a:t>
            </a:r>
            <a:r>
              <a:rPr lang="en-GB" sz="2000" b="1">
                <a:solidFill>
                  <a:srgbClr val="002060"/>
                </a:solidFill>
              </a:rPr>
              <a:t> </a:t>
            </a:r>
            <a:r>
              <a:rPr lang="en-GB" sz="2000">
                <a:solidFill>
                  <a:srgbClr val="002060"/>
                </a:solidFill>
              </a:rPr>
              <a:t>¿sacas buenas notas si usas muchos adjetivos diferentes?</a:t>
            </a:r>
            <a:endParaRPr lang="en-GB" sz="2000" dirty="0">
              <a:solidFill>
                <a:srgbClr val="002060"/>
              </a:solidFill>
            </a:endParaRPr>
          </a:p>
        </p:txBody>
      </p:sp>
      <p:sp>
        <p:nvSpPr>
          <p:cNvPr id="39" name="TextBox 38"/>
          <p:cNvSpPr txBox="1"/>
          <p:nvPr/>
        </p:nvSpPr>
        <p:spPr>
          <a:xfrm>
            <a:off x="1267890" y="5109298"/>
            <a:ext cx="918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ular Callout 2"/>
          <p:cNvSpPr/>
          <p:nvPr/>
        </p:nvSpPr>
        <p:spPr>
          <a:xfrm>
            <a:off x="206299" y="4045269"/>
            <a:ext cx="5628893" cy="966101"/>
          </a:xfrm>
          <a:prstGeom prst="wedgeRoundRectCallout">
            <a:avLst>
              <a:gd name="adj1" fmla="val 74042"/>
              <a:gd name="adj2" fmla="val 39263"/>
              <a:gd name="adj3" fmla="val 16667"/>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It is not uncommon to have to repeat the year if you fail exams in Spain! </a:t>
            </a:r>
          </a:p>
        </p:txBody>
      </p:sp>
    </p:spTree>
    <p:extLst>
      <p:ext uri="{BB962C8B-B14F-4D97-AF65-F5344CB8AC3E}">
        <p14:creationId xmlns:p14="http://schemas.microsoft.com/office/powerpoint/2010/main" val="38668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18" grpId="0"/>
      <p:bldP spid="34" grpId="0"/>
      <p:bldP spid="39" grpId="0"/>
      <p:bldP spid="3" grpId="0" animBg="1"/>
      <p:bldP spid="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11"/>
          <p:cNvSpPr/>
          <p:nvPr/>
        </p:nvSpPr>
        <p:spPr>
          <a:xfrm>
            <a:off x="5749420" y="4541543"/>
            <a:ext cx="6288202" cy="1502069"/>
          </a:xfrm>
          <a:prstGeom prst="wedgeRoundRectCallout">
            <a:avLst>
              <a:gd name="adj1" fmla="val 52034"/>
              <a:gd name="adj2" fmla="val -3497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N: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Gracias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err="1">
                <a:ln>
                  <a:noFill/>
                </a:ln>
                <a:solidFill>
                  <a:srgbClr val="002060"/>
                </a:solidFill>
                <a:effectLst/>
                <a:uLnTx/>
                <a:uFillTx/>
                <a:latin typeface="Century Gothic" panose="020F0302020204030204"/>
                <a:ea typeface="+mn-ea"/>
                <a:cs typeface="+mn-cs"/>
              </a:rPr>
              <a:t>Quiero</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[to pass]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todos mis </a:t>
            </a:r>
          </a:p>
          <a:p>
            <a:pPr lvl="0" algn="ctr">
              <a:defRPr/>
            </a:pPr>
            <a:r>
              <a:rPr kumimoji="0" lang="en-GB" sz="2000" i="0" u="none" strike="noStrike" kern="1200" cap="none" spc="0" normalizeH="0" baseline="0" noProof="0">
                <a:ln>
                  <a:noFill/>
                </a:ln>
                <a:solidFill>
                  <a:schemeClr val="accent5">
                    <a:lumMod val="50000"/>
                  </a:schemeClr>
                </a:solidFill>
                <a:effectLst/>
                <a:uLnTx/>
                <a:uFillTx/>
                <a:latin typeface="Century Gothic" panose="020F0302020204030204"/>
                <a:ea typeface="+mn-ea"/>
                <a:cs typeface="+mn-cs"/>
              </a:rPr>
              <a:t>exámenes</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¡no tengo ganas de repetir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año</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¿Cuál es </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[the date]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del examen? </a:t>
            </a:r>
          </a:p>
          <a:p>
            <a:pPr lvl="0" algn="ctr">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lang="en-GB" sz="2000" b="1">
                <a:solidFill>
                  <a:schemeClr val="accent2"/>
                </a:solidFill>
              </a:rPr>
              <a:t>[Do we have to]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venir a esta sala antes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de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empezar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2" name="Title 1"/>
          <p:cNvSpPr>
            <a:spLocks noGrp="1"/>
          </p:cNvSpPr>
          <p:nvPr>
            <p:ph type="title"/>
          </p:nvPr>
        </p:nvSpPr>
        <p:spPr>
          <a:xfrm>
            <a:off x="191807" y="128144"/>
            <a:ext cx="9073535" cy="446261"/>
          </a:xfrm>
        </p:spPr>
        <p:txBody>
          <a:bodyPr>
            <a:normAutofit fontScale="90000"/>
          </a:bodyPr>
          <a:lstStyle/>
          <a:p>
            <a:r>
              <a:rPr lang="en-GB" sz="2000"/>
              <a:t>Lee el diálogo con dos compañeros/as. Traduce las palabras al español.  </a:t>
            </a:r>
            <a:endParaRPr lang="en-GB" sz="2000" dirty="0"/>
          </a:p>
        </p:txBody>
      </p:sp>
      <p:sp>
        <p:nvSpPr>
          <p:cNvPr id="7" name="Rounded Rectangular Callout 6"/>
          <p:cNvSpPr/>
          <p:nvPr/>
        </p:nvSpPr>
        <p:spPr>
          <a:xfrm>
            <a:off x="262647" y="3048377"/>
            <a:ext cx="5338864" cy="928035"/>
          </a:xfrm>
          <a:prstGeom prst="wedgeRoundRectCallout">
            <a:avLst>
              <a:gd name="adj1" fmla="val -54634"/>
              <a:gd name="adj2" fmla="val -2523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Bueno, sí</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además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debéis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usar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verbos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formas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diferentes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err="1">
                <a:ln>
                  <a:noFill/>
                </a:ln>
                <a:solidFill>
                  <a:srgbClr val="4472C4">
                    <a:lumMod val="50000"/>
                  </a:srgbClr>
                </a:solidFill>
                <a:effectLst/>
                <a:uLnTx/>
                <a:uFillTx/>
                <a:latin typeface="Century Gothic"/>
                <a:ea typeface="+mn-ea"/>
                <a:cs typeface="+mn-cs"/>
              </a:rPr>
              <a:t>Qué</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a:t>
            </a:r>
            <a:r>
              <a:rPr lang="en-GB" sz="2000" b="1">
                <a:solidFill>
                  <a:schemeClr val="accent2"/>
                </a:solidFill>
              </a:rPr>
              <a:t>[you (all can]</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decir</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sobre</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esta</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imagen? ¿Nadia?</a:t>
            </a:r>
          </a:p>
        </p:txBody>
      </p:sp>
      <p:sp>
        <p:nvSpPr>
          <p:cNvPr id="9" name="Rounded Rectangular Callout 8"/>
          <p:cNvSpPr/>
          <p:nvPr/>
        </p:nvSpPr>
        <p:spPr>
          <a:xfrm>
            <a:off x="262647" y="4211520"/>
            <a:ext cx="5338864" cy="644687"/>
          </a:xfrm>
          <a:prstGeom prst="wedgeRoundRectCallout">
            <a:avLst>
              <a:gd name="adj1" fmla="val -55603"/>
              <a:gd name="adj2" fmla="val -178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¡Perfecto!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Chicas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err="1">
                <a:ln>
                  <a:noFill/>
                </a:ln>
                <a:solidFill>
                  <a:srgbClr val="4472C4">
                    <a:lumMod val="50000"/>
                  </a:srgbClr>
                </a:solidFill>
                <a:effectLst/>
                <a:uLnTx/>
                <a:uFillTx/>
                <a:latin typeface="Century Gothic"/>
                <a:ea typeface="+mn-ea"/>
                <a:cs typeface="+mn-cs"/>
              </a:rPr>
              <a:t>debéis</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estar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muy</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orgullosas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de </a:t>
            </a:r>
            <a:r>
              <a:rPr lang="en-GB" sz="2000" b="1">
                <a:solidFill>
                  <a:schemeClr val="accent2"/>
                </a:solidFill>
              </a:rPr>
              <a:t>[your (m, plural)]</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esfuerzos.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ounded Rectangular Callout 10"/>
          <p:cNvSpPr/>
          <p:nvPr/>
        </p:nvSpPr>
        <p:spPr>
          <a:xfrm>
            <a:off x="5739964" y="3469763"/>
            <a:ext cx="6339532" cy="958583"/>
          </a:xfrm>
          <a:prstGeom prst="wedgeRoundRectCallout">
            <a:avLst>
              <a:gd name="adj1" fmla="val 35483"/>
              <a:gd name="adj2" fmla="val -5388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N: </a:t>
            </a:r>
            <a:r>
              <a:rPr kumimoji="0" lang="en-GB" sz="2000" b="0" i="1" u="none" strike="noStrike" kern="1200" cap="none" spc="0" normalizeH="0" baseline="0" noProof="0">
                <a:ln>
                  <a:noFill/>
                </a:ln>
                <a:solidFill>
                  <a:srgbClr val="002060"/>
                </a:solidFill>
                <a:effectLst/>
                <a:uLnTx/>
                <a:uFillTx/>
                <a:latin typeface="Century Gothic" panose="020F0302020204030204"/>
                <a:ea typeface="+mn-ea"/>
                <a:cs typeface="+mn-cs"/>
              </a:rPr>
              <a:t>[En </a:t>
            </a:r>
            <a:r>
              <a:rPr kumimoji="0" lang="en-GB" sz="2000" b="0" i="1" u="none" strike="noStrike" kern="1200" cap="none" spc="0" normalizeH="0" baseline="0" noProof="0" err="1">
                <a:ln>
                  <a:noFill/>
                </a:ln>
                <a:solidFill>
                  <a:srgbClr val="002060"/>
                </a:solidFill>
                <a:effectLst/>
                <a:uLnTx/>
                <a:uFillTx/>
                <a:latin typeface="Century Gothic" panose="020F0302020204030204"/>
                <a:ea typeface="+mn-ea"/>
                <a:cs typeface="+mn-cs"/>
              </a:rPr>
              <a:t>inglés</a:t>
            </a:r>
            <a:r>
              <a:rPr kumimoji="0" lang="en-GB" sz="2000" b="0" i="1"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Hay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una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mujer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con dos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familiares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o </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[maybe]</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son los vecinos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un poco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asustada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err="1">
                <a:ln>
                  <a:noFill/>
                </a:ln>
                <a:solidFill>
                  <a:srgbClr val="002060"/>
                </a:solidFill>
                <a:effectLst/>
                <a:uLnTx/>
                <a:uFillTx/>
                <a:latin typeface="Century Gothic" panose="020F0302020204030204"/>
                <a:ea typeface="+mn-ea"/>
                <a:cs typeface="+mn-cs"/>
              </a:rPr>
              <a:t>tiene</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un bebé. Están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una      </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[hill]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ounded Rectangle 14">
            <a:extLst>
              <a:ext uri="{FF2B5EF4-FFF2-40B4-BE49-F238E27FC236}">
                <a16:creationId xmlns:a16="http://schemas.microsoft.com/office/drawing/2014/main" id="{A316DD52-7894-4A75-969C-CA0645DA2978}"/>
              </a:ext>
            </a:extLst>
          </p:cNvPr>
          <p:cNvSpPr/>
          <p:nvPr/>
        </p:nvSpPr>
        <p:spPr>
          <a:xfrm>
            <a:off x="10194441" y="141690"/>
            <a:ext cx="1800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0" name="Rounded Rectangular Callout 19">
            <a:extLst>
              <a:ext uri="{FF2B5EF4-FFF2-40B4-BE49-F238E27FC236}">
                <a16:creationId xmlns:a16="http://schemas.microsoft.com/office/drawing/2014/main" id="{9DCB7AA4-BAEA-8548-9785-5752972AA7B1}"/>
              </a:ext>
            </a:extLst>
          </p:cNvPr>
          <p:cNvSpPr/>
          <p:nvPr/>
        </p:nvSpPr>
        <p:spPr>
          <a:xfrm>
            <a:off x="5781921" y="2085590"/>
            <a:ext cx="6223200" cy="605411"/>
          </a:xfrm>
          <a:prstGeom prst="wedgeRoundRectCallout">
            <a:avLst>
              <a:gd name="adj1" fmla="val 52035"/>
              <a:gd name="adj2" fmla="val -2019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L: </a:t>
            </a:r>
            <a:r>
              <a:rPr kumimoji="0" lang="en-GB" sz="2000" b="0" i="0" u="none" strike="noStrike" kern="1200" cap="none" spc="0" normalizeH="0" baseline="0" noProof="0">
                <a:ln>
                  <a:noFill/>
                </a:ln>
                <a:solidFill>
                  <a:srgbClr val="002060"/>
                </a:solidFill>
                <a:effectLst/>
                <a:uLnTx/>
                <a:uFillTx/>
                <a:latin typeface="Century Gothic"/>
                <a:ea typeface="+mn-ea"/>
                <a:cs typeface="+mn-cs"/>
              </a:rPr>
              <a:t>Vosotros (los profesores)</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 </a:t>
            </a:r>
            <a:r>
              <a:rPr kumimoji="0" lang="en-GB" sz="2000" b="1" i="0" u="none" strike="noStrike" kern="1200" cap="none" spc="0" normalizeH="0" baseline="0" noProof="0">
                <a:ln>
                  <a:noFill/>
                </a:ln>
                <a:solidFill>
                  <a:schemeClr val="accent2"/>
                </a:solidFill>
                <a:effectLst/>
                <a:uLnTx/>
                <a:uFillTx/>
                <a:latin typeface="Century Gothic"/>
                <a:ea typeface="+mn-ea"/>
                <a:cs typeface="+mn-cs"/>
              </a:rPr>
              <a:t>[Do you [all] decide]</a:t>
            </a:r>
            <a:r>
              <a:rPr kumimoji="0" lang="en-GB" sz="2000" b="1" i="0" u="none" strike="noStrike" kern="1200" cap="none" spc="0" normalizeH="0" noProof="0">
                <a:ln>
                  <a:noFill/>
                </a:ln>
                <a:solidFill>
                  <a:schemeClr val="accent2"/>
                </a:solidFill>
                <a:effectLst/>
                <a:uLnTx/>
                <a:uFillTx/>
                <a:latin typeface="Century Gothic"/>
                <a:ea typeface="+mn-ea"/>
                <a:cs typeface="+mn-cs"/>
              </a:rPr>
              <a:t> </a:t>
            </a:r>
            <a:r>
              <a:rPr kumimoji="0" lang="en-GB" sz="2000" b="0" i="0" u="none" strike="noStrike" kern="1200" cap="none" spc="0" normalizeH="0" baseline="0" noProof="0">
                <a:ln>
                  <a:noFill/>
                </a:ln>
                <a:solidFill>
                  <a:srgbClr val="002060"/>
                </a:solidFill>
                <a:effectLst/>
                <a:uLnTx/>
                <a:uFillTx/>
                <a:latin typeface="Century Gothic"/>
                <a:ea typeface="+mn-ea"/>
                <a:cs typeface="+mn-cs"/>
              </a:rPr>
              <a:t>las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notas</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Rounded Rectangular Callout 24"/>
          <p:cNvSpPr/>
          <p:nvPr/>
        </p:nvSpPr>
        <p:spPr>
          <a:xfrm>
            <a:off x="5772630" y="1021626"/>
            <a:ext cx="5756442" cy="985060"/>
          </a:xfrm>
          <a:prstGeom prst="wedgeRoundRectCallout">
            <a:avLst>
              <a:gd name="adj1" fmla="val 54529"/>
              <a:gd name="adj2" fmla="val 2067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N: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Sí, profe. ¿En  </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[the</a:t>
            </a:r>
            <a:r>
              <a:rPr kumimoji="0" lang="en-GB" sz="2000" b="1" i="0" u="none" strike="noStrike" kern="1200" cap="none" spc="0" normalizeH="0" noProof="0">
                <a:ln>
                  <a:noFill/>
                </a:ln>
                <a:solidFill>
                  <a:schemeClr val="accent2"/>
                </a:solidFill>
                <a:effectLst/>
                <a:uLnTx/>
                <a:uFillTx/>
                <a:latin typeface="Century Gothic" panose="020F0302020204030204"/>
                <a:ea typeface="+mn-ea"/>
                <a:cs typeface="+mn-cs"/>
              </a:rPr>
              <a:t> exam] </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tienes que </a:t>
            </a:r>
            <a:r>
              <a:rPr kumimoji="0" lang="en-GB" sz="2000" b="0" i="0" u="none" strike="noStrike" kern="1200" cap="none" spc="0" normalizeH="0" baseline="0" noProof="0" err="1">
                <a:ln>
                  <a:noFill/>
                </a:ln>
                <a:solidFill>
                  <a:srgbClr val="002060"/>
                </a:solidFill>
                <a:effectLst/>
                <a:uLnTx/>
                <a:uFillTx/>
                <a:latin typeface="Century Gothic" panose="020F0302020204030204"/>
                <a:ea typeface="+mn-ea"/>
                <a:cs typeface="+mn-cs"/>
              </a:rPr>
              <a:t>describir</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a:ln>
                  <a:noFill/>
                </a:ln>
                <a:solidFill>
                  <a:schemeClr val="accent2"/>
                </a:solidFill>
                <a:effectLst/>
                <a:uLnTx/>
                <a:uFillTx/>
                <a:latin typeface="Century Gothic" panose="020F0302020204030204"/>
                <a:ea typeface="+mn-ea"/>
                <a:cs typeface="+mn-cs"/>
              </a:rPr>
              <a:t>[an image] </a:t>
            </a:r>
            <a:r>
              <a:rPr kumimoji="0" lang="en-GB" sz="2000" b="1" i="0" u="none" strike="noStrike" kern="1200" cap="none" spc="0" normalizeH="0" noProof="0">
                <a:ln>
                  <a:noFill/>
                </a:ln>
                <a:solidFill>
                  <a:schemeClr val="accent2"/>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Y ¿puedes preparar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unas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frases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antes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del examen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6" name="Rounded Rectangular Callout 25"/>
          <p:cNvSpPr/>
          <p:nvPr/>
        </p:nvSpPr>
        <p:spPr>
          <a:xfrm>
            <a:off x="206300" y="609381"/>
            <a:ext cx="5395211" cy="932569"/>
          </a:xfrm>
          <a:prstGeom prst="wedgeRoundRectCallout">
            <a:avLst>
              <a:gd name="adj1" fmla="val -43695"/>
              <a:gd name="adj2" fmla="val 6481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Esta es la </a:t>
            </a:r>
            <a:r>
              <a:rPr kumimoji="0" lang="en-GB" sz="2000" b="0" i="0" u="none" strike="noStrike" kern="1200" cap="none" spc="0" normalizeH="0" baseline="0" noProof="0" err="1">
                <a:ln>
                  <a:noFill/>
                </a:ln>
                <a:solidFill>
                  <a:srgbClr val="002060"/>
                </a:solidFill>
                <a:effectLst/>
                <a:uLnTx/>
                <a:uFillTx/>
                <a:latin typeface="Century Gothic"/>
                <a:ea typeface="+mn-ea"/>
                <a:cs typeface="+mn-cs"/>
              </a:rPr>
              <a:t>última</a:t>
            </a:r>
            <a:r>
              <a:rPr kumimoji="0" lang="en-GB" sz="2000" b="0" i="0" u="none" strike="noStrike" kern="1200" cap="none" spc="0" normalizeH="0" baseline="0" noProof="0">
                <a:ln>
                  <a:noFill/>
                </a:ln>
                <a:solidFill>
                  <a:srgbClr val="002060"/>
                </a:solidFill>
                <a:effectLst/>
                <a:uLnTx/>
                <a:uFillTx/>
                <a:latin typeface="Century Gothic"/>
                <a:ea typeface="+mn-ea"/>
                <a:cs typeface="+mn-cs"/>
              </a:rPr>
              <a:t> clase conmigo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antes </a:t>
            </a:r>
            <a:r>
              <a:rPr kumimoji="0" lang="en-GB" sz="2000" b="0" i="0" u="none" strike="noStrike" kern="1200" cap="none" spc="0" normalizeH="0" baseline="0" noProof="0">
                <a:ln>
                  <a:noFill/>
                </a:ln>
                <a:solidFill>
                  <a:srgbClr val="002060"/>
                </a:solidFill>
                <a:effectLst/>
                <a:uLnTx/>
                <a:uFillTx/>
                <a:latin typeface="Century Gothic"/>
                <a:ea typeface="+mn-ea"/>
                <a:cs typeface="+mn-cs"/>
              </a:rPr>
              <a:t>de vuestros exámenes. </a:t>
            </a:r>
          </a:p>
          <a:p>
            <a:pPr lvl="0" algn="ctr">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a:t>
            </a:r>
            <a:r>
              <a:rPr lang="en-GB" sz="2000" b="1">
                <a:solidFill>
                  <a:schemeClr val="accent2"/>
                </a:solidFill>
              </a:rPr>
              <a:t> [Do you (all) want]</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preguntar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algo?</a:t>
            </a:r>
          </a:p>
        </p:txBody>
      </p:sp>
      <p:sp>
        <p:nvSpPr>
          <p:cNvPr id="27" name="Rounded Rectangular Callout 26"/>
          <p:cNvSpPr/>
          <p:nvPr/>
        </p:nvSpPr>
        <p:spPr>
          <a:xfrm>
            <a:off x="196841" y="5600700"/>
            <a:ext cx="5404671" cy="721189"/>
          </a:xfrm>
          <a:prstGeom prst="wedgeRoundRectCallout">
            <a:avLst>
              <a:gd name="adj1" fmla="val -51881"/>
              <a:gd name="adj2" fmla="val -2167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Podéis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estar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tranquilas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Sois muy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el viernes diez de  </a:t>
            </a:r>
            <a:r>
              <a:rPr lang="en-GB" sz="2000" b="1">
                <a:solidFill>
                  <a:schemeClr val="accent2"/>
                </a:solidFill>
              </a:rPr>
              <a:t>[May]</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en </a:t>
            </a:r>
            <a:r>
              <a:rPr kumimoji="0" lang="en-GB"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esta</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sala.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Sheet, Document, Paper, Letter, Text">
            <a:extLst>
              <a:ext uri="{FF2B5EF4-FFF2-40B4-BE49-F238E27FC236}">
                <a16:creationId xmlns:a16="http://schemas.microsoft.com/office/drawing/2014/main" id="{F6CB6B22-5059-BA4D-A748-A108D3649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8705" y="155503"/>
            <a:ext cx="617052" cy="7916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tue of unity&#10;">
            <a:extLst>
              <a:ext uri="{FF2B5EF4-FFF2-40B4-BE49-F238E27FC236}">
                <a16:creationId xmlns:a16="http://schemas.microsoft.com/office/drawing/2014/main" id="{767CF8E2-A8EB-E048-A026-6CE7961925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1776" y="-20877"/>
            <a:ext cx="860308" cy="1085954"/>
          </a:xfrm>
          <a:prstGeom prst="rect">
            <a:avLst/>
          </a:prstGeom>
          <a:noFill/>
          <a:extLst>
            <a:ext uri="{909E8E84-426E-40DD-AFC4-6F175D3DCCD1}">
              <a14:hiddenFill xmlns:a14="http://schemas.microsoft.com/office/drawing/2010/main">
                <a:solidFill>
                  <a:srgbClr val="FFFFFF"/>
                </a:solidFill>
              </a14:hiddenFill>
            </a:ext>
          </a:extLst>
        </p:spPr>
      </p:pic>
      <p:pic>
        <p:nvPicPr>
          <p:cNvPr id="32" name="Google Shape;215;p7">
            <a:extLst>
              <a:ext uri="{FF2B5EF4-FFF2-40B4-BE49-F238E27FC236}">
                <a16:creationId xmlns:a16="http://schemas.microsoft.com/office/drawing/2014/main" id="{57CD2F32-9349-574E-B367-26036019C8B0}"/>
              </a:ext>
            </a:extLst>
          </p:cNvPr>
          <p:cNvPicPr preferRelativeResize="0"/>
          <p:nvPr/>
        </p:nvPicPr>
        <p:blipFill rotWithShape="1">
          <a:blip r:embed="rId5">
            <a:alphaModFix/>
          </a:blip>
          <a:srcRect/>
          <a:stretch/>
        </p:blipFill>
        <p:spPr>
          <a:xfrm flipH="1">
            <a:off x="8907387" y="530329"/>
            <a:ext cx="543323" cy="491297"/>
          </a:xfrm>
          <a:prstGeom prst="rect">
            <a:avLst/>
          </a:prstGeom>
          <a:noFill/>
          <a:ln>
            <a:noFill/>
          </a:ln>
        </p:spPr>
      </p:pic>
      <p:pic>
        <p:nvPicPr>
          <p:cNvPr id="33" name="Imagen 6" descr="Dibujo animado de un personaje de caricatura&#10;&#10;Descripción generada automáticamente con confianza baja">
            <a:extLst>
              <a:ext uri="{FF2B5EF4-FFF2-40B4-BE49-F238E27FC236}">
                <a16:creationId xmlns:a16="http://schemas.microsoft.com/office/drawing/2014/main" id="{699010F3-94E1-034C-BB7D-F39E184BE779}"/>
              </a:ext>
            </a:extLst>
          </p:cNvPr>
          <p:cNvPicPr>
            <a:picLocks noChangeAspect="1"/>
          </p:cNvPicPr>
          <p:nvPr/>
        </p:nvPicPr>
        <p:blipFill rotWithShape="1">
          <a:blip r:embed="rId6"/>
          <a:srcRect l="30058" t="24187" r="52286" b="43395"/>
          <a:stretch/>
        </p:blipFill>
        <p:spPr>
          <a:xfrm flipH="1">
            <a:off x="8921663" y="10574"/>
            <a:ext cx="512598" cy="549975"/>
          </a:xfrm>
          <a:prstGeom prst="rect">
            <a:avLst/>
          </a:prstGeom>
        </p:spPr>
      </p:pic>
      <p:pic>
        <p:nvPicPr>
          <p:cNvPr id="4" name="Picture 3">
            <a:extLst>
              <a:ext uri="{FF2B5EF4-FFF2-40B4-BE49-F238E27FC236}">
                <a16:creationId xmlns:a16="http://schemas.microsoft.com/office/drawing/2014/main" id="{FA172CFA-31E9-8D46-8142-A71BE0EB8AC0}"/>
              </a:ext>
            </a:extLst>
          </p:cNvPr>
          <p:cNvPicPr>
            <a:picLocks noChangeAspect="1"/>
          </p:cNvPicPr>
          <p:nvPr/>
        </p:nvPicPr>
        <p:blipFill>
          <a:blip r:embed="rId7"/>
          <a:stretch>
            <a:fillRect/>
          </a:stretch>
        </p:blipFill>
        <p:spPr>
          <a:xfrm>
            <a:off x="9644095" y="126604"/>
            <a:ext cx="340512" cy="249709"/>
          </a:xfrm>
          <a:prstGeom prst="rect">
            <a:avLst/>
          </a:prstGeom>
        </p:spPr>
      </p:pic>
      <p:sp>
        <p:nvSpPr>
          <p:cNvPr id="8" name="Rounded Rectangular Callout 7"/>
          <p:cNvSpPr/>
          <p:nvPr/>
        </p:nvSpPr>
        <p:spPr>
          <a:xfrm>
            <a:off x="196841" y="1618935"/>
            <a:ext cx="5404670" cy="769524"/>
          </a:xfrm>
          <a:prstGeom prst="wedgeRoundRectCallout">
            <a:avLst>
              <a:gd name="adj1" fmla="val -55851"/>
              <a:gd name="adj2" fmla="val 3663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Sí</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Recibís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imagen y una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hoja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 papel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donde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escribís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n-GB" sz="2000" b="1">
                <a:solidFill>
                  <a:schemeClr val="accent2"/>
                </a:solidFill>
              </a:rPr>
              <a:t>[your (f, plural)]</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frases.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ular Callout 34"/>
          <p:cNvSpPr/>
          <p:nvPr/>
        </p:nvSpPr>
        <p:spPr>
          <a:xfrm>
            <a:off x="3656772" y="2500181"/>
            <a:ext cx="1944740" cy="419580"/>
          </a:xfrm>
          <a:prstGeom prst="wedgeRoundRectCallout">
            <a:avLst>
              <a:gd name="adj1" fmla="val -66240"/>
              <a:gd name="adj2" fmla="val -929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Por supuesto!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5">
            <a:extLst>
              <a:ext uri="{FF2B5EF4-FFF2-40B4-BE49-F238E27FC236}">
                <a16:creationId xmlns:a16="http://schemas.microsoft.com/office/drawing/2014/main" id="{9DCB7AA4-BAEA-8548-9785-5752972AA7B1}"/>
              </a:ext>
            </a:extLst>
          </p:cNvPr>
          <p:cNvSpPr/>
          <p:nvPr/>
        </p:nvSpPr>
        <p:spPr>
          <a:xfrm>
            <a:off x="5749420" y="2790161"/>
            <a:ext cx="6130171" cy="569058"/>
          </a:xfrm>
          <a:prstGeom prst="wedgeRoundRectCallout">
            <a:avLst>
              <a:gd name="adj1" fmla="val 52935"/>
              <a:gd name="adj2" fmla="val -146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L: </a:t>
            </a:r>
            <a:r>
              <a:rPr kumimoji="0" lang="en-GB" sz="2000" b="0" i="0" u="none" strike="noStrike" kern="1200" cap="none" spc="0" normalizeH="0" baseline="0" noProof="0">
                <a:ln>
                  <a:noFill/>
                </a:ln>
                <a:solidFill>
                  <a:srgbClr val="002060"/>
                </a:solidFill>
                <a:effectLst/>
                <a:uLnTx/>
                <a:uFillTx/>
                <a:latin typeface="Century Gothic"/>
                <a:ea typeface="+mn-ea"/>
                <a:cs typeface="+mn-cs"/>
              </a:rPr>
              <a:t>Y</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b="0" i="0" u="none" strike="noStrike" kern="1200" cap="none" spc="0" normalizeH="0" baseline="0" noProof="0">
                <a:ln>
                  <a:noFill/>
                </a:ln>
                <a:solidFill>
                  <a:srgbClr val="002060"/>
                </a:solidFill>
                <a:effectLst/>
                <a:uLnTx/>
                <a:uFillTx/>
                <a:latin typeface="Century Gothic"/>
                <a:ea typeface="+mn-ea"/>
                <a:cs typeface="+mn-cs"/>
              </a:rPr>
              <a:t>¿sacas </a:t>
            </a:r>
            <a:r>
              <a:rPr kumimoji="0" lang="en-GB" sz="2000" b="1" i="0" u="none" strike="noStrike" kern="1200" cap="none" spc="0" normalizeH="0" baseline="0" noProof="0">
                <a:ln>
                  <a:noFill/>
                </a:ln>
                <a:solidFill>
                  <a:schemeClr val="accent2"/>
                </a:solidFill>
                <a:effectLst/>
                <a:uLnTx/>
                <a:uFillTx/>
                <a:latin typeface="Century Gothic"/>
                <a:ea typeface="+mn-ea"/>
                <a:cs typeface="+mn-cs"/>
              </a:rPr>
              <a:t>[good grades] </a:t>
            </a:r>
            <a:r>
              <a:rPr kumimoji="0" lang="en-GB" sz="2000" b="0" i="0" u="none" strike="noStrike" kern="1200" cap="none" spc="0" normalizeH="0" baseline="0" noProof="0">
                <a:ln>
                  <a:noFill/>
                </a:ln>
                <a:solidFill>
                  <a:srgbClr val="002060"/>
                </a:solidFill>
                <a:effectLst/>
                <a:uLnTx/>
                <a:uFillTx/>
                <a:latin typeface="Century Gothic"/>
                <a:ea typeface="+mn-ea"/>
                <a:cs typeface="+mn-cs"/>
              </a:rPr>
              <a:t>si usas muchos adjetivos diferentes?</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C9719C92-84E8-D247-B4CF-D69DD046453E}"/>
              </a:ext>
            </a:extLst>
          </p:cNvPr>
          <p:cNvSpPr txBox="1"/>
          <p:nvPr/>
        </p:nvSpPr>
        <p:spPr>
          <a:xfrm>
            <a:off x="2095500" y="4533863"/>
            <a:ext cx="2147887" cy="307777"/>
          </a:xfrm>
          <a:prstGeom prst="rect">
            <a:avLst/>
          </a:prstGeom>
          <a:solidFill>
            <a:schemeClr val="accent2">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vuestros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0B65D8F9-D38E-BE43-9BBE-80B86074ECED}"/>
              </a:ext>
            </a:extLst>
          </p:cNvPr>
          <p:cNvSpPr txBox="1"/>
          <p:nvPr/>
        </p:nvSpPr>
        <p:spPr>
          <a:xfrm>
            <a:off x="2438400" y="2003697"/>
            <a:ext cx="1990725" cy="307777"/>
          </a:xfrm>
          <a:prstGeom prst="rect">
            <a:avLst/>
          </a:prstGeom>
          <a:solidFill>
            <a:schemeClr val="accent2">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4472C4">
                    <a:lumMod val="50000"/>
                  </a:srgbClr>
                </a:solidFill>
                <a:latin typeface="Century Gothic" panose="020F0302020204030204"/>
              </a:rPr>
              <a:t>vuestras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EB4D272C-7803-6246-A313-5BF00E19EBB2}"/>
              </a:ext>
            </a:extLst>
          </p:cNvPr>
          <p:cNvSpPr txBox="1"/>
          <p:nvPr/>
        </p:nvSpPr>
        <p:spPr>
          <a:xfrm>
            <a:off x="848413" y="1219928"/>
            <a:ext cx="2323412" cy="307777"/>
          </a:xfrm>
          <a:prstGeom prst="rect">
            <a:avLst/>
          </a:prstGeom>
          <a:solidFill>
            <a:schemeClr val="accent2">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4472C4">
                    <a:lumMod val="50000"/>
                  </a:srgbClr>
                </a:solidFill>
                <a:latin typeface="Century Gothic" panose="020F0302020204030204"/>
              </a:rPr>
              <a:t>Queréis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3D36DFA8-4D58-4343-B491-213FE9EC556F}"/>
              </a:ext>
            </a:extLst>
          </p:cNvPr>
          <p:cNvSpPr txBox="1"/>
          <p:nvPr/>
        </p:nvSpPr>
        <p:spPr>
          <a:xfrm>
            <a:off x="6316041" y="5446465"/>
            <a:ext cx="2142159" cy="307777"/>
          </a:xfrm>
          <a:prstGeom prst="rect">
            <a:avLst/>
          </a:prstGeom>
          <a:solidFill>
            <a:schemeClr val="accent6">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Tenemos que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EB21DBAF-8B47-FB4A-9C39-B48B3168CBA5}"/>
              </a:ext>
            </a:extLst>
          </p:cNvPr>
          <p:cNvSpPr txBox="1"/>
          <p:nvPr/>
        </p:nvSpPr>
        <p:spPr>
          <a:xfrm>
            <a:off x="3609976" y="3359458"/>
            <a:ext cx="1801052" cy="307777"/>
          </a:xfrm>
          <a:prstGeom prst="rect">
            <a:avLst/>
          </a:prstGeom>
          <a:solidFill>
            <a:schemeClr val="accent2">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podéis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C9719C92-84E8-D247-B4CF-D69DD046453E}"/>
              </a:ext>
            </a:extLst>
          </p:cNvPr>
          <p:cNvSpPr txBox="1"/>
          <p:nvPr/>
        </p:nvSpPr>
        <p:spPr>
          <a:xfrm>
            <a:off x="2700146" y="5961294"/>
            <a:ext cx="909830" cy="307777"/>
          </a:xfrm>
          <a:prstGeom prst="rect">
            <a:avLst/>
          </a:prstGeom>
          <a:solidFill>
            <a:schemeClr val="accent2">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srgbClr val="4472C4">
                    <a:lumMod val="50000"/>
                  </a:srgbClr>
                </a:solidFill>
                <a:latin typeface="Century Gothic" panose="020F0302020204030204"/>
              </a:rPr>
              <a:t>mayo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3D36DFA8-4D58-4343-B491-213FE9EC556F}"/>
              </a:ext>
            </a:extLst>
          </p:cNvPr>
          <p:cNvSpPr txBox="1"/>
          <p:nvPr/>
        </p:nvSpPr>
        <p:spPr>
          <a:xfrm>
            <a:off x="8812853" y="4551129"/>
            <a:ext cx="1258388" cy="307777"/>
          </a:xfrm>
          <a:prstGeom prst="rect">
            <a:avLst/>
          </a:prstGeom>
          <a:solidFill>
            <a:schemeClr val="accent6">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aprobar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D36DFA8-4D58-4343-B491-213FE9EC556F}"/>
              </a:ext>
            </a:extLst>
          </p:cNvPr>
          <p:cNvSpPr txBox="1"/>
          <p:nvPr/>
        </p:nvSpPr>
        <p:spPr>
          <a:xfrm>
            <a:off x="8200256" y="1060256"/>
            <a:ext cx="1580850" cy="307777"/>
          </a:xfrm>
          <a:prstGeom prst="rect">
            <a:avLst/>
          </a:prstGeom>
          <a:solidFill>
            <a:schemeClr val="accent6">
              <a:lumMod val="20000"/>
              <a:lumOff val="80000"/>
            </a:schemeClr>
          </a:solidFill>
        </p:spPr>
        <p:txBody>
          <a:bodyPr wrap="square" tIns="0" bIns="0" rtlCol="0">
            <a:spAutoFit/>
          </a:bodyPr>
          <a:lstStyle/>
          <a:p>
            <a:pPr lvl="0" algn="ctr">
              <a:defRPr/>
            </a:pPr>
            <a:r>
              <a:rPr lang="en-GB" sz="2000" b="1">
                <a:solidFill>
                  <a:srgbClr val="002060"/>
                </a:solidFill>
              </a:rPr>
              <a:t>el examen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7" name="TextBox 46">
            <a:extLst>
              <a:ext uri="{FF2B5EF4-FFF2-40B4-BE49-F238E27FC236}">
                <a16:creationId xmlns:a16="http://schemas.microsoft.com/office/drawing/2014/main" id="{3D36DFA8-4D58-4343-B491-213FE9EC556F}"/>
              </a:ext>
            </a:extLst>
          </p:cNvPr>
          <p:cNvSpPr txBox="1"/>
          <p:nvPr/>
        </p:nvSpPr>
        <p:spPr>
          <a:xfrm>
            <a:off x="7987776" y="5138688"/>
            <a:ext cx="1258388" cy="307777"/>
          </a:xfrm>
          <a:prstGeom prst="rect">
            <a:avLst/>
          </a:prstGeom>
          <a:solidFill>
            <a:schemeClr val="accent6">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la fecha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D36DFA8-4D58-4343-B491-213FE9EC556F}"/>
              </a:ext>
            </a:extLst>
          </p:cNvPr>
          <p:cNvSpPr txBox="1"/>
          <p:nvPr/>
        </p:nvSpPr>
        <p:spPr>
          <a:xfrm>
            <a:off x="6991240" y="1357880"/>
            <a:ext cx="1714609" cy="307777"/>
          </a:xfrm>
          <a:prstGeom prst="rect">
            <a:avLst/>
          </a:prstGeom>
          <a:solidFill>
            <a:schemeClr val="accent6">
              <a:lumMod val="20000"/>
              <a:lumOff val="80000"/>
            </a:schemeClr>
          </a:solidFill>
        </p:spPr>
        <p:txBody>
          <a:bodyPr wrap="square" tIns="0" bIns="0" rtlCol="0">
            <a:spAutoFit/>
          </a:bodyPr>
          <a:lstStyle/>
          <a:p>
            <a:pPr lvl="0" algn="ctr">
              <a:defRPr/>
            </a:pPr>
            <a:r>
              <a:rPr lang="en-GB" sz="2000" b="1">
                <a:solidFill>
                  <a:srgbClr val="002060"/>
                </a:solidFill>
              </a:rPr>
              <a:t>una imagen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9" name="TextBox 48">
            <a:extLst>
              <a:ext uri="{FF2B5EF4-FFF2-40B4-BE49-F238E27FC236}">
                <a16:creationId xmlns:a16="http://schemas.microsoft.com/office/drawing/2014/main" id="{3D36DFA8-4D58-4343-B491-213FE9EC556F}"/>
              </a:ext>
            </a:extLst>
          </p:cNvPr>
          <p:cNvSpPr txBox="1"/>
          <p:nvPr/>
        </p:nvSpPr>
        <p:spPr>
          <a:xfrm>
            <a:off x="5835192" y="3795986"/>
            <a:ext cx="1156048" cy="307777"/>
          </a:xfrm>
          <a:prstGeom prst="rect">
            <a:avLst/>
          </a:prstGeom>
          <a:solidFill>
            <a:schemeClr val="accent6">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quizás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3D36DFA8-4D58-4343-B491-213FE9EC556F}"/>
              </a:ext>
            </a:extLst>
          </p:cNvPr>
          <p:cNvSpPr txBox="1"/>
          <p:nvPr/>
        </p:nvSpPr>
        <p:spPr>
          <a:xfrm>
            <a:off x="10531241" y="4091028"/>
            <a:ext cx="1258388" cy="307777"/>
          </a:xfrm>
          <a:prstGeom prst="rect">
            <a:avLst/>
          </a:prstGeom>
          <a:solidFill>
            <a:schemeClr val="accent6">
              <a:lumMod val="20000"/>
              <a:lumOff val="80000"/>
            </a:schemeClr>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4472C4">
                    <a:lumMod val="50000"/>
                  </a:srgbClr>
                </a:solidFill>
                <a:latin typeface="Century Gothic" panose="020F0302020204030204"/>
              </a:rPr>
              <a:t>colina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3D36DFA8-4D58-4343-B491-213FE9EC556F}"/>
              </a:ext>
            </a:extLst>
          </p:cNvPr>
          <p:cNvSpPr txBox="1"/>
          <p:nvPr/>
        </p:nvSpPr>
        <p:spPr>
          <a:xfrm>
            <a:off x="7702252" y="2795892"/>
            <a:ext cx="1841798" cy="307777"/>
          </a:xfrm>
          <a:prstGeom prst="rect">
            <a:avLst/>
          </a:prstGeom>
          <a:solidFill>
            <a:schemeClr val="accent6">
              <a:lumMod val="20000"/>
              <a:lumOff val="80000"/>
            </a:schemeClr>
          </a:solidFill>
        </p:spPr>
        <p:txBody>
          <a:bodyPr wrap="square" tIns="0" bIns="0" rtlCol="0">
            <a:spAutoFit/>
          </a:bodyPr>
          <a:lstStyle/>
          <a:p>
            <a:r>
              <a:rPr lang="en-GB" sz="2000" b="1">
                <a:solidFill>
                  <a:srgbClr val="002060"/>
                </a:solidFill>
              </a:rPr>
              <a:t>buenas notas </a:t>
            </a:r>
            <a:endParaRPr lang="en-GB" sz="2000" b="1"/>
          </a:p>
        </p:txBody>
      </p:sp>
      <p:sp>
        <p:nvSpPr>
          <p:cNvPr id="52" name="TextBox 51">
            <a:extLst>
              <a:ext uri="{FF2B5EF4-FFF2-40B4-BE49-F238E27FC236}">
                <a16:creationId xmlns:a16="http://schemas.microsoft.com/office/drawing/2014/main" id="{3D36DFA8-4D58-4343-B491-213FE9EC556F}"/>
              </a:ext>
            </a:extLst>
          </p:cNvPr>
          <p:cNvSpPr txBox="1"/>
          <p:nvPr/>
        </p:nvSpPr>
        <p:spPr>
          <a:xfrm>
            <a:off x="7065956" y="2378831"/>
            <a:ext cx="2560643" cy="307777"/>
          </a:xfrm>
          <a:prstGeom prst="rect">
            <a:avLst/>
          </a:prstGeom>
          <a:solidFill>
            <a:schemeClr val="accent6">
              <a:lumMod val="20000"/>
              <a:lumOff val="80000"/>
            </a:schemeClr>
          </a:solidFill>
        </p:spPr>
        <p:txBody>
          <a:bodyPr wrap="square" tIns="0" bIns="0" rtlCol="0">
            <a:spAutoFit/>
          </a:bodyPr>
          <a:lstStyle/>
          <a:p>
            <a:pPr algn="ctr"/>
            <a:r>
              <a:rPr lang="en-GB" sz="2000" b="1">
                <a:solidFill>
                  <a:srgbClr val="002060"/>
                </a:solidFill>
              </a:rPr>
              <a:t>Decidís</a:t>
            </a:r>
            <a:endParaRPr lang="en-GB" sz="2000" b="1"/>
          </a:p>
        </p:txBody>
      </p:sp>
    </p:spTree>
    <p:extLst>
      <p:ext uri="{BB962C8B-B14F-4D97-AF65-F5344CB8AC3E}">
        <p14:creationId xmlns:p14="http://schemas.microsoft.com/office/powerpoint/2010/main" val="22650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3564232" y="3320803"/>
            <a:ext cx="3407388"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explicar</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3448913" y="1728110"/>
            <a:ext cx="2156885"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aprobar</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p:cNvSpPr txBox="1"/>
          <p:nvPr/>
        </p:nvSpPr>
        <p:spPr>
          <a:xfrm>
            <a:off x="8778912" y="1728109"/>
            <a:ext cx="3731782"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la </a:t>
            </a:r>
            <a:r>
              <a:rPr lang="en-US" sz="3200" dirty="0" err="1">
                <a:solidFill>
                  <a:srgbClr val="002060"/>
                </a:solidFill>
                <a:latin typeface="Century Gothic" panose="020B0502020202020204" pitchFamily="34" charset="0"/>
              </a:rPr>
              <a:t>fecha</a:t>
            </a:r>
            <a:r>
              <a:rPr lang="en-US" sz="3200" dirty="0">
                <a:solidFill>
                  <a:srgbClr val="002060"/>
                </a:solidFill>
                <a:latin typeface="Century Gothic" panose="020B0502020202020204" pitchFamily="34" charset="0"/>
              </a:rPr>
              <a:t> </a:t>
            </a:r>
            <a:r>
              <a:rPr lang="en-US" sz="3200" dirty="0" err="1">
                <a:solidFill>
                  <a:srgbClr val="002060"/>
                </a:solidFill>
                <a:latin typeface="Century Gothic" panose="020B0502020202020204" pitchFamily="34" charset="0"/>
              </a:rPr>
              <a:t>límite</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20">
            <a:extLst>
              <a:ext uri="{FF2B5EF4-FFF2-40B4-BE49-F238E27FC236}">
                <a16:creationId xmlns:a16="http://schemas.microsoft.com/office/drawing/2014/main" id="{1820597E-0696-E142-A6BC-4BDDE3CBDB36}"/>
              </a:ext>
            </a:extLst>
          </p:cNvPr>
          <p:cNvSpPr txBox="1"/>
          <p:nvPr/>
        </p:nvSpPr>
        <p:spPr>
          <a:xfrm>
            <a:off x="3604282" y="4979618"/>
            <a:ext cx="2156885"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mover</a:t>
            </a:r>
          </a:p>
        </p:txBody>
      </p:sp>
      <p:sp>
        <p:nvSpPr>
          <p:cNvPr id="6" name="CuadroTexto 5">
            <a:extLst>
              <a:ext uri="{FF2B5EF4-FFF2-40B4-BE49-F238E27FC236}">
                <a16:creationId xmlns:a16="http://schemas.microsoft.com/office/drawing/2014/main" id="{65F80E57-967E-A243-971E-3065C7C35CD5}"/>
              </a:ext>
            </a:extLst>
          </p:cNvPr>
          <p:cNvSpPr txBox="1"/>
          <p:nvPr/>
        </p:nvSpPr>
        <p:spPr>
          <a:xfrm>
            <a:off x="8864404" y="188591"/>
            <a:ext cx="8675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[1/</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4</a:t>
            </a: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endPar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EFE68178-05EE-2A41-AD0D-1B9E01742BA8}"/>
              </a:ext>
            </a:extLst>
          </p:cNvPr>
          <p:cNvSpPr txBox="1"/>
          <p:nvPr/>
        </p:nvSpPr>
        <p:spPr>
          <a:xfrm>
            <a:off x="61535" y="3013025"/>
            <a:ext cx="3400488" cy="1200327"/>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Chalkboard SE" panose="03050602040202020205" pitchFamily="66" charset="77"/>
              </a:rPr>
              <a:t>to explain, explaining</a:t>
            </a:r>
          </a:p>
        </p:txBody>
      </p:sp>
      <p:pic>
        <p:nvPicPr>
          <p:cNvPr id="10" name="Picture 8" descr="Meeting, Delivery, Deadline, Hand, Write">
            <a:extLst>
              <a:ext uri="{FF2B5EF4-FFF2-40B4-BE49-F238E27FC236}">
                <a16:creationId xmlns:a16="http://schemas.microsoft.com/office/drawing/2014/main" id="{42FD2BBB-4F2B-904F-B273-C1E8DB46C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513" y="1149365"/>
            <a:ext cx="1449148" cy="102648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882CB98-CD23-EC47-8CC5-484671118A6F}"/>
              </a:ext>
            </a:extLst>
          </p:cNvPr>
          <p:cNvGrpSpPr/>
          <p:nvPr/>
        </p:nvGrpSpPr>
        <p:grpSpPr>
          <a:xfrm>
            <a:off x="929634" y="974202"/>
            <a:ext cx="1553362" cy="1412863"/>
            <a:chOff x="596597" y="606265"/>
            <a:chExt cx="2270881" cy="1896083"/>
          </a:xfrm>
        </p:grpSpPr>
        <p:pic>
          <p:nvPicPr>
            <p:cNvPr id="12" name="Picture 12" descr="To-Do, List, Business, Checklist, Form">
              <a:extLst>
                <a:ext uri="{FF2B5EF4-FFF2-40B4-BE49-F238E27FC236}">
                  <a16:creationId xmlns:a16="http://schemas.microsoft.com/office/drawing/2014/main" id="{9F0AF885-7581-6449-8E86-0C2AB604857D}"/>
                </a:ext>
              </a:extLst>
            </p:cNvPr>
            <p:cNvPicPr>
              <a:picLocks noChangeAspect="1" noChangeArrowheads="1"/>
            </p:cNvPicPr>
            <p:nvPr/>
          </p:nvPicPr>
          <p:blipFill rotWithShape="1">
            <a:blip r:embed="rId5">
              <a:clrChange>
                <a:clrFrom>
                  <a:srgbClr val="BDF8F4"/>
                </a:clrFrom>
                <a:clrTo>
                  <a:srgbClr val="BDF8F4">
                    <a:alpha val="0"/>
                  </a:srgbClr>
                </a:clrTo>
              </a:clrChange>
              <a:extLst>
                <a:ext uri="{28A0092B-C50C-407E-A947-70E740481C1C}">
                  <a14:useLocalDpi xmlns:a14="http://schemas.microsoft.com/office/drawing/2010/main" val="0"/>
                </a:ext>
              </a:extLst>
            </a:blip>
            <a:srcRect l="10402" t="5649" r="41874" b="2717"/>
            <a:stretch/>
          </p:blipFill>
          <p:spPr bwMode="auto">
            <a:xfrm>
              <a:off x="596597" y="606265"/>
              <a:ext cx="1556778" cy="18960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211CEF7-A3D1-9648-AE1A-063D675F2008}"/>
                </a:ext>
              </a:extLst>
            </p:cNvPr>
            <p:cNvSpPr txBox="1"/>
            <p:nvPr/>
          </p:nvSpPr>
          <p:spPr>
            <a:xfrm rot="20349365">
              <a:off x="718638" y="1090449"/>
              <a:ext cx="2148840" cy="784777"/>
            </a:xfrm>
            <a:prstGeom prst="rect">
              <a:avLst/>
            </a:prstGeom>
            <a:noFill/>
          </p:spPr>
          <p:txBody>
            <a:bodyPr wrap="square" rtlCol="0">
              <a:spAutoFit/>
            </a:bodyPr>
            <a:lstStyle/>
            <a:p>
              <a:pPr algn="l"/>
              <a:r>
                <a:rPr lang="en-US" sz="3200" dirty="0">
                  <a:solidFill>
                    <a:srgbClr val="FF0000"/>
                  </a:solidFill>
                  <a:latin typeface="Courier New" panose="02070309020205020404" pitchFamily="49" charset="0"/>
                  <a:cs typeface="Courier New" panose="02070309020205020404" pitchFamily="49" charset="0"/>
                </a:rPr>
                <a:t>PASS</a:t>
              </a:r>
            </a:p>
          </p:txBody>
        </p:sp>
      </p:grpSp>
      <p:pic>
        <p:nvPicPr>
          <p:cNvPr id="4098" name="Picture 2" descr="Animation, Boy, Child, Motion, Movement">
            <a:extLst>
              <a:ext uri="{FF2B5EF4-FFF2-40B4-BE49-F238E27FC236}">
                <a16:creationId xmlns:a16="http://schemas.microsoft.com/office/drawing/2014/main" id="{C2986A1F-A14D-704B-9C24-9592F7BFA1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312" y="4754380"/>
            <a:ext cx="1748390" cy="10109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091DEC4-517C-8E42-9952-58BF63460705}"/>
              </a:ext>
            </a:extLst>
          </p:cNvPr>
          <p:cNvSpPr txBox="1"/>
          <p:nvPr/>
        </p:nvSpPr>
        <p:spPr>
          <a:xfrm>
            <a:off x="-50334" y="5774645"/>
            <a:ext cx="3400488"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dirty="0">
                <a:ln>
                  <a:noFill/>
                </a:ln>
                <a:solidFill>
                  <a:srgbClr val="002060"/>
                </a:solidFill>
                <a:effectLst/>
                <a:highlight>
                  <a:srgbClr val="E3EAFD"/>
                </a:highlight>
                <a:uLnTx/>
                <a:uFillTx/>
                <a:latin typeface="Century Gothic" panose="020B0502020202020204" pitchFamily="34" charset="0"/>
                <a:ea typeface="+mn-ea"/>
                <a:cs typeface="+mn-cs"/>
              </a:rPr>
              <a:t>to move, moving]</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p:cNvSpPr txBox="1"/>
          <p:nvPr/>
        </p:nvSpPr>
        <p:spPr>
          <a:xfrm>
            <a:off x="8778912" y="3323283"/>
            <a:ext cx="3731782"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a:solidFill>
                  <a:srgbClr val="002060"/>
                </a:solidFill>
                <a:latin typeface="Century Gothic" panose="020B0502020202020204" pitchFamily="34" charset="0"/>
              </a:rPr>
              <a:t>el examen</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6" name="Picture 4" descr="Exams, Test, School, Exam, Studying">
            <a:extLst>
              <a:ext uri="{FF2B5EF4-FFF2-40B4-BE49-F238E27FC236}">
                <a16:creationId xmlns:a16="http://schemas.microsoft.com/office/drawing/2014/main" id="{2DEB5CFB-94CB-BD4B-8D55-64C7B5EF33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458" b="35916"/>
          <a:stretch/>
        </p:blipFill>
        <p:spPr bwMode="auto">
          <a:xfrm>
            <a:off x="6681513" y="2929013"/>
            <a:ext cx="1713653" cy="10819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091DEC4-517C-8E42-9952-58BF63460705}"/>
              </a:ext>
            </a:extLst>
          </p:cNvPr>
          <p:cNvSpPr txBox="1"/>
          <p:nvPr/>
        </p:nvSpPr>
        <p:spPr>
          <a:xfrm>
            <a:off x="-53784" y="2262530"/>
            <a:ext cx="3400488"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a:ln>
                  <a:noFill/>
                </a:ln>
                <a:solidFill>
                  <a:srgbClr val="002060"/>
                </a:solidFill>
                <a:effectLst/>
                <a:highlight>
                  <a:srgbClr val="E3EAFD"/>
                </a:highlight>
                <a:uLnTx/>
                <a:uFillTx/>
                <a:latin typeface="Century Gothic" panose="020B0502020202020204" pitchFamily="34" charset="0"/>
                <a:ea typeface="+mn-ea"/>
                <a:cs typeface="+mn-cs"/>
              </a:rPr>
              <a:t>to </a:t>
            </a:r>
            <a:r>
              <a:rPr lang="en-US" sz="2000">
                <a:solidFill>
                  <a:srgbClr val="002060"/>
                </a:solidFill>
                <a:highlight>
                  <a:srgbClr val="E3EAFD"/>
                </a:highlight>
                <a:latin typeface="Century Gothic" panose="020B0502020202020204" pitchFamily="34" charset="0"/>
              </a:rPr>
              <a:t>pass, passing (exam)</a:t>
            </a:r>
            <a:r>
              <a:rPr kumimoji="0" lang="en-US" sz="2000" b="0" i="0" u="none" strike="noStrike" kern="1200" cap="none" spc="0" normalizeH="0" baseline="0" noProof="0">
                <a:ln>
                  <a:noFill/>
                </a:ln>
                <a:solidFill>
                  <a:srgbClr val="002060"/>
                </a:solidFill>
                <a:effectLst/>
                <a:highlight>
                  <a:srgbClr val="E3EAFD"/>
                </a:highlight>
                <a:uLnTx/>
                <a:uFillTx/>
                <a:latin typeface="Century Gothic" panose="020B0502020202020204" pitchFamily="34" charset="0"/>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0091DEC4-517C-8E42-9952-58BF63460705}"/>
              </a:ext>
            </a:extLst>
          </p:cNvPr>
          <p:cNvSpPr txBox="1"/>
          <p:nvPr/>
        </p:nvSpPr>
        <p:spPr>
          <a:xfrm>
            <a:off x="5838095" y="3970698"/>
            <a:ext cx="3400488"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a:ln>
                  <a:noFill/>
                </a:ln>
                <a:solidFill>
                  <a:srgbClr val="002060"/>
                </a:solidFill>
                <a:effectLst/>
                <a:highlight>
                  <a:srgbClr val="E3EAFD"/>
                </a:highlight>
                <a:uLnTx/>
                <a:uFillTx/>
                <a:latin typeface="Century Gothic" panose="020B0502020202020204" pitchFamily="34" charset="0"/>
                <a:ea typeface="+mn-ea"/>
                <a:cs typeface="+mn-cs"/>
              </a:rPr>
              <a:t>exam]</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091DEC4-517C-8E42-9952-58BF63460705}"/>
              </a:ext>
            </a:extLst>
          </p:cNvPr>
          <p:cNvSpPr txBox="1"/>
          <p:nvPr/>
        </p:nvSpPr>
        <p:spPr>
          <a:xfrm>
            <a:off x="6578634" y="2137383"/>
            <a:ext cx="1654905"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a:ln>
                  <a:noFill/>
                </a:ln>
                <a:solidFill>
                  <a:srgbClr val="002060"/>
                </a:solidFill>
                <a:effectLst/>
                <a:highlight>
                  <a:srgbClr val="E3EAFD"/>
                </a:highlight>
                <a:uLnTx/>
                <a:uFillTx/>
                <a:latin typeface="Century Gothic" panose="020B0502020202020204" pitchFamily="34" charset="0"/>
                <a:ea typeface="+mn-ea"/>
                <a:cs typeface="+mn-cs"/>
              </a:rPr>
              <a:t>deadline]</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p:cNvSpPr txBox="1"/>
          <p:nvPr/>
        </p:nvSpPr>
        <p:spPr>
          <a:xfrm>
            <a:off x="8864404" y="4979618"/>
            <a:ext cx="2744746"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entury Gothic" panose="020B0502020202020204" pitchFamily="34" charset="0"/>
              </a:rPr>
              <a:t>l</a:t>
            </a:r>
            <a:r>
              <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 </a:t>
            </a: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siento</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 descr="Sorry, Excuse Me, I Beg Your Pardon">
            <a:extLst>
              <a:ext uri="{FF2B5EF4-FFF2-40B4-BE49-F238E27FC236}">
                <a16:creationId xmlns:a16="http://schemas.microsoft.com/office/drawing/2014/main" id="{BA335918-869E-9A49-9AE0-A9957F6BDE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915" y="4770013"/>
            <a:ext cx="1325746" cy="90458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091DEC4-517C-8E42-9952-58BF63460705}"/>
              </a:ext>
            </a:extLst>
          </p:cNvPr>
          <p:cNvSpPr txBox="1"/>
          <p:nvPr/>
        </p:nvSpPr>
        <p:spPr>
          <a:xfrm>
            <a:off x="5897688" y="5673594"/>
            <a:ext cx="3400488"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a:ln>
                  <a:noFill/>
                </a:ln>
                <a:solidFill>
                  <a:srgbClr val="002060"/>
                </a:solidFill>
                <a:effectLst/>
                <a:highlight>
                  <a:srgbClr val="E3EAFD"/>
                </a:highlight>
                <a:uLnTx/>
                <a:uFillTx/>
                <a:latin typeface="Century Gothic" panose="020B0502020202020204" pitchFamily="34" charset="0"/>
                <a:ea typeface="+mn-ea"/>
                <a:cs typeface="+mn-cs"/>
              </a:rPr>
              <a:t>sorry]</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ounded Rectangular Callout 47">
            <a:extLst>
              <a:ext uri="{FF2B5EF4-FFF2-40B4-BE49-F238E27FC236}">
                <a16:creationId xmlns:a16="http://schemas.microsoft.com/office/drawing/2014/main" id="{B8164E23-BAD1-8E46-A319-7E28D7FB5BB9}"/>
              </a:ext>
            </a:extLst>
          </p:cNvPr>
          <p:cNvSpPr/>
          <p:nvPr/>
        </p:nvSpPr>
        <p:spPr>
          <a:xfrm>
            <a:off x="444560" y="2905614"/>
            <a:ext cx="6008706" cy="1396976"/>
          </a:xfrm>
          <a:prstGeom prst="wedgeRoundRectCallout">
            <a:avLst>
              <a:gd name="adj1" fmla="val 34665"/>
              <a:gd name="adj2" fmla="val 62250"/>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srgbClr val="002060"/>
                </a:solidFill>
                <a:latin typeface="Century Gothic" panose="020B0502020202020204" pitchFamily="34" charset="0"/>
              </a:rPr>
              <a:t>You already know the word ‘</a:t>
            </a:r>
            <a:r>
              <a:rPr lang="en-US" b="1">
                <a:solidFill>
                  <a:srgbClr val="002060"/>
                </a:solidFill>
                <a:latin typeface="Century Gothic" panose="020B0502020202020204" pitchFamily="34" charset="0"/>
              </a:rPr>
              <a:t>perdón</a:t>
            </a:r>
            <a:r>
              <a:rPr lang="en-US">
                <a:solidFill>
                  <a:srgbClr val="002060"/>
                </a:solidFill>
                <a:latin typeface="Century Gothic" panose="020B0502020202020204" pitchFamily="34" charset="0"/>
              </a:rPr>
              <a:t>’ for ‘sorry’. You might say this if you accidentally bump into someone. If you want to give a more formal, sincere apology, use ‘</a:t>
            </a:r>
            <a:r>
              <a:rPr lang="en-US" b="1">
                <a:solidFill>
                  <a:srgbClr val="002060"/>
                </a:solidFill>
                <a:latin typeface="Century Gothic" panose="020B0502020202020204" pitchFamily="34" charset="0"/>
              </a:rPr>
              <a:t>lo siento</a:t>
            </a:r>
            <a:r>
              <a:rPr lang="en-US">
                <a:solidFill>
                  <a:srgbClr val="002060"/>
                </a:solidFill>
                <a:latin typeface="Century Gothic" panose="020B0502020202020204" pitchFamily="34" charset="0"/>
              </a:rPr>
              <a:t>’.</a:t>
            </a:r>
            <a:endParaRPr kumimoji="0" lang="en-GB" sz="18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6" name="Rounded Rectangular Callout 25">
            <a:extLst>
              <a:ext uri="{FF2B5EF4-FFF2-40B4-BE49-F238E27FC236}">
                <a16:creationId xmlns:a16="http://schemas.microsoft.com/office/drawing/2014/main" id="{B8164E23-BAD1-8E46-A319-7E28D7FB5BB9}"/>
              </a:ext>
            </a:extLst>
          </p:cNvPr>
          <p:cNvSpPr/>
          <p:nvPr/>
        </p:nvSpPr>
        <p:spPr>
          <a:xfrm>
            <a:off x="6453266" y="1140515"/>
            <a:ext cx="5333450" cy="1522124"/>
          </a:xfrm>
          <a:prstGeom prst="wedgeRoundRectCallout">
            <a:avLst>
              <a:gd name="adj1" fmla="val -57161"/>
              <a:gd name="adj2" fmla="val 17591"/>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noProof="0" dirty="0">
                <a:solidFill>
                  <a:srgbClr val="002060"/>
                </a:solidFill>
                <a:latin typeface="Century Gothic" panose="020B0502020202020204" pitchFamily="34" charset="0"/>
              </a:rPr>
              <a:t>‘</a:t>
            </a:r>
            <a:r>
              <a:rPr lang="en-US" noProof="0" dirty="0" err="1">
                <a:solidFill>
                  <a:srgbClr val="002060"/>
                </a:solidFill>
                <a:latin typeface="Century Gothic" panose="020B0502020202020204" pitchFamily="34" charset="0"/>
              </a:rPr>
              <a:t>Aprobar</a:t>
            </a:r>
            <a:r>
              <a:rPr lang="en-US" noProof="0" dirty="0">
                <a:solidFill>
                  <a:srgbClr val="002060"/>
                </a:solidFill>
                <a:latin typeface="Century Gothic" panose="020B0502020202020204" pitchFamily="34" charset="0"/>
              </a:rPr>
              <a:t>’ has a stem change </a:t>
            </a:r>
            <a:r>
              <a:rPr lang="en-US" noProof="0">
                <a:solidFill>
                  <a:srgbClr val="002060"/>
                </a:solidFill>
                <a:latin typeface="Century Gothic" panose="020B0502020202020204" pitchFamily="34" charset="0"/>
              </a:rPr>
              <a:t>(o</a:t>
            </a:r>
            <a:r>
              <a:rPr lang="en-US">
                <a:solidFill>
                  <a:srgbClr val="002060"/>
                </a:solidFill>
                <a:latin typeface="Century Gothic" panose="020B0502020202020204" pitchFamily="34" charset="0"/>
                <a:sym typeface="Wingdings" panose="05000000000000000000" pitchFamily="2" charset="2"/>
              </a:rPr>
              <a:t></a:t>
            </a:r>
            <a:r>
              <a:rPr lang="en-US" noProof="0">
                <a:solidFill>
                  <a:srgbClr val="002060"/>
                </a:solidFill>
                <a:latin typeface="Century Gothic" panose="020B0502020202020204" pitchFamily="34" charset="0"/>
              </a:rPr>
              <a:t>ue</a:t>
            </a:r>
            <a:r>
              <a:rPr lang="en-US" noProof="0" dirty="0">
                <a:solidFill>
                  <a:srgbClr val="002060"/>
                </a:solidFill>
                <a:latin typeface="Century Gothic" panose="020B0502020202020204" pitchFamily="34" charset="0"/>
              </a:rPr>
              <a:t>) for ‘I’, ‘you’, ‘s/he’ and ‘they’ in the present tense.</a:t>
            </a:r>
          </a:p>
          <a:p>
            <a:pPr lvl="0" algn="ctr">
              <a:defRPr/>
            </a:pPr>
            <a:endParaRPr kumimoji="0" lang="en-US" sz="1800" i="0" u="none" strike="noStrike" kern="1200" cap="none" spc="0" normalizeH="0" baseline="0" dirty="0">
              <a:ln>
                <a:noFill/>
              </a:ln>
              <a:solidFill>
                <a:srgbClr val="002060"/>
              </a:solidFill>
              <a:effectLst/>
              <a:uLnTx/>
              <a:uFillTx/>
              <a:latin typeface="Century Gothic" panose="020B0502020202020204" pitchFamily="34" charset="0"/>
            </a:endParaRPr>
          </a:p>
          <a:p>
            <a:pPr lvl="0" algn="ctr">
              <a:defRPr/>
            </a:pPr>
            <a:r>
              <a:rPr lang="en-US" b="1" noProof="0" dirty="0" err="1">
                <a:solidFill>
                  <a:srgbClr val="002060"/>
                </a:solidFill>
                <a:latin typeface="Century Gothic" panose="020B0502020202020204" pitchFamily="34" charset="0"/>
              </a:rPr>
              <a:t>Ejemplo</a:t>
            </a:r>
            <a:r>
              <a:rPr lang="en-US" b="1" noProof="0" dirty="0">
                <a:solidFill>
                  <a:srgbClr val="002060"/>
                </a:solidFill>
                <a:latin typeface="Century Gothic" panose="020B0502020202020204" pitchFamily="34" charset="0"/>
              </a:rPr>
              <a:t>: </a:t>
            </a:r>
            <a:r>
              <a:rPr lang="en-US" noProof="0" dirty="0" err="1">
                <a:solidFill>
                  <a:srgbClr val="002060"/>
                </a:solidFill>
                <a:latin typeface="Century Gothic" panose="020B0502020202020204" pitchFamily="34" charset="0"/>
              </a:rPr>
              <a:t>Apr</a:t>
            </a:r>
            <a:r>
              <a:rPr lang="en-US" b="1" noProof="0" dirty="0" err="1">
                <a:solidFill>
                  <a:srgbClr val="002060"/>
                </a:solidFill>
                <a:latin typeface="Century Gothic" panose="020B0502020202020204" pitchFamily="34" charset="0"/>
              </a:rPr>
              <a:t>ue</a:t>
            </a:r>
            <a:r>
              <a:rPr lang="en-US" noProof="0" dirty="0" err="1">
                <a:solidFill>
                  <a:srgbClr val="002060"/>
                </a:solidFill>
                <a:latin typeface="Century Gothic" panose="020B0502020202020204" pitchFamily="34" charset="0"/>
              </a:rPr>
              <a:t>bo</a:t>
            </a:r>
            <a:r>
              <a:rPr lang="en-US" noProof="0" dirty="0">
                <a:solidFill>
                  <a:srgbClr val="002060"/>
                </a:solidFill>
                <a:latin typeface="Century Gothic" panose="020B0502020202020204" pitchFamily="34" charset="0"/>
              </a:rPr>
              <a:t> los </a:t>
            </a:r>
            <a:r>
              <a:rPr lang="en-US" noProof="0" dirty="0" err="1">
                <a:solidFill>
                  <a:srgbClr val="002060"/>
                </a:solidFill>
                <a:latin typeface="Century Gothic" panose="020B0502020202020204" pitchFamily="34" charset="0"/>
              </a:rPr>
              <a:t>exámenes</a:t>
            </a:r>
            <a:r>
              <a:rPr lang="en-US" noProof="0" dirty="0">
                <a:solidFill>
                  <a:srgbClr val="002060"/>
                </a:solidFill>
                <a:latin typeface="Century Gothic" panose="020B0502020202020204" pitchFamily="34" charset="0"/>
              </a:rPr>
              <a:t>.</a:t>
            </a:r>
          </a:p>
          <a:p>
            <a:pPr lvl="0" algn="ctr">
              <a:defRPr/>
            </a:pPr>
            <a:r>
              <a:rPr kumimoji="0" lang="en-US" sz="1800" i="1" u="none" strike="noStrike" kern="1200" cap="none" spc="0" normalizeH="0" baseline="0" dirty="0">
                <a:ln>
                  <a:noFill/>
                </a:ln>
                <a:solidFill>
                  <a:srgbClr val="002060"/>
                </a:solidFill>
                <a:effectLst/>
                <a:uLnTx/>
                <a:uFillTx/>
                <a:latin typeface="Century Gothic" panose="020B0502020202020204" pitchFamily="34" charset="0"/>
              </a:rPr>
              <a:t>(I pass the exams.)</a:t>
            </a:r>
            <a:endParaRPr kumimoji="0" lang="en-GB" sz="1800"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7" name="Rounded Rectangular Callout 26">
            <a:extLst>
              <a:ext uri="{FF2B5EF4-FFF2-40B4-BE49-F238E27FC236}">
                <a16:creationId xmlns:a16="http://schemas.microsoft.com/office/drawing/2014/main" id="{B8164E23-BAD1-8E46-A319-7E28D7FB5BB9}"/>
              </a:ext>
            </a:extLst>
          </p:cNvPr>
          <p:cNvSpPr/>
          <p:nvPr/>
        </p:nvSpPr>
        <p:spPr>
          <a:xfrm>
            <a:off x="5440680" y="4545564"/>
            <a:ext cx="6297313" cy="1758983"/>
          </a:xfrm>
          <a:prstGeom prst="wedgeRoundRectCallout">
            <a:avLst>
              <a:gd name="adj1" fmla="val -55815"/>
              <a:gd name="adj2" fmla="val 1225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srgbClr val="002060"/>
                </a:solidFill>
                <a:latin typeface="Century Gothic" panose="020B0502020202020204" pitchFamily="34" charset="0"/>
              </a:rPr>
              <a:t>To say ‘to move </a:t>
            </a:r>
            <a:r>
              <a:rPr lang="en-US" b="1" i="1">
                <a:solidFill>
                  <a:srgbClr val="002060"/>
                </a:solidFill>
                <a:latin typeface="Century Gothic" panose="020B0502020202020204" pitchFamily="34" charset="0"/>
              </a:rPr>
              <a:t>something</a:t>
            </a:r>
            <a:r>
              <a:rPr lang="en-US">
                <a:solidFill>
                  <a:srgbClr val="002060"/>
                </a:solidFill>
                <a:latin typeface="Century Gothic" panose="020B0502020202020204" pitchFamily="34" charset="0"/>
              </a:rPr>
              <a:t>’ use ‘mover’. To talk about a </a:t>
            </a:r>
            <a:r>
              <a:rPr lang="en-US" b="1" i="1">
                <a:solidFill>
                  <a:srgbClr val="002060"/>
                </a:solidFill>
                <a:latin typeface="Century Gothic" panose="020B0502020202020204" pitchFamily="34" charset="0"/>
              </a:rPr>
              <a:t>person</a:t>
            </a:r>
            <a:r>
              <a:rPr lang="en-US">
                <a:solidFill>
                  <a:srgbClr val="002060"/>
                </a:solidFill>
                <a:latin typeface="Century Gothic" panose="020B0502020202020204" pitchFamily="34" charset="0"/>
              </a:rPr>
              <a:t> moving, use ‘mover’ with a reflexive pronoun (e.g. me, te).</a:t>
            </a:r>
          </a:p>
          <a:p>
            <a:pPr lvl="0" algn="ctr">
              <a:defRPr/>
            </a:pPr>
            <a:endParaRPr lang="en-US">
              <a:solidFill>
                <a:srgbClr val="002060"/>
              </a:solidFill>
              <a:latin typeface="Century Gothic" panose="020B0502020202020204" pitchFamily="34" charset="0"/>
            </a:endParaRPr>
          </a:p>
          <a:p>
            <a:pPr lvl="0" algn="ctr">
              <a:defRPr/>
            </a:pPr>
            <a:r>
              <a:rPr lang="en-US" b="1">
                <a:solidFill>
                  <a:srgbClr val="002060"/>
                </a:solidFill>
                <a:latin typeface="Century Gothic" panose="020B0502020202020204" pitchFamily="34" charset="0"/>
              </a:rPr>
              <a:t>Ejemplo: </a:t>
            </a:r>
            <a:r>
              <a:rPr lang="en-US">
                <a:solidFill>
                  <a:srgbClr val="002060"/>
                </a:solidFill>
                <a:latin typeface="Century Gothic" panose="020B0502020202020204" pitchFamily="34" charset="0"/>
              </a:rPr>
              <a:t>iSiempre </a:t>
            </a:r>
            <a:r>
              <a:rPr lang="en-US" b="1">
                <a:solidFill>
                  <a:srgbClr val="002060"/>
                </a:solidFill>
                <a:latin typeface="Century Gothic" panose="020B0502020202020204" pitchFamily="34" charset="0"/>
              </a:rPr>
              <a:t>te mueves</a:t>
            </a:r>
            <a:r>
              <a:rPr lang="en-US">
                <a:solidFill>
                  <a:srgbClr val="002060"/>
                </a:solidFill>
                <a:latin typeface="Century Gothic" panose="020B0502020202020204" pitchFamily="34" charset="0"/>
              </a:rPr>
              <a:t> cuando saco una foto!</a:t>
            </a:r>
          </a:p>
          <a:p>
            <a:pPr lvl="0" algn="ctr">
              <a:defRPr/>
            </a:pPr>
            <a:r>
              <a:rPr lang="en-US" i="1">
                <a:solidFill>
                  <a:srgbClr val="002060"/>
                </a:solidFill>
                <a:latin typeface="Century Gothic" panose="020B0502020202020204" pitchFamily="34" charset="0"/>
              </a:rPr>
              <a:t>(You always move when I take a photo!) </a:t>
            </a:r>
            <a:endParaRPr kumimoji="0" lang="en-GB" sz="1800" b="1"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8" name="Rounded Rectangular Callout 25">
            <a:extLst>
              <a:ext uri="{FF2B5EF4-FFF2-40B4-BE49-F238E27FC236}">
                <a16:creationId xmlns:a16="http://schemas.microsoft.com/office/drawing/2014/main" id="{AEA74158-A9D2-478D-A25F-1F98E1A09BC8}"/>
              </a:ext>
            </a:extLst>
          </p:cNvPr>
          <p:cNvSpPr/>
          <p:nvPr/>
        </p:nvSpPr>
        <p:spPr>
          <a:xfrm>
            <a:off x="2975777" y="6413750"/>
            <a:ext cx="6954977" cy="362367"/>
          </a:xfrm>
          <a:prstGeom prst="wedgeRoundRectCallout">
            <a:avLst>
              <a:gd name="adj1" fmla="val 27131"/>
              <a:gd name="adj2" fmla="val -48558"/>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noProof="0" dirty="0">
                <a:solidFill>
                  <a:srgbClr val="002060"/>
                </a:solidFill>
                <a:latin typeface="Century Gothic" panose="020B0502020202020204" pitchFamily="34" charset="0"/>
              </a:rPr>
              <a:t>Note: </a:t>
            </a:r>
            <a:r>
              <a:rPr lang="en-US" b="1" noProof="0" dirty="0">
                <a:solidFill>
                  <a:srgbClr val="002060"/>
                </a:solidFill>
                <a:latin typeface="Century Gothic" panose="020B0502020202020204" pitchFamily="34" charset="0"/>
              </a:rPr>
              <a:t>mover</a:t>
            </a:r>
            <a:r>
              <a:rPr lang="en-US" noProof="0" dirty="0">
                <a:solidFill>
                  <a:srgbClr val="002060"/>
                </a:solidFill>
                <a:latin typeface="Century Gothic" panose="020B0502020202020204" pitchFamily="34" charset="0"/>
              </a:rPr>
              <a:t> has the same stem change (</a:t>
            </a:r>
            <a:r>
              <a:rPr lang="en-US" noProof="0" dirty="0" err="1">
                <a:solidFill>
                  <a:srgbClr val="002060"/>
                </a:solidFill>
                <a:latin typeface="Century Gothic" panose="020B0502020202020204" pitchFamily="34" charset="0"/>
              </a:rPr>
              <a:t>o</a:t>
            </a:r>
            <a:r>
              <a:rPr lang="en-US" noProof="0" err="1">
                <a:solidFill>
                  <a:srgbClr val="002060"/>
                </a:solidFill>
                <a:latin typeface="Century Gothic" panose="020B0502020202020204" pitchFamily="34" charset="0"/>
                <a:sym typeface="Wingdings" panose="05000000000000000000" pitchFamily="2" charset="2"/>
              </a:rPr>
              <a:t></a:t>
            </a:r>
            <a:r>
              <a:rPr lang="en-US" noProof="0">
                <a:solidFill>
                  <a:srgbClr val="002060"/>
                </a:solidFill>
                <a:latin typeface="Century Gothic" panose="020B0502020202020204" pitchFamily="34" charset="0"/>
                <a:sym typeface="Wingdings" panose="05000000000000000000" pitchFamily="2" charset="2"/>
              </a:rPr>
              <a:t>ue) as </a:t>
            </a:r>
            <a:r>
              <a:rPr lang="en-US" b="1" noProof="0" dirty="0" err="1">
                <a:solidFill>
                  <a:srgbClr val="002060"/>
                </a:solidFill>
                <a:latin typeface="Century Gothic" panose="020B0502020202020204" pitchFamily="34" charset="0"/>
                <a:sym typeface="Wingdings" panose="05000000000000000000" pitchFamily="2" charset="2"/>
              </a:rPr>
              <a:t>aprobar</a:t>
            </a:r>
            <a:r>
              <a:rPr lang="en-US" noProof="0" dirty="0">
                <a:solidFill>
                  <a:srgbClr val="002060"/>
                </a:solidFill>
                <a:latin typeface="Century Gothic" panose="020B0502020202020204" pitchFamily="34" charset="0"/>
                <a:sym typeface="Wingdings" panose="05000000000000000000" pitchFamily="2" charset="2"/>
              </a:rPr>
              <a:t>.</a:t>
            </a:r>
            <a:endParaRPr kumimoji="0" lang="en-GB" sz="1800"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Tree>
    <p:extLst>
      <p:ext uri="{BB962C8B-B14F-4D97-AF65-F5344CB8AC3E}">
        <p14:creationId xmlns:p14="http://schemas.microsoft.com/office/powerpoint/2010/main" val="20050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32" grpId="0"/>
      <p:bldP spid="38" grpId="0"/>
      <p:bldP spid="29" grpId="0"/>
      <p:bldP spid="30" grpId="0"/>
      <p:bldP spid="39" grpId="0"/>
      <p:bldP spid="43" grpId="0"/>
      <p:bldP spid="44" grpId="0"/>
      <p:bldP spid="45" grpId="0"/>
      <p:bldP spid="47" grpId="0"/>
      <p:bldP spid="48" grpId="0" animBg="1"/>
      <p:bldP spid="48" grpId="1" animBg="1"/>
      <p:bldP spid="26" grpId="0" animBg="1"/>
      <p:bldP spid="26" grpId="1" animBg="1"/>
      <p:bldP spid="27" grpId="0" animBg="1"/>
      <p:bldP spid="27" grpId="1" animBg="1"/>
      <p:bldP spid="28" grpId="0" animBg="1"/>
      <p:bldP spid="2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a:t>
            </a:r>
            <a:r>
              <a:rPr lang="en-GB" sz="2800" b="1" noProof="0" dirty="0">
                <a:solidFill>
                  <a:srgbClr val="115076"/>
                </a:solidFill>
                <a:latin typeface="Century Gothic" panose="020B0502020202020204" pitchFamily="34" charset="0"/>
                <a:ea typeface="Calibri" panose="020F0502020204030204" pitchFamily="34" charset="0"/>
                <a:cs typeface="Calibri" panose="020F0502020204030204" pitchFamily="34" charset="0"/>
              </a:rPr>
              <a:t>1</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a:t>
            </a:r>
          </a:p>
        </p:txBody>
      </p:sp>
      <p:sp>
        <p:nvSpPr>
          <p:cNvPr id="7" name="TextBox 6"/>
          <p:cNvSpPr txBox="1"/>
          <p:nvPr/>
        </p:nvSpPr>
        <p:spPr>
          <a:xfrm>
            <a:off x="175148" y="2965616"/>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8" y="390711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Student worksheet</a:t>
            </a: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4771991"/>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6"/>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A8028F98-15CA-FC48-8C29-449A9F8315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0524" y="2651561"/>
            <a:ext cx="1323975" cy="1323975"/>
          </a:xfrm>
          <a:prstGeom prst="rect">
            <a:avLst/>
          </a:prstGeom>
        </p:spPr>
      </p:pic>
    </p:spTree>
    <p:extLst>
      <p:ext uri="{BB962C8B-B14F-4D97-AF65-F5344CB8AC3E}">
        <p14:creationId xmlns:p14="http://schemas.microsoft.com/office/powerpoint/2010/main" val="21537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Sheet, Document, Paper, Letter, Text">
            <a:extLst>
              <a:ext uri="{FF2B5EF4-FFF2-40B4-BE49-F238E27FC236}">
                <a16:creationId xmlns:a16="http://schemas.microsoft.com/office/drawing/2014/main" id="{73385231-59DC-A149-995C-736A9B3CF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5857">
            <a:off x="1127118" y="2818687"/>
            <a:ext cx="810113" cy="1039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9445695" y="5184920"/>
            <a:ext cx="3415281"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tener</a:t>
            </a:r>
            <a:r>
              <a:rPr kumimoji="0" lang="en-US" sz="3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ganas</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p:cNvSpPr txBox="1"/>
          <p:nvPr/>
        </p:nvSpPr>
        <p:spPr>
          <a:xfrm>
            <a:off x="3113873" y="1668072"/>
            <a:ext cx="2283824"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conmigo</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65F80E57-967E-A243-971E-3065C7C35CD5}"/>
              </a:ext>
            </a:extLst>
          </p:cNvPr>
          <p:cNvSpPr txBox="1"/>
          <p:nvPr/>
        </p:nvSpPr>
        <p:spPr>
          <a:xfrm>
            <a:off x="8864404" y="188591"/>
            <a:ext cx="8675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2/4</a:t>
            </a: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endPar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79BC911A-9FF5-594C-A1F5-38C56856B108}"/>
              </a:ext>
            </a:extLst>
          </p:cNvPr>
          <p:cNvSpPr txBox="1"/>
          <p:nvPr/>
        </p:nvSpPr>
        <p:spPr>
          <a:xfrm>
            <a:off x="5504684" y="5169491"/>
            <a:ext cx="3898195" cy="830995"/>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accent4">
                    <a:lumMod val="75000"/>
                  </a:schemeClr>
                </a:solidFill>
                <a:latin typeface="Lucida Sans" panose="020B0602030504020204" pitchFamily="34" charset="77"/>
                <a:cs typeface="Times New Roman" panose="02020603050405020304" pitchFamily="18" charset="0"/>
              </a:rPr>
              <a:t>to want to, </a:t>
            </a:r>
            <a:r>
              <a:rPr lang="en-US" sz="2400" b="1" dirty="0">
                <a:solidFill>
                  <a:schemeClr val="accent4">
                    <a:lumMod val="75000"/>
                  </a:schemeClr>
                </a:solidFill>
                <a:latin typeface="Lucida Sans" panose="020B0602030504020204" pitchFamily="34" charset="77"/>
                <a:cs typeface="Times New Roman" panose="02020603050405020304" pitchFamily="18" charset="0"/>
              </a:rPr>
              <a:t>to feel </a:t>
            </a:r>
            <a:r>
              <a:rPr lang="en-US" sz="2400" b="1">
                <a:solidFill>
                  <a:schemeClr val="accent4">
                    <a:lumMod val="75000"/>
                  </a:schemeClr>
                </a:solidFill>
                <a:latin typeface="Lucida Sans" panose="020B0602030504020204" pitchFamily="34" charset="77"/>
                <a:cs typeface="Times New Roman" panose="02020603050405020304" pitchFamily="18" charset="0"/>
              </a:rPr>
              <a:t>like doing something</a:t>
            </a:r>
            <a:endParaRPr kumimoji="0" lang="en-US" sz="2400" b="1" i="0" u="none" strike="noStrike" kern="1200" cap="none" spc="0" normalizeH="0" baseline="0" noProof="0" dirty="0">
              <a:ln>
                <a:noFill/>
              </a:ln>
              <a:solidFill>
                <a:schemeClr val="accent4">
                  <a:lumMod val="75000"/>
                </a:schemeClr>
              </a:solidFill>
              <a:effectLst/>
              <a:uLnTx/>
              <a:uFillTx/>
              <a:latin typeface="Lucida Sans" panose="020B0602030504020204" pitchFamily="34" charset="77"/>
              <a:cs typeface="Times New Roman" panose="02020603050405020304" pitchFamily="18" charset="0"/>
            </a:endParaRPr>
          </a:p>
        </p:txBody>
      </p:sp>
      <p:sp>
        <p:nvSpPr>
          <p:cNvPr id="31" name="TextBox 30">
            <a:extLst>
              <a:ext uri="{FF2B5EF4-FFF2-40B4-BE49-F238E27FC236}">
                <a16:creationId xmlns:a16="http://schemas.microsoft.com/office/drawing/2014/main" id="{862EBC94-7371-D24D-89B9-8F916286792B}"/>
              </a:ext>
            </a:extLst>
          </p:cNvPr>
          <p:cNvSpPr txBox="1"/>
          <p:nvPr/>
        </p:nvSpPr>
        <p:spPr>
          <a:xfrm>
            <a:off x="-168069" y="1668072"/>
            <a:ext cx="3400488" cy="707884"/>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halkboard SE" panose="03050602040202020205" pitchFamily="66" charset="77"/>
              </a:rPr>
              <a:t>with me</a:t>
            </a:r>
          </a:p>
        </p:txBody>
      </p:sp>
      <p:sp>
        <p:nvSpPr>
          <p:cNvPr id="33" name="TextBox 32">
            <a:extLst>
              <a:ext uri="{FF2B5EF4-FFF2-40B4-BE49-F238E27FC236}">
                <a16:creationId xmlns:a16="http://schemas.microsoft.com/office/drawing/2014/main" id="{3CBAE390-48AC-3C49-A27D-E33B8FB1921F}"/>
              </a:ext>
            </a:extLst>
          </p:cNvPr>
          <p:cNvSpPr txBox="1"/>
          <p:nvPr/>
        </p:nvSpPr>
        <p:spPr>
          <a:xfrm>
            <a:off x="3153671" y="3480337"/>
            <a:ext cx="2283824"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hoja</a:t>
            </a:r>
          </a:p>
        </p:txBody>
      </p:sp>
      <p:sp>
        <p:nvSpPr>
          <p:cNvPr id="34" name="TextBox 33">
            <a:extLst>
              <a:ext uri="{FF2B5EF4-FFF2-40B4-BE49-F238E27FC236}">
                <a16:creationId xmlns:a16="http://schemas.microsoft.com/office/drawing/2014/main" id="{2742BE3E-560D-534D-B856-D918AD7F4650}"/>
              </a:ext>
            </a:extLst>
          </p:cNvPr>
          <p:cNvSpPr txBox="1"/>
          <p:nvPr/>
        </p:nvSpPr>
        <p:spPr>
          <a:xfrm>
            <a:off x="-168069" y="3824680"/>
            <a:ext cx="3400488"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000" b="0" i="0" u="none" strike="noStrike" kern="1200" cap="none" spc="0" normalizeH="0" baseline="0" noProof="0" dirty="0">
                <a:ln>
                  <a:noFill/>
                </a:ln>
                <a:solidFill>
                  <a:srgbClr val="002060"/>
                </a:solidFill>
                <a:effectLst/>
                <a:highlight>
                  <a:srgbClr val="E3EAFD"/>
                </a:highlight>
                <a:uLnTx/>
                <a:uFillTx/>
                <a:latin typeface="Century Gothic" panose="020B0502020202020204" pitchFamily="34" charset="0"/>
                <a:ea typeface="+mn-ea"/>
                <a:cs typeface="+mn-cs"/>
              </a:rPr>
              <a:t>sheet]</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2" name="Picture 2" descr="Thumbs Up, Hand, Gestures, Signs, Symbols, Signals">
            <a:extLst>
              <a:ext uri="{FF2B5EF4-FFF2-40B4-BE49-F238E27FC236}">
                <a16:creationId xmlns:a16="http://schemas.microsoft.com/office/drawing/2014/main" id="{CFCEED26-B95D-A14B-B1F8-5A19308528BA}"/>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82486" y="2779251"/>
            <a:ext cx="763429" cy="9428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chool, Paper, Plus, Test, Score, Perfect, Homework">
            <a:extLst>
              <a:ext uri="{FF2B5EF4-FFF2-40B4-BE49-F238E27FC236}">
                <a16:creationId xmlns:a16="http://schemas.microsoft.com/office/drawing/2014/main" id="{6A259FF2-A51C-9B44-B330-FBEBF3F455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87" b="34719"/>
          <a:stretch/>
        </p:blipFill>
        <p:spPr bwMode="auto">
          <a:xfrm>
            <a:off x="6782121" y="914335"/>
            <a:ext cx="1633054" cy="106270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FE68178-05EE-2A41-AD0D-1B9E01742BA8}"/>
              </a:ext>
            </a:extLst>
          </p:cNvPr>
          <p:cNvSpPr txBox="1"/>
          <p:nvPr/>
        </p:nvSpPr>
        <p:spPr>
          <a:xfrm>
            <a:off x="6581495" y="1935894"/>
            <a:ext cx="3400488" cy="461663"/>
          </a:xfrm>
          <a:prstGeom prst="rect">
            <a:avLst/>
          </a:prstGeom>
          <a:noFill/>
        </p:spPr>
        <p:txBody>
          <a:bodyPr wrap="square" lIns="91438" tIns="45719" rIns="91438" bIns="45719" rtlCol="0">
            <a:spAutoFit/>
          </a:bodyPr>
          <a:lstStyle/>
          <a:p>
            <a:pPr lvl="0">
              <a:defRPr/>
            </a:pPr>
            <a:r>
              <a:rPr lang="en-US" sz="2400" dirty="0">
                <a:solidFill>
                  <a:srgbClr val="002060"/>
                </a:solidFill>
                <a:latin typeface="Century Gothic" panose="020B0502020202020204" pitchFamily="34" charset="0"/>
              </a:rPr>
              <a:t>[</a:t>
            </a:r>
            <a:r>
              <a:rPr lang="en-US" sz="2400" err="1">
                <a:solidFill>
                  <a:srgbClr val="002060"/>
                </a:solidFill>
                <a:latin typeface="Century Gothic" panose="020B0502020202020204" pitchFamily="34" charset="0"/>
              </a:rPr>
              <a:t>mark</a:t>
            </a:r>
            <a:r>
              <a:rPr lang="en-US" sz="2400">
                <a:solidFill>
                  <a:srgbClr val="002060"/>
                </a:solidFill>
                <a:latin typeface="Century Gothic" panose="020B0502020202020204" pitchFamily="34" charset="0"/>
              </a:rPr>
              <a:t>, grade</a:t>
            </a:r>
            <a:r>
              <a:rPr lang="en-US" sz="2400" dirty="0">
                <a:solidFill>
                  <a:srgbClr val="002060"/>
                </a:solidFill>
                <a:latin typeface="Century Gothic" panose="020B0502020202020204" pitchFamily="34" charset="0"/>
              </a:rPr>
              <a:t>]</a:t>
            </a:r>
          </a:p>
        </p:txBody>
      </p:sp>
      <p:sp>
        <p:nvSpPr>
          <p:cNvPr id="46" name="TextBox 45"/>
          <p:cNvSpPr txBox="1"/>
          <p:nvPr/>
        </p:nvSpPr>
        <p:spPr>
          <a:xfrm>
            <a:off x="9391952" y="1639077"/>
            <a:ext cx="2439793"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la nota</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p:cNvSpPr txBox="1"/>
          <p:nvPr/>
        </p:nvSpPr>
        <p:spPr>
          <a:xfrm>
            <a:off x="7182486" y="3730373"/>
            <a:ext cx="3729442" cy="46166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latin typeface="Century Gothic" panose="020B0502020202020204" pitchFamily="34" charset="0"/>
              </a:rPr>
              <a:t>[ok]</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p:cNvSpPr txBox="1"/>
          <p:nvPr/>
        </p:nvSpPr>
        <p:spPr>
          <a:xfrm>
            <a:off x="9391952" y="3464246"/>
            <a:ext cx="2580036"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de acuerdo</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p:cNvSpPr txBox="1"/>
          <p:nvPr/>
        </p:nvSpPr>
        <p:spPr>
          <a:xfrm>
            <a:off x="1" y="4832434"/>
            <a:ext cx="3243635" cy="1200327"/>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Franklin Gothic Medium" panose="020B0603020102020204" pitchFamily="34" charset="0"/>
              </a:rPr>
              <a:t>to reduce, reducing</a:t>
            </a:r>
          </a:p>
        </p:txBody>
      </p:sp>
      <p:sp>
        <p:nvSpPr>
          <p:cNvPr id="51" name="TextBox 20">
            <a:extLst>
              <a:ext uri="{FF2B5EF4-FFF2-40B4-BE49-F238E27FC236}">
                <a16:creationId xmlns:a16="http://schemas.microsoft.com/office/drawing/2014/main" id="{020DFB81-4192-6349-B891-FC2C27A5611D}"/>
              </a:ext>
            </a:extLst>
          </p:cNvPr>
          <p:cNvSpPr txBox="1"/>
          <p:nvPr/>
        </p:nvSpPr>
        <p:spPr>
          <a:xfrm>
            <a:off x="3103238" y="5169491"/>
            <a:ext cx="2156885" cy="584773"/>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reducir</a:t>
            </a:r>
            <a:endParaRPr kumimoji="0" lang="en-US"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ounded Rectangular Callout 43">
            <a:extLst>
              <a:ext uri="{FF2B5EF4-FFF2-40B4-BE49-F238E27FC236}">
                <a16:creationId xmlns:a16="http://schemas.microsoft.com/office/drawing/2014/main" id="{8C080FA0-F4AF-2445-822B-155418DB9D63}"/>
              </a:ext>
            </a:extLst>
          </p:cNvPr>
          <p:cNvSpPr/>
          <p:nvPr/>
        </p:nvSpPr>
        <p:spPr>
          <a:xfrm>
            <a:off x="334157" y="1156915"/>
            <a:ext cx="6232713" cy="1434167"/>
          </a:xfrm>
          <a:prstGeom prst="wedgeRoundRectCallout">
            <a:avLst>
              <a:gd name="adj1" fmla="val 54363"/>
              <a:gd name="adj2" fmla="val -17333"/>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noProof="0">
                <a:solidFill>
                  <a:srgbClr val="002060"/>
                </a:solidFill>
                <a:latin typeface="Century Gothic" panose="020B0502020202020204" pitchFamily="34" charset="0"/>
              </a:rPr>
              <a:t>To say “</a:t>
            </a:r>
            <a:r>
              <a:rPr lang="en-US" b="1" noProof="0">
                <a:solidFill>
                  <a:srgbClr val="002060"/>
                </a:solidFill>
                <a:latin typeface="Century Gothic" panose="020B0502020202020204" pitchFamily="34" charset="0"/>
              </a:rPr>
              <a:t>to </a:t>
            </a:r>
            <a:r>
              <a:rPr lang="en-US" b="1" noProof="0" dirty="0">
                <a:solidFill>
                  <a:srgbClr val="002060"/>
                </a:solidFill>
                <a:latin typeface="Century Gothic" panose="020B0502020202020204" pitchFamily="34" charset="0"/>
              </a:rPr>
              <a:t>get </a:t>
            </a:r>
            <a:r>
              <a:rPr lang="en-US" noProof="0">
                <a:solidFill>
                  <a:srgbClr val="002060"/>
                </a:solidFill>
                <a:latin typeface="Century Gothic" panose="020B0502020202020204" pitchFamily="34" charset="0"/>
              </a:rPr>
              <a:t>a mark/grade”, use the </a:t>
            </a:r>
            <a:r>
              <a:rPr lang="en-US" noProof="0" dirty="0">
                <a:solidFill>
                  <a:srgbClr val="002060"/>
                </a:solidFill>
                <a:latin typeface="Century Gothic" panose="020B0502020202020204" pitchFamily="34" charset="0"/>
              </a:rPr>
              <a:t>verb ‘</a:t>
            </a:r>
            <a:r>
              <a:rPr lang="en-US" b="1" noProof="0" err="1">
                <a:solidFill>
                  <a:srgbClr val="002060"/>
                </a:solidFill>
                <a:latin typeface="Century Gothic" panose="020B0502020202020204" pitchFamily="34" charset="0"/>
              </a:rPr>
              <a:t>sacar</a:t>
            </a:r>
            <a:r>
              <a:rPr lang="en-US" noProof="0">
                <a:solidFill>
                  <a:srgbClr val="002060"/>
                </a:solidFill>
                <a:latin typeface="Century Gothic" panose="020B0502020202020204" pitchFamily="34" charset="0"/>
              </a:rPr>
              <a:t>’.</a:t>
            </a:r>
          </a:p>
          <a:p>
            <a:pPr lvl="0" algn="ctr">
              <a:defRPr/>
            </a:pPr>
            <a:endParaRPr lang="en-US" noProof="0" dirty="0">
              <a:solidFill>
                <a:srgbClr val="002060"/>
              </a:solidFill>
              <a:latin typeface="Century Gothic" panose="020B0502020202020204" pitchFamily="34" charset="0"/>
            </a:endParaRPr>
          </a:p>
          <a:p>
            <a:pPr lvl="0" algn="ctr">
              <a:defRPr/>
            </a:pPr>
            <a:r>
              <a:rPr kumimoji="0" lang="en-US" sz="1800" b="1" i="0" u="none" strike="noStrike" kern="1200" cap="none" spc="0" normalizeH="0" baseline="0">
                <a:ln>
                  <a:noFill/>
                </a:ln>
                <a:solidFill>
                  <a:srgbClr val="002060"/>
                </a:solidFill>
                <a:effectLst/>
                <a:uLnTx/>
                <a:uFillTx/>
                <a:latin typeface="Century Gothic" panose="020B0502020202020204" pitchFamily="34" charset="0"/>
                <a:ea typeface="+mn-ea"/>
                <a:cs typeface="+mn-cs"/>
              </a:rPr>
              <a:t>Ejemplo: </a:t>
            </a:r>
            <a:r>
              <a:rPr lang="en-US">
                <a:solidFill>
                  <a:srgbClr val="002060"/>
                </a:solidFill>
                <a:latin typeface="Century Gothic" panose="020B0502020202020204" pitchFamily="34" charset="0"/>
              </a:rPr>
              <a:t>S</a:t>
            </a:r>
            <a:r>
              <a:rPr kumimoji="0" lang="en-US" sz="1800" b="0" i="0" u="none" strike="noStrike" kern="1200" cap="none" spc="0" normalizeH="0">
                <a:ln>
                  <a:noFill/>
                </a:ln>
                <a:solidFill>
                  <a:srgbClr val="002060"/>
                </a:solidFill>
                <a:effectLst/>
                <a:uLnTx/>
                <a:uFillTx/>
                <a:latin typeface="Century Gothic" panose="020B0502020202020204" pitchFamily="34" charset="0"/>
                <a:ea typeface="+mn-ea"/>
                <a:cs typeface="+mn-cs"/>
              </a:rPr>
              <a:t>iempre </a:t>
            </a:r>
            <a:r>
              <a:rPr kumimoji="0" lang="en-US" sz="1800" b="1" i="0" u="none" strike="noStrike" kern="1200" cap="none" spc="0" normalizeH="0" dirty="0" err="1">
                <a:ln>
                  <a:noFill/>
                </a:ln>
                <a:solidFill>
                  <a:srgbClr val="002060"/>
                </a:solidFill>
                <a:effectLst/>
                <a:uLnTx/>
                <a:uFillTx/>
                <a:latin typeface="Century Gothic" panose="020B0502020202020204" pitchFamily="34" charset="0"/>
                <a:ea typeface="+mn-ea"/>
                <a:cs typeface="+mn-cs"/>
              </a:rPr>
              <a:t>saco</a:t>
            </a:r>
            <a:r>
              <a:rPr kumimoji="0" lang="en-US" sz="18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en-US" sz="18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buenas</a:t>
            </a:r>
            <a:r>
              <a:rPr kumimoji="0" lang="en-US" sz="18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en-US" sz="18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notas</a:t>
            </a:r>
            <a:r>
              <a:rPr kumimoji="0" lang="en-US" sz="18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en-US" sz="1800" b="0" i="0" u="none" strike="noStrike" kern="1200" cap="none" spc="0" normalizeH="0" err="1">
                <a:ln>
                  <a:noFill/>
                </a:ln>
                <a:solidFill>
                  <a:srgbClr val="002060"/>
                </a:solidFill>
                <a:effectLst/>
                <a:uLnTx/>
                <a:uFillTx/>
                <a:latin typeface="Century Gothic" panose="020B0502020202020204" pitchFamily="34" charset="0"/>
                <a:ea typeface="+mn-ea"/>
                <a:cs typeface="+mn-cs"/>
              </a:rPr>
              <a:t>en</a:t>
            </a:r>
            <a:r>
              <a:rPr kumimoji="0" lang="en-US" sz="1800" b="0" i="0" u="none" strike="noStrike" kern="1200" cap="none" spc="0" normalizeH="0">
                <a:ln>
                  <a:noFill/>
                </a:ln>
                <a:solidFill>
                  <a:srgbClr val="002060"/>
                </a:solidFill>
                <a:effectLst/>
                <a:uLnTx/>
                <a:uFillTx/>
                <a:latin typeface="Century Gothic" panose="020B0502020202020204" pitchFamily="34" charset="0"/>
                <a:ea typeface="+mn-ea"/>
                <a:cs typeface="+mn-cs"/>
              </a:rPr>
              <a:t> inglés</a:t>
            </a:r>
            <a:r>
              <a:rPr lang="en-US">
                <a:solidFill>
                  <a:srgbClr val="002060"/>
                </a:solidFill>
                <a:latin typeface="Century Gothic" panose="020B0502020202020204" pitchFamily="34" charset="0"/>
              </a:rPr>
              <a:t>. </a:t>
            </a:r>
          </a:p>
          <a:p>
            <a:pPr lvl="0" algn="ctr">
              <a:defRPr/>
            </a:pPr>
            <a:r>
              <a:rPr lang="en-US" b="1" i="1">
                <a:solidFill>
                  <a:srgbClr val="002060"/>
                </a:solidFill>
                <a:latin typeface="Century Gothic" panose="020B0502020202020204" pitchFamily="34" charset="0"/>
              </a:rPr>
              <a:t>I </a:t>
            </a:r>
            <a:r>
              <a:rPr lang="en-US" i="1" dirty="0">
                <a:solidFill>
                  <a:srgbClr val="002060"/>
                </a:solidFill>
                <a:latin typeface="Century Gothic" panose="020B0502020202020204" pitchFamily="34" charset="0"/>
              </a:rPr>
              <a:t>always </a:t>
            </a:r>
            <a:r>
              <a:rPr lang="en-US" b="1" i="1" dirty="0">
                <a:solidFill>
                  <a:srgbClr val="002060"/>
                </a:solidFill>
                <a:latin typeface="Century Gothic" panose="020B0502020202020204" pitchFamily="34" charset="0"/>
              </a:rPr>
              <a:t>get</a:t>
            </a:r>
            <a:r>
              <a:rPr lang="en-US" i="1" dirty="0">
                <a:solidFill>
                  <a:srgbClr val="002060"/>
                </a:solidFill>
                <a:latin typeface="Century Gothic" panose="020B0502020202020204" pitchFamily="34" charset="0"/>
              </a:rPr>
              <a:t> good grades </a:t>
            </a:r>
            <a:r>
              <a:rPr lang="en-US" i="1">
                <a:solidFill>
                  <a:srgbClr val="002060"/>
                </a:solidFill>
                <a:latin typeface="Century Gothic" panose="020B0502020202020204" pitchFamily="34" charset="0"/>
              </a:rPr>
              <a:t>in English.</a:t>
            </a:r>
            <a:endParaRPr kumimoji="0" lang="en-GB" sz="1800" b="0"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2" name="Rounded Rectangular Callout 21">
            <a:extLst>
              <a:ext uri="{FF2B5EF4-FFF2-40B4-BE49-F238E27FC236}">
                <a16:creationId xmlns:a16="http://schemas.microsoft.com/office/drawing/2014/main" id="{8C080FA0-F4AF-2445-822B-155418DB9D63}"/>
              </a:ext>
            </a:extLst>
          </p:cNvPr>
          <p:cNvSpPr/>
          <p:nvPr/>
        </p:nvSpPr>
        <p:spPr>
          <a:xfrm>
            <a:off x="334156" y="4569131"/>
            <a:ext cx="5103339" cy="1530659"/>
          </a:xfrm>
          <a:prstGeom prst="wedgeRoundRectCallout">
            <a:avLst>
              <a:gd name="adj1" fmla="val 54363"/>
              <a:gd name="adj2" fmla="val -5741"/>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1800" b="0" i="0" u="none" strike="noStrike" kern="1200" cap="none" spc="0" normalizeH="0" baseline="0" noProof="0">
                <a:ln>
                  <a:noFill/>
                </a:ln>
                <a:solidFill>
                  <a:schemeClr val="accent5">
                    <a:lumMod val="50000"/>
                  </a:schemeClr>
                </a:solidFill>
                <a:effectLst/>
                <a:uLnTx/>
                <a:uFillTx/>
                <a:latin typeface="Century Gothic" panose="020F0302020204030204"/>
                <a:ea typeface="+mn-ea"/>
                <a:cs typeface="+mn-cs"/>
              </a:rPr>
              <a:t>Use the preposition ‘</a:t>
            </a:r>
            <a:r>
              <a:rPr kumimoji="0" lang="en-GB" sz="1800" b="1" i="0" u="none" strike="noStrike" kern="1200" cap="none" spc="0" normalizeH="0" baseline="0" noProof="0">
                <a:ln>
                  <a:noFill/>
                </a:ln>
                <a:solidFill>
                  <a:schemeClr val="accent5">
                    <a:lumMod val="50000"/>
                  </a:schemeClr>
                </a:solidFill>
                <a:effectLst/>
                <a:uLnTx/>
                <a:uFillTx/>
                <a:latin typeface="Century Gothic" panose="020F0302020204030204"/>
                <a:ea typeface="+mn-ea"/>
                <a:cs typeface="+mn-cs"/>
              </a:rPr>
              <a:t>de</a:t>
            </a:r>
            <a:r>
              <a:rPr kumimoji="0" lang="en-GB" sz="1800" b="0" i="0" u="none" strike="noStrike" kern="1200" cap="none" spc="0" normalizeH="0" baseline="0" noProof="0">
                <a:ln>
                  <a:noFill/>
                </a:ln>
                <a:solidFill>
                  <a:schemeClr val="accent5">
                    <a:lumMod val="50000"/>
                  </a:schemeClr>
                </a:solidFill>
                <a:effectLst/>
                <a:uLnTx/>
                <a:uFillTx/>
                <a:latin typeface="Century Gothic" panose="020F0302020204030204"/>
                <a:ea typeface="+mn-ea"/>
                <a:cs typeface="+mn-cs"/>
              </a:rPr>
              <a:t>’ and an infinitive after ‘</a:t>
            </a:r>
            <a:r>
              <a:rPr kumimoji="0" lang="en-GB" sz="1800" b="1" i="0" u="none" strike="noStrike" kern="1200" cap="none" spc="0" normalizeH="0" baseline="0" noProof="0">
                <a:ln>
                  <a:noFill/>
                </a:ln>
                <a:solidFill>
                  <a:schemeClr val="accent5">
                    <a:lumMod val="50000"/>
                  </a:schemeClr>
                </a:solidFill>
                <a:effectLst/>
                <a:uLnTx/>
                <a:uFillTx/>
                <a:latin typeface="Century Gothic" panose="020F0302020204030204"/>
                <a:ea typeface="+mn-ea"/>
                <a:cs typeface="+mn-cs"/>
              </a:rPr>
              <a:t>tener ganas</a:t>
            </a:r>
            <a:r>
              <a:rPr kumimoji="0" lang="en-GB" sz="1800" b="0" i="0" u="none" strike="noStrike" kern="1200" cap="none" spc="0" normalizeH="0" baseline="0" noProof="0">
                <a:ln>
                  <a:noFill/>
                </a:ln>
                <a:solidFill>
                  <a:schemeClr val="accent5">
                    <a:lumMod val="50000"/>
                  </a:schemeClr>
                </a:solidFill>
                <a:effectLst/>
                <a:uLnTx/>
                <a:uFillTx/>
                <a:latin typeface="Century Gothic" panose="020F0302020204030204"/>
                <a:ea typeface="+mn-ea"/>
                <a:cs typeface="+mn-cs"/>
              </a:rPr>
              <a:t>’.</a:t>
            </a:r>
          </a:p>
          <a:p>
            <a:pPr lvl="0" algn="ctr">
              <a:defRPr/>
            </a:pPr>
            <a:endParaRPr lang="en-GB">
              <a:solidFill>
                <a:schemeClr val="accent5">
                  <a:lumMod val="50000"/>
                </a:schemeClr>
              </a:solidFill>
              <a:latin typeface="Century Gothic" panose="020F0302020204030204"/>
            </a:endParaRPr>
          </a:p>
          <a:p>
            <a:pPr lvl="0" algn="ctr">
              <a:defRPr/>
            </a:pPr>
            <a:r>
              <a:rPr lang="en-US" b="1">
                <a:solidFill>
                  <a:srgbClr val="002060"/>
                </a:solidFill>
                <a:latin typeface="Century Gothic" panose="020B0502020202020204" pitchFamily="34" charset="0"/>
              </a:rPr>
              <a:t>Ejemplo: </a:t>
            </a:r>
            <a:r>
              <a:rPr lang="en-US">
                <a:solidFill>
                  <a:srgbClr val="002060"/>
                </a:solidFill>
                <a:latin typeface="Century Gothic" panose="020B0502020202020204" pitchFamily="34" charset="0"/>
              </a:rPr>
              <a:t>Tengo ganas de salir.</a:t>
            </a:r>
          </a:p>
          <a:p>
            <a:pPr lvl="0" algn="ctr">
              <a:defRPr/>
            </a:pPr>
            <a:r>
              <a:rPr lang="en-US" i="1">
                <a:solidFill>
                  <a:srgbClr val="002060"/>
                </a:solidFill>
                <a:latin typeface="Century Gothic" panose="020B0502020202020204" pitchFamily="34" charset="0"/>
              </a:rPr>
              <a:t>I </a:t>
            </a:r>
            <a:r>
              <a:rPr lang="en-GB" i="1">
                <a:solidFill>
                  <a:srgbClr val="002060"/>
                </a:solidFill>
                <a:latin typeface="Century Gothic" panose="020B0502020202020204" pitchFamily="34" charset="0"/>
              </a:rPr>
              <a:t>feel like going out.</a:t>
            </a:r>
            <a:endParaRPr lang="en-GB">
              <a:solidFill>
                <a:schemeClr val="accent5">
                  <a:lumMod val="50000"/>
                </a:schemeClr>
              </a:solidFill>
              <a:latin typeface="Century Gothic" panose="020F0302020204030204"/>
            </a:endParaRPr>
          </a:p>
        </p:txBody>
      </p:sp>
    </p:spTree>
    <p:extLst>
      <p:ext uri="{BB962C8B-B14F-4D97-AF65-F5344CB8AC3E}">
        <p14:creationId xmlns:p14="http://schemas.microsoft.com/office/powerpoint/2010/main" val="41165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0" grpId="0"/>
      <p:bldP spid="31" grpId="0"/>
      <p:bldP spid="33" grpId="0"/>
      <p:bldP spid="34" grpId="0"/>
      <p:bldP spid="45" grpId="0"/>
      <p:bldP spid="46" grpId="0"/>
      <p:bldP spid="47" grpId="0"/>
      <p:bldP spid="48" grpId="0"/>
      <p:bldP spid="50" grpId="0"/>
      <p:bldP spid="51" grpId="0"/>
      <p:bldP spid="44" grpId="0" animBg="1"/>
      <p:bldP spid="44"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05436207"/>
              </p:ext>
            </p:extLst>
          </p:nvPr>
        </p:nvGraphicFramePr>
        <p:xfrm>
          <a:off x="3449834" y="1462496"/>
          <a:ext cx="8559171" cy="4850703"/>
        </p:xfrm>
        <a:graphic>
          <a:graphicData uri="http://schemas.openxmlformats.org/drawingml/2006/table">
            <a:tbl>
              <a:tblPr firstRow="1" bandRow="1">
                <a:tableStyleId>{5940675A-B579-460E-94D1-54222C63F5DA}</a:tableStyleId>
              </a:tblPr>
              <a:tblGrid>
                <a:gridCol w="2760682">
                  <a:extLst>
                    <a:ext uri="{9D8B030D-6E8A-4147-A177-3AD203B41FA5}">
                      <a16:colId xmlns:a16="http://schemas.microsoft.com/office/drawing/2014/main" val="1106113379"/>
                    </a:ext>
                  </a:extLst>
                </a:gridCol>
                <a:gridCol w="5798489">
                  <a:extLst>
                    <a:ext uri="{9D8B030D-6E8A-4147-A177-3AD203B41FA5}">
                      <a16:colId xmlns:a16="http://schemas.microsoft.com/office/drawing/2014/main" val="2994070164"/>
                    </a:ext>
                  </a:extLst>
                </a:gridCol>
              </a:tblGrid>
              <a:tr h="440973">
                <a:tc>
                  <a:txBody>
                    <a:bodyPr/>
                    <a:lstStyle/>
                    <a:p>
                      <a:endParaRPr lang="en-GB"/>
                    </a:p>
                  </a:txBody>
                  <a:tcPr/>
                </a:tc>
                <a:tc>
                  <a:txBody>
                    <a:bodyPr/>
                    <a:lstStyle/>
                    <a:p>
                      <a:endParaRPr lang="en-GB"/>
                    </a:p>
                  </a:txBody>
                  <a:tcPr/>
                </a:tc>
                <a:extLst>
                  <a:ext uri="{0D108BD9-81ED-4DB2-BD59-A6C34878D82A}">
                    <a16:rowId xmlns:a16="http://schemas.microsoft.com/office/drawing/2014/main" val="2038516173"/>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387858138"/>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4236853747"/>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4288644892"/>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3766709790"/>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2944852460"/>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2887221211"/>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468808154"/>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1937949304"/>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957471161"/>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1575735506"/>
                  </a:ext>
                </a:extLst>
              </a:tr>
            </a:tbl>
          </a:graphicData>
        </a:graphic>
      </p:graphicFrame>
      <p:sp>
        <p:nvSpPr>
          <p:cNvPr id="52" name="CuadroTexto 37">
            <a:extLst>
              <a:ext uri="{FF2B5EF4-FFF2-40B4-BE49-F238E27FC236}">
                <a16:creationId xmlns:a16="http://schemas.microsoft.com/office/drawing/2014/main" id="{83CF540C-D3C2-C84C-86A1-E29745A8F08B}"/>
              </a:ext>
            </a:extLst>
          </p:cNvPr>
          <p:cNvSpPr txBox="1"/>
          <p:nvPr/>
        </p:nvSpPr>
        <p:spPr>
          <a:xfrm>
            <a:off x="6233159" y="5449009"/>
            <a:ext cx="2130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m_ _ </a:t>
            </a:r>
            <a:r>
              <a:rPr lang="es-ES" sz="2000" dirty="0">
                <a:solidFill>
                  <a:srgbClr val="4472C4">
                    <a:lumMod val="50000"/>
                  </a:srgbClr>
                </a:solidFill>
                <a:latin typeface="Century Gothic"/>
              </a:rPr>
              <a:t>_ , </a:t>
            </a:r>
            <a:r>
              <a:rPr kumimoji="0" lang="es-ES" sz="2000" b="0" i="0" u="none" strike="noStrike" kern="1200" cap="none" spc="0" normalizeH="0" baseline="0" noProof="0" dirty="0">
                <a:ln>
                  <a:noFill/>
                </a:ln>
                <a:solidFill>
                  <a:srgbClr val="4472C4">
                    <a:lumMod val="50000"/>
                  </a:srgbClr>
                </a:solidFill>
                <a:effectLst/>
                <a:uLnTx/>
                <a:uFillTx/>
                <a:latin typeface="Century Gothic"/>
              </a:rPr>
              <a:t>g_ </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_ _</a:t>
            </a:r>
            <a:r>
              <a:rPr kumimoji="0" lang="es-GB" sz="2000" b="0" i="0" u="none" strike="noStrike" kern="1200" cap="none" spc="0" normalizeH="0" baseline="0" noProof="0">
                <a:ln>
                  <a:noFill/>
                </a:ln>
                <a:solidFill>
                  <a:srgbClr val="4472C4">
                    <a:lumMod val="50000"/>
                  </a:srgbClr>
                </a:solidFill>
                <a:effectLst/>
                <a:uLnTx/>
                <a:uFillTx/>
                <a:latin typeface="Century Gothic"/>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53" name="CuadroTexto 37">
            <a:extLst>
              <a:ext uri="{FF2B5EF4-FFF2-40B4-BE49-F238E27FC236}">
                <a16:creationId xmlns:a16="http://schemas.microsoft.com/office/drawing/2014/main" id="{013EBC5D-A16C-FD42-BE9E-BB1193EBD86E}"/>
              </a:ext>
            </a:extLst>
          </p:cNvPr>
          <p:cNvSpPr txBox="1"/>
          <p:nvPr/>
        </p:nvSpPr>
        <p:spPr>
          <a:xfrm>
            <a:off x="6283786" y="5890048"/>
            <a:ext cx="5822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_ </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_</a:t>
            </a:r>
            <a:r>
              <a:rPr kumimoji="0" lang="es-ES" sz="2000" b="0" i="0"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4" name="CuadroTexto 37">
            <a:extLst>
              <a:ext uri="{FF2B5EF4-FFF2-40B4-BE49-F238E27FC236}">
                <a16:creationId xmlns:a16="http://schemas.microsoft.com/office/drawing/2014/main" id="{C4BA6836-43EF-4843-A51D-B773D75C1A8B}"/>
              </a:ext>
            </a:extLst>
          </p:cNvPr>
          <p:cNvSpPr txBox="1"/>
          <p:nvPr/>
        </p:nvSpPr>
        <p:spPr>
          <a:xfrm>
            <a:off x="6210138" y="5012735"/>
            <a:ext cx="1503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w</a:t>
            </a:r>
            <a:r>
              <a:rPr kumimoji="0" lang="es-ES" sz="2000" b="0" i="0" u="none" strike="noStrike" kern="1200" cap="none" spc="0" normalizeH="0" baseline="0" noProof="0" dirty="0">
                <a:ln>
                  <a:noFill/>
                </a:ln>
                <a:solidFill>
                  <a:srgbClr val="4472C4">
                    <a:lumMod val="50000"/>
                  </a:srgbClr>
                </a:solidFill>
                <a:effectLst/>
                <a:uLnTx/>
                <a:uFillTx/>
                <a:latin typeface="Century Gothic"/>
              </a:rPr>
              <a:t>_ </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_ m _</a:t>
            </a:r>
            <a:r>
              <a:rPr kumimoji="0" lang="es-GB" sz="2000" b="0" i="0" u="none" strike="noStrike" kern="1200" cap="none" spc="0" normalizeH="0" baseline="0" noProof="0">
                <a:ln>
                  <a:noFill/>
                </a:ln>
                <a:solidFill>
                  <a:srgbClr val="4472C4">
                    <a:lumMod val="50000"/>
                  </a:srgbClr>
                </a:solidFill>
                <a:effectLst/>
                <a:uLnTx/>
                <a:uFillTx/>
                <a:latin typeface="Century Gothic"/>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2526"/>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adroTexto 11">
            <a:extLst>
              <a:ext uri="{FF2B5EF4-FFF2-40B4-BE49-F238E27FC236}">
                <a16:creationId xmlns:a16="http://schemas.microsoft.com/office/drawing/2014/main" id="{BD05FE66-95E1-7743-B9F8-33B51147998B}"/>
              </a:ext>
            </a:extLst>
          </p:cNvPr>
          <p:cNvSpPr txBox="1"/>
          <p:nvPr/>
        </p:nvSpPr>
        <p:spPr>
          <a:xfrm>
            <a:off x="3483183" y="1033444"/>
            <a:ext cx="127951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e</a:t>
            </a:r>
            <a:r>
              <a:rPr kumimoji="0" lang="es-GB" sz="2200" b="1" i="0" u="none" strike="noStrike" kern="1200" cap="none" spc="0" normalizeH="0" baseline="0" noProof="0">
                <a:ln>
                  <a:noFill/>
                </a:ln>
                <a:solidFill>
                  <a:srgbClr val="4472C4">
                    <a:lumMod val="50000"/>
                  </a:srgbClr>
                </a:solidFill>
                <a:effectLst/>
                <a:uLnTx/>
                <a:uFillTx/>
                <a:latin typeface="Century Gothic"/>
                <a:ea typeface="+mn-ea"/>
                <a:cs typeface="+mn-cs"/>
              </a:rPr>
              <a:t>spañol</a:t>
            </a:r>
            <a:endPar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CuadroTexto 28">
            <a:extLst>
              <a:ext uri="{FF2B5EF4-FFF2-40B4-BE49-F238E27FC236}">
                <a16:creationId xmlns:a16="http://schemas.microsoft.com/office/drawing/2014/main" id="{FFBF54CD-34CC-6D41-AE8B-8EB7E3FE5335}"/>
              </a:ext>
            </a:extLst>
          </p:cNvPr>
          <p:cNvSpPr txBox="1"/>
          <p:nvPr/>
        </p:nvSpPr>
        <p:spPr>
          <a:xfrm>
            <a:off x="6211169" y="1014116"/>
            <a:ext cx="99097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i</a:t>
            </a:r>
            <a:r>
              <a:rPr kumimoji="0" lang="es-GB" sz="2200" b="1" i="0" u="none" strike="noStrike" kern="1200" cap="none" spc="0" normalizeH="0" baseline="0" noProof="0">
                <a:ln>
                  <a:noFill/>
                </a:ln>
                <a:solidFill>
                  <a:srgbClr val="4472C4">
                    <a:lumMod val="50000"/>
                  </a:srgbClr>
                </a:solidFill>
                <a:effectLst/>
                <a:uLnTx/>
                <a:uFillTx/>
                <a:latin typeface="Century Gothic"/>
                <a:ea typeface="+mn-ea"/>
                <a:cs typeface="+mn-cs"/>
              </a:rPr>
              <a:t>nglés</a:t>
            </a:r>
            <a:endPar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2" name="CuadroTexto 21">
            <a:extLst>
              <a:ext uri="{FF2B5EF4-FFF2-40B4-BE49-F238E27FC236}">
                <a16:creationId xmlns:a16="http://schemas.microsoft.com/office/drawing/2014/main" id="{C7C874BF-FDBE-6C4C-A914-B02F11D6AA10}"/>
              </a:ext>
            </a:extLst>
          </p:cNvPr>
          <p:cNvSpPr txBox="1"/>
          <p:nvPr/>
        </p:nvSpPr>
        <p:spPr>
          <a:xfrm>
            <a:off x="3468452" y="1478364"/>
            <a:ext cx="12057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aprobar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CuadroTexto 30">
            <a:extLst>
              <a:ext uri="{FF2B5EF4-FFF2-40B4-BE49-F238E27FC236}">
                <a16:creationId xmlns:a16="http://schemas.microsoft.com/office/drawing/2014/main" id="{51D00954-06AC-8548-9C83-B98FF0B6E9AA}"/>
              </a:ext>
            </a:extLst>
          </p:cNvPr>
          <p:cNvSpPr txBox="1"/>
          <p:nvPr/>
        </p:nvSpPr>
        <p:spPr>
          <a:xfrm>
            <a:off x="6190947" y="1485901"/>
            <a:ext cx="48990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p</a:t>
            </a:r>
            <a:r>
              <a:rPr kumimoji="0" lang="es-ES" sz="2000" b="0" i="0" u="none" strike="noStrike" kern="1200" cap="none" spc="0" normalizeH="0" baseline="0" noProof="0" dirty="0">
                <a:ln>
                  <a:noFill/>
                </a:ln>
                <a:solidFill>
                  <a:srgbClr val="4472C4">
                    <a:lumMod val="50000"/>
                  </a:srgbClr>
                </a:solidFill>
                <a:effectLst/>
                <a:uLnTx/>
                <a:uFillTx/>
                <a:latin typeface="Century Gothic"/>
              </a:rPr>
              <a:t>_ _ _ </a:t>
            </a:r>
            <a:r>
              <a:rPr lang="es-ES" sz="2000" dirty="0">
                <a:solidFill>
                  <a:srgbClr val="4472C4">
                    <a:lumMod val="50000"/>
                  </a:srgbClr>
                </a:solidFill>
                <a:latin typeface="Century Gothic"/>
              </a:rPr>
              <a:t> (_ _ _ _)</a:t>
            </a:r>
            <a:r>
              <a:rPr kumimoji="0" lang="es-ES" sz="2000" b="0" i="0" u="none" strike="noStrike" kern="1200" cap="none" spc="0" normalizeH="0" baseline="0" noProof="0" dirty="0">
                <a:ln>
                  <a:noFill/>
                </a:ln>
                <a:solidFill>
                  <a:srgbClr val="4472C4">
                    <a:lumMod val="50000"/>
                  </a:srgbClr>
                </a:solidFill>
                <a:effectLst/>
                <a:uLnTx/>
                <a:uFillTx/>
                <a:latin typeface="Century Gothic"/>
              </a:rPr>
              <a:t> , p_ _ _ _ _ _ (_ _ _ _)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7" name="CuadroTexto 36">
            <a:extLst>
              <a:ext uri="{FF2B5EF4-FFF2-40B4-BE49-F238E27FC236}">
                <a16:creationId xmlns:a16="http://schemas.microsoft.com/office/drawing/2014/main" id="{D6759278-A39E-1046-B5EB-235835ACC8AE}"/>
              </a:ext>
            </a:extLst>
          </p:cNvPr>
          <p:cNvSpPr txBox="1"/>
          <p:nvPr/>
        </p:nvSpPr>
        <p:spPr>
          <a:xfrm>
            <a:off x="3462039" y="1905920"/>
            <a:ext cx="19447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la fecha límite</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8" name="CuadroTexto 37">
            <a:extLst>
              <a:ext uri="{FF2B5EF4-FFF2-40B4-BE49-F238E27FC236}">
                <a16:creationId xmlns:a16="http://schemas.microsoft.com/office/drawing/2014/main" id="{88DD1E0B-BFF4-E848-BE13-50403D9278C7}"/>
              </a:ext>
            </a:extLst>
          </p:cNvPr>
          <p:cNvSpPr txBox="1"/>
          <p:nvPr/>
        </p:nvSpPr>
        <p:spPr>
          <a:xfrm>
            <a:off x="6190947" y="1937725"/>
            <a:ext cx="16818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d</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_ _ _ _ _</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 _ _</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9" name="CuadroTexto 38">
            <a:extLst>
              <a:ext uri="{FF2B5EF4-FFF2-40B4-BE49-F238E27FC236}">
                <a16:creationId xmlns:a16="http://schemas.microsoft.com/office/drawing/2014/main" id="{4006FFCA-5CA3-824A-86BB-CC0B375EEC9B}"/>
              </a:ext>
            </a:extLst>
          </p:cNvPr>
          <p:cNvSpPr txBox="1"/>
          <p:nvPr/>
        </p:nvSpPr>
        <p:spPr>
          <a:xfrm>
            <a:off x="6238167" y="1479736"/>
            <a:ext cx="573954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a:t>
            </a:r>
            <a:r>
              <a:rPr lang="es-ES" sz="2000" dirty="0" err="1">
                <a:solidFill>
                  <a:srgbClr val="4472C4">
                    <a:lumMod val="50000"/>
                  </a:srgbClr>
                </a:solidFill>
                <a:latin typeface="Century Gothic"/>
              </a:rPr>
              <a:t>pass</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exam</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passing</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exam</a:t>
            </a:r>
            <a:r>
              <a:rPr lang="es-ES" sz="2000" dirty="0">
                <a:solidFill>
                  <a:srgbClr val="4472C4">
                    <a:lumMod val="50000"/>
                  </a:srgbClr>
                </a:solidFill>
                <a:latin typeface="Century Gothic"/>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15" name="CuadroTexto 36">
            <a:extLst>
              <a:ext uri="{FF2B5EF4-FFF2-40B4-BE49-F238E27FC236}">
                <a16:creationId xmlns:a16="http://schemas.microsoft.com/office/drawing/2014/main" id="{9D79B42D-DFF3-AC4E-8E14-7F07350607D4}"/>
              </a:ext>
            </a:extLst>
          </p:cNvPr>
          <p:cNvSpPr txBox="1"/>
          <p:nvPr/>
        </p:nvSpPr>
        <p:spPr>
          <a:xfrm>
            <a:off x="3468452" y="2353393"/>
            <a:ext cx="2398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tener ganas (de)</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16" name="CuadroTexto 36">
            <a:extLst>
              <a:ext uri="{FF2B5EF4-FFF2-40B4-BE49-F238E27FC236}">
                <a16:creationId xmlns:a16="http://schemas.microsoft.com/office/drawing/2014/main" id="{4D4458CC-AD2C-394B-A3DC-367A7F40A572}"/>
              </a:ext>
            </a:extLst>
          </p:cNvPr>
          <p:cNvSpPr txBox="1"/>
          <p:nvPr/>
        </p:nvSpPr>
        <p:spPr>
          <a:xfrm>
            <a:off x="3468452" y="2808800"/>
            <a:ext cx="11705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explicar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CuadroTexto 36">
            <a:extLst>
              <a:ext uri="{FF2B5EF4-FFF2-40B4-BE49-F238E27FC236}">
                <a16:creationId xmlns:a16="http://schemas.microsoft.com/office/drawing/2014/main" id="{28672642-CBA0-3C41-B766-D2863644FA90}"/>
              </a:ext>
            </a:extLst>
          </p:cNvPr>
          <p:cNvSpPr txBox="1"/>
          <p:nvPr/>
        </p:nvSpPr>
        <p:spPr>
          <a:xfrm>
            <a:off x="3469691" y="3237826"/>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mover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CuadroTexto 36">
            <a:extLst>
              <a:ext uri="{FF2B5EF4-FFF2-40B4-BE49-F238E27FC236}">
                <a16:creationId xmlns:a16="http://schemas.microsoft.com/office/drawing/2014/main" id="{BFD4156C-BF04-9C41-8093-A1E209A5CA20}"/>
              </a:ext>
            </a:extLst>
          </p:cNvPr>
          <p:cNvSpPr txBox="1"/>
          <p:nvPr/>
        </p:nvSpPr>
        <p:spPr>
          <a:xfrm>
            <a:off x="3468452" y="3685299"/>
            <a:ext cx="10550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reducir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9" name="CuadroTexto 37">
            <a:extLst>
              <a:ext uri="{FF2B5EF4-FFF2-40B4-BE49-F238E27FC236}">
                <a16:creationId xmlns:a16="http://schemas.microsoft.com/office/drawing/2014/main" id="{84C09110-1A85-B04B-922E-FD60FEB0FDC2}"/>
              </a:ext>
            </a:extLst>
          </p:cNvPr>
          <p:cNvSpPr txBox="1"/>
          <p:nvPr/>
        </p:nvSpPr>
        <p:spPr>
          <a:xfrm>
            <a:off x="6200724" y="2361516"/>
            <a:ext cx="50561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w _ </a:t>
            </a:r>
            <a:r>
              <a:rPr kumimoji="0" lang="es-ES" sz="2000" b="0" i="0" u="none" strike="noStrike" kern="1200" cap="none" spc="0" normalizeH="0" baseline="0" noProof="0" dirty="0">
                <a:ln>
                  <a:noFill/>
                </a:ln>
                <a:solidFill>
                  <a:srgbClr val="4472C4">
                    <a:lumMod val="50000"/>
                  </a:srgbClr>
                </a:solidFill>
                <a:effectLst/>
                <a:uLnTx/>
                <a:uFillTx/>
                <a:latin typeface="Century Gothic"/>
              </a:rPr>
              <a:t>_ </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f</a:t>
            </a:r>
            <a:r>
              <a:rPr kumimoji="0" lang="es-GB" sz="2000" b="0" i="0" u="none" strike="noStrike" kern="1200" cap="none" spc="0" normalizeH="0" baseline="0" noProof="0">
                <a:ln>
                  <a:noFill/>
                </a:ln>
                <a:solidFill>
                  <a:srgbClr val="4472C4">
                    <a:lumMod val="50000"/>
                  </a:srgbClr>
                </a:solidFill>
                <a:effectLst/>
                <a:uLnTx/>
                <a:uFillTx/>
                <a:latin typeface="Century Gothic"/>
              </a:rPr>
              <a:t>_ _</a:t>
            </a:r>
            <a:r>
              <a:rPr kumimoji="0" lang="es-ES" sz="2000" b="0" i="0" u="none" strike="noStrike" kern="1200" cap="none" spc="0" normalizeH="0" baseline="0" noProof="0" dirty="0">
                <a:ln>
                  <a:noFill/>
                </a:ln>
                <a:solidFill>
                  <a:srgbClr val="4472C4">
                    <a:lumMod val="50000"/>
                  </a:srgbClr>
                </a:solidFill>
                <a:effectLst/>
                <a:uLnTx/>
                <a:uFillTx/>
                <a:latin typeface="Century Gothic"/>
              </a:rPr>
              <a:t> _ l_ _ _ d_ _ _ _ </a:t>
            </a:r>
            <a:r>
              <a:rPr kumimoji="0" lang="es-ES" sz="2000" b="0" i="0" u="none" strike="noStrike" kern="1200" cap="none" spc="0" normalizeH="0" baseline="0" noProof="0" dirty="0" err="1">
                <a:ln>
                  <a:noFill/>
                </a:ln>
                <a:solidFill>
                  <a:srgbClr val="4472C4">
                    <a:lumMod val="50000"/>
                  </a:srgbClr>
                </a:solidFill>
                <a:effectLst/>
                <a:uLnTx/>
                <a:uFillTx/>
                <a:latin typeface="Century Gothic"/>
              </a:rPr>
              <a:t>something</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20" name="CuadroTexto 37">
            <a:extLst>
              <a:ext uri="{FF2B5EF4-FFF2-40B4-BE49-F238E27FC236}">
                <a16:creationId xmlns:a16="http://schemas.microsoft.com/office/drawing/2014/main" id="{AA20BC6E-48F0-0E44-B5F2-20B65F89E3E8}"/>
              </a:ext>
            </a:extLst>
          </p:cNvPr>
          <p:cNvSpPr txBox="1"/>
          <p:nvPr/>
        </p:nvSpPr>
        <p:spPr>
          <a:xfrm>
            <a:off x="6194526" y="2812586"/>
            <a:ext cx="50649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e</a:t>
            </a:r>
            <a:r>
              <a:rPr kumimoji="0" lang="es-ES" sz="2000" b="0" i="0" u="none" strike="noStrike" kern="1200" cap="none" spc="0" normalizeH="0" baseline="0" noProof="0" dirty="0">
                <a:ln>
                  <a:noFill/>
                </a:ln>
                <a:solidFill>
                  <a:srgbClr val="4472C4">
                    <a:lumMod val="50000"/>
                  </a:srgbClr>
                </a:solidFill>
                <a:effectLst/>
                <a:uLnTx/>
                <a:uFillTx/>
                <a:latin typeface="Century Gothic"/>
              </a:rPr>
              <a:t>_ </a:t>
            </a:r>
            <a:r>
              <a:rPr kumimoji="0" lang="es-GB" sz="2000" b="0" i="0" u="none" strike="noStrike" kern="1200" cap="none" spc="0" normalizeH="0" baseline="0" noProof="0">
                <a:ln>
                  <a:noFill/>
                </a:ln>
                <a:solidFill>
                  <a:srgbClr val="4472C4">
                    <a:lumMod val="50000"/>
                  </a:srgbClr>
                </a:solidFill>
                <a:effectLst/>
                <a:uLnTx/>
                <a:uFillTx/>
                <a:latin typeface="Century Gothic"/>
              </a:rPr>
              <a:t>_ _ _ _ _</a:t>
            </a:r>
            <a:r>
              <a:rPr lang="es-ES" sz="2000" dirty="0">
                <a:solidFill>
                  <a:srgbClr val="4472C4">
                    <a:lumMod val="50000"/>
                  </a:srgbClr>
                </a:solidFill>
                <a:latin typeface="Century Gothic"/>
              </a:rPr>
              <a:t>, e _ _ _ _ _ _ _ _ _</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21" name="CuadroTexto 37">
            <a:extLst>
              <a:ext uri="{FF2B5EF4-FFF2-40B4-BE49-F238E27FC236}">
                <a16:creationId xmlns:a16="http://schemas.microsoft.com/office/drawing/2014/main" id="{0B957EA6-E391-0743-B1F6-17AEF5C7C6BE}"/>
              </a:ext>
            </a:extLst>
          </p:cNvPr>
          <p:cNvSpPr txBox="1"/>
          <p:nvPr/>
        </p:nvSpPr>
        <p:spPr>
          <a:xfrm>
            <a:off x="6208101" y="3237826"/>
            <a:ext cx="25811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to m_ </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_ _</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 m_ _ _ _ _</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CuadroTexto 37">
            <a:extLst>
              <a:ext uri="{FF2B5EF4-FFF2-40B4-BE49-F238E27FC236}">
                <a16:creationId xmlns:a16="http://schemas.microsoft.com/office/drawing/2014/main" id="{06CC3C8D-3009-0C45-AF7B-D2B5B92F1F1D}"/>
              </a:ext>
            </a:extLst>
          </p:cNvPr>
          <p:cNvSpPr txBox="1"/>
          <p:nvPr/>
        </p:nvSpPr>
        <p:spPr>
          <a:xfrm>
            <a:off x="6198181" y="3693166"/>
            <a:ext cx="31197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to r_ _ _ _ _, r_ </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_</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 _ _ _ _ _</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CuadroTexto 36">
            <a:extLst>
              <a:ext uri="{FF2B5EF4-FFF2-40B4-BE49-F238E27FC236}">
                <a16:creationId xmlns:a16="http://schemas.microsoft.com/office/drawing/2014/main" id="{BA0F3FAB-EC57-8A46-B446-2EC615013A38}"/>
              </a:ext>
            </a:extLst>
          </p:cNvPr>
          <p:cNvSpPr txBox="1"/>
          <p:nvPr/>
        </p:nvSpPr>
        <p:spPr>
          <a:xfrm>
            <a:off x="3449835" y="4130536"/>
            <a:ext cx="12041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lo siento</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CuadroTexto 37">
            <a:extLst>
              <a:ext uri="{FF2B5EF4-FFF2-40B4-BE49-F238E27FC236}">
                <a16:creationId xmlns:a16="http://schemas.microsoft.com/office/drawing/2014/main" id="{1B9F564C-6D36-E749-ACA0-025055EE0489}"/>
              </a:ext>
            </a:extLst>
          </p:cNvPr>
          <p:cNvSpPr txBox="1"/>
          <p:nvPr/>
        </p:nvSpPr>
        <p:spPr>
          <a:xfrm>
            <a:off x="6222131" y="4106118"/>
            <a:ext cx="1149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s _</a:t>
            </a:r>
            <a:r>
              <a:rPr kumimoji="0" lang="es-ES" sz="2000" b="0" i="0" u="none" strike="noStrike" kern="1200" cap="none" spc="0" normalizeH="0" baseline="0" noProof="0" dirty="0">
                <a:ln>
                  <a:noFill/>
                </a:ln>
                <a:solidFill>
                  <a:srgbClr val="4472C4">
                    <a:lumMod val="50000"/>
                  </a:srgbClr>
                </a:solidFill>
                <a:effectLst/>
                <a:uLnTx/>
                <a:uFillTx/>
                <a:latin typeface="Century Gothic"/>
              </a:rPr>
              <a:t> </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_ _</a:t>
            </a:r>
            <a:r>
              <a:rPr kumimoji="0" lang="es-GB" sz="2000" b="0" i="0" u="none" strike="noStrike" kern="1200" cap="none" spc="0" normalizeH="0" baseline="0" noProof="0">
                <a:ln>
                  <a:noFill/>
                </a:ln>
                <a:solidFill>
                  <a:srgbClr val="4472C4">
                    <a:lumMod val="50000"/>
                  </a:srgbClr>
                </a:solidFill>
                <a:effectLst/>
                <a:uLnTx/>
                <a:uFillTx/>
                <a:latin typeface="Century Gothic"/>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28" name="CuadroTexto 36">
            <a:extLst>
              <a:ext uri="{FF2B5EF4-FFF2-40B4-BE49-F238E27FC236}">
                <a16:creationId xmlns:a16="http://schemas.microsoft.com/office/drawing/2014/main" id="{F8D4B81D-CD76-6A41-840B-CEB44E82597B}"/>
              </a:ext>
            </a:extLst>
          </p:cNvPr>
          <p:cNvSpPr txBox="1"/>
          <p:nvPr/>
        </p:nvSpPr>
        <p:spPr>
          <a:xfrm>
            <a:off x="3453976" y="4572838"/>
            <a:ext cx="10342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la hoja</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0" name="CuadroTexto 37">
            <a:extLst>
              <a:ext uri="{FF2B5EF4-FFF2-40B4-BE49-F238E27FC236}">
                <a16:creationId xmlns:a16="http://schemas.microsoft.com/office/drawing/2014/main" id="{91A6174A-91CF-1444-95BA-E5DC56046C12}"/>
              </a:ext>
            </a:extLst>
          </p:cNvPr>
          <p:cNvSpPr txBox="1"/>
          <p:nvPr/>
        </p:nvSpPr>
        <p:spPr>
          <a:xfrm>
            <a:off x="6243097" y="4558548"/>
            <a:ext cx="10791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s</a:t>
            </a:r>
            <a:r>
              <a:rPr kumimoji="0" lang="es-ES" sz="2000" b="0" i="0" u="none" strike="noStrike" kern="1200" cap="none" spc="0" normalizeH="0" baseline="0" noProof="0" dirty="0">
                <a:ln>
                  <a:noFill/>
                </a:ln>
                <a:solidFill>
                  <a:srgbClr val="4472C4">
                    <a:lumMod val="50000"/>
                  </a:srgbClr>
                </a:solidFill>
                <a:effectLst/>
                <a:uLnTx/>
                <a:uFillTx/>
                <a:latin typeface="Century Gothic"/>
              </a:rPr>
              <a:t>_ </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_ _</a:t>
            </a:r>
            <a:r>
              <a:rPr kumimoji="0" lang="es-GB" sz="2000" b="0" i="0" u="none" strike="noStrike" kern="1200" cap="none" spc="0" normalizeH="0" baseline="0" noProof="0">
                <a:ln>
                  <a:noFill/>
                </a:ln>
                <a:solidFill>
                  <a:srgbClr val="4472C4">
                    <a:lumMod val="50000"/>
                  </a:srgbClr>
                </a:solidFill>
                <a:effectLst/>
                <a:uLnTx/>
                <a:uFillTx/>
                <a:latin typeface="Century Gothic"/>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2" name="CuadroTexto 38">
            <a:extLst>
              <a:ext uri="{FF2B5EF4-FFF2-40B4-BE49-F238E27FC236}">
                <a16:creationId xmlns:a16="http://schemas.microsoft.com/office/drawing/2014/main" id="{A7607DC0-40AF-0B43-B97B-25D99EA571DB}"/>
              </a:ext>
            </a:extLst>
          </p:cNvPr>
          <p:cNvSpPr txBox="1"/>
          <p:nvPr/>
        </p:nvSpPr>
        <p:spPr>
          <a:xfrm>
            <a:off x="6241013" y="1936717"/>
            <a:ext cx="181204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deadline</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CuadroTexto 38">
            <a:extLst>
              <a:ext uri="{FF2B5EF4-FFF2-40B4-BE49-F238E27FC236}">
                <a16:creationId xmlns:a16="http://schemas.microsoft.com/office/drawing/2014/main" id="{7A028AC3-C6B6-FA4C-83BB-8A85817FF3F0}"/>
              </a:ext>
            </a:extLst>
          </p:cNvPr>
          <p:cNvSpPr txBox="1"/>
          <p:nvPr/>
        </p:nvSpPr>
        <p:spPr>
          <a:xfrm>
            <a:off x="6243097" y="2367937"/>
            <a:ext cx="501636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a:t>
            </a:r>
            <a:r>
              <a:rPr lang="es-ES" sz="2000" dirty="0" err="1">
                <a:solidFill>
                  <a:srgbClr val="4472C4">
                    <a:lumMod val="50000"/>
                  </a:srgbClr>
                </a:solidFill>
                <a:latin typeface="Century Gothic"/>
              </a:rPr>
              <a:t>want</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feel</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like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doing</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something</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4" name="CuadroTexto 38">
            <a:extLst>
              <a:ext uri="{FF2B5EF4-FFF2-40B4-BE49-F238E27FC236}">
                <a16:creationId xmlns:a16="http://schemas.microsoft.com/office/drawing/2014/main" id="{E8B51D95-09E2-0542-AC29-522FE5ED5D00}"/>
              </a:ext>
            </a:extLst>
          </p:cNvPr>
          <p:cNvSpPr txBox="1"/>
          <p:nvPr/>
        </p:nvSpPr>
        <p:spPr>
          <a:xfrm>
            <a:off x="6245374" y="2796787"/>
            <a:ext cx="499103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a:t>
            </a:r>
            <a:r>
              <a:rPr lang="es-ES" sz="2000" dirty="0" err="1">
                <a:solidFill>
                  <a:srgbClr val="4472C4">
                    <a:lumMod val="50000"/>
                  </a:srgbClr>
                </a:solidFill>
                <a:latin typeface="Century Gothic"/>
              </a:rPr>
              <a:t>explain</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explaining</a:t>
            </a:r>
            <a:r>
              <a:rPr kumimoji="0" lang="es-ES" sz="2000" b="0" i="0" u="none" strike="noStrike" kern="1200" cap="none" spc="0" normalizeH="0" baseline="0" noProof="0" dirty="0">
                <a:ln>
                  <a:noFill/>
                </a:ln>
                <a:solidFill>
                  <a:srgbClr val="4472C4">
                    <a:lumMod val="50000"/>
                  </a:srgbClr>
                </a:solidFill>
                <a:effectLst/>
                <a:uLnTx/>
                <a:uFillTx/>
                <a:latin typeface="Century Gothic"/>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5" name="CuadroTexto 38">
            <a:extLst>
              <a:ext uri="{FF2B5EF4-FFF2-40B4-BE49-F238E27FC236}">
                <a16:creationId xmlns:a16="http://schemas.microsoft.com/office/drawing/2014/main" id="{EC84CF61-05AE-814B-BC6F-F825F76707D0}"/>
              </a:ext>
            </a:extLst>
          </p:cNvPr>
          <p:cNvSpPr txBox="1"/>
          <p:nvPr/>
        </p:nvSpPr>
        <p:spPr>
          <a:xfrm>
            <a:off x="6222131" y="3252312"/>
            <a:ext cx="32283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a:t>
            </a:r>
            <a:r>
              <a:rPr lang="es-ES" sz="2000" dirty="0" err="1">
                <a:solidFill>
                  <a:srgbClr val="4472C4">
                    <a:lumMod val="50000"/>
                  </a:srgbClr>
                </a:solidFill>
                <a:latin typeface="Century Gothic"/>
              </a:rPr>
              <a:t>move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moving</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6" name="CuadroTexto 38">
            <a:extLst>
              <a:ext uri="{FF2B5EF4-FFF2-40B4-BE49-F238E27FC236}">
                <a16:creationId xmlns:a16="http://schemas.microsoft.com/office/drawing/2014/main" id="{0D8C3DB9-BA12-6141-AC6F-82001B8FF7E6}"/>
              </a:ext>
            </a:extLst>
          </p:cNvPr>
          <p:cNvSpPr txBox="1"/>
          <p:nvPr/>
        </p:nvSpPr>
        <p:spPr>
          <a:xfrm>
            <a:off x="6233159" y="3685544"/>
            <a:ext cx="377579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reduce, </a:t>
            </a:r>
            <a:r>
              <a:rPr lang="es-ES" sz="2000" dirty="0" err="1">
                <a:solidFill>
                  <a:srgbClr val="4472C4">
                    <a:lumMod val="50000"/>
                  </a:srgbClr>
                </a:solidFill>
                <a:latin typeface="Century Gothic"/>
              </a:rPr>
              <a:t>reducing</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41" name="CuadroTexto 38">
            <a:extLst>
              <a:ext uri="{FF2B5EF4-FFF2-40B4-BE49-F238E27FC236}">
                <a16:creationId xmlns:a16="http://schemas.microsoft.com/office/drawing/2014/main" id="{30E8A267-BD29-3943-8030-0058E1D5F80D}"/>
              </a:ext>
            </a:extLst>
          </p:cNvPr>
          <p:cNvSpPr txBox="1"/>
          <p:nvPr/>
        </p:nvSpPr>
        <p:spPr>
          <a:xfrm>
            <a:off x="6245374" y="4130536"/>
            <a:ext cx="122273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sorry</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2" name="CuadroTexto 38">
            <a:extLst>
              <a:ext uri="{FF2B5EF4-FFF2-40B4-BE49-F238E27FC236}">
                <a16:creationId xmlns:a16="http://schemas.microsoft.com/office/drawing/2014/main" id="{73B46B8A-380A-CF48-B841-69D600FAB023}"/>
              </a:ext>
            </a:extLst>
          </p:cNvPr>
          <p:cNvSpPr txBox="1"/>
          <p:nvPr/>
        </p:nvSpPr>
        <p:spPr>
          <a:xfrm>
            <a:off x="6245374" y="4565162"/>
            <a:ext cx="119235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sheet</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9" name="Picture 6" descr="Sheet, Document, Paper, Letter, Text">
            <a:extLst>
              <a:ext uri="{FF2B5EF4-FFF2-40B4-BE49-F238E27FC236}">
                <a16:creationId xmlns:a16="http://schemas.microsoft.com/office/drawing/2014/main" id="{E20009AA-B207-4C42-BEDD-99E63AFF3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5857">
            <a:off x="10796698" y="4753689"/>
            <a:ext cx="925530" cy="11874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Meeting, Delivery, Deadline, Hand, Write">
            <a:extLst>
              <a:ext uri="{FF2B5EF4-FFF2-40B4-BE49-F238E27FC236}">
                <a16:creationId xmlns:a16="http://schemas.microsoft.com/office/drawing/2014/main" id="{7B82A1A8-9BBC-BA42-A53A-5C887B163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914" y="2963389"/>
            <a:ext cx="1269084" cy="898934"/>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22255594-6333-E645-93AC-1A967DA52066}"/>
              </a:ext>
            </a:extLst>
          </p:cNvPr>
          <p:cNvGrpSpPr/>
          <p:nvPr/>
        </p:nvGrpSpPr>
        <p:grpSpPr>
          <a:xfrm>
            <a:off x="246421" y="1014116"/>
            <a:ext cx="2156886" cy="1731058"/>
            <a:chOff x="869414" y="858538"/>
            <a:chExt cx="2270880" cy="1896083"/>
          </a:xfrm>
        </p:grpSpPr>
        <p:pic>
          <p:nvPicPr>
            <p:cNvPr id="56" name="Picture 12" descr="To-Do, List, Business, Checklist, Form">
              <a:extLst>
                <a:ext uri="{FF2B5EF4-FFF2-40B4-BE49-F238E27FC236}">
                  <a16:creationId xmlns:a16="http://schemas.microsoft.com/office/drawing/2014/main" id="{8AF693D1-9C5D-384F-9A1A-AC698C54701A}"/>
                </a:ext>
              </a:extLst>
            </p:cNvPr>
            <p:cNvPicPr>
              <a:picLocks noChangeAspect="1" noChangeArrowheads="1"/>
            </p:cNvPicPr>
            <p:nvPr/>
          </p:nvPicPr>
          <p:blipFill rotWithShape="1">
            <a:blip r:embed="rId6">
              <a:clrChange>
                <a:clrFrom>
                  <a:srgbClr val="BDF8F4"/>
                </a:clrFrom>
                <a:clrTo>
                  <a:srgbClr val="BDF8F4">
                    <a:alpha val="0"/>
                  </a:srgbClr>
                </a:clrTo>
              </a:clrChange>
              <a:extLst>
                <a:ext uri="{28A0092B-C50C-407E-A947-70E740481C1C}">
                  <a14:useLocalDpi xmlns:a14="http://schemas.microsoft.com/office/drawing/2010/main" val="0"/>
                </a:ext>
              </a:extLst>
            </a:blip>
            <a:srcRect l="10402" t="5649" r="41874" b="2717"/>
            <a:stretch/>
          </p:blipFill>
          <p:spPr bwMode="auto">
            <a:xfrm>
              <a:off x="869414" y="858538"/>
              <a:ext cx="1556779" cy="189608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3777DE18-08ED-3341-83C2-CA82C048B5AB}"/>
                </a:ext>
              </a:extLst>
            </p:cNvPr>
            <p:cNvSpPr txBox="1"/>
            <p:nvPr/>
          </p:nvSpPr>
          <p:spPr>
            <a:xfrm rot="20349365">
              <a:off x="991454" y="1442723"/>
              <a:ext cx="2148840" cy="584775"/>
            </a:xfrm>
            <a:prstGeom prst="rect">
              <a:avLst/>
            </a:prstGeom>
            <a:noFill/>
          </p:spPr>
          <p:txBody>
            <a:bodyPr wrap="square" rtlCol="0">
              <a:spAutoFit/>
            </a:bodyPr>
            <a:lstStyle/>
            <a:p>
              <a:pPr algn="l"/>
              <a:r>
                <a:rPr lang="en-US" sz="3200" dirty="0">
                  <a:solidFill>
                    <a:srgbClr val="FF0000"/>
                  </a:solidFill>
                  <a:latin typeface="Courier New" panose="02070309020205020404" pitchFamily="49" charset="0"/>
                  <a:cs typeface="Courier New" panose="02070309020205020404" pitchFamily="49" charset="0"/>
                </a:rPr>
                <a:t>PASS</a:t>
              </a:r>
            </a:p>
          </p:txBody>
        </p:sp>
      </p:grpSp>
      <p:pic>
        <p:nvPicPr>
          <p:cNvPr id="58" name="Picture 2" descr="Animation, Boy, Child, Motion, Movement">
            <a:extLst>
              <a:ext uri="{FF2B5EF4-FFF2-40B4-BE49-F238E27FC236}">
                <a16:creationId xmlns:a16="http://schemas.microsoft.com/office/drawing/2014/main" id="{5F88FAF9-3C29-7A42-A9CC-3691E41103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812" y="3007784"/>
            <a:ext cx="2472481" cy="142966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Sorry, Excuse Me, I Beg Your Pardon">
            <a:extLst>
              <a:ext uri="{FF2B5EF4-FFF2-40B4-BE49-F238E27FC236}">
                <a16:creationId xmlns:a16="http://schemas.microsoft.com/office/drawing/2014/main" id="{D1EC93F8-AA0C-B74F-8062-5F78AB48C6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237" y="4593777"/>
            <a:ext cx="2274820" cy="1552151"/>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5">
            <a:extLst>
              <a:ext uri="{FF2B5EF4-FFF2-40B4-BE49-F238E27FC236}">
                <a16:creationId xmlns:a16="http://schemas.microsoft.com/office/drawing/2014/main" id="{65F80E57-967E-A243-971E-3065C7C35CD5}"/>
              </a:ext>
            </a:extLst>
          </p:cNvPr>
          <p:cNvSpPr txBox="1"/>
          <p:nvPr/>
        </p:nvSpPr>
        <p:spPr>
          <a:xfrm>
            <a:off x="8864404" y="188591"/>
            <a:ext cx="8675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3</a:t>
            </a: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4</a:t>
            </a: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endPar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CuadroTexto 36">
            <a:extLst>
              <a:ext uri="{FF2B5EF4-FFF2-40B4-BE49-F238E27FC236}">
                <a16:creationId xmlns:a16="http://schemas.microsoft.com/office/drawing/2014/main" id="{2FDC1278-E693-D84A-9B3B-06DF32C173EC}"/>
              </a:ext>
            </a:extLst>
          </p:cNvPr>
          <p:cNvSpPr txBox="1"/>
          <p:nvPr/>
        </p:nvSpPr>
        <p:spPr>
          <a:xfrm>
            <a:off x="3475716" y="5005615"/>
            <a:ext cx="13099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conmigo</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5" name="CuadroTexto 36">
            <a:extLst>
              <a:ext uri="{FF2B5EF4-FFF2-40B4-BE49-F238E27FC236}">
                <a16:creationId xmlns:a16="http://schemas.microsoft.com/office/drawing/2014/main" id="{B6372DFC-ABD3-B641-B4E9-E4A421A1FDEA}"/>
              </a:ext>
            </a:extLst>
          </p:cNvPr>
          <p:cNvSpPr txBox="1"/>
          <p:nvPr/>
        </p:nvSpPr>
        <p:spPr>
          <a:xfrm>
            <a:off x="3462039" y="5442575"/>
            <a:ext cx="10679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la nota</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46" name="CuadroTexto 36">
            <a:extLst>
              <a:ext uri="{FF2B5EF4-FFF2-40B4-BE49-F238E27FC236}">
                <a16:creationId xmlns:a16="http://schemas.microsoft.com/office/drawing/2014/main" id="{F3E91F44-14EE-C741-82A4-2EE3FCF94855}"/>
              </a:ext>
            </a:extLst>
          </p:cNvPr>
          <p:cNvSpPr txBox="1"/>
          <p:nvPr/>
        </p:nvSpPr>
        <p:spPr>
          <a:xfrm>
            <a:off x="3434485" y="5890048"/>
            <a:ext cx="16834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de acuerdo</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CuadroTexto 38">
            <a:extLst>
              <a:ext uri="{FF2B5EF4-FFF2-40B4-BE49-F238E27FC236}">
                <a16:creationId xmlns:a16="http://schemas.microsoft.com/office/drawing/2014/main" id="{D4DE8806-CA62-544A-B8F9-36C011FA5795}"/>
              </a:ext>
            </a:extLst>
          </p:cNvPr>
          <p:cNvSpPr txBox="1"/>
          <p:nvPr/>
        </p:nvSpPr>
        <p:spPr>
          <a:xfrm>
            <a:off x="6233158" y="5008155"/>
            <a:ext cx="377579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err="1">
                <a:solidFill>
                  <a:srgbClr val="4472C4">
                    <a:lumMod val="50000"/>
                  </a:srgbClr>
                </a:solidFill>
                <a:latin typeface="Century Gothic"/>
              </a:rPr>
              <a:t>with</a:t>
            </a:r>
            <a:r>
              <a:rPr lang="es-ES" sz="2000" noProof="0" dirty="0">
                <a:solidFill>
                  <a:srgbClr val="4472C4">
                    <a:lumMod val="50000"/>
                  </a:srgbClr>
                </a:solidFill>
                <a:latin typeface="Century Gothic"/>
              </a:rPr>
              <a:t> me</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48" name="CuadroTexto 38">
            <a:extLst>
              <a:ext uri="{FF2B5EF4-FFF2-40B4-BE49-F238E27FC236}">
                <a16:creationId xmlns:a16="http://schemas.microsoft.com/office/drawing/2014/main" id="{330CF41A-65E6-E84F-B52B-C2873CE8395A}"/>
              </a:ext>
            </a:extLst>
          </p:cNvPr>
          <p:cNvSpPr txBox="1"/>
          <p:nvPr/>
        </p:nvSpPr>
        <p:spPr>
          <a:xfrm>
            <a:off x="6222131" y="5462520"/>
            <a:ext cx="245811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m</a:t>
            </a:r>
            <a:r>
              <a:rPr kumimoji="0" lang="es-ES" sz="2000" b="0" i="0" u="none" strike="noStrike" kern="1200" cap="none" spc="0" normalizeH="0" baseline="0" noProof="0" dirty="0" err="1">
                <a:ln>
                  <a:noFill/>
                </a:ln>
                <a:solidFill>
                  <a:srgbClr val="4472C4">
                    <a:lumMod val="50000"/>
                  </a:srgbClr>
                </a:solidFill>
                <a:effectLst/>
                <a:uLnTx/>
                <a:uFillTx/>
                <a:latin typeface="Century Gothic"/>
              </a:rPr>
              <a:t>ark</a:t>
            </a:r>
            <a:r>
              <a:rPr kumimoji="0" lang="es-ES" sz="2000" b="0" i="0" u="none" strike="noStrike" kern="1200" cap="none" spc="0" normalizeH="0" baseline="0" noProof="0" dirty="0">
                <a:ln>
                  <a:noFill/>
                </a:ln>
                <a:solidFill>
                  <a:srgbClr val="4472C4">
                    <a:lumMod val="50000"/>
                  </a:srgbClr>
                </a:solidFill>
                <a:effectLst/>
                <a:uLnTx/>
                <a:uFillTx/>
                <a:latin typeface="Century Gothic"/>
              </a:rPr>
              <a:t>, grade</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51" name="CuadroTexto 38">
            <a:extLst>
              <a:ext uri="{FF2B5EF4-FFF2-40B4-BE49-F238E27FC236}">
                <a16:creationId xmlns:a16="http://schemas.microsoft.com/office/drawing/2014/main" id="{8AA75649-EA6F-C449-A8BE-4FDAF76E8BB4}"/>
              </a:ext>
            </a:extLst>
          </p:cNvPr>
          <p:cNvSpPr txBox="1"/>
          <p:nvPr/>
        </p:nvSpPr>
        <p:spPr>
          <a:xfrm>
            <a:off x="6258628" y="5890048"/>
            <a:ext cx="70489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ok</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Tree>
    <p:extLst>
      <p:ext uri="{BB962C8B-B14F-4D97-AF65-F5344CB8AC3E}">
        <p14:creationId xmlns:p14="http://schemas.microsoft.com/office/powerpoint/2010/main" val="5117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2" grpId="0" animBg="1"/>
      <p:bldP spid="33" grpId="0" animBg="1"/>
      <p:bldP spid="34" grpId="0" animBg="1"/>
      <p:bldP spid="35" grpId="0" animBg="1"/>
      <p:bldP spid="36" grpId="0" animBg="1"/>
      <p:bldP spid="41" grpId="0" animBg="1"/>
      <p:bldP spid="42" grpId="0" animBg="1"/>
      <p:bldP spid="47" grpId="0" animBg="1"/>
      <p:bldP spid="48"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9"/>
          <p:cNvGraphicFramePr>
            <a:graphicFrameLocks noGrp="1"/>
          </p:cNvGraphicFramePr>
          <p:nvPr>
            <p:extLst>
              <p:ext uri="{D42A27DB-BD31-4B8C-83A1-F6EECF244321}">
                <p14:modId xmlns:p14="http://schemas.microsoft.com/office/powerpoint/2010/main" val="4226251753"/>
              </p:ext>
            </p:extLst>
          </p:nvPr>
        </p:nvGraphicFramePr>
        <p:xfrm>
          <a:off x="1186039" y="1509904"/>
          <a:ext cx="8559171" cy="4850703"/>
        </p:xfrm>
        <a:graphic>
          <a:graphicData uri="http://schemas.openxmlformats.org/drawingml/2006/table">
            <a:tbl>
              <a:tblPr firstRow="1" bandRow="1">
                <a:tableStyleId>{5940675A-B579-460E-94D1-54222C63F5DA}</a:tableStyleId>
              </a:tblPr>
              <a:tblGrid>
                <a:gridCol w="4734470">
                  <a:extLst>
                    <a:ext uri="{9D8B030D-6E8A-4147-A177-3AD203B41FA5}">
                      <a16:colId xmlns:a16="http://schemas.microsoft.com/office/drawing/2014/main" val="1106113379"/>
                    </a:ext>
                  </a:extLst>
                </a:gridCol>
                <a:gridCol w="3824701">
                  <a:extLst>
                    <a:ext uri="{9D8B030D-6E8A-4147-A177-3AD203B41FA5}">
                      <a16:colId xmlns:a16="http://schemas.microsoft.com/office/drawing/2014/main" val="2994070164"/>
                    </a:ext>
                  </a:extLst>
                </a:gridCol>
              </a:tblGrid>
              <a:tr h="440973">
                <a:tc>
                  <a:txBody>
                    <a:bodyPr/>
                    <a:lstStyle/>
                    <a:p>
                      <a:endParaRPr lang="en-GB"/>
                    </a:p>
                  </a:txBody>
                  <a:tcPr/>
                </a:tc>
                <a:tc>
                  <a:txBody>
                    <a:bodyPr/>
                    <a:lstStyle/>
                    <a:p>
                      <a:endParaRPr lang="en-GB"/>
                    </a:p>
                  </a:txBody>
                  <a:tcPr/>
                </a:tc>
                <a:extLst>
                  <a:ext uri="{0D108BD9-81ED-4DB2-BD59-A6C34878D82A}">
                    <a16:rowId xmlns:a16="http://schemas.microsoft.com/office/drawing/2014/main" val="2038516173"/>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387858138"/>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4236853747"/>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4288644892"/>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3766709790"/>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2944852460"/>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2887221211"/>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468808154"/>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1937949304"/>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957471161"/>
                  </a:ext>
                </a:extLst>
              </a:tr>
              <a:tr h="440973">
                <a:tc>
                  <a:txBody>
                    <a:bodyPr/>
                    <a:lstStyle/>
                    <a:p>
                      <a:endParaRPr lang="en-GB"/>
                    </a:p>
                  </a:txBody>
                  <a:tcPr/>
                </a:tc>
                <a:tc>
                  <a:txBody>
                    <a:bodyPr/>
                    <a:lstStyle/>
                    <a:p>
                      <a:endParaRPr lang="en-GB"/>
                    </a:p>
                  </a:txBody>
                  <a:tcPr/>
                </a:tc>
                <a:extLst>
                  <a:ext uri="{0D108BD9-81ED-4DB2-BD59-A6C34878D82A}">
                    <a16:rowId xmlns:a16="http://schemas.microsoft.com/office/drawing/2014/main" val="1575735506"/>
                  </a:ext>
                </a:extLst>
              </a:tr>
            </a:tbl>
          </a:graphicData>
        </a:graphic>
      </p:graphicFrame>
      <p:sp>
        <p:nvSpPr>
          <p:cNvPr id="31" name="CuadroTexto 30">
            <a:extLst>
              <a:ext uri="{FF2B5EF4-FFF2-40B4-BE49-F238E27FC236}">
                <a16:creationId xmlns:a16="http://schemas.microsoft.com/office/drawing/2014/main" id="{51D00954-06AC-8548-9C83-B98FF0B6E9AA}"/>
              </a:ext>
            </a:extLst>
          </p:cNvPr>
          <p:cNvSpPr txBox="1"/>
          <p:nvPr/>
        </p:nvSpPr>
        <p:spPr>
          <a:xfrm>
            <a:off x="5980446" y="1527159"/>
            <a:ext cx="1481496"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4472C4">
                    <a:lumMod val="50000"/>
                  </a:srgbClr>
                </a:solidFill>
                <a:latin typeface="Century Gothic"/>
              </a:rPr>
              <a:t>a_ _ _ _ _ _</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8" name="CuadroTexto 37">
            <a:extLst>
              <a:ext uri="{FF2B5EF4-FFF2-40B4-BE49-F238E27FC236}">
                <a16:creationId xmlns:a16="http://schemas.microsoft.com/office/drawing/2014/main" id="{88DD1E0B-BFF4-E848-BE13-50403D9278C7}"/>
              </a:ext>
            </a:extLst>
          </p:cNvPr>
          <p:cNvSpPr txBox="1"/>
          <p:nvPr/>
        </p:nvSpPr>
        <p:spPr>
          <a:xfrm>
            <a:off x="5968606" y="1963749"/>
            <a:ext cx="2401619"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4472C4">
                    <a:lumMod val="50000"/>
                  </a:srgbClr>
                </a:solidFill>
                <a:latin typeface="Century Gothic"/>
              </a:rPr>
              <a:t>la f</a:t>
            </a:r>
            <a:r>
              <a:rPr kumimoji="0" lang="es-GB" sz="2000" b="0" i="0" u="none" strike="noStrike" kern="1200" cap="none" spc="0" normalizeH="0" baseline="0" noProof="0">
                <a:ln>
                  <a:noFill/>
                </a:ln>
                <a:solidFill>
                  <a:srgbClr val="4472C4">
                    <a:lumMod val="50000"/>
                  </a:srgbClr>
                </a:solidFill>
                <a:effectLst/>
                <a:uLnTx/>
                <a:uFillTx/>
                <a:latin typeface="Century Gothic"/>
              </a:rPr>
              <a:t>_ _ _ _ </a:t>
            </a:r>
            <a:r>
              <a:rPr kumimoji="0" lang="es-ES" sz="2000" b="0" i="0" u="none" strike="noStrike" kern="1200" cap="none" spc="0" normalizeH="0" baseline="0" noProof="0" dirty="0">
                <a:ln>
                  <a:noFill/>
                </a:ln>
                <a:solidFill>
                  <a:srgbClr val="4472C4">
                    <a:lumMod val="50000"/>
                  </a:srgbClr>
                </a:solidFill>
                <a:effectLst/>
                <a:uLnTx/>
                <a:uFillTx/>
                <a:latin typeface="Century Gothic"/>
              </a:rPr>
              <a:t> l</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_ _ _ _</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19" name="CuadroTexto 37">
            <a:extLst>
              <a:ext uri="{FF2B5EF4-FFF2-40B4-BE49-F238E27FC236}">
                <a16:creationId xmlns:a16="http://schemas.microsoft.com/office/drawing/2014/main" id="{84C09110-1A85-B04B-922E-FD60FEB0FDC2}"/>
              </a:ext>
            </a:extLst>
          </p:cNvPr>
          <p:cNvSpPr txBox="1"/>
          <p:nvPr/>
        </p:nvSpPr>
        <p:spPr>
          <a:xfrm>
            <a:off x="5955565" y="2411719"/>
            <a:ext cx="222048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4472C4">
                    <a:lumMod val="50000"/>
                  </a:srgbClr>
                </a:solidFill>
                <a:latin typeface="Century Gothic"/>
              </a:rPr>
              <a:t>tener g</a:t>
            </a:r>
            <a:r>
              <a:rPr kumimoji="0" lang="es-GB" sz="2000" b="0" i="0" u="none" strike="noStrike" kern="1200" cap="none" spc="0" normalizeH="0" baseline="0" noProof="0">
                <a:ln>
                  <a:noFill/>
                </a:ln>
                <a:solidFill>
                  <a:srgbClr val="4472C4">
                    <a:lumMod val="50000"/>
                  </a:srgbClr>
                </a:solidFill>
                <a:effectLst/>
                <a:uLnTx/>
                <a:uFillTx/>
                <a:latin typeface="Century Gothic"/>
              </a:rPr>
              <a:t>_ _ _</a:t>
            </a:r>
            <a:r>
              <a:rPr kumimoji="0" lang="es-ES" sz="2000" b="0" i="0" u="none" strike="noStrike" kern="1200" cap="none" spc="0" normalizeH="0" baseline="0" noProof="0" dirty="0">
                <a:ln>
                  <a:noFill/>
                </a:ln>
                <a:solidFill>
                  <a:srgbClr val="4472C4">
                    <a:lumMod val="50000"/>
                  </a:srgbClr>
                </a:solidFill>
                <a:effectLst/>
                <a:uLnTx/>
                <a:uFillTx/>
                <a:latin typeface="Century Gothic"/>
              </a:rPr>
              <a:t> _ de</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20" name="CuadroTexto 37">
            <a:extLst>
              <a:ext uri="{FF2B5EF4-FFF2-40B4-BE49-F238E27FC236}">
                <a16:creationId xmlns:a16="http://schemas.microsoft.com/office/drawing/2014/main" id="{AA20BC6E-48F0-0E44-B5F2-20B65F89E3E8}"/>
              </a:ext>
            </a:extLst>
          </p:cNvPr>
          <p:cNvSpPr txBox="1"/>
          <p:nvPr/>
        </p:nvSpPr>
        <p:spPr>
          <a:xfrm>
            <a:off x="5990623" y="2846951"/>
            <a:ext cx="287378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e</a:t>
            </a:r>
            <a:r>
              <a:rPr kumimoji="0" lang="es-ES" sz="2000" b="0" i="0" u="none" strike="noStrike" kern="1200" cap="none" spc="0" normalizeH="0" baseline="0" noProof="0" dirty="0">
                <a:ln>
                  <a:noFill/>
                </a:ln>
                <a:solidFill>
                  <a:srgbClr val="4472C4">
                    <a:lumMod val="50000"/>
                  </a:srgbClr>
                </a:solidFill>
                <a:effectLst/>
                <a:uLnTx/>
                <a:uFillTx/>
                <a:latin typeface="Century Gothic"/>
              </a:rPr>
              <a:t>_ </a:t>
            </a:r>
            <a:r>
              <a:rPr kumimoji="0" lang="es-GB" sz="2000" b="0" i="0" u="none" strike="noStrike" kern="1200" cap="none" spc="0" normalizeH="0" baseline="0" noProof="0">
                <a:ln>
                  <a:noFill/>
                </a:ln>
                <a:solidFill>
                  <a:srgbClr val="4472C4">
                    <a:lumMod val="50000"/>
                  </a:srgbClr>
                </a:solidFill>
                <a:effectLst/>
                <a:uLnTx/>
                <a:uFillTx/>
                <a:latin typeface="Century Gothic"/>
              </a:rPr>
              <a:t>_ _ _ _ _</a:t>
            </a:r>
            <a:r>
              <a:rPr kumimoji="0" lang="es-ES" sz="2000" b="0" i="0" u="none" strike="noStrike" kern="1200" cap="none" spc="0" normalizeH="0" noProof="0" dirty="0">
                <a:ln>
                  <a:noFill/>
                </a:ln>
                <a:solidFill>
                  <a:srgbClr val="4472C4">
                    <a:lumMod val="50000"/>
                  </a:srgbClr>
                </a:solidFill>
                <a:effectLst/>
                <a:uLnTx/>
                <a:uFillTx/>
                <a:latin typeface="Century Gothic"/>
              </a:rPr>
              <a:t> _</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21" name="CuadroTexto 37">
            <a:extLst>
              <a:ext uri="{FF2B5EF4-FFF2-40B4-BE49-F238E27FC236}">
                <a16:creationId xmlns:a16="http://schemas.microsoft.com/office/drawing/2014/main" id="{0B957EA6-E391-0743-B1F6-17AEF5C7C6BE}"/>
              </a:ext>
            </a:extLst>
          </p:cNvPr>
          <p:cNvSpPr txBox="1"/>
          <p:nvPr/>
        </p:nvSpPr>
        <p:spPr>
          <a:xfrm>
            <a:off x="5951002" y="3298727"/>
            <a:ext cx="114967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m_ _ _ _</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CuadroTexto 37">
            <a:extLst>
              <a:ext uri="{FF2B5EF4-FFF2-40B4-BE49-F238E27FC236}">
                <a16:creationId xmlns:a16="http://schemas.microsoft.com/office/drawing/2014/main" id="{06CC3C8D-3009-0C45-AF7B-D2B5B92F1F1D}"/>
              </a:ext>
            </a:extLst>
          </p:cNvPr>
          <p:cNvSpPr txBox="1"/>
          <p:nvPr/>
        </p:nvSpPr>
        <p:spPr>
          <a:xfrm>
            <a:off x="5968606" y="3730561"/>
            <a:ext cx="255448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r_ _ _ _ _ _</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CuadroTexto 37">
            <a:extLst>
              <a:ext uri="{FF2B5EF4-FFF2-40B4-BE49-F238E27FC236}">
                <a16:creationId xmlns:a16="http://schemas.microsoft.com/office/drawing/2014/main" id="{1B9F564C-6D36-E749-ACA0-025055EE0489}"/>
              </a:ext>
            </a:extLst>
          </p:cNvPr>
          <p:cNvSpPr txBox="1"/>
          <p:nvPr/>
        </p:nvSpPr>
        <p:spPr>
          <a:xfrm>
            <a:off x="5974574" y="4178387"/>
            <a:ext cx="156805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4472C4">
                    <a:lumMod val="50000"/>
                  </a:srgbClr>
                </a:solidFill>
                <a:latin typeface="Century Gothic"/>
              </a:rPr>
              <a:t>lo</a:t>
            </a:r>
            <a:r>
              <a:rPr kumimoji="0" lang="es-ES" sz="2000" b="0" i="0" u="none" strike="noStrike" kern="1200" cap="none" spc="0" normalizeH="0" baseline="0" noProof="0" dirty="0">
                <a:ln>
                  <a:noFill/>
                </a:ln>
                <a:solidFill>
                  <a:srgbClr val="4472C4">
                    <a:lumMod val="50000"/>
                  </a:srgbClr>
                </a:solidFill>
                <a:effectLst/>
                <a:uLnTx/>
                <a:uFillTx/>
                <a:latin typeface="Century Gothic"/>
              </a:rPr>
              <a:t> </a:t>
            </a:r>
            <a:r>
              <a:rPr lang="es-ES" sz="2000" dirty="0">
                <a:solidFill>
                  <a:srgbClr val="4472C4">
                    <a:lumMod val="50000"/>
                  </a:srgbClr>
                </a:solidFill>
                <a:latin typeface="Century Gothic"/>
              </a:rPr>
              <a:t>s</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_ _ _ _</a:t>
            </a:r>
            <a:r>
              <a:rPr kumimoji="0" lang="es-GB" sz="2000" b="0" i="0" u="none" strike="noStrike" kern="1200" cap="none" spc="0" normalizeH="0" baseline="0" noProof="0">
                <a:ln>
                  <a:noFill/>
                </a:ln>
                <a:solidFill>
                  <a:srgbClr val="4472C4">
                    <a:lumMod val="50000"/>
                  </a:srgbClr>
                </a:solidFill>
                <a:effectLst/>
                <a:uLnTx/>
                <a:uFillTx/>
                <a:latin typeface="Century Gothic"/>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0" name="CuadroTexto 37">
            <a:extLst>
              <a:ext uri="{FF2B5EF4-FFF2-40B4-BE49-F238E27FC236}">
                <a16:creationId xmlns:a16="http://schemas.microsoft.com/office/drawing/2014/main" id="{91A6174A-91CF-1444-95BA-E5DC56046C12}"/>
              </a:ext>
            </a:extLst>
          </p:cNvPr>
          <p:cNvSpPr txBox="1"/>
          <p:nvPr/>
        </p:nvSpPr>
        <p:spPr>
          <a:xfrm>
            <a:off x="5974574" y="4620791"/>
            <a:ext cx="116410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la h</a:t>
            </a:r>
            <a:r>
              <a:rPr kumimoji="0" lang="es-ES" sz="2000" b="0" i="0" u="none" strike="noStrike" kern="1200" cap="none" spc="0" normalizeH="0" baseline="0" noProof="0" dirty="0">
                <a:ln>
                  <a:noFill/>
                </a:ln>
                <a:solidFill>
                  <a:srgbClr val="4472C4">
                    <a:lumMod val="50000"/>
                  </a:srgbClr>
                </a:solidFill>
                <a:effectLst/>
                <a:uLnTx/>
                <a:uFillTx/>
                <a:latin typeface="Century Gothic"/>
              </a:rPr>
              <a:t>_ </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dirty="0">
                <a:ln>
                  <a:noFill/>
                </a:ln>
                <a:solidFill>
                  <a:srgbClr val="4472C4">
                    <a:lumMod val="50000"/>
                  </a:srgbClr>
                </a:solidFill>
                <a:effectLst/>
                <a:uLnTx/>
                <a:uFillTx/>
                <a:latin typeface="Century Gothic"/>
              </a:rPr>
              <a:t> _</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adroTexto 11">
            <a:extLst>
              <a:ext uri="{FF2B5EF4-FFF2-40B4-BE49-F238E27FC236}">
                <a16:creationId xmlns:a16="http://schemas.microsoft.com/office/drawing/2014/main" id="{BD05FE66-95E1-7743-B9F8-33B51147998B}"/>
              </a:ext>
            </a:extLst>
          </p:cNvPr>
          <p:cNvSpPr txBox="1"/>
          <p:nvPr/>
        </p:nvSpPr>
        <p:spPr>
          <a:xfrm>
            <a:off x="6342350" y="1051559"/>
            <a:ext cx="124585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Español</a:t>
            </a:r>
          </a:p>
        </p:txBody>
      </p:sp>
      <p:sp>
        <p:nvSpPr>
          <p:cNvPr id="29" name="CuadroTexto 28">
            <a:extLst>
              <a:ext uri="{FF2B5EF4-FFF2-40B4-BE49-F238E27FC236}">
                <a16:creationId xmlns:a16="http://schemas.microsoft.com/office/drawing/2014/main" id="{FFBF54CD-34CC-6D41-AE8B-8EB7E3FE5335}"/>
              </a:ext>
            </a:extLst>
          </p:cNvPr>
          <p:cNvSpPr txBox="1"/>
          <p:nvPr/>
        </p:nvSpPr>
        <p:spPr>
          <a:xfrm>
            <a:off x="1186039" y="1100512"/>
            <a:ext cx="99097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Inglés</a:t>
            </a:r>
          </a:p>
        </p:txBody>
      </p:sp>
      <p:sp>
        <p:nvSpPr>
          <p:cNvPr id="22" name="CuadroTexto 21">
            <a:extLst>
              <a:ext uri="{FF2B5EF4-FFF2-40B4-BE49-F238E27FC236}">
                <a16:creationId xmlns:a16="http://schemas.microsoft.com/office/drawing/2014/main" id="{C7C874BF-FDBE-6C4C-A914-B02F11D6AA10}"/>
              </a:ext>
            </a:extLst>
          </p:cNvPr>
          <p:cNvSpPr txBox="1"/>
          <p:nvPr/>
        </p:nvSpPr>
        <p:spPr>
          <a:xfrm>
            <a:off x="5951002" y="1530009"/>
            <a:ext cx="194655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aprobar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CuadroTexto 36">
            <a:extLst>
              <a:ext uri="{FF2B5EF4-FFF2-40B4-BE49-F238E27FC236}">
                <a16:creationId xmlns:a16="http://schemas.microsoft.com/office/drawing/2014/main" id="{D6759278-A39E-1046-B5EB-235835ACC8AE}"/>
              </a:ext>
            </a:extLst>
          </p:cNvPr>
          <p:cNvSpPr txBox="1"/>
          <p:nvPr/>
        </p:nvSpPr>
        <p:spPr>
          <a:xfrm>
            <a:off x="5951002" y="1969693"/>
            <a:ext cx="316149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la fecha límite</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9" name="CuadroTexto 38">
            <a:extLst>
              <a:ext uri="{FF2B5EF4-FFF2-40B4-BE49-F238E27FC236}">
                <a16:creationId xmlns:a16="http://schemas.microsoft.com/office/drawing/2014/main" id="{4006FFCA-5CA3-824A-86BB-CC0B375EEC9B}"/>
              </a:ext>
            </a:extLst>
          </p:cNvPr>
          <p:cNvSpPr txBox="1"/>
          <p:nvPr/>
        </p:nvSpPr>
        <p:spPr>
          <a:xfrm>
            <a:off x="1267022" y="1535477"/>
            <a:ext cx="452824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a:t>
            </a:r>
            <a:r>
              <a:rPr lang="es-ES" sz="2000" dirty="0" err="1">
                <a:solidFill>
                  <a:srgbClr val="4472C4">
                    <a:lumMod val="50000"/>
                  </a:srgbClr>
                </a:solidFill>
                <a:latin typeface="Century Gothic"/>
              </a:rPr>
              <a:t>pass</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exam</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passing</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exam</a:t>
            </a:r>
            <a:r>
              <a:rPr lang="es-ES" sz="2000" dirty="0">
                <a:solidFill>
                  <a:srgbClr val="4472C4">
                    <a:lumMod val="50000"/>
                  </a:srgbClr>
                </a:solidFill>
                <a:latin typeface="Century Gothic"/>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15" name="CuadroTexto 36">
            <a:extLst>
              <a:ext uri="{FF2B5EF4-FFF2-40B4-BE49-F238E27FC236}">
                <a16:creationId xmlns:a16="http://schemas.microsoft.com/office/drawing/2014/main" id="{9D79B42D-DFF3-AC4E-8E14-7F07350607D4}"/>
              </a:ext>
            </a:extLst>
          </p:cNvPr>
          <p:cNvSpPr txBox="1"/>
          <p:nvPr/>
        </p:nvSpPr>
        <p:spPr>
          <a:xfrm>
            <a:off x="5942315" y="2405374"/>
            <a:ext cx="2963620"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tener ganas de</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16" name="CuadroTexto 36">
            <a:extLst>
              <a:ext uri="{FF2B5EF4-FFF2-40B4-BE49-F238E27FC236}">
                <a16:creationId xmlns:a16="http://schemas.microsoft.com/office/drawing/2014/main" id="{4D4458CC-AD2C-394B-A3DC-367A7F40A572}"/>
              </a:ext>
            </a:extLst>
          </p:cNvPr>
          <p:cNvSpPr txBox="1"/>
          <p:nvPr/>
        </p:nvSpPr>
        <p:spPr>
          <a:xfrm>
            <a:off x="5983031" y="2858907"/>
            <a:ext cx="188249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explicar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CuadroTexto 36">
            <a:extLst>
              <a:ext uri="{FF2B5EF4-FFF2-40B4-BE49-F238E27FC236}">
                <a16:creationId xmlns:a16="http://schemas.microsoft.com/office/drawing/2014/main" id="{28672642-CBA0-3C41-B766-D2863644FA90}"/>
              </a:ext>
            </a:extLst>
          </p:cNvPr>
          <p:cNvSpPr txBox="1"/>
          <p:nvPr/>
        </p:nvSpPr>
        <p:spPr>
          <a:xfrm>
            <a:off x="5999835" y="3300844"/>
            <a:ext cx="156881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mover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CuadroTexto 36">
            <a:extLst>
              <a:ext uri="{FF2B5EF4-FFF2-40B4-BE49-F238E27FC236}">
                <a16:creationId xmlns:a16="http://schemas.microsoft.com/office/drawing/2014/main" id="{BFD4156C-BF04-9C41-8093-A1E209A5CA20}"/>
              </a:ext>
            </a:extLst>
          </p:cNvPr>
          <p:cNvSpPr txBox="1"/>
          <p:nvPr/>
        </p:nvSpPr>
        <p:spPr>
          <a:xfrm>
            <a:off x="5979001" y="3745081"/>
            <a:ext cx="169472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reducir</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CuadroTexto 36">
            <a:extLst>
              <a:ext uri="{FF2B5EF4-FFF2-40B4-BE49-F238E27FC236}">
                <a16:creationId xmlns:a16="http://schemas.microsoft.com/office/drawing/2014/main" id="{BA0F3FAB-EC57-8A46-B446-2EC615013A38}"/>
              </a:ext>
            </a:extLst>
          </p:cNvPr>
          <p:cNvSpPr txBox="1"/>
          <p:nvPr/>
        </p:nvSpPr>
        <p:spPr>
          <a:xfrm>
            <a:off x="5990623" y="4174189"/>
            <a:ext cx="243252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4472C4">
                    <a:lumMod val="50000"/>
                  </a:srgbClr>
                </a:solidFill>
                <a:latin typeface="Century Gothic"/>
              </a:rPr>
              <a:t>lo siento</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28" name="CuadroTexto 36">
            <a:extLst>
              <a:ext uri="{FF2B5EF4-FFF2-40B4-BE49-F238E27FC236}">
                <a16:creationId xmlns:a16="http://schemas.microsoft.com/office/drawing/2014/main" id="{F8D4B81D-CD76-6A41-840B-CEB44E82597B}"/>
              </a:ext>
            </a:extLst>
          </p:cNvPr>
          <p:cNvSpPr txBox="1"/>
          <p:nvPr/>
        </p:nvSpPr>
        <p:spPr>
          <a:xfrm>
            <a:off x="5977189" y="4610352"/>
            <a:ext cx="165717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la hoja</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2" name="CuadroTexto 38">
            <a:extLst>
              <a:ext uri="{FF2B5EF4-FFF2-40B4-BE49-F238E27FC236}">
                <a16:creationId xmlns:a16="http://schemas.microsoft.com/office/drawing/2014/main" id="{A7607DC0-40AF-0B43-B97B-25D99EA571DB}"/>
              </a:ext>
            </a:extLst>
          </p:cNvPr>
          <p:cNvSpPr txBox="1"/>
          <p:nvPr/>
        </p:nvSpPr>
        <p:spPr>
          <a:xfrm>
            <a:off x="1221999" y="1961159"/>
            <a:ext cx="181204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deadline</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3" name="CuadroTexto 38">
            <a:extLst>
              <a:ext uri="{FF2B5EF4-FFF2-40B4-BE49-F238E27FC236}">
                <a16:creationId xmlns:a16="http://schemas.microsoft.com/office/drawing/2014/main" id="{7A028AC3-C6B6-FA4C-83BB-8A85817FF3F0}"/>
              </a:ext>
            </a:extLst>
          </p:cNvPr>
          <p:cNvSpPr txBox="1"/>
          <p:nvPr/>
        </p:nvSpPr>
        <p:spPr>
          <a:xfrm>
            <a:off x="1221999" y="2405374"/>
            <a:ext cx="4573264" cy="400110"/>
          </a:xfrm>
          <a:prstGeom prst="rect">
            <a:avLst/>
          </a:prstGeom>
          <a:solidFill>
            <a:schemeClr val="bg1"/>
          </a:solidFill>
        </p:spPr>
        <p:txBody>
          <a:bodyPr wrap="square" rtlCol="0">
            <a:spAutoFit/>
          </a:bodyPr>
          <a:lstStyle/>
          <a:p>
            <a:pPr lvl="0">
              <a:defRPr/>
            </a:pPr>
            <a:r>
              <a:rPr lang="es-ES" sz="2000" dirty="0">
                <a:solidFill>
                  <a:srgbClr val="4472C4">
                    <a:lumMod val="50000"/>
                  </a:srgbClr>
                </a:solidFill>
              </a:rPr>
              <a:t>to </a:t>
            </a:r>
            <a:r>
              <a:rPr lang="es-ES" sz="2000" dirty="0" err="1">
                <a:solidFill>
                  <a:srgbClr val="4472C4">
                    <a:lumMod val="50000"/>
                  </a:srgbClr>
                </a:solidFill>
              </a:rPr>
              <a:t>want</a:t>
            </a:r>
            <a:r>
              <a:rPr lang="es-ES" sz="2000" dirty="0">
                <a:solidFill>
                  <a:srgbClr val="4472C4">
                    <a:lumMod val="50000"/>
                  </a:srgbClr>
                </a:solidFill>
              </a:rPr>
              <a:t>, </a:t>
            </a:r>
            <a:r>
              <a:rPr lang="es-ES" sz="2000" dirty="0" err="1">
                <a:solidFill>
                  <a:srgbClr val="4472C4">
                    <a:lumMod val="50000"/>
                  </a:srgbClr>
                </a:solidFill>
              </a:rPr>
              <a:t>feel</a:t>
            </a:r>
            <a:r>
              <a:rPr lang="es-ES" sz="2000" dirty="0">
                <a:solidFill>
                  <a:srgbClr val="4472C4">
                    <a:lumMod val="50000"/>
                  </a:srgbClr>
                </a:solidFill>
              </a:rPr>
              <a:t> </a:t>
            </a:r>
            <a:r>
              <a:rPr lang="es-ES" sz="2000" dirty="0" err="1">
                <a:solidFill>
                  <a:srgbClr val="4472C4">
                    <a:lumMod val="50000"/>
                  </a:srgbClr>
                </a:solidFill>
              </a:rPr>
              <a:t>like</a:t>
            </a:r>
            <a:r>
              <a:rPr lang="es-ES" sz="2000" dirty="0">
                <a:solidFill>
                  <a:srgbClr val="4472C4">
                    <a:lumMod val="50000"/>
                  </a:srgbClr>
                </a:solidFill>
              </a:rPr>
              <a:t> </a:t>
            </a:r>
            <a:r>
              <a:rPr lang="es-ES" sz="2000" dirty="0" err="1">
                <a:solidFill>
                  <a:srgbClr val="4472C4">
                    <a:lumMod val="50000"/>
                  </a:srgbClr>
                </a:solidFill>
              </a:rPr>
              <a:t>doing</a:t>
            </a:r>
            <a:r>
              <a:rPr lang="es-ES" sz="2000" dirty="0">
                <a:solidFill>
                  <a:srgbClr val="4472C4">
                    <a:lumMod val="50000"/>
                  </a:srgbClr>
                </a:solidFill>
              </a:rPr>
              <a:t> </a:t>
            </a:r>
            <a:r>
              <a:rPr lang="es-ES" sz="2000" dirty="0" err="1">
                <a:solidFill>
                  <a:srgbClr val="4472C4">
                    <a:lumMod val="50000"/>
                  </a:srgbClr>
                </a:solidFill>
              </a:rPr>
              <a:t>something</a:t>
            </a:r>
            <a:endParaRPr lang="es-GB" sz="2000" dirty="0">
              <a:solidFill>
                <a:srgbClr val="4472C4">
                  <a:lumMod val="50000"/>
                </a:srgbClr>
              </a:solidFill>
            </a:endParaRPr>
          </a:p>
        </p:txBody>
      </p:sp>
      <p:sp>
        <p:nvSpPr>
          <p:cNvPr id="34" name="CuadroTexto 38">
            <a:extLst>
              <a:ext uri="{FF2B5EF4-FFF2-40B4-BE49-F238E27FC236}">
                <a16:creationId xmlns:a16="http://schemas.microsoft.com/office/drawing/2014/main" id="{E8B51D95-09E2-0542-AC29-522FE5ED5D00}"/>
              </a:ext>
            </a:extLst>
          </p:cNvPr>
          <p:cNvSpPr txBox="1"/>
          <p:nvPr/>
        </p:nvSpPr>
        <p:spPr>
          <a:xfrm>
            <a:off x="1227211" y="2836819"/>
            <a:ext cx="451462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a:t>
            </a:r>
            <a:r>
              <a:rPr lang="es-ES" sz="2000" dirty="0" err="1">
                <a:solidFill>
                  <a:srgbClr val="4472C4">
                    <a:lumMod val="50000"/>
                  </a:srgbClr>
                </a:solidFill>
                <a:latin typeface="Century Gothic"/>
              </a:rPr>
              <a:t>explain</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explaining</a:t>
            </a:r>
            <a:r>
              <a:rPr kumimoji="0" lang="es-ES" sz="2000" b="0" i="0" u="none" strike="noStrike" kern="1200" cap="none" spc="0" normalizeH="0" baseline="0" noProof="0" dirty="0">
                <a:ln>
                  <a:noFill/>
                </a:ln>
                <a:solidFill>
                  <a:srgbClr val="4472C4">
                    <a:lumMod val="50000"/>
                  </a:srgbClr>
                </a:solidFill>
                <a:effectLst/>
                <a:uLnTx/>
                <a:uFillTx/>
                <a:latin typeface="Century Gothic"/>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5" name="CuadroTexto 38">
            <a:extLst>
              <a:ext uri="{FF2B5EF4-FFF2-40B4-BE49-F238E27FC236}">
                <a16:creationId xmlns:a16="http://schemas.microsoft.com/office/drawing/2014/main" id="{EC84CF61-05AE-814B-BC6F-F825F76707D0}"/>
              </a:ext>
            </a:extLst>
          </p:cNvPr>
          <p:cNvSpPr txBox="1"/>
          <p:nvPr/>
        </p:nvSpPr>
        <p:spPr>
          <a:xfrm>
            <a:off x="1227124" y="3300844"/>
            <a:ext cx="322830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a:t>
            </a:r>
            <a:r>
              <a:rPr lang="es-ES" sz="2000" dirty="0" err="1">
                <a:solidFill>
                  <a:srgbClr val="4472C4">
                    <a:lumMod val="50000"/>
                  </a:srgbClr>
                </a:solidFill>
                <a:latin typeface="Century Gothic"/>
              </a:rPr>
              <a:t>move</a:t>
            </a:r>
            <a:r>
              <a:rPr lang="es-ES" sz="2000" dirty="0">
                <a:solidFill>
                  <a:srgbClr val="4472C4">
                    <a:lumMod val="50000"/>
                  </a:srgbClr>
                </a:solidFill>
                <a:latin typeface="Century Gothic"/>
              </a:rPr>
              <a:t>, </a:t>
            </a:r>
            <a:r>
              <a:rPr lang="es-ES" sz="2000" dirty="0" err="1">
                <a:solidFill>
                  <a:srgbClr val="4472C4">
                    <a:lumMod val="50000"/>
                  </a:srgbClr>
                </a:solidFill>
                <a:latin typeface="Century Gothic"/>
              </a:rPr>
              <a:t>moving</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36" name="CuadroTexto 38">
            <a:extLst>
              <a:ext uri="{FF2B5EF4-FFF2-40B4-BE49-F238E27FC236}">
                <a16:creationId xmlns:a16="http://schemas.microsoft.com/office/drawing/2014/main" id="{0D8C3DB9-BA12-6141-AC6F-82001B8FF7E6}"/>
              </a:ext>
            </a:extLst>
          </p:cNvPr>
          <p:cNvSpPr txBox="1"/>
          <p:nvPr/>
        </p:nvSpPr>
        <p:spPr>
          <a:xfrm>
            <a:off x="1227210" y="3741096"/>
            <a:ext cx="377579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to reduce, </a:t>
            </a:r>
            <a:r>
              <a:rPr lang="es-ES" sz="2000" dirty="0" err="1">
                <a:solidFill>
                  <a:srgbClr val="4472C4">
                    <a:lumMod val="50000"/>
                  </a:srgbClr>
                </a:solidFill>
                <a:latin typeface="Century Gothic"/>
              </a:rPr>
              <a:t>reducing</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41" name="CuadroTexto 38">
            <a:extLst>
              <a:ext uri="{FF2B5EF4-FFF2-40B4-BE49-F238E27FC236}">
                <a16:creationId xmlns:a16="http://schemas.microsoft.com/office/drawing/2014/main" id="{30E8A267-BD29-3943-8030-0058E1D5F80D}"/>
              </a:ext>
            </a:extLst>
          </p:cNvPr>
          <p:cNvSpPr txBox="1"/>
          <p:nvPr/>
        </p:nvSpPr>
        <p:spPr>
          <a:xfrm>
            <a:off x="1267021" y="4178387"/>
            <a:ext cx="158472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sorry</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42" name="CuadroTexto 38">
            <a:extLst>
              <a:ext uri="{FF2B5EF4-FFF2-40B4-BE49-F238E27FC236}">
                <a16:creationId xmlns:a16="http://schemas.microsoft.com/office/drawing/2014/main" id="{73B46B8A-380A-CF48-B841-69D600FAB023}"/>
              </a:ext>
            </a:extLst>
          </p:cNvPr>
          <p:cNvSpPr txBox="1"/>
          <p:nvPr/>
        </p:nvSpPr>
        <p:spPr>
          <a:xfrm>
            <a:off x="1247220" y="4622153"/>
            <a:ext cx="178733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sheet</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9" name="Picture 6" descr="Sheet, Document, Paper, Letter, Text">
            <a:extLst>
              <a:ext uri="{FF2B5EF4-FFF2-40B4-BE49-F238E27FC236}">
                <a16:creationId xmlns:a16="http://schemas.microsoft.com/office/drawing/2014/main" id="{E20009AA-B207-4C42-BEDD-99E63AFF3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5857">
            <a:off x="11213422" y="3423616"/>
            <a:ext cx="733733" cy="9413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Meeting, Delivery, Deadline, Hand, Write">
            <a:extLst>
              <a:ext uri="{FF2B5EF4-FFF2-40B4-BE49-F238E27FC236}">
                <a16:creationId xmlns:a16="http://schemas.microsoft.com/office/drawing/2014/main" id="{7B82A1A8-9BBC-BA42-A53A-5C887B163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9581" y="1155410"/>
            <a:ext cx="1747713" cy="1237963"/>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22255594-6333-E645-93AC-1A967DA52066}"/>
              </a:ext>
            </a:extLst>
          </p:cNvPr>
          <p:cNvGrpSpPr/>
          <p:nvPr/>
        </p:nvGrpSpPr>
        <p:grpSpPr>
          <a:xfrm>
            <a:off x="10164405" y="2516202"/>
            <a:ext cx="1492889" cy="1486570"/>
            <a:chOff x="1236059" y="3781753"/>
            <a:chExt cx="2339242" cy="1896083"/>
          </a:xfrm>
        </p:grpSpPr>
        <p:pic>
          <p:nvPicPr>
            <p:cNvPr id="56" name="Picture 12" descr="To-Do, List, Business, Checklist, Form">
              <a:extLst>
                <a:ext uri="{FF2B5EF4-FFF2-40B4-BE49-F238E27FC236}">
                  <a16:creationId xmlns:a16="http://schemas.microsoft.com/office/drawing/2014/main" id="{8AF693D1-9C5D-384F-9A1A-AC698C54701A}"/>
                </a:ext>
              </a:extLst>
            </p:cNvPr>
            <p:cNvPicPr>
              <a:picLocks noChangeAspect="1" noChangeArrowheads="1"/>
            </p:cNvPicPr>
            <p:nvPr/>
          </p:nvPicPr>
          <p:blipFill rotWithShape="1">
            <a:blip r:embed="rId6">
              <a:clrChange>
                <a:clrFrom>
                  <a:srgbClr val="BDF8F4"/>
                </a:clrFrom>
                <a:clrTo>
                  <a:srgbClr val="BDF8F4">
                    <a:alpha val="0"/>
                  </a:srgbClr>
                </a:clrTo>
              </a:clrChange>
              <a:extLst>
                <a:ext uri="{28A0092B-C50C-407E-A947-70E740481C1C}">
                  <a14:useLocalDpi xmlns:a14="http://schemas.microsoft.com/office/drawing/2010/main" val="0"/>
                </a:ext>
              </a:extLst>
            </a:blip>
            <a:srcRect l="10402" t="5649" r="41874" b="2717"/>
            <a:stretch/>
          </p:blipFill>
          <p:spPr bwMode="auto">
            <a:xfrm>
              <a:off x="1236059" y="3781753"/>
              <a:ext cx="1556779" cy="189608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3777DE18-08ED-3341-83C2-CA82C048B5AB}"/>
                </a:ext>
              </a:extLst>
            </p:cNvPr>
            <p:cNvSpPr txBox="1"/>
            <p:nvPr/>
          </p:nvSpPr>
          <p:spPr>
            <a:xfrm rot="20349365">
              <a:off x="1426461" y="4428519"/>
              <a:ext cx="2148840" cy="381105"/>
            </a:xfrm>
            <a:prstGeom prst="rect">
              <a:avLst/>
            </a:prstGeom>
            <a:noFill/>
          </p:spPr>
          <p:txBody>
            <a:bodyPr wrap="square" rtlCol="0">
              <a:spAutoFit/>
            </a:bodyPr>
            <a:lstStyle/>
            <a:p>
              <a:pPr algn="l"/>
              <a:r>
                <a:rPr lang="en-US" sz="2000" dirty="0">
                  <a:solidFill>
                    <a:srgbClr val="FF0000"/>
                  </a:solidFill>
                  <a:latin typeface="Courier New" panose="02070309020205020404" pitchFamily="49" charset="0"/>
                  <a:cs typeface="Courier New" panose="02070309020205020404" pitchFamily="49" charset="0"/>
                </a:rPr>
                <a:t>PASS</a:t>
              </a:r>
            </a:p>
          </p:txBody>
        </p:sp>
      </p:grpSp>
      <p:pic>
        <p:nvPicPr>
          <p:cNvPr id="40" name="Picture 2" descr="Animation, Boy, Child, Motion, Movement">
            <a:extLst>
              <a:ext uri="{FF2B5EF4-FFF2-40B4-BE49-F238E27FC236}">
                <a16:creationId xmlns:a16="http://schemas.microsoft.com/office/drawing/2014/main" id="{68F3F736-051B-D84B-A3FE-51DF47427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9493" y="5294103"/>
            <a:ext cx="1523199" cy="8807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orry, Excuse Me, I Beg Your Pardon">
            <a:extLst>
              <a:ext uri="{FF2B5EF4-FFF2-40B4-BE49-F238E27FC236}">
                <a16:creationId xmlns:a16="http://schemas.microsoft.com/office/drawing/2014/main" id="{BF298117-97EC-1347-B1B1-64C28B13CD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5016" y="4122887"/>
            <a:ext cx="1479462" cy="1009464"/>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5">
            <a:extLst>
              <a:ext uri="{FF2B5EF4-FFF2-40B4-BE49-F238E27FC236}">
                <a16:creationId xmlns:a16="http://schemas.microsoft.com/office/drawing/2014/main" id="{65F80E57-967E-A243-971E-3065C7C35CD5}"/>
              </a:ext>
            </a:extLst>
          </p:cNvPr>
          <p:cNvSpPr txBox="1"/>
          <p:nvPr/>
        </p:nvSpPr>
        <p:spPr>
          <a:xfrm>
            <a:off x="8864404" y="188591"/>
            <a:ext cx="8675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4</a:t>
            </a: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4</a:t>
            </a:r>
            <a:r>
              <a:rPr kumimoji="0" lang="es-GB" sz="2400" b="1" i="0" u="none" strike="noStrike" kern="1200" cap="none" spc="0" normalizeH="0" baseline="0" noProof="0">
                <a:ln>
                  <a:noFill/>
                </a:ln>
                <a:solidFill>
                  <a:srgbClr val="4472C4">
                    <a:lumMod val="50000"/>
                  </a:srgbClr>
                </a:solidFill>
                <a:effectLst/>
                <a:uLnTx/>
                <a:uFillTx/>
                <a:latin typeface="Century Gothic"/>
                <a:ea typeface="+mn-ea"/>
                <a:cs typeface="+mn-cs"/>
              </a:rPr>
              <a:t>]</a:t>
            </a:r>
            <a:endPar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5" name="CuadroTexto 37">
            <a:extLst>
              <a:ext uri="{FF2B5EF4-FFF2-40B4-BE49-F238E27FC236}">
                <a16:creationId xmlns:a16="http://schemas.microsoft.com/office/drawing/2014/main" id="{4141A810-EC6D-684B-B20F-49FB0A7ABD75}"/>
              </a:ext>
            </a:extLst>
          </p:cNvPr>
          <p:cNvSpPr txBox="1"/>
          <p:nvPr/>
        </p:nvSpPr>
        <p:spPr>
          <a:xfrm>
            <a:off x="5942315" y="5522689"/>
            <a:ext cx="11641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4472C4">
                    <a:lumMod val="50000"/>
                  </a:srgbClr>
                </a:solidFill>
                <a:latin typeface="Century Gothic"/>
              </a:rPr>
              <a:t>la n_ _ _</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47" name="CuadroTexto 37">
            <a:extLst>
              <a:ext uri="{FF2B5EF4-FFF2-40B4-BE49-F238E27FC236}">
                <a16:creationId xmlns:a16="http://schemas.microsoft.com/office/drawing/2014/main" id="{DD0C448B-1185-AF43-BE3B-AF8FC7FBA801}"/>
              </a:ext>
            </a:extLst>
          </p:cNvPr>
          <p:cNvSpPr txBox="1"/>
          <p:nvPr/>
        </p:nvSpPr>
        <p:spPr>
          <a:xfrm>
            <a:off x="5935784" y="5975083"/>
            <a:ext cx="20681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4472C4">
                    <a:lumMod val="50000"/>
                  </a:srgbClr>
                </a:solidFill>
                <a:effectLst/>
                <a:uLnTx/>
                <a:uFillTx/>
                <a:latin typeface="Century Gothic"/>
                <a:ea typeface="+mn-ea"/>
                <a:cs typeface="+mn-cs"/>
              </a:rPr>
              <a:t>d </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_</a:t>
            </a:r>
            <a:r>
              <a:rPr kumimoji="0" lang="es-ES" sz="2000" b="0" i="0" u="none" strike="noStrike" kern="1200" cap="none" spc="0" normalizeH="0" baseline="0" noProof="0">
                <a:ln>
                  <a:noFill/>
                </a:ln>
                <a:solidFill>
                  <a:srgbClr val="4472C4">
                    <a:lumMod val="50000"/>
                  </a:srgbClr>
                </a:solidFill>
                <a:effectLst/>
                <a:uLnTx/>
                <a:uFillTx/>
                <a:latin typeface="Century Gothic"/>
                <a:ea typeface="+mn-ea"/>
                <a:cs typeface="+mn-cs"/>
              </a:rPr>
              <a:t>   a</a:t>
            </a: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_ _ _ _ _ _</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CuadroTexto 37">
            <a:extLst>
              <a:ext uri="{FF2B5EF4-FFF2-40B4-BE49-F238E27FC236}">
                <a16:creationId xmlns:a16="http://schemas.microsoft.com/office/drawing/2014/main" id="{CFE90E78-8B60-5840-B4FB-D313DD3DF67E}"/>
              </a:ext>
            </a:extLst>
          </p:cNvPr>
          <p:cNvSpPr txBox="1"/>
          <p:nvPr/>
        </p:nvSpPr>
        <p:spPr>
          <a:xfrm>
            <a:off x="5935784" y="5071740"/>
            <a:ext cx="15151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c</a:t>
            </a:r>
            <a:r>
              <a:rPr kumimoji="0" lang="es-ES" sz="2000" b="0" i="0" u="none" strike="noStrike" kern="1200" cap="none" spc="0" normalizeH="0" baseline="0" noProof="0">
                <a:ln>
                  <a:noFill/>
                </a:ln>
                <a:solidFill>
                  <a:srgbClr val="4472C4">
                    <a:lumMod val="50000"/>
                  </a:srgbClr>
                </a:solidFill>
                <a:effectLst/>
                <a:uLnTx/>
                <a:uFillTx/>
                <a:latin typeface="Century Gothic"/>
              </a:rPr>
              <a:t>_ </a:t>
            </a:r>
            <a:r>
              <a:rPr kumimoji="0" lang="es-GB" sz="2000" b="0" i="0" u="none" strike="noStrike" kern="1200" cap="none" spc="0" normalizeH="0" baseline="0" noProof="0">
                <a:ln>
                  <a:noFill/>
                </a:ln>
                <a:solidFill>
                  <a:srgbClr val="4472C4">
                    <a:lumMod val="50000"/>
                  </a:srgbClr>
                </a:solidFill>
                <a:effectLst/>
                <a:uLnTx/>
                <a:uFillTx/>
                <a:latin typeface="Century Gothic"/>
              </a:rPr>
              <a:t>_</a:t>
            </a:r>
            <a:r>
              <a:rPr kumimoji="0" lang="es-ES" sz="2000" b="0" i="0" u="none" strike="noStrike" kern="1200" cap="none" spc="0" normalizeH="0" baseline="0" noProof="0">
                <a:ln>
                  <a:noFill/>
                </a:ln>
                <a:solidFill>
                  <a:srgbClr val="4472C4">
                    <a:lumMod val="50000"/>
                  </a:srgbClr>
                </a:solidFill>
                <a:effectLst/>
                <a:uLnTx/>
                <a:uFillTx/>
                <a:latin typeface="Century Gothic"/>
              </a:rPr>
              <a:t>m </a:t>
            </a:r>
            <a:r>
              <a:rPr kumimoji="0" lang="es-ES" sz="2000" b="0" i="0" u="none" strike="noStrike" kern="1200" cap="none" spc="0" normalizeH="0" baseline="0" noProof="0" dirty="0">
                <a:ln>
                  <a:noFill/>
                </a:ln>
                <a:solidFill>
                  <a:srgbClr val="4472C4">
                    <a:lumMod val="50000"/>
                  </a:srgbClr>
                </a:solidFill>
                <a:effectLst/>
                <a:uLnTx/>
                <a:uFillTx/>
                <a:latin typeface="Century Gothic"/>
              </a:rPr>
              <a:t>_</a:t>
            </a:r>
            <a:r>
              <a:rPr kumimoji="0" lang="es-GB" sz="2000" b="0" i="0" u="none" strike="noStrike" kern="1200" cap="none" spc="0" normalizeH="0" baseline="0" noProof="0">
                <a:ln>
                  <a:noFill/>
                </a:ln>
                <a:solidFill>
                  <a:srgbClr val="4472C4">
                    <a:lumMod val="50000"/>
                  </a:srgbClr>
                </a:solidFill>
                <a:effectLst/>
                <a:uLnTx/>
                <a:uFillTx/>
                <a:latin typeface="Century Gothic"/>
              </a:rPr>
              <a:t> </a:t>
            </a:r>
            <a:r>
              <a:rPr kumimoji="0" lang="es-ES" sz="2000" b="0" i="0" u="none" strike="noStrike" kern="1200" cap="none" spc="0" normalizeH="0" baseline="0" noProof="0" dirty="0">
                <a:ln>
                  <a:noFill/>
                </a:ln>
                <a:solidFill>
                  <a:srgbClr val="4472C4">
                    <a:lumMod val="50000"/>
                  </a:srgbClr>
                </a:solidFill>
                <a:effectLst/>
                <a:uLnTx/>
                <a:uFillTx/>
                <a:latin typeface="Century Gothic"/>
              </a:rPr>
              <a:t>_ _</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51" name="CuadroTexto 36">
            <a:extLst>
              <a:ext uri="{FF2B5EF4-FFF2-40B4-BE49-F238E27FC236}">
                <a16:creationId xmlns:a16="http://schemas.microsoft.com/office/drawing/2014/main" id="{A10646D2-F3E4-1342-8C12-415CEAE2EB22}"/>
              </a:ext>
            </a:extLst>
          </p:cNvPr>
          <p:cNvSpPr txBox="1"/>
          <p:nvPr/>
        </p:nvSpPr>
        <p:spPr>
          <a:xfrm>
            <a:off x="5974386" y="5049097"/>
            <a:ext cx="213890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conmigo</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2" name="CuadroTexto 36">
            <a:extLst>
              <a:ext uri="{FF2B5EF4-FFF2-40B4-BE49-F238E27FC236}">
                <a16:creationId xmlns:a16="http://schemas.microsoft.com/office/drawing/2014/main" id="{8BB90AB2-8A2D-B442-9A85-27FF4BEE07EC}"/>
              </a:ext>
            </a:extLst>
          </p:cNvPr>
          <p:cNvSpPr txBox="1"/>
          <p:nvPr/>
        </p:nvSpPr>
        <p:spPr>
          <a:xfrm>
            <a:off x="5997884" y="5500608"/>
            <a:ext cx="106792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la nota</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53" name="CuadroTexto 36">
            <a:extLst>
              <a:ext uri="{FF2B5EF4-FFF2-40B4-BE49-F238E27FC236}">
                <a16:creationId xmlns:a16="http://schemas.microsoft.com/office/drawing/2014/main" id="{5D8DC3B7-580B-8246-A85A-F846FC836281}"/>
              </a:ext>
            </a:extLst>
          </p:cNvPr>
          <p:cNvSpPr txBox="1"/>
          <p:nvPr/>
        </p:nvSpPr>
        <p:spPr>
          <a:xfrm>
            <a:off x="5958490" y="5944880"/>
            <a:ext cx="201357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a:ea typeface="+mn-ea"/>
                <a:cs typeface="+mn-cs"/>
              </a:rPr>
              <a:t>de acuerdo</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4" name="CuadroTexto 38">
            <a:extLst>
              <a:ext uri="{FF2B5EF4-FFF2-40B4-BE49-F238E27FC236}">
                <a16:creationId xmlns:a16="http://schemas.microsoft.com/office/drawing/2014/main" id="{4D1E9D23-EC03-BB45-B396-FF105F432C7F}"/>
              </a:ext>
            </a:extLst>
          </p:cNvPr>
          <p:cNvSpPr txBox="1"/>
          <p:nvPr/>
        </p:nvSpPr>
        <p:spPr>
          <a:xfrm>
            <a:off x="1247220" y="5056108"/>
            <a:ext cx="377579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err="1">
                <a:solidFill>
                  <a:srgbClr val="4472C4">
                    <a:lumMod val="50000"/>
                  </a:srgbClr>
                </a:solidFill>
                <a:latin typeface="Century Gothic"/>
              </a:rPr>
              <a:t>with</a:t>
            </a:r>
            <a:r>
              <a:rPr lang="es-ES" sz="2000" noProof="0" dirty="0">
                <a:solidFill>
                  <a:srgbClr val="4472C4">
                    <a:lumMod val="50000"/>
                  </a:srgbClr>
                </a:solidFill>
                <a:latin typeface="Century Gothic"/>
              </a:rPr>
              <a:t> me</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58" name="CuadroTexto 38">
            <a:extLst>
              <a:ext uri="{FF2B5EF4-FFF2-40B4-BE49-F238E27FC236}">
                <a16:creationId xmlns:a16="http://schemas.microsoft.com/office/drawing/2014/main" id="{5C360866-4C02-A54C-B3FD-3BDF2CB6E85B}"/>
              </a:ext>
            </a:extLst>
          </p:cNvPr>
          <p:cNvSpPr txBox="1"/>
          <p:nvPr/>
        </p:nvSpPr>
        <p:spPr>
          <a:xfrm>
            <a:off x="1264608" y="5495681"/>
            <a:ext cx="245811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4472C4">
                    <a:lumMod val="50000"/>
                  </a:srgbClr>
                </a:solidFill>
                <a:latin typeface="Century Gothic"/>
              </a:rPr>
              <a:t>m</a:t>
            </a:r>
            <a:r>
              <a:rPr kumimoji="0" lang="es-ES" sz="2000" b="0" i="0" u="none" strike="noStrike" kern="1200" cap="none" spc="0" normalizeH="0" baseline="0" noProof="0" dirty="0" err="1">
                <a:ln>
                  <a:noFill/>
                </a:ln>
                <a:solidFill>
                  <a:srgbClr val="4472C4">
                    <a:lumMod val="50000"/>
                  </a:srgbClr>
                </a:solidFill>
                <a:effectLst/>
                <a:uLnTx/>
                <a:uFillTx/>
                <a:latin typeface="Century Gothic"/>
              </a:rPr>
              <a:t>ark</a:t>
            </a:r>
            <a:r>
              <a:rPr kumimoji="0" lang="es-ES" sz="2000" b="0" i="0" u="none" strike="noStrike" kern="1200" cap="none" spc="0" normalizeH="0" baseline="0" noProof="0" dirty="0">
                <a:ln>
                  <a:noFill/>
                </a:ln>
                <a:solidFill>
                  <a:srgbClr val="4472C4">
                    <a:lumMod val="50000"/>
                  </a:srgbClr>
                </a:solidFill>
                <a:effectLst/>
                <a:uLnTx/>
                <a:uFillTx/>
                <a:latin typeface="Century Gothic"/>
              </a:rPr>
              <a:t>, grade</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
        <p:nvSpPr>
          <p:cNvPr id="59" name="CuadroTexto 38">
            <a:extLst>
              <a:ext uri="{FF2B5EF4-FFF2-40B4-BE49-F238E27FC236}">
                <a16:creationId xmlns:a16="http://schemas.microsoft.com/office/drawing/2014/main" id="{B028EB87-1B8D-4A45-B788-686EF4D9357F}"/>
              </a:ext>
            </a:extLst>
          </p:cNvPr>
          <p:cNvSpPr txBox="1"/>
          <p:nvPr/>
        </p:nvSpPr>
        <p:spPr>
          <a:xfrm>
            <a:off x="1247220" y="5945996"/>
            <a:ext cx="4005630"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4472C4">
                    <a:lumMod val="50000"/>
                  </a:srgbClr>
                </a:solidFill>
                <a:latin typeface="Century Gothic"/>
              </a:rPr>
              <a:t>ok</a:t>
            </a:r>
            <a:endParaRPr kumimoji="0" lang="es-GB" sz="2000" b="0" i="0" u="none" strike="noStrike" kern="1200" cap="none" spc="0" normalizeH="0" baseline="0" noProof="0" dirty="0">
              <a:ln>
                <a:noFill/>
              </a:ln>
              <a:solidFill>
                <a:srgbClr val="4472C4">
                  <a:lumMod val="50000"/>
                </a:srgbClr>
              </a:solidFill>
              <a:effectLst/>
              <a:uLnTx/>
              <a:uFillTx/>
              <a:latin typeface="Century Gothic"/>
            </a:endParaRPr>
          </a:p>
        </p:txBody>
      </p:sp>
    </p:spTree>
    <p:extLst>
      <p:ext uri="{BB962C8B-B14F-4D97-AF65-F5344CB8AC3E}">
        <p14:creationId xmlns:p14="http://schemas.microsoft.com/office/powerpoint/2010/main" val="17886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P spid="15" grpId="0" animBg="1"/>
      <p:bldP spid="16" grpId="0" animBg="1"/>
      <p:bldP spid="17" grpId="0" animBg="1"/>
      <p:bldP spid="18" grpId="0" animBg="1"/>
      <p:bldP spid="26" grpId="0" animBg="1"/>
      <p:bldP spid="28"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51081" y="4586071"/>
            <a:ext cx="4630883" cy="430887"/>
          </a:xfrm>
          <a:prstGeom prst="rect">
            <a:avLst/>
          </a:prstGeom>
        </p:spPr>
        <p:txBody>
          <a:bodyPr wrap="square">
            <a:spAutoFit/>
          </a:bodyPr>
          <a:lstStyle/>
          <a:p>
            <a:pPr lvl="0">
              <a:spcAft>
                <a:spcPts val="800"/>
              </a:spcAft>
              <a:defRPr/>
            </a:pPr>
            <a:r>
              <a:rPr lang="en-GB" sz="2200" kern="0">
                <a:solidFill>
                  <a:srgbClr val="4472C4">
                    <a:lumMod val="50000"/>
                  </a:srgbClr>
                </a:solidFill>
                <a:latin typeface="Century Gothic" panose="020B0502020202020204" pitchFamily="34" charset="0"/>
                <a:cs typeface="Arial"/>
                <a:sym typeface="Wingdings" panose="05000000000000000000" pitchFamily="2" charset="2"/>
              </a:rPr>
              <a:t>¿</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rPr>
              <a:t>Por qué movéis las mesas?</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Calibri" panose="020F0502020204030204" pitchFamily="34" charset="0"/>
              </a:rPr>
              <a:t>   </a:t>
            </a:r>
            <a:r>
              <a:rPr kumimoji="0" lang="en-GB" sz="22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Talking about ‘you’</a:t>
            </a:r>
            <a:br>
              <a:rPr lang="en-GB" sz="2400" b="1" dirty="0">
                <a:solidFill>
                  <a:schemeClr val="bg1"/>
                </a:solidFill>
              </a:rPr>
            </a:br>
            <a:r>
              <a:rPr lang="en-GB" sz="2400">
                <a:solidFill>
                  <a:schemeClr val="bg1"/>
                </a:solidFill>
              </a:rPr>
              <a:t>-es verbs </a:t>
            </a:r>
            <a:r>
              <a:rPr lang="en-GB" sz="2400" dirty="0">
                <a:solidFill>
                  <a:schemeClr val="bg1"/>
                </a:solidFill>
              </a:rPr>
              <a:t>in 2</a:t>
            </a:r>
            <a:r>
              <a:rPr lang="en-GB" sz="2400" baseline="30000" dirty="0">
                <a:solidFill>
                  <a:schemeClr val="bg1"/>
                </a:solidFill>
              </a:rPr>
              <a:t>nd</a:t>
            </a:r>
            <a:r>
              <a:rPr lang="en-GB" sz="2400" dirty="0">
                <a:solidFill>
                  <a:schemeClr val="bg1"/>
                </a:solidFill>
              </a:rPr>
              <a:t> person singular &amp; plural</a:t>
            </a:r>
            <a:endParaRPr lang="en-GB" sz="2400" b="1" dirty="0">
              <a:solidFill>
                <a:schemeClr val="bg1"/>
              </a:solidFill>
            </a:endParaRPr>
          </a:p>
        </p:txBody>
      </p:sp>
      <p:sp>
        <p:nvSpPr>
          <p:cNvPr id="3" name="Rectangle 2"/>
          <p:cNvSpPr/>
          <p:nvPr/>
        </p:nvSpPr>
        <p:spPr>
          <a:xfrm>
            <a:off x="338282" y="1759359"/>
            <a:ext cx="1049013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refer to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for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one person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with a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present-tense </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–er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verb, use the verb ending ____. </a:t>
            </a:r>
          </a:p>
        </p:txBody>
      </p:sp>
      <p:sp>
        <p:nvSpPr>
          <p:cNvPr id="10" name="TextBox 9"/>
          <p:cNvSpPr txBox="1"/>
          <p:nvPr/>
        </p:nvSpPr>
        <p:spPr>
          <a:xfrm>
            <a:off x="5132663" y="2833809"/>
            <a:ext cx="4867852" cy="43088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Do</a:t>
            </a:r>
            <a:r>
              <a:rPr kumimoji="0" lang="en-GB" sz="2200" b="0" i="1" u="none" strike="noStrike" kern="1200" cap="none" spc="0" normalizeH="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you understand the task?</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1151081" y="2829617"/>
            <a:ext cx="514811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Comprendes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la </a:t>
            </a:r>
            <a:r>
              <a:rPr kumimoji="0" lang="en-GB" sz="2200" b="0" i="0" u="none" strike="noStrike" kern="0" cap="none" spc="0" normalizeH="0" baseline="0" noProof="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tarea</a:t>
            </a:r>
            <a:r>
              <a:rPr kumimoji="0" lang="en-GB" sz="22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endParaRPr>
          </a:p>
        </p:txBody>
      </p:sp>
      <p:sp>
        <p:nvSpPr>
          <p:cNvPr id="8" name="Rectangle 7"/>
          <p:cNvSpPr/>
          <p:nvPr/>
        </p:nvSpPr>
        <p:spPr>
          <a:xfrm>
            <a:off x="349253" y="3565370"/>
            <a:ext cx="1136386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refer to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you (all)</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for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two or more people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with a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present-tense </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–er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verb, use the verb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ending </a:t>
            </a:r>
            <a:r>
              <a:rPr kumimoji="0" lang="en-GB" sz="2200" b="1" i="0" u="none" strike="noStrike" kern="1200" cap="none" spc="0" normalizeH="0" baseline="0" noProof="0">
                <a:ln>
                  <a:noFill/>
                </a:ln>
                <a:solidFill>
                  <a:srgbClr val="F66400"/>
                </a:solidFill>
                <a:effectLst/>
                <a:uLnTx/>
                <a:uFillTx/>
                <a:latin typeface="Century Gothic" panose="020B0502020202020204" pitchFamily="34" charset="0"/>
                <a:ea typeface="Calibri" panose="020F0502020204030204" pitchFamily="34" charset="0"/>
                <a:cs typeface="+mn-cs"/>
              </a:rPr>
              <a:t>-éis</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Calibri" panose="020F0502020204030204" pitchFamily="34" charset="0"/>
                <a:cs typeface="+mn-cs"/>
              </a:rPr>
              <a:t>. </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338282" y="1219631"/>
            <a:ext cx="111879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Spanish verb endings often change depending on the person or tense.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1437273" y="1979902"/>
            <a:ext cx="908759"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-es</a:t>
            </a:r>
            <a:endParaRPr kumimoji="0" lang="en-GB" sz="2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endParaRPr>
          </a:p>
        </p:txBody>
      </p:sp>
      <p:sp>
        <p:nvSpPr>
          <p:cNvPr id="18" name="Rounded Rectangular Callout 17"/>
          <p:cNvSpPr/>
          <p:nvPr/>
        </p:nvSpPr>
        <p:spPr>
          <a:xfrm>
            <a:off x="1622261" y="5355684"/>
            <a:ext cx="5488203" cy="811105"/>
          </a:xfrm>
          <a:prstGeom prst="wedgeRoundRectCallout">
            <a:avLst>
              <a:gd name="adj1" fmla="val -20696"/>
              <a:gd name="adj2" fmla="val -8228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rPr>
              <a:t>The final syllable (-</a:t>
            </a:r>
            <a:r>
              <a:rPr lang="en-GB" sz="2200" b="1" dirty="0" err="1">
                <a:solidFill>
                  <a:srgbClr val="002060"/>
                </a:solidFill>
                <a:latin typeface="Century Gothic" panose="020F0302020204030204"/>
              </a:rPr>
              <a:t>é</a:t>
            </a:r>
            <a:r>
              <a:rPr kumimoji="0" lang="en-GB" sz="2200" b="1" i="0" u="none" strike="noStrike" kern="1200" cap="none" spc="0" normalizeH="0" baseline="0" noProof="0" dirty="0">
                <a:ln>
                  <a:noFill/>
                </a:ln>
                <a:solidFill>
                  <a:srgbClr val="002060"/>
                </a:solidFill>
                <a:effectLst/>
                <a:uLnTx/>
                <a:uFillTx/>
                <a:latin typeface="Century Gothic" panose="020F0302020204030204"/>
              </a:rPr>
              <a:t>is</a:t>
            </a:r>
            <a:r>
              <a:rPr kumimoji="0" lang="en-GB" sz="2200" b="0" i="0" u="none" strike="noStrike" kern="1200" cap="none" spc="0" normalizeH="0" baseline="0" noProof="0" dirty="0">
                <a:ln>
                  <a:noFill/>
                </a:ln>
                <a:solidFill>
                  <a:srgbClr val="002060"/>
                </a:solidFill>
                <a:effectLst/>
                <a:uLnTx/>
                <a:uFillTx/>
                <a:latin typeface="Century Gothic" panose="020F0302020204030204"/>
              </a:rPr>
              <a:t>) is stressed, so there is an accent on the ‘e’.</a:t>
            </a:r>
          </a:p>
        </p:txBody>
      </p:sp>
      <p:sp>
        <p:nvSpPr>
          <p:cNvPr id="22" name="Google Shape;898;p32">
            <a:hlinkClick r:id="" action="ppaction://noaction">
              <a:snd r:embed="rId4" name="¿Comprendes la tarea_.wav"/>
            </a:hlinkClick>
          </p:cNvPr>
          <p:cNvSpPr/>
          <p:nvPr/>
        </p:nvSpPr>
        <p:spPr>
          <a:xfrm>
            <a:off x="474200" y="28338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22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9;p32">
            <a:hlinkClick r:id="" action="ppaction://noaction">
              <a:snd r:embed="rId5" name="¿Por qué movéis las mesas_.wav"/>
            </a:hlinkClick>
          </p:cNvPr>
          <p:cNvSpPr/>
          <p:nvPr/>
        </p:nvSpPr>
        <p:spPr>
          <a:xfrm>
            <a:off x="474201" y="455836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2200" b="0" i="0" u="none" strike="noStrike" kern="0" cap="none" spc="0" normalizeH="0" baseline="0" noProof="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D6869208-22C3-4C4C-84B6-5C3DC7A89787}"/>
              </a:ext>
            </a:extLst>
          </p:cNvPr>
          <p:cNvSpPr txBox="1"/>
          <p:nvPr/>
        </p:nvSpPr>
        <p:spPr>
          <a:xfrm>
            <a:off x="5666399" y="4586071"/>
            <a:ext cx="5859852" cy="43088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GB" sz="2200" i="1">
                <a:solidFill>
                  <a:srgbClr val="4472C4">
                    <a:lumMod val="50000"/>
                  </a:srgbClr>
                </a:solidFill>
                <a:latin typeface="Century Gothic" panose="020B0502020202020204" pitchFamily="34" charset="0"/>
              </a:rPr>
              <a:t>Why do you (all) move the tables? </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27712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6" grpId="0"/>
      <p:bldP spid="14" grpId="0"/>
      <p:bldP spid="16" grpId="0"/>
      <p:bldP spid="18"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6075947" cy="1488394"/>
          </a:xfrm>
        </p:spPr>
        <p:txBody>
          <a:bodyPr>
            <a:normAutofit/>
          </a:bodyPr>
          <a:lstStyle/>
          <a:p>
            <a:r>
              <a:rPr lang="en-GB" sz="2200" b="1">
                <a:solidFill>
                  <a:schemeClr val="bg1"/>
                </a:solidFill>
              </a:rPr>
              <a:t>Saying what people can, must and want to do</a:t>
            </a:r>
            <a:r>
              <a:rPr lang="en-GB" sz="2200">
                <a:solidFill>
                  <a:schemeClr val="bg1"/>
                </a:solidFill>
              </a:rPr>
              <a:t>: Spanish modal verbs</a:t>
            </a:r>
            <a:endParaRPr lang="en-GB" sz="2200" b="1" dirty="0">
              <a:solidFill>
                <a:schemeClr val="bg1"/>
              </a:solidFill>
            </a:endParaRPr>
          </a:p>
        </p:txBody>
      </p:sp>
      <p:sp>
        <p:nvSpPr>
          <p:cNvPr id="10" name="TextBox 9"/>
          <p:cNvSpPr txBox="1"/>
          <p:nvPr/>
        </p:nvSpPr>
        <p:spPr>
          <a:xfrm>
            <a:off x="5737428" y="3112996"/>
            <a:ext cx="5788822"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Do you want to </a:t>
            </a:r>
            <a:r>
              <a:rPr kumimoji="0" lang="en-GB" sz="24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come with me? </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1260702" y="3214986"/>
            <a:ext cx="489545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Quieres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r>
              <a:rPr kumimoji="0" lang="en-GB" sz="2400" b="0" i="0" u="none" strike="noStrike" kern="0" cap="none" spc="0" normalizeH="0" baseline="0" noProof="0" err="1">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venir</a:t>
            </a:r>
            <a:r>
              <a:rPr kumimoji="0" lang="en-GB" sz="2400" b="0" i="0" u="none" strike="noStrike" kern="0" cap="none" spc="0" normalizeH="0" noProof="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conmigo?</a:t>
            </a:r>
            <a:r>
              <a:rPr kumimoji="0" lang="en-GB" sz="24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360224" y="1602499"/>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Some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Spanish verbs are very often followed by an infinitive.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D6869208-22C3-4C4C-84B6-5C3DC7A89787}"/>
              </a:ext>
            </a:extLst>
          </p:cNvPr>
          <p:cNvSpPr txBox="1"/>
          <p:nvPr/>
        </p:nvSpPr>
        <p:spPr>
          <a:xfrm>
            <a:off x="360224" y="2536053"/>
            <a:ext cx="9145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a:t>
            </a:r>
            <a:r>
              <a:rPr kumimoji="0" lang="en-GB" sz="24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want to</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use the verb ________ + infinitive.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6869208-22C3-4C4C-84B6-5C3DC7A89787}"/>
              </a:ext>
            </a:extLst>
          </p:cNvPr>
          <p:cNvSpPr txBox="1"/>
          <p:nvPr/>
        </p:nvSpPr>
        <p:spPr>
          <a:xfrm>
            <a:off x="338281" y="4153079"/>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a:t>
            </a:r>
            <a:r>
              <a:rPr kumimoji="0" lang="en-GB" sz="24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be able to’ </a:t>
            </a:r>
            <a:r>
              <a:rPr kumimoji="0" lang="en-GB" sz="240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or</a:t>
            </a:r>
            <a:r>
              <a:rPr kumimoji="0" lang="en-GB" sz="24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‘can</a:t>
            </a:r>
            <a:r>
              <a:rPr kumimoji="0" lang="en-GB" sz="24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use the verb ________ + infinitive.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p:cNvSpPr txBox="1"/>
          <p:nvPr/>
        </p:nvSpPr>
        <p:spPr>
          <a:xfrm>
            <a:off x="6474317" y="4659500"/>
            <a:ext cx="5788822"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You all can pass </a:t>
            </a: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your exams.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mn-cs"/>
            </a:endParaRPr>
          </a:p>
        </p:txBody>
      </p:sp>
      <p:sp>
        <p:nvSpPr>
          <p:cNvPr id="28" name="Rectangle 27"/>
          <p:cNvSpPr/>
          <p:nvPr/>
        </p:nvSpPr>
        <p:spPr>
          <a:xfrm>
            <a:off x="1310903" y="4773570"/>
            <a:ext cx="55113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2400" kern="0" dirty="0" err="1">
                <a:solidFill>
                  <a:srgbClr val="4472C4">
                    <a:lumMod val="50000"/>
                  </a:srgbClr>
                </a:solidFill>
                <a:latin typeface="Century Gothic" panose="020B0502020202020204" pitchFamily="34" charset="0"/>
                <a:cs typeface="Arial"/>
                <a:sym typeface="Wingdings" panose="05000000000000000000" pitchFamily="2" charset="2"/>
              </a:rPr>
              <a:t>Podéis</a:t>
            </a:r>
            <a:r>
              <a:rPr lang="en-GB" sz="2400" kern="0" dirty="0">
                <a:solidFill>
                  <a:srgbClr val="4472C4">
                    <a:lumMod val="50000"/>
                  </a:srgbClr>
                </a:solidFill>
                <a:latin typeface="Century Gothic" panose="020B0502020202020204" pitchFamily="34" charset="0"/>
                <a:cs typeface="Arial"/>
                <a:sym typeface="Wingdings" panose="05000000000000000000" pitchFamily="2" charset="2"/>
              </a:rPr>
              <a:t> </a:t>
            </a:r>
            <a:r>
              <a:rPr lang="en-GB" sz="2400" kern="0" dirty="0" err="1">
                <a:solidFill>
                  <a:srgbClr val="4472C4">
                    <a:lumMod val="50000"/>
                  </a:srgbClr>
                </a:solidFill>
                <a:latin typeface="Century Gothic" panose="020B0502020202020204" pitchFamily="34" charset="0"/>
                <a:cs typeface="Arial"/>
                <a:sym typeface="Wingdings" panose="05000000000000000000" pitchFamily="2" charset="2"/>
              </a:rPr>
              <a:t>aprobar</a:t>
            </a:r>
            <a:r>
              <a:rPr lang="en-GB" sz="2400" kern="0" dirty="0">
                <a:solidFill>
                  <a:srgbClr val="4472C4">
                    <a:lumMod val="50000"/>
                  </a:srgbClr>
                </a:solidFill>
                <a:latin typeface="Century Gothic" panose="020B0502020202020204" pitchFamily="34" charset="0"/>
                <a:cs typeface="Arial"/>
                <a:sym typeface="Wingdings" panose="05000000000000000000" pitchFamily="2" charset="2"/>
              </a:rPr>
              <a:t> </a:t>
            </a:r>
            <a:r>
              <a:rPr lang="en-GB" sz="2400" kern="0">
                <a:solidFill>
                  <a:srgbClr val="4472C4">
                    <a:lumMod val="50000"/>
                  </a:srgbClr>
                </a:solidFill>
                <a:latin typeface="Century Gothic" panose="020B0502020202020204" pitchFamily="34" charset="0"/>
                <a:cs typeface="Arial"/>
                <a:sym typeface="Wingdings" panose="05000000000000000000" pitchFamily="2" charset="2"/>
              </a:rPr>
              <a:t>los exámenes</a:t>
            </a:r>
            <a:r>
              <a:rPr lang="en-GB" sz="2400" kern="0" dirty="0">
                <a:solidFill>
                  <a:srgbClr val="4472C4">
                    <a:lumMod val="50000"/>
                  </a:srgbClr>
                </a:solidFill>
                <a:latin typeface="Century Gothic" panose="020B0502020202020204" pitchFamily="34" charset="0"/>
                <a:cs typeface="Arial"/>
                <a:sym typeface="Wingdings" panose="05000000000000000000" pitchFamily="2" charset="2"/>
              </a:rPr>
              <a: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endParaRPr>
          </a:p>
        </p:txBody>
      </p:sp>
      <p:sp>
        <p:nvSpPr>
          <p:cNvPr id="4" name="TextBox 3"/>
          <p:cNvSpPr txBox="1"/>
          <p:nvPr/>
        </p:nvSpPr>
        <p:spPr>
          <a:xfrm>
            <a:off x="5252828" y="2515107"/>
            <a:ext cx="1396328" cy="461665"/>
          </a:xfrm>
          <a:prstGeom prst="rect">
            <a:avLst/>
          </a:prstGeom>
          <a:noFill/>
        </p:spPr>
        <p:txBody>
          <a:bodyPr wrap="square" rtlCol="0">
            <a:spAutoFit/>
          </a:bodyPr>
          <a:lstStyle/>
          <a:p>
            <a:r>
              <a:rPr lang="en-GB" sz="2400" b="1" dirty="0" err="1">
                <a:solidFill>
                  <a:schemeClr val="accent2"/>
                </a:solidFill>
              </a:rPr>
              <a:t>querer</a:t>
            </a:r>
            <a:endParaRPr lang="en-GB" sz="2400" b="1" dirty="0">
              <a:solidFill>
                <a:schemeClr val="accent2"/>
              </a:solidFill>
            </a:endParaRPr>
          </a:p>
        </p:txBody>
      </p:sp>
      <p:sp>
        <p:nvSpPr>
          <p:cNvPr id="31" name="TextBox 30"/>
          <p:cNvSpPr txBox="1"/>
          <p:nvPr/>
        </p:nvSpPr>
        <p:spPr>
          <a:xfrm>
            <a:off x="6906735" y="4123005"/>
            <a:ext cx="1396328" cy="461665"/>
          </a:xfrm>
          <a:prstGeom prst="rect">
            <a:avLst/>
          </a:prstGeom>
          <a:noFill/>
        </p:spPr>
        <p:txBody>
          <a:bodyPr wrap="square" rtlCol="0">
            <a:spAutoFit/>
          </a:bodyPr>
          <a:lstStyle/>
          <a:p>
            <a:r>
              <a:rPr lang="en-GB" sz="2400" b="1">
                <a:solidFill>
                  <a:schemeClr val="accent2"/>
                </a:solidFill>
              </a:rPr>
              <a:t>poder</a:t>
            </a:r>
          </a:p>
        </p:txBody>
      </p:sp>
      <p:sp>
        <p:nvSpPr>
          <p:cNvPr id="26" name="TextBox 25"/>
          <p:cNvSpPr txBox="1"/>
          <p:nvPr/>
        </p:nvSpPr>
        <p:spPr>
          <a:xfrm>
            <a:off x="6474317" y="5197776"/>
            <a:ext cx="5788822"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You all are able to pass </a:t>
            </a:r>
            <a:r>
              <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your exams.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mn-cs"/>
            </a:endParaRPr>
          </a:p>
        </p:txBody>
      </p:sp>
    </p:spTree>
    <p:extLst>
      <p:ext uri="{BB962C8B-B14F-4D97-AF65-F5344CB8AC3E}">
        <p14:creationId xmlns:p14="http://schemas.microsoft.com/office/powerpoint/2010/main" val="40869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4" grpId="0"/>
      <p:bldP spid="17" grpId="0"/>
      <p:bldP spid="20" grpId="0"/>
      <p:bldP spid="27" grpId="0"/>
      <p:bldP spid="28" grpId="0"/>
      <p:bldP spid="4" grpId="0"/>
      <p:bldP spid="31" grpId="0"/>
      <p:bldP spid="2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French_German_Templates (2).pptx" id="{30E28854-302B-4733-9883-753A70868D1A}" vid="{5A19C407-B07F-4991-B60B-FF1D41BF5924}"/>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12910</TotalTime>
  <Words>10269</Words>
  <Application>Microsoft Macintosh PowerPoint</Application>
  <PresentationFormat>Widescreen</PresentationFormat>
  <Paragraphs>1364</Paragraphs>
  <Slides>40</Slides>
  <Notes>40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40</vt:i4>
      </vt:variant>
    </vt:vector>
  </HeadingPairs>
  <TitlesOfParts>
    <vt:vector size="53" baseType="lpstr">
      <vt:lpstr>Arial</vt:lpstr>
      <vt:lpstr>Calibri</vt:lpstr>
      <vt:lpstr>Century Gothic</vt:lpstr>
      <vt:lpstr>Century Gothic (Body)</vt:lpstr>
      <vt:lpstr>Chalkboard SE</vt:lpstr>
      <vt:lpstr>Courier New</vt:lpstr>
      <vt:lpstr>Franklin Gothic Medium</vt:lpstr>
      <vt:lpstr>Lucida Sans</vt:lpstr>
      <vt:lpstr>Tw Cen MT</vt:lpstr>
      <vt:lpstr>1_Office Theme</vt:lpstr>
      <vt:lpstr>2_Office Theme</vt:lpstr>
      <vt:lpstr>5_Office Theme</vt:lpstr>
      <vt:lpstr>3_Office Theme</vt:lpstr>
      <vt:lpstr>Talking about what you can, must and want to do at school</vt:lpstr>
      <vt:lpstr>Vocabulario</vt:lpstr>
      <vt:lpstr>Vocabulario</vt:lpstr>
      <vt:lpstr>Vocabulario</vt:lpstr>
      <vt:lpstr>Vocabulario</vt:lpstr>
      <vt:lpstr>Vocabulario</vt:lpstr>
      <vt:lpstr>Vocabulario</vt:lpstr>
      <vt:lpstr>Talking about ‘you’ -es verbs in 2nd person singular &amp; plural</vt:lpstr>
      <vt:lpstr>Saying what people can, must and want to do: Spanish modal verbs</vt:lpstr>
      <vt:lpstr>Saying what people can, must and want to do: Spanish modal verbs</vt:lpstr>
      <vt:lpstr>El primer día de clase</vt:lpstr>
      <vt:lpstr>El primer día de clase</vt:lpstr>
      <vt:lpstr>El primer día de clase</vt:lpstr>
      <vt:lpstr>La primera semana del colegio</vt:lpstr>
      <vt:lpstr>Hacemos predicciones</vt:lpstr>
      <vt:lpstr>La primera semana del colegio</vt:lpstr>
      <vt:lpstr>Lee estas frases. Intenta pronunciar las palabras correctamente. Trabaja con un/a compañero/a.</vt:lpstr>
      <vt:lpstr>Lee el texto en inglés. Completa el texto en español.</vt:lpstr>
      <vt:lpstr>[2/2]</vt:lpstr>
      <vt:lpstr>ESCRIBIR</vt:lpstr>
      <vt:lpstr>Giving advice and asking questions at school</vt:lpstr>
      <vt:lpstr>Vocabulario</vt:lpstr>
      <vt:lpstr>Vocabulario</vt:lpstr>
      <vt:lpstr>Vocabulario</vt:lpstr>
      <vt:lpstr>Vocabulario</vt:lpstr>
      <vt:lpstr>Excusas por llegar tarde a clase</vt:lpstr>
      <vt:lpstr>Vocabulario</vt:lpstr>
      <vt:lpstr>Vocabulario</vt:lpstr>
      <vt:lpstr>Talking about ‘you’ -ar verbs in 2nd person singular &amp; plural</vt:lpstr>
      <vt:lpstr>Preguntas del profesor El director está fuera del colegio otra vez.  ¿Pregunta a un/a estudiante o a un grupo de amigos? </vt:lpstr>
      <vt:lpstr>Preguntas del profesor Lee las frases otra vez. Identifica la respuesta correcta.</vt:lpstr>
      <vt:lpstr>Preguntas en clase</vt:lpstr>
      <vt:lpstr>How to say ‘your’ Possessive adjectives [revisited]</vt:lpstr>
      <vt:lpstr>How to say ‘your’ Possessive adjective ‘vuestro’</vt:lpstr>
      <vt:lpstr>El primer día de clase</vt:lpstr>
      <vt:lpstr>El primer día de clase</vt:lpstr>
      <vt:lpstr>Talking about an impersonal ‘you’ Impersonal use of ‘tú’</vt:lpstr>
      <vt:lpstr>Lucía y Nadia están en una clase de inglés. Lee y completa el diálogo. </vt:lpstr>
      <vt:lpstr>Lee el diálogo con dos compañeros/as. Traduce las palabras al español.  </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Louise Caruso</cp:lastModifiedBy>
  <cp:revision>299</cp:revision>
  <dcterms:created xsi:type="dcterms:W3CDTF">2021-06-23T17:04:36Z</dcterms:created>
  <dcterms:modified xsi:type="dcterms:W3CDTF">2022-03-02T15:31:48Z</dcterms:modified>
</cp:coreProperties>
</file>