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11" r:id="rId3"/>
    <p:sldMasterId id="2147483747" r:id="rId4"/>
    <p:sldMasterId id="2147483760" r:id="rId5"/>
    <p:sldMasterId id="2147483773" r:id="rId6"/>
  </p:sldMasterIdLst>
  <p:notesMasterIdLst>
    <p:notesMasterId r:id="rId54"/>
  </p:notesMasterIdLst>
  <p:sldIdLst>
    <p:sldId id="259" r:id="rId7"/>
    <p:sldId id="500" r:id="rId8"/>
    <p:sldId id="386" r:id="rId9"/>
    <p:sldId id="726" r:id="rId10"/>
    <p:sldId id="727" r:id="rId11"/>
    <p:sldId id="261" r:id="rId12"/>
    <p:sldId id="705" r:id="rId13"/>
    <p:sldId id="728" r:id="rId14"/>
    <p:sldId id="701" r:id="rId15"/>
    <p:sldId id="493" r:id="rId16"/>
    <p:sldId id="700" r:id="rId17"/>
    <p:sldId id="699" r:id="rId18"/>
    <p:sldId id="312" r:id="rId19"/>
    <p:sldId id="724" r:id="rId20"/>
    <p:sldId id="725" r:id="rId21"/>
    <p:sldId id="281" r:id="rId22"/>
    <p:sldId id="491" r:id="rId23"/>
    <p:sldId id="277" r:id="rId24"/>
    <p:sldId id="706" r:id="rId25"/>
    <p:sldId id="707" r:id="rId26"/>
    <p:sldId id="273" r:id="rId27"/>
    <p:sldId id="708" r:id="rId28"/>
    <p:sldId id="651" r:id="rId29"/>
    <p:sldId id="709" r:id="rId30"/>
    <p:sldId id="710" r:id="rId31"/>
    <p:sldId id="711" r:id="rId32"/>
    <p:sldId id="712" r:id="rId33"/>
    <p:sldId id="713" r:id="rId34"/>
    <p:sldId id="714" r:id="rId35"/>
    <p:sldId id="715" r:id="rId36"/>
    <p:sldId id="716" r:id="rId37"/>
    <p:sldId id="717" r:id="rId38"/>
    <p:sldId id="718" r:id="rId39"/>
    <p:sldId id="719" r:id="rId40"/>
    <p:sldId id="720" r:id="rId41"/>
    <p:sldId id="721" r:id="rId42"/>
    <p:sldId id="722" r:id="rId43"/>
    <p:sldId id="723" r:id="rId44"/>
    <p:sldId id="672" r:id="rId45"/>
    <p:sldId id="704" r:id="rId46"/>
    <p:sldId id="698" r:id="rId47"/>
    <p:sldId id="285" r:id="rId48"/>
    <p:sldId id="286" r:id="rId49"/>
    <p:sldId id="287" r:id="rId50"/>
    <p:sldId id="288" r:id="rId51"/>
    <p:sldId id="729" r:id="rId52"/>
    <p:sldId id="73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0D5"/>
    <a:srgbClr val="DAA520"/>
    <a:srgbClr val="F26200"/>
    <a:srgbClr val="115076"/>
    <a:srgbClr val="E6E6E6"/>
    <a:srgbClr val="E3EAFD"/>
    <a:srgbClr val="FFE8CB"/>
    <a:srgbClr val="FF6600"/>
    <a:srgbClr val="FFF4E7"/>
    <a:srgbClr val="D1D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01" autoAdjust="0"/>
    <p:restoredTop sz="63889" autoAdjust="0"/>
  </p:normalViewPr>
  <p:slideViewPr>
    <p:cSldViewPr snapToGrid="0">
      <p:cViewPr varScale="1">
        <p:scale>
          <a:sx n="69" d="100"/>
          <a:sy n="69" d="100"/>
        </p:scale>
        <p:origin x="1936" y="184"/>
      </p:cViewPr>
      <p:guideLst/>
    </p:cSldViewPr>
  </p:slideViewPr>
  <p:outlineViewPr>
    <p:cViewPr>
      <p:scale>
        <a:sx n="33" d="100"/>
        <a:sy n="33" d="100"/>
      </p:scale>
      <p:origin x="0" y="0"/>
    </p:cViewPr>
  </p:outlineViewPr>
  <p:notesTextViewPr>
    <p:cViewPr>
      <p:scale>
        <a:sx n="3" d="2"/>
        <a:sy n="3" d="2"/>
      </p:scale>
      <p:origin x="0" y="-1448"/>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long and short [e]</a:t>
            </a:r>
            <a:br>
              <a:rPr lang="en-GB" sz="1200" b="0" dirty="0"/>
            </a:br>
            <a:r>
              <a:rPr lang="en-GB" sz="1200" b="0" dirty="0"/>
              <a:t>Consolidation</a:t>
            </a:r>
            <a:r>
              <a:rPr lang="en-GB" sz="1200" b="0" baseline="0" dirty="0"/>
              <a:t> of imperfect tense modal verbs, </a:t>
            </a:r>
            <a:r>
              <a:rPr lang="en-GB" sz="1200" b="0" i="1" baseline="0" dirty="0" err="1"/>
              <a:t>konnte</a:t>
            </a:r>
            <a:r>
              <a:rPr lang="en-GB" sz="1200" b="0" i="1" baseline="0" dirty="0"/>
              <a:t>, </a:t>
            </a:r>
            <a:r>
              <a:rPr lang="en-GB" sz="1200" b="0" i="1" baseline="0" dirty="0" err="1"/>
              <a:t>musste</a:t>
            </a:r>
            <a:r>
              <a:rPr lang="en-GB" sz="1200" b="0" i="1" baseline="0" dirty="0"/>
              <a:t>, </a:t>
            </a:r>
            <a:r>
              <a:rPr lang="en-GB" sz="1200" b="0" i="1" baseline="0" dirty="0" err="1"/>
              <a:t>wollte</a:t>
            </a:r>
            <a:r>
              <a:rPr lang="en-GB" sz="1200" b="0" dirty="0"/>
              <a:t>: 1</a:t>
            </a:r>
            <a:r>
              <a:rPr lang="en-GB" sz="1200" b="0" baseline="30000" dirty="0"/>
              <a:t>st</a:t>
            </a:r>
            <a:r>
              <a:rPr lang="en-GB" sz="1200" b="0" dirty="0"/>
              <a:t>,</a:t>
            </a:r>
            <a:r>
              <a:rPr lang="en-GB" sz="1200" b="0" baseline="0" dirty="0"/>
              <a:t> </a:t>
            </a:r>
            <a:r>
              <a:rPr lang="en-GB" sz="1200" b="0" dirty="0"/>
              <a:t>2</a:t>
            </a:r>
            <a:r>
              <a:rPr lang="en-GB" sz="1200" b="0" baseline="30000" dirty="0"/>
              <a:t>nd</a:t>
            </a:r>
            <a:r>
              <a:rPr lang="en-GB" sz="1200" b="0" baseline="0" dirty="0"/>
              <a:t>, 3</a:t>
            </a:r>
            <a:r>
              <a:rPr lang="en-GB" sz="1200" b="0" baseline="30000" dirty="0"/>
              <a:t>rd</a:t>
            </a:r>
            <a:r>
              <a:rPr lang="en-GB" sz="1200" b="0" dirty="0"/>
              <a:t> person singular</a:t>
            </a:r>
            <a:br>
              <a:rPr lang="en-GB" sz="1200" b="0" dirty="0"/>
            </a:br>
            <a:br>
              <a:rPr lang="en-GB" sz="1200" b="0"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9.2.1.6 </a:t>
            </a:r>
            <a:r>
              <a:rPr lang="en-GB" sz="1200" b="1" i="0" u="none" strike="noStrike" kern="1200" cap="none" baseline="0"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en-US" sz="1200" kern="1200" dirty="0" err="1">
                <a:solidFill>
                  <a:schemeClr val="tx1"/>
                </a:solidFill>
                <a:effectLst/>
                <a:latin typeface="+mn-lt"/>
                <a:ea typeface="+mn-ea"/>
                <a:cs typeface="+mn-cs"/>
              </a:rPr>
              <a:t>denken</a:t>
            </a:r>
            <a:r>
              <a:rPr lang="en-US" sz="1200" kern="1200" dirty="0">
                <a:solidFill>
                  <a:schemeClr val="tx1"/>
                </a:solidFill>
                <a:effectLst/>
                <a:latin typeface="+mn-lt"/>
                <a:ea typeface="+mn-ea"/>
                <a:cs typeface="+mn-cs"/>
              </a:rPr>
              <a:t> [128] es </a:t>
            </a:r>
            <a:r>
              <a:rPr lang="en-US" sz="1200" kern="1200" dirty="0" err="1">
                <a:solidFill>
                  <a:schemeClr val="tx1"/>
                </a:solidFill>
                <a:effectLst/>
                <a:latin typeface="+mn-lt"/>
                <a:ea typeface="+mn-ea"/>
                <a:cs typeface="+mn-cs"/>
              </a:rPr>
              <a:t>gibt</a:t>
            </a:r>
            <a:r>
              <a:rPr lang="en-US" sz="1200" kern="1200" dirty="0">
                <a:solidFill>
                  <a:schemeClr val="tx1"/>
                </a:solidFill>
                <a:effectLst/>
                <a:latin typeface="+mn-lt"/>
                <a:ea typeface="+mn-ea"/>
                <a:cs typeface="+mn-cs"/>
              </a:rPr>
              <a:t> [n/a] </a:t>
            </a:r>
            <a:r>
              <a:rPr lang="en-US" sz="1200" kern="1200" dirty="0" err="1">
                <a:solidFill>
                  <a:schemeClr val="tx1"/>
                </a:solidFill>
                <a:effectLst/>
                <a:latin typeface="+mn-lt"/>
                <a:ea typeface="+mn-ea"/>
                <a:cs typeface="+mn-cs"/>
              </a:rPr>
              <a:t>hängen</a:t>
            </a:r>
            <a:r>
              <a:rPr lang="en-US" sz="1200" kern="1200" dirty="0">
                <a:solidFill>
                  <a:schemeClr val="tx1"/>
                </a:solidFill>
                <a:effectLst/>
                <a:latin typeface="+mn-lt"/>
                <a:ea typeface="+mn-ea"/>
                <a:cs typeface="+mn-cs"/>
              </a:rPr>
              <a:t> [590] </a:t>
            </a:r>
            <a:r>
              <a:rPr lang="en-US" sz="1200" kern="1200" dirty="0" err="1">
                <a:solidFill>
                  <a:schemeClr val="tx1"/>
                </a:solidFill>
                <a:effectLst/>
                <a:latin typeface="+mn-lt"/>
                <a:ea typeface="+mn-ea"/>
                <a:cs typeface="+mn-cs"/>
              </a:rPr>
              <a:t>liegen</a:t>
            </a:r>
            <a:r>
              <a:rPr lang="en-US" sz="1200" kern="1200" dirty="0">
                <a:solidFill>
                  <a:schemeClr val="tx1"/>
                </a:solidFill>
                <a:effectLst/>
                <a:latin typeface="+mn-lt"/>
                <a:ea typeface="+mn-ea"/>
                <a:cs typeface="+mn-cs"/>
              </a:rPr>
              <a:t> [107] </a:t>
            </a:r>
            <a:r>
              <a:rPr lang="en-US" sz="1200" kern="1200" dirty="0" err="1">
                <a:solidFill>
                  <a:schemeClr val="tx1"/>
                </a:solidFill>
                <a:effectLst/>
                <a:latin typeface="+mn-lt"/>
                <a:ea typeface="+mn-ea"/>
                <a:cs typeface="+mn-cs"/>
              </a:rPr>
              <a:t>sterben</a:t>
            </a:r>
            <a:r>
              <a:rPr lang="en-US" sz="1200" kern="1200" dirty="0">
                <a:solidFill>
                  <a:schemeClr val="tx1"/>
                </a:solidFill>
                <a:effectLst/>
                <a:latin typeface="+mn-lt"/>
                <a:ea typeface="+mn-ea"/>
                <a:cs typeface="+mn-cs"/>
              </a:rPr>
              <a:t> [475] Arbeit [208] Art [260] Berg [934] Bild [253] Deutsch [112] Essen [323] </a:t>
            </a:r>
            <a:r>
              <a:rPr lang="en-US" sz="1200" kern="1200" dirty="0" err="1">
                <a:solidFill>
                  <a:schemeClr val="tx1"/>
                </a:solidFill>
                <a:effectLst/>
                <a:latin typeface="+mn-lt"/>
                <a:ea typeface="+mn-ea"/>
                <a:cs typeface="+mn-cs"/>
              </a:rPr>
              <a:t>Fremdsprache</a:t>
            </a:r>
            <a:r>
              <a:rPr lang="en-US" sz="1200" kern="1200" dirty="0">
                <a:solidFill>
                  <a:schemeClr val="tx1"/>
                </a:solidFill>
                <a:effectLst/>
                <a:latin typeface="+mn-lt"/>
                <a:ea typeface="+mn-ea"/>
                <a:cs typeface="+mn-cs"/>
              </a:rPr>
              <a:t> [3770] </a:t>
            </a:r>
            <a:r>
              <a:rPr lang="en-US" sz="1200" kern="1200" dirty="0" err="1">
                <a:solidFill>
                  <a:schemeClr val="tx1"/>
                </a:solidFill>
                <a:effectLst/>
                <a:latin typeface="+mn-lt"/>
                <a:ea typeface="+mn-ea"/>
                <a:cs typeface="+mn-cs"/>
              </a:rPr>
              <a:t>Gebäude</a:t>
            </a:r>
            <a:r>
              <a:rPr lang="en-US" sz="1200" kern="1200" dirty="0">
                <a:solidFill>
                  <a:schemeClr val="tx1"/>
                </a:solidFill>
                <a:effectLst/>
                <a:latin typeface="+mn-lt"/>
                <a:ea typeface="+mn-ea"/>
                <a:cs typeface="+mn-cs"/>
              </a:rPr>
              <a:t> [1316] </a:t>
            </a:r>
            <a:r>
              <a:rPr lang="en-US" sz="1200" kern="1200" dirty="0" err="1">
                <a:solidFill>
                  <a:schemeClr val="tx1"/>
                </a:solidFill>
                <a:effectLst/>
                <a:latin typeface="+mn-lt"/>
                <a:ea typeface="+mn-ea"/>
                <a:cs typeface="+mn-cs"/>
              </a:rPr>
              <a:t>Geschwister</a:t>
            </a:r>
            <a:r>
              <a:rPr lang="en-US" sz="1200" kern="1200" dirty="0">
                <a:solidFill>
                  <a:schemeClr val="tx1"/>
                </a:solidFill>
                <a:effectLst/>
                <a:latin typeface="+mn-lt"/>
                <a:ea typeface="+mn-ea"/>
                <a:cs typeface="+mn-cs"/>
              </a:rPr>
              <a:t> [3929] </a:t>
            </a:r>
            <a:r>
              <a:rPr lang="en-US" sz="1200" kern="1200" dirty="0" err="1">
                <a:solidFill>
                  <a:schemeClr val="tx1"/>
                </a:solidFill>
                <a:effectLst/>
                <a:latin typeface="+mn-lt"/>
                <a:ea typeface="+mn-ea"/>
                <a:cs typeface="+mn-cs"/>
              </a:rPr>
              <a:t>Haustier</a:t>
            </a:r>
            <a:r>
              <a:rPr lang="en-US" sz="1200" kern="1200" dirty="0">
                <a:solidFill>
                  <a:schemeClr val="tx1"/>
                </a:solidFill>
                <a:effectLst/>
                <a:latin typeface="+mn-lt"/>
                <a:ea typeface="+mn-ea"/>
                <a:cs typeface="+mn-cs"/>
              </a:rPr>
              <a:t> [&gt;5009] Hund [825] </a:t>
            </a:r>
            <a:r>
              <a:rPr lang="en-US" sz="1200" kern="1200" dirty="0" err="1">
                <a:solidFill>
                  <a:schemeClr val="tx1"/>
                </a:solidFill>
                <a:effectLst/>
                <a:latin typeface="+mn-lt"/>
                <a:ea typeface="+mn-ea"/>
                <a:cs typeface="+mn-cs"/>
              </a:rPr>
              <a:t>Katze</a:t>
            </a:r>
            <a:r>
              <a:rPr lang="en-US" sz="1200" kern="1200" dirty="0">
                <a:solidFill>
                  <a:schemeClr val="tx1"/>
                </a:solidFill>
                <a:effectLst/>
                <a:latin typeface="+mn-lt"/>
                <a:ea typeface="+mn-ea"/>
                <a:cs typeface="+mn-cs"/>
              </a:rPr>
              <a:t> [2235] Kultur [594] </a:t>
            </a:r>
            <a:r>
              <a:rPr lang="en-US" sz="1200" kern="1200" dirty="0" err="1">
                <a:solidFill>
                  <a:schemeClr val="tx1"/>
                </a:solidFill>
                <a:effectLst/>
                <a:latin typeface="+mn-lt"/>
                <a:ea typeface="+mn-ea"/>
                <a:cs typeface="+mn-cs"/>
              </a:rPr>
              <a:t>Kurs</a:t>
            </a:r>
            <a:r>
              <a:rPr lang="en-US" sz="1200" kern="1200" dirty="0">
                <a:solidFill>
                  <a:schemeClr val="tx1"/>
                </a:solidFill>
                <a:effectLst/>
                <a:latin typeface="+mn-lt"/>
                <a:ea typeface="+mn-ea"/>
                <a:cs typeface="+mn-cs"/>
              </a:rPr>
              <a:t> [1549] </a:t>
            </a:r>
            <a:r>
              <a:rPr lang="en-US" sz="1200" kern="1200" dirty="0" err="1">
                <a:solidFill>
                  <a:schemeClr val="tx1"/>
                </a:solidFill>
                <a:effectLst/>
                <a:latin typeface="+mn-lt"/>
                <a:ea typeface="+mn-ea"/>
                <a:cs typeface="+mn-cs"/>
              </a:rPr>
              <a:t>Lieblings</a:t>
            </a:r>
            <a:r>
              <a:rPr lang="en-US" sz="1200" kern="1200" dirty="0">
                <a:solidFill>
                  <a:schemeClr val="tx1"/>
                </a:solidFill>
                <a:effectLst/>
                <a:latin typeface="+mn-lt"/>
                <a:ea typeface="+mn-ea"/>
                <a:cs typeface="+mn-cs"/>
              </a:rPr>
              <a:t>- [n/a] </a:t>
            </a:r>
            <a:r>
              <a:rPr lang="en-US" sz="1200" kern="1200" dirty="0" err="1">
                <a:solidFill>
                  <a:schemeClr val="tx1"/>
                </a:solidFill>
                <a:effectLst/>
                <a:latin typeface="+mn-lt"/>
                <a:ea typeface="+mn-ea"/>
                <a:cs typeface="+mn-cs"/>
              </a:rPr>
              <a:t>Moschee</a:t>
            </a:r>
            <a:r>
              <a:rPr lang="en-US" sz="1200" kern="1200" dirty="0">
                <a:solidFill>
                  <a:schemeClr val="tx1"/>
                </a:solidFill>
                <a:effectLst/>
                <a:latin typeface="+mn-lt"/>
                <a:ea typeface="+mn-ea"/>
                <a:cs typeface="+mn-cs"/>
              </a:rPr>
              <a:t> [&gt;5009] Nachbar [1283] Raum2 [403] </a:t>
            </a:r>
            <a:r>
              <a:rPr lang="en-US" sz="1200" kern="1200" dirty="0" err="1">
                <a:solidFill>
                  <a:schemeClr val="tx1"/>
                </a:solidFill>
                <a:effectLst/>
                <a:latin typeface="+mn-lt"/>
                <a:ea typeface="+mn-ea"/>
                <a:cs typeface="+mn-cs"/>
              </a:rPr>
              <a:t>Straße</a:t>
            </a:r>
            <a:r>
              <a:rPr lang="en-US" sz="1200" kern="1200" dirty="0">
                <a:solidFill>
                  <a:schemeClr val="tx1"/>
                </a:solidFill>
                <a:effectLst/>
                <a:latin typeface="+mn-lt"/>
                <a:ea typeface="+mn-ea"/>
                <a:cs typeface="+mn-cs"/>
              </a:rPr>
              <a:t> [391] Tag [111] </a:t>
            </a:r>
            <a:r>
              <a:rPr lang="en-US" sz="1200" kern="1200" dirty="0" err="1">
                <a:solidFill>
                  <a:schemeClr val="tx1"/>
                </a:solidFill>
                <a:effectLst/>
                <a:latin typeface="+mn-lt"/>
                <a:ea typeface="+mn-ea"/>
                <a:cs typeface="+mn-cs"/>
              </a:rPr>
              <a:t>Tür</a:t>
            </a:r>
            <a:r>
              <a:rPr lang="en-US" sz="1200" kern="1200" dirty="0">
                <a:solidFill>
                  <a:schemeClr val="tx1"/>
                </a:solidFill>
                <a:effectLst/>
                <a:latin typeface="+mn-lt"/>
                <a:ea typeface="+mn-ea"/>
                <a:cs typeface="+mn-cs"/>
              </a:rPr>
              <a:t> [400] </a:t>
            </a:r>
            <a:r>
              <a:rPr lang="en-US" sz="1200" kern="1200" dirty="0" err="1">
                <a:solidFill>
                  <a:schemeClr val="tx1"/>
                </a:solidFill>
                <a:effectLst/>
                <a:latin typeface="+mn-lt"/>
                <a:ea typeface="+mn-ea"/>
                <a:cs typeface="+mn-cs"/>
              </a:rPr>
              <a:t>Türkei</a:t>
            </a:r>
            <a:r>
              <a:rPr lang="en-US" sz="1200" kern="1200" dirty="0">
                <a:solidFill>
                  <a:schemeClr val="tx1"/>
                </a:solidFill>
                <a:effectLst/>
                <a:latin typeface="+mn-lt"/>
                <a:ea typeface="+mn-ea"/>
                <a:cs typeface="+mn-cs"/>
              </a:rPr>
              <a:t> [922] Wald [1028] Wand [828] </a:t>
            </a:r>
            <a:r>
              <a:rPr lang="en-US" sz="1200" kern="1200" dirty="0" err="1">
                <a:solidFill>
                  <a:schemeClr val="tx1"/>
                </a:solidFill>
                <a:effectLst/>
                <a:latin typeface="+mn-lt"/>
                <a:ea typeface="+mn-ea"/>
                <a:cs typeface="+mn-cs"/>
              </a:rPr>
              <a:t>Wechsel</a:t>
            </a:r>
            <a:r>
              <a:rPr lang="en-US" sz="1200" kern="1200" dirty="0">
                <a:solidFill>
                  <a:schemeClr val="tx1"/>
                </a:solidFill>
                <a:effectLst/>
                <a:latin typeface="+mn-lt"/>
                <a:ea typeface="+mn-ea"/>
                <a:cs typeface="+mn-cs"/>
              </a:rPr>
              <a:t> [2525] </a:t>
            </a:r>
            <a:r>
              <a:rPr lang="en-US" sz="1200" kern="1200" dirty="0" err="1">
                <a:solidFill>
                  <a:schemeClr val="tx1"/>
                </a:solidFill>
                <a:effectLst/>
                <a:latin typeface="+mn-lt"/>
                <a:ea typeface="+mn-ea"/>
                <a:cs typeface="+mn-cs"/>
              </a:rPr>
              <a:t>Weile</a:t>
            </a:r>
            <a:r>
              <a:rPr lang="en-US" sz="1200" kern="1200" dirty="0">
                <a:solidFill>
                  <a:schemeClr val="tx1"/>
                </a:solidFill>
                <a:effectLst/>
                <a:latin typeface="+mn-lt"/>
                <a:ea typeface="+mn-ea"/>
                <a:cs typeface="+mn-cs"/>
              </a:rPr>
              <a:t> [1631] </a:t>
            </a:r>
            <a:r>
              <a:rPr lang="en-US" sz="1200" kern="1200" dirty="0" err="1">
                <a:solidFill>
                  <a:schemeClr val="tx1"/>
                </a:solidFill>
                <a:effectLst/>
                <a:latin typeface="+mn-lt"/>
                <a:ea typeface="+mn-ea"/>
                <a:cs typeface="+mn-cs"/>
              </a:rPr>
              <a:t>Wohnung</a:t>
            </a:r>
            <a:r>
              <a:rPr lang="en-US" sz="1200" kern="1200" dirty="0">
                <a:solidFill>
                  <a:schemeClr val="tx1"/>
                </a:solidFill>
                <a:effectLst/>
                <a:latin typeface="+mn-lt"/>
                <a:ea typeface="+mn-ea"/>
                <a:cs typeface="+mn-cs"/>
              </a:rPr>
              <a:t> [501] Zeitung [670] </a:t>
            </a:r>
            <a:r>
              <a:rPr lang="en-US" sz="1200" kern="1200" dirty="0" err="1">
                <a:solidFill>
                  <a:schemeClr val="tx1"/>
                </a:solidFill>
                <a:effectLst/>
                <a:latin typeface="+mn-lt"/>
                <a:ea typeface="+mn-ea"/>
                <a:cs typeface="+mn-cs"/>
              </a:rPr>
              <a:t>ähnlich</a:t>
            </a:r>
            <a:r>
              <a:rPr lang="en-US" sz="1200" kern="1200" dirty="0">
                <a:solidFill>
                  <a:schemeClr val="tx1"/>
                </a:solidFill>
                <a:effectLst/>
                <a:latin typeface="+mn-lt"/>
                <a:ea typeface="+mn-ea"/>
                <a:cs typeface="+mn-cs"/>
              </a:rPr>
              <a:t> [437] </a:t>
            </a:r>
            <a:r>
              <a:rPr lang="en-US" sz="1200" kern="1200" dirty="0" err="1">
                <a:solidFill>
                  <a:schemeClr val="tx1"/>
                </a:solidFill>
                <a:effectLst/>
                <a:latin typeface="+mn-lt"/>
                <a:ea typeface="+mn-ea"/>
                <a:cs typeface="+mn-cs"/>
              </a:rPr>
              <a:t>freundlich</a:t>
            </a:r>
            <a:r>
              <a:rPr lang="en-US" sz="1200" kern="1200" dirty="0">
                <a:solidFill>
                  <a:schemeClr val="tx1"/>
                </a:solidFill>
                <a:effectLst/>
                <a:latin typeface="+mn-lt"/>
                <a:ea typeface="+mn-ea"/>
                <a:cs typeface="+mn-cs"/>
              </a:rPr>
              <a:t> [1566] </a:t>
            </a:r>
            <a:r>
              <a:rPr lang="en-US" sz="1200" kern="1200" dirty="0" err="1">
                <a:solidFill>
                  <a:schemeClr val="tx1"/>
                </a:solidFill>
                <a:effectLst/>
                <a:latin typeface="+mn-lt"/>
                <a:ea typeface="+mn-ea"/>
                <a:cs typeface="+mn-cs"/>
              </a:rPr>
              <a:t>grün</a:t>
            </a:r>
            <a:r>
              <a:rPr lang="en-US" sz="1200" kern="1200" dirty="0">
                <a:solidFill>
                  <a:schemeClr val="tx1"/>
                </a:solidFill>
                <a:effectLst/>
                <a:latin typeface="+mn-lt"/>
                <a:ea typeface="+mn-ea"/>
                <a:cs typeface="+mn-cs"/>
              </a:rPr>
              <a:t> [682] </a:t>
            </a:r>
            <a:r>
              <a:rPr lang="en-US" sz="1200" kern="1200" dirty="0" err="1">
                <a:solidFill>
                  <a:schemeClr val="tx1"/>
                </a:solidFill>
                <a:effectLst/>
                <a:latin typeface="+mn-lt"/>
                <a:ea typeface="+mn-ea"/>
                <a:cs typeface="+mn-cs"/>
              </a:rPr>
              <a:t>heiß</a:t>
            </a:r>
            <a:r>
              <a:rPr lang="en-US" sz="1200" kern="1200" dirty="0">
                <a:solidFill>
                  <a:schemeClr val="tx1"/>
                </a:solidFill>
                <a:effectLst/>
                <a:latin typeface="+mn-lt"/>
                <a:ea typeface="+mn-ea"/>
                <a:cs typeface="+mn-cs"/>
              </a:rPr>
              <a:t> [1195] </a:t>
            </a:r>
            <a:r>
              <a:rPr lang="en-US" sz="1200" kern="1200" dirty="0" err="1">
                <a:solidFill>
                  <a:schemeClr val="tx1"/>
                </a:solidFill>
                <a:effectLst/>
                <a:latin typeface="+mn-lt"/>
                <a:ea typeface="+mn-ea"/>
                <a:cs typeface="+mn-cs"/>
              </a:rPr>
              <a:t>kalt</a:t>
            </a:r>
            <a:r>
              <a:rPr lang="en-US" sz="1200" kern="1200" dirty="0">
                <a:solidFill>
                  <a:schemeClr val="tx1"/>
                </a:solidFill>
                <a:effectLst/>
                <a:latin typeface="+mn-lt"/>
                <a:ea typeface="+mn-ea"/>
                <a:cs typeface="+mn-cs"/>
              </a:rPr>
              <a:t> [887] </a:t>
            </a:r>
            <a:r>
              <a:rPr lang="en-US" sz="1200" kern="1200" dirty="0" err="1">
                <a:solidFill>
                  <a:schemeClr val="tx1"/>
                </a:solidFill>
                <a:effectLst/>
                <a:latin typeface="+mn-lt"/>
                <a:ea typeface="+mn-ea"/>
                <a:cs typeface="+mn-cs"/>
              </a:rPr>
              <a:t>polnisch</a:t>
            </a:r>
            <a:r>
              <a:rPr lang="en-US" sz="1200" kern="1200" dirty="0">
                <a:solidFill>
                  <a:schemeClr val="tx1"/>
                </a:solidFill>
                <a:effectLst/>
                <a:latin typeface="+mn-lt"/>
                <a:ea typeface="+mn-ea"/>
                <a:cs typeface="+mn-cs"/>
              </a:rPr>
              <a:t> [3237] tot [513] </a:t>
            </a:r>
            <a:r>
              <a:rPr lang="en-US" sz="1200" kern="1200" dirty="0" err="1">
                <a:solidFill>
                  <a:schemeClr val="tx1"/>
                </a:solidFill>
                <a:effectLst/>
                <a:latin typeface="+mn-lt"/>
                <a:ea typeface="+mn-ea"/>
                <a:cs typeface="+mn-cs"/>
              </a:rPr>
              <a:t>türkisch</a:t>
            </a:r>
            <a:r>
              <a:rPr lang="en-US" sz="1200" kern="1200" dirty="0">
                <a:solidFill>
                  <a:schemeClr val="tx1"/>
                </a:solidFill>
                <a:effectLst/>
                <a:latin typeface="+mn-lt"/>
                <a:ea typeface="+mn-ea"/>
                <a:cs typeface="+mn-cs"/>
              </a:rPr>
              <a:t> [1531] </a:t>
            </a:r>
            <a:r>
              <a:rPr lang="en-US" sz="1200" kern="1200" dirty="0" err="1">
                <a:solidFill>
                  <a:schemeClr val="tx1"/>
                </a:solidFill>
                <a:effectLst/>
                <a:latin typeface="+mn-lt"/>
                <a:ea typeface="+mn-ea"/>
                <a:cs typeface="+mn-cs"/>
              </a:rPr>
              <a:t>unser</a:t>
            </a:r>
            <a:r>
              <a:rPr lang="en-US" sz="1200" kern="1200" dirty="0">
                <a:solidFill>
                  <a:schemeClr val="tx1"/>
                </a:solidFill>
                <a:effectLst/>
                <a:latin typeface="+mn-lt"/>
                <a:ea typeface="+mn-ea"/>
                <a:cs typeface="+mn-cs"/>
              </a:rPr>
              <a:t> [86] </a:t>
            </a:r>
            <a:r>
              <a:rPr lang="en-US" sz="1200" kern="1200" dirty="0" err="1">
                <a:solidFill>
                  <a:schemeClr val="tx1"/>
                </a:solidFill>
                <a:effectLst/>
                <a:latin typeface="+mn-lt"/>
                <a:ea typeface="+mn-ea"/>
                <a:cs typeface="+mn-cs"/>
              </a:rPr>
              <a:t>nach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Hause</a:t>
            </a:r>
            <a:r>
              <a:rPr lang="en-US" sz="1200" kern="1200" dirty="0">
                <a:solidFill>
                  <a:schemeClr val="tx1"/>
                </a:solidFill>
                <a:effectLst/>
                <a:latin typeface="+mn-lt"/>
                <a:ea typeface="+mn-ea"/>
                <a:cs typeface="+mn-cs"/>
              </a:rPr>
              <a:t> [n/a] </a:t>
            </a:r>
            <a:r>
              <a:rPr lang="en-US" sz="1200" kern="1200" dirty="0" err="1">
                <a:solidFill>
                  <a:schemeClr val="tx1"/>
                </a:solidFill>
                <a:effectLst/>
                <a:latin typeface="+mn-lt"/>
                <a:ea typeface="+mn-ea"/>
                <a:cs typeface="+mn-cs"/>
              </a:rPr>
              <a:t>statt</a:t>
            </a:r>
            <a:r>
              <a:rPr lang="en-US" sz="1200" kern="1200" dirty="0">
                <a:solidFill>
                  <a:schemeClr val="tx1"/>
                </a:solidFill>
                <a:effectLst/>
                <a:latin typeface="+mn-lt"/>
                <a:ea typeface="+mn-ea"/>
                <a:cs typeface="+mn-cs"/>
              </a:rPr>
              <a:t> [680] vor1 [50] hallo [1077] </a:t>
            </a:r>
            <a:r>
              <a:rPr lang="en-US" sz="1200" kern="1200" dirty="0" err="1">
                <a:solidFill>
                  <a:schemeClr val="tx1"/>
                </a:solidFill>
                <a:effectLst/>
                <a:latin typeface="+mn-lt"/>
                <a:ea typeface="+mn-ea"/>
                <a:cs typeface="+mn-cs"/>
              </a:rPr>
              <a:t>oder</a:t>
            </a:r>
            <a:r>
              <a:rPr lang="en-US" sz="1200" kern="1200" dirty="0">
                <a:solidFill>
                  <a:schemeClr val="tx1"/>
                </a:solidFill>
                <a:effectLst/>
                <a:latin typeface="+mn-lt"/>
                <a:ea typeface="+mn-ea"/>
                <a:cs typeface="+mn-cs"/>
              </a:rPr>
              <a:t> [35] </a:t>
            </a:r>
            <a:r>
              <a:rPr lang="en-US" sz="1200" kern="1200" dirty="0" err="1">
                <a:solidFill>
                  <a:schemeClr val="tx1"/>
                </a:solidFill>
                <a:effectLst/>
                <a:latin typeface="+mn-lt"/>
                <a:ea typeface="+mn-ea"/>
                <a:cs typeface="+mn-cs"/>
              </a:rPr>
              <a:t>tschüs</a:t>
            </a:r>
            <a:r>
              <a:rPr lang="en-US" sz="1200" kern="1200" dirty="0">
                <a:solidFill>
                  <a:schemeClr val="tx1"/>
                </a:solidFill>
                <a:effectLst/>
                <a:latin typeface="+mn-lt"/>
                <a:ea typeface="+mn-ea"/>
                <a:cs typeface="+mn-cs"/>
              </a:rPr>
              <a:t> [3766]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785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spoken recall of compound nouns with </a:t>
            </a:r>
            <a:r>
              <a:rPr lang="en-GB" b="0" dirty="0" err="1"/>
              <a:t>Lieblings</a:t>
            </a:r>
            <a:r>
              <a:rPr lang="en-GB" b="0" dirty="0"/>
              <a:t>- and Haupt- prefixes and known vocabulary base words from this week’s vocabulary set.</a:t>
            </a:r>
            <a:endParaRPr lang="en-US" b="1" dirty="0"/>
          </a:p>
          <a:p>
            <a:endParaRPr lang="en-US" b="1" dirty="0"/>
          </a:p>
          <a:p>
            <a:r>
              <a:rPr lang="en-US" b="1" dirty="0"/>
              <a:t>Procedure:</a:t>
            </a:r>
          </a:p>
          <a:p>
            <a:pPr marL="228600" indent="-228600">
              <a:buAutoNum type="arabicPeriod"/>
            </a:pPr>
            <a:r>
              <a:rPr lang="en-GB" baseline="0" dirty="0"/>
              <a:t>Students work in pairs. </a:t>
            </a:r>
          </a:p>
          <a:p>
            <a:pPr marL="228600" indent="-228600">
              <a:buAutoNum type="arabicPeriod"/>
            </a:pPr>
            <a:r>
              <a:rPr lang="en-GB" baseline="0" dirty="0"/>
              <a:t>One says a random letter and the other says the word in German as fast as possible. </a:t>
            </a:r>
          </a:p>
          <a:p>
            <a:pPr marL="228600" indent="-228600">
              <a:buAutoNum type="arabicPeriod"/>
            </a:pPr>
            <a:r>
              <a:rPr lang="en-GB" baseline="0" dirty="0"/>
              <a:t>Students take turns.</a:t>
            </a:r>
            <a:endParaRPr lang="en-US" b="0"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894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recap three imperfect modal verbs in 1</a:t>
            </a:r>
            <a:r>
              <a:rPr lang="en-GB" b="0" baseline="30000" dirty="0"/>
              <a:t>st</a:t>
            </a:r>
            <a:r>
              <a:rPr lang="en-GB" b="0" dirty="0"/>
              <a:t>, 2</a:t>
            </a:r>
            <a:r>
              <a:rPr lang="en-GB" b="0" baseline="30000" dirty="0"/>
              <a:t>nd</a:t>
            </a:r>
            <a:r>
              <a:rPr lang="en-GB" b="0" dirty="0"/>
              <a:t>, 3</a:t>
            </a:r>
            <a:r>
              <a:rPr lang="en-GB" b="0" baseline="30000" dirty="0"/>
              <a:t>rd</a:t>
            </a:r>
            <a:r>
              <a:rPr lang="en-GB" b="0" dirty="0"/>
              <a:t> persons singular.</a:t>
            </a:r>
            <a:br>
              <a:rPr lang="en-GB" b="0" dirty="0"/>
            </a:br>
            <a:br>
              <a:rPr lang="en-GB" dirty="0"/>
            </a:br>
            <a:r>
              <a:rPr lang="en-GB" b="1" dirty="0"/>
              <a:t>Procedure:</a:t>
            </a:r>
            <a:br>
              <a:rPr lang="en-GB" dirty="0"/>
            </a:br>
            <a:r>
              <a:rPr lang="en-GB" dirty="0"/>
              <a:t>1. Click to bring up the stages of the explanation.</a:t>
            </a:r>
            <a:br>
              <a:rPr lang="en-GB" dirty="0"/>
            </a:br>
            <a:r>
              <a:rPr lang="en-GB" dirty="0"/>
              <a:t>2. Elicit the German from students, where appropriate.</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0" dirty="0"/>
              <a:t> </a:t>
            </a:r>
            <a:r>
              <a:rPr lang="en-GB" b="1" dirty="0"/>
              <a:t>8 minutes</a:t>
            </a:r>
            <a:br>
              <a:rPr lang="en-GB" dirty="0"/>
            </a:br>
            <a:br>
              <a:rPr lang="en-GB" b="1" dirty="0"/>
            </a:br>
            <a:r>
              <a:rPr lang="en-GB" b="1" dirty="0"/>
              <a:t>Aim: </a:t>
            </a:r>
            <a:r>
              <a:rPr lang="en-GB" b="0" dirty="0"/>
              <a:t>to distinguish between past and present modal verbs in the second person singular and first person singular. </a:t>
            </a:r>
            <a:br>
              <a:rPr lang="en-GB" dirty="0"/>
            </a:br>
            <a:br>
              <a:rPr lang="en-GB" dirty="0"/>
            </a:br>
            <a:r>
              <a:rPr lang="en-GB" b="1" dirty="0"/>
              <a:t>Procedure:</a:t>
            </a:r>
            <a:br>
              <a:rPr lang="en-GB" dirty="0"/>
            </a:br>
            <a:r>
              <a:rPr lang="en-GB" dirty="0"/>
              <a:t>1. Explain the task – Mia is interviewing young people with a migration background about their lives today and in the past. </a:t>
            </a:r>
          </a:p>
          <a:p>
            <a:r>
              <a:rPr lang="en-GB" dirty="0"/>
              <a:t>2. Play recording for item 1. Students listen out for modal verb – if it is in the past they write F for </a:t>
            </a:r>
            <a:r>
              <a:rPr lang="en-GB" dirty="0" err="1"/>
              <a:t>früher</a:t>
            </a:r>
            <a:r>
              <a:rPr lang="en-GB" dirty="0"/>
              <a:t>, if it is in the present they write H for </a:t>
            </a:r>
            <a:r>
              <a:rPr lang="en-GB" dirty="0" err="1"/>
              <a:t>heute</a:t>
            </a:r>
            <a:r>
              <a:rPr lang="en-GB" dirty="0"/>
              <a:t>. </a:t>
            </a:r>
          </a:p>
          <a:p>
            <a:r>
              <a:rPr lang="en-GB" dirty="0"/>
              <a:t>3. Click to bring up answer ticks.</a:t>
            </a:r>
          </a:p>
          <a:p>
            <a:r>
              <a:rPr lang="en-GB" dirty="0"/>
              <a:t>4. Click again to bring up choice of verb forms in the young person’s answer – present or past tense. Answers match the tense of the question.</a:t>
            </a:r>
          </a:p>
          <a:p>
            <a:r>
              <a:rPr lang="en-GB" dirty="0"/>
              <a:t>5. Click again on the audio button so students listen a second time to item one. The students select one of the verbs in the </a:t>
            </a:r>
            <a:r>
              <a:rPr lang="en-GB" dirty="0" err="1"/>
              <a:t>Antwort</a:t>
            </a:r>
            <a:r>
              <a:rPr lang="en-GB" dirty="0"/>
              <a:t> column. </a:t>
            </a:r>
          </a:p>
          <a:p>
            <a:r>
              <a:rPr lang="en-GB" dirty="0"/>
              <a:t>6. Click to bring up the answer. Click again to bring up the written form of the question, for checking.</a:t>
            </a:r>
          </a:p>
          <a:p>
            <a:r>
              <a:rPr lang="en-GB" dirty="0"/>
              <a:t>7. Continue for items 2-8. Note: these could be completed item by item, or all together.  Animations work for both options.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1. Musstest du jeden Tag Deutsch sprechen?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 Willst du polnisches Essen kochen?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 Konntest du in die Moschee gehen?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4. Wolltest du  Fremdsprachen lernen?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Musst du deutsches Essen </a:t>
            </a:r>
            <a:r>
              <a:rPr lang="de-DE" dirty="0" err="1"/>
              <a:t>essen</a:t>
            </a:r>
            <a:r>
              <a:rPr lang="de-D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Kannst du Türkisch sprechen?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7. Wolltest du in Italien bleiben?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8. Kannst du eine arabische Zeitung lesen?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arabisch</a:t>
            </a:r>
            <a:r>
              <a:rPr lang="en-GB" b="0" baseline="0" dirty="0"/>
              <a:t> [2159]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0" dirty="0"/>
              <a:t> </a:t>
            </a:r>
            <a:r>
              <a:rPr lang="en-GB" b="1" dirty="0"/>
              <a:t>5 minutes</a:t>
            </a:r>
            <a:br>
              <a:rPr lang="en-GB" dirty="0"/>
            </a:br>
            <a:br>
              <a:rPr lang="en-GB" b="1" dirty="0"/>
            </a:br>
            <a:r>
              <a:rPr lang="en-GB" b="1" dirty="0"/>
              <a:t>Aim: </a:t>
            </a:r>
            <a:r>
              <a:rPr lang="en-GB" b="0" dirty="0"/>
              <a:t>t</a:t>
            </a:r>
            <a:r>
              <a:rPr lang="en-US" b="0" dirty="0"/>
              <a:t>o </a:t>
            </a:r>
            <a:r>
              <a:rPr lang="en-US" b="0" dirty="0" err="1"/>
              <a:t>practise</a:t>
            </a:r>
            <a:r>
              <a:rPr lang="en-US" b="0" dirty="0"/>
              <a:t> lexical inferencing; the written comprehension of known words to arrive at a general understanding of one unknown word in a sentence context. In addition, to revise previously learnt vocabulary in new contexts.</a:t>
            </a:r>
            <a:br>
              <a:rPr lang="en-GB" b="0" dirty="0"/>
            </a:br>
            <a:br>
              <a:rPr lang="en-GB" dirty="0"/>
            </a:br>
            <a:r>
              <a:rPr lang="en-GB" b="1" dirty="0"/>
              <a:t>Procedure:</a:t>
            </a:r>
          </a:p>
          <a:p>
            <a:r>
              <a:rPr lang="en-US" dirty="0"/>
              <a:t>1. Ensure that students understand the task (as this is only the second time they do this type of activity). Students need to know that they are aiming to understand the general meaning, rather than specific meaning (though they may in some cases also arrive at this).</a:t>
            </a:r>
          </a:p>
          <a:p>
            <a:r>
              <a:rPr lang="en-US" dirty="0"/>
              <a:t>2. Students read each text and decide which of the four options is most likely, depending on their understanding of the surrounding words.</a:t>
            </a:r>
          </a:p>
          <a:p>
            <a:r>
              <a:rPr lang="en-US" dirty="0"/>
              <a:t>3. Click to reveal answers as well as the specific meaning of each word.</a:t>
            </a:r>
          </a:p>
          <a:p>
            <a:r>
              <a:rPr lang="en-US" dirty="0"/>
              <a:t>4. Proceed to the next slide for the comprehension part of the activity.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Image credit: </a:t>
            </a:r>
            <a:r>
              <a:rPr lang="en-GB" b="0" dirty="0"/>
              <a:t>tree in Cappadocia with evil eye amulets. </a:t>
            </a:r>
            <a:r>
              <a:rPr lang="en-US" b="0" dirty="0"/>
              <a:t>By: </a:t>
            </a:r>
            <a:r>
              <a:rPr lang="en-US" b="0" dirty="0" err="1"/>
              <a:t>Shakko</a:t>
            </a:r>
            <a:r>
              <a:rPr lang="en-US" b="0" dirty="0"/>
              <a:t> – Own work, CC BY-SA 3.0, https://commons.wikimedia.org/w/index.php?curid=3703598</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arabisch</a:t>
            </a:r>
            <a:r>
              <a:rPr lang="en-GB" b="0" baseline="0" dirty="0"/>
              <a:t> [2159] </a:t>
            </a:r>
            <a:r>
              <a:rPr lang="en-GB" b="0" baseline="0" dirty="0" err="1"/>
              <a:t>Gegend</a:t>
            </a:r>
            <a:r>
              <a:rPr lang="en-GB" b="0" baseline="0" dirty="0"/>
              <a:t> [1575] Schmuck [&gt;5009] Schutz [1152] Souvenir [&gt;5009] </a:t>
            </a:r>
            <a:r>
              <a:rPr lang="en-GB" b="0" baseline="0" dirty="0" err="1"/>
              <a:t>ursprünglich</a:t>
            </a:r>
            <a:r>
              <a:rPr lang="en-GB" b="0" baseline="0" dirty="0"/>
              <a:t> [1332] [</a:t>
            </a:r>
            <a:r>
              <a:rPr lang="en-GB" b="0" baseline="0" dirty="0" err="1"/>
              <a:t>verschieden</a:t>
            </a:r>
            <a:r>
              <a:rPr lang="en-GB" b="0" baseline="0" dirty="0"/>
              <a:t> [254]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052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0" dirty="0"/>
              <a:t> </a:t>
            </a:r>
            <a:r>
              <a:rPr lang="en-GB" b="1" dirty="0"/>
              <a:t>5 minutes</a:t>
            </a:r>
            <a:br>
              <a:rPr lang="en-GB" dirty="0"/>
            </a:br>
            <a:br>
              <a:rPr lang="en-GB" b="1" dirty="0"/>
            </a:br>
            <a:r>
              <a:rPr lang="en-GB" b="1" dirty="0"/>
              <a:t>Aim: </a:t>
            </a:r>
            <a:r>
              <a:rPr lang="en-GB" b="0" dirty="0"/>
              <a:t>to practise written comprehension of the main ideas and detail of the text.</a:t>
            </a:r>
          </a:p>
          <a:p>
            <a:endParaRPr lang="en-US" b="0" dirty="0"/>
          </a:p>
          <a:p>
            <a:r>
              <a:rPr lang="en-GB" b="1" dirty="0"/>
              <a:t>Procedure:</a:t>
            </a:r>
          </a:p>
          <a:p>
            <a:r>
              <a:rPr lang="en-US" dirty="0"/>
              <a:t>1. Students read the text.</a:t>
            </a:r>
          </a:p>
          <a:p>
            <a:r>
              <a:rPr lang="en-US" dirty="0"/>
              <a:t>2. Students write R (</a:t>
            </a:r>
            <a:r>
              <a:rPr lang="en-US" dirty="0" err="1"/>
              <a:t>richtig</a:t>
            </a:r>
            <a:r>
              <a:rPr lang="en-US" dirty="0"/>
              <a:t>) or F (</a:t>
            </a:r>
            <a:r>
              <a:rPr lang="en-US" dirty="0" err="1"/>
              <a:t>falsch</a:t>
            </a:r>
            <a:r>
              <a:rPr lang="en-US" dirty="0"/>
              <a:t>) for each sentence.</a:t>
            </a:r>
          </a:p>
          <a:p>
            <a:r>
              <a:rPr lang="en-US" dirty="0"/>
              <a:t>3. Click to reveal answers.</a:t>
            </a:r>
          </a:p>
          <a:p>
            <a:r>
              <a:rPr lang="en-US" dirty="0"/>
              <a:t>4. Oral translation of text if time allows.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Image credit: </a:t>
            </a:r>
            <a:r>
              <a:rPr lang="en-GB" b="0" dirty="0"/>
              <a:t>tree in Cappadocia with evil eye amulets. </a:t>
            </a:r>
            <a:r>
              <a:rPr lang="en-US" b="0" dirty="0"/>
              <a:t>By: </a:t>
            </a:r>
            <a:r>
              <a:rPr lang="en-US" b="0" dirty="0" err="1"/>
              <a:t>Shakko</a:t>
            </a:r>
            <a:r>
              <a:rPr lang="en-US" b="0" dirty="0"/>
              <a:t> – Own work, CC BY-SA 3.0, https://commons.wikimedia.org/w/index.php?curid=3703598</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arabisch</a:t>
            </a:r>
            <a:r>
              <a:rPr lang="en-GB" b="0" baseline="0" dirty="0"/>
              <a:t> [2159] </a:t>
            </a:r>
            <a:r>
              <a:rPr lang="en-GB" b="0" baseline="0" dirty="0" err="1"/>
              <a:t>Gegend</a:t>
            </a:r>
            <a:r>
              <a:rPr lang="en-GB" b="0" baseline="0" dirty="0"/>
              <a:t> [1575] Schmuck [&gt;5009] Schutz [1152] Souvenir [&gt;5009] </a:t>
            </a:r>
            <a:r>
              <a:rPr lang="en-GB" b="0" baseline="0" dirty="0" err="1"/>
              <a:t>ursprünglich</a:t>
            </a:r>
            <a:r>
              <a:rPr lang="en-GB" b="0" baseline="0" dirty="0"/>
              <a:t> [1332] [</a:t>
            </a:r>
            <a:r>
              <a:rPr lang="en-GB" b="0" baseline="0" dirty="0" err="1"/>
              <a:t>verschieden</a:t>
            </a:r>
            <a:r>
              <a:rPr lang="en-GB" b="0" baseline="0" dirty="0"/>
              <a:t> [254]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194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practise spoken production of imperfect modal verb forms, with the support of present tense forms.</a:t>
            </a:r>
            <a:br>
              <a:rPr lang="en-GB" dirty="0"/>
            </a:br>
            <a:br>
              <a:rPr lang="en-GB" dirty="0"/>
            </a:br>
            <a:r>
              <a:rPr lang="en-GB" b="1" dirty="0"/>
              <a:t>Procedure:</a:t>
            </a:r>
          </a:p>
          <a:p>
            <a:r>
              <a:rPr lang="en-US" dirty="0"/>
              <a:t>Katja finds a diary entry written by mum when she was in her first few weeks in Germany. She is writing to Mehmet about it. </a:t>
            </a:r>
            <a:br>
              <a:rPr lang="en-GB" dirty="0"/>
            </a:br>
            <a:r>
              <a:rPr lang="en-GB" dirty="0"/>
              <a:t>1. Students read the sentences 1-6 from </a:t>
            </a:r>
            <a:r>
              <a:rPr lang="en-GB" dirty="0" err="1"/>
              <a:t>Mutti’s</a:t>
            </a:r>
            <a:r>
              <a:rPr lang="en-GB" dirty="0"/>
              <a:t> diary. </a:t>
            </a:r>
          </a:p>
          <a:p>
            <a:r>
              <a:rPr lang="en-GB" dirty="0"/>
              <a:t>2. Click to bring up Katja’s first sentence to Mehmet.</a:t>
            </a:r>
          </a:p>
          <a:p>
            <a:r>
              <a:rPr lang="en-GB" dirty="0"/>
              <a:t>2. Students write out Katja’s sentence to Mehmet replacing the blanked out present tense modal with an imperfect from. </a:t>
            </a:r>
            <a:br>
              <a:rPr lang="en-GB" dirty="0"/>
            </a:br>
            <a:r>
              <a:rPr lang="en-GB" dirty="0"/>
              <a:t>3. Click for answer.</a:t>
            </a:r>
          </a:p>
          <a:p>
            <a:r>
              <a:rPr lang="en-GB" dirty="0"/>
              <a:t>4. Repeat for items 2-6.</a:t>
            </a:r>
            <a:br>
              <a:rPr lang="en-GB" dirty="0"/>
            </a:br>
            <a:br>
              <a:rPr lang="en-GB" dirty="0"/>
            </a:br>
            <a:r>
              <a:rPr lang="en-GB" b="1" baseline="0" dirty="0"/>
              <a:t>Word frequency (1 is the most frequent word in German): </a:t>
            </a:r>
            <a:br>
              <a:rPr lang="en-GB" baseline="0" dirty="0"/>
            </a:br>
            <a:r>
              <a:rPr lang="en-GB" baseline="0" dirty="0" err="1"/>
              <a:t>kennenlernen</a:t>
            </a:r>
            <a:r>
              <a:rPr lang="en-GB" baseline="0" dirty="0"/>
              <a:t> [2303]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long and short [e]</a:t>
            </a:r>
            <a:br>
              <a:rPr lang="en-GB" sz="1200" b="0" dirty="0"/>
            </a:br>
            <a:r>
              <a:rPr lang="en-GB" sz="1200" b="0" dirty="0"/>
              <a:t>Consolidation</a:t>
            </a:r>
            <a:r>
              <a:rPr lang="en-GB" sz="1200" b="0" baseline="0" dirty="0"/>
              <a:t> of imperfect tense modal verbs, </a:t>
            </a:r>
            <a:r>
              <a:rPr lang="en-GB" sz="1200" b="0" i="1" baseline="0" dirty="0" err="1"/>
              <a:t>konnte</a:t>
            </a:r>
            <a:r>
              <a:rPr lang="en-GB" sz="1200" b="0" i="1" baseline="0" dirty="0"/>
              <a:t>, </a:t>
            </a:r>
            <a:r>
              <a:rPr lang="en-GB" sz="1200" b="0" i="1" baseline="0" dirty="0" err="1"/>
              <a:t>musste</a:t>
            </a:r>
            <a:r>
              <a:rPr lang="en-GB" sz="1200" b="0" i="1" baseline="0" dirty="0"/>
              <a:t>, </a:t>
            </a:r>
            <a:r>
              <a:rPr lang="en-GB" sz="1200" b="0" i="1" baseline="0" dirty="0" err="1"/>
              <a:t>wollte</a:t>
            </a:r>
            <a:r>
              <a:rPr lang="en-GB" sz="1200" b="0" dirty="0"/>
              <a:t>: 1</a:t>
            </a:r>
            <a:r>
              <a:rPr lang="en-GB" sz="1200" b="0" baseline="30000" dirty="0"/>
              <a:t>st</a:t>
            </a:r>
            <a:r>
              <a:rPr lang="en-GB" sz="1200" b="0" dirty="0"/>
              <a:t>,</a:t>
            </a:r>
            <a:r>
              <a:rPr lang="en-GB" sz="1200" b="0" baseline="0" dirty="0"/>
              <a:t> </a:t>
            </a:r>
            <a:r>
              <a:rPr lang="en-GB" sz="1200" b="0" dirty="0"/>
              <a:t>2</a:t>
            </a:r>
            <a:r>
              <a:rPr lang="en-GB" sz="1200" b="0" baseline="30000" dirty="0"/>
              <a:t>nd</a:t>
            </a:r>
            <a:r>
              <a:rPr lang="en-GB" sz="1200" b="0" baseline="0" dirty="0"/>
              <a:t>, 3</a:t>
            </a:r>
            <a:r>
              <a:rPr lang="en-GB" sz="1200" b="0" baseline="30000" dirty="0"/>
              <a:t>rd</a:t>
            </a:r>
            <a:r>
              <a:rPr lang="en-GB" sz="1200" b="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9.2.1.6 </a:t>
            </a:r>
            <a:r>
              <a:rPr lang="en-GB" sz="1200" b="1" i="0" u="none" strike="noStrike" kern="1200" cap="none" baseline="0" dirty="0">
                <a:solidFill>
                  <a:schemeClr val="tx1"/>
                </a:solidFill>
                <a:effectLst/>
                <a:latin typeface="+mn-lt"/>
                <a:ea typeface="Calibri"/>
                <a:cs typeface="Calibri"/>
                <a:sym typeface="Calibri"/>
              </a:rPr>
              <a:t>(revisit</a:t>
            </a:r>
            <a:r>
              <a:rPr lang="en-GB" sz="1200" b="1" i="0" u="none" strike="noStrike" kern="1200" cap="none" baseline="0">
                <a:solidFill>
                  <a:schemeClr val="tx1"/>
                </a:solidFill>
                <a:effectLst/>
                <a:latin typeface="+mn-lt"/>
                <a:ea typeface="Calibri"/>
                <a:cs typeface="Calibri"/>
                <a:sym typeface="Calibri"/>
              </a:rPr>
              <a:t>)</a:t>
            </a:r>
            <a:r>
              <a:rPr lang="en-GB" sz="1200" b="0" i="0" u="none" strike="noStrike" kern="1200" cap="none" baseline="0">
                <a:solidFill>
                  <a:schemeClr val="tx1"/>
                </a:solidFill>
                <a:effectLst/>
                <a:latin typeface="+mn-lt"/>
                <a:ea typeface="Calibri"/>
                <a:cs typeface="Calibri"/>
                <a:sym typeface="Calibri"/>
              </a:rPr>
              <a:t> </a:t>
            </a:r>
            <a:r>
              <a:rPr lang="en-US" sz="1200" kern="1200">
                <a:solidFill>
                  <a:schemeClr val="tx1"/>
                </a:solidFill>
                <a:effectLst/>
                <a:latin typeface="+mn-lt"/>
                <a:ea typeface="+mn-ea"/>
                <a:cs typeface="+mn-cs"/>
              </a:rPr>
              <a:t>denken</a:t>
            </a:r>
            <a:r>
              <a:rPr lang="en-US" sz="1200" kern="1200" dirty="0">
                <a:solidFill>
                  <a:schemeClr val="tx1"/>
                </a:solidFill>
                <a:effectLst/>
                <a:latin typeface="+mn-lt"/>
                <a:ea typeface="+mn-ea"/>
                <a:cs typeface="+mn-cs"/>
              </a:rPr>
              <a:t> [128] es </a:t>
            </a:r>
            <a:r>
              <a:rPr lang="en-US" sz="1200" kern="1200" dirty="0" err="1">
                <a:solidFill>
                  <a:schemeClr val="tx1"/>
                </a:solidFill>
                <a:effectLst/>
                <a:latin typeface="+mn-lt"/>
                <a:ea typeface="+mn-ea"/>
                <a:cs typeface="+mn-cs"/>
              </a:rPr>
              <a:t>gibt</a:t>
            </a:r>
            <a:r>
              <a:rPr lang="en-US" sz="1200" kern="1200" dirty="0">
                <a:solidFill>
                  <a:schemeClr val="tx1"/>
                </a:solidFill>
                <a:effectLst/>
                <a:latin typeface="+mn-lt"/>
                <a:ea typeface="+mn-ea"/>
                <a:cs typeface="+mn-cs"/>
              </a:rPr>
              <a:t> [n/a] </a:t>
            </a:r>
            <a:r>
              <a:rPr lang="en-US" sz="1200" kern="1200" dirty="0" err="1">
                <a:solidFill>
                  <a:schemeClr val="tx1"/>
                </a:solidFill>
                <a:effectLst/>
                <a:latin typeface="+mn-lt"/>
                <a:ea typeface="+mn-ea"/>
                <a:cs typeface="+mn-cs"/>
              </a:rPr>
              <a:t>hängen</a:t>
            </a:r>
            <a:r>
              <a:rPr lang="en-US" sz="1200" kern="1200" dirty="0">
                <a:solidFill>
                  <a:schemeClr val="tx1"/>
                </a:solidFill>
                <a:effectLst/>
                <a:latin typeface="+mn-lt"/>
                <a:ea typeface="+mn-ea"/>
                <a:cs typeface="+mn-cs"/>
              </a:rPr>
              <a:t> [590] </a:t>
            </a:r>
            <a:r>
              <a:rPr lang="en-US" sz="1200" kern="1200" dirty="0" err="1">
                <a:solidFill>
                  <a:schemeClr val="tx1"/>
                </a:solidFill>
                <a:effectLst/>
                <a:latin typeface="+mn-lt"/>
                <a:ea typeface="+mn-ea"/>
                <a:cs typeface="+mn-cs"/>
              </a:rPr>
              <a:t>liegen</a:t>
            </a:r>
            <a:r>
              <a:rPr lang="en-US" sz="1200" kern="1200" dirty="0">
                <a:solidFill>
                  <a:schemeClr val="tx1"/>
                </a:solidFill>
                <a:effectLst/>
                <a:latin typeface="+mn-lt"/>
                <a:ea typeface="+mn-ea"/>
                <a:cs typeface="+mn-cs"/>
              </a:rPr>
              <a:t> [107] </a:t>
            </a:r>
            <a:r>
              <a:rPr lang="en-US" sz="1200" kern="1200" dirty="0" err="1">
                <a:solidFill>
                  <a:schemeClr val="tx1"/>
                </a:solidFill>
                <a:effectLst/>
                <a:latin typeface="+mn-lt"/>
                <a:ea typeface="+mn-ea"/>
                <a:cs typeface="+mn-cs"/>
              </a:rPr>
              <a:t>sterben</a:t>
            </a:r>
            <a:r>
              <a:rPr lang="en-US" sz="1200" kern="1200" dirty="0">
                <a:solidFill>
                  <a:schemeClr val="tx1"/>
                </a:solidFill>
                <a:effectLst/>
                <a:latin typeface="+mn-lt"/>
                <a:ea typeface="+mn-ea"/>
                <a:cs typeface="+mn-cs"/>
              </a:rPr>
              <a:t> [475] Arbeit [208] Art [260] Berg [934] Bild [253] Deutsch [112] Essen [323] </a:t>
            </a:r>
            <a:r>
              <a:rPr lang="en-US" sz="1200" kern="1200" dirty="0" err="1">
                <a:solidFill>
                  <a:schemeClr val="tx1"/>
                </a:solidFill>
                <a:effectLst/>
                <a:latin typeface="+mn-lt"/>
                <a:ea typeface="+mn-ea"/>
                <a:cs typeface="+mn-cs"/>
              </a:rPr>
              <a:t>Fremdsprache</a:t>
            </a:r>
            <a:r>
              <a:rPr lang="en-US" sz="1200" kern="1200" dirty="0">
                <a:solidFill>
                  <a:schemeClr val="tx1"/>
                </a:solidFill>
                <a:effectLst/>
                <a:latin typeface="+mn-lt"/>
                <a:ea typeface="+mn-ea"/>
                <a:cs typeface="+mn-cs"/>
              </a:rPr>
              <a:t> [3770] </a:t>
            </a:r>
            <a:r>
              <a:rPr lang="en-US" sz="1200" kern="1200" dirty="0" err="1">
                <a:solidFill>
                  <a:schemeClr val="tx1"/>
                </a:solidFill>
                <a:effectLst/>
                <a:latin typeface="+mn-lt"/>
                <a:ea typeface="+mn-ea"/>
                <a:cs typeface="+mn-cs"/>
              </a:rPr>
              <a:t>Gebäude</a:t>
            </a:r>
            <a:r>
              <a:rPr lang="en-US" sz="1200" kern="1200" dirty="0">
                <a:solidFill>
                  <a:schemeClr val="tx1"/>
                </a:solidFill>
                <a:effectLst/>
                <a:latin typeface="+mn-lt"/>
                <a:ea typeface="+mn-ea"/>
                <a:cs typeface="+mn-cs"/>
              </a:rPr>
              <a:t> [1316] </a:t>
            </a:r>
            <a:r>
              <a:rPr lang="en-US" sz="1200" kern="1200" dirty="0" err="1">
                <a:solidFill>
                  <a:schemeClr val="tx1"/>
                </a:solidFill>
                <a:effectLst/>
                <a:latin typeface="+mn-lt"/>
                <a:ea typeface="+mn-ea"/>
                <a:cs typeface="+mn-cs"/>
              </a:rPr>
              <a:t>Geschwister</a:t>
            </a:r>
            <a:r>
              <a:rPr lang="en-US" sz="1200" kern="1200" dirty="0">
                <a:solidFill>
                  <a:schemeClr val="tx1"/>
                </a:solidFill>
                <a:effectLst/>
                <a:latin typeface="+mn-lt"/>
                <a:ea typeface="+mn-ea"/>
                <a:cs typeface="+mn-cs"/>
              </a:rPr>
              <a:t> [3929] </a:t>
            </a:r>
            <a:r>
              <a:rPr lang="en-US" sz="1200" kern="1200" dirty="0" err="1">
                <a:solidFill>
                  <a:schemeClr val="tx1"/>
                </a:solidFill>
                <a:effectLst/>
                <a:latin typeface="+mn-lt"/>
                <a:ea typeface="+mn-ea"/>
                <a:cs typeface="+mn-cs"/>
              </a:rPr>
              <a:t>Haustier</a:t>
            </a:r>
            <a:r>
              <a:rPr lang="en-US" sz="1200" kern="1200" dirty="0">
                <a:solidFill>
                  <a:schemeClr val="tx1"/>
                </a:solidFill>
                <a:effectLst/>
                <a:latin typeface="+mn-lt"/>
                <a:ea typeface="+mn-ea"/>
                <a:cs typeface="+mn-cs"/>
              </a:rPr>
              <a:t> [&gt;5009] Hund [825] </a:t>
            </a:r>
            <a:r>
              <a:rPr lang="en-US" sz="1200" kern="1200" dirty="0" err="1">
                <a:solidFill>
                  <a:schemeClr val="tx1"/>
                </a:solidFill>
                <a:effectLst/>
                <a:latin typeface="+mn-lt"/>
                <a:ea typeface="+mn-ea"/>
                <a:cs typeface="+mn-cs"/>
              </a:rPr>
              <a:t>Katze</a:t>
            </a:r>
            <a:r>
              <a:rPr lang="en-US" sz="1200" kern="1200" dirty="0">
                <a:solidFill>
                  <a:schemeClr val="tx1"/>
                </a:solidFill>
                <a:effectLst/>
                <a:latin typeface="+mn-lt"/>
                <a:ea typeface="+mn-ea"/>
                <a:cs typeface="+mn-cs"/>
              </a:rPr>
              <a:t> [2235] Kultur [594] </a:t>
            </a:r>
            <a:r>
              <a:rPr lang="en-US" sz="1200" kern="1200" dirty="0" err="1">
                <a:solidFill>
                  <a:schemeClr val="tx1"/>
                </a:solidFill>
                <a:effectLst/>
                <a:latin typeface="+mn-lt"/>
                <a:ea typeface="+mn-ea"/>
                <a:cs typeface="+mn-cs"/>
              </a:rPr>
              <a:t>Kurs</a:t>
            </a:r>
            <a:r>
              <a:rPr lang="en-US" sz="1200" kern="1200" dirty="0">
                <a:solidFill>
                  <a:schemeClr val="tx1"/>
                </a:solidFill>
                <a:effectLst/>
                <a:latin typeface="+mn-lt"/>
                <a:ea typeface="+mn-ea"/>
                <a:cs typeface="+mn-cs"/>
              </a:rPr>
              <a:t> [1549] </a:t>
            </a:r>
            <a:r>
              <a:rPr lang="en-US" sz="1200" kern="1200" dirty="0" err="1">
                <a:solidFill>
                  <a:schemeClr val="tx1"/>
                </a:solidFill>
                <a:effectLst/>
                <a:latin typeface="+mn-lt"/>
                <a:ea typeface="+mn-ea"/>
                <a:cs typeface="+mn-cs"/>
              </a:rPr>
              <a:t>Lieblings</a:t>
            </a:r>
            <a:r>
              <a:rPr lang="en-US" sz="1200" kern="1200" dirty="0">
                <a:solidFill>
                  <a:schemeClr val="tx1"/>
                </a:solidFill>
                <a:effectLst/>
                <a:latin typeface="+mn-lt"/>
                <a:ea typeface="+mn-ea"/>
                <a:cs typeface="+mn-cs"/>
              </a:rPr>
              <a:t>- [n/a] </a:t>
            </a:r>
            <a:r>
              <a:rPr lang="en-US" sz="1200" kern="1200" dirty="0" err="1">
                <a:solidFill>
                  <a:schemeClr val="tx1"/>
                </a:solidFill>
                <a:effectLst/>
                <a:latin typeface="+mn-lt"/>
                <a:ea typeface="+mn-ea"/>
                <a:cs typeface="+mn-cs"/>
              </a:rPr>
              <a:t>Moschee</a:t>
            </a:r>
            <a:r>
              <a:rPr lang="en-US" sz="1200" kern="1200" dirty="0">
                <a:solidFill>
                  <a:schemeClr val="tx1"/>
                </a:solidFill>
                <a:effectLst/>
                <a:latin typeface="+mn-lt"/>
                <a:ea typeface="+mn-ea"/>
                <a:cs typeface="+mn-cs"/>
              </a:rPr>
              <a:t> [&gt;5009] Nachbar [1283] Raum2 [403] </a:t>
            </a:r>
            <a:r>
              <a:rPr lang="en-US" sz="1200" kern="1200" dirty="0" err="1">
                <a:solidFill>
                  <a:schemeClr val="tx1"/>
                </a:solidFill>
                <a:effectLst/>
                <a:latin typeface="+mn-lt"/>
                <a:ea typeface="+mn-ea"/>
                <a:cs typeface="+mn-cs"/>
              </a:rPr>
              <a:t>Straße</a:t>
            </a:r>
            <a:r>
              <a:rPr lang="en-US" sz="1200" kern="1200" dirty="0">
                <a:solidFill>
                  <a:schemeClr val="tx1"/>
                </a:solidFill>
                <a:effectLst/>
                <a:latin typeface="+mn-lt"/>
                <a:ea typeface="+mn-ea"/>
                <a:cs typeface="+mn-cs"/>
              </a:rPr>
              <a:t> [391] Tag [111] </a:t>
            </a:r>
            <a:r>
              <a:rPr lang="en-US" sz="1200" kern="1200" dirty="0" err="1">
                <a:solidFill>
                  <a:schemeClr val="tx1"/>
                </a:solidFill>
                <a:effectLst/>
                <a:latin typeface="+mn-lt"/>
                <a:ea typeface="+mn-ea"/>
                <a:cs typeface="+mn-cs"/>
              </a:rPr>
              <a:t>Tür</a:t>
            </a:r>
            <a:r>
              <a:rPr lang="en-US" sz="1200" kern="1200" dirty="0">
                <a:solidFill>
                  <a:schemeClr val="tx1"/>
                </a:solidFill>
                <a:effectLst/>
                <a:latin typeface="+mn-lt"/>
                <a:ea typeface="+mn-ea"/>
                <a:cs typeface="+mn-cs"/>
              </a:rPr>
              <a:t> [400] </a:t>
            </a:r>
            <a:r>
              <a:rPr lang="en-US" sz="1200" kern="1200" dirty="0" err="1">
                <a:solidFill>
                  <a:schemeClr val="tx1"/>
                </a:solidFill>
                <a:effectLst/>
                <a:latin typeface="+mn-lt"/>
                <a:ea typeface="+mn-ea"/>
                <a:cs typeface="+mn-cs"/>
              </a:rPr>
              <a:t>Türkei</a:t>
            </a:r>
            <a:r>
              <a:rPr lang="en-US" sz="1200" kern="1200" dirty="0">
                <a:solidFill>
                  <a:schemeClr val="tx1"/>
                </a:solidFill>
                <a:effectLst/>
                <a:latin typeface="+mn-lt"/>
                <a:ea typeface="+mn-ea"/>
                <a:cs typeface="+mn-cs"/>
              </a:rPr>
              <a:t> [922] Wald [1028] Wand [828] </a:t>
            </a:r>
            <a:r>
              <a:rPr lang="en-US" sz="1200" kern="1200" dirty="0" err="1">
                <a:solidFill>
                  <a:schemeClr val="tx1"/>
                </a:solidFill>
                <a:effectLst/>
                <a:latin typeface="+mn-lt"/>
                <a:ea typeface="+mn-ea"/>
                <a:cs typeface="+mn-cs"/>
              </a:rPr>
              <a:t>Wechsel</a:t>
            </a:r>
            <a:r>
              <a:rPr lang="en-US" sz="1200" kern="1200" dirty="0">
                <a:solidFill>
                  <a:schemeClr val="tx1"/>
                </a:solidFill>
                <a:effectLst/>
                <a:latin typeface="+mn-lt"/>
                <a:ea typeface="+mn-ea"/>
                <a:cs typeface="+mn-cs"/>
              </a:rPr>
              <a:t> [2525] </a:t>
            </a:r>
            <a:r>
              <a:rPr lang="en-US" sz="1200" kern="1200" dirty="0" err="1">
                <a:solidFill>
                  <a:schemeClr val="tx1"/>
                </a:solidFill>
                <a:effectLst/>
                <a:latin typeface="+mn-lt"/>
                <a:ea typeface="+mn-ea"/>
                <a:cs typeface="+mn-cs"/>
              </a:rPr>
              <a:t>Weile</a:t>
            </a:r>
            <a:r>
              <a:rPr lang="en-US" sz="1200" kern="1200" dirty="0">
                <a:solidFill>
                  <a:schemeClr val="tx1"/>
                </a:solidFill>
                <a:effectLst/>
                <a:latin typeface="+mn-lt"/>
                <a:ea typeface="+mn-ea"/>
                <a:cs typeface="+mn-cs"/>
              </a:rPr>
              <a:t> [1631] </a:t>
            </a:r>
            <a:r>
              <a:rPr lang="en-US" sz="1200" kern="1200" dirty="0" err="1">
                <a:solidFill>
                  <a:schemeClr val="tx1"/>
                </a:solidFill>
                <a:effectLst/>
                <a:latin typeface="+mn-lt"/>
                <a:ea typeface="+mn-ea"/>
                <a:cs typeface="+mn-cs"/>
              </a:rPr>
              <a:t>Wohnung</a:t>
            </a:r>
            <a:r>
              <a:rPr lang="en-US" sz="1200" kern="1200" dirty="0">
                <a:solidFill>
                  <a:schemeClr val="tx1"/>
                </a:solidFill>
                <a:effectLst/>
                <a:latin typeface="+mn-lt"/>
                <a:ea typeface="+mn-ea"/>
                <a:cs typeface="+mn-cs"/>
              </a:rPr>
              <a:t> [501] Zeitung [670] </a:t>
            </a:r>
            <a:r>
              <a:rPr lang="en-US" sz="1200" kern="1200" dirty="0" err="1">
                <a:solidFill>
                  <a:schemeClr val="tx1"/>
                </a:solidFill>
                <a:effectLst/>
                <a:latin typeface="+mn-lt"/>
                <a:ea typeface="+mn-ea"/>
                <a:cs typeface="+mn-cs"/>
              </a:rPr>
              <a:t>ähnlich</a:t>
            </a:r>
            <a:r>
              <a:rPr lang="en-US" sz="1200" kern="1200" dirty="0">
                <a:solidFill>
                  <a:schemeClr val="tx1"/>
                </a:solidFill>
                <a:effectLst/>
                <a:latin typeface="+mn-lt"/>
                <a:ea typeface="+mn-ea"/>
                <a:cs typeface="+mn-cs"/>
              </a:rPr>
              <a:t> [437] </a:t>
            </a:r>
            <a:r>
              <a:rPr lang="en-US" sz="1200" kern="1200" dirty="0" err="1">
                <a:solidFill>
                  <a:schemeClr val="tx1"/>
                </a:solidFill>
                <a:effectLst/>
                <a:latin typeface="+mn-lt"/>
                <a:ea typeface="+mn-ea"/>
                <a:cs typeface="+mn-cs"/>
              </a:rPr>
              <a:t>freundlich</a:t>
            </a:r>
            <a:r>
              <a:rPr lang="en-US" sz="1200" kern="1200" dirty="0">
                <a:solidFill>
                  <a:schemeClr val="tx1"/>
                </a:solidFill>
                <a:effectLst/>
                <a:latin typeface="+mn-lt"/>
                <a:ea typeface="+mn-ea"/>
                <a:cs typeface="+mn-cs"/>
              </a:rPr>
              <a:t> [1566] </a:t>
            </a:r>
            <a:r>
              <a:rPr lang="en-US" sz="1200" kern="1200" dirty="0" err="1">
                <a:solidFill>
                  <a:schemeClr val="tx1"/>
                </a:solidFill>
                <a:effectLst/>
                <a:latin typeface="+mn-lt"/>
                <a:ea typeface="+mn-ea"/>
                <a:cs typeface="+mn-cs"/>
              </a:rPr>
              <a:t>grün</a:t>
            </a:r>
            <a:r>
              <a:rPr lang="en-US" sz="1200" kern="1200" dirty="0">
                <a:solidFill>
                  <a:schemeClr val="tx1"/>
                </a:solidFill>
                <a:effectLst/>
                <a:latin typeface="+mn-lt"/>
                <a:ea typeface="+mn-ea"/>
                <a:cs typeface="+mn-cs"/>
              </a:rPr>
              <a:t> [682] </a:t>
            </a:r>
            <a:r>
              <a:rPr lang="en-US" sz="1200" kern="1200" dirty="0" err="1">
                <a:solidFill>
                  <a:schemeClr val="tx1"/>
                </a:solidFill>
                <a:effectLst/>
                <a:latin typeface="+mn-lt"/>
                <a:ea typeface="+mn-ea"/>
                <a:cs typeface="+mn-cs"/>
              </a:rPr>
              <a:t>heiß</a:t>
            </a:r>
            <a:r>
              <a:rPr lang="en-US" sz="1200" kern="1200" dirty="0">
                <a:solidFill>
                  <a:schemeClr val="tx1"/>
                </a:solidFill>
                <a:effectLst/>
                <a:latin typeface="+mn-lt"/>
                <a:ea typeface="+mn-ea"/>
                <a:cs typeface="+mn-cs"/>
              </a:rPr>
              <a:t> [1195] </a:t>
            </a:r>
            <a:r>
              <a:rPr lang="en-US" sz="1200" kern="1200" dirty="0" err="1">
                <a:solidFill>
                  <a:schemeClr val="tx1"/>
                </a:solidFill>
                <a:effectLst/>
                <a:latin typeface="+mn-lt"/>
                <a:ea typeface="+mn-ea"/>
                <a:cs typeface="+mn-cs"/>
              </a:rPr>
              <a:t>kalt</a:t>
            </a:r>
            <a:r>
              <a:rPr lang="en-US" sz="1200" kern="1200" dirty="0">
                <a:solidFill>
                  <a:schemeClr val="tx1"/>
                </a:solidFill>
                <a:effectLst/>
                <a:latin typeface="+mn-lt"/>
                <a:ea typeface="+mn-ea"/>
                <a:cs typeface="+mn-cs"/>
              </a:rPr>
              <a:t> [887] </a:t>
            </a:r>
            <a:r>
              <a:rPr lang="en-US" sz="1200" kern="1200" dirty="0" err="1">
                <a:solidFill>
                  <a:schemeClr val="tx1"/>
                </a:solidFill>
                <a:effectLst/>
                <a:latin typeface="+mn-lt"/>
                <a:ea typeface="+mn-ea"/>
                <a:cs typeface="+mn-cs"/>
              </a:rPr>
              <a:t>polnisch</a:t>
            </a:r>
            <a:r>
              <a:rPr lang="en-US" sz="1200" kern="1200" dirty="0">
                <a:solidFill>
                  <a:schemeClr val="tx1"/>
                </a:solidFill>
                <a:effectLst/>
                <a:latin typeface="+mn-lt"/>
                <a:ea typeface="+mn-ea"/>
                <a:cs typeface="+mn-cs"/>
              </a:rPr>
              <a:t> [3237] tot [513] </a:t>
            </a:r>
            <a:r>
              <a:rPr lang="en-US" sz="1200" kern="1200" dirty="0" err="1">
                <a:solidFill>
                  <a:schemeClr val="tx1"/>
                </a:solidFill>
                <a:effectLst/>
                <a:latin typeface="+mn-lt"/>
                <a:ea typeface="+mn-ea"/>
                <a:cs typeface="+mn-cs"/>
              </a:rPr>
              <a:t>türkisch</a:t>
            </a:r>
            <a:r>
              <a:rPr lang="en-US" sz="1200" kern="1200" dirty="0">
                <a:solidFill>
                  <a:schemeClr val="tx1"/>
                </a:solidFill>
                <a:effectLst/>
                <a:latin typeface="+mn-lt"/>
                <a:ea typeface="+mn-ea"/>
                <a:cs typeface="+mn-cs"/>
              </a:rPr>
              <a:t> [1531] </a:t>
            </a:r>
            <a:r>
              <a:rPr lang="en-US" sz="1200" kern="1200" dirty="0" err="1">
                <a:solidFill>
                  <a:schemeClr val="tx1"/>
                </a:solidFill>
                <a:effectLst/>
                <a:latin typeface="+mn-lt"/>
                <a:ea typeface="+mn-ea"/>
                <a:cs typeface="+mn-cs"/>
              </a:rPr>
              <a:t>unser</a:t>
            </a:r>
            <a:r>
              <a:rPr lang="en-US" sz="1200" kern="1200" dirty="0">
                <a:solidFill>
                  <a:schemeClr val="tx1"/>
                </a:solidFill>
                <a:effectLst/>
                <a:latin typeface="+mn-lt"/>
                <a:ea typeface="+mn-ea"/>
                <a:cs typeface="+mn-cs"/>
              </a:rPr>
              <a:t> [86] </a:t>
            </a:r>
            <a:r>
              <a:rPr lang="en-US" sz="1200" kern="1200" dirty="0" err="1">
                <a:solidFill>
                  <a:schemeClr val="tx1"/>
                </a:solidFill>
                <a:effectLst/>
                <a:latin typeface="+mn-lt"/>
                <a:ea typeface="+mn-ea"/>
                <a:cs typeface="+mn-cs"/>
              </a:rPr>
              <a:t>nach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Hause</a:t>
            </a:r>
            <a:r>
              <a:rPr lang="en-US" sz="1200" kern="1200" dirty="0">
                <a:solidFill>
                  <a:schemeClr val="tx1"/>
                </a:solidFill>
                <a:effectLst/>
                <a:latin typeface="+mn-lt"/>
                <a:ea typeface="+mn-ea"/>
                <a:cs typeface="+mn-cs"/>
              </a:rPr>
              <a:t> [n/a] </a:t>
            </a:r>
            <a:r>
              <a:rPr lang="en-US" sz="1200" kern="1200" dirty="0" err="1">
                <a:solidFill>
                  <a:schemeClr val="tx1"/>
                </a:solidFill>
                <a:effectLst/>
                <a:latin typeface="+mn-lt"/>
                <a:ea typeface="+mn-ea"/>
                <a:cs typeface="+mn-cs"/>
              </a:rPr>
              <a:t>statt</a:t>
            </a:r>
            <a:r>
              <a:rPr lang="en-US" sz="1200" kern="1200" dirty="0">
                <a:solidFill>
                  <a:schemeClr val="tx1"/>
                </a:solidFill>
                <a:effectLst/>
                <a:latin typeface="+mn-lt"/>
                <a:ea typeface="+mn-ea"/>
                <a:cs typeface="+mn-cs"/>
              </a:rPr>
              <a:t> [680] vor1 [50] hallo [1077] </a:t>
            </a:r>
            <a:r>
              <a:rPr lang="en-US" sz="1200" kern="1200" dirty="0" err="1">
                <a:solidFill>
                  <a:schemeClr val="tx1"/>
                </a:solidFill>
                <a:effectLst/>
                <a:latin typeface="+mn-lt"/>
                <a:ea typeface="+mn-ea"/>
                <a:cs typeface="+mn-cs"/>
              </a:rPr>
              <a:t>oder</a:t>
            </a:r>
            <a:r>
              <a:rPr lang="en-US" sz="1200" kern="1200" dirty="0">
                <a:solidFill>
                  <a:schemeClr val="tx1"/>
                </a:solidFill>
                <a:effectLst/>
                <a:latin typeface="+mn-lt"/>
                <a:ea typeface="+mn-ea"/>
                <a:cs typeface="+mn-cs"/>
              </a:rPr>
              <a:t> [35] </a:t>
            </a:r>
            <a:r>
              <a:rPr lang="en-US" sz="1200" kern="1200" dirty="0" err="1">
                <a:solidFill>
                  <a:schemeClr val="tx1"/>
                </a:solidFill>
                <a:effectLst/>
                <a:latin typeface="+mn-lt"/>
                <a:ea typeface="+mn-ea"/>
                <a:cs typeface="+mn-cs"/>
              </a:rPr>
              <a:t>tschüs</a:t>
            </a:r>
            <a:r>
              <a:rPr lang="en-US" sz="1200" kern="1200" dirty="0">
                <a:solidFill>
                  <a:schemeClr val="tx1"/>
                </a:solidFill>
                <a:effectLst/>
                <a:latin typeface="+mn-lt"/>
                <a:ea typeface="+mn-ea"/>
                <a:cs typeface="+mn-cs"/>
              </a:rPr>
              <a:t> [3766]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442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r>
              <a:rPr lang="en-GB" b="0" dirty="0"/>
              <a:t>to practise long and short [e] sounds.</a:t>
            </a:r>
          </a:p>
          <a:p>
            <a:endParaRPr lang="en-GB" b="0" dirty="0"/>
          </a:p>
          <a:p>
            <a:r>
              <a:rPr lang="en-GB" b="1" dirty="0"/>
              <a:t>Notes: </a:t>
            </a:r>
          </a:p>
          <a:p>
            <a:r>
              <a:rPr lang="en-GB" b="0" dirty="0" err="1"/>
              <a:t>i</a:t>
            </a:r>
            <a:r>
              <a:rPr lang="en-GB" b="0" dirty="0"/>
              <a:t>) There is an easier version of this activity on slide 19.</a:t>
            </a:r>
            <a:br>
              <a:rPr lang="en-GB" b="0" dirty="0"/>
            </a:br>
            <a:r>
              <a:rPr lang="en-GB" b="0" dirty="0"/>
              <a:t>ii) Remind students that they are only listening out for long [e] and short [e], not schwa or [</a:t>
            </a:r>
            <a:r>
              <a:rPr lang="en-GB" b="0" dirty="0" err="1"/>
              <a:t>er</a:t>
            </a:r>
            <a:r>
              <a:rPr lang="en-GB" b="0" dirty="0"/>
              <a:t>] sounds.</a:t>
            </a:r>
            <a:br>
              <a:rPr lang="en-GB" dirty="0"/>
            </a:br>
            <a:br>
              <a:rPr lang="en-GB" dirty="0"/>
            </a:br>
            <a:r>
              <a:rPr lang="en-GB" b="1" dirty="0"/>
              <a:t>Procedure:</a:t>
            </a:r>
            <a:br>
              <a:rPr lang="en-GB" dirty="0"/>
            </a:br>
            <a:r>
              <a:rPr lang="en-GB" dirty="0"/>
              <a:t>1. Partner B turns away.</a:t>
            </a:r>
          </a:p>
          <a:p>
            <a:r>
              <a:rPr lang="en-GB" dirty="0"/>
              <a:t>2. Click to bring up the table of four sentences.</a:t>
            </a:r>
          </a:p>
          <a:p>
            <a:r>
              <a:rPr lang="en-GB" dirty="0"/>
              <a:t>3. Partner A reads the four sentences.</a:t>
            </a:r>
          </a:p>
          <a:p>
            <a:r>
              <a:rPr lang="en-GB" dirty="0"/>
              <a:t>4. Partner B writes down how many long and short [e] sounds they hear in each sentence.</a:t>
            </a:r>
          </a:p>
          <a:p>
            <a:r>
              <a:rPr lang="en-GB" dirty="0"/>
              <a:t>5. Click to reveal answers.</a:t>
            </a:r>
          </a:p>
          <a:p>
            <a:r>
              <a:rPr lang="en-GB" dirty="0"/>
              <a:t>6. Click audio buttons to hear a native speaker.</a:t>
            </a:r>
          </a:p>
          <a:p>
            <a:r>
              <a:rPr lang="en-GB" dirty="0"/>
              <a:t>7. Repeat on the following slide with partners swapping roles.</a:t>
            </a:r>
          </a:p>
          <a:p>
            <a:endParaRPr lang="en-GB" dirty="0"/>
          </a:p>
          <a:p>
            <a:br>
              <a:rPr lang="en-GB" dirty="0"/>
            </a:br>
            <a:r>
              <a:rPr lang="en-GB" b="1" baseline="0" dirty="0"/>
              <a:t>Word frequency (1 is the most frequent word in German): </a:t>
            </a:r>
            <a:br>
              <a:rPr lang="en-GB" baseline="0" dirty="0"/>
            </a:br>
            <a:r>
              <a:rPr lang="en-GB" baseline="0" dirty="0" err="1"/>
              <a:t>Mittelmeer</a:t>
            </a:r>
            <a:r>
              <a:rPr lang="en-GB" baseline="0" dirty="0"/>
              <a:t> [4033] Schnee [1760] Gesellschaft [363] </a:t>
            </a:r>
            <a:r>
              <a:rPr lang="en-GB" baseline="0" dirty="0" err="1"/>
              <a:t>Armee</a:t>
            </a:r>
            <a:r>
              <a:rPr lang="en-GB" baseline="0" dirty="0"/>
              <a:t> [2209] </a:t>
            </a:r>
            <a:r>
              <a:rPr lang="en-GB" baseline="0" dirty="0" err="1"/>
              <a:t>Beere</a:t>
            </a:r>
            <a:r>
              <a:rPr lang="en-GB" baseline="0" dirty="0"/>
              <a:t> [&gt;5009] </a:t>
            </a:r>
            <a:r>
              <a:rPr lang="en-GB" baseline="0" dirty="0" err="1"/>
              <a:t>ehemalig</a:t>
            </a:r>
            <a:r>
              <a:rPr lang="en-GB" baseline="0" dirty="0"/>
              <a:t> [883]</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a:t>
            </a:r>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16130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provide cultural information relevant to this week’s context of changing countries and German immigration.</a:t>
            </a:r>
            <a:br>
              <a:rPr lang="en-GB" b="0" dirty="0"/>
            </a:br>
            <a:br>
              <a:rPr lang="en-GB" b="0" dirty="0"/>
            </a:br>
            <a:r>
              <a:rPr lang="en-GB" b="1" dirty="0"/>
              <a:t>Procedure:</a:t>
            </a:r>
            <a:br>
              <a:rPr lang="en-GB" dirty="0"/>
            </a:br>
            <a:r>
              <a:rPr lang="en-GB" dirty="0"/>
              <a:t>1. Students read the information for themselves.</a:t>
            </a:r>
          </a:p>
          <a:p>
            <a:r>
              <a:rPr lang="en-GB" dirty="0"/>
              <a:t>2. Teachers prompts for the key facts in English. (Around ¼ Germany’s population has a migration background; almost half of these have German citizenship; most foreigners living in German are from Turkey, Poland, Syria, Rumania and Italy.) </a:t>
            </a:r>
          </a:p>
          <a:p>
            <a:r>
              <a:rPr lang="en-GB" dirty="0"/>
              <a:t>Note: next week we will focus on the theme of migration a little more, through the work of poet Adel </a:t>
            </a:r>
            <a:r>
              <a:rPr lang="en-GB" dirty="0" err="1"/>
              <a:t>Karasholi</a:t>
            </a:r>
            <a:r>
              <a:rPr lang="en-GB" dirty="0"/>
              <a:t>.</a:t>
            </a:r>
          </a:p>
          <a:p>
            <a:endParaRPr lang="en-GB" dirty="0"/>
          </a:p>
          <a:p>
            <a:r>
              <a:rPr lang="en-GB" b="1" dirty="0"/>
              <a:t>Note:</a:t>
            </a:r>
          </a:p>
          <a:p>
            <a:r>
              <a:rPr lang="en-GB" b="0" dirty="0"/>
              <a:t>- flags/country images not to scale!!</a:t>
            </a:r>
          </a:p>
          <a:p>
            <a:r>
              <a:rPr lang="en-GB" b="0" dirty="0"/>
              <a:t>- statistics from 2019, see also https://www.destatis.de/DE/Themen/Gesellschaft-Umwelt/Bevoelkerung/_inhalt.html</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Bürger</a:t>
            </a:r>
            <a:r>
              <a:rPr lang="en-GB" baseline="0" dirty="0"/>
              <a:t> [683] </a:t>
            </a:r>
            <a:r>
              <a:rPr lang="en-GB" baseline="0" dirty="0" err="1"/>
              <a:t>gesamt</a:t>
            </a:r>
            <a:r>
              <a:rPr lang="en-GB" baseline="0" dirty="0"/>
              <a:t> [557] Heimat [1305] </a:t>
            </a:r>
            <a:r>
              <a:rPr lang="en-GB" baseline="0" dirty="0" err="1"/>
              <a:t>Hintergrund</a:t>
            </a:r>
            <a:r>
              <a:rPr lang="en-GB" baseline="0" dirty="0"/>
              <a:t> [1207] Migration [4123] </a:t>
            </a:r>
            <a:r>
              <a:rPr lang="en-GB" baseline="0" dirty="0" err="1"/>
              <a:t>Rumänien</a:t>
            </a:r>
            <a:r>
              <a:rPr lang="en-GB" baseline="0" dirty="0"/>
              <a:t> [&gt;5009] </a:t>
            </a:r>
            <a:r>
              <a:rPr lang="en-GB" baseline="0" dirty="0" err="1"/>
              <a:t>Syrien</a:t>
            </a:r>
            <a:r>
              <a:rPr lang="en-GB" baseline="0" dirty="0"/>
              <a:t> [1416]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123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a:t>
            </a:r>
            <a:r>
              <a:rPr lang="en-GB" b="0" dirty="0"/>
              <a:t>A more challenging version of this activity can be found on the previous two slides.</a:t>
            </a:r>
            <a:endParaRPr lang="en-GB" b="1" dirty="0"/>
          </a:p>
          <a:p>
            <a:br>
              <a:rPr lang="en-GB" b="1" dirty="0"/>
            </a:br>
            <a:r>
              <a:rPr lang="en-GB" b="1" dirty="0"/>
              <a:t>Timing: 10 minutes</a:t>
            </a:r>
            <a:br>
              <a:rPr lang="en-GB" dirty="0"/>
            </a:br>
            <a:br>
              <a:rPr lang="en-GB" b="1" dirty="0"/>
            </a:br>
            <a:r>
              <a:rPr lang="en-GB" b="1" dirty="0"/>
              <a:t>Aim: </a:t>
            </a:r>
            <a:r>
              <a:rPr lang="en-GB" b="0" dirty="0"/>
              <a:t>to practise long and short [e] sounds.</a:t>
            </a:r>
          </a:p>
          <a:p>
            <a:br>
              <a:rPr lang="en-GB" dirty="0"/>
            </a:br>
            <a:r>
              <a:rPr lang="en-GB" b="1" dirty="0"/>
              <a:t>Procedure:</a:t>
            </a:r>
            <a:br>
              <a:rPr lang="en-GB" dirty="0"/>
            </a:br>
            <a:r>
              <a:rPr lang="en-GB" dirty="0"/>
              <a:t>1. Click to play audio.</a:t>
            </a:r>
          </a:p>
          <a:p>
            <a:r>
              <a:rPr lang="en-GB" dirty="0"/>
              <a:t>2. Students transcribe gapped words with long and short [e].</a:t>
            </a:r>
          </a:p>
          <a:p>
            <a:r>
              <a:rPr lang="en-GB" dirty="0"/>
              <a:t>3. Click to reveal the sentence.</a:t>
            </a:r>
            <a:br>
              <a:rPr lang="en-GB" dirty="0"/>
            </a:br>
            <a:r>
              <a:rPr lang="en-GB" b="1" dirty="0"/>
              <a:t>Note</a:t>
            </a:r>
            <a:r>
              <a:rPr lang="en-GB" dirty="0"/>
              <a:t>: Some words are known, some are unknown.  Where words are underknown and multiple spellings of the SSC are possible (i.e. e, </a:t>
            </a:r>
            <a:r>
              <a:rPr lang="en-GB" dirty="0" err="1"/>
              <a:t>ee</a:t>
            </a:r>
            <a:r>
              <a:rPr lang="en-GB" dirty="0"/>
              <a:t>, eh), teachers should acknowledge all appropriate attempts at transcription.</a:t>
            </a:r>
          </a:p>
          <a:p>
            <a:endParaRPr lang="en-GB" dirty="0"/>
          </a:p>
          <a:p>
            <a:r>
              <a:rPr lang="en-GB" b="1" baseline="0" dirty="0"/>
              <a:t>Word frequency (1 is the most frequent word in German): </a:t>
            </a:r>
            <a:br>
              <a:rPr lang="en-GB" baseline="0" dirty="0"/>
            </a:br>
            <a:r>
              <a:rPr lang="en-GB" baseline="0" dirty="0" err="1"/>
              <a:t>Mittelmeer</a:t>
            </a:r>
            <a:r>
              <a:rPr lang="en-GB" baseline="0" dirty="0"/>
              <a:t> [4033] Schnee [1760] Gesellschaft [363] </a:t>
            </a:r>
            <a:r>
              <a:rPr lang="en-GB" baseline="0" dirty="0" err="1"/>
              <a:t>Armee</a:t>
            </a:r>
            <a:r>
              <a:rPr lang="en-GB" baseline="0" dirty="0"/>
              <a:t> [2209] </a:t>
            </a:r>
            <a:r>
              <a:rPr lang="en-GB" baseline="0" dirty="0" err="1"/>
              <a:t>Beere</a:t>
            </a:r>
            <a:r>
              <a:rPr lang="en-GB" baseline="0" dirty="0"/>
              <a:t> [&gt;5009] </a:t>
            </a:r>
            <a:r>
              <a:rPr lang="en-GB" baseline="0" dirty="0" err="1"/>
              <a:t>ehemalig</a:t>
            </a:r>
            <a:r>
              <a:rPr lang="en-GB" baseline="0" dirty="0"/>
              <a:t> [883]</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1541291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endParaRPr lang="en-GB" b="1" baseline="0" dirty="0"/>
          </a:p>
          <a:p>
            <a:r>
              <a:rPr lang="en-GB" b="1" baseline="0" dirty="0"/>
              <a:t>Aim: </a:t>
            </a:r>
            <a:r>
              <a:rPr lang="en-GB" b="0" baseline="0" dirty="0"/>
              <a:t>t</a:t>
            </a:r>
            <a:r>
              <a:rPr lang="en-GB" sz="1200" kern="1200" dirty="0">
                <a:solidFill>
                  <a:schemeClr val="tx1"/>
                </a:solidFill>
                <a:effectLst/>
                <a:latin typeface="+mn-lt"/>
                <a:ea typeface="+mn-ea"/>
                <a:cs typeface="+mn-cs"/>
              </a:rPr>
              <a:t>o practise aural comprehension of 24 vocabulary items and their association with 8 further written vocabulary items.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A less challenging version of this activity can be found on the following slide.</a:t>
            </a:r>
            <a:endParaRPr lang="en-GB" sz="1200" b="1" kern="1200" dirty="0">
              <a:solidFill>
                <a:schemeClr val="tx1"/>
              </a:solidFill>
              <a:effectLst/>
              <a:latin typeface="+mn-lt"/>
              <a:ea typeface="+mn-ea"/>
              <a:cs typeface="+mn-cs"/>
            </a:endParaRP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Procedure: </a:t>
            </a:r>
            <a:endParaRPr lang="en-GB" b="1" baseline="0" dirty="0"/>
          </a:p>
          <a:p>
            <a:r>
              <a:rPr lang="en-GB" baseline="0" dirty="0"/>
              <a:t>1. Students write 1-8 in books.</a:t>
            </a:r>
            <a:br>
              <a:rPr lang="en-GB" baseline="0" dirty="0"/>
            </a:br>
            <a:r>
              <a:rPr lang="en-GB" baseline="0" dirty="0"/>
              <a:t>2. They listen to each set of three words and write the most appropriate category word based on the prompts at the bottom.</a:t>
            </a:r>
            <a:br>
              <a:rPr lang="en-GB" baseline="0" dirty="0"/>
            </a:br>
            <a:r>
              <a:rPr lang="en-GB" b="1" i="1" baseline="0" dirty="0"/>
              <a:t>Note: </a:t>
            </a:r>
            <a:r>
              <a:rPr lang="en-GB" baseline="0" dirty="0"/>
              <a:t>Teachers may wish to encourage students to write any words down that they hear, so that they have more time to review them and select the most appropriate category word.</a:t>
            </a:r>
            <a:br>
              <a:rPr lang="en-GB" baseline="0" dirty="0"/>
            </a:br>
            <a:r>
              <a:rPr lang="en-GB" baseline="0" dirty="0"/>
              <a:t>3.  Answers (including a written version of the three words in each set) appear on mouse clicks.</a:t>
            </a:r>
            <a:br>
              <a:rPr lang="en-GB" baseline="0" dirty="0"/>
            </a:br>
            <a:r>
              <a:rPr lang="en-GB" baseline="0" dirty="0"/>
              <a:t>4.  At this point, teachers may wish to encourage learners to ask the meanings of any words they can’t remember the English for.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Transcript:</a:t>
            </a:r>
            <a:br>
              <a:rPr lang="en-GB" b="1" baseline="0" dirty="0"/>
            </a:br>
            <a:r>
              <a:rPr lang="en-GB"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1. </a:t>
            </a:r>
            <a: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Türkei | Polen | Schweiz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2. Türkisch | Polnisch | Deutsch </a:t>
            </a:r>
            <a:b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3. Hund | Katze | Maus </a:t>
            </a:r>
            <a:b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4. kalt | heiß | lecker </a:t>
            </a:r>
            <a:b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5. Wand | Tür | Raum </a:t>
            </a:r>
            <a:b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6. Weile | Moment | Stunde </a:t>
            </a:r>
            <a:b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7. hängen | liegen | sitzen </a:t>
            </a:r>
            <a:b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8. </a:t>
            </a:r>
            <a:r>
              <a:rPr lang="en-GB"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Nachbar | Gast | </a:t>
            </a:r>
            <a:r>
              <a:rPr lang="en-GB" sz="1200" dirty="0" err="1">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Geschwister</a:t>
            </a:r>
            <a:endParaRPr lang="en-GB" sz="10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endParaRPr lang="en-GB" b="0" baseline="0" dirty="0"/>
          </a:p>
          <a:p>
            <a:endParaRPr lang="en-GB" b="1" baseline="0" dirty="0"/>
          </a:p>
          <a:p>
            <a:endParaRPr lang="en-GB" b="1" baseline="0" dirty="0"/>
          </a:p>
          <a:p>
            <a:endParaRPr lang="en-GB" b="1" baseline="0" dirty="0"/>
          </a:p>
          <a:p>
            <a:endParaRPr lang="en-GB" b="1" baseline="0" dirty="0"/>
          </a:p>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567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endParaRPr lang="en-GB" b="1" baseline="0" dirty="0"/>
          </a:p>
          <a:p>
            <a:r>
              <a:rPr lang="en-GB" b="1" baseline="0" dirty="0"/>
              <a:t>Aim: </a:t>
            </a:r>
            <a:r>
              <a:rPr lang="en-GB" b="0" baseline="0" dirty="0"/>
              <a:t>t</a:t>
            </a:r>
            <a:r>
              <a:rPr lang="en-GB" sz="1200" kern="1200" dirty="0">
                <a:solidFill>
                  <a:schemeClr val="tx1"/>
                </a:solidFill>
                <a:effectLst/>
                <a:latin typeface="+mn-lt"/>
                <a:ea typeface="+mn-ea"/>
                <a:cs typeface="+mn-cs"/>
              </a:rPr>
              <a:t>o practise aural comprehension of 24 vocabulary items and their association with 8 further written vocabulary items.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A more challenging version of this activity can be found on the previous slide.</a:t>
            </a:r>
            <a:endParaRPr lang="en-GB" sz="1200" b="1" kern="1200" dirty="0">
              <a:solidFill>
                <a:schemeClr val="tx1"/>
              </a:solidFill>
              <a:effectLst/>
              <a:latin typeface="+mn-lt"/>
              <a:ea typeface="+mn-ea"/>
              <a:cs typeface="+mn-cs"/>
            </a:endParaRP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Procedure: </a:t>
            </a:r>
            <a:endParaRPr lang="en-GB" b="1" baseline="0" dirty="0"/>
          </a:p>
          <a:p>
            <a:r>
              <a:rPr lang="en-GB" baseline="0" dirty="0"/>
              <a:t>1. Students write 1-8 in books.</a:t>
            </a:r>
            <a:br>
              <a:rPr lang="en-GB" baseline="0" dirty="0"/>
            </a:br>
            <a:r>
              <a:rPr lang="en-GB" baseline="0" dirty="0"/>
              <a:t>2. They listen to each set of three words and write the most appropriate category word based on the prompts at the bottom.</a:t>
            </a:r>
            <a:br>
              <a:rPr lang="en-GB" baseline="0" dirty="0"/>
            </a:br>
            <a:r>
              <a:rPr lang="en-GB" b="1" i="1" baseline="0" dirty="0"/>
              <a:t>Note: </a:t>
            </a:r>
            <a:r>
              <a:rPr lang="en-GB" baseline="0" dirty="0"/>
              <a:t>Teachers may wish to encourage students to write any words down that they hear, so that they have more time to review them and select the most appropriate category word.</a:t>
            </a:r>
            <a:br>
              <a:rPr lang="en-GB" baseline="0" dirty="0"/>
            </a:br>
            <a:r>
              <a:rPr lang="en-GB" baseline="0" dirty="0"/>
              <a:t>3.  Answers (including a written version of the three words in each set) appear on mouse clicks.</a:t>
            </a:r>
            <a:br>
              <a:rPr lang="en-GB" baseline="0" dirty="0"/>
            </a:br>
            <a:r>
              <a:rPr lang="en-GB" baseline="0" dirty="0"/>
              <a:t>4.  At this point, teachers may wish to encourage learners to ask the meanings of any words they can’t remember the English for.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Transcript:</a:t>
            </a:r>
            <a:br>
              <a:rPr lang="en-GB" b="1" baseline="0" dirty="0"/>
            </a:br>
            <a:r>
              <a:rPr lang="en-GB"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1. </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Türkei | Polen | Schweiz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2. Türkisch | Polnisch | Deutsch </a:t>
            </a:r>
            <a:b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3. Hund | Katze | Maus </a:t>
            </a:r>
            <a:b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4. kalt | heiß | lecker </a:t>
            </a:r>
            <a:b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5. Wand | Tür | Raum </a:t>
            </a:r>
            <a:b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6. Weile | Moment | Stunde </a:t>
            </a:r>
            <a:b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7. hängen | liegen | sitzen </a:t>
            </a:r>
            <a:b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8. </a:t>
            </a:r>
            <a:r>
              <a:rPr lang="en-GB"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Nachbar | Gast | </a:t>
            </a:r>
            <a:r>
              <a:rPr lang="en-GB" sz="1800" dirty="0" err="1">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Geschwister</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endParaRPr lang="en-GB" b="0" baseline="0" dirty="0"/>
          </a:p>
          <a:p>
            <a:endParaRPr lang="en-GB" b="1" baseline="0" dirty="0"/>
          </a:p>
          <a:p>
            <a:endParaRPr lang="en-GB" b="1" baseline="0" dirty="0"/>
          </a:p>
          <a:p>
            <a:endParaRPr lang="en-GB" b="1" baseline="0" dirty="0"/>
          </a:p>
          <a:p>
            <a:endParaRPr lang="en-GB" b="1" baseline="0" dirty="0"/>
          </a:p>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188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(16 slides)</a:t>
            </a:r>
            <a:br>
              <a:rPr lang="en-GB" dirty="0"/>
            </a:br>
            <a:br>
              <a:rPr lang="en-GB" b="1" dirty="0"/>
            </a:br>
            <a:r>
              <a:rPr lang="en-GB" b="1" dirty="0"/>
              <a:t>Aim: </a:t>
            </a:r>
            <a:r>
              <a:rPr lang="en-GB" b="0" dirty="0"/>
              <a:t>t</a:t>
            </a:r>
            <a:r>
              <a:rPr lang="en-GB"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o practise spoken recall of 16 further items of vocabulary.</a:t>
            </a:r>
          </a:p>
          <a:p>
            <a:br>
              <a:rPr lang="en-GB" dirty="0"/>
            </a:br>
            <a:r>
              <a:rPr lang="en-GB" b="1" dirty="0"/>
              <a:t>Procedure:</a:t>
            </a:r>
            <a:br>
              <a:rPr lang="en-GB" dirty="0"/>
            </a:br>
            <a:r>
              <a:rPr lang="en-GB" dirty="0"/>
              <a:t>1. Teacher elicits vocabulary orally from students in response to the prompt (picture and word) in the centre.</a:t>
            </a:r>
          </a:p>
          <a:p>
            <a:r>
              <a:rPr lang="en-GB" dirty="0"/>
              <a:t>2. Click for answer.</a:t>
            </a:r>
          </a:p>
          <a:p>
            <a:r>
              <a:rPr lang="en-GB" dirty="0"/>
              <a:t>3. Continue for the remaining 15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707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646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795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936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262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8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047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err="1"/>
              <a:t>geben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127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839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719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957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0393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620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588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8980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2313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18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0" dirty="0"/>
              <a:t>: </a:t>
            </a:r>
            <a:r>
              <a:rPr lang="en-GB" b="1" dirty="0"/>
              <a:t>3 minutes</a:t>
            </a:r>
            <a:br>
              <a:rPr lang="en-GB" dirty="0"/>
            </a:br>
            <a:br>
              <a:rPr lang="en-GB" b="1" dirty="0"/>
            </a:br>
            <a:r>
              <a:rPr lang="en-GB" b="1" dirty="0"/>
              <a:t>Aim: </a:t>
            </a:r>
            <a:r>
              <a:rPr lang="en-GB" b="0" dirty="0"/>
              <a:t>t</a:t>
            </a:r>
            <a:r>
              <a:rPr lang="en-US" sz="1200" kern="1200" dirty="0">
                <a:solidFill>
                  <a:schemeClr val="tx1"/>
                </a:solidFill>
                <a:effectLst/>
                <a:latin typeface="+mn-lt"/>
                <a:ea typeface="+mn-ea"/>
                <a:cs typeface="+mn-cs"/>
              </a:rPr>
              <a:t>o recap some previously taught WO1 and WO3 conjunctions and compare the syntax.</a:t>
            </a:r>
            <a:endParaRPr lang="en-GB" sz="1200" kern="1200" dirty="0">
              <a:solidFill>
                <a:schemeClr val="tx1"/>
              </a:solidFill>
              <a:effectLst/>
              <a:latin typeface="+mn-lt"/>
              <a:ea typeface="+mn-ea"/>
              <a:cs typeface="+mn-cs"/>
            </a:endParaRPr>
          </a:p>
          <a:p>
            <a:br>
              <a:rPr lang="en-GB" dirty="0"/>
            </a:br>
            <a:r>
              <a:rPr lang="en-GB" b="1" dirty="0"/>
              <a:t>Procedure:</a:t>
            </a:r>
            <a:br>
              <a:rPr lang="en-GB" dirty="0"/>
            </a:br>
            <a:r>
              <a:rPr lang="en-GB" dirty="0"/>
              <a:t>1. Click to present the information.</a:t>
            </a:r>
            <a:br>
              <a:rPr lang="en-GB" dirty="0"/>
            </a:br>
            <a:r>
              <a:rPr lang="en-GB" dirty="0"/>
              <a:t>2. Elicit English meanings.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err="1"/>
              <a:t>geben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geben</a:t>
            </a:r>
            <a:r>
              <a:rPr lang="en-GB" baseline="0" dirty="0"/>
              <a:t> [57]; </a:t>
            </a:r>
            <a:r>
              <a:rPr lang="en-GB" b="1" baseline="0" dirty="0" err="1"/>
              <a:t>mehr</a:t>
            </a:r>
            <a:r>
              <a:rPr lang="en-GB" b="0" baseline="0" dirty="0"/>
              <a:t> [58]</a:t>
            </a:r>
            <a:r>
              <a:rPr lang="en-GB" baseline="0" dirty="0"/>
              <a:t> </a:t>
            </a:r>
            <a:r>
              <a:rPr lang="en-GB" b="1" baseline="0" dirty="0"/>
              <a:t>Leben</a:t>
            </a:r>
            <a:r>
              <a:rPr lang="en-GB" baseline="0" dirty="0"/>
              <a:t> [220]; </a:t>
            </a:r>
            <a:r>
              <a:rPr lang="en-GB" b="1" baseline="0" dirty="0" err="1"/>
              <a:t>sehen</a:t>
            </a:r>
            <a:r>
              <a:rPr lang="en-GB" baseline="0" dirty="0"/>
              <a:t> [81]; </a:t>
            </a:r>
            <a:r>
              <a:rPr lang="en-GB" b="1" baseline="0" dirty="0"/>
              <a:t>Meer </a:t>
            </a:r>
            <a:r>
              <a:rPr lang="en-GB" baseline="0" dirty="0"/>
              <a:t>[977]; </a:t>
            </a:r>
            <a:r>
              <a:rPr lang="en-GB" b="1" baseline="0" dirty="0" err="1"/>
              <a:t>Idee</a:t>
            </a:r>
            <a:r>
              <a:rPr lang="en-GB" b="1" baseline="0" dirty="0"/>
              <a:t> </a:t>
            </a:r>
            <a:r>
              <a:rPr lang="en-GB" baseline="0" dirty="0"/>
              <a:t>[641].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605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br>
              <a:rPr lang="en-GB" dirty="0"/>
            </a:br>
            <a:br>
              <a:rPr lang="en-GB" b="1" dirty="0"/>
            </a:br>
            <a:r>
              <a:rPr lang="en-GB" b="1" dirty="0"/>
              <a:t>Aim: </a:t>
            </a:r>
            <a:r>
              <a:rPr lang="en-GB" b="0" dirty="0"/>
              <a:t>to distinguish between WO1 and WO3 conjunctions based on syntax; to practise written comprehension of a variety of revisited vocabulary in a longer context.</a:t>
            </a:r>
            <a:br>
              <a:rPr lang="en-GB" dirty="0"/>
            </a:br>
            <a:br>
              <a:rPr lang="en-GB" dirty="0"/>
            </a:br>
            <a:r>
              <a:rPr lang="en-GB" b="1" dirty="0"/>
              <a:t>Procedure:</a:t>
            </a:r>
          </a:p>
          <a:p>
            <a:r>
              <a:rPr lang="en-GB" b="0" dirty="0"/>
              <a:t>1. Explain the scenario: </a:t>
            </a:r>
            <a:r>
              <a:rPr lang="en-US" b="0" i="1" dirty="0"/>
              <a:t>Mehmet and his mum are having a conversation about first arriving in Germany. She moved to Germany very recently (in Y7 in SOW so two years ago – neither she nor Mehmet could speak German when they arrived).</a:t>
            </a:r>
            <a:br>
              <a:rPr lang="en-GB" i="1" dirty="0"/>
            </a:br>
            <a:r>
              <a:rPr lang="en-GB" dirty="0"/>
              <a:t>2. Students read Mehmet’s mum’s first sentence and decide, based on word order, which one out of the two conjunctions (in bold) is correct. </a:t>
            </a:r>
          </a:p>
          <a:p>
            <a:r>
              <a:rPr lang="en-GB" dirty="0"/>
              <a:t>3. Click for answer.</a:t>
            </a:r>
          </a:p>
          <a:p>
            <a:r>
              <a:rPr lang="en-GB" dirty="0"/>
              <a:t>4. For comprehension, students read item 1 on the right and fill in the gap (in English), which includes the conjunction and the imperfect modal.</a:t>
            </a:r>
          </a:p>
          <a:p>
            <a:r>
              <a:rPr lang="en-GB" dirty="0"/>
              <a:t>5. Click to bring up answer.</a:t>
            </a:r>
          </a:p>
          <a:p>
            <a:r>
              <a:rPr lang="en-GB" dirty="0"/>
              <a:t>6. Continue for items 2-6. </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8079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aural recognition of syntax with known conjunctions in two-verb structures; to practise aural comprehension of a range of revisited vocabulary in a longer context.</a:t>
            </a:r>
            <a:br>
              <a:rPr lang="en-GB" b="0" dirty="0"/>
            </a:br>
            <a:br>
              <a:rPr lang="en-GB" b="0" dirty="0"/>
            </a:br>
            <a:r>
              <a:rPr lang="en-GB" b="1" dirty="0"/>
              <a:t>Procedure:</a:t>
            </a:r>
            <a:br>
              <a:rPr lang="en-GB" b="0" dirty="0"/>
            </a:br>
            <a:r>
              <a:rPr lang="en-GB" dirty="0"/>
              <a:t>1. Explain the scenario: </a:t>
            </a:r>
            <a:r>
              <a:rPr lang="en-US" i="1" dirty="0"/>
              <a:t>Katja was born in Germany so Katja is 2</a:t>
            </a:r>
            <a:r>
              <a:rPr lang="en-US" i="1" baseline="30000" dirty="0"/>
              <a:t>nd</a:t>
            </a:r>
            <a:r>
              <a:rPr lang="en-US" i="1" dirty="0"/>
              <a:t> generation. Katja herself has had to learn Polish to keep in touch with family. </a:t>
            </a:r>
            <a:r>
              <a:rPr lang="en-GB" i="1" dirty="0"/>
              <a:t>Katja talks about her childhood and her mum.</a:t>
            </a:r>
            <a:endParaRPr lang="en-GB" dirty="0"/>
          </a:p>
          <a:p>
            <a:r>
              <a:rPr lang="en-GB" dirty="0"/>
              <a:t>2. Click audio button for item 1. The conjunction is bleeped out. Based on word order, students select the correct conjunction. </a:t>
            </a:r>
            <a:r>
              <a:rPr lang="en-US" dirty="0"/>
              <a:t>Note: for one item the choice is between a conjunction and no conjunction (item 8). </a:t>
            </a:r>
            <a:endParaRPr lang="en-GB" dirty="0"/>
          </a:p>
          <a:p>
            <a:r>
              <a:rPr lang="en-GB" dirty="0"/>
              <a:t>3. Click to reveal answer. </a:t>
            </a:r>
          </a:p>
          <a:p>
            <a:r>
              <a:rPr lang="en-GB" dirty="0"/>
              <a:t>4. Click to bring up true/false statement in English. </a:t>
            </a:r>
          </a:p>
          <a:p>
            <a:r>
              <a:rPr lang="en-GB" dirty="0"/>
              <a:t>5. Click audio button again, learners listen to item 1 a second time. This time they decide whether the statement is true or false. </a:t>
            </a:r>
          </a:p>
          <a:p>
            <a:r>
              <a:rPr lang="en-GB" dirty="0"/>
              <a:t>6. Repeat for items 2-8.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1. Meine Mutter hat polnische Bilder an die Wand gehängt, [weil] sie Polen nicht vergessen wollte.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 Dann musste sie nach Polen fliegen, [denn] ihre Mutter ist gestorben.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 Sie hat immer polnische Gerichte gekocht, [obwohl] ich lieber deutsches Essen essen wollte.</a:t>
            </a:r>
          </a:p>
          <a:p>
            <a:r>
              <a:rPr lang="de-DE" sz="1200" kern="1200" dirty="0">
                <a:solidFill>
                  <a:schemeClr val="tx1"/>
                </a:solidFill>
                <a:effectLst/>
                <a:latin typeface="+mn-lt"/>
                <a:ea typeface="+mn-ea"/>
                <a:cs typeface="+mn-cs"/>
              </a:rPr>
              <a:t>4. Es hat eine lange Weile gedauert, [aber] sie hat jeden Tag die deutsche Zeitung gelesen.</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Ich musste Polnisch mit ihr reden, [nachdem] ich Sprachunterricht hatte.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Der Sommer war nicht heiß genug, [während] der Winter zu kalt war.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7. Ich wollte Polnisch sprechen, [bevor] ich in die Schule gehen musste.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8. Es war toll [--] ich konnte abends mit meiner Mutter Polnisch reden.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3963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7" name="Google Shape;144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8 minutes (three slides)</a:t>
            </a:r>
            <a:br>
              <a:rPr lang="en-GB" dirty="0"/>
            </a:br>
            <a:br>
              <a:rPr lang="en-GB" b="1" dirty="0"/>
            </a:br>
            <a:r>
              <a:rPr lang="en-GB" b="1" dirty="0"/>
              <a:t>Aim: </a:t>
            </a:r>
            <a:r>
              <a:rPr lang="en-GB" b="0" dirty="0"/>
              <a:t>to practise spoken production of imperfect </a:t>
            </a:r>
            <a:r>
              <a:rPr lang="en-GB" b="0"/>
              <a:t>modal sentences </a:t>
            </a:r>
            <a:r>
              <a:rPr lang="en-GB" b="0" dirty="0"/>
              <a:t>with a mixture of WO1 and WO3 conjunctions.</a:t>
            </a:r>
            <a:br>
              <a:rPr lang="en-GB" b="0" dirty="0"/>
            </a:br>
            <a:br>
              <a:rPr lang="en-GB" dirty="0"/>
            </a:br>
            <a:r>
              <a:rPr lang="en-GB" b="1" dirty="0"/>
              <a:t>Procedure:</a:t>
            </a:r>
            <a:br>
              <a:rPr lang="en-GB" dirty="0"/>
            </a:br>
            <a:r>
              <a:rPr lang="en-GB" dirty="0"/>
              <a:t>1. Use this slide to model the task. </a:t>
            </a:r>
            <a:endParaRPr dirty="0"/>
          </a:p>
          <a:p>
            <a:pPr marL="0" lvl="0" indent="0" algn="l" rtl="0">
              <a:spcBef>
                <a:spcPts val="0"/>
              </a:spcBef>
              <a:spcAft>
                <a:spcPts val="0"/>
              </a:spcAft>
              <a:buNone/>
            </a:pPr>
            <a:r>
              <a:rPr lang="en-GB" dirty="0"/>
              <a:t>2. Give out handouts (next two slides).</a:t>
            </a:r>
            <a:endParaRPr dirty="0"/>
          </a:p>
          <a:p>
            <a:pPr marL="0" lvl="0" indent="0" algn="l" rtl="0">
              <a:spcBef>
                <a:spcPts val="0"/>
              </a:spcBef>
              <a:spcAft>
                <a:spcPts val="0"/>
              </a:spcAft>
              <a:buNone/>
            </a:pPr>
            <a:r>
              <a:rPr lang="en-GB" dirty="0"/>
              <a:t>3. Complete tasks.</a:t>
            </a:r>
            <a:br>
              <a:rPr lang="en-GB" dirty="0"/>
            </a:br>
            <a:r>
              <a:rPr lang="en-GB" dirty="0"/>
              <a:t>4. Go through the answers on following slides.</a:t>
            </a:r>
            <a:endParaRPr dirty="0"/>
          </a:p>
        </p:txBody>
      </p:sp>
      <p:sp>
        <p:nvSpPr>
          <p:cNvPr id="1448" name="Google Shape;144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8" name="Google Shape;146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NOT DISPLAY</a:t>
            </a:r>
            <a:br>
              <a:rPr lang="en-GB" dirty="0"/>
            </a:br>
            <a:r>
              <a:rPr lang="en-GB" dirty="0"/>
              <a:t>Task sheet A to hand out</a:t>
            </a:r>
            <a:endParaRPr dirty="0"/>
          </a:p>
        </p:txBody>
      </p:sp>
      <p:sp>
        <p:nvSpPr>
          <p:cNvPr id="1469" name="Google Shape;146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5" name="Google Shape;148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DO NOT DISPLAY</a:t>
            </a:r>
            <a:br>
              <a:rPr lang="en-GB" dirty="0"/>
            </a:br>
            <a:r>
              <a:rPr lang="en-GB" dirty="0"/>
              <a:t>Task sheet B to hand out</a:t>
            </a:r>
            <a:endParaRPr dirty="0"/>
          </a:p>
        </p:txBody>
      </p:sp>
      <p:sp>
        <p:nvSpPr>
          <p:cNvPr id="1486" name="Google Shape;1486;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2" name="Google Shape;150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ENGLISH ANSWERS</a:t>
            </a:r>
            <a:br>
              <a:rPr lang="en-GB" dirty="0"/>
            </a:br>
            <a:br>
              <a:rPr lang="en-GB" dirty="0"/>
            </a:br>
            <a:r>
              <a:rPr lang="en-GB" b="1" dirty="0"/>
              <a:t>Procedure:</a:t>
            </a:r>
            <a:br>
              <a:rPr lang="en-GB" dirty="0"/>
            </a:br>
            <a:r>
              <a:rPr lang="en-GB" dirty="0"/>
              <a:t>Click to bring up English sentence ending translations for Partners A and B.</a:t>
            </a:r>
            <a:endParaRPr dirty="0"/>
          </a:p>
          <a:p>
            <a:pPr marL="0" lvl="0" indent="0" algn="l" rtl="0">
              <a:spcBef>
                <a:spcPts val="0"/>
              </a:spcBef>
              <a:spcAft>
                <a:spcPts val="0"/>
              </a:spcAft>
              <a:buNone/>
            </a:pPr>
            <a:endParaRPr dirty="0"/>
          </a:p>
        </p:txBody>
      </p:sp>
      <p:sp>
        <p:nvSpPr>
          <p:cNvPr id="1503" name="Google Shape;150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2" name="Google Shape;150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GERMAN ANSWERS</a:t>
            </a:r>
            <a:br>
              <a:rPr lang="en-GB" dirty="0"/>
            </a:br>
            <a:br>
              <a:rPr lang="en-GB" dirty="0"/>
            </a:br>
            <a:r>
              <a:rPr lang="en-GB" b="1" dirty="0"/>
              <a:t>Procedure:</a:t>
            </a:r>
            <a:br>
              <a:rPr lang="en-GB" dirty="0"/>
            </a:br>
            <a:r>
              <a:rPr lang="en-GB" dirty="0"/>
              <a:t>Click to bring up German sentence ending translations for Partners A and B.</a:t>
            </a:r>
            <a:endParaRPr dirty="0"/>
          </a:p>
          <a:p>
            <a:pPr marL="0" lvl="0" indent="0" algn="l" rtl="0">
              <a:spcBef>
                <a:spcPts val="0"/>
              </a:spcBef>
              <a:spcAft>
                <a:spcPts val="0"/>
              </a:spcAft>
              <a:buNone/>
            </a:pPr>
            <a:endParaRPr dirty="0"/>
          </a:p>
        </p:txBody>
      </p:sp>
      <p:sp>
        <p:nvSpPr>
          <p:cNvPr id="1503" name="Google Shape;150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794451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Use this slide to set homework.</a:t>
            </a:r>
            <a:br>
              <a:rPr lang="en-GB" sz="1200" b="0" i="0" dirty="0">
                <a:latin typeface="+mn-lt"/>
                <a:ea typeface="Calibri"/>
                <a:cs typeface="Calibri"/>
                <a:sym typeface="Calibri"/>
              </a:rPr>
            </a:br>
            <a:r>
              <a:rPr lang="en-GB" sz="1200" b="0" i="0" dirty="0">
                <a:latin typeface="+mn-lt"/>
                <a:ea typeface="Calibri"/>
                <a:cs typeface="Calibri"/>
                <a:sym typeface="Calibri"/>
              </a:rPr>
              <a:t>Student worksheet answers: https://resources.ncelp.org/concern/resources/qn59q513h?locale=en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err="1"/>
              <a:t>denken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denken</a:t>
            </a:r>
            <a:r>
              <a:rPr lang="en-GB" baseline="0" dirty="0"/>
              <a:t> [124]; </a:t>
            </a:r>
            <a:r>
              <a:rPr lang="en-GB" b="1" baseline="0" dirty="0" err="1"/>
              <a:t>besser</a:t>
            </a:r>
            <a:r>
              <a:rPr lang="en-GB" b="0" baseline="0" dirty="0"/>
              <a:t> [231]</a:t>
            </a:r>
            <a:r>
              <a:rPr lang="en-GB" baseline="0" dirty="0"/>
              <a:t> </a:t>
            </a:r>
            <a:r>
              <a:rPr lang="en-GB" b="1" baseline="0" dirty="0"/>
              <a:t>Ende</a:t>
            </a:r>
            <a:r>
              <a:rPr lang="en-GB" baseline="0" dirty="0"/>
              <a:t> [204]; </a:t>
            </a:r>
            <a:r>
              <a:rPr lang="en-GB" b="1" baseline="0" dirty="0" err="1"/>
              <a:t>helfen</a:t>
            </a:r>
            <a:r>
              <a:rPr lang="en-GB" b="1" baseline="0" dirty="0"/>
              <a:t> </a:t>
            </a:r>
            <a:r>
              <a:rPr lang="en-GB" baseline="0" dirty="0"/>
              <a:t>[406]; </a:t>
            </a:r>
            <a:r>
              <a:rPr lang="en-GB" b="1" baseline="0" dirty="0"/>
              <a:t>Bett </a:t>
            </a:r>
            <a:r>
              <a:rPr lang="en-GB" baseline="0" dirty="0"/>
              <a:t>[654]; </a:t>
            </a:r>
            <a:r>
              <a:rPr lang="en-GB" b="1" baseline="0" dirty="0" err="1"/>
              <a:t>eng</a:t>
            </a:r>
            <a:r>
              <a:rPr lang="en-GB" b="1" baseline="0" dirty="0"/>
              <a:t> </a:t>
            </a:r>
            <a:r>
              <a:rPr lang="en-GB" baseline="0" dirty="0"/>
              <a:t>[591].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1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(2 slides)</a:t>
            </a:r>
            <a:br>
              <a:rPr lang="en-GB" dirty="0"/>
            </a:br>
            <a:br>
              <a:rPr lang="en-GB" b="1" dirty="0"/>
            </a:br>
            <a:r>
              <a:rPr lang="en-GB" b="1" dirty="0"/>
              <a:t>Aim: </a:t>
            </a:r>
            <a:r>
              <a:rPr lang="en-GB" b="0" dirty="0"/>
              <a:t>to practise long and short [e] sounds.</a:t>
            </a:r>
            <a:br>
              <a:rPr lang="en-GB" dirty="0"/>
            </a:br>
            <a:br>
              <a:rPr lang="en-GB" dirty="0"/>
            </a:br>
            <a:r>
              <a:rPr lang="en-GB" b="1" dirty="0"/>
              <a:t>Procedure:</a:t>
            </a:r>
            <a:br>
              <a:rPr lang="en-GB" dirty="0"/>
            </a:br>
            <a:r>
              <a:rPr lang="en-GB" dirty="0"/>
              <a:t>1. Ensure that students are clear that the odd one out is based on the long and short [e] sounds.</a:t>
            </a:r>
          </a:p>
          <a:p>
            <a:r>
              <a:rPr lang="en-GB" dirty="0"/>
              <a:t>2. Partner B turns away.</a:t>
            </a:r>
          </a:p>
          <a:p>
            <a:r>
              <a:rPr lang="en-GB" dirty="0"/>
              <a:t>3. Click for the words to appear.</a:t>
            </a:r>
          </a:p>
          <a:p>
            <a:r>
              <a:rPr lang="en-GB" dirty="0"/>
              <a:t>4. Partner A reads the four sets of three words.</a:t>
            </a:r>
          </a:p>
          <a:p>
            <a:r>
              <a:rPr lang="en-GB" dirty="0"/>
              <a:t>5. For each set, Partner B writes down the odd one out in each set, based on long and short [e].</a:t>
            </a:r>
          </a:p>
          <a:p>
            <a:r>
              <a:rPr lang="en-GB" dirty="0"/>
              <a:t>6. Partner B turns back to check  answers.</a:t>
            </a:r>
          </a:p>
          <a:p>
            <a:r>
              <a:rPr lang="en-GB" dirty="0"/>
              <a:t>7. Click audio buttons to hear a native speaker pronouncing the words.</a:t>
            </a:r>
          </a:p>
          <a:p>
            <a:r>
              <a:rPr lang="en-GB" dirty="0"/>
              <a:t>8. Repeat on the following slide with partners swapping roles.</a:t>
            </a:r>
          </a:p>
          <a:p>
            <a:endParaRPr lang="en-GB" dirty="0"/>
          </a:p>
          <a:p>
            <a:br>
              <a:rPr lang="en-GB" dirty="0"/>
            </a:br>
            <a:br>
              <a:rPr lang="en-GB" dirty="0"/>
            </a:br>
            <a:r>
              <a:rPr lang="en-GB" b="1" baseline="0" dirty="0"/>
              <a:t>Word frequency of unknown words (1 is the most frequent word in German): </a:t>
            </a:r>
            <a:br>
              <a:rPr lang="en-GB" baseline="0" dirty="0"/>
            </a:br>
            <a:r>
              <a:rPr lang="en-GB" baseline="0" dirty="0"/>
              <a:t>Nest [&gt;5009] Allee [&gt;5009] </a:t>
            </a:r>
            <a:r>
              <a:rPr lang="en-GB" baseline="0" dirty="0" err="1"/>
              <a:t>Athlet</a:t>
            </a:r>
            <a:r>
              <a:rPr lang="en-GB" baseline="0" dirty="0"/>
              <a:t> [&gt;5000] </a:t>
            </a:r>
            <a:r>
              <a:rPr lang="en-GB" baseline="0" dirty="0" err="1"/>
              <a:t>Insekt</a:t>
            </a:r>
            <a:r>
              <a:rPr lang="en-GB" baseline="0" dirty="0"/>
              <a:t> [4736]</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146263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revisit the meaning of two known prefixes in German and their function in creating new 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through the animations</a:t>
            </a:r>
            <a:r>
              <a:rPr lang="en-GB" baseline="0" dirty="0"/>
              <a:t> and elicit the meaning of the German as indicated.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bring up callouts to compare German and English noun 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857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15 minutes (three slides) – 10 minutes listening, 5 minutes  spoken recall</a:t>
            </a:r>
          </a:p>
          <a:p>
            <a:endParaRPr lang="en-US" b="1" dirty="0"/>
          </a:p>
          <a:p>
            <a:r>
              <a:rPr lang="en-US" b="1" dirty="0"/>
              <a:t>Aim: </a:t>
            </a:r>
            <a:r>
              <a:rPr lang="en-US" b="0" dirty="0"/>
              <a:t>to </a:t>
            </a:r>
            <a:r>
              <a:rPr lang="en-US" b="0" dirty="0" err="1"/>
              <a:t>practise</a:t>
            </a:r>
            <a:r>
              <a:rPr lang="en-US" b="0" dirty="0"/>
              <a:t> aural comprehension of vocabulary</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from</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this</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week’s</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revisited</a:t>
            </a:r>
            <a:r>
              <a:rPr lang="es-419" sz="1200" b="0" kern="1200" dirty="0">
                <a:solidFill>
                  <a:schemeClr val="tx1"/>
                </a:solidFill>
                <a:effectLst/>
                <a:latin typeface="+mn-lt"/>
                <a:ea typeface="+mn-ea"/>
                <a:cs typeface="+mn-cs"/>
              </a:rPr>
              <a:t> set </a:t>
            </a:r>
            <a:r>
              <a:rPr lang="es-419" sz="1200" b="0" kern="1200" dirty="0" err="1">
                <a:solidFill>
                  <a:schemeClr val="tx1"/>
                </a:solidFill>
                <a:effectLst/>
                <a:latin typeface="+mn-lt"/>
                <a:ea typeface="+mn-ea"/>
                <a:cs typeface="+mn-cs"/>
              </a:rPr>
              <a:t>from</a:t>
            </a:r>
            <a:r>
              <a:rPr lang="es-419" sz="1200" b="0" kern="1200" dirty="0">
                <a:solidFill>
                  <a:schemeClr val="tx1"/>
                </a:solidFill>
                <a:effectLst/>
                <a:latin typeface="+mn-lt"/>
                <a:ea typeface="+mn-ea"/>
                <a:cs typeface="+mn-cs"/>
              </a:rPr>
              <a:t> Y7 and Y8.</a:t>
            </a:r>
          </a:p>
          <a:p>
            <a:endParaRPr lang="en-US" b="1" dirty="0"/>
          </a:p>
          <a:p>
            <a:r>
              <a:rPr lang="en-US" b="1" dirty="0"/>
              <a:t>Procedure:</a:t>
            </a:r>
          </a:p>
          <a:p>
            <a:r>
              <a:rPr lang="en-US" b="0" dirty="0"/>
              <a:t>1. Give students</a:t>
            </a:r>
            <a:r>
              <a:rPr lang="en-US" b="0" baseline="0" dirty="0"/>
              <a:t> a minute in pairs to look at the pictures and anticipate the vocabulary items they will hear.  </a:t>
            </a:r>
            <a:endParaRPr lang="en-US" b="0" dirty="0"/>
          </a:p>
          <a:p>
            <a:r>
              <a:rPr lang="en-US" b="0" dirty="0"/>
              <a:t>2. Click</a:t>
            </a:r>
            <a:r>
              <a:rPr lang="en-US" b="0" baseline="0" dirty="0"/>
              <a:t> the number triggers to play the audio.</a:t>
            </a:r>
          </a:p>
          <a:p>
            <a:r>
              <a:rPr lang="en-US" b="0" baseline="0" dirty="0"/>
              <a:t>3. Students match to the correct picture and write the word in English if they are able.</a:t>
            </a:r>
            <a:endParaRPr lang="en-US" b="0" dirty="0"/>
          </a:p>
          <a:p>
            <a:r>
              <a:rPr lang="en-US" b="0" dirty="0"/>
              <a:t>4. Click to bring up the answers. </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Lieblingstier</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Haupttür</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Hauptstraße</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Lieblingskurs</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Hauptgebäude</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Lieblingsraum</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Lieblingsessen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Hauptsprache</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9] Lieblingswald</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10] Lieblingszeitung</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11] Lieblingstag</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12] Hauptessen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13] Hauptmoschee</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14] Hauptberg</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15] Lieblingsbild</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16] Hauptarbeit</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381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29978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35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22266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1659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979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17988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2462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62461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91140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93450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21784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32395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68222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00262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6332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635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21414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270654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910431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2218388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003528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205552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810617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24564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78543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8922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6926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853995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220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702499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5454679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4555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3664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7070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37"/>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37"/>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chemeClr val="lt1"/>
                </a:solidFill>
                <a:latin typeface="Century Gothic"/>
                <a:ea typeface="Century Gothic"/>
                <a:cs typeface="Century Gothic"/>
                <a:sym typeface="Century Gothic"/>
              </a:rPr>
              <a:t>Rachel Hawkes</a:t>
            </a:r>
            <a:endParaRPr/>
          </a:p>
        </p:txBody>
      </p:sp>
    </p:spTree>
    <p:extLst>
      <p:ext uri="{BB962C8B-B14F-4D97-AF65-F5344CB8AC3E}">
        <p14:creationId xmlns:p14="http://schemas.microsoft.com/office/powerpoint/2010/main" val="2896977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6"/>
        <p:cNvGrpSpPr/>
        <p:nvPr/>
      </p:nvGrpSpPr>
      <p:grpSpPr>
        <a:xfrm>
          <a:off x="0" y="0"/>
          <a:ext cx="0" cy="0"/>
          <a:chOff x="0" y="0"/>
          <a:chExt cx="0" cy="0"/>
        </a:xfrm>
      </p:grpSpPr>
      <p:sp>
        <p:nvSpPr>
          <p:cNvPr id="17" name="Google Shape;17;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3786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9"/>
        <p:cNvGrpSpPr/>
        <p:nvPr/>
      </p:nvGrpSpPr>
      <p:grpSpPr>
        <a:xfrm>
          <a:off x="0" y="0"/>
          <a:ext cx="0" cy="0"/>
          <a:chOff x="0" y="0"/>
          <a:chExt cx="0" cy="0"/>
        </a:xfrm>
      </p:grpSpPr>
      <p:sp>
        <p:nvSpPr>
          <p:cNvPr id="20" name="Google Shape;20;p4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3"/>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4217706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2"/>
        <p:cNvGrpSpPr/>
        <p:nvPr/>
      </p:nvGrpSpPr>
      <p:grpSpPr>
        <a:xfrm>
          <a:off x="0" y="0"/>
          <a:ext cx="0" cy="0"/>
          <a:chOff x="0" y="0"/>
          <a:chExt cx="0" cy="0"/>
        </a:xfrm>
      </p:grpSpPr>
      <p:sp>
        <p:nvSpPr>
          <p:cNvPr id="23" name="Google Shape;23;p4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4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531846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6"/>
        <p:cNvGrpSpPr/>
        <p:nvPr/>
      </p:nvGrpSpPr>
      <p:grpSpPr>
        <a:xfrm>
          <a:off x="0" y="0"/>
          <a:ext cx="0" cy="0"/>
          <a:chOff x="0" y="0"/>
          <a:chExt cx="0" cy="0"/>
        </a:xfrm>
      </p:grpSpPr>
      <p:sp>
        <p:nvSpPr>
          <p:cNvPr id="27" name="Google Shape;27;p4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4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4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018439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2"/>
        <p:cNvGrpSpPr/>
        <p:nvPr/>
      </p:nvGrpSpPr>
      <p:grpSpPr>
        <a:xfrm>
          <a:off x="0" y="0"/>
          <a:ext cx="0" cy="0"/>
          <a:chOff x="0" y="0"/>
          <a:chExt cx="0" cy="0"/>
        </a:xfrm>
      </p:grpSpPr>
      <p:sp>
        <p:nvSpPr>
          <p:cNvPr id="33" name="Google Shape;33;p4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1995315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8736071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6814513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9"/>
        <p:cNvGrpSpPr/>
        <p:nvPr/>
      </p:nvGrpSpPr>
      <p:grpSpPr>
        <a:xfrm>
          <a:off x="0" y="0"/>
          <a:ext cx="0" cy="0"/>
          <a:chOff x="0" y="0"/>
          <a:chExt cx="0" cy="0"/>
        </a:xfrm>
      </p:grpSpPr>
      <p:sp>
        <p:nvSpPr>
          <p:cNvPr id="40" name="Google Shape;40;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p49"/>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lt1"/>
                </a:solidFill>
                <a:latin typeface="Century Gothic"/>
                <a:ea typeface="Century Gothic"/>
                <a:cs typeface="Century Gothic"/>
                <a:sym typeface="Century Gothic"/>
              </a:rPr>
              <a:t>Rachel Hawkes</a:t>
            </a:r>
            <a:endParaRPr/>
          </a:p>
        </p:txBody>
      </p:sp>
    </p:spTree>
    <p:extLst>
      <p:ext uri="{BB962C8B-B14F-4D97-AF65-F5344CB8AC3E}">
        <p14:creationId xmlns:p14="http://schemas.microsoft.com/office/powerpoint/2010/main" val="4596845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4"/>
        <p:cNvGrpSpPr/>
        <p:nvPr/>
      </p:nvGrpSpPr>
      <p:grpSpPr>
        <a:xfrm>
          <a:off x="0" y="0"/>
          <a:ext cx="0" cy="0"/>
          <a:chOff x="0" y="0"/>
          <a:chExt cx="0" cy="0"/>
        </a:xfrm>
      </p:grpSpPr>
      <p:sp>
        <p:nvSpPr>
          <p:cNvPr id="45" name="Google Shape;45;p5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226069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7"/>
        <p:cNvGrpSpPr/>
        <p:nvPr/>
      </p:nvGrpSpPr>
      <p:grpSpPr>
        <a:xfrm>
          <a:off x="0" y="0"/>
          <a:ext cx="0" cy="0"/>
          <a:chOff x="0" y="0"/>
          <a:chExt cx="0" cy="0"/>
        </a:xfrm>
      </p:grpSpPr>
      <p:sp>
        <p:nvSpPr>
          <p:cNvPr id="48" name="Google Shape;48;p5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464485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30760105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D95B7-B473-0542-8820-E86C3ADA4DC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A0A1701-F687-9F42-8B27-DE64C85B91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64688E9-B94F-6449-827C-06A33EAB56DC}"/>
              </a:ext>
            </a:extLst>
          </p:cNvPr>
          <p:cNvSpPr>
            <a:spLocks noGrp="1"/>
          </p:cNvSpPr>
          <p:nvPr>
            <p:ph type="dt" sz="half" idx="10"/>
          </p:nvPr>
        </p:nvSpPr>
        <p:spPr/>
        <p:txBody>
          <a:bodyPr/>
          <a:lstStyle/>
          <a:p>
            <a:fld id="{A91DFBD0-1E7C-884C-B4FA-15735FF2046E}" type="datetimeFigureOut">
              <a:rPr lang="en-US" smtClean="0"/>
              <a:t>12/20/21</a:t>
            </a:fld>
            <a:endParaRPr lang="en-US"/>
          </a:p>
        </p:txBody>
      </p:sp>
      <p:sp>
        <p:nvSpPr>
          <p:cNvPr id="5" name="Footer Placeholder 4">
            <a:extLst>
              <a:ext uri="{FF2B5EF4-FFF2-40B4-BE49-F238E27FC236}">
                <a16:creationId xmlns:a16="http://schemas.microsoft.com/office/drawing/2014/main" id="{0C27F322-4905-F74B-9919-66BC34AD3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FC76E-4193-1D47-88AB-0C4281B59E2E}"/>
              </a:ext>
            </a:extLst>
          </p:cNvPr>
          <p:cNvSpPr>
            <a:spLocks noGrp="1"/>
          </p:cNvSpPr>
          <p:nvPr>
            <p:ph type="sldNum" sz="quarter" idx="12"/>
          </p:nvPr>
        </p:nvSpPr>
        <p:spPr/>
        <p:txBody>
          <a:bodyPr/>
          <a:lstStyle/>
          <a:p>
            <a:fld id="{7BE56526-98C8-4748-AC96-DC37E4B63E20}" type="slidenum">
              <a:rPr lang="en-US" smtClean="0"/>
              <a:t>‹#›</a:t>
            </a:fld>
            <a:endParaRPr lang="en-US"/>
          </a:p>
        </p:txBody>
      </p:sp>
    </p:spTree>
    <p:extLst>
      <p:ext uri="{BB962C8B-B14F-4D97-AF65-F5344CB8AC3E}">
        <p14:creationId xmlns:p14="http://schemas.microsoft.com/office/powerpoint/2010/main" val="4090339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C32A3-9B81-414B-B755-50DE50174CB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85833EA-B5FE-D74F-B418-ABA64EE4588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C36389-0681-5F4F-BF1B-C5E4F4ECCE84}"/>
              </a:ext>
            </a:extLst>
          </p:cNvPr>
          <p:cNvSpPr>
            <a:spLocks noGrp="1"/>
          </p:cNvSpPr>
          <p:nvPr>
            <p:ph type="dt" sz="half" idx="10"/>
          </p:nvPr>
        </p:nvSpPr>
        <p:spPr/>
        <p:txBody>
          <a:bodyPr/>
          <a:lstStyle/>
          <a:p>
            <a:fld id="{A91DFBD0-1E7C-884C-B4FA-15735FF2046E}" type="datetimeFigureOut">
              <a:rPr lang="en-US" smtClean="0"/>
              <a:t>12/20/21</a:t>
            </a:fld>
            <a:endParaRPr lang="en-US"/>
          </a:p>
        </p:txBody>
      </p:sp>
      <p:sp>
        <p:nvSpPr>
          <p:cNvPr id="5" name="Footer Placeholder 4">
            <a:extLst>
              <a:ext uri="{FF2B5EF4-FFF2-40B4-BE49-F238E27FC236}">
                <a16:creationId xmlns:a16="http://schemas.microsoft.com/office/drawing/2014/main" id="{2B484104-730C-514E-8447-F582A976B0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3A576-DAD0-0B49-B28D-42463F59DFE2}"/>
              </a:ext>
            </a:extLst>
          </p:cNvPr>
          <p:cNvSpPr>
            <a:spLocks noGrp="1"/>
          </p:cNvSpPr>
          <p:nvPr>
            <p:ph type="sldNum" sz="quarter" idx="12"/>
          </p:nvPr>
        </p:nvSpPr>
        <p:spPr/>
        <p:txBody>
          <a:bodyPr/>
          <a:lstStyle/>
          <a:p>
            <a:fld id="{7BE56526-98C8-4748-AC96-DC37E4B63E20}" type="slidenum">
              <a:rPr lang="en-US" smtClean="0"/>
              <a:t>‹#›</a:t>
            </a:fld>
            <a:endParaRPr lang="en-US"/>
          </a:p>
        </p:txBody>
      </p:sp>
    </p:spTree>
    <p:extLst>
      <p:ext uri="{BB962C8B-B14F-4D97-AF65-F5344CB8AC3E}">
        <p14:creationId xmlns:p14="http://schemas.microsoft.com/office/powerpoint/2010/main" val="12932824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95003-F3CF-FC4D-99D9-B3F56453DF8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7BD2E39-D8F9-424D-BE54-0CF5D4DF3D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E3B792F-03FD-014C-9351-5862AD480533}"/>
              </a:ext>
            </a:extLst>
          </p:cNvPr>
          <p:cNvSpPr>
            <a:spLocks noGrp="1"/>
          </p:cNvSpPr>
          <p:nvPr>
            <p:ph type="dt" sz="half" idx="10"/>
          </p:nvPr>
        </p:nvSpPr>
        <p:spPr/>
        <p:txBody>
          <a:bodyPr/>
          <a:lstStyle/>
          <a:p>
            <a:fld id="{A91DFBD0-1E7C-884C-B4FA-15735FF2046E}" type="datetimeFigureOut">
              <a:rPr lang="en-US" smtClean="0"/>
              <a:t>12/20/21</a:t>
            </a:fld>
            <a:endParaRPr lang="en-US"/>
          </a:p>
        </p:txBody>
      </p:sp>
      <p:sp>
        <p:nvSpPr>
          <p:cNvPr id="5" name="Footer Placeholder 4">
            <a:extLst>
              <a:ext uri="{FF2B5EF4-FFF2-40B4-BE49-F238E27FC236}">
                <a16:creationId xmlns:a16="http://schemas.microsoft.com/office/drawing/2014/main" id="{91C50893-BA19-0842-9CAD-549563FFF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6F833-622E-234B-9BCA-0426CFC46E81}"/>
              </a:ext>
            </a:extLst>
          </p:cNvPr>
          <p:cNvSpPr>
            <a:spLocks noGrp="1"/>
          </p:cNvSpPr>
          <p:nvPr>
            <p:ph type="sldNum" sz="quarter" idx="12"/>
          </p:nvPr>
        </p:nvSpPr>
        <p:spPr/>
        <p:txBody>
          <a:bodyPr/>
          <a:lstStyle/>
          <a:p>
            <a:fld id="{7BE56526-98C8-4748-AC96-DC37E4B63E20}" type="slidenum">
              <a:rPr lang="en-US" smtClean="0"/>
              <a:t>‹#›</a:t>
            </a:fld>
            <a:endParaRPr lang="en-US"/>
          </a:p>
        </p:txBody>
      </p:sp>
    </p:spTree>
    <p:extLst>
      <p:ext uri="{BB962C8B-B14F-4D97-AF65-F5344CB8AC3E}">
        <p14:creationId xmlns:p14="http://schemas.microsoft.com/office/powerpoint/2010/main" val="27700266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5DCEE-5AA2-5B4D-AF89-2456E9314ED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5F9D864-FFD3-AD4C-BD48-ED246406453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16C7C2D-F501-5F4A-8503-0E3ED12D729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51E0A6B-67D5-0A4F-BB6C-4BB210786797}"/>
              </a:ext>
            </a:extLst>
          </p:cNvPr>
          <p:cNvSpPr>
            <a:spLocks noGrp="1"/>
          </p:cNvSpPr>
          <p:nvPr>
            <p:ph type="dt" sz="half" idx="10"/>
          </p:nvPr>
        </p:nvSpPr>
        <p:spPr/>
        <p:txBody>
          <a:bodyPr/>
          <a:lstStyle/>
          <a:p>
            <a:fld id="{A91DFBD0-1E7C-884C-B4FA-15735FF2046E}" type="datetimeFigureOut">
              <a:rPr lang="en-US" smtClean="0"/>
              <a:t>12/20/21</a:t>
            </a:fld>
            <a:endParaRPr lang="en-US"/>
          </a:p>
        </p:txBody>
      </p:sp>
      <p:sp>
        <p:nvSpPr>
          <p:cNvPr id="6" name="Footer Placeholder 5">
            <a:extLst>
              <a:ext uri="{FF2B5EF4-FFF2-40B4-BE49-F238E27FC236}">
                <a16:creationId xmlns:a16="http://schemas.microsoft.com/office/drawing/2014/main" id="{5C521206-49EB-0E4F-BA55-C3EB13D94E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10350-883F-FE4A-AEBA-8156F6332664}"/>
              </a:ext>
            </a:extLst>
          </p:cNvPr>
          <p:cNvSpPr>
            <a:spLocks noGrp="1"/>
          </p:cNvSpPr>
          <p:nvPr>
            <p:ph type="sldNum" sz="quarter" idx="12"/>
          </p:nvPr>
        </p:nvSpPr>
        <p:spPr/>
        <p:txBody>
          <a:bodyPr/>
          <a:lstStyle/>
          <a:p>
            <a:fld id="{7BE56526-98C8-4748-AC96-DC37E4B63E20}" type="slidenum">
              <a:rPr lang="en-US" smtClean="0"/>
              <a:t>‹#›</a:t>
            </a:fld>
            <a:endParaRPr lang="en-US"/>
          </a:p>
        </p:txBody>
      </p:sp>
    </p:spTree>
    <p:extLst>
      <p:ext uri="{BB962C8B-B14F-4D97-AF65-F5344CB8AC3E}">
        <p14:creationId xmlns:p14="http://schemas.microsoft.com/office/powerpoint/2010/main" val="28785580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2078-B013-DA45-A14F-551782C8323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DD4C05D-151D-4345-ABB9-54B93EC3B5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6C0B2C4-6B27-DA43-B59A-02093A291BB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A72F079-864F-CC4E-8241-28E4A82127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87F0FBF-E1D2-FA4B-909F-8D8E6474AC3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ED28E61-7364-B84F-A3AC-E7B056AD3C67}"/>
              </a:ext>
            </a:extLst>
          </p:cNvPr>
          <p:cNvSpPr>
            <a:spLocks noGrp="1"/>
          </p:cNvSpPr>
          <p:nvPr>
            <p:ph type="dt" sz="half" idx="10"/>
          </p:nvPr>
        </p:nvSpPr>
        <p:spPr/>
        <p:txBody>
          <a:bodyPr/>
          <a:lstStyle/>
          <a:p>
            <a:fld id="{A91DFBD0-1E7C-884C-B4FA-15735FF2046E}" type="datetimeFigureOut">
              <a:rPr lang="en-US" smtClean="0"/>
              <a:t>12/20/21</a:t>
            </a:fld>
            <a:endParaRPr lang="en-US"/>
          </a:p>
        </p:txBody>
      </p:sp>
      <p:sp>
        <p:nvSpPr>
          <p:cNvPr id="8" name="Footer Placeholder 7">
            <a:extLst>
              <a:ext uri="{FF2B5EF4-FFF2-40B4-BE49-F238E27FC236}">
                <a16:creationId xmlns:a16="http://schemas.microsoft.com/office/drawing/2014/main" id="{F0FA2567-6051-9045-8FA1-3005420C80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2A3260-04DD-DF46-8601-BAFF038CCC9A}"/>
              </a:ext>
            </a:extLst>
          </p:cNvPr>
          <p:cNvSpPr>
            <a:spLocks noGrp="1"/>
          </p:cNvSpPr>
          <p:nvPr>
            <p:ph type="sldNum" sz="quarter" idx="12"/>
          </p:nvPr>
        </p:nvSpPr>
        <p:spPr/>
        <p:txBody>
          <a:bodyPr/>
          <a:lstStyle/>
          <a:p>
            <a:fld id="{7BE56526-98C8-4748-AC96-DC37E4B63E20}" type="slidenum">
              <a:rPr lang="en-US" smtClean="0"/>
              <a:t>‹#›</a:t>
            </a:fld>
            <a:endParaRPr lang="en-US"/>
          </a:p>
        </p:txBody>
      </p:sp>
    </p:spTree>
    <p:extLst>
      <p:ext uri="{BB962C8B-B14F-4D97-AF65-F5344CB8AC3E}">
        <p14:creationId xmlns:p14="http://schemas.microsoft.com/office/powerpoint/2010/main" val="14427346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9FAD-904F-5D42-8BF1-DC401D059AF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CB5867B-9245-E742-B783-76989D7F8648}"/>
              </a:ext>
            </a:extLst>
          </p:cNvPr>
          <p:cNvSpPr>
            <a:spLocks noGrp="1"/>
          </p:cNvSpPr>
          <p:nvPr>
            <p:ph type="dt" sz="half" idx="10"/>
          </p:nvPr>
        </p:nvSpPr>
        <p:spPr/>
        <p:txBody>
          <a:bodyPr/>
          <a:lstStyle/>
          <a:p>
            <a:fld id="{A91DFBD0-1E7C-884C-B4FA-15735FF2046E}" type="datetimeFigureOut">
              <a:rPr lang="en-US" smtClean="0"/>
              <a:t>12/20/21</a:t>
            </a:fld>
            <a:endParaRPr lang="en-US"/>
          </a:p>
        </p:txBody>
      </p:sp>
      <p:sp>
        <p:nvSpPr>
          <p:cNvPr id="4" name="Footer Placeholder 3">
            <a:extLst>
              <a:ext uri="{FF2B5EF4-FFF2-40B4-BE49-F238E27FC236}">
                <a16:creationId xmlns:a16="http://schemas.microsoft.com/office/drawing/2014/main" id="{171A873C-4114-C542-B66C-66BBCB9616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89EDE-321D-5B41-B439-962FD1F1A38A}"/>
              </a:ext>
            </a:extLst>
          </p:cNvPr>
          <p:cNvSpPr>
            <a:spLocks noGrp="1"/>
          </p:cNvSpPr>
          <p:nvPr>
            <p:ph type="sldNum" sz="quarter" idx="12"/>
          </p:nvPr>
        </p:nvSpPr>
        <p:spPr/>
        <p:txBody>
          <a:bodyPr/>
          <a:lstStyle/>
          <a:p>
            <a:fld id="{7BE56526-98C8-4748-AC96-DC37E4B63E20}" type="slidenum">
              <a:rPr lang="en-US" smtClean="0"/>
              <a:t>‹#›</a:t>
            </a:fld>
            <a:endParaRPr lang="en-US"/>
          </a:p>
        </p:txBody>
      </p:sp>
    </p:spTree>
    <p:extLst>
      <p:ext uri="{BB962C8B-B14F-4D97-AF65-F5344CB8AC3E}">
        <p14:creationId xmlns:p14="http://schemas.microsoft.com/office/powerpoint/2010/main" val="30292590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68333-447E-EC49-B524-ECC7E7B219D6}"/>
              </a:ext>
            </a:extLst>
          </p:cNvPr>
          <p:cNvSpPr>
            <a:spLocks noGrp="1"/>
          </p:cNvSpPr>
          <p:nvPr>
            <p:ph type="dt" sz="half" idx="10"/>
          </p:nvPr>
        </p:nvSpPr>
        <p:spPr/>
        <p:txBody>
          <a:bodyPr/>
          <a:lstStyle/>
          <a:p>
            <a:fld id="{A91DFBD0-1E7C-884C-B4FA-15735FF2046E}" type="datetimeFigureOut">
              <a:rPr lang="en-US" smtClean="0"/>
              <a:t>12/20/21</a:t>
            </a:fld>
            <a:endParaRPr lang="en-US"/>
          </a:p>
        </p:txBody>
      </p:sp>
      <p:sp>
        <p:nvSpPr>
          <p:cNvPr id="3" name="Footer Placeholder 2">
            <a:extLst>
              <a:ext uri="{FF2B5EF4-FFF2-40B4-BE49-F238E27FC236}">
                <a16:creationId xmlns:a16="http://schemas.microsoft.com/office/drawing/2014/main" id="{3944B86F-7172-A64C-9546-A7BC7D6B68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239C16-7604-A440-9798-FADDA713C9FE}"/>
              </a:ext>
            </a:extLst>
          </p:cNvPr>
          <p:cNvSpPr>
            <a:spLocks noGrp="1"/>
          </p:cNvSpPr>
          <p:nvPr>
            <p:ph type="sldNum" sz="quarter" idx="12"/>
          </p:nvPr>
        </p:nvSpPr>
        <p:spPr/>
        <p:txBody>
          <a:bodyPr/>
          <a:lstStyle/>
          <a:p>
            <a:fld id="{7BE56526-98C8-4748-AC96-DC37E4B63E20}" type="slidenum">
              <a:rPr lang="en-US" smtClean="0"/>
              <a:t>‹#›</a:t>
            </a:fld>
            <a:endParaRPr lang="en-US"/>
          </a:p>
        </p:txBody>
      </p:sp>
    </p:spTree>
    <p:extLst>
      <p:ext uri="{BB962C8B-B14F-4D97-AF65-F5344CB8AC3E}">
        <p14:creationId xmlns:p14="http://schemas.microsoft.com/office/powerpoint/2010/main" val="37579407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B91CB-B77F-BD4E-9B9D-A1FD280FB54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BB76B38-431A-AC4B-AF82-B7DC2E7098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E33682C-1DD5-884A-84C6-87D71AB21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9D56D41-3314-8949-990C-D5520018A77B}"/>
              </a:ext>
            </a:extLst>
          </p:cNvPr>
          <p:cNvSpPr>
            <a:spLocks noGrp="1"/>
          </p:cNvSpPr>
          <p:nvPr>
            <p:ph type="dt" sz="half" idx="10"/>
          </p:nvPr>
        </p:nvSpPr>
        <p:spPr/>
        <p:txBody>
          <a:bodyPr/>
          <a:lstStyle/>
          <a:p>
            <a:fld id="{A91DFBD0-1E7C-884C-B4FA-15735FF2046E}" type="datetimeFigureOut">
              <a:rPr lang="en-US" smtClean="0"/>
              <a:t>12/20/21</a:t>
            </a:fld>
            <a:endParaRPr lang="en-US"/>
          </a:p>
        </p:txBody>
      </p:sp>
      <p:sp>
        <p:nvSpPr>
          <p:cNvPr id="6" name="Footer Placeholder 5">
            <a:extLst>
              <a:ext uri="{FF2B5EF4-FFF2-40B4-BE49-F238E27FC236}">
                <a16:creationId xmlns:a16="http://schemas.microsoft.com/office/drawing/2014/main" id="{597DF462-4FBD-F243-AB77-6684E66781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E1B325-BBC8-6B4E-AE7F-CB02D1FDDF06}"/>
              </a:ext>
            </a:extLst>
          </p:cNvPr>
          <p:cNvSpPr>
            <a:spLocks noGrp="1"/>
          </p:cNvSpPr>
          <p:nvPr>
            <p:ph type="sldNum" sz="quarter" idx="12"/>
          </p:nvPr>
        </p:nvSpPr>
        <p:spPr/>
        <p:txBody>
          <a:bodyPr/>
          <a:lstStyle/>
          <a:p>
            <a:fld id="{7BE56526-98C8-4748-AC96-DC37E4B63E20}" type="slidenum">
              <a:rPr lang="en-US" smtClean="0"/>
              <a:t>‹#›</a:t>
            </a:fld>
            <a:endParaRPr lang="en-US"/>
          </a:p>
        </p:txBody>
      </p:sp>
    </p:spTree>
    <p:extLst>
      <p:ext uri="{BB962C8B-B14F-4D97-AF65-F5344CB8AC3E}">
        <p14:creationId xmlns:p14="http://schemas.microsoft.com/office/powerpoint/2010/main" val="21236915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C367-3766-ED45-9061-EEC2EDDCE05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29BB04-23C7-CE41-B812-21D86C5282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91D87F-DF79-1546-94CA-44276A9F3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75C5A27-50B7-3E45-A0D8-D4CE229C6F2C}"/>
              </a:ext>
            </a:extLst>
          </p:cNvPr>
          <p:cNvSpPr>
            <a:spLocks noGrp="1"/>
          </p:cNvSpPr>
          <p:nvPr>
            <p:ph type="dt" sz="half" idx="10"/>
          </p:nvPr>
        </p:nvSpPr>
        <p:spPr/>
        <p:txBody>
          <a:bodyPr/>
          <a:lstStyle/>
          <a:p>
            <a:fld id="{A91DFBD0-1E7C-884C-B4FA-15735FF2046E}" type="datetimeFigureOut">
              <a:rPr lang="en-US" smtClean="0"/>
              <a:t>12/20/21</a:t>
            </a:fld>
            <a:endParaRPr lang="en-US"/>
          </a:p>
        </p:txBody>
      </p:sp>
      <p:sp>
        <p:nvSpPr>
          <p:cNvPr id="6" name="Footer Placeholder 5">
            <a:extLst>
              <a:ext uri="{FF2B5EF4-FFF2-40B4-BE49-F238E27FC236}">
                <a16:creationId xmlns:a16="http://schemas.microsoft.com/office/drawing/2014/main" id="{04E414D0-FF79-4547-A44F-A7435574A0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35F99E-90A3-6E49-9162-AEF4ABA550D5}"/>
              </a:ext>
            </a:extLst>
          </p:cNvPr>
          <p:cNvSpPr>
            <a:spLocks noGrp="1"/>
          </p:cNvSpPr>
          <p:nvPr>
            <p:ph type="sldNum" sz="quarter" idx="12"/>
          </p:nvPr>
        </p:nvSpPr>
        <p:spPr/>
        <p:txBody>
          <a:bodyPr/>
          <a:lstStyle/>
          <a:p>
            <a:fld id="{7BE56526-98C8-4748-AC96-DC37E4B63E20}" type="slidenum">
              <a:rPr lang="en-US" smtClean="0"/>
              <a:t>‹#›</a:t>
            </a:fld>
            <a:endParaRPr lang="en-US"/>
          </a:p>
        </p:txBody>
      </p:sp>
    </p:spTree>
    <p:extLst>
      <p:ext uri="{BB962C8B-B14F-4D97-AF65-F5344CB8AC3E}">
        <p14:creationId xmlns:p14="http://schemas.microsoft.com/office/powerpoint/2010/main" val="5649235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8190-B842-1544-81F5-AC63E94E3EF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E6425E1-F4AC-D04B-A33F-15430E6CC7D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B9690F7-2ADE-6D46-82EA-6C451545C4DB}"/>
              </a:ext>
            </a:extLst>
          </p:cNvPr>
          <p:cNvSpPr>
            <a:spLocks noGrp="1"/>
          </p:cNvSpPr>
          <p:nvPr>
            <p:ph type="dt" sz="half" idx="10"/>
          </p:nvPr>
        </p:nvSpPr>
        <p:spPr/>
        <p:txBody>
          <a:bodyPr/>
          <a:lstStyle/>
          <a:p>
            <a:fld id="{A91DFBD0-1E7C-884C-B4FA-15735FF2046E}" type="datetimeFigureOut">
              <a:rPr lang="en-US" smtClean="0"/>
              <a:t>12/20/21</a:t>
            </a:fld>
            <a:endParaRPr lang="en-US"/>
          </a:p>
        </p:txBody>
      </p:sp>
      <p:sp>
        <p:nvSpPr>
          <p:cNvPr id="5" name="Footer Placeholder 4">
            <a:extLst>
              <a:ext uri="{FF2B5EF4-FFF2-40B4-BE49-F238E27FC236}">
                <a16:creationId xmlns:a16="http://schemas.microsoft.com/office/drawing/2014/main" id="{14551F8A-ADD3-1843-AF9E-4093041147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600B66-D416-4E48-B6DA-DD06B1EC7B27}"/>
              </a:ext>
            </a:extLst>
          </p:cNvPr>
          <p:cNvSpPr>
            <a:spLocks noGrp="1"/>
          </p:cNvSpPr>
          <p:nvPr>
            <p:ph type="sldNum" sz="quarter" idx="12"/>
          </p:nvPr>
        </p:nvSpPr>
        <p:spPr/>
        <p:txBody>
          <a:bodyPr/>
          <a:lstStyle/>
          <a:p>
            <a:fld id="{7BE56526-98C8-4748-AC96-DC37E4B63E20}" type="slidenum">
              <a:rPr lang="en-US" smtClean="0"/>
              <a:t>‹#›</a:t>
            </a:fld>
            <a:endParaRPr lang="en-US"/>
          </a:p>
        </p:txBody>
      </p:sp>
    </p:spTree>
    <p:extLst>
      <p:ext uri="{BB962C8B-B14F-4D97-AF65-F5344CB8AC3E}">
        <p14:creationId xmlns:p14="http://schemas.microsoft.com/office/powerpoint/2010/main" val="38796357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FA3F0D-9659-1A40-B9A9-FCA325C483F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75CD32-2854-0B49-9761-C0184F9749A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BCE551-4A4D-F94C-90F8-C0ADF9E0B7BD}"/>
              </a:ext>
            </a:extLst>
          </p:cNvPr>
          <p:cNvSpPr>
            <a:spLocks noGrp="1"/>
          </p:cNvSpPr>
          <p:nvPr>
            <p:ph type="dt" sz="half" idx="10"/>
          </p:nvPr>
        </p:nvSpPr>
        <p:spPr/>
        <p:txBody>
          <a:bodyPr/>
          <a:lstStyle/>
          <a:p>
            <a:fld id="{A91DFBD0-1E7C-884C-B4FA-15735FF2046E}" type="datetimeFigureOut">
              <a:rPr lang="en-US" smtClean="0"/>
              <a:t>12/20/21</a:t>
            </a:fld>
            <a:endParaRPr lang="en-US"/>
          </a:p>
        </p:txBody>
      </p:sp>
      <p:sp>
        <p:nvSpPr>
          <p:cNvPr id="5" name="Footer Placeholder 4">
            <a:extLst>
              <a:ext uri="{FF2B5EF4-FFF2-40B4-BE49-F238E27FC236}">
                <a16:creationId xmlns:a16="http://schemas.microsoft.com/office/drawing/2014/main" id="{B9C3D641-1B63-6743-B454-EA89AFEA5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7E5AA-F491-994C-BE2F-3BC1E151CFE0}"/>
              </a:ext>
            </a:extLst>
          </p:cNvPr>
          <p:cNvSpPr>
            <a:spLocks noGrp="1"/>
          </p:cNvSpPr>
          <p:nvPr>
            <p:ph type="sldNum" sz="quarter" idx="12"/>
          </p:nvPr>
        </p:nvSpPr>
        <p:spPr/>
        <p:txBody>
          <a:bodyPr/>
          <a:lstStyle/>
          <a:p>
            <a:fld id="{7BE56526-98C8-4748-AC96-DC37E4B63E20}" type="slidenum">
              <a:rPr lang="en-US" smtClean="0"/>
              <a:t>‹#›</a:t>
            </a:fld>
            <a:endParaRPr lang="en-US"/>
          </a:p>
        </p:txBody>
      </p:sp>
    </p:spTree>
    <p:extLst>
      <p:ext uri="{BB962C8B-B14F-4D97-AF65-F5344CB8AC3E}">
        <p14:creationId xmlns:p14="http://schemas.microsoft.com/office/powerpoint/2010/main" val="218064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94965036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3"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247206062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735775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238375474"/>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7068F4-7D0A-E24D-B106-75B1960439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4FD68BD-CD9D-A246-B2A9-51501A3B52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1C84D6F-2082-5B44-931C-5E5C7C9F84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DFBD0-1E7C-884C-B4FA-15735FF2046E}" type="datetimeFigureOut">
              <a:rPr lang="en-US" smtClean="0"/>
              <a:t>12/20/21</a:t>
            </a:fld>
            <a:endParaRPr lang="en-US"/>
          </a:p>
        </p:txBody>
      </p:sp>
      <p:sp>
        <p:nvSpPr>
          <p:cNvPr id="5" name="Footer Placeholder 4">
            <a:extLst>
              <a:ext uri="{FF2B5EF4-FFF2-40B4-BE49-F238E27FC236}">
                <a16:creationId xmlns:a16="http://schemas.microsoft.com/office/drawing/2014/main" id="{258D3A0B-B934-B441-A1A8-97421714F1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77D557-C387-6A48-B0C3-868C24ECA6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56526-98C8-4748-AC96-DC37E4B63E20}" type="slidenum">
              <a:rPr lang="en-US" smtClean="0"/>
              <a:t>‹#›</a:t>
            </a:fld>
            <a:endParaRPr lang="en-US"/>
          </a:p>
        </p:txBody>
      </p:sp>
    </p:spTree>
    <p:extLst>
      <p:ext uri="{BB962C8B-B14F-4D97-AF65-F5344CB8AC3E}">
        <p14:creationId xmlns:p14="http://schemas.microsoft.com/office/powerpoint/2010/main" val="315767734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37.jpeg"/><Relationship Id="rId18" Type="http://schemas.openxmlformats.org/officeDocument/2006/relationships/image" Target="../media/image42.jpeg"/><Relationship Id="rId3" Type="http://schemas.openxmlformats.org/officeDocument/2006/relationships/image" Target="../media/image1.jpg"/><Relationship Id="rId7" Type="http://schemas.openxmlformats.org/officeDocument/2006/relationships/audio" Target="../media/audio32.wav"/><Relationship Id="rId12" Type="http://schemas.openxmlformats.org/officeDocument/2006/relationships/audio" Target="../media/audio37.wav"/><Relationship Id="rId17" Type="http://schemas.openxmlformats.org/officeDocument/2006/relationships/image" Target="../media/image41.jpeg"/><Relationship Id="rId2" Type="http://schemas.openxmlformats.org/officeDocument/2006/relationships/notesSlide" Target="../notesSlides/notesSlide10.xml"/><Relationship Id="rId16" Type="http://schemas.openxmlformats.org/officeDocument/2006/relationships/image" Target="../media/image40.jpeg"/><Relationship Id="rId20"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audio" Target="../media/audio30.wav"/><Relationship Id="rId15" Type="http://schemas.openxmlformats.org/officeDocument/2006/relationships/image" Target="../media/image39.png"/><Relationship Id="rId10" Type="http://schemas.openxmlformats.org/officeDocument/2006/relationships/audio" Target="../media/audio35.wav"/><Relationship Id="rId19" Type="http://schemas.openxmlformats.org/officeDocument/2006/relationships/image" Target="../media/image43.jpeg"/><Relationship Id="rId4" Type="http://schemas.openxmlformats.org/officeDocument/2006/relationships/image" Target="../media/image5.png"/><Relationship Id="rId9" Type="http://schemas.openxmlformats.org/officeDocument/2006/relationships/audio" Target="../media/audio34.wav"/><Relationship Id="rId14"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18" Type="http://schemas.openxmlformats.org/officeDocument/2006/relationships/image" Target="../media/image57.jpeg"/><Relationship Id="rId3" Type="http://schemas.openxmlformats.org/officeDocument/2006/relationships/image" Target="../media/image1.jpg"/><Relationship Id="rId7" Type="http://schemas.openxmlformats.org/officeDocument/2006/relationships/image" Target="../media/image47.jpeg"/><Relationship Id="rId12" Type="http://schemas.openxmlformats.org/officeDocument/2006/relationships/image" Target="../media/image51.jpeg"/><Relationship Id="rId17" Type="http://schemas.openxmlformats.org/officeDocument/2006/relationships/image" Target="../media/image56.jpeg"/><Relationship Id="rId2" Type="http://schemas.openxmlformats.org/officeDocument/2006/relationships/notesSlide" Target="../notesSlides/notesSlide11.xml"/><Relationship Id="rId16" Type="http://schemas.openxmlformats.org/officeDocument/2006/relationships/image" Target="../media/image55.jpe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0.jpeg"/><Relationship Id="rId5" Type="http://schemas.openxmlformats.org/officeDocument/2006/relationships/image" Target="../media/image45.jpeg"/><Relationship Id="rId15" Type="http://schemas.openxmlformats.org/officeDocument/2006/relationships/image" Target="../media/image54.jpeg"/><Relationship Id="rId10" Type="http://schemas.openxmlformats.org/officeDocument/2006/relationships/image" Target="../media/image49.jpeg"/><Relationship Id="rId19" Type="http://schemas.openxmlformats.org/officeDocument/2006/relationships/image" Target="../media/image58.jpeg"/><Relationship Id="rId4" Type="http://schemas.openxmlformats.org/officeDocument/2006/relationships/image" Target="../media/image5.png"/><Relationship Id="rId9" Type="http://schemas.openxmlformats.org/officeDocument/2006/relationships/image" Target="../media/image40.jpeg"/><Relationship Id="rId14"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61.gif"/><Relationship Id="rId3" Type="http://schemas.openxmlformats.org/officeDocument/2006/relationships/image" Target="../media/image5.png"/><Relationship Id="rId7" Type="http://schemas.openxmlformats.org/officeDocument/2006/relationships/audio" Target="../media/audio40.wav"/><Relationship Id="rId12" Type="http://schemas.openxmlformats.org/officeDocument/2006/relationships/audio" Target="../media/audio45.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39.wav"/><Relationship Id="rId11" Type="http://schemas.openxmlformats.org/officeDocument/2006/relationships/audio" Target="../media/audio44.wav"/><Relationship Id="rId5" Type="http://schemas.openxmlformats.org/officeDocument/2006/relationships/audio" Target="../media/audio38.wav"/><Relationship Id="rId15" Type="http://schemas.openxmlformats.org/officeDocument/2006/relationships/image" Target="../media/image63.png"/><Relationship Id="rId10" Type="http://schemas.openxmlformats.org/officeDocument/2006/relationships/audio" Target="../media/audio43.wav"/><Relationship Id="rId4" Type="http://schemas.openxmlformats.org/officeDocument/2006/relationships/image" Target="../media/image60.png"/><Relationship Id="rId9" Type="http://schemas.openxmlformats.org/officeDocument/2006/relationships/audio" Target="../media/audio42.wav"/><Relationship Id="rId14" Type="http://schemas.openxmlformats.org/officeDocument/2006/relationships/image" Target="../media/image62.gif"/></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5.jpe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image" Target="../media/image1.jpg"/><Relationship Id="rId7" Type="http://schemas.openxmlformats.org/officeDocument/2006/relationships/audio" Target="../media/audio48.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47.wav"/><Relationship Id="rId5" Type="http://schemas.openxmlformats.org/officeDocument/2006/relationships/audio" Target="../media/audio46.wav"/><Relationship Id="rId10" Type="http://schemas.openxmlformats.org/officeDocument/2006/relationships/image" Target="../media/image72.png"/><Relationship Id="rId4" Type="http://schemas.openxmlformats.org/officeDocument/2006/relationships/image" Target="../media/image5.pn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audio" Target="../media/audio53.wav"/><Relationship Id="rId3" Type="http://schemas.openxmlformats.org/officeDocument/2006/relationships/image" Target="../media/image5.png"/><Relationship Id="rId7" Type="http://schemas.openxmlformats.org/officeDocument/2006/relationships/audio" Target="../media/audio52.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51.wav"/><Relationship Id="rId5" Type="http://schemas.openxmlformats.org/officeDocument/2006/relationships/audio" Target="../media/audio50.wav"/><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75.png"/><Relationship Id="rId3" Type="http://schemas.openxmlformats.org/officeDocument/2006/relationships/image" Target="../media/image5.png"/><Relationship Id="rId7" Type="http://schemas.openxmlformats.org/officeDocument/2006/relationships/audio" Target="../media/audio49.wav"/><Relationship Id="rId12"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48.wav"/><Relationship Id="rId11" Type="http://schemas.openxmlformats.org/officeDocument/2006/relationships/audio" Target="../media/audio53.wav"/><Relationship Id="rId5" Type="http://schemas.openxmlformats.org/officeDocument/2006/relationships/audio" Target="../media/audio47.wav"/><Relationship Id="rId10" Type="http://schemas.openxmlformats.org/officeDocument/2006/relationships/audio" Target="../media/audio52.wav"/><Relationship Id="rId4" Type="http://schemas.openxmlformats.org/officeDocument/2006/relationships/audio" Target="../media/audio46.wav"/><Relationship Id="rId9" Type="http://schemas.openxmlformats.org/officeDocument/2006/relationships/audio" Target="../media/audio51.wav"/><Relationship Id="rId14"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audio" Target="../media/audio59.wav"/><Relationship Id="rId3" Type="http://schemas.openxmlformats.org/officeDocument/2006/relationships/audio" Target="../media/audio54.wav"/><Relationship Id="rId7" Type="http://schemas.openxmlformats.org/officeDocument/2006/relationships/audio" Target="../media/audio58.wav"/><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audio" Target="../media/audio57.wav"/><Relationship Id="rId11" Type="http://schemas.openxmlformats.org/officeDocument/2006/relationships/image" Target="../media/image5.png"/><Relationship Id="rId5" Type="http://schemas.openxmlformats.org/officeDocument/2006/relationships/audio" Target="../media/audio56.wav"/><Relationship Id="rId10" Type="http://schemas.openxmlformats.org/officeDocument/2006/relationships/audio" Target="../media/audio61.wav"/><Relationship Id="rId4" Type="http://schemas.openxmlformats.org/officeDocument/2006/relationships/audio" Target="../media/audio55.wav"/><Relationship Id="rId9" Type="http://schemas.openxmlformats.org/officeDocument/2006/relationships/audio" Target="../media/audio60.wav"/></Relationships>
</file>

<file path=ppt/slides/_rels/slide22.xml.rels><?xml version="1.0" encoding="UTF-8" standalone="yes"?>
<Relationships xmlns="http://schemas.openxmlformats.org/package/2006/relationships"><Relationship Id="rId8" Type="http://schemas.openxmlformats.org/officeDocument/2006/relationships/audio" Target="../media/audio59.wav"/><Relationship Id="rId3" Type="http://schemas.openxmlformats.org/officeDocument/2006/relationships/audio" Target="../media/audio54.wav"/><Relationship Id="rId7" Type="http://schemas.openxmlformats.org/officeDocument/2006/relationships/audio" Target="../media/audio58.wav"/><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audio" Target="../media/audio57.wav"/><Relationship Id="rId11" Type="http://schemas.openxmlformats.org/officeDocument/2006/relationships/image" Target="../media/image5.png"/><Relationship Id="rId5" Type="http://schemas.openxmlformats.org/officeDocument/2006/relationships/audio" Target="../media/audio56.wav"/><Relationship Id="rId10" Type="http://schemas.openxmlformats.org/officeDocument/2006/relationships/audio" Target="../media/audio61.wav"/><Relationship Id="rId4" Type="http://schemas.openxmlformats.org/officeDocument/2006/relationships/audio" Target="../media/audio55.wav"/><Relationship Id="rId9" Type="http://schemas.openxmlformats.org/officeDocument/2006/relationships/audio" Target="../media/audio60.wav"/></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audio" Target="../media/audio4.wav"/><Relationship Id="rId11" Type="http://schemas.openxmlformats.org/officeDocument/2006/relationships/image" Target="../media/image15.png"/><Relationship Id="rId5" Type="http://schemas.openxmlformats.org/officeDocument/2006/relationships/audio" Target="../media/audio3.wav"/><Relationship Id="rId15" Type="http://schemas.openxmlformats.org/officeDocument/2006/relationships/image" Target="../media/image19.jpeg"/><Relationship Id="rId10"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5.gif"/><Relationship Id="rId5" Type="http://schemas.openxmlformats.org/officeDocument/2006/relationships/image" Target="../media/image63.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image" Target="../media/image96.gif"/><Relationship Id="rId3" Type="http://schemas.openxmlformats.org/officeDocument/2006/relationships/image" Target="../media/image5.png"/><Relationship Id="rId7" Type="http://schemas.openxmlformats.org/officeDocument/2006/relationships/audio" Target="../media/audio65.wav"/><Relationship Id="rId12" Type="http://schemas.openxmlformats.org/officeDocument/2006/relationships/image" Target="../media/image62.gi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audio" Target="../media/audio64.wav"/><Relationship Id="rId11" Type="http://schemas.openxmlformats.org/officeDocument/2006/relationships/audio" Target="../media/audio69.wav"/><Relationship Id="rId5" Type="http://schemas.openxmlformats.org/officeDocument/2006/relationships/audio" Target="../media/audio63.wav"/><Relationship Id="rId10" Type="http://schemas.openxmlformats.org/officeDocument/2006/relationships/audio" Target="../media/audio68.wav"/><Relationship Id="rId4" Type="http://schemas.openxmlformats.org/officeDocument/2006/relationships/audio" Target="../media/audio62.wav"/><Relationship Id="rId9" Type="http://schemas.openxmlformats.org/officeDocument/2006/relationships/audio" Target="../media/audio67.wav"/></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48.xml"/><Relationship Id="rId5" Type="http://schemas.openxmlformats.org/officeDocument/2006/relationships/image" Target="../media/image97.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48.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48.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48.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48.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8" Type="http://schemas.openxmlformats.org/officeDocument/2006/relationships/hyperlink" Target="https://quizlet.com/gb/601795988/year-9-german-term-21-week-4-flash-cards/" TargetMode="External"/><Relationship Id="rId3" Type="http://schemas.openxmlformats.org/officeDocument/2006/relationships/image" Target="../media/image5.png"/><Relationship Id="rId7" Type="http://schemas.openxmlformats.org/officeDocument/2006/relationships/hyperlink" Target="https://quizlet.com/gb/608803105/year-9-german-term-22-week-1-flash-cards/" TargetMode="External"/><Relationship Id="rId12"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60.xml"/><Relationship Id="rId6" Type="http://schemas.openxmlformats.org/officeDocument/2006/relationships/hyperlink" Target="https://resources.ncelp.org/concern/resources/w0892c14x?locale=en" TargetMode="External"/><Relationship Id="rId11" Type="http://schemas.openxmlformats.org/officeDocument/2006/relationships/image" Target="../media/image100.png"/><Relationship Id="rId5" Type="http://schemas.openxmlformats.org/officeDocument/2006/relationships/hyperlink" Target="https://drive.google.com/file/d/15XTKmjMpEg_HMc8_nQOBvY5S75TiKOvA/view?usp=sharing" TargetMode="External"/><Relationship Id="rId10"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hyperlink" Target="https://quizlet.com/gb/581048342/year-9-german-term-11-week-7-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23.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26.PNG"/><Relationship Id="rId1" Type="http://schemas.openxmlformats.org/officeDocument/2006/relationships/slideLayout" Target="../slideLayouts/slideLayout29.xml"/><Relationship Id="rId6" Type="http://schemas.openxmlformats.org/officeDocument/2006/relationships/audio" Target="../media/audio10.wav"/><Relationship Id="rId11" Type="http://schemas.openxmlformats.org/officeDocument/2006/relationships/image" Target="../media/image21.png"/><Relationship Id="rId5" Type="http://schemas.openxmlformats.org/officeDocument/2006/relationships/audio" Target="../media/audio9.wav"/><Relationship Id="rId15" Type="http://schemas.openxmlformats.org/officeDocument/2006/relationships/image" Target="../media/image25.jpeg"/><Relationship Id="rId10" Type="http://schemas.openxmlformats.org/officeDocument/2006/relationships/image" Target="../media/image20.pn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1.jpg"/><Relationship Id="rId7" Type="http://schemas.openxmlformats.org/officeDocument/2006/relationships/audio" Target="../media/audio16.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5.wav"/><Relationship Id="rId5" Type="http://schemas.openxmlformats.org/officeDocument/2006/relationships/audio" Target="../media/audio14.wav"/><Relationship Id="rId4" Type="http://schemas.openxmlformats.org/officeDocument/2006/relationships/image" Target="../media/image5.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5.png"/><Relationship Id="rId7" Type="http://schemas.openxmlformats.org/officeDocument/2006/relationships/audio" Target="../media/audio21.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audio" Target="../media/audio19.wav"/><Relationship Id="rId4" Type="http://schemas.openxmlformats.org/officeDocument/2006/relationships/audio" Target="../media/audio18.wav"/></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29.png"/><Relationship Id="rId18" Type="http://schemas.openxmlformats.org/officeDocument/2006/relationships/image" Target="../media/image34.jpeg"/><Relationship Id="rId3" Type="http://schemas.openxmlformats.org/officeDocument/2006/relationships/image" Target="../media/image1.jpg"/><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image" Target="../media/image33.jpeg"/><Relationship Id="rId2" Type="http://schemas.openxmlformats.org/officeDocument/2006/relationships/notesSlide" Target="../notesSlides/notesSlide9.xml"/><Relationship Id="rId16" Type="http://schemas.openxmlformats.org/officeDocument/2006/relationships/image" Target="../media/image32.jpe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5" Type="http://schemas.openxmlformats.org/officeDocument/2006/relationships/image" Target="../media/image31.jpeg"/><Relationship Id="rId10" Type="http://schemas.openxmlformats.org/officeDocument/2006/relationships/audio" Target="../media/audio27.wav"/><Relationship Id="rId19" Type="http://schemas.openxmlformats.org/officeDocument/2006/relationships/image" Target="../media/image35.jpeg"/><Relationship Id="rId4" Type="http://schemas.openxmlformats.org/officeDocument/2006/relationships/image" Target="../media/image5.png"/><Relationship Id="rId9" Type="http://schemas.openxmlformats.org/officeDocument/2006/relationships/audio" Target="../media/audio26.wav"/><Relationship Id="rId1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Changing countries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911752" cy="571756"/>
          </a:xfrm>
        </p:spPr>
        <p:txBody>
          <a:bodyPr>
            <a:normAutofit fontScale="85000" lnSpcReduction="10000"/>
          </a:bodyPr>
          <a:lstStyle/>
          <a:p>
            <a:pPr algn="l"/>
            <a:r>
              <a:rPr lang="en-GB" sz="3000" dirty="0">
                <a:solidFill>
                  <a:prstClr val="white"/>
                </a:solidFill>
              </a:rPr>
              <a:t>Imperfect modal verbs – </a:t>
            </a:r>
            <a:r>
              <a:rPr lang="en-GB" sz="3000" i="1" dirty="0" err="1">
                <a:solidFill>
                  <a:prstClr val="white"/>
                </a:solidFill>
              </a:rPr>
              <a:t>konnte</a:t>
            </a:r>
            <a:r>
              <a:rPr lang="en-GB" sz="3000" i="1" dirty="0">
                <a:solidFill>
                  <a:prstClr val="white"/>
                </a:solidFill>
              </a:rPr>
              <a:t>, </a:t>
            </a:r>
            <a:r>
              <a:rPr lang="en-GB" sz="3000" i="1" dirty="0" err="1">
                <a:solidFill>
                  <a:prstClr val="white"/>
                </a:solidFill>
              </a:rPr>
              <a:t>musste</a:t>
            </a:r>
            <a:r>
              <a:rPr lang="en-GB" sz="3000" i="1" dirty="0">
                <a:solidFill>
                  <a:prstClr val="white"/>
                </a:solidFill>
              </a:rPr>
              <a:t>, </a:t>
            </a:r>
            <a:r>
              <a:rPr lang="en-GB" sz="3000" i="1" dirty="0" err="1">
                <a:solidFill>
                  <a:prstClr val="white"/>
                </a:solidFill>
              </a:rPr>
              <a:t>wollte</a:t>
            </a:r>
            <a:endParaRPr lang="en-GB" sz="3000" i="1"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7035989"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long and short [e]</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37</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771314"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20/12/21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24266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Rounded Rectangle 24">
            <a:extLst>
              <a:ext uri="{FF2B5EF4-FFF2-40B4-BE49-F238E27FC236}">
                <a16:creationId xmlns:a16="http://schemas.microsoft.com/office/drawing/2014/main" id="{811AA46B-6EA9-4F58-967A-9E174E903099}"/>
              </a:ext>
            </a:extLst>
          </p:cNvPr>
          <p:cNvSpPr/>
          <p:nvPr/>
        </p:nvSpPr>
        <p:spPr>
          <a:xfrm>
            <a:off x="6994561" y="753871"/>
            <a:ext cx="4962766" cy="452431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Action Button: Custom 16">
            <a:hlinkClick r:id="" action="ppaction://noaction" highlightClick="1">
              <a:snd r:embed="rId5" name="9.2.1.6 slide 8 9.wav"/>
            </a:hlinkClick>
            <a:extLst>
              <a:ext uri="{FF2B5EF4-FFF2-40B4-BE49-F238E27FC236}">
                <a16:creationId xmlns:a16="http://schemas.microsoft.com/office/drawing/2014/main" id="{E8127BBC-3E4A-4728-9354-2543E983356F}"/>
              </a:ext>
            </a:extLst>
          </p:cNvPr>
          <p:cNvSpPr/>
          <p:nvPr/>
        </p:nvSpPr>
        <p:spPr>
          <a:xfrm>
            <a:off x="7322274" y="12474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6" name="Action Button: Custom 16">
            <a:hlinkClick r:id="" action="ppaction://noaction" highlightClick="1">
              <a:snd r:embed="rId6" name="9.2.1.6 slide 8 10.wav"/>
            </a:hlinkClick>
            <a:extLst>
              <a:ext uri="{FF2B5EF4-FFF2-40B4-BE49-F238E27FC236}">
                <a16:creationId xmlns:a16="http://schemas.microsoft.com/office/drawing/2014/main" id="{45F7E140-C760-4F9A-B10D-5ABD58494F60}"/>
              </a:ext>
            </a:extLst>
          </p:cNvPr>
          <p:cNvSpPr/>
          <p:nvPr/>
        </p:nvSpPr>
        <p:spPr>
          <a:xfrm>
            <a:off x="7326405" y="17094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7" name="Action Button: Custom 16">
            <a:hlinkClick r:id="" action="ppaction://noaction" highlightClick="1">
              <a:snd r:embed="rId7" name="9.2.1.6 slide 8 11.wav"/>
            </a:hlinkClick>
            <a:extLst>
              <a:ext uri="{FF2B5EF4-FFF2-40B4-BE49-F238E27FC236}">
                <a16:creationId xmlns:a16="http://schemas.microsoft.com/office/drawing/2014/main" id="{604662B9-9741-46C3-B28F-BDA68563C201}"/>
              </a:ext>
            </a:extLst>
          </p:cNvPr>
          <p:cNvSpPr/>
          <p:nvPr/>
        </p:nvSpPr>
        <p:spPr>
          <a:xfrm>
            <a:off x="7327947" y="222004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58" name="Action Button: Custom 16">
            <a:hlinkClick r:id="" action="ppaction://noaction" highlightClick="1">
              <a:snd r:embed="rId8" name="9.2.1.6 slide 8 12.wav"/>
            </a:hlinkClick>
            <a:extLst>
              <a:ext uri="{FF2B5EF4-FFF2-40B4-BE49-F238E27FC236}">
                <a16:creationId xmlns:a16="http://schemas.microsoft.com/office/drawing/2014/main" id="{294C0B5D-1DF3-44A7-A796-420381BC0B36}"/>
              </a:ext>
            </a:extLst>
          </p:cNvPr>
          <p:cNvSpPr/>
          <p:nvPr/>
        </p:nvSpPr>
        <p:spPr>
          <a:xfrm>
            <a:off x="7329274" y="27069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59" name="Action Button: Custom 16">
            <a:hlinkClick r:id="" action="ppaction://noaction" highlightClick="1">
              <a:snd r:embed="rId9" name="9.2.1.6 slide 8 13.wav"/>
            </a:hlinkClick>
            <a:extLst>
              <a:ext uri="{FF2B5EF4-FFF2-40B4-BE49-F238E27FC236}">
                <a16:creationId xmlns:a16="http://schemas.microsoft.com/office/drawing/2014/main" id="{8F3A635A-63A6-4F9E-8ABA-31465DF097F7}"/>
              </a:ext>
            </a:extLst>
          </p:cNvPr>
          <p:cNvSpPr/>
          <p:nvPr/>
        </p:nvSpPr>
        <p:spPr>
          <a:xfrm>
            <a:off x="7330221" y="319747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60" name="Action Button: Custom 16">
            <a:hlinkClick r:id="" action="ppaction://noaction" highlightClick="1">
              <a:snd r:embed="rId10" name="9.2.1.6 slide 8 14.wav"/>
            </a:hlinkClick>
            <a:extLst>
              <a:ext uri="{FF2B5EF4-FFF2-40B4-BE49-F238E27FC236}">
                <a16:creationId xmlns:a16="http://schemas.microsoft.com/office/drawing/2014/main" id="{DE3B1A3E-51D3-4AC4-8A6A-852C36935A41}"/>
              </a:ext>
            </a:extLst>
          </p:cNvPr>
          <p:cNvSpPr/>
          <p:nvPr/>
        </p:nvSpPr>
        <p:spPr>
          <a:xfrm>
            <a:off x="7322274" y="36999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Action Button: Custom 16">
            <a:hlinkClick r:id="" action="ppaction://noaction" highlightClick="1">
              <a:snd r:embed="rId11" name="9.2.1.6 slide 8 15.wav"/>
            </a:hlinkClick>
            <a:extLst>
              <a:ext uri="{FF2B5EF4-FFF2-40B4-BE49-F238E27FC236}">
                <a16:creationId xmlns:a16="http://schemas.microsoft.com/office/drawing/2014/main" id="{E1911F67-8215-4164-9899-BAABDB713013}"/>
              </a:ext>
            </a:extLst>
          </p:cNvPr>
          <p:cNvSpPr/>
          <p:nvPr/>
        </p:nvSpPr>
        <p:spPr>
          <a:xfrm>
            <a:off x="7326405" y="41955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a:t>
            </a:r>
          </a:p>
        </p:txBody>
      </p:sp>
      <p:sp>
        <p:nvSpPr>
          <p:cNvPr id="62" name="Action Button: Custom 16">
            <a:hlinkClick r:id="" action="ppaction://noaction" highlightClick="1">
              <a:snd r:embed="rId12" name="9.2.1.6 slide 8 16.wav"/>
            </a:hlinkClick>
            <a:extLst>
              <a:ext uri="{FF2B5EF4-FFF2-40B4-BE49-F238E27FC236}">
                <a16:creationId xmlns:a16="http://schemas.microsoft.com/office/drawing/2014/main" id="{D3F7B239-7995-454C-9C43-35855A8A16C9}"/>
              </a:ext>
            </a:extLst>
          </p:cNvPr>
          <p:cNvSpPr/>
          <p:nvPr/>
        </p:nvSpPr>
        <p:spPr>
          <a:xfrm>
            <a:off x="7325033" y="46774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16</a:t>
            </a:r>
          </a:p>
        </p:txBody>
      </p:sp>
      <p:sp>
        <p:nvSpPr>
          <p:cNvPr id="63" name="TextBox 62">
            <a:extLst>
              <a:ext uri="{FF2B5EF4-FFF2-40B4-BE49-F238E27FC236}">
                <a16:creationId xmlns:a16="http://schemas.microsoft.com/office/drawing/2014/main" id="{31554C6D-35C6-40EE-814E-2D303A0DD706}"/>
              </a:ext>
            </a:extLst>
          </p:cNvPr>
          <p:cNvSpPr txBox="1"/>
          <p:nvPr/>
        </p:nvSpPr>
        <p:spPr>
          <a:xfrm>
            <a:off x="7279199" y="766168"/>
            <a:ext cx="2696248" cy="430887"/>
          </a:xfrm>
          <a:prstGeom prst="rect">
            <a:avLst/>
          </a:prstGeom>
          <a:noFill/>
        </p:spPr>
        <p:txBody>
          <a:bodyPr wrap="square" rtlCol="0">
            <a:spAutoFit/>
          </a:bodyPr>
          <a:lstStyle/>
          <a:p>
            <a:pPr algn="l"/>
            <a:r>
              <a:rPr lang="en-GB" sz="2200" b="1" dirty="0">
                <a:solidFill>
                  <a:schemeClr val="accent5">
                    <a:lumMod val="50000"/>
                  </a:schemeClr>
                </a:solidFill>
              </a:rPr>
              <a:t>A,B,C? </a:t>
            </a:r>
            <a:r>
              <a:rPr lang="en-GB" sz="2200" b="1" dirty="0" err="1">
                <a:solidFill>
                  <a:schemeClr val="accent5">
                    <a:lumMod val="50000"/>
                  </a:schemeClr>
                </a:solidFill>
              </a:rPr>
              <a:t>Englisch</a:t>
            </a:r>
            <a:endParaRPr lang="en-GB" sz="2200" b="1" dirty="0">
              <a:solidFill>
                <a:schemeClr val="accent5">
                  <a:lumMod val="50000"/>
                </a:schemeClr>
              </a:solidFill>
            </a:endParaRPr>
          </a:p>
        </p:txBody>
      </p:sp>
      <p:cxnSp>
        <p:nvCxnSpPr>
          <p:cNvPr id="64" name="Straight Connector 63">
            <a:extLst>
              <a:ext uri="{FF2B5EF4-FFF2-40B4-BE49-F238E27FC236}">
                <a16:creationId xmlns:a16="http://schemas.microsoft.com/office/drawing/2014/main" id="{4CEF7A44-6D6A-4DD7-9A0E-38C2D207A406}"/>
              </a:ext>
            </a:extLst>
          </p:cNvPr>
          <p:cNvCxnSpPr>
            <a:cxnSpLocks/>
          </p:cNvCxnSpPr>
          <p:nvPr/>
        </p:nvCxnSpPr>
        <p:spPr>
          <a:xfrm>
            <a:off x="8158230" y="1221007"/>
            <a:ext cx="0" cy="377803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AE8F8F04-8649-4FCB-AA8B-B552225BC974}"/>
              </a:ext>
            </a:extLst>
          </p:cNvPr>
          <p:cNvSpPr txBox="1"/>
          <p:nvPr/>
        </p:nvSpPr>
        <p:spPr>
          <a:xfrm>
            <a:off x="7705922" y="1192386"/>
            <a:ext cx="520040" cy="461665"/>
          </a:xfrm>
          <a:prstGeom prst="rect">
            <a:avLst/>
          </a:prstGeom>
          <a:noFill/>
        </p:spPr>
        <p:txBody>
          <a:bodyPr wrap="square" rtlCol="0">
            <a:spAutoFit/>
          </a:bodyPr>
          <a:lstStyle/>
          <a:p>
            <a:pPr algn="ctr"/>
            <a:r>
              <a:rPr lang="en-GB" sz="2400" b="1" dirty="0">
                <a:solidFill>
                  <a:srgbClr val="F26200"/>
                </a:solidFill>
              </a:rPr>
              <a:t>P</a:t>
            </a:r>
          </a:p>
        </p:txBody>
      </p:sp>
      <p:sp>
        <p:nvSpPr>
          <p:cNvPr id="66" name="TextBox 65">
            <a:extLst>
              <a:ext uri="{FF2B5EF4-FFF2-40B4-BE49-F238E27FC236}">
                <a16:creationId xmlns:a16="http://schemas.microsoft.com/office/drawing/2014/main" id="{D3FC5759-5467-4E60-97A9-63B0E40B91E3}"/>
              </a:ext>
            </a:extLst>
          </p:cNvPr>
          <p:cNvSpPr txBox="1"/>
          <p:nvPr/>
        </p:nvSpPr>
        <p:spPr>
          <a:xfrm>
            <a:off x="8246809" y="1202655"/>
            <a:ext cx="3135194" cy="461665"/>
          </a:xfrm>
          <a:prstGeom prst="rect">
            <a:avLst/>
          </a:prstGeom>
          <a:noFill/>
        </p:spPr>
        <p:txBody>
          <a:bodyPr wrap="square" rtlCol="0">
            <a:spAutoFit/>
          </a:bodyPr>
          <a:lstStyle/>
          <a:p>
            <a:pPr algn="l"/>
            <a:r>
              <a:rPr lang="en-GB" sz="2400" dirty="0">
                <a:solidFill>
                  <a:schemeClr val="accent5">
                    <a:lumMod val="50000"/>
                  </a:schemeClr>
                </a:solidFill>
              </a:rPr>
              <a:t>favourite wood</a:t>
            </a:r>
          </a:p>
        </p:txBody>
      </p:sp>
      <p:sp>
        <p:nvSpPr>
          <p:cNvPr id="67" name="TextBox 66">
            <a:extLst>
              <a:ext uri="{FF2B5EF4-FFF2-40B4-BE49-F238E27FC236}">
                <a16:creationId xmlns:a16="http://schemas.microsoft.com/office/drawing/2014/main" id="{E6BE1C4C-0A56-4F6C-A0D3-2E1056DE46F5}"/>
              </a:ext>
            </a:extLst>
          </p:cNvPr>
          <p:cNvSpPr txBox="1"/>
          <p:nvPr/>
        </p:nvSpPr>
        <p:spPr>
          <a:xfrm>
            <a:off x="7697820" y="1678269"/>
            <a:ext cx="520040" cy="461665"/>
          </a:xfrm>
          <a:prstGeom prst="rect">
            <a:avLst/>
          </a:prstGeom>
          <a:noFill/>
        </p:spPr>
        <p:txBody>
          <a:bodyPr wrap="square" rtlCol="0">
            <a:spAutoFit/>
          </a:bodyPr>
          <a:lstStyle/>
          <a:p>
            <a:pPr algn="ctr"/>
            <a:r>
              <a:rPr lang="en-GB" sz="2400" b="1" dirty="0">
                <a:solidFill>
                  <a:srgbClr val="F26200"/>
                </a:solidFill>
              </a:rPr>
              <a:t>I</a:t>
            </a:r>
          </a:p>
        </p:txBody>
      </p:sp>
      <p:sp>
        <p:nvSpPr>
          <p:cNvPr id="68" name="TextBox 67">
            <a:extLst>
              <a:ext uri="{FF2B5EF4-FFF2-40B4-BE49-F238E27FC236}">
                <a16:creationId xmlns:a16="http://schemas.microsoft.com/office/drawing/2014/main" id="{AA4A5976-34D8-4B73-967E-0018493FAB3B}"/>
              </a:ext>
            </a:extLst>
          </p:cNvPr>
          <p:cNvSpPr txBox="1"/>
          <p:nvPr/>
        </p:nvSpPr>
        <p:spPr>
          <a:xfrm>
            <a:off x="8217860" y="1680886"/>
            <a:ext cx="3778048" cy="461665"/>
          </a:xfrm>
          <a:prstGeom prst="rect">
            <a:avLst/>
          </a:prstGeom>
          <a:noFill/>
        </p:spPr>
        <p:txBody>
          <a:bodyPr wrap="square" rtlCol="0">
            <a:spAutoFit/>
          </a:bodyPr>
          <a:lstStyle/>
          <a:p>
            <a:pPr algn="l"/>
            <a:r>
              <a:rPr lang="en-GB" sz="2400" dirty="0">
                <a:solidFill>
                  <a:schemeClr val="accent5">
                    <a:lumMod val="50000"/>
                  </a:schemeClr>
                </a:solidFill>
              </a:rPr>
              <a:t>favourite newspaper</a:t>
            </a:r>
          </a:p>
        </p:txBody>
      </p:sp>
      <p:sp>
        <p:nvSpPr>
          <p:cNvPr id="69" name="TextBox 68">
            <a:extLst>
              <a:ext uri="{FF2B5EF4-FFF2-40B4-BE49-F238E27FC236}">
                <a16:creationId xmlns:a16="http://schemas.microsoft.com/office/drawing/2014/main" id="{02924566-286F-4A13-AE8F-F728016F4CF5}"/>
              </a:ext>
            </a:extLst>
          </p:cNvPr>
          <p:cNvSpPr txBox="1"/>
          <p:nvPr/>
        </p:nvSpPr>
        <p:spPr>
          <a:xfrm>
            <a:off x="7705922" y="2158837"/>
            <a:ext cx="520040" cy="461665"/>
          </a:xfrm>
          <a:prstGeom prst="rect">
            <a:avLst/>
          </a:prstGeom>
          <a:noFill/>
        </p:spPr>
        <p:txBody>
          <a:bodyPr wrap="square" rtlCol="0">
            <a:spAutoFit/>
          </a:bodyPr>
          <a:lstStyle/>
          <a:p>
            <a:pPr algn="ctr"/>
            <a:r>
              <a:rPr lang="en-GB" sz="2400" b="1" dirty="0">
                <a:solidFill>
                  <a:srgbClr val="F26200"/>
                </a:solidFill>
              </a:rPr>
              <a:t>L</a:t>
            </a:r>
          </a:p>
        </p:txBody>
      </p:sp>
      <p:sp>
        <p:nvSpPr>
          <p:cNvPr id="70" name="TextBox 69">
            <a:extLst>
              <a:ext uri="{FF2B5EF4-FFF2-40B4-BE49-F238E27FC236}">
                <a16:creationId xmlns:a16="http://schemas.microsoft.com/office/drawing/2014/main" id="{0B4A93FE-96BA-43F2-BF79-DD3F9F6BEB2C}"/>
              </a:ext>
            </a:extLst>
          </p:cNvPr>
          <p:cNvSpPr txBox="1"/>
          <p:nvPr/>
        </p:nvSpPr>
        <p:spPr>
          <a:xfrm>
            <a:off x="8217860" y="2168183"/>
            <a:ext cx="3135194" cy="461665"/>
          </a:xfrm>
          <a:prstGeom prst="rect">
            <a:avLst/>
          </a:prstGeom>
          <a:noFill/>
        </p:spPr>
        <p:txBody>
          <a:bodyPr wrap="square" rtlCol="0">
            <a:spAutoFit/>
          </a:bodyPr>
          <a:lstStyle/>
          <a:p>
            <a:pPr algn="l"/>
            <a:r>
              <a:rPr lang="en-GB" sz="2400" dirty="0">
                <a:solidFill>
                  <a:schemeClr val="accent5">
                    <a:lumMod val="50000"/>
                  </a:schemeClr>
                </a:solidFill>
              </a:rPr>
              <a:t>favourite day</a:t>
            </a:r>
          </a:p>
        </p:txBody>
      </p:sp>
      <p:sp>
        <p:nvSpPr>
          <p:cNvPr id="71" name="TextBox 70">
            <a:extLst>
              <a:ext uri="{FF2B5EF4-FFF2-40B4-BE49-F238E27FC236}">
                <a16:creationId xmlns:a16="http://schemas.microsoft.com/office/drawing/2014/main" id="{C02AC2E4-6CA9-4AEA-AF2F-429031A6C8D3}"/>
              </a:ext>
            </a:extLst>
          </p:cNvPr>
          <p:cNvSpPr txBox="1"/>
          <p:nvPr/>
        </p:nvSpPr>
        <p:spPr>
          <a:xfrm>
            <a:off x="7710175" y="2639441"/>
            <a:ext cx="520040" cy="461665"/>
          </a:xfrm>
          <a:prstGeom prst="rect">
            <a:avLst/>
          </a:prstGeom>
          <a:noFill/>
        </p:spPr>
        <p:txBody>
          <a:bodyPr wrap="square" rtlCol="0">
            <a:spAutoFit/>
          </a:bodyPr>
          <a:lstStyle/>
          <a:p>
            <a:pPr algn="ctr"/>
            <a:r>
              <a:rPr lang="en-GB" sz="2400" b="1" dirty="0">
                <a:solidFill>
                  <a:srgbClr val="F26200"/>
                </a:solidFill>
              </a:rPr>
              <a:t>J</a:t>
            </a:r>
          </a:p>
        </p:txBody>
      </p:sp>
      <p:sp>
        <p:nvSpPr>
          <p:cNvPr id="72" name="TextBox 71">
            <a:extLst>
              <a:ext uri="{FF2B5EF4-FFF2-40B4-BE49-F238E27FC236}">
                <a16:creationId xmlns:a16="http://schemas.microsoft.com/office/drawing/2014/main" id="{A883AD9A-4B89-4DA4-8993-461BC07AC9DE}"/>
              </a:ext>
            </a:extLst>
          </p:cNvPr>
          <p:cNvSpPr txBox="1"/>
          <p:nvPr/>
        </p:nvSpPr>
        <p:spPr>
          <a:xfrm>
            <a:off x="8217860" y="2625017"/>
            <a:ext cx="3135194" cy="461665"/>
          </a:xfrm>
          <a:prstGeom prst="rect">
            <a:avLst/>
          </a:prstGeom>
          <a:noFill/>
        </p:spPr>
        <p:txBody>
          <a:bodyPr wrap="square" rtlCol="0">
            <a:spAutoFit/>
          </a:bodyPr>
          <a:lstStyle/>
          <a:p>
            <a:pPr algn="l"/>
            <a:r>
              <a:rPr lang="en-GB" sz="2400" dirty="0">
                <a:solidFill>
                  <a:schemeClr val="accent5">
                    <a:lumMod val="50000"/>
                  </a:schemeClr>
                </a:solidFill>
              </a:rPr>
              <a:t>main meal</a:t>
            </a:r>
          </a:p>
        </p:txBody>
      </p:sp>
      <p:sp>
        <p:nvSpPr>
          <p:cNvPr id="73" name="TextBox 72">
            <a:extLst>
              <a:ext uri="{FF2B5EF4-FFF2-40B4-BE49-F238E27FC236}">
                <a16:creationId xmlns:a16="http://schemas.microsoft.com/office/drawing/2014/main" id="{416E7349-7217-4747-B8CC-8E7151B9A99D}"/>
              </a:ext>
            </a:extLst>
          </p:cNvPr>
          <p:cNvSpPr txBox="1"/>
          <p:nvPr/>
        </p:nvSpPr>
        <p:spPr>
          <a:xfrm>
            <a:off x="7717457" y="3160663"/>
            <a:ext cx="520040" cy="461665"/>
          </a:xfrm>
          <a:prstGeom prst="rect">
            <a:avLst/>
          </a:prstGeom>
          <a:noFill/>
        </p:spPr>
        <p:txBody>
          <a:bodyPr wrap="square" rtlCol="0">
            <a:spAutoFit/>
          </a:bodyPr>
          <a:lstStyle/>
          <a:p>
            <a:pPr algn="ctr"/>
            <a:r>
              <a:rPr lang="en-GB" sz="2400" b="1" dirty="0">
                <a:solidFill>
                  <a:srgbClr val="F26200"/>
                </a:solidFill>
              </a:rPr>
              <a:t>K</a:t>
            </a:r>
          </a:p>
        </p:txBody>
      </p:sp>
      <p:sp>
        <p:nvSpPr>
          <p:cNvPr id="74" name="TextBox 73">
            <a:extLst>
              <a:ext uri="{FF2B5EF4-FFF2-40B4-BE49-F238E27FC236}">
                <a16:creationId xmlns:a16="http://schemas.microsoft.com/office/drawing/2014/main" id="{6B47DB5C-05B0-4C96-9259-6F0847426FA8}"/>
              </a:ext>
            </a:extLst>
          </p:cNvPr>
          <p:cNvSpPr txBox="1"/>
          <p:nvPr/>
        </p:nvSpPr>
        <p:spPr>
          <a:xfrm>
            <a:off x="8217860" y="3145255"/>
            <a:ext cx="3135194" cy="461665"/>
          </a:xfrm>
          <a:prstGeom prst="rect">
            <a:avLst/>
          </a:prstGeom>
          <a:noFill/>
        </p:spPr>
        <p:txBody>
          <a:bodyPr wrap="square" rtlCol="0">
            <a:spAutoFit/>
          </a:bodyPr>
          <a:lstStyle/>
          <a:p>
            <a:pPr algn="l"/>
            <a:r>
              <a:rPr lang="en-GB" sz="2400" dirty="0">
                <a:solidFill>
                  <a:schemeClr val="accent5">
                    <a:lumMod val="50000"/>
                  </a:schemeClr>
                </a:solidFill>
              </a:rPr>
              <a:t>main mosque</a:t>
            </a:r>
          </a:p>
        </p:txBody>
      </p:sp>
      <p:sp>
        <p:nvSpPr>
          <p:cNvPr id="75" name="TextBox 74">
            <a:extLst>
              <a:ext uri="{FF2B5EF4-FFF2-40B4-BE49-F238E27FC236}">
                <a16:creationId xmlns:a16="http://schemas.microsoft.com/office/drawing/2014/main" id="{F2A3FADE-6B25-41F8-BCCB-BDC14065F951}"/>
              </a:ext>
            </a:extLst>
          </p:cNvPr>
          <p:cNvSpPr txBox="1"/>
          <p:nvPr/>
        </p:nvSpPr>
        <p:spPr>
          <a:xfrm>
            <a:off x="7717457" y="3646570"/>
            <a:ext cx="520040" cy="461665"/>
          </a:xfrm>
          <a:prstGeom prst="rect">
            <a:avLst/>
          </a:prstGeom>
          <a:noFill/>
        </p:spPr>
        <p:txBody>
          <a:bodyPr wrap="square" rtlCol="0">
            <a:spAutoFit/>
          </a:bodyPr>
          <a:lstStyle/>
          <a:p>
            <a:pPr algn="ctr"/>
            <a:r>
              <a:rPr lang="en-GB" sz="2400" b="1" dirty="0">
                <a:solidFill>
                  <a:srgbClr val="F26200"/>
                </a:solidFill>
              </a:rPr>
              <a:t>M</a:t>
            </a:r>
          </a:p>
        </p:txBody>
      </p:sp>
      <p:sp>
        <p:nvSpPr>
          <p:cNvPr id="76" name="TextBox 75">
            <a:extLst>
              <a:ext uri="{FF2B5EF4-FFF2-40B4-BE49-F238E27FC236}">
                <a16:creationId xmlns:a16="http://schemas.microsoft.com/office/drawing/2014/main" id="{0F766187-5834-4DBE-A388-D62D3C09AA68}"/>
              </a:ext>
            </a:extLst>
          </p:cNvPr>
          <p:cNvSpPr txBox="1"/>
          <p:nvPr/>
        </p:nvSpPr>
        <p:spPr>
          <a:xfrm>
            <a:off x="8225962" y="3635483"/>
            <a:ext cx="3135194" cy="461665"/>
          </a:xfrm>
          <a:prstGeom prst="rect">
            <a:avLst/>
          </a:prstGeom>
          <a:noFill/>
        </p:spPr>
        <p:txBody>
          <a:bodyPr wrap="square" rtlCol="0">
            <a:spAutoFit/>
          </a:bodyPr>
          <a:lstStyle/>
          <a:p>
            <a:pPr algn="l"/>
            <a:r>
              <a:rPr lang="en-GB" sz="2400" dirty="0">
                <a:solidFill>
                  <a:schemeClr val="accent5">
                    <a:lumMod val="50000"/>
                  </a:schemeClr>
                </a:solidFill>
              </a:rPr>
              <a:t>main mountain</a:t>
            </a:r>
          </a:p>
        </p:txBody>
      </p:sp>
      <p:sp>
        <p:nvSpPr>
          <p:cNvPr id="77" name="TextBox 76">
            <a:extLst>
              <a:ext uri="{FF2B5EF4-FFF2-40B4-BE49-F238E27FC236}">
                <a16:creationId xmlns:a16="http://schemas.microsoft.com/office/drawing/2014/main" id="{74ADFE6B-01D9-4711-9701-28F09D81C98E}"/>
              </a:ext>
            </a:extLst>
          </p:cNvPr>
          <p:cNvSpPr txBox="1"/>
          <p:nvPr/>
        </p:nvSpPr>
        <p:spPr>
          <a:xfrm>
            <a:off x="7717457" y="4156094"/>
            <a:ext cx="520040" cy="461665"/>
          </a:xfrm>
          <a:prstGeom prst="rect">
            <a:avLst/>
          </a:prstGeom>
          <a:noFill/>
        </p:spPr>
        <p:txBody>
          <a:bodyPr wrap="square" rtlCol="0">
            <a:spAutoFit/>
          </a:bodyPr>
          <a:lstStyle/>
          <a:p>
            <a:pPr algn="ctr"/>
            <a:r>
              <a:rPr lang="en-GB" sz="2400" b="1" dirty="0">
                <a:solidFill>
                  <a:srgbClr val="F26200"/>
                </a:solidFill>
              </a:rPr>
              <a:t>N</a:t>
            </a:r>
          </a:p>
        </p:txBody>
      </p:sp>
      <p:sp>
        <p:nvSpPr>
          <p:cNvPr id="78" name="TextBox 77">
            <a:extLst>
              <a:ext uri="{FF2B5EF4-FFF2-40B4-BE49-F238E27FC236}">
                <a16:creationId xmlns:a16="http://schemas.microsoft.com/office/drawing/2014/main" id="{69FFF897-836E-4BA9-B873-B50372FD69CA}"/>
              </a:ext>
            </a:extLst>
          </p:cNvPr>
          <p:cNvSpPr txBox="1"/>
          <p:nvPr/>
        </p:nvSpPr>
        <p:spPr>
          <a:xfrm>
            <a:off x="8217860" y="4145412"/>
            <a:ext cx="3135194" cy="461665"/>
          </a:xfrm>
          <a:prstGeom prst="rect">
            <a:avLst/>
          </a:prstGeom>
          <a:noFill/>
        </p:spPr>
        <p:txBody>
          <a:bodyPr wrap="square" rtlCol="0">
            <a:spAutoFit/>
          </a:bodyPr>
          <a:lstStyle/>
          <a:p>
            <a:pPr algn="l"/>
            <a:r>
              <a:rPr lang="en-GB" sz="2400" dirty="0">
                <a:solidFill>
                  <a:schemeClr val="accent5">
                    <a:lumMod val="50000"/>
                  </a:schemeClr>
                </a:solidFill>
              </a:rPr>
              <a:t>favourite picture</a:t>
            </a:r>
          </a:p>
        </p:txBody>
      </p:sp>
      <p:sp>
        <p:nvSpPr>
          <p:cNvPr id="79" name="TextBox 78">
            <a:extLst>
              <a:ext uri="{FF2B5EF4-FFF2-40B4-BE49-F238E27FC236}">
                <a16:creationId xmlns:a16="http://schemas.microsoft.com/office/drawing/2014/main" id="{98C51023-6477-44D5-930B-DA198B29A6E7}"/>
              </a:ext>
            </a:extLst>
          </p:cNvPr>
          <p:cNvSpPr txBox="1"/>
          <p:nvPr/>
        </p:nvSpPr>
        <p:spPr>
          <a:xfrm>
            <a:off x="7717457" y="4648169"/>
            <a:ext cx="520040" cy="461665"/>
          </a:xfrm>
          <a:prstGeom prst="rect">
            <a:avLst/>
          </a:prstGeom>
          <a:noFill/>
        </p:spPr>
        <p:txBody>
          <a:bodyPr wrap="square" rtlCol="0">
            <a:spAutoFit/>
          </a:bodyPr>
          <a:lstStyle/>
          <a:p>
            <a:pPr algn="ctr"/>
            <a:r>
              <a:rPr lang="en-GB" sz="2400" b="1" dirty="0">
                <a:solidFill>
                  <a:srgbClr val="F26200"/>
                </a:solidFill>
              </a:rPr>
              <a:t>O</a:t>
            </a:r>
          </a:p>
        </p:txBody>
      </p:sp>
      <p:sp>
        <p:nvSpPr>
          <p:cNvPr id="80" name="TextBox 79">
            <a:extLst>
              <a:ext uri="{FF2B5EF4-FFF2-40B4-BE49-F238E27FC236}">
                <a16:creationId xmlns:a16="http://schemas.microsoft.com/office/drawing/2014/main" id="{70EF4CEC-CD97-47E8-9FDF-375AB2540FE7}"/>
              </a:ext>
            </a:extLst>
          </p:cNvPr>
          <p:cNvSpPr txBox="1"/>
          <p:nvPr/>
        </p:nvSpPr>
        <p:spPr>
          <a:xfrm>
            <a:off x="8217860" y="4627120"/>
            <a:ext cx="3135194" cy="461665"/>
          </a:xfrm>
          <a:prstGeom prst="rect">
            <a:avLst/>
          </a:prstGeom>
          <a:noFill/>
        </p:spPr>
        <p:txBody>
          <a:bodyPr wrap="square" rtlCol="0">
            <a:spAutoFit/>
          </a:bodyPr>
          <a:lstStyle/>
          <a:p>
            <a:pPr algn="l"/>
            <a:r>
              <a:rPr lang="en-GB" sz="2400" dirty="0">
                <a:solidFill>
                  <a:schemeClr val="accent5">
                    <a:lumMod val="50000"/>
                  </a:schemeClr>
                </a:solidFill>
              </a:rPr>
              <a:t>main work</a:t>
            </a:r>
          </a:p>
        </p:txBody>
      </p:sp>
      <p:pic>
        <p:nvPicPr>
          <p:cNvPr id="6146" name="Picture 2" descr="Fog, Coniferous Forest, Spruce, Forest, Green">
            <a:extLst>
              <a:ext uri="{FF2B5EF4-FFF2-40B4-BE49-F238E27FC236}">
                <a16:creationId xmlns:a16="http://schemas.microsoft.com/office/drawing/2014/main" id="{6F52EF88-995E-4259-BC89-8D9E2703EB0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73687" y="4518306"/>
            <a:ext cx="2080655" cy="138710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ld Newspaper, Newspaper, Retro, Sepia, Old">
            <a:extLst>
              <a:ext uri="{FF2B5EF4-FFF2-40B4-BE49-F238E27FC236}">
                <a16:creationId xmlns:a16="http://schemas.microsoft.com/office/drawing/2014/main" id="{F2D4E99A-612D-4259-AB00-CE5D63CFA45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1971" y="1269156"/>
            <a:ext cx="2015792" cy="13438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ime Management, Week, Calendar, Days, Saturday, Sunday">
            <a:extLst>
              <a:ext uri="{FF2B5EF4-FFF2-40B4-BE49-F238E27FC236}">
                <a16:creationId xmlns:a16="http://schemas.microsoft.com/office/drawing/2014/main" id="{B2E457E6-B8FC-4FBA-B4AA-709D12694FE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9514" y="2592202"/>
            <a:ext cx="1643628" cy="164362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Food, Restaurant, Kebap, Turkish, Lamb Skewer">
            <a:extLst>
              <a:ext uri="{FF2B5EF4-FFF2-40B4-BE49-F238E27FC236}">
                <a16:creationId xmlns:a16="http://schemas.microsoft.com/office/drawing/2014/main" id="{D08D3F7A-FEDC-4A93-9B97-0E950074B83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737509" y="1393699"/>
            <a:ext cx="1798221" cy="119881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Blue Mosque, Istanbul, People, Area, Temple, Panorama">
            <a:extLst>
              <a:ext uri="{FF2B5EF4-FFF2-40B4-BE49-F238E27FC236}">
                <a16:creationId xmlns:a16="http://schemas.microsoft.com/office/drawing/2014/main" id="{0C7EC5F7-2E63-4172-897C-46FE052A8AB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35131" y="1031981"/>
            <a:ext cx="1814361" cy="158729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Mountains, Nature, Tatra, Landscape, Sky, Green">
            <a:extLst>
              <a:ext uri="{FF2B5EF4-FFF2-40B4-BE49-F238E27FC236}">
                <a16:creationId xmlns:a16="http://schemas.microsoft.com/office/drawing/2014/main" id="{E66F0CBB-4E0A-4561-AAC3-26B676BA177C}"/>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37963" t="-1" r="18105" b="2019"/>
          <a:stretch/>
        </p:blipFill>
        <p:spPr bwMode="auto">
          <a:xfrm>
            <a:off x="2492624" y="2953608"/>
            <a:ext cx="1837896" cy="1263855"/>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Father, Ramazan, Eid, Ramzan, Son, Islam, Muslim, Child">
            <a:extLst>
              <a:ext uri="{FF2B5EF4-FFF2-40B4-BE49-F238E27FC236}">
                <a16:creationId xmlns:a16="http://schemas.microsoft.com/office/drawing/2014/main" id="{66208AD7-069A-4F96-A474-AE89FC972A6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719041" y="2927047"/>
            <a:ext cx="1637575" cy="246664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160" name="Picture 16" descr="Cranes, Boatyard, Gdańsk, Ships, Sky, The Waterfront">
            <a:extLst>
              <a:ext uri="{FF2B5EF4-FFF2-40B4-BE49-F238E27FC236}">
                <a16:creationId xmlns:a16="http://schemas.microsoft.com/office/drawing/2014/main" id="{22137A13-7A85-4E30-AD35-D4152D1350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60234" y="4525189"/>
            <a:ext cx="1830693" cy="1373020"/>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61E6664-8FF3-4436-A3E1-58D95382FDBB}"/>
              </a:ext>
            </a:extLst>
          </p:cNvPr>
          <p:cNvSpPr txBox="1"/>
          <p:nvPr/>
        </p:nvSpPr>
        <p:spPr>
          <a:xfrm>
            <a:off x="372342" y="1258063"/>
            <a:ext cx="520040" cy="461665"/>
          </a:xfrm>
          <a:prstGeom prst="rect">
            <a:avLst/>
          </a:prstGeom>
          <a:solidFill>
            <a:schemeClr val="bg1"/>
          </a:solidFill>
        </p:spPr>
        <p:txBody>
          <a:bodyPr wrap="square" rtlCol="0">
            <a:spAutoFit/>
          </a:bodyPr>
          <a:lstStyle/>
          <a:p>
            <a:pPr algn="ctr"/>
            <a:r>
              <a:rPr lang="en-GB" sz="2400" b="1" dirty="0">
                <a:solidFill>
                  <a:srgbClr val="F26200"/>
                </a:solidFill>
              </a:rPr>
              <a:t>I</a:t>
            </a:r>
          </a:p>
        </p:txBody>
      </p:sp>
      <p:sp>
        <p:nvSpPr>
          <p:cNvPr id="82" name="TextBox 81">
            <a:extLst>
              <a:ext uri="{FF2B5EF4-FFF2-40B4-BE49-F238E27FC236}">
                <a16:creationId xmlns:a16="http://schemas.microsoft.com/office/drawing/2014/main" id="{08E0EB23-9F03-4624-BC57-D5BC2D03A3F6}"/>
              </a:ext>
            </a:extLst>
          </p:cNvPr>
          <p:cNvSpPr txBox="1"/>
          <p:nvPr/>
        </p:nvSpPr>
        <p:spPr>
          <a:xfrm>
            <a:off x="2724563" y="1318249"/>
            <a:ext cx="520040" cy="461665"/>
          </a:xfrm>
          <a:prstGeom prst="rect">
            <a:avLst/>
          </a:prstGeom>
          <a:solidFill>
            <a:schemeClr val="bg1"/>
          </a:solidFill>
        </p:spPr>
        <p:txBody>
          <a:bodyPr wrap="square" rtlCol="0">
            <a:spAutoFit/>
          </a:bodyPr>
          <a:lstStyle/>
          <a:p>
            <a:pPr algn="ctr"/>
            <a:r>
              <a:rPr lang="en-GB" sz="2400" b="1" dirty="0">
                <a:solidFill>
                  <a:srgbClr val="F26200"/>
                </a:solidFill>
              </a:rPr>
              <a:t>J</a:t>
            </a:r>
          </a:p>
        </p:txBody>
      </p:sp>
      <p:sp>
        <p:nvSpPr>
          <p:cNvPr id="83" name="TextBox 82">
            <a:extLst>
              <a:ext uri="{FF2B5EF4-FFF2-40B4-BE49-F238E27FC236}">
                <a16:creationId xmlns:a16="http://schemas.microsoft.com/office/drawing/2014/main" id="{FCE9BF59-683C-4A99-BBBE-A096D7AAD754}"/>
              </a:ext>
            </a:extLst>
          </p:cNvPr>
          <p:cNvSpPr txBox="1"/>
          <p:nvPr/>
        </p:nvSpPr>
        <p:spPr>
          <a:xfrm>
            <a:off x="4603461" y="974491"/>
            <a:ext cx="520040" cy="461665"/>
          </a:xfrm>
          <a:prstGeom prst="rect">
            <a:avLst/>
          </a:prstGeom>
          <a:solidFill>
            <a:schemeClr val="bg1"/>
          </a:solidFill>
        </p:spPr>
        <p:txBody>
          <a:bodyPr wrap="square" rtlCol="0">
            <a:spAutoFit/>
          </a:bodyPr>
          <a:lstStyle/>
          <a:p>
            <a:pPr algn="ctr"/>
            <a:r>
              <a:rPr lang="en-GB" sz="2400" b="1" dirty="0">
                <a:solidFill>
                  <a:srgbClr val="F26200"/>
                </a:solidFill>
              </a:rPr>
              <a:t>K</a:t>
            </a:r>
          </a:p>
        </p:txBody>
      </p:sp>
      <p:sp>
        <p:nvSpPr>
          <p:cNvPr id="84" name="TextBox 83">
            <a:extLst>
              <a:ext uri="{FF2B5EF4-FFF2-40B4-BE49-F238E27FC236}">
                <a16:creationId xmlns:a16="http://schemas.microsoft.com/office/drawing/2014/main" id="{EF74F287-4BFD-44BE-834D-239D38F9EADC}"/>
              </a:ext>
            </a:extLst>
          </p:cNvPr>
          <p:cNvSpPr txBox="1"/>
          <p:nvPr/>
        </p:nvSpPr>
        <p:spPr>
          <a:xfrm>
            <a:off x="200214" y="2722775"/>
            <a:ext cx="520040" cy="461665"/>
          </a:xfrm>
          <a:prstGeom prst="rect">
            <a:avLst/>
          </a:prstGeom>
          <a:solidFill>
            <a:schemeClr val="bg1"/>
          </a:solidFill>
        </p:spPr>
        <p:txBody>
          <a:bodyPr wrap="square" rtlCol="0">
            <a:spAutoFit/>
          </a:bodyPr>
          <a:lstStyle/>
          <a:p>
            <a:pPr algn="ctr"/>
            <a:r>
              <a:rPr lang="en-GB" sz="2400" b="1" dirty="0">
                <a:solidFill>
                  <a:srgbClr val="F26200"/>
                </a:solidFill>
              </a:rPr>
              <a:t>L</a:t>
            </a:r>
          </a:p>
        </p:txBody>
      </p:sp>
      <p:sp>
        <p:nvSpPr>
          <p:cNvPr id="85" name="TextBox 84">
            <a:extLst>
              <a:ext uri="{FF2B5EF4-FFF2-40B4-BE49-F238E27FC236}">
                <a16:creationId xmlns:a16="http://schemas.microsoft.com/office/drawing/2014/main" id="{D50303C6-A80F-429E-B7E1-0EDAE0ED2107}"/>
              </a:ext>
            </a:extLst>
          </p:cNvPr>
          <p:cNvSpPr txBox="1"/>
          <p:nvPr/>
        </p:nvSpPr>
        <p:spPr>
          <a:xfrm>
            <a:off x="2368398" y="2893356"/>
            <a:ext cx="520040" cy="461665"/>
          </a:xfrm>
          <a:prstGeom prst="rect">
            <a:avLst/>
          </a:prstGeom>
          <a:solidFill>
            <a:schemeClr val="bg1"/>
          </a:solidFill>
        </p:spPr>
        <p:txBody>
          <a:bodyPr wrap="square" rtlCol="0">
            <a:spAutoFit/>
          </a:bodyPr>
          <a:lstStyle/>
          <a:p>
            <a:pPr algn="ctr"/>
            <a:r>
              <a:rPr lang="en-GB" sz="2400" b="1" dirty="0">
                <a:solidFill>
                  <a:srgbClr val="F26200"/>
                </a:solidFill>
              </a:rPr>
              <a:t>M</a:t>
            </a:r>
          </a:p>
        </p:txBody>
      </p:sp>
      <p:sp>
        <p:nvSpPr>
          <p:cNvPr id="86" name="TextBox 85">
            <a:extLst>
              <a:ext uri="{FF2B5EF4-FFF2-40B4-BE49-F238E27FC236}">
                <a16:creationId xmlns:a16="http://schemas.microsoft.com/office/drawing/2014/main" id="{070E7613-701C-473E-9BD3-934C262A6518}"/>
              </a:ext>
            </a:extLst>
          </p:cNvPr>
          <p:cNvSpPr txBox="1"/>
          <p:nvPr/>
        </p:nvSpPr>
        <p:spPr>
          <a:xfrm>
            <a:off x="4680360" y="2893356"/>
            <a:ext cx="520040" cy="461665"/>
          </a:xfrm>
          <a:prstGeom prst="rect">
            <a:avLst/>
          </a:prstGeom>
          <a:solidFill>
            <a:schemeClr val="bg1"/>
          </a:solidFill>
        </p:spPr>
        <p:txBody>
          <a:bodyPr wrap="square" rtlCol="0">
            <a:spAutoFit/>
          </a:bodyPr>
          <a:lstStyle/>
          <a:p>
            <a:pPr algn="ctr"/>
            <a:r>
              <a:rPr lang="en-GB" sz="2400" b="1" dirty="0">
                <a:solidFill>
                  <a:srgbClr val="F26200"/>
                </a:solidFill>
              </a:rPr>
              <a:t>N</a:t>
            </a:r>
          </a:p>
        </p:txBody>
      </p:sp>
      <p:sp>
        <p:nvSpPr>
          <p:cNvPr id="87" name="TextBox 86">
            <a:extLst>
              <a:ext uri="{FF2B5EF4-FFF2-40B4-BE49-F238E27FC236}">
                <a16:creationId xmlns:a16="http://schemas.microsoft.com/office/drawing/2014/main" id="{3B7EC4A0-465D-460C-B265-D74E7FC053AE}"/>
              </a:ext>
            </a:extLst>
          </p:cNvPr>
          <p:cNvSpPr txBox="1"/>
          <p:nvPr/>
        </p:nvSpPr>
        <p:spPr>
          <a:xfrm>
            <a:off x="372342" y="4464939"/>
            <a:ext cx="520040" cy="461665"/>
          </a:xfrm>
          <a:prstGeom prst="rect">
            <a:avLst/>
          </a:prstGeom>
          <a:solidFill>
            <a:schemeClr val="bg1"/>
          </a:solidFill>
        </p:spPr>
        <p:txBody>
          <a:bodyPr wrap="square" rtlCol="0">
            <a:spAutoFit/>
          </a:bodyPr>
          <a:lstStyle/>
          <a:p>
            <a:pPr algn="ctr"/>
            <a:r>
              <a:rPr lang="en-GB" sz="2400" b="1" dirty="0">
                <a:solidFill>
                  <a:srgbClr val="F26200"/>
                </a:solidFill>
              </a:rPr>
              <a:t>O</a:t>
            </a:r>
          </a:p>
        </p:txBody>
      </p:sp>
      <p:sp>
        <p:nvSpPr>
          <p:cNvPr id="88" name="TextBox 87">
            <a:extLst>
              <a:ext uri="{FF2B5EF4-FFF2-40B4-BE49-F238E27FC236}">
                <a16:creationId xmlns:a16="http://schemas.microsoft.com/office/drawing/2014/main" id="{E1BF6A81-0F5F-4BEA-993A-BA8558D480C0}"/>
              </a:ext>
            </a:extLst>
          </p:cNvPr>
          <p:cNvSpPr txBox="1"/>
          <p:nvPr/>
        </p:nvSpPr>
        <p:spPr>
          <a:xfrm>
            <a:off x="2447763" y="4464938"/>
            <a:ext cx="520040" cy="461665"/>
          </a:xfrm>
          <a:prstGeom prst="rect">
            <a:avLst/>
          </a:prstGeom>
          <a:solidFill>
            <a:schemeClr val="bg1"/>
          </a:solidFill>
        </p:spPr>
        <p:txBody>
          <a:bodyPr wrap="square" rtlCol="0">
            <a:spAutoFit/>
          </a:bodyPr>
          <a:lstStyle/>
          <a:p>
            <a:pPr algn="ctr"/>
            <a:r>
              <a:rPr lang="en-GB" sz="2400" b="1" dirty="0">
                <a:solidFill>
                  <a:srgbClr val="F26200"/>
                </a:solidFill>
              </a:rPr>
              <a:t>P</a:t>
            </a:r>
          </a:p>
        </p:txBody>
      </p:sp>
    </p:spTree>
    <p:extLst>
      <p:ext uri="{BB962C8B-B14F-4D97-AF65-F5344CB8AC3E}">
        <p14:creationId xmlns:p14="http://schemas.microsoft.com/office/powerpoint/2010/main" val="12027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2004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63225" y="247046"/>
            <a:ext cx="139410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3200400" y="546916"/>
            <a:ext cx="6856879"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Wörter</a:t>
            </a:r>
            <a:r>
              <a:rPr lang="en-US" sz="2400" dirty="0">
                <a:solidFill>
                  <a:schemeClr val="accent5">
                    <a:lumMod val="50000"/>
                  </a:schemeClr>
                </a:solidFill>
              </a:rPr>
              <a:t> so schnell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möglich</a:t>
            </a:r>
            <a:r>
              <a:rPr lang="en-US" sz="2400" dirty="0">
                <a:solidFill>
                  <a:schemeClr val="accent5">
                    <a:lumMod val="50000"/>
                  </a:schemeClr>
                </a:solidFill>
              </a:rPr>
              <a:t>.</a:t>
            </a:r>
          </a:p>
        </p:txBody>
      </p:sp>
      <p:graphicFrame>
        <p:nvGraphicFramePr>
          <p:cNvPr id="7" name="Table 8">
            <a:extLst>
              <a:ext uri="{FF2B5EF4-FFF2-40B4-BE49-F238E27FC236}">
                <a16:creationId xmlns:a16="http://schemas.microsoft.com/office/drawing/2014/main" id="{FD1F6BC6-D327-4D11-989E-719BA4189936}"/>
              </a:ext>
            </a:extLst>
          </p:cNvPr>
          <p:cNvGraphicFramePr>
            <a:graphicFrameLocks noGrp="1"/>
          </p:cNvGraphicFramePr>
          <p:nvPr>
            <p:extLst>
              <p:ext uri="{D42A27DB-BD31-4B8C-83A1-F6EECF244321}">
                <p14:modId xmlns:p14="http://schemas.microsoft.com/office/powerpoint/2010/main" val="2690940096"/>
              </p:ext>
            </p:extLst>
          </p:nvPr>
        </p:nvGraphicFramePr>
        <p:xfrm>
          <a:off x="1872544" y="1296000"/>
          <a:ext cx="8128000" cy="496864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868657087"/>
                    </a:ext>
                  </a:extLst>
                </a:gridCol>
                <a:gridCol w="2032000">
                  <a:extLst>
                    <a:ext uri="{9D8B030D-6E8A-4147-A177-3AD203B41FA5}">
                      <a16:colId xmlns:a16="http://schemas.microsoft.com/office/drawing/2014/main" val="2694883311"/>
                    </a:ext>
                  </a:extLst>
                </a:gridCol>
                <a:gridCol w="2032000">
                  <a:extLst>
                    <a:ext uri="{9D8B030D-6E8A-4147-A177-3AD203B41FA5}">
                      <a16:colId xmlns:a16="http://schemas.microsoft.com/office/drawing/2014/main" val="425562574"/>
                    </a:ext>
                  </a:extLst>
                </a:gridCol>
                <a:gridCol w="2032000">
                  <a:extLst>
                    <a:ext uri="{9D8B030D-6E8A-4147-A177-3AD203B41FA5}">
                      <a16:colId xmlns:a16="http://schemas.microsoft.com/office/drawing/2014/main" val="1030855007"/>
                    </a:ext>
                  </a:extLst>
                </a:gridCol>
              </a:tblGrid>
              <a:tr h="1242160">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76857991"/>
                  </a:ext>
                </a:extLst>
              </a:tr>
              <a:tr h="1242160">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277781624"/>
                  </a:ext>
                </a:extLst>
              </a:tr>
              <a:tr h="1242160">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2459658"/>
                  </a:ext>
                </a:extLst>
              </a:tr>
              <a:tr h="1242160">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66619748"/>
                  </a:ext>
                </a:extLst>
              </a:tr>
            </a:tbl>
          </a:graphicData>
        </a:graphic>
      </p:graphicFrame>
      <p:pic>
        <p:nvPicPr>
          <p:cNvPr id="9" name="Picture 2" descr="Fog, Coniferous Forest, Spruce, Forest, Green">
            <a:extLst>
              <a:ext uri="{FF2B5EF4-FFF2-40B4-BE49-F238E27FC236}">
                <a16:creationId xmlns:a16="http://schemas.microsoft.com/office/drawing/2014/main" id="{5D468295-1DAF-4959-8B98-520192316C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0111" y="1449394"/>
            <a:ext cx="1530432" cy="10202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Father, Ramazan, Eid, Ramzan, Son, Islam, Muslim, Child">
            <a:extLst>
              <a:ext uri="{FF2B5EF4-FFF2-40B4-BE49-F238E27FC236}">
                <a16:creationId xmlns:a16="http://schemas.microsoft.com/office/drawing/2014/main" id="{F6B5377E-80A5-45C1-9C8D-7AAC19DC24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88081" y="5165691"/>
            <a:ext cx="869723" cy="96890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1" name="Picture 4" descr="Old Newspaper, Newspaper, Retro, Sepia, Old">
            <a:extLst>
              <a:ext uri="{FF2B5EF4-FFF2-40B4-BE49-F238E27FC236}">
                <a16:creationId xmlns:a16="http://schemas.microsoft.com/office/drawing/2014/main" id="{C992C376-73DD-4746-B097-B709379BE6F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76132" y="5108004"/>
            <a:ext cx="1657907" cy="11052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ime Management, Week, Calendar, Days, Saturday, Sunday">
            <a:extLst>
              <a:ext uri="{FF2B5EF4-FFF2-40B4-BE49-F238E27FC236}">
                <a16:creationId xmlns:a16="http://schemas.microsoft.com/office/drawing/2014/main" id="{D2C91DE6-06BA-4359-8281-4CF937AA121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38449" y="2478212"/>
            <a:ext cx="1134966" cy="11349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ood, Restaurant, Kebap, Turkish, Lamb Skewer">
            <a:extLst>
              <a:ext uri="{FF2B5EF4-FFF2-40B4-BE49-F238E27FC236}">
                <a16:creationId xmlns:a16="http://schemas.microsoft.com/office/drawing/2014/main" id="{CA514870-7D03-47B3-861F-6560AA8B8EE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17856" y="1345451"/>
            <a:ext cx="1798221" cy="11988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Blue Mosque, Istanbul, People, Area, Temple, Panorama">
            <a:extLst>
              <a:ext uri="{FF2B5EF4-FFF2-40B4-BE49-F238E27FC236}">
                <a16:creationId xmlns:a16="http://schemas.microsoft.com/office/drawing/2014/main" id="{3244EB0B-477D-4D21-A9BB-7DF026F80D3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41659" y="2710083"/>
            <a:ext cx="1093661" cy="9567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Mountains, Nature, Tatra, Landscape, Sky, Green">
            <a:extLst>
              <a:ext uri="{FF2B5EF4-FFF2-40B4-BE49-F238E27FC236}">
                <a16:creationId xmlns:a16="http://schemas.microsoft.com/office/drawing/2014/main" id="{9E5483D6-1051-46C5-8ED6-AE81BDC352C0}"/>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7963" t="-1" r="18105" b="2019"/>
          <a:stretch/>
        </p:blipFill>
        <p:spPr bwMode="auto">
          <a:xfrm>
            <a:off x="6288224" y="3997597"/>
            <a:ext cx="1445816" cy="9942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Cranes, Boatyard, Gdańsk, Ships, Sky, The Waterfront">
            <a:extLst>
              <a:ext uri="{FF2B5EF4-FFF2-40B4-BE49-F238E27FC236}">
                <a16:creationId xmlns:a16="http://schemas.microsoft.com/office/drawing/2014/main" id="{C6C8A730-4063-428D-80BA-C866A3411E7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6257" y="5111506"/>
            <a:ext cx="1489345" cy="11170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ison, View, Large, Horns, Animal, Tail, Rear, Fur">
            <a:extLst>
              <a:ext uri="{FF2B5EF4-FFF2-40B4-BE49-F238E27FC236}">
                <a16:creationId xmlns:a16="http://schemas.microsoft.com/office/drawing/2014/main" id="{29E02256-3BC2-4A75-A7D7-4F3BF24F99E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78033" y="3903024"/>
            <a:ext cx="1093660" cy="9942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üleymaniye, Door, Cami, Turkey, Istanbul, Article">
            <a:extLst>
              <a:ext uri="{FF2B5EF4-FFF2-40B4-BE49-F238E27FC236}">
                <a16:creationId xmlns:a16="http://schemas.microsoft.com/office/drawing/2014/main" id="{36FA201B-0B5E-41EC-B42D-B66DAFA7BCB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35285" y="1355584"/>
            <a:ext cx="926158" cy="11698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ity, Warsaw, Town, Poland, Europe, Architecture">
            <a:extLst>
              <a:ext uri="{FF2B5EF4-FFF2-40B4-BE49-F238E27FC236}">
                <a16:creationId xmlns:a16="http://schemas.microsoft.com/office/drawing/2014/main" id="{E0D439CF-4D65-4AC2-98E0-054C08AEC06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14201" y="2645246"/>
            <a:ext cx="1629690" cy="10864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Math, Blackboard, Education, Classroom, Chalkboard">
            <a:extLst>
              <a:ext uri="{FF2B5EF4-FFF2-40B4-BE49-F238E27FC236}">
                <a16:creationId xmlns:a16="http://schemas.microsoft.com/office/drawing/2014/main" id="{543C01D2-9D82-4C88-BEA6-5F05CAAE3CB9}"/>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10094" b="-5387"/>
          <a:stretch/>
        </p:blipFill>
        <p:spPr bwMode="auto">
          <a:xfrm>
            <a:off x="4000182" y="3940121"/>
            <a:ext cx="1815895" cy="10864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Warsaw, Poland, The Old Town, Monument, Building">
            <a:extLst>
              <a:ext uri="{FF2B5EF4-FFF2-40B4-BE49-F238E27FC236}">
                <a16:creationId xmlns:a16="http://schemas.microsoft.com/office/drawing/2014/main" id="{50E56A04-5E3C-4D58-BDB2-764808A32A0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61838" y="5209037"/>
            <a:ext cx="1498705" cy="9975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Caravanserai, Hostel, Oriental, Interior, Living Room">
            <a:extLst>
              <a:ext uri="{FF2B5EF4-FFF2-40B4-BE49-F238E27FC236}">
                <a16:creationId xmlns:a16="http://schemas.microsoft.com/office/drawing/2014/main" id="{2F90AE53-81D4-45CA-B34E-50550382DC7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90061" y="3907470"/>
            <a:ext cx="1445816" cy="10843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Plum Cake, Plums, Streusel Cake, Cake, Sweet, Bake">
            <a:extLst>
              <a:ext uri="{FF2B5EF4-FFF2-40B4-BE49-F238E27FC236}">
                <a16:creationId xmlns:a16="http://schemas.microsoft.com/office/drawing/2014/main" id="{CEEB18ED-AF50-454B-B259-DD46DF8BA7F8}"/>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315880" y="1650744"/>
            <a:ext cx="1327351" cy="8849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Turkish Flag, Flag, Turkey, Turkish, Red, White">
            <a:extLst>
              <a:ext uri="{FF2B5EF4-FFF2-40B4-BE49-F238E27FC236}">
                <a16:creationId xmlns:a16="http://schemas.microsoft.com/office/drawing/2014/main" id="{0DC865C4-D83F-4C53-A5E8-9F55BB2A5E68}"/>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88224" y="2710083"/>
            <a:ext cx="1445815" cy="9744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06F93CB-56DD-4660-A624-DD521D0E8BEC}"/>
              </a:ext>
            </a:extLst>
          </p:cNvPr>
          <p:cNvSpPr txBox="1"/>
          <p:nvPr/>
        </p:nvSpPr>
        <p:spPr>
          <a:xfrm>
            <a:off x="1872544" y="1295999"/>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5" name="TextBox 24">
            <a:extLst>
              <a:ext uri="{FF2B5EF4-FFF2-40B4-BE49-F238E27FC236}">
                <a16:creationId xmlns:a16="http://schemas.microsoft.com/office/drawing/2014/main" id="{6415DD57-0A69-45D3-B801-6142F1EDDF8C}"/>
              </a:ext>
            </a:extLst>
          </p:cNvPr>
          <p:cNvSpPr txBox="1"/>
          <p:nvPr/>
        </p:nvSpPr>
        <p:spPr>
          <a:xfrm>
            <a:off x="3889761" y="1295999"/>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B</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E92EF6DE-A06D-4499-B054-DB465BD755C8}"/>
              </a:ext>
            </a:extLst>
          </p:cNvPr>
          <p:cNvSpPr txBox="1"/>
          <p:nvPr/>
        </p:nvSpPr>
        <p:spPr>
          <a:xfrm>
            <a:off x="5933430" y="1305834"/>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27" name="TextBox 26">
            <a:extLst>
              <a:ext uri="{FF2B5EF4-FFF2-40B4-BE49-F238E27FC236}">
                <a16:creationId xmlns:a16="http://schemas.microsoft.com/office/drawing/2014/main" id="{928D447F-C117-4784-81B1-D321D2D4F166}"/>
              </a:ext>
            </a:extLst>
          </p:cNvPr>
          <p:cNvSpPr txBox="1"/>
          <p:nvPr/>
        </p:nvSpPr>
        <p:spPr>
          <a:xfrm>
            <a:off x="7946609" y="1305834"/>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28" name="TextBox 27">
            <a:extLst>
              <a:ext uri="{FF2B5EF4-FFF2-40B4-BE49-F238E27FC236}">
                <a16:creationId xmlns:a16="http://schemas.microsoft.com/office/drawing/2014/main" id="{9E8A107C-2E41-4A4B-8AA8-E0EEDFE990CC}"/>
              </a:ext>
            </a:extLst>
          </p:cNvPr>
          <p:cNvSpPr txBox="1"/>
          <p:nvPr/>
        </p:nvSpPr>
        <p:spPr>
          <a:xfrm>
            <a:off x="1872544" y="2512033"/>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9" name="TextBox 28">
            <a:extLst>
              <a:ext uri="{FF2B5EF4-FFF2-40B4-BE49-F238E27FC236}">
                <a16:creationId xmlns:a16="http://schemas.microsoft.com/office/drawing/2014/main" id="{0EFD7607-9A88-4B6C-8F3A-511A91B28AC3}"/>
              </a:ext>
            </a:extLst>
          </p:cNvPr>
          <p:cNvSpPr txBox="1"/>
          <p:nvPr/>
        </p:nvSpPr>
        <p:spPr>
          <a:xfrm>
            <a:off x="3889761" y="2512033"/>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30" name="TextBox 29">
            <a:extLst>
              <a:ext uri="{FF2B5EF4-FFF2-40B4-BE49-F238E27FC236}">
                <a16:creationId xmlns:a16="http://schemas.microsoft.com/office/drawing/2014/main" id="{609AEB20-10A6-4BFC-90E3-3A6C876BAB66}"/>
              </a:ext>
            </a:extLst>
          </p:cNvPr>
          <p:cNvSpPr txBox="1"/>
          <p:nvPr/>
        </p:nvSpPr>
        <p:spPr>
          <a:xfrm>
            <a:off x="5933430" y="2521868"/>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31" name="TextBox 30">
            <a:extLst>
              <a:ext uri="{FF2B5EF4-FFF2-40B4-BE49-F238E27FC236}">
                <a16:creationId xmlns:a16="http://schemas.microsoft.com/office/drawing/2014/main" id="{56960246-CBBF-406E-BA39-B1CFB99C2E1B}"/>
              </a:ext>
            </a:extLst>
          </p:cNvPr>
          <p:cNvSpPr txBox="1"/>
          <p:nvPr/>
        </p:nvSpPr>
        <p:spPr>
          <a:xfrm>
            <a:off x="7946609" y="2521868"/>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32" name="TextBox 31">
            <a:extLst>
              <a:ext uri="{FF2B5EF4-FFF2-40B4-BE49-F238E27FC236}">
                <a16:creationId xmlns:a16="http://schemas.microsoft.com/office/drawing/2014/main" id="{AF8A4049-B866-464E-97A4-6AF3E9420EF8}"/>
              </a:ext>
            </a:extLst>
          </p:cNvPr>
          <p:cNvSpPr txBox="1"/>
          <p:nvPr/>
        </p:nvSpPr>
        <p:spPr>
          <a:xfrm>
            <a:off x="1872544" y="379540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33" name="TextBox 32">
            <a:extLst>
              <a:ext uri="{FF2B5EF4-FFF2-40B4-BE49-F238E27FC236}">
                <a16:creationId xmlns:a16="http://schemas.microsoft.com/office/drawing/2014/main" id="{E2B03239-81A2-4378-92AE-FBF58A676289}"/>
              </a:ext>
            </a:extLst>
          </p:cNvPr>
          <p:cNvSpPr txBox="1"/>
          <p:nvPr/>
        </p:nvSpPr>
        <p:spPr>
          <a:xfrm>
            <a:off x="3889761" y="379540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34" name="TextBox 33">
            <a:extLst>
              <a:ext uri="{FF2B5EF4-FFF2-40B4-BE49-F238E27FC236}">
                <a16:creationId xmlns:a16="http://schemas.microsoft.com/office/drawing/2014/main" id="{88525A01-EE28-4B04-943E-5F07BF235BF9}"/>
              </a:ext>
            </a:extLst>
          </p:cNvPr>
          <p:cNvSpPr txBox="1"/>
          <p:nvPr/>
        </p:nvSpPr>
        <p:spPr>
          <a:xfrm>
            <a:off x="5933430" y="380523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35" name="TextBox 34">
            <a:extLst>
              <a:ext uri="{FF2B5EF4-FFF2-40B4-BE49-F238E27FC236}">
                <a16:creationId xmlns:a16="http://schemas.microsoft.com/office/drawing/2014/main" id="{81183AE4-8943-4F5B-A7C2-CE8192935FA1}"/>
              </a:ext>
            </a:extLst>
          </p:cNvPr>
          <p:cNvSpPr txBox="1"/>
          <p:nvPr/>
        </p:nvSpPr>
        <p:spPr>
          <a:xfrm>
            <a:off x="7946609" y="380523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36" name="TextBox 35">
            <a:extLst>
              <a:ext uri="{FF2B5EF4-FFF2-40B4-BE49-F238E27FC236}">
                <a16:creationId xmlns:a16="http://schemas.microsoft.com/office/drawing/2014/main" id="{9D416DD6-6E7D-4EF4-B728-8D57227FBE42}"/>
              </a:ext>
            </a:extLst>
          </p:cNvPr>
          <p:cNvSpPr txBox="1"/>
          <p:nvPr/>
        </p:nvSpPr>
        <p:spPr>
          <a:xfrm>
            <a:off x="1872544" y="501295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p>
        </p:txBody>
      </p:sp>
      <p:sp>
        <p:nvSpPr>
          <p:cNvPr id="37" name="TextBox 36">
            <a:extLst>
              <a:ext uri="{FF2B5EF4-FFF2-40B4-BE49-F238E27FC236}">
                <a16:creationId xmlns:a16="http://schemas.microsoft.com/office/drawing/2014/main" id="{3A9AF7DA-D82A-4B9A-893F-BA9117CEC032}"/>
              </a:ext>
            </a:extLst>
          </p:cNvPr>
          <p:cNvSpPr txBox="1"/>
          <p:nvPr/>
        </p:nvSpPr>
        <p:spPr>
          <a:xfrm>
            <a:off x="3889761" y="501295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sp>
        <p:nvSpPr>
          <p:cNvPr id="38" name="TextBox 37">
            <a:extLst>
              <a:ext uri="{FF2B5EF4-FFF2-40B4-BE49-F238E27FC236}">
                <a16:creationId xmlns:a16="http://schemas.microsoft.com/office/drawing/2014/main" id="{89FB33C6-0139-4827-A5A9-32D5BA1A6337}"/>
              </a:ext>
            </a:extLst>
          </p:cNvPr>
          <p:cNvSpPr txBox="1"/>
          <p:nvPr/>
        </p:nvSpPr>
        <p:spPr>
          <a:xfrm>
            <a:off x="5933430" y="502278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p>
        </p:txBody>
      </p:sp>
      <p:sp>
        <p:nvSpPr>
          <p:cNvPr id="39" name="TextBox 38">
            <a:extLst>
              <a:ext uri="{FF2B5EF4-FFF2-40B4-BE49-F238E27FC236}">
                <a16:creationId xmlns:a16="http://schemas.microsoft.com/office/drawing/2014/main" id="{C872F35F-9756-48D0-B2F5-0FCD4B038417}"/>
              </a:ext>
            </a:extLst>
          </p:cNvPr>
          <p:cNvSpPr txBox="1"/>
          <p:nvPr/>
        </p:nvSpPr>
        <p:spPr>
          <a:xfrm>
            <a:off x="7946609" y="502278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p>
        </p:txBody>
      </p:sp>
      <p:sp>
        <p:nvSpPr>
          <p:cNvPr id="2" name="TextBox 1">
            <a:extLst>
              <a:ext uri="{FF2B5EF4-FFF2-40B4-BE49-F238E27FC236}">
                <a16:creationId xmlns:a16="http://schemas.microsoft.com/office/drawing/2014/main" id="{1C93ABC3-6303-4EB8-9B5E-7405A05F7A23}"/>
              </a:ext>
            </a:extLst>
          </p:cNvPr>
          <p:cNvSpPr txBox="1"/>
          <p:nvPr/>
        </p:nvSpPr>
        <p:spPr>
          <a:xfrm>
            <a:off x="1931150" y="1777430"/>
            <a:ext cx="1908561" cy="707886"/>
          </a:xfrm>
          <a:prstGeom prst="rect">
            <a:avLst/>
          </a:prstGeom>
          <a:noFill/>
        </p:spPr>
        <p:txBody>
          <a:bodyPr wrap="square" rtlCol="0">
            <a:spAutoFit/>
          </a:bodyPr>
          <a:lstStyle/>
          <a:p>
            <a:pPr algn="ctr"/>
            <a:r>
              <a:rPr lang="en-GB" sz="2000" b="1" dirty="0">
                <a:solidFill>
                  <a:schemeClr val="bg1"/>
                </a:solidFill>
              </a:rPr>
              <a:t>favourite</a:t>
            </a:r>
            <a:br>
              <a:rPr lang="en-GB" sz="2000" b="1" dirty="0">
                <a:solidFill>
                  <a:schemeClr val="bg1"/>
                </a:solidFill>
              </a:rPr>
            </a:br>
            <a:r>
              <a:rPr lang="en-GB" sz="2000" b="1" dirty="0">
                <a:solidFill>
                  <a:schemeClr val="bg1"/>
                </a:solidFill>
              </a:rPr>
              <a:t>wood/forest</a:t>
            </a:r>
          </a:p>
        </p:txBody>
      </p:sp>
      <p:sp>
        <p:nvSpPr>
          <p:cNvPr id="40" name="TextBox 39">
            <a:extLst>
              <a:ext uri="{FF2B5EF4-FFF2-40B4-BE49-F238E27FC236}">
                <a16:creationId xmlns:a16="http://schemas.microsoft.com/office/drawing/2014/main" id="{6E89EEB7-4E49-40E4-BA59-810C8D7A48CE}"/>
              </a:ext>
            </a:extLst>
          </p:cNvPr>
          <p:cNvSpPr txBox="1"/>
          <p:nvPr/>
        </p:nvSpPr>
        <p:spPr>
          <a:xfrm>
            <a:off x="4087761" y="2217606"/>
            <a:ext cx="1908561" cy="400110"/>
          </a:xfrm>
          <a:prstGeom prst="rect">
            <a:avLst/>
          </a:prstGeom>
          <a:noFill/>
        </p:spPr>
        <p:txBody>
          <a:bodyPr wrap="square" rtlCol="0">
            <a:spAutoFit/>
          </a:bodyPr>
          <a:lstStyle/>
          <a:p>
            <a:pPr algn="l"/>
            <a:r>
              <a:rPr lang="en-GB" sz="2000" b="1" dirty="0">
                <a:solidFill>
                  <a:schemeClr val="bg1"/>
                </a:solidFill>
              </a:rPr>
              <a:t>main meal</a:t>
            </a:r>
          </a:p>
        </p:txBody>
      </p:sp>
      <p:sp>
        <p:nvSpPr>
          <p:cNvPr id="41" name="TextBox 40">
            <a:extLst>
              <a:ext uri="{FF2B5EF4-FFF2-40B4-BE49-F238E27FC236}">
                <a16:creationId xmlns:a16="http://schemas.microsoft.com/office/drawing/2014/main" id="{9B73E1A0-AB4F-4BA1-B576-368F5AA59D24}"/>
              </a:ext>
            </a:extLst>
          </p:cNvPr>
          <p:cNvSpPr txBox="1"/>
          <p:nvPr/>
        </p:nvSpPr>
        <p:spPr>
          <a:xfrm>
            <a:off x="5985832" y="1883670"/>
            <a:ext cx="1908561" cy="707886"/>
          </a:xfrm>
          <a:prstGeom prst="rect">
            <a:avLst/>
          </a:prstGeom>
          <a:noFill/>
        </p:spPr>
        <p:txBody>
          <a:bodyPr wrap="square" rtlCol="0">
            <a:spAutoFit/>
          </a:bodyPr>
          <a:lstStyle/>
          <a:p>
            <a:pPr algn="ctr"/>
            <a:r>
              <a:rPr lang="en-GB" sz="2000" b="1" dirty="0">
                <a:solidFill>
                  <a:schemeClr val="bg1"/>
                </a:solidFill>
              </a:rPr>
              <a:t>main </a:t>
            </a:r>
            <a:br>
              <a:rPr lang="en-GB" sz="2000" b="1" dirty="0">
                <a:solidFill>
                  <a:schemeClr val="bg1"/>
                </a:solidFill>
              </a:rPr>
            </a:br>
            <a:r>
              <a:rPr lang="en-GB" sz="2000" b="1" dirty="0">
                <a:solidFill>
                  <a:schemeClr val="bg1"/>
                </a:solidFill>
              </a:rPr>
              <a:t>door</a:t>
            </a:r>
          </a:p>
        </p:txBody>
      </p:sp>
      <p:sp>
        <p:nvSpPr>
          <p:cNvPr id="42" name="TextBox 41">
            <a:extLst>
              <a:ext uri="{FF2B5EF4-FFF2-40B4-BE49-F238E27FC236}">
                <a16:creationId xmlns:a16="http://schemas.microsoft.com/office/drawing/2014/main" id="{A0B09456-45C1-4943-B7B1-F3C6A72E2A93}"/>
              </a:ext>
            </a:extLst>
          </p:cNvPr>
          <p:cNvSpPr txBox="1"/>
          <p:nvPr/>
        </p:nvSpPr>
        <p:spPr>
          <a:xfrm>
            <a:off x="8215322" y="1887791"/>
            <a:ext cx="1427909" cy="707886"/>
          </a:xfrm>
          <a:prstGeom prst="rect">
            <a:avLst/>
          </a:prstGeom>
          <a:noFill/>
        </p:spPr>
        <p:txBody>
          <a:bodyPr wrap="square" rtlCol="0">
            <a:spAutoFit/>
          </a:bodyPr>
          <a:lstStyle/>
          <a:p>
            <a:pPr algn="ctr"/>
            <a:r>
              <a:rPr lang="en-GB" sz="2000" b="1" dirty="0">
                <a:solidFill>
                  <a:schemeClr val="bg1"/>
                </a:solidFill>
              </a:rPr>
              <a:t>favourite food</a:t>
            </a:r>
          </a:p>
        </p:txBody>
      </p:sp>
      <p:sp>
        <p:nvSpPr>
          <p:cNvPr id="43" name="TextBox 42">
            <a:extLst>
              <a:ext uri="{FF2B5EF4-FFF2-40B4-BE49-F238E27FC236}">
                <a16:creationId xmlns:a16="http://schemas.microsoft.com/office/drawing/2014/main" id="{4D2B266C-CD64-4225-B7CF-49826D9BA0D6}"/>
              </a:ext>
            </a:extLst>
          </p:cNvPr>
          <p:cNvSpPr txBox="1"/>
          <p:nvPr/>
        </p:nvSpPr>
        <p:spPr>
          <a:xfrm>
            <a:off x="1969552" y="3451326"/>
            <a:ext cx="1908561" cy="400110"/>
          </a:xfrm>
          <a:prstGeom prst="rect">
            <a:avLst/>
          </a:prstGeom>
          <a:noFill/>
        </p:spPr>
        <p:txBody>
          <a:bodyPr wrap="square" rtlCol="0">
            <a:spAutoFit/>
          </a:bodyPr>
          <a:lstStyle/>
          <a:p>
            <a:pPr algn="ctr"/>
            <a:r>
              <a:rPr lang="en-GB" sz="2000" b="1" dirty="0">
                <a:solidFill>
                  <a:srgbClr val="002060"/>
                </a:solidFill>
              </a:rPr>
              <a:t>favourite day</a:t>
            </a:r>
          </a:p>
        </p:txBody>
      </p:sp>
      <p:sp>
        <p:nvSpPr>
          <p:cNvPr id="44" name="TextBox 43">
            <a:extLst>
              <a:ext uri="{FF2B5EF4-FFF2-40B4-BE49-F238E27FC236}">
                <a16:creationId xmlns:a16="http://schemas.microsoft.com/office/drawing/2014/main" id="{85F6C64B-5669-4F7B-BBF7-00FAF95CD230}"/>
              </a:ext>
            </a:extLst>
          </p:cNvPr>
          <p:cNvSpPr txBox="1"/>
          <p:nvPr/>
        </p:nvSpPr>
        <p:spPr>
          <a:xfrm>
            <a:off x="4200727" y="3077658"/>
            <a:ext cx="1427909" cy="707886"/>
          </a:xfrm>
          <a:prstGeom prst="rect">
            <a:avLst/>
          </a:prstGeom>
          <a:noFill/>
        </p:spPr>
        <p:txBody>
          <a:bodyPr wrap="square" rtlCol="0">
            <a:spAutoFit/>
          </a:bodyPr>
          <a:lstStyle/>
          <a:p>
            <a:pPr algn="ctr"/>
            <a:r>
              <a:rPr lang="en-GB" sz="2000" b="1" dirty="0">
                <a:solidFill>
                  <a:schemeClr val="bg1"/>
                </a:solidFill>
              </a:rPr>
              <a:t>main street</a:t>
            </a:r>
          </a:p>
        </p:txBody>
      </p:sp>
      <p:sp>
        <p:nvSpPr>
          <p:cNvPr id="45" name="TextBox 44">
            <a:extLst>
              <a:ext uri="{FF2B5EF4-FFF2-40B4-BE49-F238E27FC236}">
                <a16:creationId xmlns:a16="http://schemas.microsoft.com/office/drawing/2014/main" id="{840C1BA5-3B54-488A-9CFE-BA736064BFC7}"/>
              </a:ext>
            </a:extLst>
          </p:cNvPr>
          <p:cNvSpPr txBox="1"/>
          <p:nvPr/>
        </p:nvSpPr>
        <p:spPr>
          <a:xfrm>
            <a:off x="6306130" y="2843349"/>
            <a:ext cx="1427909" cy="707886"/>
          </a:xfrm>
          <a:prstGeom prst="rect">
            <a:avLst/>
          </a:prstGeom>
          <a:noFill/>
        </p:spPr>
        <p:txBody>
          <a:bodyPr wrap="square" rtlCol="0">
            <a:spAutoFit/>
          </a:bodyPr>
          <a:lstStyle/>
          <a:p>
            <a:pPr algn="ctr"/>
            <a:r>
              <a:rPr lang="en-GB" sz="2000" b="1" dirty="0">
                <a:solidFill>
                  <a:srgbClr val="002060"/>
                </a:solidFill>
              </a:rPr>
              <a:t>main language</a:t>
            </a:r>
          </a:p>
        </p:txBody>
      </p:sp>
      <p:sp>
        <p:nvSpPr>
          <p:cNvPr id="46" name="TextBox 45">
            <a:extLst>
              <a:ext uri="{FF2B5EF4-FFF2-40B4-BE49-F238E27FC236}">
                <a16:creationId xmlns:a16="http://schemas.microsoft.com/office/drawing/2014/main" id="{46764CD6-5FAA-468D-9925-C96F522BD01A}"/>
              </a:ext>
            </a:extLst>
          </p:cNvPr>
          <p:cNvSpPr txBox="1"/>
          <p:nvPr/>
        </p:nvSpPr>
        <p:spPr>
          <a:xfrm>
            <a:off x="8269296" y="3009954"/>
            <a:ext cx="1427909" cy="707886"/>
          </a:xfrm>
          <a:prstGeom prst="rect">
            <a:avLst/>
          </a:prstGeom>
          <a:noFill/>
        </p:spPr>
        <p:txBody>
          <a:bodyPr wrap="square" rtlCol="0">
            <a:spAutoFit/>
          </a:bodyPr>
          <a:lstStyle/>
          <a:p>
            <a:pPr algn="ctr"/>
            <a:r>
              <a:rPr lang="en-GB" sz="2000" b="1" dirty="0">
                <a:solidFill>
                  <a:schemeClr val="bg1"/>
                </a:solidFill>
              </a:rPr>
              <a:t>main mosque</a:t>
            </a:r>
          </a:p>
        </p:txBody>
      </p:sp>
      <p:sp>
        <p:nvSpPr>
          <p:cNvPr id="47" name="TextBox 46">
            <a:extLst>
              <a:ext uri="{FF2B5EF4-FFF2-40B4-BE49-F238E27FC236}">
                <a16:creationId xmlns:a16="http://schemas.microsoft.com/office/drawing/2014/main" id="{D8AB95C0-DFD3-49E7-AACA-351BFCC66DDD}"/>
              </a:ext>
            </a:extLst>
          </p:cNvPr>
          <p:cNvSpPr txBox="1"/>
          <p:nvPr/>
        </p:nvSpPr>
        <p:spPr>
          <a:xfrm>
            <a:off x="2220045" y="4298135"/>
            <a:ext cx="1427909" cy="707886"/>
          </a:xfrm>
          <a:prstGeom prst="rect">
            <a:avLst/>
          </a:prstGeom>
          <a:noFill/>
        </p:spPr>
        <p:txBody>
          <a:bodyPr wrap="square" rtlCol="0">
            <a:spAutoFit/>
          </a:bodyPr>
          <a:lstStyle/>
          <a:p>
            <a:pPr algn="ctr"/>
            <a:r>
              <a:rPr lang="en-GB" sz="2000" b="1" dirty="0">
                <a:solidFill>
                  <a:schemeClr val="bg1"/>
                </a:solidFill>
              </a:rPr>
              <a:t>favourite room</a:t>
            </a:r>
          </a:p>
        </p:txBody>
      </p:sp>
      <p:sp>
        <p:nvSpPr>
          <p:cNvPr id="48" name="TextBox 47">
            <a:extLst>
              <a:ext uri="{FF2B5EF4-FFF2-40B4-BE49-F238E27FC236}">
                <a16:creationId xmlns:a16="http://schemas.microsoft.com/office/drawing/2014/main" id="{57E6867F-EE09-4291-8655-0C035A73336E}"/>
              </a:ext>
            </a:extLst>
          </p:cNvPr>
          <p:cNvSpPr txBox="1"/>
          <p:nvPr/>
        </p:nvSpPr>
        <p:spPr>
          <a:xfrm>
            <a:off x="4156257" y="4312881"/>
            <a:ext cx="1427909" cy="707886"/>
          </a:xfrm>
          <a:prstGeom prst="rect">
            <a:avLst/>
          </a:prstGeom>
          <a:noFill/>
        </p:spPr>
        <p:txBody>
          <a:bodyPr wrap="square" rtlCol="0">
            <a:spAutoFit/>
          </a:bodyPr>
          <a:lstStyle/>
          <a:p>
            <a:pPr algn="ctr"/>
            <a:r>
              <a:rPr lang="en-GB" sz="2000" b="1" dirty="0">
                <a:solidFill>
                  <a:schemeClr val="bg1"/>
                </a:solidFill>
              </a:rPr>
              <a:t>favourite course</a:t>
            </a:r>
          </a:p>
        </p:txBody>
      </p:sp>
      <p:sp>
        <p:nvSpPr>
          <p:cNvPr id="49" name="TextBox 48">
            <a:extLst>
              <a:ext uri="{FF2B5EF4-FFF2-40B4-BE49-F238E27FC236}">
                <a16:creationId xmlns:a16="http://schemas.microsoft.com/office/drawing/2014/main" id="{56B243EE-9534-4646-B11A-DA0C9FE2AB43}"/>
              </a:ext>
            </a:extLst>
          </p:cNvPr>
          <p:cNvSpPr txBox="1"/>
          <p:nvPr/>
        </p:nvSpPr>
        <p:spPr>
          <a:xfrm>
            <a:off x="6306130" y="4326761"/>
            <a:ext cx="1427909" cy="707886"/>
          </a:xfrm>
          <a:prstGeom prst="rect">
            <a:avLst/>
          </a:prstGeom>
          <a:noFill/>
        </p:spPr>
        <p:txBody>
          <a:bodyPr wrap="square" rtlCol="0">
            <a:spAutoFit/>
          </a:bodyPr>
          <a:lstStyle/>
          <a:p>
            <a:pPr algn="ctr"/>
            <a:r>
              <a:rPr lang="en-GB" sz="2000" b="1" dirty="0">
                <a:solidFill>
                  <a:schemeClr val="bg1"/>
                </a:solidFill>
              </a:rPr>
              <a:t>main mountain</a:t>
            </a:r>
          </a:p>
        </p:txBody>
      </p:sp>
      <p:sp>
        <p:nvSpPr>
          <p:cNvPr id="50" name="TextBox 49">
            <a:extLst>
              <a:ext uri="{FF2B5EF4-FFF2-40B4-BE49-F238E27FC236}">
                <a16:creationId xmlns:a16="http://schemas.microsoft.com/office/drawing/2014/main" id="{A079176F-FD82-4E92-9BF8-5849F0A9F5E9}"/>
              </a:ext>
            </a:extLst>
          </p:cNvPr>
          <p:cNvSpPr txBox="1"/>
          <p:nvPr/>
        </p:nvSpPr>
        <p:spPr>
          <a:xfrm>
            <a:off x="8342609" y="4326761"/>
            <a:ext cx="1427909" cy="707886"/>
          </a:xfrm>
          <a:prstGeom prst="rect">
            <a:avLst/>
          </a:prstGeom>
          <a:noFill/>
        </p:spPr>
        <p:txBody>
          <a:bodyPr wrap="square" rtlCol="0">
            <a:spAutoFit/>
          </a:bodyPr>
          <a:lstStyle/>
          <a:p>
            <a:pPr algn="ctr"/>
            <a:r>
              <a:rPr lang="en-GB" sz="2000" b="1" dirty="0">
                <a:solidFill>
                  <a:srgbClr val="002060"/>
                </a:solidFill>
              </a:rPr>
              <a:t>favourite animal</a:t>
            </a:r>
          </a:p>
        </p:txBody>
      </p:sp>
      <p:sp>
        <p:nvSpPr>
          <p:cNvPr id="51" name="TextBox 50">
            <a:extLst>
              <a:ext uri="{FF2B5EF4-FFF2-40B4-BE49-F238E27FC236}">
                <a16:creationId xmlns:a16="http://schemas.microsoft.com/office/drawing/2014/main" id="{96A06912-ACEA-4A4F-B515-DBAF3EEE903F}"/>
              </a:ext>
            </a:extLst>
          </p:cNvPr>
          <p:cNvSpPr txBox="1"/>
          <p:nvPr/>
        </p:nvSpPr>
        <p:spPr>
          <a:xfrm>
            <a:off x="2161838" y="5531566"/>
            <a:ext cx="1427909" cy="707886"/>
          </a:xfrm>
          <a:prstGeom prst="rect">
            <a:avLst/>
          </a:prstGeom>
          <a:noFill/>
        </p:spPr>
        <p:txBody>
          <a:bodyPr wrap="square" rtlCol="0">
            <a:spAutoFit/>
          </a:bodyPr>
          <a:lstStyle/>
          <a:p>
            <a:pPr algn="ctr"/>
            <a:r>
              <a:rPr lang="en-GB" sz="2000" b="1" dirty="0">
                <a:solidFill>
                  <a:schemeClr val="bg1"/>
                </a:solidFill>
              </a:rPr>
              <a:t>main building</a:t>
            </a:r>
          </a:p>
        </p:txBody>
      </p:sp>
      <p:sp>
        <p:nvSpPr>
          <p:cNvPr id="52" name="TextBox 51">
            <a:extLst>
              <a:ext uri="{FF2B5EF4-FFF2-40B4-BE49-F238E27FC236}">
                <a16:creationId xmlns:a16="http://schemas.microsoft.com/office/drawing/2014/main" id="{2187F26B-F2DC-4674-AC5F-102D20814931}"/>
              </a:ext>
            </a:extLst>
          </p:cNvPr>
          <p:cNvSpPr txBox="1"/>
          <p:nvPr/>
        </p:nvSpPr>
        <p:spPr>
          <a:xfrm>
            <a:off x="4285761" y="5571766"/>
            <a:ext cx="1427909" cy="707886"/>
          </a:xfrm>
          <a:prstGeom prst="rect">
            <a:avLst/>
          </a:prstGeom>
          <a:noFill/>
        </p:spPr>
        <p:txBody>
          <a:bodyPr wrap="square" rtlCol="0">
            <a:spAutoFit/>
          </a:bodyPr>
          <a:lstStyle/>
          <a:p>
            <a:pPr algn="ctr"/>
            <a:r>
              <a:rPr lang="en-GB" sz="2000" b="1" dirty="0">
                <a:solidFill>
                  <a:schemeClr val="bg1"/>
                </a:solidFill>
              </a:rPr>
              <a:t>main work</a:t>
            </a:r>
          </a:p>
        </p:txBody>
      </p:sp>
      <p:sp>
        <p:nvSpPr>
          <p:cNvPr id="53" name="TextBox 52">
            <a:extLst>
              <a:ext uri="{FF2B5EF4-FFF2-40B4-BE49-F238E27FC236}">
                <a16:creationId xmlns:a16="http://schemas.microsoft.com/office/drawing/2014/main" id="{AA2D9C9D-7FDC-4F15-AC9C-D6F4D8C1AA41}"/>
              </a:ext>
            </a:extLst>
          </p:cNvPr>
          <p:cNvSpPr txBox="1"/>
          <p:nvPr/>
        </p:nvSpPr>
        <p:spPr>
          <a:xfrm>
            <a:off x="6064900" y="5518919"/>
            <a:ext cx="1600573" cy="707886"/>
          </a:xfrm>
          <a:prstGeom prst="rect">
            <a:avLst/>
          </a:prstGeom>
          <a:noFill/>
        </p:spPr>
        <p:txBody>
          <a:bodyPr wrap="square" rtlCol="0">
            <a:spAutoFit/>
          </a:bodyPr>
          <a:lstStyle/>
          <a:p>
            <a:pPr algn="ctr"/>
            <a:r>
              <a:rPr lang="en-GB" sz="2000" b="1" dirty="0">
                <a:solidFill>
                  <a:schemeClr val="bg1"/>
                </a:solidFill>
              </a:rPr>
              <a:t>favourite newspaper</a:t>
            </a:r>
          </a:p>
        </p:txBody>
      </p:sp>
      <p:sp>
        <p:nvSpPr>
          <p:cNvPr id="54" name="TextBox 53">
            <a:extLst>
              <a:ext uri="{FF2B5EF4-FFF2-40B4-BE49-F238E27FC236}">
                <a16:creationId xmlns:a16="http://schemas.microsoft.com/office/drawing/2014/main" id="{3B13ADF3-669B-4872-A365-A310F4D9B67B}"/>
              </a:ext>
            </a:extLst>
          </p:cNvPr>
          <p:cNvSpPr txBox="1"/>
          <p:nvPr/>
        </p:nvSpPr>
        <p:spPr>
          <a:xfrm>
            <a:off x="8297006" y="5548216"/>
            <a:ext cx="1427909" cy="707886"/>
          </a:xfrm>
          <a:prstGeom prst="rect">
            <a:avLst/>
          </a:prstGeom>
          <a:noFill/>
        </p:spPr>
        <p:txBody>
          <a:bodyPr wrap="square" rtlCol="0">
            <a:spAutoFit/>
          </a:bodyPr>
          <a:lstStyle/>
          <a:p>
            <a:pPr algn="ctr"/>
            <a:r>
              <a:rPr lang="en-GB" sz="2000" b="1" dirty="0">
                <a:solidFill>
                  <a:schemeClr val="bg1"/>
                </a:solidFill>
              </a:rPr>
              <a:t>favourite picture</a:t>
            </a:r>
          </a:p>
        </p:txBody>
      </p:sp>
    </p:spTree>
    <p:extLst>
      <p:ext uri="{BB962C8B-B14F-4D97-AF65-F5344CB8AC3E}">
        <p14:creationId xmlns:p14="http://schemas.microsoft.com/office/powerpoint/2010/main" val="2796092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170516" cy="707849"/>
          </a:xfrm>
        </p:spPr>
        <p:txBody>
          <a:bodyPr>
            <a:normAutofit fontScale="90000"/>
          </a:bodyPr>
          <a:lstStyle/>
          <a:p>
            <a:r>
              <a:rPr lang="en-GB" sz="3600" b="1" dirty="0">
                <a:solidFill>
                  <a:schemeClr val="bg1"/>
                </a:solidFill>
              </a:rPr>
              <a:t>Imperfect modal verbs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777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how to form the imperfect (simple past) of modal verbs: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1426D5B4-8A4D-4442-B820-D53802C02FD2}"/>
              </a:ext>
            </a:extLst>
          </p:cNvPr>
          <p:cNvSpPr/>
          <p:nvPr/>
        </p:nvSpPr>
        <p:spPr>
          <a:xfrm>
            <a:off x="5757321" y="5683339"/>
            <a:ext cx="4674968" cy="524374"/>
          </a:xfrm>
          <a:prstGeom prst="roundRect">
            <a:avLst/>
          </a:prstGeom>
          <a:solidFill>
            <a:srgbClr val="EBEFF7"/>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Ich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wollte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früh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aufstehen</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graphicFrame>
        <p:nvGraphicFramePr>
          <p:cNvPr id="11" name="Table 10">
            <a:extLst>
              <a:ext uri="{FF2B5EF4-FFF2-40B4-BE49-F238E27FC236}">
                <a16:creationId xmlns:a16="http://schemas.microsoft.com/office/drawing/2014/main" id="{B161EE3D-FCF8-4FF6-9E85-9FDB2B86E8D7}"/>
              </a:ext>
            </a:extLst>
          </p:cNvPr>
          <p:cNvGraphicFramePr>
            <a:graphicFrameLocks noGrp="1"/>
          </p:cNvGraphicFramePr>
          <p:nvPr>
            <p:extLst>
              <p:ext uri="{D42A27DB-BD31-4B8C-83A1-F6EECF244321}">
                <p14:modId xmlns:p14="http://schemas.microsoft.com/office/powerpoint/2010/main" val="1783473092"/>
              </p:ext>
            </p:extLst>
          </p:nvPr>
        </p:nvGraphicFramePr>
        <p:xfrm>
          <a:off x="5170516" y="2590784"/>
          <a:ext cx="6635579" cy="2407624"/>
        </p:xfrm>
        <a:graphic>
          <a:graphicData uri="http://schemas.openxmlformats.org/drawingml/2006/table">
            <a:tbl>
              <a:tblPr firstRow="1" bandRow="1">
                <a:tableStyleId>{5C22544A-7EE6-4342-B048-85BDC9FD1C3A}</a:tableStyleId>
              </a:tblPr>
              <a:tblGrid>
                <a:gridCol w="1655806">
                  <a:extLst>
                    <a:ext uri="{9D8B030D-6E8A-4147-A177-3AD203B41FA5}">
                      <a16:colId xmlns:a16="http://schemas.microsoft.com/office/drawing/2014/main" val="2116119126"/>
                    </a:ext>
                  </a:extLst>
                </a:gridCol>
                <a:gridCol w="1834352">
                  <a:extLst>
                    <a:ext uri="{9D8B030D-6E8A-4147-A177-3AD203B41FA5}">
                      <a16:colId xmlns:a16="http://schemas.microsoft.com/office/drawing/2014/main" val="310068007"/>
                    </a:ext>
                  </a:extLst>
                </a:gridCol>
                <a:gridCol w="1563756">
                  <a:extLst>
                    <a:ext uri="{9D8B030D-6E8A-4147-A177-3AD203B41FA5}">
                      <a16:colId xmlns:a16="http://schemas.microsoft.com/office/drawing/2014/main" val="2799683366"/>
                    </a:ext>
                  </a:extLst>
                </a:gridCol>
                <a:gridCol w="1581665">
                  <a:extLst>
                    <a:ext uri="{9D8B030D-6E8A-4147-A177-3AD203B41FA5}">
                      <a16:colId xmlns:a16="http://schemas.microsoft.com/office/drawing/2014/main" val="2968179917"/>
                    </a:ext>
                  </a:extLst>
                </a:gridCol>
              </a:tblGrid>
              <a:tr h="601906">
                <a:tc>
                  <a:txBody>
                    <a:bodyPr/>
                    <a:lstStyle/>
                    <a:p>
                      <a:pPr algn="ctr"/>
                      <a:endParaRPr lang="en-GB" sz="2400" dirty="0">
                        <a:solidFill>
                          <a:srgbClr val="115076"/>
                        </a:solidFill>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können</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wollen</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müssen</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444349102"/>
                  </a:ext>
                </a:extLst>
              </a:tr>
              <a:tr h="601906">
                <a:tc>
                  <a:txBody>
                    <a:bodyPr/>
                    <a:lstStyle/>
                    <a:p>
                      <a:pPr algn="ctr"/>
                      <a:r>
                        <a:rPr lang="en-GB" sz="2400" dirty="0">
                          <a:solidFill>
                            <a:srgbClr val="115076"/>
                          </a:solidFill>
                        </a:rPr>
                        <a:t>ich</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konnte</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wollte</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musste</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437625051"/>
                  </a:ext>
                </a:extLst>
              </a:tr>
              <a:tr h="601906">
                <a:tc>
                  <a:txBody>
                    <a:bodyPr/>
                    <a:lstStyle/>
                    <a:p>
                      <a:pPr algn="ctr"/>
                      <a:r>
                        <a:rPr lang="en-GB" sz="2400" b="0" kern="1200" dirty="0">
                          <a:solidFill>
                            <a:srgbClr val="115076"/>
                          </a:solidFill>
                          <a:latin typeface="+mn-lt"/>
                          <a:ea typeface="+mn-ea"/>
                          <a:cs typeface="+mn-cs"/>
                        </a:rPr>
                        <a:t>du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konntest</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wolltest</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musstest</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926378866"/>
                  </a:ext>
                </a:extLst>
              </a:tr>
              <a:tr h="601906">
                <a:tc>
                  <a:txBody>
                    <a:bodyPr/>
                    <a:lstStyle/>
                    <a:p>
                      <a:pPr algn="ctr"/>
                      <a:r>
                        <a:rPr lang="en-GB" sz="2400" b="0" kern="1200" dirty="0">
                          <a:solidFill>
                            <a:srgbClr val="115076"/>
                          </a:solidFill>
                          <a:latin typeface="+mn-lt"/>
                          <a:ea typeface="+mn-ea"/>
                          <a:cs typeface="+mn-cs"/>
                        </a:rPr>
                        <a:t>er/</a:t>
                      </a:r>
                      <a:r>
                        <a:rPr lang="en-GB" sz="2400" b="0" kern="1200" dirty="0" err="1">
                          <a:solidFill>
                            <a:srgbClr val="115076"/>
                          </a:solidFill>
                          <a:latin typeface="+mn-lt"/>
                          <a:ea typeface="+mn-ea"/>
                          <a:cs typeface="+mn-cs"/>
                        </a:rPr>
                        <a:t>sie</a:t>
                      </a:r>
                      <a:r>
                        <a:rPr lang="en-GB" sz="2400" b="0" kern="1200" dirty="0">
                          <a:solidFill>
                            <a:srgbClr val="115076"/>
                          </a:solidFill>
                          <a:latin typeface="+mn-lt"/>
                          <a:ea typeface="+mn-ea"/>
                          <a:cs typeface="+mn-cs"/>
                        </a:rPr>
                        <a:t>/es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konnte</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a:solidFill>
                            <a:srgbClr val="115076"/>
                          </a:solidFill>
                          <a:latin typeface="+mn-lt"/>
                          <a:ea typeface="+mn-ea"/>
                          <a:cs typeface="+mn-cs"/>
                        </a:rPr>
                        <a:t>wollte</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400" b="1" kern="1200" dirty="0" err="1">
                          <a:solidFill>
                            <a:srgbClr val="115076"/>
                          </a:solidFill>
                          <a:latin typeface="+mn-lt"/>
                          <a:ea typeface="+mn-ea"/>
                          <a:cs typeface="+mn-cs"/>
                        </a:rPr>
                        <a:t>musste</a:t>
                      </a:r>
                      <a:endParaRPr lang="en-GB" sz="2400" b="1" kern="1200" dirty="0">
                        <a:solidFill>
                          <a:srgbClr val="115076"/>
                        </a:solidFill>
                        <a:latin typeface="+mn-lt"/>
                        <a:ea typeface="+mn-ea"/>
                        <a:cs typeface="+mn-cs"/>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947964966"/>
                  </a:ext>
                </a:extLst>
              </a:tr>
            </a:tbl>
          </a:graphicData>
        </a:graphic>
      </p:graphicFrame>
      <p:sp>
        <p:nvSpPr>
          <p:cNvPr id="2" name="Rectangle 1">
            <a:extLst>
              <a:ext uri="{FF2B5EF4-FFF2-40B4-BE49-F238E27FC236}">
                <a16:creationId xmlns:a16="http://schemas.microsoft.com/office/drawing/2014/main" id="{4E866524-45D8-4182-9314-A20727EE78FA}"/>
              </a:ext>
            </a:extLst>
          </p:cNvPr>
          <p:cNvSpPr/>
          <p:nvPr/>
        </p:nvSpPr>
        <p:spPr>
          <a:xfrm>
            <a:off x="174646" y="1992875"/>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remove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any umlauts</a:t>
            </a:r>
          </a:p>
        </p:txBody>
      </p:sp>
      <p:sp>
        <p:nvSpPr>
          <p:cNvPr id="12" name="Rectangle 11">
            <a:extLst>
              <a:ext uri="{FF2B5EF4-FFF2-40B4-BE49-F238E27FC236}">
                <a16:creationId xmlns:a16="http://schemas.microsoft.com/office/drawing/2014/main" id="{9E5B8938-19BA-4EC8-A729-06C5D428E210}"/>
              </a:ext>
            </a:extLst>
          </p:cNvPr>
          <p:cNvSpPr/>
          <p:nvPr/>
        </p:nvSpPr>
        <p:spPr>
          <a:xfrm>
            <a:off x="174646" y="2454540"/>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add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E4D9FA0C-3746-47AB-B34A-C5D398CBB78B}"/>
              </a:ext>
            </a:extLst>
          </p:cNvPr>
          <p:cNvSpPr/>
          <p:nvPr/>
        </p:nvSpPr>
        <p:spPr>
          <a:xfrm>
            <a:off x="174646" y="2916205"/>
            <a:ext cx="449674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also add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the du form</a:t>
            </a:r>
          </a:p>
        </p:txBody>
      </p:sp>
      <p:sp>
        <p:nvSpPr>
          <p:cNvPr id="14" name="Rectangle: Rounded Corners 13">
            <a:extLst>
              <a:ext uri="{FF2B5EF4-FFF2-40B4-BE49-F238E27FC236}">
                <a16:creationId xmlns:a16="http://schemas.microsoft.com/office/drawing/2014/main" id="{BE8099C4-F588-41E1-80FB-84E2998A9E37}"/>
              </a:ext>
            </a:extLst>
          </p:cNvPr>
          <p:cNvSpPr/>
          <p:nvPr/>
        </p:nvSpPr>
        <p:spPr>
          <a:xfrm>
            <a:off x="6872230" y="3267300"/>
            <a:ext cx="1697004"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CE9C2465-6B0F-4F15-9712-5CAE819DCD0B}"/>
              </a:ext>
            </a:extLst>
          </p:cNvPr>
          <p:cNvSpPr/>
          <p:nvPr/>
        </p:nvSpPr>
        <p:spPr>
          <a:xfrm>
            <a:off x="6872230" y="3925104"/>
            <a:ext cx="1697004"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2BEFE341-F968-422C-8C6A-405234EC96AF}"/>
              </a:ext>
            </a:extLst>
          </p:cNvPr>
          <p:cNvSpPr/>
          <p:nvPr/>
        </p:nvSpPr>
        <p:spPr>
          <a:xfrm>
            <a:off x="6872230" y="4496312"/>
            <a:ext cx="1697004"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5220E703-6E04-4985-B462-7ACA1AAEE544}"/>
              </a:ext>
            </a:extLst>
          </p:cNvPr>
          <p:cNvSpPr/>
          <p:nvPr/>
        </p:nvSpPr>
        <p:spPr>
          <a:xfrm>
            <a:off x="8761916" y="3247477"/>
            <a:ext cx="1287148"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F432895B-6CD8-49A3-BAF3-0E239C95C7E6}"/>
              </a:ext>
            </a:extLst>
          </p:cNvPr>
          <p:cNvSpPr/>
          <p:nvPr/>
        </p:nvSpPr>
        <p:spPr>
          <a:xfrm>
            <a:off x="8748853" y="3888152"/>
            <a:ext cx="1287148"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84D68D37-5FF0-4DB7-A6BD-9FEBD3C97488}"/>
              </a:ext>
            </a:extLst>
          </p:cNvPr>
          <p:cNvSpPr/>
          <p:nvPr/>
        </p:nvSpPr>
        <p:spPr>
          <a:xfrm>
            <a:off x="8748853" y="4544845"/>
            <a:ext cx="1287148"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EB4AC59B-4AE7-4CBD-973B-02F1F02645A4}"/>
              </a:ext>
            </a:extLst>
          </p:cNvPr>
          <p:cNvSpPr/>
          <p:nvPr/>
        </p:nvSpPr>
        <p:spPr>
          <a:xfrm>
            <a:off x="10241746" y="3287656"/>
            <a:ext cx="1449511"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81FECDB7-E674-42A0-806E-EDEB832930F1}"/>
              </a:ext>
            </a:extLst>
          </p:cNvPr>
          <p:cNvSpPr/>
          <p:nvPr/>
        </p:nvSpPr>
        <p:spPr>
          <a:xfrm>
            <a:off x="10235447" y="3902817"/>
            <a:ext cx="1449511"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76F4AC6B-38B4-47FF-8121-BBB55AF3F0B4}"/>
              </a:ext>
            </a:extLst>
          </p:cNvPr>
          <p:cNvSpPr/>
          <p:nvPr/>
        </p:nvSpPr>
        <p:spPr>
          <a:xfrm>
            <a:off x="10310192" y="4496312"/>
            <a:ext cx="1449511" cy="41549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EA8804E3-0C35-449C-A1C2-78D1F9278EF5}"/>
              </a:ext>
            </a:extLst>
          </p:cNvPr>
          <p:cNvSpPr txBox="1"/>
          <p:nvPr/>
        </p:nvSpPr>
        <p:spPr>
          <a:xfrm>
            <a:off x="268703" y="5193436"/>
            <a:ext cx="11777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the 2</a:t>
            </a:r>
            <a:r>
              <a:rPr kumimoji="0" lang="en-GB" sz="2400" b="0"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nd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verb is at the end of the sentence, in infinitive: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2C71D128-C388-43FF-9718-9B98F18D23BE}"/>
              </a:ext>
            </a:extLst>
          </p:cNvPr>
          <p:cNvSpPr txBox="1"/>
          <p:nvPr/>
        </p:nvSpPr>
        <p:spPr>
          <a:xfrm>
            <a:off x="374365" y="5746048"/>
            <a:ext cx="4156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wanted to get up early.</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7147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2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2" grpId="0"/>
      <p:bldP spid="13" grpId="0"/>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2990"/>
            <a:ext cx="4376928" cy="869950"/>
          </a:xfrm>
          <a:prstGeom prst="rect">
            <a:avLst/>
          </a:prstGeom>
        </p:spPr>
      </p:pic>
      <p:sp>
        <p:nvSpPr>
          <p:cNvPr id="4" name="Title 3"/>
          <p:cNvSpPr>
            <a:spLocks noGrp="1"/>
          </p:cNvSpPr>
          <p:nvPr>
            <p:ph type="title"/>
          </p:nvPr>
        </p:nvSpPr>
        <p:spPr>
          <a:xfrm>
            <a:off x="0" y="271171"/>
            <a:ext cx="3745089" cy="707849"/>
          </a:xfrm>
        </p:spPr>
        <p:txBody>
          <a:bodyPr>
            <a:normAutofit fontScale="90000"/>
          </a:bodyPr>
          <a:lstStyle/>
          <a:p>
            <a:r>
              <a:rPr lang="en-US" sz="3600" b="1" dirty="0" err="1">
                <a:solidFill>
                  <a:schemeClr val="bg1"/>
                </a:solidFill>
              </a:rPr>
              <a:t>Erzähl</a:t>
            </a:r>
            <a:r>
              <a:rPr lang="en-US" sz="3600" b="1" dirty="0">
                <a:solidFill>
                  <a:schemeClr val="bg1"/>
                </a:solidFill>
              </a:rPr>
              <a:t> mir von </a:t>
            </a:r>
            <a:r>
              <a:rPr lang="en-US" sz="3600" b="1" dirty="0" err="1">
                <a:solidFill>
                  <a:schemeClr val="bg1"/>
                </a:solidFill>
              </a:rPr>
              <a:t>dir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4312372" y="255706"/>
            <a:ext cx="6709373" cy="707886"/>
          </a:xfrm>
          <a:prstGeom prst="rect">
            <a:avLst/>
          </a:prstGeom>
          <a:noFill/>
        </p:spPr>
        <p:txBody>
          <a:bodyPr wrap="square" rtlCol="0">
            <a:spAutoFit/>
          </a:bodyPr>
          <a:lstStyle/>
          <a:p>
            <a:r>
              <a:rPr lang="en-US" sz="2000" dirty="0">
                <a:solidFill>
                  <a:schemeClr val="accent5">
                    <a:lumMod val="50000"/>
                  </a:schemeClr>
                </a:solidFill>
              </a:rPr>
              <a:t>Mia </a:t>
            </a:r>
            <a:r>
              <a:rPr lang="en-US" sz="2000" dirty="0" err="1">
                <a:solidFill>
                  <a:schemeClr val="accent5">
                    <a:lumMod val="50000"/>
                  </a:schemeClr>
                </a:solidFill>
              </a:rPr>
              <a:t>fragt</a:t>
            </a:r>
            <a:r>
              <a:rPr lang="en-US" sz="2000" dirty="0">
                <a:solidFill>
                  <a:schemeClr val="accent5">
                    <a:lumMod val="50000"/>
                  </a:schemeClr>
                </a:solidFill>
              </a:rPr>
              <a:t> </a:t>
            </a:r>
            <a:r>
              <a:rPr lang="en-US" sz="2000" dirty="0" err="1">
                <a:solidFill>
                  <a:schemeClr val="accent5">
                    <a:lumMod val="50000"/>
                  </a:schemeClr>
                </a:solidFill>
              </a:rPr>
              <a:t>junge</a:t>
            </a:r>
            <a:r>
              <a:rPr lang="en-US" sz="2000" dirty="0">
                <a:solidFill>
                  <a:schemeClr val="accent5">
                    <a:lumMod val="50000"/>
                  </a:schemeClr>
                </a:solidFill>
              </a:rPr>
              <a:t> Leute </a:t>
            </a:r>
            <a:r>
              <a:rPr lang="en-US" sz="2000" dirty="0" err="1">
                <a:solidFill>
                  <a:schemeClr val="accent5">
                    <a:lumMod val="50000"/>
                  </a:schemeClr>
                </a:solidFill>
              </a:rPr>
              <a:t>mit</a:t>
            </a:r>
            <a:r>
              <a:rPr lang="en-US" sz="2000" dirty="0">
                <a:solidFill>
                  <a:schemeClr val="accent5">
                    <a:lumMod val="50000"/>
                  </a:schemeClr>
                </a:solidFill>
              </a:rPr>
              <a:t> </a:t>
            </a:r>
            <a:r>
              <a:rPr lang="en-US" sz="2000" dirty="0" err="1">
                <a:solidFill>
                  <a:schemeClr val="accent5">
                    <a:lumMod val="50000"/>
                  </a:schemeClr>
                </a:solidFill>
              </a:rPr>
              <a:t>Migrationshintergrund</a:t>
            </a:r>
            <a:r>
              <a:rPr lang="en-US" sz="2000" dirty="0">
                <a:solidFill>
                  <a:schemeClr val="accent5">
                    <a:lumMod val="50000"/>
                  </a:schemeClr>
                </a:solidFill>
              </a:rPr>
              <a:t> </a:t>
            </a:r>
            <a:r>
              <a:rPr lang="en-US" sz="2000" dirty="0" err="1">
                <a:solidFill>
                  <a:schemeClr val="accent5">
                    <a:lumMod val="50000"/>
                  </a:schemeClr>
                </a:solidFill>
              </a:rPr>
              <a:t>über</a:t>
            </a:r>
            <a:r>
              <a:rPr lang="en-US" sz="2000" dirty="0">
                <a:solidFill>
                  <a:schemeClr val="accent5">
                    <a:lumMod val="50000"/>
                  </a:schemeClr>
                </a:solidFill>
              </a:rPr>
              <a:t> </a:t>
            </a:r>
            <a:r>
              <a:rPr lang="en-US" sz="2000" dirty="0" err="1">
                <a:solidFill>
                  <a:schemeClr val="accent5">
                    <a:lumMod val="50000"/>
                  </a:schemeClr>
                </a:solidFill>
              </a:rPr>
              <a:t>ihr</a:t>
            </a:r>
            <a:r>
              <a:rPr lang="en-US" sz="2000" dirty="0">
                <a:solidFill>
                  <a:schemeClr val="accent5">
                    <a:lumMod val="50000"/>
                  </a:schemeClr>
                </a:solidFill>
              </a:rPr>
              <a:t> Leben. </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50315433"/>
              </p:ext>
            </p:extLst>
          </p:nvPr>
        </p:nvGraphicFramePr>
        <p:xfrm>
          <a:off x="180001" y="1602341"/>
          <a:ext cx="11963231" cy="4473603"/>
        </p:xfrm>
        <a:graphic>
          <a:graphicData uri="http://schemas.openxmlformats.org/drawingml/2006/table">
            <a:tbl>
              <a:tblPr firstRow="1" bandRow="1">
                <a:tableStyleId>{00A15C55-8517-42AA-B614-E9B94910E393}</a:tableStyleId>
              </a:tblPr>
              <a:tblGrid>
                <a:gridCol w="824816">
                  <a:extLst>
                    <a:ext uri="{9D8B030D-6E8A-4147-A177-3AD203B41FA5}">
                      <a16:colId xmlns:a16="http://schemas.microsoft.com/office/drawing/2014/main" val="2607353726"/>
                    </a:ext>
                  </a:extLst>
                </a:gridCol>
                <a:gridCol w="6237231">
                  <a:extLst>
                    <a:ext uri="{9D8B030D-6E8A-4147-A177-3AD203B41FA5}">
                      <a16:colId xmlns:a16="http://schemas.microsoft.com/office/drawing/2014/main" val="1600817978"/>
                    </a:ext>
                  </a:extLst>
                </a:gridCol>
                <a:gridCol w="707136">
                  <a:extLst>
                    <a:ext uri="{9D8B030D-6E8A-4147-A177-3AD203B41FA5}">
                      <a16:colId xmlns:a16="http://schemas.microsoft.com/office/drawing/2014/main" val="3926088024"/>
                    </a:ext>
                  </a:extLst>
                </a:gridCol>
                <a:gridCol w="597408">
                  <a:extLst>
                    <a:ext uri="{9D8B030D-6E8A-4147-A177-3AD203B41FA5}">
                      <a16:colId xmlns:a16="http://schemas.microsoft.com/office/drawing/2014/main" val="4128092149"/>
                    </a:ext>
                  </a:extLst>
                </a:gridCol>
                <a:gridCol w="3596640">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algn="ctr"/>
                      <a:r>
                        <a:rPr lang="en-US" sz="2000" dirty="0"/>
                        <a:t>F</a:t>
                      </a:r>
                      <a:endParaRPr lang="en-GB" sz="2000" dirty="0"/>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H</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t>Antwort</a:t>
                      </a:r>
                      <a:endParaRPr lang="en-GB" sz="2000" b="1"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de-DE" sz="2000" kern="1200" dirty="0">
                          <a:solidFill>
                            <a:srgbClr val="115076"/>
                          </a:solidFill>
                          <a:latin typeface="+mn-lt"/>
                          <a:ea typeface="+mn-ea"/>
                          <a:cs typeface="+mn-cs"/>
                        </a:rPr>
                        <a:t>Musstest du jeden Tag Deutsch sprechen?</a:t>
                      </a:r>
                      <a:endParaRPr lang="en-GB" sz="2000" kern="1200" dirty="0">
                        <a:solidFill>
                          <a:srgbClr val="115076"/>
                        </a:solidFill>
                        <a:latin typeface="+mn-lt"/>
                        <a:ea typeface="+mn-ea"/>
                        <a:cs typeface="+mn-cs"/>
                      </a:endParaRPr>
                    </a:p>
                  </a:txBody>
                  <a:tcPr anchor="ctr"/>
                </a:tc>
                <a:tc>
                  <a:txBody>
                    <a:bodyPr/>
                    <a:lstStyle/>
                    <a:p>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W</a:t>
                      </a:r>
                      <a:r>
                        <a:rPr lang="en-GB" sz="2000" dirty="0" err="1">
                          <a:solidFill>
                            <a:srgbClr val="115076"/>
                          </a:solidFill>
                        </a:rPr>
                        <a:t>illst</a:t>
                      </a:r>
                      <a:r>
                        <a:rPr lang="en-GB" sz="2000" dirty="0">
                          <a:solidFill>
                            <a:srgbClr val="115076"/>
                          </a:solidFill>
                        </a:rPr>
                        <a:t> du </a:t>
                      </a:r>
                      <a:r>
                        <a:rPr lang="en-GB" sz="2000" dirty="0" err="1">
                          <a:solidFill>
                            <a:srgbClr val="115076"/>
                          </a:solidFill>
                        </a:rPr>
                        <a:t>polnisches</a:t>
                      </a:r>
                      <a:r>
                        <a:rPr lang="en-GB" sz="2000" dirty="0">
                          <a:solidFill>
                            <a:srgbClr val="115076"/>
                          </a:solidFill>
                        </a:rPr>
                        <a:t> Essen </a:t>
                      </a:r>
                      <a:r>
                        <a:rPr lang="en-GB" sz="2000" dirty="0" err="1">
                          <a:solidFill>
                            <a:srgbClr val="115076"/>
                          </a:solidFill>
                        </a:rPr>
                        <a:t>kochen</a:t>
                      </a:r>
                      <a:r>
                        <a:rPr lang="en-GB" sz="2000" dirty="0">
                          <a:solidFill>
                            <a:srgbClr val="115076"/>
                          </a:solidFill>
                        </a:rPr>
                        <a:t>?</a:t>
                      </a:r>
                    </a:p>
                  </a:txBody>
                  <a:tcPr anchor="ctr"/>
                </a:tc>
                <a:tc>
                  <a:txBody>
                    <a:bodyPr/>
                    <a:lstStyle/>
                    <a:p>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Konntest</a:t>
                      </a:r>
                      <a:r>
                        <a:rPr lang="en-GB" sz="2000" dirty="0">
                          <a:solidFill>
                            <a:srgbClr val="115076"/>
                          </a:solidFill>
                        </a:rPr>
                        <a:t> du in die </a:t>
                      </a:r>
                      <a:r>
                        <a:rPr lang="en-GB" sz="2000" dirty="0" err="1">
                          <a:solidFill>
                            <a:srgbClr val="115076"/>
                          </a:solidFill>
                        </a:rPr>
                        <a:t>Mosche</a:t>
                      </a:r>
                      <a:r>
                        <a:rPr lang="en-GB" sz="2000" dirty="0">
                          <a:solidFill>
                            <a:srgbClr val="115076"/>
                          </a:solidFill>
                        </a:rPr>
                        <a:t> </a:t>
                      </a:r>
                      <a:r>
                        <a:rPr lang="en-GB" sz="2000" dirty="0" err="1">
                          <a:solidFill>
                            <a:srgbClr val="115076"/>
                          </a:solidFill>
                        </a:rPr>
                        <a:t>gehen</a:t>
                      </a:r>
                      <a:r>
                        <a:rPr lang="en-GB" sz="2000" dirty="0">
                          <a:solidFill>
                            <a:srgbClr val="115076"/>
                          </a:solidFill>
                        </a:rPr>
                        <a:t>?</a:t>
                      </a:r>
                    </a:p>
                  </a:txBody>
                  <a:tcPr anchor="ctr"/>
                </a:tc>
                <a:tc>
                  <a:txBody>
                    <a:bodyPr/>
                    <a:lstStyle/>
                    <a:p>
                      <a:endParaRPr lang="en-GB" sz="2000" dirty="0">
                        <a:solidFill>
                          <a:srgbClr val="115076"/>
                        </a:solidFill>
                      </a:endParaRPr>
                    </a:p>
                  </a:txBody>
                  <a:tcPr anchor="ctr"/>
                </a:tc>
                <a:tc>
                  <a:txBody>
                    <a:bodyPr/>
                    <a:lstStyle/>
                    <a:p>
                      <a:endParaRPr lang="en-GB" sz="2000">
                        <a:solidFill>
                          <a:schemeClr val="accent1">
                            <a:lumMod val="50000"/>
                          </a:schemeClr>
                        </a:solidFill>
                      </a:endParaRPr>
                    </a:p>
                  </a:txBody>
                  <a:tcP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W</a:t>
                      </a:r>
                      <a:r>
                        <a:rPr lang="en-GB" sz="2000" dirty="0" err="1">
                          <a:solidFill>
                            <a:srgbClr val="115076"/>
                          </a:solidFill>
                        </a:rPr>
                        <a:t>olltest</a:t>
                      </a:r>
                      <a:r>
                        <a:rPr lang="en-GB" sz="2000" dirty="0">
                          <a:solidFill>
                            <a:srgbClr val="115076"/>
                          </a:solidFill>
                        </a:rPr>
                        <a:t> du </a:t>
                      </a:r>
                      <a:r>
                        <a:rPr lang="en-GB" sz="2000" dirty="0" err="1">
                          <a:solidFill>
                            <a:srgbClr val="115076"/>
                          </a:solidFill>
                        </a:rPr>
                        <a:t>Fremdsprachen</a:t>
                      </a:r>
                      <a:r>
                        <a:rPr lang="en-GB" sz="2000" dirty="0">
                          <a:solidFill>
                            <a:srgbClr val="115076"/>
                          </a:solidFill>
                        </a:rPr>
                        <a:t> </a:t>
                      </a:r>
                      <a:r>
                        <a:rPr lang="en-GB" sz="2000" dirty="0" err="1">
                          <a:solidFill>
                            <a:srgbClr val="115076"/>
                          </a:solidFill>
                        </a:rPr>
                        <a:t>lernen</a:t>
                      </a:r>
                      <a:r>
                        <a:rPr lang="en-GB" sz="2000" dirty="0">
                          <a:solidFill>
                            <a:srgbClr val="115076"/>
                          </a:solidFill>
                        </a:rPr>
                        <a:t>?</a:t>
                      </a:r>
                    </a:p>
                  </a:txBody>
                  <a:tcPr anchor="ctr"/>
                </a:tc>
                <a:tc>
                  <a:txBody>
                    <a:bodyPr/>
                    <a:lstStyle/>
                    <a:p>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Musst</a:t>
                      </a:r>
                      <a:r>
                        <a:rPr lang="en-GB" sz="2000" dirty="0">
                          <a:solidFill>
                            <a:srgbClr val="115076"/>
                          </a:solidFill>
                        </a:rPr>
                        <a:t> du </a:t>
                      </a:r>
                      <a:r>
                        <a:rPr lang="en-GB" sz="2000" dirty="0" err="1">
                          <a:solidFill>
                            <a:srgbClr val="115076"/>
                          </a:solidFill>
                        </a:rPr>
                        <a:t>deutsches</a:t>
                      </a:r>
                      <a:r>
                        <a:rPr lang="en-GB" sz="2000" dirty="0">
                          <a:solidFill>
                            <a:srgbClr val="115076"/>
                          </a:solidFill>
                        </a:rPr>
                        <a:t> Essen </a:t>
                      </a:r>
                      <a:r>
                        <a:rPr lang="en-GB" sz="2000" dirty="0" err="1">
                          <a:solidFill>
                            <a:srgbClr val="115076"/>
                          </a:solidFill>
                        </a:rPr>
                        <a:t>essen</a:t>
                      </a:r>
                      <a:r>
                        <a:rPr lang="en-GB" sz="2000" dirty="0">
                          <a:solidFill>
                            <a:srgbClr val="115076"/>
                          </a:solidFill>
                        </a:rPr>
                        <a:t>?</a:t>
                      </a:r>
                    </a:p>
                  </a:txBody>
                  <a:tcPr anchor="ctr"/>
                </a:tc>
                <a:tc>
                  <a:txBody>
                    <a:bodyPr/>
                    <a:lstStyle/>
                    <a:p>
                      <a:endParaRPr lang="en-GB" sz="2000" dirty="0">
                        <a:solidFill>
                          <a:srgbClr val="115076"/>
                        </a:solidFill>
                      </a:endParaRPr>
                    </a:p>
                  </a:txBody>
                  <a:tcPr anchor="ctr"/>
                </a:tc>
                <a:tc>
                  <a:txBody>
                    <a:bodyPr/>
                    <a:lstStyle/>
                    <a:p>
                      <a:endParaRPr lang="en-GB" sz="2000">
                        <a:solidFill>
                          <a:schemeClr val="accent1">
                            <a:lumMod val="50000"/>
                          </a:schemeClr>
                        </a:solidFill>
                      </a:endParaRPr>
                    </a:p>
                  </a:txBody>
                  <a:tcP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K</a:t>
                      </a:r>
                      <a:r>
                        <a:rPr lang="en-GB" sz="2000" dirty="0" err="1">
                          <a:solidFill>
                            <a:srgbClr val="115076"/>
                          </a:solidFill>
                        </a:rPr>
                        <a:t>annst</a:t>
                      </a:r>
                      <a:r>
                        <a:rPr lang="en-GB" sz="2000" dirty="0">
                          <a:solidFill>
                            <a:srgbClr val="115076"/>
                          </a:solidFill>
                        </a:rPr>
                        <a:t> du </a:t>
                      </a:r>
                      <a:r>
                        <a:rPr lang="en-GB" sz="2000" dirty="0" err="1">
                          <a:solidFill>
                            <a:srgbClr val="115076"/>
                          </a:solidFill>
                        </a:rPr>
                        <a:t>Türkisch</a:t>
                      </a:r>
                      <a:r>
                        <a:rPr lang="en-GB" sz="2000" dirty="0">
                          <a:solidFill>
                            <a:srgbClr val="115076"/>
                          </a:solidFill>
                        </a:rPr>
                        <a:t> </a:t>
                      </a:r>
                      <a:r>
                        <a:rPr lang="en-GB" sz="2000" dirty="0" err="1">
                          <a:solidFill>
                            <a:srgbClr val="115076"/>
                          </a:solidFill>
                        </a:rPr>
                        <a:t>sprechen</a:t>
                      </a:r>
                      <a:r>
                        <a:rPr lang="en-GB" sz="2000" dirty="0">
                          <a:solidFill>
                            <a:srgbClr val="115076"/>
                          </a:solidFill>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W</a:t>
                      </a:r>
                      <a:r>
                        <a:rPr lang="en-GB" sz="2000" dirty="0" err="1">
                          <a:solidFill>
                            <a:srgbClr val="115076"/>
                          </a:solidFill>
                        </a:rPr>
                        <a:t>olltest</a:t>
                      </a:r>
                      <a:r>
                        <a:rPr lang="en-GB" sz="2000" dirty="0">
                          <a:solidFill>
                            <a:srgbClr val="115076"/>
                          </a:solidFill>
                        </a:rPr>
                        <a:t> du in </a:t>
                      </a:r>
                      <a:r>
                        <a:rPr lang="en-GB" sz="2000" dirty="0" err="1">
                          <a:solidFill>
                            <a:srgbClr val="115076"/>
                          </a:solidFill>
                        </a:rPr>
                        <a:t>Italien</a:t>
                      </a:r>
                      <a:r>
                        <a:rPr lang="en-GB" sz="2000" dirty="0">
                          <a:solidFill>
                            <a:srgbClr val="115076"/>
                          </a:solidFill>
                        </a:rPr>
                        <a:t> </a:t>
                      </a:r>
                      <a:r>
                        <a:rPr lang="en-GB" sz="2000" dirty="0" err="1">
                          <a:solidFill>
                            <a:srgbClr val="115076"/>
                          </a:solidFill>
                        </a:rPr>
                        <a:t>bleiben</a:t>
                      </a:r>
                      <a:r>
                        <a:rPr lang="en-GB" sz="2000" dirty="0">
                          <a:solidFill>
                            <a:srgbClr val="115076"/>
                          </a:solidFill>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K</a:t>
                      </a:r>
                      <a:r>
                        <a:rPr lang="en-GB" sz="2000" dirty="0" err="1">
                          <a:solidFill>
                            <a:srgbClr val="115076"/>
                          </a:solidFill>
                        </a:rPr>
                        <a:t>annst</a:t>
                      </a:r>
                      <a:r>
                        <a:rPr lang="en-GB" sz="2000" dirty="0">
                          <a:solidFill>
                            <a:srgbClr val="115076"/>
                          </a:solidFill>
                        </a:rPr>
                        <a:t> du </a:t>
                      </a:r>
                      <a:r>
                        <a:rPr lang="en-GB" sz="2000" dirty="0" err="1">
                          <a:solidFill>
                            <a:srgbClr val="115076"/>
                          </a:solidFill>
                        </a:rPr>
                        <a:t>eine</a:t>
                      </a:r>
                      <a:r>
                        <a:rPr lang="en-GB" sz="2000" dirty="0">
                          <a:solidFill>
                            <a:srgbClr val="115076"/>
                          </a:solidFill>
                        </a:rPr>
                        <a:t> </a:t>
                      </a:r>
                      <a:r>
                        <a:rPr lang="en-GB" sz="2000" dirty="0" err="1">
                          <a:solidFill>
                            <a:srgbClr val="115076"/>
                          </a:solidFill>
                        </a:rPr>
                        <a:t>arabische</a:t>
                      </a:r>
                      <a:r>
                        <a:rPr lang="en-GB" sz="2000" dirty="0">
                          <a:solidFill>
                            <a:srgbClr val="115076"/>
                          </a:solidFill>
                        </a:rPr>
                        <a:t> Zeitung </a:t>
                      </a:r>
                      <a:r>
                        <a:rPr lang="en-GB" sz="2000" dirty="0" err="1">
                          <a:solidFill>
                            <a:srgbClr val="115076"/>
                          </a:solidFill>
                        </a:rPr>
                        <a:t>lesen</a:t>
                      </a:r>
                      <a:r>
                        <a:rPr lang="en-GB" sz="2000" dirty="0">
                          <a:solidFill>
                            <a:srgbClr val="115076"/>
                          </a:solidFill>
                        </a:rPr>
                        <a:t>? </a:t>
                      </a:r>
                    </a:p>
                  </a:txBody>
                  <a:tcPr anchor="ctr"/>
                </a:tc>
                <a:tc>
                  <a:txBody>
                    <a:bodyPr/>
                    <a:lstStyle/>
                    <a:p>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077612" y="2195220"/>
            <a:ext cx="5334954"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8557" y="2191770"/>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077612" y="2686975"/>
            <a:ext cx="4601850" cy="34911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9962" y="2701352"/>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092514" y="3189261"/>
            <a:ext cx="4504314"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8557" y="3161632"/>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092514" y="3698213"/>
            <a:ext cx="4504314"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8557" y="3668574"/>
            <a:ext cx="282522" cy="294294"/>
          </a:xfrm>
          <a:prstGeom prst="rect">
            <a:avLst/>
          </a:prstGeom>
        </p:spPr>
      </p:pic>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020653" y="4199493"/>
            <a:ext cx="416809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9962" y="4187086"/>
            <a:ext cx="282522" cy="294294"/>
          </a:xfrm>
          <a:prstGeom prst="rect">
            <a:avLst/>
          </a:prstGeom>
        </p:spPr>
      </p:pic>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1077612" y="4708445"/>
            <a:ext cx="3816095"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5086" y="4665506"/>
            <a:ext cx="282522" cy="294294"/>
          </a:xfrm>
          <a:prstGeom prst="rect">
            <a:avLst/>
          </a:prstGeom>
        </p:spPr>
      </p:pic>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1077612" y="5227846"/>
            <a:ext cx="367044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8509" y="5115569"/>
            <a:ext cx="282522" cy="294294"/>
          </a:xfrm>
          <a:prstGeom prst="rect">
            <a:avLst/>
          </a:prstGeom>
        </p:spPr>
      </p:pic>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1100077" y="5676680"/>
            <a:ext cx="5334953"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1662" y="5619882"/>
            <a:ext cx="282522" cy="294294"/>
          </a:xfrm>
          <a:prstGeom prst="rect">
            <a:avLst/>
          </a:prstGeom>
        </p:spPr>
      </p:pic>
      <p:sp>
        <p:nvSpPr>
          <p:cNvPr id="32" name="Action Button: Custom 16">
            <a:hlinkClick r:id="" action="ppaction://noaction" highlightClick="1">
              <a:snd r:embed="rId5" name="9.2.1.6 slide 12 1.wav"/>
            </a:hlinkClick>
            <a:extLst>
              <a:ext uri="{FF2B5EF4-FFF2-40B4-BE49-F238E27FC236}">
                <a16:creationId xmlns:a16="http://schemas.microsoft.com/office/drawing/2014/main" id="{D2B1EA48-40BB-4F68-A104-4A8B31B4D4BB}"/>
              </a:ext>
            </a:extLst>
          </p:cNvPr>
          <p:cNvSpPr/>
          <p:nvPr/>
        </p:nvSpPr>
        <p:spPr>
          <a:xfrm>
            <a:off x="355058" y="21489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6" name="9.2.1.6 slide 12 2.wav"/>
            </a:hlinkClick>
            <a:extLst>
              <a:ext uri="{FF2B5EF4-FFF2-40B4-BE49-F238E27FC236}">
                <a16:creationId xmlns:a16="http://schemas.microsoft.com/office/drawing/2014/main" id="{86670C6F-0031-4B33-8535-0B32F1075618}"/>
              </a:ext>
            </a:extLst>
          </p:cNvPr>
          <p:cNvSpPr/>
          <p:nvPr/>
        </p:nvSpPr>
        <p:spPr>
          <a:xfrm>
            <a:off x="355058" y="269552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7" name="9.2.1.6 slide 12 3.wav"/>
            </a:hlinkClick>
            <a:extLst>
              <a:ext uri="{FF2B5EF4-FFF2-40B4-BE49-F238E27FC236}">
                <a16:creationId xmlns:a16="http://schemas.microsoft.com/office/drawing/2014/main" id="{1AEF7932-ED2E-4DD4-B6F3-44931C9B4D42}"/>
              </a:ext>
            </a:extLst>
          </p:cNvPr>
          <p:cNvSpPr/>
          <p:nvPr/>
        </p:nvSpPr>
        <p:spPr>
          <a:xfrm>
            <a:off x="355058" y="316418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8" name="9.2.1.6 slide 12 4.wav"/>
            </a:hlinkClick>
            <a:extLst>
              <a:ext uri="{FF2B5EF4-FFF2-40B4-BE49-F238E27FC236}">
                <a16:creationId xmlns:a16="http://schemas.microsoft.com/office/drawing/2014/main" id="{94BC66DA-7CDF-4759-B490-8954E1259003}"/>
              </a:ext>
            </a:extLst>
          </p:cNvPr>
          <p:cNvSpPr/>
          <p:nvPr/>
        </p:nvSpPr>
        <p:spPr>
          <a:xfrm>
            <a:off x="355058" y="36601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9.2.1.6 slide 12 5.wav"/>
            </a:hlinkClick>
            <a:extLst>
              <a:ext uri="{FF2B5EF4-FFF2-40B4-BE49-F238E27FC236}">
                <a16:creationId xmlns:a16="http://schemas.microsoft.com/office/drawing/2014/main" id="{F1C9904E-40A0-41A6-988C-0B50785DACB5}"/>
              </a:ext>
            </a:extLst>
          </p:cNvPr>
          <p:cNvSpPr/>
          <p:nvPr/>
        </p:nvSpPr>
        <p:spPr>
          <a:xfrm>
            <a:off x="355058" y="415528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0" name="9.2.1.6 slide 12 6.wav"/>
            </a:hlinkClick>
            <a:extLst>
              <a:ext uri="{FF2B5EF4-FFF2-40B4-BE49-F238E27FC236}">
                <a16:creationId xmlns:a16="http://schemas.microsoft.com/office/drawing/2014/main" id="{C7C2F787-6D11-4287-A3C6-EEC152BD392F}"/>
              </a:ext>
            </a:extLst>
          </p:cNvPr>
          <p:cNvSpPr/>
          <p:nvPr/>
        </p:nvSpPr>
        <p:spPr>
          <a:xfrm>
            <a:off x="350927" y="464615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1" name="9.2.1.6 slide 12 7.wav"/>
            </a:hlinkClick>
            <a:extLst>
              <a:ext uri="{FF2B5EF4-FFF2-40B4-BE49-F238E27FC236}">
                <a16:creationId xmlns:a16="http://schemas.microsoft.com/office/drawing/2014/main" id="{1FAB9E34-96F8-4EBA-82C2-5A64F9E98DEB}"/>
              </a:ext>
            </a:extLst>
          </p:cNvPr>
          <p:cNvSpPr/>
          <p:nvPr/>
        </p:nvSpPr>
        <p:spPr>
          <a:xfrm>
            <a:off x="332908" y="514641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2" name="9.2.1.6 slide 12 8.wav"/>
            </a:hlinkClick>
            <a:extLst>
              <a:ext uri="{FF2B5EF4-FFF2-40B4-BE49-F238E27FC236}">
                <a16:creationId xmlns:a16="http://schemas.microsoft.com/office/drawing/2014/main" id="{C67A306D-D1B6-4E24-BA10-AB54D9801FEB}"/>
              </a:ext>
            </a:extLst>
          </p:cNvPr>
          <p:cNvSpPr/>
          <p:nvPr/>
        </p:nvSpPr>
        <p:spPr>
          <a:xfrm>
            <a:off x="332908" y="565974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0" name="Speech Bubble: Rectangle with Corners Rounded 49">
            <a:extLst>
              <a:ext uri="{FF2B5EF4-FFF2-40B4-BE49-F238E27FC236}">
                <a16:creationId xmlns:a16="http://schemas.microsoft.com/office/drawing/2014/main" id="{13C8F3E4-4E7B-4B5E-BB1B-CB5958EF914A}"/>
              </a:ext>
            </a:extLst>
          </p:cNvPr>
          <p:cNvSpPr/>
          <p:nvPr/>
        </p:nvSpPr>
        <p:spPr>
          <a:xfrm>
            <a:off x="4713492" y="1602341"/>
            <a:ext cx="2385399" cy="402738"/>
          </a:xfrm>
          <a:prstGeom prst="wedgeRoundRectCallout">
            <a:avLst>
              <a:gd name="adj1" fmla="val 2316"/>
              <a:gd name="adj2" fmla="val -4355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err="1">
                <a:ln>
                  <a:noFill/>
                </a:ln>
                <a:solidFill>
                  <a:prstClr val="white"/>
                </a:solidFill>
                <a:effectLst/>
                <a:uLnTx/>
                <a:uFillTx/>
                <a:latin typeface="Century Gothic" panose="020F0302020204030204"/>
              </a:rPr>
              <a:t>arabisch</a:t>
            </a:r>
            <a:r>
              <a:rPr kumimoji="0" lang="en-US" sz="2000" i="0" u="none" strike="noStrike" kern="1200" cap="none" spc="0" normalizeH="0" baseline="0" noProof="0" dirty="0">
                <a:ln>
                  <a:noFill/>
                </a:ln>
                <a:solidFill>
                  <a:prstClr val="white"/>
                </a:solidFill>
                <a:effectLst/>
                <a:uLnTx/>
                <a:uFillTx/>
                <a:latin typeface="Century Gothic" panose="020F0302020204030204"/>
              </a:rPr>
              <a:t> – </a:t>
            </a:r>
            <a:r>
              <a:rPr kumimoji="0" lang="en-US" sz="2000" i="0" u="none" strike="noStrike" kern="1200" cap="none" spc="0" normalizeH="0" baseline="0" noProof="0" dirty="0" err="1">
                <a:ln>
                  <a:noFill/>
                </a:ln>
                <a:solidFill>
                  <a:prstClr val="white"/>
                </a:solidFill>
                <a:effectLst/>
                <a:uLnTx/>
                <a:uFillTx/>
                <a:latin typeface="Century Gothic" panose="020F0302020204030204"/>
              </a:rPr>
              <a:t>arabic</a:t>
            </a:r>
            <a:endParaRPr kumimoji="0" lang="en-US" sz="2000" i="0" u="none" strike="noStrike" kern="1200" cap="none" spc="0" normalizeH="0" baseline="0" noProof="0" dirty="0">
              <a:ln>
                <a:noFill/>
              </a:ln>
              <a:solidFill>
                <a:prstClr val="white"/>
              </a:solidFill>
              <a:effectLst/>
              <a:uLnTx/>
              <a:uFillTx/>
              <a:latin typeface="Century Gothic" panose="020F0302020204030204"/>
            </a:endParaRPr>
          </a:p>
        </p:txBody>
      </p:sp>
      <p:sp>
        <p:nvSpPr>
          <p:cNvPr id="8" name="Rectangle 7">
            <a:extLst>
              <a:ext uri="{FF2B5EF4-FFF2-40B4-BE49-F238E27FC236}">
                <a16:creationId xmlns:a16="http://schemas.microsoft.com/office/drawing/2014/main" id="{794BDB2B-C582-4021-BF89-3F7E7E0E7E60}"/>
              </a:ext>
            </a:extLst>
          </p:cNvPr>
          <p:cNvSpPr/>
          <p:nvPr/>
        </p:nvSpPr>
        <p:spPr>
          <a:xfrm>
            <a:off x="3785015" y="919697"/>
            <a:ext cx="7828644" cy="400110"/>
          </a:xfrm>
          <a:prstGeom prst="rect">
            <a:avLst/>
          </a:prstGeom>
        </p:spPr>
        <p:txBody>
          <a:bodyPr wrap="square">
            <a:spAutoFit/>
          </a:bodyPr>
          <a:lstStyle/>
          <a:p>
            <a:r>
              <a:rPr lang="en-US" sz="2000" dirty="0">
                <a:solidFill>
                  <a:schemeClr val="accent5">
                    <a:lumMod val="50000"/>
                  </a:schemeClr>
                </a:solidFill>
              </a:rPr>
              <a:t>War das </a:t>
            </a:r>
            <a:r>
              <a:rPr lang="en-US" sz="2000" dirty="0" err="1">
                <a:solidFill>
                  <a:schemeClr val="accent5">
                    <a:lumMod val="50000"/>
                  </a:schemeClr>
                </a:solidFill>
              </a:rPr>
              <a:t>früher</a:t>
            </a:r>
            <a:r>
              <a:rPr lang="en-US" sz="2000" dirty="0">
                <a:solidFill>
                  <a:schemeClr val="accent5">
                    <a:lumMod val="50000"/>
                  </a:schemeClr>
                </a:solidFill>
              </a:rPr>
              <a:t> (F) </a:t>
            </a:r>
            <a:r>
              <a:rPr lang="en-US" sz="2000" dirty="0" err="1">
                <a:solidFill>
                  <a:schemeClr val="accent5">
                    <a:lumMod val="50000"/>
                  </a:schemeClr>
                </a:solidFill>
              </a:rPr>
              <a:t>oder</a:t>
            </a:r>
            <a:r>
              <a:rPr lang="en-US" sz="2000" dirty="0">
                <a:solidFill>
                  <a:schemeClr val="accent5">
                    <a:lumMod val="50000"/>
                  </a:schemeClr>
                </a:solidFill>
              </a:rPr>
              <a:t> </a:t>
            </a:r>
            <a:r>
              <a:rPr lang="en-US" sz="2000" dirty="0" err="1">
                <a:solidFill>
                  <a:schemeClr val="accent5">
                    <a:lumMod val="50000"/>
                  </a:schemeClr>
                </a:solidFill>
              </a:rPr>
              <a:t>ist</a:t>
            </a:r>
            <a:r>
              <a:rPr lang="en-US" sz="2000" dirty="0">
                <a:solidFill>
                  <a:schemeClr val="accent5">
                    <a:lumMod val="50000"/>
                  </a:schemeClr>
                </a:solidFill>
              </a:rPr>
              <a:t> das </a:t>
            </a:r>
            <a:r>
              <a:rPr lang="en-US" sz="2000" dirty="0" err="1">
                <a:solidFill>
                  <a:schemeClr val="accent5">
                    <a:lumMod val="50000"/>
                  </a:schemeClr>
                </a:solidFill>
              </a:rPr>
              <a:t>heute</a:t>
            </a:r>
            <a:r>
              <a:rPr lang="en-US" sz="2000" dirty="0">
                <a:solidFill>
                  <a:schemeClr val="accent5">
                    <a:lumMod val="50000"/>
                  </a:schemeClr>
                </a:solidFill>
              </a:rPr>
              <a:t> (H)?  Wie </a:t>
            </a:r>
            <a:r>
              <a:rPr lang="en-US" sz="2000" dirty="0" err="1">
                <a:solidFill>
                  <a:schemeClr val="accent5">
                    <a:lumMod val="50000"/>
                  </a:schemeClr>
                </a:solidFill>
              </a:rPr>
              <a:t>antworten</a:t>
            </a:r>
            <a:r>
              <a:rPr lang="en-US" sz="2000" dirty="0">
                <a:solidFill>
                  <a:schemeClr val="accent5">
                    <a:lumMod val="50000"/>
                  </a:schemeClr>
                </a:solidFill>
              </a:rPr>
              <a:t> </a:t>
            </a:r>
            <a:r>
              <a:rPr lang="en-US" sz="2000" dirty="0" err="1">
                <a:solidFill>
                  <a:schemeClr val="accent5">
                    <a:lumMod val="50000"/>
                  </a:schemeClr>
                </a:solidFill>
              </a:rPr>
              <a:t>sie</a:t>
            </a:r>
            <a:r>
              <a:rPr lang="en-US" sz="2000" dirty="0">
                <a:solidFill>
                  <a:schemeClr val="accent5">
                    <a:lumMod val="50000"/>
                  </a:schemeClr>
                </a:solidFill>
              </a:rPr>
              <a:t>? </a:t>
            </a:r>
            <a:endParaRPr lang="en-GB" sz="2000" dirty="0"/>
          </a:p>
        </p:txBody>
      </p:sp>
      <p:sp>
        <p:nvSpPr>
          <p:cNvPr id="11" name="Rectangle 10">
            <a:extLst>
              <a:ext uri="{FF2B5EF4-FFF2-40B4-BE49-F238E27FC236}">
                <a16:creationId xmlns:a16="http://schemas.microsoft.com/office/drawing/2014/main" id="{D7FAC26D-4836-40BB-B59B-608A255B42A3}"/>
              </a:ext>
            </a:extLst>
          </p:cNvPr>
          <p:cNvSpPr/>
          <p:nvPr/>
        </p:nvSpPr>
        <p:spPr>
          <a:xfrm>
            <a:off x="9053778" y="2152827"/>
            <a:ext cx="2428870" cy="400110"/>
          </a:xfrm>
          <a:prstGeom prst="rect">
            <a:avLst/>
          </a:prstGeom>
        </p:spPr>
        <p:txBody>
          <a:bodyPr wrap="none">
            <a:spAutoFit/>
          </a:bodyPr>
          <a:lstStyle/>
          <a:p>
            <a:pPr lvl="0" algn="ctr"/>
            <a:r>
              <a:rPr lang="en-GB" sz="2000" b="1" dirty="0">
                <a:solidFill>
                  <a:srgbClr val="5B9BD5">
                    <a:lumMod val="50000"/>
                  </a:srgbClr>
                </a:solidFill>
              </a:rPr>
              <a:t>Muss / </a:t>
            </a:r>
            <a:r>
              <a:rPr lang="en-GB" sz="2000" b="1" dirty="0" err="1">
                <a:solidFill>
                  <a:srgbClr val="5B9BD5">
                    <a:lumMod val="50000"/>
                  </a:srgbClr>
                </a:solidFill>
              </a:rPr>
              <a:t>Musste</a:t>
            </a:r>
            <a:r>
              <a:rPr lang="en-GB" sz="2000" b="1" dirty="0">
                <a:solidFill>
                  <a:srgbClr val="5B9BD5">
                    <a:lumMod val="50000"/>
                  </a:srgbClr>
                </a:solidFill>
              </a:rPr>
              <a:t> ich.</a:t>
            </a:r>
          </a:p>
        </p:txBody>
      </p:sp>
      <p:sp>
        <p:nvSpPr>
          <p:cNvPr id="58" name="Rectangle 57">
            <a:extLst>
              <a:ext uri="{FF2B5EF4-FFF2-40B4-BE49-F238E27FC236}">
                <a16:creationId xmlns:a16="http://schemas.microsoft.com/office/drawing/2014/main" id="{6B8B73F4-EC51-4380-97FD-64EF29D14932}"/>
              </a:ext>
            </a:extLst>
          </p:cNvPr>
          <p:cNvSpPr/>
          <p:nvPr/>
        </p:nvSpPr>
        <p:spPr>
          <a:xfrm>
            <a:off x="8901638" y="2637544"/>
            <a:ext cx="2821606" cy="400110"/>
          </a:xfrm>
          <a:prstGeom prst="rect">
            <a:avLst/>
          </a:prstGeom>
        </p:spPr>
        <p:txBody>
          <a:bodyPr wrap="none">
            <a:spAutoFit/>
          </a:bodyPr>
          <a:lstStyle/>
          <a:p>
            <a:pPr lvl="0" algn="ctr"/>
            <a:r>
              <a:rPr lang="en-GB" sz="2000" b="1" dirty="0">
                <a:solidFill>
                  <a:srgbClr val="5B9BD5">
                    <a:lumMod val="50000"/>
                  </a:srgbClr>
                </a:solidFill>
              </a:rPr>
              <a:t>Will / </a:t>
            </a:r>
            <a:r>
              <a:rPr lang="en-GB" sz="2000" b="1" dirty="0" err="1">
                <a:solidFill>
                  <a:srgbClr val="5B9BD5">
                    <a:lumMod val="50000"/>
                  </a:srgbClr>
                </a:solidFill>
              </a:rPr>
              <a:t>Wollte</a:t>
            </a:r>
            <a:r>
              <a:rPr lang="en-GB" sz="2000" b="1" dirty="0">
                <a:solidFill>
                  <a:srgbClr val="5B9BD5">
                    <a:lumMod val="50000"/>
                  </a:srgbClr>
                </a:solidFill>
              </a:rPr>
              <a:t> ich </a:t>
            </a:r>
            <a:r>
              <a:rPr lang="en-GB" sz="2000" b="1" dirty="0" err="1">
                <a:solidFill>
                  <a:srgbClr val="5B9BD5">
                    <a:lumMod val="50000"/>
                  </a:srgbClr>
                </a:solidFill>
              </a:rPr>
              <a:t>nicht</a:t>
            </a:r>
            <a:r>
              <a:rPr lang="en-GB" sz="2000" b="1" dirty="0">
                <a:solidFill>
                  <a:srgbClr val="5B9BD5">
                    <a:lumMod val="50000"/>
                  </a:srgbClr>
                </a:solidFill>
              </a:rPr>
              <a:t>.</a:t>
            </a:r>
          </a:p>
        </p:txBody>
      </p:sp>
      <p:sp>
        <p:nvSpPr>
          <p:cNvPr id="59" name="Rectangle 58">
            <a:extLst>
              <a:ext uri="{FF2B5EF4-FFF2-40B4-BE49-F238E27FC236}">
                <a16:creationId xmlns:a16="http://schemas.microsoft.com/office/drawing/2014/main" id="{9C412B73-AC35-4284-B521-E4D0BD365E12}"/>
              </a:ext>
            </a:extLst>
          </p:cNvPr>
          <p:cNvSpPr/>
          <p:nvPr/>
        </p:nvSpPr>
        <p:spPr>
          <a:xfrm>
            <a:off x="9053778" y="3122010"/>
            <a:ext cx="2476961" cy="400110"/>
          </a:xfrm>
          <a:prstGeom prst="rect">
            <a:avLst/>
          </a:prstGeom>
        </p:spPr>
        <p:txBody>
          <a:bodyPr wrap="none">
            <a:spAutoFit/>
          </a:bodyPr>
          <a:lstStyle/>
          <a:p>
            <a:pPr lvl="0" algn="ctr"/>
            <a:r>
              <a:rPr lang="en-GB" sz="2000" b="1" dirty="0" err="1">
                <a:solidFill>
                  <a:srgbClr val="5B9BD5">
                    <a:lumMod val="50000"/>
                  </a:srgbClr>
                </a:solidFill>
              </a:rPr>
              <a:t>Kann</a:t>
            </a:r>
            <a:r>
              <a:rPr lang="en-GB" sz="2000" b="1" dirty="0">
                <a:solidFill>
                  <a:srgbClr val="5B9BD5">
                    <a:lumMod val="50000"/>
                  </a:srgbClr>
                </a:solidFill>
              </a:rPr>
              <a:t> / </a:t>
            </a:r>
            <a:r>
              <a:rPr lang="en-GB" sz="2000" b="1" dirty="0" err="1">
                <a:solidFill>
                  <a:srgbClr val="5B9BD5">
                    <a:lumMod val="50000"/>
                  </a:srgbClr>
                </a:solidFill>
              </a:rPr>
              <a:t>Konnte</a:t>
            </a:r>
            <a:r>
              <a:rPr lang="en-GB" sz="2000" b="1" dirty="0">
                <a:solidFill>
                  <a:srgbClr val="5B9BD5">
                    <a:lumMod val="50000"/>
                  </a:srgbClr>
                </a:solidFill>
              </a:rPr>
              <a:t> ich.</a:t>
            </a:r>
          </a:p>
        </p:txBody>
      </p:sp>
      <p:sp>
        <p:nvSpPr>
          <p:cNvPr id="60" name="Rectangle 59">
            <a:extLst>
              <a:ext uri="{FF2B5EF4-FFF2-40B4-BE49-F238E27FC236}">
                <a16:creationId xmlns:a16="http://schemas.microsoft.com/office/drawing/2014/main" id="{C06881EF-240D-41C0-9C16-A366F2EA588C}"/>
              </a:ext>
            </a:extLst>
          </p:cNvPr>
          <p:cNvSpPr/>
          <p:nvPr/>
        </p:nvSpPr>
        <p:spPr>
          <a:xfrm>
            <a:off x="9242276" y="3630918"/>
            <a:ext cx="2140330" cy="400110"/>
          </a:xfrm>
          <a:prstGeom prst="rect">
            <a:avLst/>
          </a:prstGeom>
        </p:spPr>
        <p:txBody>
          <a:bodyPr wrap="none">
            <a:spAutoFit/>
          </a:bodyPr>
          <a:lstStyle/>
          <a:p>
            <a:pPr lvl="0" algn="ctr"/>
            <a:r>
              <a:rPr lang="en-GB" sz="2000" b="1" dirty="0">
                <a:solidFill>
                  <a:srgbClr val="5B9BD5">
                    <a:lumMod val="50000"/>
                  </a:srgbClr>
                </a:solidFill>
              </a:rPr>
              <a:t>Will / </a:t>
            </a:r>
            <a:r>
              <a:rPr lang="en-GB" sz="2000" b="1" dirty="0" err="1">
                <a:solidFill>
                  <a:srgbClr val="5B9BD5">
                    <a:lumMod val="50000"/>
                  </a:srgbClr>
                </a:solidFill>
              </a:rPr>
              <a:t>Wollte</a:t>
            </a:r>
            <a:r>
              <a:rPr lang="en-GB" sz="2000" b="1" dirty="0">
                <a:solidFill>
                  <a:srgbClr val="5B9BD5">
                    <a:lumMod val="50000"/>
                  </a:srgbClr>
                </a:solidFill>
              </a:rPr>
              <a:t> ich.</a:t>
            </a:r>
          </a:p>
        </p:txBody>
      </p:sp>
      <p:sp>
        <p:nvSpPr>
          <p:cNvPr id="61" name="Rectangle 60">
            <a:extLst>
              <a:ext uri="{FF2B5EF4-FFF2-40B4-BE49-F238E27FC236}">
                <a16:creationId xmlns:a16="http://schemas.microsoft.com/office/drawing/2014/main" id="{FC91565C-3DBD-4577-8B77-E255D75B92F1}"/>
              </a:ext>
            </a:extLst>
          </p:cNvPr>
          <p:cNvSpPr/>
          <p:nvPr/>
        </p:nvSpPr>
        <p:spPr>
          <a:xfrm>
            <a:off x="8847180" y="4150195"/>
            <a:ext cx="3110147" cy="400110"/>
          </a:xfrm>
          <a:prstGeom prst="rect">
            <a:avLst/>
          </a:prstGeom>
        </p:spPr>
        <p:txBody>
          <a:bodyPr wrap="none">
            <a:spAutoFit/>
          </a:bodyPr>
          <a:lstStyle/>
          <a:p>
            <a:pPr lvl="0" algn="ctr"/>
            <a:r>
              <a:rPr lang="en-GB" sz="2000" b="1" dirty="0">
                <a:solidFill>
                  <a:srgbClr val="5B9BD5">
                    <a:lumMod val="50000"/>
                  </a:srgbClr>
                </a:solidFill>
              </a:rPr>
              <a:t>Muss / </a:t>
            </a:r>
            <a:r>
              <a:rPr lang="en-GB" sz="2000" b="1" dirty="0" err="1">
                <a:solidFill>
                  <a:srgbClr val="5B9BD5">
                    <a:lumMod val="50000"/>
                  </a:srgbClr>
                </a:solidFill>
              </a:rPr>
              <a:t>Musste</a:t>
            </a:r>
            <a:r>
              <a:rPr lang="en-GB" sz="2000" b="1" dirty="0">
                <a:solidFill>
                  <a:srgbClr val="5B9BD5">
                    <a:lumMod val="50000"/>
                  </a:srgbClr>
                </a:solidFill>
              </a:rPr>
              <a:t> ich </a:t>
            </a:r>
            <a:r>
              <a:rPr lang="en-GB" sz="2000" b="1" dirty="0" err="1">
                <a:solidFill>
                  <a:srgbClr val="5B9BD5">
                    <a:lumMod val="50000"/>
                  </a:srgbClr>
                </a:solidFill>
              </a:rPr>
              <a:t>nicht</a:t>
            </a:r>
            <a:r>
              <a:rPr lang="en-GB" sz="2000" b="1" dirty="0">
                <a:solidFill>
                  <a:srgbClr val="5B9BD5">
                    <a:lumMod val="50000"/>
                  </a:srgbClr>
                </a:solidFill>
              </a:rPr>
              <a:t>.</a:t>
            </a:r>
          </a:p>
        </p:txBody>
      </p:sp>
      <p:sp>
        <p:nvSpPr>
          <p:cNvPr id="62" name="Rectangle 61">
            <a:extLst>
              <a:ext uri="{FF2B5EF4-FFF2-40B4-BE49-F238E27FC236}">
                <a16:creationId xmlns:a16="http://schemas.microsoft.com/office/drawing/2014/main" id="{016F5BDE-FF1D-4183-914A-417790A14382}"/>
              </a:ext>
            </a:extLst>
          </p:cNvPr>
          <p:cNvSpPr/>
          <p:nvPr/>
        </p:nvSpPr>
        <p:spPr>
          <a:xfrm>
            <a:off x="9182147" y="4590083"/>
            <a:ext cx="2476961" cy="400110"/>
          </a:xfrm>
          <a:prstGeom prst="rect">
            <a:avLst/>
          </a:prstGeom>
        </p:spPr>
        <p:txBody>
          <a:bodyPr wrap="none">
            <a:spAutoFit/>
          </a:bodyPr>
          <a:lstStyle/>
          <a:p>
            <a:pPr lvl="0" algn="ctr"/>
            <a:r>
              <a:rPr lang="en-GB" sz="2000" b="1" dirty="0" err="1">
                <a:solidFill>
                  <a:srgbClr val="5B9BD5">
                    <a:lumMod val="50000"/>
                  </a:srgbClr>
                </a:solidFill>
              </a:rPr>
              <a:t>Kann</a:t>
            </a:r>
            <a:r>
              <a:rPr lang="en-GB" sz="2000" b="1" dirty="0">
                <a:solidFill>
                  <a:srgbClr val="5B9BD5">
                    <a:lumMod val="50000"/>
                  </a:srgbClr>
                </a:solidFill>
              </a:rPr>
              <a:t> / </a:t>
            </a:r>
            <a:r>
              <a:rPr lang="en-GB" sz="2000" b="1" dirty="0" err="1">
                <a:solidFill>
                  <a:srgbClr val="5B9BD5">
                    <a:lumMod val="50000"/>
                  </a:srgbClr>
                </a:solidFill>
              </a:rPr>
              <a:t>Konnte</a:t>
            </a:r>
            <a:r>
              <a:rPr lang="en-GB" sz="2000" b="1" dirty="0">
                <a:solidFill>
                  <a:srgbClr val="5B9BD5">
                    <a:lumMod val="50000"/>
                  </a:srgbClr>
                </a:solidFill>
              </a:rPr>
              <a:t> ich.</a:t>
            </a:r>
          </a:p>
        </p:txBody>
      </p:sp>
      <p:sp>
        <p:nvSpPr>
          <p:cNvPr id="63" name="Rectangle 62">
            <a:extLst>
              <a:ext uri="{FF2B5EF4-FFF2-40B4-BE49-F238E27FC236}">
                <a16:creationId xmlns:a16="http://schemas.microsoft.com/office/drawing/2014/main" id="{3293EA68-4361-4036-82C0-2B0EB720D9A8}"/>
              </a:ext>
            </a:extLst>
          </p:cNvPr>
          <p:cNvSpPr/>
          <p:nvPr/>
        </p:nvSpPr>
        <p:spPr>
          <a:xfrm>
            <a:off x="9287036" y="5108162"/>
            <a:ext cx="2140330" cy="400110"/>
          </a:xfrm>
          <a:prstGeom prst="rect">
            <a:avLst/>
          </a:prstGeom>
        </p:spPr>
        <p:txBody>
          <a:bodyPr wrap="none">
            <a:spAutoFit/>
          </a:bodyPr>
          <a:lstStyle/>
          <a:p>
            <a:pPr lvl="0" algn="ctr"/>
            <a:r>
              <a:rPr lang="en-GB" sz="2000" b="1" dirty="0">
                <a:solidFill>
                  <a:srgbClr val="5B9BD5">
                    <a:lumMod val="50000"/>
                  </a:srgbClr>
                </a:solidFill>
              </a:rPr>
              <a:t>Will / </a:t>
            </a:r>
            <a:r>
              <a:rPr lang="en-GB" sz="2000" b="1" dirty="0" err="1">
                <a:solidFill>
                  <a:srgbClr val="5B9BD5">
                    <a:lumMod val="50000"/>
                  </a:srgbClr>
                </a:solidFill>
              </a:rPr>
              <a:t>Wollte</a:t>
            </a:r>
            <a:r>
              <a:rPr lang="en-GB" sz="2000" b="1" dirty="0">
                <a:solidFill>
                  <a:srgbClr val="5B9BD5">
                    <a:lumMod val="50000"/>
                  </a:srgbClr>
                </a:solidFill>
              </a:rPr>
              <a:t> ich.</a:t>
            </a:r>
          </a:p>
        </p:txBody>
      </p:sp>
      <p:sp>
        <p:nvSpPr>
          <p:cNvPr id="64" name="Rectangle 63">
            <a:extLst>
              <a:ext uri="{FF2B5EF4-FFF2-40B4-BE49-F238E27FC236}">
                <a16:creationId xmlns:a16="http://schemas.microsoft.com/office/drawing/2014/main" id="{3156EC70-86F7-4AE5-A671-D5A435855435}"/>
              </a:ext>
            </a:extLst>
          </p:cNvPr>
          <p:cNvSpPr/>
          <p:nvPr/>
        </p:nvSpPr>
        <p:spPr>
          <a:xfrm>
            <a:off x="8778082" y="5592879"/>
            <a:ext cx="3158237" cy="400110"/>
          </a:xfrm>
          <a:prstGeom prst="rect">
            <a:avLst/>
          </a:prstGeom>
        </p:spPr>
        <p:txBody>
          <a:bodyPr wrap="none">
            <a:spAutoFit/>
          </a:bodyPr>
          <a:lstStyle/>
          <a:p>
            <a:pPr algn="ctr"/>
            <a:r>
              <a:rPr lang="en-GB" sz="2000" b="1" dirty="0" err="1">
                <a:solidFill>
                  <a:schemeClr val="accent1">
                    <a:lumMod val="50000"/>
                  </a:schemeClr>
                </a:solidFill>
              </a:rPr>
              <a:t>Kann</a:t>
            </a:r>
            <a:r>
              <a:rPr lang="en-GB" sz="2000" b="1" dirty="0">
                <a:solidFill>
                  <a:schemeClr val="accent1">
                    <a:lumMod val="50000"/>
                  </a:schemeClr>
                </a:solidFill>
              </a:rPr>
              <a:t> / </a:t>
            </a:r>
            <a:r>
              <a:rPr lang="en-GB" sz="2000" b="1" dirty="0" err="1">
                <a:solidFill>
                  <a:schemeClr val="accent1">
                    <a:lumMod val="50000"/>
                  </a:schemeClr>
                </a:solidFill>
              </a:rPr>
              <a:t>Konnte</a:t>
            </a:r>
            <a:r>
              <a:rPr lang="en-GB" sz="2000" b="1" dirty="0">
                <a:solidFill>
                  <a:schemeClr val="accent1">
                    <a:lumMod val="50000"/>
                  </a:schemeClr>
                </a:solidFill>
              </a:rPr>
              <a:t> ich </a:t>
            </a:r>
            <a:r>
              <a:rPr lang="en-GB" sz="2000" b="1" dirty="0" err="1">
                <a:solidFill>
                  <a:schemeClr val="accent1">
                    <a:lumMod val="50000"/>
                  </a:schemeClr>
                </a:solidFill>
              </a:rPr>
              <a:t>nicht</a:t>
            </a:r>
            <a:r>
              <a:rPr lang="en-GB" sz="2000" b="1" dirty="0">
                <a:solidFill>
                  <a:schemeClr val="accent1">
                    <a:lumMod val="50000"/>
                  </a:schemeClr>
                </a:solidFill>
              </a:rPr>
              <a:t>.</a:t>
            </a:r>
          </a:p>
        </p:txBody>
      </p:sp>
      <p:sp>
        <p:nvSpPr>
          <p:cNvPr id="40" name="TextBox 39" descr="text box hiding answer">
            <a:extLst>
              <a:ext uri="{FF2B5EF4-FFF2-40B4-BE49-F238E27FC236}">
                <a16:creationId xmlns:a16="http://schemas.microsoft.com/office/drawing/2014/main" id="{49AF42FE-0871-423E-989C-FEE30DE96EF7}"/>
              </a:ext>
            </a:extLst>
          </p:cNvPr>
          <p:cNvSpPr txBox="1"/>
          <p:nvPr/>
        </p:nvSpPr>
        <p:spPr>
          <a:xfrm>
            <a:off x="8860049" y="2219278"/>
            <a:ext cx="1107800"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E6EA5117-5403-4238-82D5-64B03357F9C3}"/>
              </a:ext>
            </a:extLst>
          </p:cNvPr>
          <p:cNvSpPr txBox="1"/>
          <p:nvPr/>
        </p:nvSpPr>
        <p:spPr>
          <a:xfrm>
            <a:off x="9413949" y="2624556"/>
            <a:ext cx="1107800" cy="46499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9165E34B-A7CA-45DA-A295-D957AEAC932E}"/>
              </a:ext>
            </a:extLst>
          </p:cNvPr>
          <p:cNvSpPr txBox="1"/>
          <p:nvPr/>
        </p:nvSpPr>
        <p:spPr>
          <a:xfrm>
            <a:off x="9812449" y="3198353"/>
            <a:ext cx="1161653" cy="31309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3500F999-5F14-4497-BD13-9BB2DEBB7494}"/>
              </a:ext>
            </a:extLst>
          </p:cNvPr>
          <p:cNvSpPr txBox="1"/>
          <p:nvPr/>
        </p:nvSpPr>
        <p:spPr>
          <a:xfrm>
            <a:off x="9195003" y="3620245"/>
            <a:ext cx="772846" cy="35792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descr="text box hiding answer">
            <a:extLst>
              <a:ext uri="{FF2B5EF4-FFF2-40B4-BE49-F238E27FC236}">
                <a16:creationId xmlns:a16="http://schemas.microsoft.com/office/drawing/2014/main" id="{70A36B8C-8F94-4732-A0CD-0DCA88FFAF30}"/>
              </a:ext>
            </a:extLst>
          </p:cNvPr>
          <p:cNvSpPr txBox="1"/>
          <p:nvPr/>
        </p:nvSpPr>
        <p:spPr>
          <a:xfrm>
            <a:off x="9581427" y="4176055"/>
            <a:ext cx="1086574" cy="32942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descr="text box hiding answer">
            <a:extLst>
              <a:ext uri="{FF2B5EF4-FFF2-40B4-BE49-F238E27FC236}">
                <a16:creationId xmlns:a16="http://schemas.microsoft.com/office/drawing/2014/main" id="{3651E6F2-B6AA-4790-8EEF-EB80E16C40F1}"/>
              </a:ext>
            </a:extLst>
          </p:cNvPr>
          <p:cNvSpPr txBox="1"/>
          <p:nvPr/>
        </p:nvSpPr>
        <p:spPr>
          <a:xfrm>
            <a:off x="9942935" y="4639456"/>
            <a:ext cx="1095743" cy="32080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0CCB05B2-08A5-4F33-9B47-5D84B5D4193F}"/>
              </a:ext>
            </a:extLst>
          </p:cNvPr>
          <p:cNvSpPr txBox="1"/>
          <p:nvPr/>
        </p:nvSpPr>
        <p:spPr>
          <a:xfrm>
            <a:off x="9172854" y="5174498"/>
            <a:ext cx="808850" cy="29429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6" name="TextBox 55" descr="text box hiding answer">
            <a:extLst>
              <a:ext uri="{FF2B5EF4-FFF2-40B4-BE49-F238E27FC236}">
                <a16:creationId xmlns:a16="http://schemas.microsoft.com/office/drawing/2014/main" id="{446D05A8-8B59-48C7-B0A6-BBBD69927543}"/>
              </a:ext>
            </a:extLst>
          </p:cNvPr>
          <p:cNvSpPr txBox="1"/>
          <p:nvPr/>
        </p:nvSpPr>
        <p:spPr>
          <a:xfrm>
            <a:off x="9563424" y="5612174"/>
            <a:ext cx="1104577" cy="29747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7" name="Picture 16" descr="A picture containing text, vector graphics&#10;&#10;Description automatically generated">
            <a:extLst>
              <a:ext uri="{FF2B5EF4-FFF2-40B4-BE49-F238E27FC236}">
                <a16:creationId xmlns:a16="http://schemas.microsoft.com/office/drawing/2014/main" id="{0677236B-5EC2-4AFB-8364-A01E039E286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31739" y="575325"/>
            <a:ext cx="1001822" cy="1022495"/>
          </a:xfrm>
          <a:prstGeom prst="rect">
            <a:avLst/>
          </a:prstGeom>
        </p:spPr>
      </p:pic>
      <p:pic>
        <p:nvPicPr>
          <p:cNvPr id="14" name="Picture 13" descr="Logo&#10;&#10;Description automatically generated">
            <a:extLst>
              <a:ext uri="{FF2B5EF4-FFF2-40B4-BE49-F238E27FC236}">
                <a16:creationId xmlns:a16="http://schemas.microsoft.com/office/drawing/2014/main" id="{8BD07F19-85DB-4B17-ADCC-303D8A19DA2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8348" y="1077077"/>
            <a:ext cx="620066" cy="975104"/>
          </a:xfrm>
          <a:prstGeom prst="rect">
            <a:avLst/>
          </a:prstGeom>
        </p:spPr>
      </p:pic>
      <p:pic>
        <p:nvPicPr>
          <p:cNvPr id="23" name="Picture 22" descr="A picture containing clipart&#10;&#10;Description automatically generated">
            <a:extLst>
              <a:ext uri="{FF2B5EF4-FFF2-40B4-BE49-F238E27FC236}">
                <a16:creationId xmlns:a16="http://schemas.microsoft.com/office/drawing/2014/main" id="{1FC2A2B3-35BC-4C3B-BB2A-1A4C232ADD26}"/>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25" y="1152468"/>
            <a:ext cx="714777" cy="884880"/>
          </a:xfrm>
          <a:prstGeom prst="rect">
            <a:avLst/>
          </a:prstGeom>
        </p:spPr>
      </p:pic>
      <p:sp>
        <p:nvSpPr>
          <p:cNvPr id="53" name="Speech Bubble: Rectangle with Corners Rounded 52">
            <a:extLst>
              <a:ext uri="{FF2B5EF4-FFF2-40B4-BE49-F238E27FC236}">
                <a16:creationId xmlns:a16="http://schemas.microsoft.com/office/drawing/2014/main" id="{048EE16E-D37F-4AA7-AD94-E3CB64A50252}"/>
              </a:ext>
            </a:extLst>
          </p:cNvPr>
          <p:cNvSpPr/>
          <p:nvPr/>
        </p:nvSpPr>
        <p:spPr>
          <a:xfrm>
            <a:off x="3685127" y="212991"/>
            <a:ext cx="7313244" cy="1242156"/>
          </a:xfrm>
          <a:prstGeom prst="wedgeRoundRectCallout">
            <a:avLst>
              <a:gd name="adj1" fmla="val 28916"/>
              <a:gd name="adj2" fmla="val 6929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latin typeface="Century Gothic" panose="020B0502020202020204" pitchFamily="34" charset="0"/>
              </a:rPr>
              <a:t>In German the verb always comes 2</a:t>
            </a:r>
            <a:r>
              <a:rPr lang="en-US" sz="2000" baseline="30000" dirty="0">
                <a:solidFill>
                  <a:prstClr val="white"/>
                </a:solidFill>
                <a:latin typeface="Century Gothic" panose="020B0502020202020204" pitchFamily="34" charset="0"/>
              </a:rPr>
              <a:t>nd</a:t>
            </a:r>
            <a:r>
              <a:rPr lang="en-US" sz="2000" dirty="0">
                <a:solidFill>
                  <a:prstClr val="white"/>
                </a:solidFill>
                <a:latin typeface="Century Gothic" panose="020B0502020202020204" pitchFamily="34" charset="0"/>
              </a:rPr>
              <a:t>. These informal answers start with the verb because there is an unspoken </a:t>
            </a:r>
            <a:r>
              <a:rPr lang="en-US" sz="2000" b="1" dirty="0">
                <a:solidFill>
                  <a:prstClr val="white"/>
                </a:solidFill>
                <a:latin typeface="Century Gothic" panose="020B0502020202020204" pitchFamily="34" charset="0"/>
              </a:rPr>
              <a:t>das</a:t>
            </a:r>
            <a:r>
              <a:rPr lang="en-US" sz="2000" dirty="0">
                <a:solidFill>
                  <a:prstClr val="white"/>
                </a:solidFill>
                <a:latin typeface="Century Gothic" panose="020B0502020202020204" pitchFamily="34" charset="0"/>
              </a:rPr>
              <a:t> (</a:t>
            </a:r>
            <a:r>
              <a:rPr lang="en-US" sz="2000" i="1" dirty="0">
                <a:solidFill>
                  <a:prstClr val="white"/>
                </a:solidFill>
                <a:latin typeface="Century Gothic" panose="020B0502020202020204" pitchFamily="34" charset="0"/>
              </a:rPr>
              <a:t>that</a:t>
            </a:r>
            <a:r>
              <a:rPr lang="en-US" sz="2000" dirty="0">
                <a:solidFill>
                  <a:prstClr val="white"/>
                </a:solidFill>
                <a:latin typeface="Century Gothic" panose="020B0502020202020204" pitchFamily="34" charset="0"/>
              </a:rPr>
              <a:t>), which comes first, e.g. </a:t>
            </a:r>
            <a:r>
              <a:rPr lang="en-US" sz="2000" b="1" dirty="0">
                <a:solidFill>
                  <a:prstClr val="white"/>
                </a:solidFill>
                <a:latin typeface="Century Gothic" panose="020B0502020202020204" pitchFamily="34" charset="0"/>
              </a:rPr>
              <a:t>Das</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musste</a:t>
            </a:r>
            <a:r>
              <a:rPr lang="en-US" sz="2000" dirty="0">
                <a:solidFill>
                  <a:prstClr val="white"/>
                </a:solidFill>
                <a:latin typeface="Century Gothic" panose="020B0502020202020204" pitchFamily="34" charset="0"/>
              </a:rPr>
              <a:t> ich.</a:t>
            </a:r>
          </a:p>
        </p:txBody>
      </p:sp>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1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2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24"/>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5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0" nodeType="clickEffect">
                                  <p:stCondLst>
                                    <p:cond delay="0"/>
                                  </p:stCondLst>
                                  <p:childTnLst>
                                    <p:set>
                                      <p:cBhvr>
                                        <p:cTn id="108" dur="1" fill="hold">
                                          <p:stCondLst>
                                            <p:cond delay="0"/>
                                          </p:stCondLst>
                                        </p:cTn>
                                        <p:tgtEl>
                                          <p:spTgt spid="27"/>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6"/>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0"/>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53"/>
                                        </p:tgtEl>
                                        <p:attrNameLst>
                                          <p:attrName>style.visibility</p:attrName>
                                        </p:attrNameLst>
                                      </p:cBhvr>
                                      <p:to>
                                        <p:strVal val="visible"/>
                                      </p:to>
                                    </p:set>
                                  </p:childTnLst>
                                </p:cTn>
                              </p:par>
                              <p:par>
                                <p:cTn id="121" presetID="1" presetClass="exit" presetSubtype="0" fill="hold" grpId="0" nodeType="withEffect">
                                  <p:stCondLst>
                                    <p:cond delay="0"/>
                                  </p:stCondLst>
                                  <p:childTnLst>
                                    <p:set>
                                      <p:cBhvr>
                                        <p:cTn id="12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8" grpId="0"/>
      <p:bldP spid="11" grpId="0"/>
      <p:bldP spid="58" grpId="0"/>
      <p:bldP spid="59" grpId="0"/>
      <p:bldP spid="60" grpId="0"/>
      <p:bldP spid="61" grpId="0"/>
      <p:bldP spid="62" grpId="0"/>
      <p:bldP spid="63" grpId="0"/>
      <p:bldP spid="64" grpId="0"/>
      <p:bldP spid="40" grpId="0" animBg="1"/>
      <p:bldP spid="43" grpId="0" animBg="1"/>
      <p:bldP spid="44" grpId="0" animBg="1"/>
      <p:bldP spid="46" grpId="0" animBg="1"/>
      <p:bldP spid="48" grpId="0" animBg="1"/>
      <p:bldP spid="52" grpId="0" animBg="1"/>
      <p:bldP spid="54" grpId="0" animBg="1"/>
      <p:bldP spid="56" grpId="0" animBg="1"/>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2990"/>
            <a:ext cx="4572000" cy="869950"/>
          </a:xfrm>
          <a:prstGeom prst="rect">
            <a:avLst/>
          </a:prstGeom>
        </p:spPr>
      </p:pic>
      <p:sp>
        <p:nvSpPr>
          <p:cNvPr id="4" name="Title 3"/>
          <p:cNvSpPr>
            <a:spLocks noGrp="1"/>
          </p:cNvSpPr>
          <p:nvPr>
            <p:ph type="title"/>
          </p:nvPr>
        </p:nvSpPr>
        <p:spPr>
          <a:xfrm>
            <a:off x="0" y="271171"/>
            <a:ext cx="4015409" cy="707849"/>
          </a:xfrm>
        </p:spPr>
        <p:txBody>
          <a:bodyPr>
            <a:normAutofit/>
          </a:bodyPr>
          <a:lstStyle/>
          <a:p>
            <a:r>
              <a:rPr lang="en-US" sz="3600" b="1" dirty="0">
                <a:solidFill>
                  <a:schemeClr val="bg1"/>
                </a:solidFill>
              </a:rPr>
              <a:t>Das </a:t>
            </a:r>
            <a:r>
              <a:rPr lang="en-US" sz="3600" b="1" dirty="0" err="1">
                <a:solidFill>
                  <a:schemeClr val="bg1"/>
                </a:solidFill>
              </a:rPr>
              <a:t>böse</a:t>
            </a:r>
            <a:r>
              <a:rPr lang="en-US" sz="3600" b="1" dirty="0">
                <a:solidFill>
                  <a:schemeClr val="bg1"/>
                </a:solidFill>
              </a:rPr>
              <a:t> Auge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88EAF312-5A1E-4AC8-8B5A-2729A92EEE40}"/>
              </a:ext>
            </a:extLst>
          </p:cNvPr>
          <p:cNvSpPr txBox="1"/>
          <p:nvPr/>
        </p:nvSpPr>
        <p:spPr>
          <a:xfrm>
            <a:off x="20264" y="1863462"/>
            <a:ext cx="12171736" cy="2246769"/>
          </a:xfrm>
          <a:prstGeom prst="rect">
            <a:avLst/>
          </a:prstGeom>
          <a:solidFill>
            <a:schemeClr val="accent1">
              <a:lumMod val="20000"/>
              <a:lumOff val="80000"/>
            </a:schemeClr>
          </a:solidFill>
          <a:ln>
            <a:solidFill>
              <a:srgbClr val="002060"/>
            </a:solidFill>
          </a:ln>
        </p:spPr>
        <p:txBody>
          <a:bodyPr wrap="square" rtlCol="0">
            <a:spAutoFit/>
          </a:bodyPr>
          <a:lstStyle/>
          <a:p>
            <a:pPr lvl="0">
              <a:defRPr/>
            </a:pPr>
            <a:r>
              <a:rPr lang="de-DE" sz="2000" dirty="0">
                <a:solidFill>
                  <a:srgbClr val="4472C4">
                    <a:lumMod val="50000"/>
                  </a:srgbClr>
                </a:solidFill>
              </a:rPr>
              <a:t>In der Türkei und auch in einigen anderen Ländern sieht man oft ein blaues </a:t>
            </a:r>
            <a:r>
              <a:rPr lang="de-DE" sz="2000" b="1" dirty="0">
                <a:solidFill>
                  <a:srgbClr val="4472C4">
                    <a:lumMod val="50000"/>
                  </a:srgbClr>
                </a:solidFill>
              </a:rPr>
              <a:t>Amulett </a:t>
            </a:r>
            <a:r>
              <a:rPr lang="de-DE" sz="2000" dirty="0">
                <a:solidFill>
                  <a:srgbClr val="4472C4">
                    <a:lumMod val="50000"/>
                  </a:srgbClr>
                </a:solidFill>
              </a:rPr>
              <a:t>in Form von einem Auge. Es hat </a:t>
            </a:r>
            <a:r>
              <a:rPr lang="de-DE" sz="2000" b="1" dirty="0">
                <a:solidFill>
                  <a:srgbClr val="4472C4">
                    <a:lumMod val="50000"/>
                  </a:srgbClr>
                </a:solidFill>
              </a:rPr>
              <a:t>verschiedene</a:t>
            </a:r>
            <a:r>
              <a:rPr lang="de-DE" sz="2000" dirty="0">
                <a:solidFill>
                  <a:srgbClr val="4472C4">
                    <a:lumMod val="50000"/>
                  </a:srgbClr>
                </a:solidFill>
              </a:rPr>
              <a:t> Namen, aber es soll immer vor dem bösen Blick schützen – das ist, wenn einem jemand etwas Böses wünscht. Zum </a:t>
            </a:r>
            <a:r>
              <a:rPr lang="de-DE" sz="2000" b="1" dirty="0">
                <a:solidFill>
                  <a:srgbClr val="4472C4">
                    <a:lumMod val="50000"/>
                  </a:srgbClr>
                </a:solidFill>
              </a:rPr>
              <a:t>Schutz </a:t>
            </a:r>
            <a:r>
              <a:rPr lang="de-DE" sz="2000" dirty="0">
                <a:solidFill>
                  <a:srgbClr val="4472C4">
                    <a:lumMod val="50000"/>
                  </a:srgbClr>
                </a:solidFill>
              </a:rPr>
              <a:t>hängt man das Amulett gerne im Haus, im Auto oder an der Kleidung auf. In Kappadokien, eine </a:t>
            </a:r>
            <a:r>
              <a:rPr lang="de-DE" sz="2000" b="1" dirty="0">
                <a:solidFill>
                  <a:srgbClr val="4472C4">
                    <a:lumMod val="50000"/>
                  </a:srgbClr>
                </a:solidFill>
              </a:rPr>
              <a:t>Gegend</a:t>
            </a:r>
            <a:r>
              <a:rPr lang="de-DE" sz="2000" dirty="0">
                <a:solidFill>
                  <a:srgbClr val="4472C4">
                    <a:lumMod val="50000"/>
                  </a:srgbClr>
                </a:solidFill>
              </a:rPr>
              <a:t> in der Türkei, hängen die Menschen es in Bäume, und auch als </a:t>
            </a:r>
            <a:r>
              <a:rPr lang="de-DE" sz="2000" b="1" dirty="0">
                <a:solidFill>
                  <a:srgbClr val="4472C4">
                    <a:lumMod val="50000"/>
                  </a:srgbClr>
                </a:solidFill>
              </a:rPr>
              <a:t>Schmuck</a:t>
            </a:r>
            <a:r>
              <a:rPr lang="de-DE" sz="2000" dirty="0">
                <a:solidFill>
                  <a:srgbClr val="4472C4">
                    <a:lumMod val="50000"/>
                  </a:srgbClr>
                </a:solidFill>
              </a:rPr>
              <a:t> ist es beliebt. Das 'böse Auge' ist </a:t>
            </a:r>
            <a:r>
              <a:rPr lang="de-DE" sz="2000" b="1" dirty="0">
                <a:solidFill>
                  <a:srgbClr val="4472C4">
                    <a:lumMod val="50000"/>
                  </a:srgbClr>
                </a:solidFill>
              </a:rPr>
              <a:t>ursprünglich</a:t>
            </a:r>
            <a:r>
              <a:rPr lang="de-DE" sz="2000" dirty="0">
                <a:solidFill>
                  <a:srgbClr val="4472C4">
                    <a:lumMod val="50000"/>
                  </a:srgbClr>
                </a:solidFill>
              </a:rPr>
              <a:t> aus Glas, und die Farbe sieht aus wie der schöne blaue Himmel. Touristen kaufen es immer gerne als Souvenir*. </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C3298075-274F-4C47-A586-0018E104B1CF}"/>
              </a:ext>
            </a:extLst>
          </p:cNvPr>
          <p:cNvSpPr txBox="1"/>
          <p:nvPr/>
        </p:nvSpPr>
        <p:spPr>
          <a:xfrm>
            <a:off x="202977" y="1119258"/>
            <a:ext cx="83479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den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understand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general</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meaning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bold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01A20CAA-9205-4CB2-9CC4-891222B202E7}"/>
              </a:ext>
            </a:extLst>
          </p:cNvPr>
          <p:cNvSpPr txBox="1"/>
          <p:nvPr/>
        </p:nvSpPr>
        <p:spPr>
          <a:xfrm>
            <a:off x="0" y="4277065"/>
            <a:ext cx="11662270" cy="212365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fr-FR"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Amulett</a:t>
            </a: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type of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country </a:t>
            </a:r>
            <a:r>
              <a:rPr kumimoji="0" lang="fr-FR"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lang="fr-FR" sz="2200" dirty="0">
                <a:solidFill>
                  <a:srgbClr val="4472C4">
                    <a:lumMod val="50000"/>
                  </a:srgbClr>
                </a:solidFill>
                <a:latin typeface="Century Gothic" panose="020B0502020202020204" pitchFamily="34" charset="0"/>
              </a:rPr>
              <a:t>body part</a:t>
            </a:r>
            <a:r>
              <a:rPr kumimoji="0" lang="fr-FR"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form</a:t>
            </a:r>
            <a:r>
              <a:rPr kumimoji="0" lang="fr-FR"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decoration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fr-FR"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verschieden</a:t>
            </a: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expresses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similarity</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colour</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fun |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difference</a:t>
            </a:r>
            <a:endPar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Schutz: </a:t>
            </a:r>
            <a:r>
              <a:rPr kumimoji="0" lang="fr-FR"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type of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2200" dirty="0" err="1">
                <a:solidFill>
                  <a:srgbClr val="4472C4">
                    <a:lumMod val="50000"/>
                  </a:srgbClr>
                </a:solidFill>
                <a:latin typeface="Century Gothic" panose="020F0302020204030204"/>
              </a:rPr>
              <a:t>ornament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prevention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prayer</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personality</a:t>
            </a:r>
            <a:endPar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fr-FR"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Gegend</a:t>
            </a: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 of</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geography</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plant | custom |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family</a:t>
            </a:r>
            <a:endPar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fr-FR" sz="2200" b="1" dirty="0">
                <a:solidFill>
                  <a:srgbClr val="4472C4">
                    <a:lumMod val="50000"/>
                  </a:srgbClr>
                </a:solidFill>
                <a:latin typeface="Century Gothic" panose="020F0302020204030204"/>
              </a:rPr>
              <a:t>5. </a:t>
            </a:r>
            <a:r>
              <a:rPr lang="fr-FR" sz="2200" b="1" dirty="0" err="1">
                <a:solidFill>
                  <a:srgbClr val="4472C4">
                    <a:lumMod val="50000"/>
                  </a:srgbClr>
                </a:solidFill>
                <a:latin typeface="Century Gothic" panose="020F0302020204030204"/>
              </a:rPr>
              <a:t>Schmuck</a:t>
            </a: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1" u="none" strike="noStrike" kern="1200" cap="none" spc="0" normalizeH="0" baseline="0" noProof="0" dirty="0">
                <a:ln>
                  <a:noFill/>
                </a:ln>
                <a:solidFill>
                  <a:srgbClr val="4472C4">
                    <a:lumMod val="50000"/>
                  </a:srgbClr>
                </a:solidFill>
                <a:effectLst/>
                <a:uLnTx/>
                <a:uFillTx/>
                <a:latin typeface="Century Gothic" panose="020F0302020204030204"/>
              </a:rPr>
              <a:t>type of		</a:t>
            </a:r>
            <a:r>
              <a:rPr lang="fr-FR" sz="2200" dirty="0">
                <a:solidFill>
                  <a:srgbClr val="4472C4">
                    <a:lumMod val="50000"/>
                  </a:srgbClr>
                </a:solidFill>
                <a:latin typeface="Century Gothic" panose="020F0302020204030204"/>
              </a:rPr>
              <a:t>body</a:t>
            </a:r>
            <a:r>
              <a:rPr lang="fr-FR" sz="2200" i="1" dirty="0">
                <a:solidFill>
                  <a:srgbClr val="4472C4">
                    <a:lumMod val="50000"/>
                  </a:srgbClr>
                </a:solidFill>
                <a:latin typeface="Century Gothic" panose="020F0302020204030204"/>
              </a:rPr>
              <a:t>  </a:t>
            </a:r>
            <a:r>
              <a:rPr lang="fr-FR" sz="2200" dirty="0" err="1">
                <a:solidFill>
                  <a:srgbClr val="4472C4">
                    <a:lumMod val="50000"/>
                  </a:srgbClr>
                </a:solidFill>
                <a:latin typeface="Century Gothic" panose="020F0302020204030204"/>
              </a:rPr>
              <a:t>decoration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food</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fr-FR"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ursprünglich</a:t>
            </a: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expresses</a:t>
            </a:r>
            <a:r>
              <a:rPr kumimoji="0" lang="fr-FR"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fr-FR" sz="2200" dirty="0">
                <a:solidFill>
                  <a:srgbClr val="4472C4">
                    <a:lumMod val="50000"/>
                  </a:srgbClr>
                </a:solidFill>
                <a:latin typeface="Century Gothic" panose="020F0302020204030204"/>
              </a:rPr>
              <a:t>duration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origin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never</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time of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day</a:t>
            </a:r>
            <a:endPar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Speech Bubble: Rectangle with Corners Rounded 76">
            <a:extLst>
              <a:ext uri="{FF2B5EF4-FFF2-40B4-BE49-F238E27FC236}">
                <a16:creationId xmlns:a16="http://schemas.microsoft.com/office/drawing/2014/main" id="{4F8CD532-4925-43D3-B8AF-948C03A9B5D7}"/>
              </a:ext>
            </a:extLst>
          </p:cNvPr>
          <p:cNvSpPr/>
          <p:nvPr/>
        </p:nvSpPr>
        <p:spPr>
          <a:xfrm>
            <a:off x="4572000" y="277630"/>
            <a:ext cx="2459037" cy="626772"/>
          </a:xfrm>
          <a:prstGeom prst="wedgeRoundRectCallout">
            <a:avLst>
              <a:gd name="adj1" fmla="val 2316"/>
              <a:gd name="adj2" fmla="val -4355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F0302020204030204"/>
              </a:rPr>
              <a:t>das </a:t>
            </a:r>
            <a:r>
              <a:rPr kumimoji="0" lang="en-US" sz="2000" i="0" u="none" strike="noStrike" kern="1200" cap="none" spc="0" normalizeH="0" baseline="0" noProof="0" dirty="0">
                <a:ln>
                  <a:noFill/>
                </a:ln>
                <a:solidFill>
                  <a:prstClr val="white"/>
                </a:solidFill>
                <a:effectLst/>
                <a:uLnTx/>
                <a:uFillTx/>
                <a:latin typeface="Century Gothic" panose="020F0302020204030204"/>
              </a:rPr>
              <a:t>Souvenir – souvenir</a:t>
            </a:r>
          </a:p>
        </p:txBody>
      </p:sp>
      <p:sp>
        <p:nvSpPr>
          <p:cNvPr id="78" name="Rectangle 77">
            <a:extLst>
              <a:ext uri="{FF2B5EF4-FFF2-40B4-BE49-F238E27FC236}">
                <a16:creationId xmlns:a16="http://schemas.microsoft.com/office/drawing/2014/main" id="{6FCA17AB-FDCB-4461-9D5F-50E1EA16F3FA}"/>
              </a:ext>
            </a:extLst>
          </p:cNvPr>
          <p:cNvSpPr/>
          <p:nvPr/>
        </p:nvSpPr>
        <p:spPr>
          <a:xfrm>
            <a:off x="10611604" y="4147982"/>
            <a:ext cx="1466466"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amulet</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0E2E7596-ECDB-4CE4-97F9-B83F850D7AD5}"/>
              </a:ext>
            </a:extLst>
          </p:cNvPr>
          <p:cNvSpPr/>
          <p:nvPr/>
        </p:nvSpPr>
        <p:spPr>
          <a:xfrm>
            <a:off x="10611599" y="4517067"/>
            <a:ext cx="1475131"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various</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0" name="Rectangle 79">
            <a:extLst>
              <a:ext uri="{FF2B5EF4-FFF2-40B4-BE49-F238E27FC236}">
                <a16:creationId xmlns:a16="http://schemas.microsoft.com/office/drawing/2014/main" id="{21512DD0-FDD5-4952-98C9-AA3C2D088015}"/>
              </a:ext>
            </a:extLst>
          </p:cNvPr>
          <p:cNvSpPr/>
          <p:nvPr/>
        </p:nvSpPr>
        <p:spPr>
          <a:xfrm>
            <a:off x="10611599" y="5245866"/>
            <a:ext cx="1475131"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region</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1" name="Rectangle 80">
            <a:extLst>
              <a:ext uri="{FF2B5EF4-FFF2-40B4-BE49-F238E27FC236}">
                <a16:creationId xmlns:a16="http://schemas.microsoft.com/office/drawing/2014/main" id="{47A2F044-5E83-4FB8-AF63-B73C936981E2}"/>
              </a:ext>
            </a:extLst>
          </p:cNvPr>
          <p:cNvSpPr/>
          <p:nvPr/>
        </p:nvSpPr>
        <p:spPr>
          <a:xfrm>
            <a:off x="10611598" y="5618900"/>
            <a:ext cx="1475131"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jewellery</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2" name="Rectangle 81">
            <a:extLst>
              <a:ext uri="{FF2B5EF4-FFF2-40B4-BE49-F238E27FC236}">
                <a16:creationId xmlns:a16="http://schemas.microsoft.com/office/drawing/2014/main" id="{78F1805E-589E-4020-8E92-4338DD6F47D3}"/>
              </a:ext>
            </a:extLst>
          </p:cNvPr>
          <p:cNvSpPr/>
          <p:nvPr/>
        </p:nvSpPr>
        <p:spPr>
          <a:xfrm>
            <a:off x="10612674" y="5992897"/>
            <a:ext cx="1475131"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originally</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3" name="Rectangle 82">
            <a:extLst>
              <a:ext uri="{FF2B5EF4-FFF2-40B4-BE49-F238E27FC236}">
                <a16:creationId xmlns:a16="http://schemas.microsoft.com/office/drawing/2014/main" id="{48177147-71C2-4405-A075-0B544B361EEA}"/>
              </a:ext>
            </a:extLst>
          </p:cNvPr>
          <p:cNvSpPr/>
          <p:nvPr/>
        </p:nvSpPr>
        <p:spPr>
          <a:xfrm>
            <a:off x="10611599" y="4880245"/>
            <a:ext cx="1475131"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protection</a:t>
            </a:r>
          </a:p>
        </p:txBody>
      </p:sp>
      <p:pic>
        <p:nvPicPr>
          <p:cNvPr id="1026" name="Picture 2" descr="Nazar, Nazar Eye, Evil Eye, Blue Eye, Charm">
            <a:extLst>
              <a:ext uri="{FF2B5EF4-FFF2-40B4-BE49-F238E27FC236}">
                <a16:creationId xmlns:a16="http://schemas.microsoft.com/office/drawing/2014/main" id="{EBCC1BCD-6821-4CC3-BE70-7D15B31F95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2860" y="109075"/>
            <a:ext cx="1085862" cy="11073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32DCBA-157B-4876-A711-66AADEEA21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0720" y="156872"/>
            <a:ext cx="1379544" cy="16485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6449FF9-C509-46CD-BE0D-621E5FDD48A1}"/>
              </a:ext>
            </a:extLst>
          </p:cNvPr>
          <p:cNvSpPr/>
          <p:nvPr/>
        </p:nvSpPr>
        <p:spPr>
          <a:xfrm>
            <a:off x="7742860" y="4367463"/>
            <a:ext cx="1629740" cy="240632"/>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BD2813EE-AACB-4781-9324-FB5A75EB286E}"/>
              </a:ext>
            </a:extLst>
          </p:cNvPr>
          <p:cNvSpPr/>
          <p:nvPr/>
        </p:nvSpPr>
        <p:spPr>
          <a:xfrm>
            <a:off x="7031037" y="4718545"/>
            <a:ext cx="1629740" cy="240632"/>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B758375E-15C7-464B-9470-099BE63F719B}"/>
              </a:ext>
            </a:extLst>
          </p:cNvPr>
          <p:cNvSpPr/>
          <p:nvPr/>
        </p:nvSpPr>
        <p:spPr>
          <a:xfrm>
            <a:off x="5365201" y="5077815"/>
            <a:ext cx="1629740" cy="240632"/>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AC07D1C3-1B2C-4A89-9E99-BDE8B020C977}"/>
              </a:ext>
            </a:extLst>
          </p:cNvPr>
          <p:cNvSpPr/>
          <p:nvPr/>
        </p:nvSpPr>
        <p:spPr>
          <a:xfrm>
            <a:off x="3658314" y="5378268"/>
            <a:ext cx="1629740" cy="240632"/>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264E6CCC-F03C-4819-8F5E-B4EEA07A53CB}"/>
              </a:ext>
            </a:extLst>
          </p:cNvPr>
          <p:cNvSpPr/>
          <p:nvPr/>
        </p:nvSpPr>
        <p:spPr>
          <a:xfrm>
            <a:off x="3658314" y="5702648"/>
            <a:ext cx="2610139" cy="240632"/>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2F714F3E-B7A4-4B74-80E5-EA00965E442B}"/>
              </a:ext>
            </a:extLst>
          </p:cNvPr>
          <p:cNvSpPr/>
          <p:nvPr/>
        </p:nvSpPr>
        <p:spPr>
          <a:xfrm>
            <a:off x="5123816" y="6067942"/>
            <a:ext cx="707319" cy="209909"/>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9710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animBg="1"/>
      <p:bldP spid="82" grpId="0" animBg="1"/>
      <p:bldP spid="83" grpId="0" animBg="1"/>
      <p:bldP spid="2" grpId="0" animBg="1"/>
      <p:bldP spid="24"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E32DCBA-157B-4876-A711-66AADEEA21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0284" y="-3020"/>
            <a:ext cx="1379544" cy="16485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2990"/>
            <a:ext cx="4572000" cy="869950"/>
          </a:xfrm>
          <a:prstGeom prst="rect">
            <a:avLst/>
          </a:prstGeom>
        </p:spPr>
      </p:pic>
      <p:sp>
        <p:nvSpPr>
          <p:cNvPr id="4" name="Title 3"/>
          <p:cNvSpPr>
            <a:spLocks noGrp="1"/>
          </p:cNvSpPr>
          <p:nvPr>
            <p:ph type="title"/>
          </p:nvPr>
        </p:nvSpPr>
        <p:spPr>
          <a:xfrm>
            <a:off x="0" y="271171"/>
            <a:ext cx="4293704" cy="707849"/>
          </a:xfrm>
        </p:spPr>
        <p:txBody>
          <a:bodyPr>
            <a:normAutofit fontScale="90000"/>
          </a:bodyPr>
          <a:lstStyle/>
          <a:p>
            <a:r>
              <a:rPr lang="en-US" sz="3600" b="1" dirty="0" err="1">
                <a:solidFill>
                  <a:schemeClr val="bg1"/>
                </a:solidFill>
              </a:rPr>
              <a:t>Richtig</a:t>
            </a:r>
            <a:r>
              <a:rPr lang="en-US" sz="3600" b="1" dirty="0">
                <a:solidFill>
                  <a:schemeClr val="bg1"/>
                </a:solidFill>
              </a:rPr>
              <a:t> </a:t>
            </a:r>
            <a:r>
              <a:rPr lang="en-US" sz="3600" b="1" dirty="0" err="1">
                <a:solidFill>
                  <a:schemeClr val="bg1"/>
                </a:solidFill>
              </a:rPr>
              <a:t>oder</a:t>
            </a:r>
            <a:r>
              <a:rPr lang="en-US" sz="3600" b="1" dirty="0">
                <a:solidFill>
                  <a:schemeClr val="bg1"/>
                </a:solidFill>
              </a:rPr>
              <a:t> </a:t>
            </a:r>
            <a:r>
              <a:rPr lang="en-US" sz="3600" b="1" dirty="0" err="1">
                <a:solidFill>
                  <a:schemeClr val="bg1"/>
                </a:solidFill>
              </a:rPr>
              <a:t>falsch</a:t>
            </a:r>
            <a:r>
              <a:rPr lang="en-US" sz="3600" b="1" dirty="0">
                <a:solidFill>
                  <a:schemeClr val="bg1"/>
                </a:solidFill>
              </a:rPr>
              <a: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88EAF312-5A1E-4AC8-8B5A-2729A92EEE40}"/>
              </a:ext>
            </a:extLst>
          </p:cNvPr>
          <p:cNvSpPr txBox="1"/>
          <p:nvPr/>
        </p:nvSpPr>
        <p:spPr>
          <a:xfrm>
            <a:off x="178267" y="1344081"/>
            <a:ext cx="11957327" cy="2246769"/>
          </a:xfrm>
          <a:prstGeom prst="rect">
            <a:avLst/>
          </a:prstGeom>
          <a:solidFill>
            <a:schemeClr val="accent1">
              <a:lumMod val="20000"/>
              <a:lumOff val="80000"/>
            </a:schemeClr>
          </a:solidFill>
          <a:ln>
            <a:solidFill>
              <a:srgbClr val="002060"/>
            </a:solidFill>
          </a:ln>
        </p:spPr>
        <p:txBody>
          <a:bodyPr wrap="square" rtlCol="0">
            <a:spAutoFit/>
          </a:bodyPr>
          <a:lstStyle/>
          <a:p>
            <a:pPr lvl="0">
              <a:defRPr/>
            </a:pPr>
            <a:r>
              <a:rPr lang="de-DE" sz="2000" dirty="0">
                <a:solidFill>
                  <a:srgbClr val="4472C4">
                    <a:lumMod val="50000"/>
                  </a:srgbClr>
                </a:solidFill>
              </a:rPr>
              <a:t>In der Türkei und auch in einigen anderen Ländern sieht man oft ein blaues </a:t>
            </a:r>
            <a:r>
              <a:rPr lang="de-DE" sz="2000" b="1" dirty="0">
                <a:solidFill>
                  <a:srgbClr val="4472C4">
                    <a:lumMod val="50000"/>
                  </a:srgbClr>
                </a:solidFill>
              </a:rPr>
              <a:t>Amulett </a:t>
            </a:r>
            <a:r>
              <a:rPr lang="de-DE" sz="2000" dirty="0">
                <a:solidFill>
                  <a:srgbClr val="4472C4">
                    <a:lumMod val="50000"/>
                  </a:srgbClr>
                </a:solidFill>
              </a:rPr>
              <a:t>in Form von einem Auge. Es hat </a:t>
            </a:r>
            <a:r>
              <a:rPr lang="de-DE" sz="2000" b="1" dirty="0">
                <a:solidFill>
                  <a:srgbClr val="4472C4">
                    <a:lumMod val="50000"/>
                  </a:srgbClr>
                </a:solidFill>
              </a:rPr>
              <a:t>verschiedene</a:t>
            </a:r>
            <a:r>
              <a:rPr lang="de-DE" sz="2000" dirty="0">
                <a:solidFill>
                  <a:srgbClr val="4472C4">
                    <a:lumMod val="50000"/>
                  </a:srgbClr>
                </a:solidFill>
              </a:rPr>
              <a:t> Namen, aber es soll immer vor dem bösen Blick schützen – das ist, wenn einem jemand etwas Böses wünscht. Zum </a:t>
            </a:r>
            <a:r>
              <a:rPr lang="de-DE" sz="2000" b="1" dirty="0">
                <a:solidFill>
                  <a:srgbClr val="4472C4">
                    <a:lumMod val="50000"/>
                  </a:srgbClr>
                </a:solidFill>
              </a:rPr>
              <a:t>Schutz </a:t>
            </a:r>
            <a:r>
              <a:rPr lang="de-DE" sz="2000" dirty="0">
                <a:solidFill>
                  <a:srgbClr val="4472C4">
                    <a:lumMod val="50000"/>
                  </a:srgbClr>
                </a:solidFill>
              </a:rPr>
              <a:t>hängt man das Amulett gerne im Haus, im Auto oder an der Kleidung auf. In Kappadokien, eine </a:t>
            </a:r>
            <a:r>
              <a:rPr lang="de-DE" sz="2000" b="1" dirty="0">
                <a:solidFill>
                  <a:srgbClr val="4472C4">
                    <a:lumMod val="50000"/>
                  </a:srgbClr>
                </a:solidFill>
              </a:rPr>
              <a:t>Gegend</a:t>
            </a:r>
            <a:r>
              <a:rPr lang="de-DE" sz="2000" dirty="0">
                <a:solidFill>
                  <a:srgbClr val="4472C4">
                    <a:lumMod val="50000"/>
                  </a:srgbClr>
                </a:solidFill>
              </a:rPr>
              <a:t> in der Türkei, hängen die Menschen es in Bäume, und auch als </a:t>
            </a:r>
            <a:r>
              <a:rPr lang="de-DE" sz="2000" b="1" dirty="0">
                <a:solidFill>
                  <a:srgbClr val="4472C4">
                    <a:lumMod val="50000"/>
                  </a:srgbClr>
                </a:solidFill>
              </a:rPr>
              <a:t>Schmuck</a:t>
            </a:r>
            <a:r>
              <a:rPr lang="de-DE" sz="2000" dirty="0">
                <a:solidFill>
                  <a:srgbClr val="4472C4">
                    <a:lumMod val="50000"/>
                  </a:srgbClr>
                </a:solidFill>
              </a:rPr>
              <a:t> ist es beliebt. Das 'böse Auge' ist </a:t>
            </a:r>
            <a:r>
              <a:rPr lang="de-DE" sz="2000" b="1" dirty="0">
                <a:solidFill>
                  <a:srgbClr val="4472C4">
                    <a:lumMod val="50000"/>
                  </a:srgbClr>
                </a:solidFill>
              </a:rPr>
              <a:t>ursprünglich</a:t>
            </a:r>
            <a:r>
              <a:rPr lang="de-DE" sz="2000" dirty="0">
                <a:solidFill>
                  <a:srgbClr val="4472C4">
                    <a:lumMod val="50000"/>
                  </a:srgbClr>
                </a:solidFill>
              </a:rPr>
              <a:t> aus Glas, und die Farbe sieht aus wie der schöne blaue Himmel. Touristen kaufen es immer gerne als Souvenir*. </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Speech Bubble: Rectangle with Corners Rounded 76">
            <a:extLst>
              <a:ext uri="{FF2B5EF4-FFF2-40B4-BE49-F238E27FC236}">
                <a16:creationId xmlns:a16="http://schemas.microsoft.com/office/drawing/2014/main" id="{4F8CD532-4925-43D3-B8AF-948C03A9B5D7}"/>
              </a:ext>
            </a:extLst>
          </p:cNvPr>
          <p:cNvSpPr/>
          <p:nvPr/>
        </p:nvSpPr>
        <p:spPr>
          <a:xfrm>
            <a:off x="4572000" y="277630"/>
            <a:ext cx="2459037" cy="626772"/>
          </a:xfrm>
          <a:prstGeom prst="wedgeRoundRectCallout">
            <a:avLst>
              <a:gd name="adj1" fmla="val 2316"/>
              <a:gd name="adj2" fmla="val -4355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F0302020204030204"/>
              </a:rPr>
              <a:t>das </a:t>
            </a:r>
            <a:r>
              <a:rPr kumimoji="0" lang="en-US" sz="2000" i="0" u="none" strike="noStrike" kern="1200" cap="none" spc="0" normalizeH="0" baseline="0" noProof="0" dirty="0">
                <a:ln>
                  <a:noFill/>
                </a:ln>
                <a:solidFill>
                  <a:prstClr val="white"/>
                </a:solidFill>
                <a:effectLst/>
                <a:uLnTx/>
                <a:uFillTx/>
                <a:latin typeface="Century Gothic" panose="020F0302020204030204"/>
              </a:rPr>
              <a:t>Souvenir – souvenir</a:t>
            </a:r>
          </a:p>
        </p:txBody>
      </p:sp>
      <p:pic>
        <p:nvPicPr>
          <p:cNvPr id="1026" name="Picture 2" descr="Nazar, Nazar Eye, Evil Eye, Blue Eye, Charm">
            <a:extLst>
              <a:ext uri="{FF2B5EF4-FFF2-40B4-BE49-F238E27FC236}">
                <a16:creationId xmlns:a16="http://schemas.microsoft.com/office/drawing/2014/main" id="{EBCC1BCD-6821-4CC3-BE70-7D15B31F95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2860" y="109075"/>
            <a:ext cx="1085862" cy="11073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22E2E38-D492-41EC-9F69-DDB5A5BC20D6}"/>
              </a:ext>
            </a:extLst>
          </p:cNvPr>
          <p:cNvSpPr txBox="1"/>
          <p:nvPr/>
        </p:nvSpPr>
        <p:spPr>
          <a:xfrm>
            <a:off x="275340" y="3720330"/>
            <a:ext cx="11641320" cy="255454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000" dirty="0">
                <a:solidFill>
                  <a:srgbClr val="4472C4">
                    <a:lumMod val="50000"/>
                  </a:srgbClr>
                </a:solidFill>
                <a:latin typeface="Century Gothic" panose="020F0302020204030204"/>
              </a:rPr>
              <a:t>The ‘</a:t>
            </a:r>
            <a:r>
              <a:rPr lang="fr-FR" sz="2000" dirty="0" err="1">
                <a:solidFill>
                  <a:srgbClr val="4472C4">
                    <a:lumMod val="50000"/>
                  </a:srgbClr>
                </a:solidFill>
                <a:latin typeface="Century Gothic" panose="020F0302020204030204"/>
              </a:rPr>
              <a:t>böse</a:t>
            </a:r>
            <a:r>
              <a:rPr lang="fr-FR" sz="2000" dirty="0">
                <a:solidFill>
                  <a:srgbClr val="4472C4">
                    <a:lumMod val="50000"/>
                  </a:srgbClr>
                </a:solidFill>
                <a:latin typeface="Century Gothic" panose="020F0302020204030204"/>
              </a:rPr>
              <a:t> Auge’ </a:t>
            </a:r>
            <a:r>
              <a:rPr lang="fr-FR" sz="2000" dirty="0" err="1">
                <a:solidFill>
                  <a:srgbClr val="4472C4">
                    <a:lumMod val="50000"/>
                  </a:srgbClr>
                </a:solidFill>
                <a:latin typeface="Century Gothic" panose="020F0302020204030204"/>
              </a:rPr>
              <a:t>is</a:t>
            </a:r>
            <a:r>
              <a:rPr lang="fr-FR" sz="2000" dirty="0">
                <a:solidFill>
                  <a:srgbClr val="4472C4">
                    <a:lumMod val="50000"/>
                  </a:srgbClr>
                </a:solidFill>
                <a:latin typeface="Century Gothic" panose="020F0302020204030204"/>
              </a:rPr>
              <a:t> a part of the </a:t>
            </a:r>
            <a:r>
              <a:rPr lang="fr-FR" sz="2000" dirty="0" err="1">
                <a:solidFill>
                  <a:srgbClr val="4472C4">
                    <a:lumMod val="50000"/>
                  </a:srgbClr>
                </a:solidFill>
                <a:latin typeface="Century Gothic" panose="020F0302020204030204"/>
              </a:rPr>
              <a:t>human</a:t>
            </a:r>
            <a:r>
              <a:rPr lang="fr-FR" sz="2000" dirty="0">
                <a:solidFill>
                  <a:srgbClr val="4472C4">
                    <a:lumMod val="50000"/>
                  </a:srgbClr>
                </a:solidFill>
                <a:latin typeface="Century Gothic" panose="020F0302020204030204"/>
              </a:rPr>
              <a:t> face.</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only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exists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Turkey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has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different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names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used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 protection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from</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evil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glare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curse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can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anywhere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but not in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Turkey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people do not like to use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jewellery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000" dirty="0">
                <a:solidFill>
                  <a:srgbClr val="4472C4">
                    <a:lumMod val="50000"/>
                  </a:srgbClr>
                </a:solidFill>
                <a:latin typeface="Century Gothic" panose="020F0302020204030204"/>
              </a:rPr>
              <a:t>An original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evil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eye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made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from</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glass.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colour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remind</a:t>
            </a:r>
            <a:r>
              <a:rPr lang="fr-FR" sz="2000" dirty="0">
                <a:solidFill>
                  <a:srgbClr val="4472C4">
                    <a:lumMod val="50000"/>
                  </a:srgbClr>
                </a:solidFill>
                <a:latin typeface="Century Gothic" panose="020F0302020204030204"/>
              </a:rPr>
              <a:t>s us of a </a:t>
            </a:r>
            <a:r>
              <a:rPr lang="fr-FR" sz="2000" dirty="0" err="1">
                <a:solidFill>
                  <a:srgbClr val="4472C4">
                    <a:lumMod val="50000"/>
                  </a:srgbClr>
                </a:solidFill>
                <a:latin typeface="Century Gothic" panose="020F0302020204030204"/>
              </a:rPr>
              <a:t>beautiufl</a:t>
            </a:r>
            <a:r>
              <a:rPr lang="fr-FR" sz="2000" dirty="0">
                <a:solidFill>
                  <a:srgbClr val="4472C4">
                    <a:lumMod val="50000"/>
                  </a:srgbClr>
                </a:solidFill>
                <a:latin typeface="Century Gothic" panose="020F0302020204030204"/>
              </a:rPr>
              <a:t> </a:t>
            </a:r>
            <a:r>
              <a:rPr lang="fr-FR" sz="2000" dirty="0" err="1">
                <a:solidFill>
                  <a:srgbClr val="4472C4">
                    <a:lumMod val="50000"/>
                  </a:srgbClr>
                </a:solidFill>
                <a:latin typeface="Century Gothic" panose="020F0302020204030204"/>
              </a:rPr>
              <a:t>blue</a:t>
            </a:r>
            <a:r>
              <a:rPr lang="fr-FR" sz="2000" dirty="0">
                <a:solidFill>
                  <a:srgbClr val="4472C4">
                    <a:lumMod val="50000"/>
                  </a:srgbClr>
                </a:solidFill>
                <a:latin typeface="Century Gothic" panose="020F0302020204030204"/>
              </a:rPr>
              <a:t> sky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4" name="Picture 23" descr="red cross">
            <a:extLst>
              <a:ext uri="{FF2B5EF4-FFF2-40B4-BE49-F238E27FC236}">
                <a16:creationId xmlns:a16="http://schemas.microsoft.com/office/drawing/2014/main" id="{34A5F9CC-DCE6-4D09-AB8D-8A4AA4F656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7249" y="3718462"/>
            <a:ext cx="311704" cy="355483"/>
          </a:xfrm>
          <a:prstGeom prst="rect">
            <a:avLst/>
          </a:prstGeom>
        </p:spPr>
      </p:pic>
      <p:pic>
        <p:nvPicPr>
          <p:cNvPr id="25" name="Picture 24" descr="green checkmark">
            <a:extLst>
              <a:ext uri="{FF2B5EF4-FFF2-40B4-BE49-F238E27FC236}">
                <a16:creationId xmlns:a16="http://schemas.microsoft.com/office/drawing/2014/main" id="{938952CC-1F1A-4F8F-B40A-AD5246A2E1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1040" y="4331577"/>
            <a:ext cx="392104" cy="319751"/>
          </a:xfrm>
          <a:prstGeom prst="rect">
            <a:avLst/>
          </a:prstGeom>
        </p:spPr>
      </p:pic>
      <p:pic>
        <p:nvPicPr>
          <p:cNvPr id="26" name="Picture 25" descr="red cross">
            <a:extLst>
              <a:ext uri="{FF2B5EF4-FFF2-40B4-BE49-F238E27FC236}">
                <a16:creationId xmlns:a16="http://schemas.microsoft.com/office/drawing/2014/main" id="{6248ADF0-67DB-4AB8-AA3D-3731FF2E0E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5388" y="4073945"/>
            <a:ext cx="311704" cy="355483"/>
          </a:xfrm>
          <a:prstGeom prst="rect">
            <a:avLst/>
          </a:prstGeom>
        </p:spPr>
      </p:pic>
      <p:pic>
        <p:nvPicPr>
          <p:cNvPr id="27" name="Picture 26" descr="red cross">
            <a:extLst>
              <a:ext uri="{FF2B5EF4-FFF2-40B4-BE49-F238E27FC236}">
                <a16:creationId xmlns:a16="http://schemas.microsoft.com/office/drawing/2014/main" id="{F74BAE10-D321-4C4E-BCA7-B8F68ED755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7534" y="4971079"/>
            <a:ext cx="311704" cy="355483"/>
          </a:xfrm>
          <a:prstGeom prst="rect">
            <a:avLst/>
          </a:prstGeom>
        </p:spPr>
      </p:pic>
      <p:pic>
        <p:nvPicPr>
          <p:cNvPr id="28" name="Picture 27" descr="green checkmark">
            <a:extLst>
              <a:ext uri="{FF2B5EF4-FFF2-40B4-BE49-F238E27FC236}">
                <a16:creationId xmlns:a16="http://schemas.microsoft.com/office/drawing/2014/main" id="{45467E31-312A-4453-966B-A898D443C2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8844" y="4651328"/>
            <a:ext cx="392104" cy="319751"/>
          </a:xfrm>
          <a:prstGeom prst="rect">
            <a:avLst/>
          </a:prstGeom>
        </p:spPr>
      </p:pic>
      <p:pic>
        <p:nvPicPr>
          <p:cNvPr id="29" name="Picture 28" descr="green checkmark">
            <a:extLst>
              <a:ext uri="{FF2B5EF4-FFF2-40B4-BE49-F238E27FC236}">
                <a16:creationId xmlns:a16="http://schemas.microsoft.com/office/drawing/2014/main" id="{23E7A584-AE47-422E-9CD7-F6C6805540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45253" y="5513919"/>
            <a:ext cx="392104" cy="319751"/>
          </a:xfrm>
          <a:prstGeom prst="rect">
            <a:avLst/>
          </a:prstGeom>
        </p:spPr>
      </p:pic>
      <p:pic>
        <p:nvPicPr>
          <p:cNvPr id="30" name="Picture 29" descr="green checkmark">
            <a:extLst>
              <a:ext uri="{FF2B5EF4-FFF2-40B4-BE49-F238E27FC236}">
                <a16:creationId xmlns:a16="http://schemas.microsoft.com/office/drawing/2014/main" id="{D8F754A0-C99F-4B2F-B148-6EDCFE1756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9943" y="5904009"/>
            <a:ext cx="392104" cy="319751"/>
          </a:xfrm>
          <a:prstGeom prst="rect">
            <a:avLst/>
          </a:prstGeom>
        </p:spPr>
      </p:pic>
      <p:pic>
        <p:nvPicPr>
          <p:cNvPr id="31" name="Picture 30" descr="red cross">
            <a:extLst>
              <a:ext uri="{FF2B5EF4-FFF2-40B4-BE49-F238E27FC236}">
                <a16:creationId xmlns:a16="http://schemas.microsoft.com/office/drawing/2014/main" id="{5E446E7F-2455-4CE2-8A77-6C27C3C8E9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9333" y="5312498"/>
            <a:ext cx="311704" cy="355483"/>
          </a:xfrm>
          <a:prstGeom prst="rect">
            <a:avLst/>
          </a:prstGeom>
        </p:spPr>
      </p:pic>
      <p:pic>
        <p:nvPicPr>
          <p:cNvPr id="2052" name="Picture 4" descr="Bead, Evil Eye, Blue, Glass, Macro, Motif, Color">
            <a:extLst>
              <a:ext uri="{FF2B5EF4-FFF2-40B4-BE49-F238E27FC236}">
                <a16:creationId xmlns:a16="http://schemas.microsoft.com/office/drawing/2014/main" id="{EFCFFC2C-BED0-451E-A96E-7E3009B465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30353" y="3940383"/>
            <a:ext cx="3092089" cy="2061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37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74267" cy="707849"/>
          </a:xfrm>
        </p:spPr>
        <p:txBody>
          <a:bodyPr>
            <a:normAutofit/>
          </a:bodyPr>
          <a:lstStyle/>
          <a:p>
            <a:r>
              <a:rPr lang="en-GB" sz="3600" b="1" dirty="0">
                <a:solidFill>
                  <a:schemeClr val="bg1"/>
                </a:solidFill>
              </a:rPr>
              <a:t>Frau </a:t>
            </a:r>
            <a:r>
              <a:rPr lang="en-GB" sz="3600" b="1" dirty="0" err="1">
                <a:solidFill>
                  <a:schemeClr val="bg1"/>
                </a:solidFill>
              </a:rPr>
              <a:t>Nowaks</a:t>
            </a:r>
            <a:r>
              <a:rPr lang="en-GB" sz="3600" b="1" dirty="0">
                <a:solidFill>
                  <a:schemeClr val="bg1"/>
                </a:solidFill>
              </a:rPr>
              <a:t> </a:t>
            </a:r>
            <a:r>
              <a:rPr lang="en-GB" sz="3600" b="1" dirty="0" err="1">
                <a:solidFill>
                  <a:schemeClr val="bg1"/>
                </a:solidFill>
              </a:rPr>
              <a:t>Tagebuch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22648" y="1104862"/>
            <a:ext cx="12422817" cy="461665"/>
          </a:xfrm>
          <a:prstGeom prst="rect">
            <a:avLst/>
          </a:prstGeom>
          <a:noFill/>
        </p:spPr>
        <p:txBody>
          <a:bodyPr wrap="square" rtlCol="0">
            <a:spAutoFit/>
          </a:bodyPr>
          <a:lstStyle/>
          <a:p>
            <a:r>
              <a:rPr lang="en-US" sz="2400" dirty="0">
                <a:solidFill>
                  <a:schemeClr val="accent5">
                    <a:lumMod val="50000"/>
                  </a:schemeClr>
                </a:solidFill>
              </a:rPr>
              <a:t>Katja hat </a:t>
            </a:r>
            <a:r>
              <a:rPr lang="en-US" sz="2400" dirty="0" err="1">
                <a:solidFill>
                  <a:schemeClr val="accent5">
                    <a:lumMod val="50000"/>
                  </a:schemeClr>
                </a:solidFill>
              </a:rPr>
              <a:t>Muttis</a:t>
            </a:r>
            <a:r>
              <a:rPr lang="en-US" sz="2400" dirty="0">
                <a:solidFill>
                  <a:schemeClr val="accent5">
                    <a:lumMod val="50000"/>
                  </a:schemeClr>
                </a:solidFill>
              </a:rPr>
              <a:t> </a:t>
            </a:r>
            <a:r>
              <a:rPr lang="en-US" sz="2400" dirty="0" err="1">
                <a:solidFill>
                  <a:schemeClr val="accent5">
                    <a:lumMod val="50000"/>
                  </a:schemeClr>
                </a:solidFill>
              </a:rPr>
              <a:t>Tagebuch</a:t>
            </a:r>
            <a:r>
              <a:rPr lang="en-US" sz="2400" dirty="0">
                <a:solidFill>
                  <a:schemeClr val="accent5">
                    <a:lumMod val="50000"/>
                  </a:schemeClr>
                </a:solidFill>
              </a:rPr>
              <a:t> </a:t>
            </a:r>
            <a:r>
              <a:rPr lang="en-US" sz="2400" dirty="0" err="1">
                <a:solidFill>
                  <a:schemeClr val="accent5">
                    <a:lumMod val="50000"/>
                  </a:schemeClr>
                </a:solidFill>
              </a:rPr>
              <a:t>gelesen</a:t>
            </a:r>
            <a:r>
              <a:rPr lang="en-US" sz="2400" dirty="0">
                <a:solidFill>
                  <a:schemeClr val="accent5">
                    <a:lumMod val="50000"/>
                  </a:schemeClr>
                </a:solidFill>
              </a:rPr>
              <a:t>, und </a:t>
            </a:r>
            <a:r>
              <a:rPr lang="en-US" sz="2400"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schreibt</a:t>
            </a:r>
            <a:r>
              <a:rPr lang="en-US" sz="2400" dirty="0">
                <a:solidFill>
                  <a:schemeClr val="accent5">
                    <a:lumMod val="50000"/>
                  </a:schemeClr>
                </a:solidFill>
              </a:rPr>
              <a:t> Mehmet. </a:t>
            </a:r>
            <a:r>
              <a:rPr lang="en-US" sz="2400" dirty="0" err="1">
                <a:solidFill>
                  <a:schemeClr val="accent5">
                    <a:lumMod val="50000"/>
                  </a:schemeClr>
                </a:solidFill>
              </a:rPr>
              <a:t>Füll</a:t>
            </a:r>
            <a:r>
              <a:rPr lang="en-US" sz="2400" dirty="0">
                <a:solidFill>
                  <a:schemeClr val="accent5">
                    <a:lumMod val="50000"/>
                  </a:schemeClr>
                </a:solidFill>
              </a:rPr>
              <a:t> die </a:t>
            </a:r>
            <a:r>
              <a:rPr lang="en-US" sz="2400" dirty="0" err="1">
                <a:solidFill>
                  <a:schemeClr val="accent5">
                    <a:lumMod val="50000"/>
                  </a:schemeClr>
                </a:solidFill>
              </a:rPr>
              <a:t>Lücken</a:t>
            </a:r>
            <a:r>
              <a:rPr lang="en-US" sz="2400" dirty="0">
                <a:solidFill>
                  <a:schemeClr val="accent5">
                    <a:lumMod val="50000"/>
                  </a:schemeClr>
                </a:solidFill>
              </a:rPr>
              <a:t> </a:t>
            </a:r>
            <a:r>
              <a:rPr lang="en-US" sz="2400" dirty="0" err="1">
                <a:solidFill>
                  <a:schemeClr val="accent5">
                    <a:lumMod val="50000"/>
                  </a:schemeClr>
                </a:solidFill>
              </a:rPr>
              <a:t>aus.</a:t>
            </a:r>
            <a:r>
              <a:rPr lang="en-US" sz="2400" dirty="0">
                <a:solidFill>
                  <a:schemeClr val="accent5">
                    <a:lumMod val="50000"/>
                  </a:schemeClr>
                </a:solidFill>
              </a:rPr>
              <a:t> </a:t>
            </a:r>
          </a:p>
        </p:txBody>
      </p:sp>
      <p:graphicFrame>
        <p:nvGraphicFramePr>
          <p:cNvPr id="2" name="Table 1">
            <a:extLst>
              <a:ext uri="{FF2B5EF4-FFF2-40B4-BE49-F238E27FC236}">
                <a16:creationId xmlns:a16="http://schemas.microsoft.com/office/drawing/2014/main" id="{99E8E980-20F0-4806-81DE-E7BE34C67238}"/>
              </a:ext>
            </a:extLst>
          </p:cNvPr>
          <p:cNvGraphicFramePr>
            <a:graphicFrameLocks noGrp="1"/>
          </p:cNvGraphicFramePr>
          <p:nvPr>
            <p:extLst>
              <p:ext uri="{D42A27DB-BD31-4B8C-83A1-F6EECF244321}">
                <p14:modId xmlns:p14="http://schemas.microsoft.com/office/powerpoint/2010/main" val="2414126629"/>
              </p:ext>
            </p:extLst>
          </p:nvPr>
        </p:nvGraphicFramePr>
        <p:xfrm>
          <a:off x="38087" y="1991679"/>
          <a:ext cx="5643307" cy="635318"/>
        </p:xfrm>
        <a:graphic>
          <a:graphicData uri="http://schemas.openxmlformats.org/drawingml/2006/table">
            <a:tbl>
              <a:tblPr/>
              <a:tblGrid>
                <a:gridCol w="5643307">
                  <a:extLst>
                    <a:ext uri="{9D8B030D-6E8A-4147-A177-3AD203B41FA5}">
                      <a16:colId xmlns:a16="http://schemas.microsoft.com/office/drawing/2014/main" val="4291059694"/>
                    </a:ext>
                  </a:extLst>
                </a:gridCol>
              </a:tblGrid>
              <a:tr h="0">
                <a:tc>
                  <a:txBody>
                    <a:bodyPr/>
                    <a:lstStyle/>
                    <a:p>
                      <a:pPr algn="l">
                        <a:lnSpc>
                          <a:spcPct val="107000"/>
                        </a:lnSpc>
                        <a:spcAft>
                          <a:spcPts val="80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Die Leute in Deutschland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sind</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freundlich</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aber</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ich </a:t>
                      </a:r>
                      <a:r>
                        <a:rPr lang="en-GB" sz="20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kann</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nichts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verstehen.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solidFill>
                      <a:srgbClr val="E3EAFD"/>
                    </a:solidFill>
                  </a:tcPr>
                </a:tc>
                <a:extLst>
                  <a:ext uri="{0D108BD9-81ED-4DB2-BD59-A6C34878D82A}">
                    <a16:rowId xmlns:a16="http://schemas.microsoft.com/office/drawing/2014/main" val="537358438"/>
                  </a:ext>
                </a:extLst>
              </a:tr>
            </a:tbl>
          </a:graphicData>
        </a:graphic>
      </p:graphicFrame>
      <p:pic>
        <p:nvPicPr>
          <p:cNvPr id="3074" name="Picture 2" descr="Notebook, Diary, Planner, Organizer, Office, Calendar">
            <a:extLst>
              <a:ext uri="{FF2B5EF4-FFF2-40B4-BE49-F238E27FC236}">
                <a16:creationId xmlns:a16="http://schemas.microsoft.com/office/drawing/2014/main" id="{9DFD163E-2017-4212-ABAE-FE83F81F6D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3843" y="-94986"/>
            <a:ext cx="1664158" cy="12134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CFFBE78-F28E-419C-91D4-F702C9C7BB80}"/>
              </a:ext>
            </a:extLst>
          </p:cNvPr>
          <p:cNvSpPr txBox="1"/>
          <p:nvPr/>
        </p:nvSpPr>
        <p:spPr>
          <a:xfrm>
            <a:off x="12079" y="1571230"/>
            <a:ext cx="1215339" cy="461665"/>
          </a:xfrm>
          <a:prstGeom prst="rect">
            <a:avLst/>
          </a:prstGeom>
          <a:noFill/>
        </p:spPr>
        <p:txBody>
          <a:bodyPr wrap="square" rtlCol="0">
            <a:spAutoFit/>
          </a:bodyPr>
          <a:lstStyle/>
          <a:p>
            <a:r>
              <a:rPr lang="en-US" sz="2400" dirty="0" err="1">
                <a:solidFill>
                  <a:schemeClr val="accent5">
                    <a:lumMod val="50000"/>
                  </a:schemeClr>
                </a:solidFill>
              </a:rPr>
              <a:t>Mutti</a:t>
            </a:r>
            <a:r>
              <a:rPr lang="en-US" sz="2400" dirty="0">
                <a:solidFill>
                  <a:schemeClr val="accent5">
                    <a:lumMod val="50000"/>
                  </a:schemeClr>
                </a:solidFill>
              </a:rPr>
              <a:t>:</a:t>
            </a:r>
          </a:p>
        </p:txBody>
      </p:sp>
      <p:sp>
        <p:nvSpPr>
          <p:cNvPr id="9" name="TextBox 8">
            <a:extLst>
              <a:ext uri="{FF2B5EF4-FFF2-40B4-BE49-F238E27FC236}">
                <a16:creationId xmlns:a16="http://schemas.microsoft.com/office/drawing/2014/main" id="{1DDF22EE-99A8-4D61-8983-7DEA1E8D2875}"/>
              </a:ext>
            </a:extLst>
          </p:cNvPr>
          <p:cNvSpPr txBox="1"/>
          <p:nvPr/>
        </p:nvSpPr>
        <p:spPr>
          <a:xfrm>
            <a:off x="5675631" y="1595272"/>
            <a:ext cx="1215339" cy="461665"/>
          </a:xfrm>
          <a:prstGeom prst="rect">
            <a:avLst/>
          </a:prstGeom>
          <a:noFill/>
        </p:spPr>
        <p:txBody>
          <a:bodyPr wrap="square" rtlCol="0">
            <a:spAutoFit/>
          </a:bodyPr>
          <a:lstStyle/>
          <a:p>
            <a:r>
              <a:rPr lang="en-US" sz="2400" dirty="0">
                <a:solidFill>
                  <a:schemeClr val="accent5">
                    <a:lumMod val="50000"/>
                  </a:schemeClr>
                </a:solidFill>
              </a:rPr>
              <a:t>Katja:</a:t>
            </a:r>
          </a:p>
        </p:txBody>
      </p:sp>
      <p:graphicFrame>
        <p:nvGraphicFramePr>
          <p:cNvPr id="10" name="Table 9">
            <a:extLst>
              <a:ext uri="{FF2B5EF4-FFF2-40B4-BE49-F238E27FC236}">
                <a16:creationId xmlns:a16="http://schemas.microsoft.com/office/drawing/2014/main" id="{5159AAE4-DA36-4F66-B14A-3DAD136516E0}"/>
              </a:ext>
            </a:extLst>
          </p:cNvPr>
          <p:cNvGraphicFramePr>
            <a:graphicFrameLocks noGrp="1"/>
          </p:cNvGraphicFramePr>
          <p:nvPr>
            <p:extLst>
              <p:ext uri="{D42A27DB-BD31-4B8C-83A1-F6EECF244321}">
                <p14:modId xmlns:p14="http://schemas.microsoft.com/office/powerpoint/2010/main" val="3963982722"/>
              </p:ext>
            </p:extLst>
          </p:nvPr>
        </p:nvGraphicFramePr>
        <p:xfrm>
          <a:off x="5715172" y="1989970"/>
          <a:ext cx="6440732" cy="635318"/>
        </p:xfrm>
        <a:graphic>
          <a:graphicData uri="http://schemas.openxmlformats.org/drawingml/2006/table">
            <a:tbl>
              <a:tblPr/>
              <a:tblGrid>
                <a:gridCol w="6440732">
                  <a:extLst>
                    <a:ext uri="{9D8B030D-6E8A-4147-A177-3AD203B41FA5}">
                      <a16:colId xmlns:a16="http://schemas.microsoft.com/office/drawing/2014/main" val="4291059694"/>
                    </a:ext>
                  </a:extLst>
                </a:gridCol>
              </a:tblGrid>
              <a:tr h="0">
                <a:tc>
                  <a:txBody>
                    <a:bodyPr/>
                    <a:lstStyle/>
                    <a:p>
                      <a:pPr algn="l">
                        <a:lnSpc>
                          <a:spcPct val="107000"/>
                        </a:lnSpc>
                        <a:spcAft>
                          <a:spcPts val="80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Die Leute in Deutschland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waren</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freundlich</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aber</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Mutti</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konnte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nichts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verstehen.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solidFill>
                      <a:srgbClr val="FFE8CB"/>
                    </a:solidFill>
                  </a:tcPr>
                </a:tc>
                <a:extLst>
                  <a:ext uri="{0D108BD9-81ED-4DB2-BD59-A6C34878D82A}">
                    <a16:rowId xmlns:a16="http://schemas.microsoft.com/office/drawing/2014/main" val="537358438"/>
                  </a:ext>
                </a:extLst>
              </a:tr>
            </a:tbl>
          </a:graphicData>
        </a:graphic>
      </p:graphicFrame>
      <p:pic>
        <p:nvPicPr>
          <p:cNvPr id="3076" name="Picture 4" descr="Hand, Pencil, Pen, Edit, Eraser, Write, Writing">
            <a:extLst>
              <a:ext uri="{FF2B5EF4-FFF2-40B4-BE49-F238E27FC236}">
                <a16:creationId xmlns:a16="http://schemas.microsoft.com/office/drawing/2014/main" id="{66C092B3-D5AB-40FF-BE28-B807891309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0530" y="1639352"/>
            <a:ext cx="433776" cy="3899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and, Pencil, Pen, Edit, Eraser, Write, Writing">
            <a:extLst>
              <a:ext uri="{FF2B5EF4-FFF2-40B4-BE49-F238E27FC236}">
                <a16:creationId xmlns:a16="http://schemas.microsoft.com/office/drawing/2014/main" id="{C4F25BBC-5121-4DE2-99AC-7F33ECF2C6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8966" y="1617856"/>
            <a:ext cx="433776" cy="3899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B7C6A3-42DA-4A19-A067-5D600B60EE2D}"/>
              </a:ext>
            </a:extLst>
          </p:cNvPr>
          <p:cNvSpPr txBox="1"/>
          <p:nvPr/>
        </p:nvSpPr>
        <p:spPr>
          <a:xfrm>
            <a:off x="7162128" y="2237454"/>
            <a:ext cx="849894" cy="369332"/>
          </a:xfrm>
          <a:prstGeom prst="rect">
            <a:avLst/>
          </a:prstGeom>
          <a:solidFill>
            <a:srgbClr val="FFE8CB"/>
          </a:solidFill>
        </p:spPr>
        <p:txBody>
          <a:bodyPr wrap="square" rtlCol="0">
            <a:spAutoFit/>
          </a:bodyPr>
          <a:lstStyle/>
          <a:p>
            <a:pPr algn="ctr"/>
            <a:r>
              <a:rPr lang="en-US" b="1" dirty="0">
                <a:solidFill>
                  <a:schemeClr val="accent5">
                    <a:lumMod val="50000"/>
                  </a:schemeClr>
                </a:solidFill>
              </a:rPr>
              <a:t>_____</a:t>
            </a:r>
            <a:endParaRPr lang="en-GB" b="1" dirty="0">
              <a:solidFill>
                <a:schemeClr val="accent5">
                  <a:lumMod val="50000"/>
                </a:schemeClr>
              </a:solidFill>
            </a:endParaRPr>
          </a:p>
        </p:txBody>
      </p:sp>
      <p:graphicFrame>
        <p:nvGraphicFramePr>
          <p:cNvPr id="14" name="Table 13">
            <a:extLst>
              <a:ext uri="{FF2B5EF4-FFF2-40B4-BE49-F238E27FC236}">
                <a16:creationId xmlns:a16="http://schemas.microsoft.com/office/drawing/2014/main" id="{7E91C5FD-AAB8-4CA1-8502-F7E83CB6A0AF}"/>
              </a:ext>
            </a:extLst>
          </p:cNvPr>
          <p:cNvGraphicFramePr>
            <a:graphicFrameLocks noGrp="1"/>
          </p:cNvGraphicFramePr>
          <p:nvPr>
            <p:extLst>
              <p:ext uri="{D42A27DB-BD31-4B8C-83A1-F6EECF244321}">
                <p14:modId xmlns:p14="http://schemas.microsoft.com/office/powerpoint/2010/main" val="434372630"/>
              </p:ext>
            </p:extLst>
          </p:nvPr>
        </p:nvGraphicFramePr>
        <p:xfrm>
          <a:off x="36143" y="2711864"/>
          <a:ext cx="5643307" cy="635508"/>
        </p:xfrm>
        <a:graphic>
          <a:graphicData uri="http://schemas.openxmlformats.org/drawingml/2006/table">
            <a:tbl>
              <a:tblPr/>
              <a:tblGrid>
                <a:gridCol w="5643307">
                  <a:extLst>
                    <a:ext uri="{9D8B030D-6E8A-4147-A177-3AD203B41FA5}">
                      <a16:colId xmlns:a16="http://schemas.microsoft.com/office/drawing/2014/main" val="4291059694"/>
                    </a:ext>
                  </a:extLst>
                </a:gridCol>
              </a:tblGrid>
              <a:tr h="0">
                <a:tc>
                  <a:txBody>
                    <a:bodyPr/>
                    <a:lstStyle/>
                    <a:p>
                      <a:pPr algn="l">
                        <a:lnSpc>
                          <a:spcPct val="107000"/>
                        </a:lnSpc>
                        <a:spcAft>
                          <a:spcPts val="80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Ich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möchte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arbeiten</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aber</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ich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muss </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Deutsch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als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Fremdsprache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lernen</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solidFill>
                      <a:srgbClr val="E3EAFD"/>
                    </a:solidFill>
                  </a:tcPr>
                </a:tc>
                <a:extLst>
                  <a:ext uri="{0D108BD9-81ED-4DB2-BD59-A6C34878D82A}">
                    <a16:rowId xmlns:a16="http://schemas.microsoft.com/office/drawing/2014/main" val="537358438"/>
                  </a:ext>
                </a:extLst>
              </a:tr>
            </a:tbl>
          </a:graphicData>
        </a:graphic>
      </p:graphicFrame>
      <p:graphicFrame>
        <p:nvGraphicFramePr>
          <p:cNvPr id="15" name="Table 14">
            <a:extLst>
              <a:ext uri="{FF2B5EF4-FFF2-40B4-BE49-F238E27FC236}">
                <a16:creationId xmlns:a16="http://schemas.microsoft.com/office/drawing/2014/main" id="{29519B04-773A-44D7-86FE-C84BF428C52A}"/>
              </a:ext>
            </a:extLst>
          </p:cNvPr>
          <p:cNvGraphicFramePr>
            <a:graphicFrameLocks noGrp="1"/>
          </p:cNvGraphicFramePr>
          <p:nvPr>
            <p:extLst>
              <p:ext uri="{D42A27DB-BD31-4B8C-83A1-F6EECF244321}">
                <p14:modId xmlns:p14="http://schemas.microsoft.com/office/powerpoint/2010/main" val="1396790643"/>
              </p:ext>
            </p:extLst>
          </p:nvPr>
        </p:nvGraphicFramePr>
        <p:xfrm>
          <a:off x="5711689" y="2696901"/>
          <a:ext cx="6440732" cy="635508"/>
        </p:xfrm>
        <a:graphic>
          <a:graphicData uri="http://schemas.openxmlformats.org/drawingml/2006/table">
            <a:tbl>
              <a:tblPr/>
              <a:tblGrid>
                <a:gridCol w="6440732">
                  <a:extLst>
                    <a:ext uri="{9D8B030D-6E8A-4147-A177-3AD203B41FA5}">
                      <a16:colId xmlns:a16="http://schemas.microsoft.com/office/drawing/2014/main" val="4291059694"/>
                    </a:ext>
                  </a:extLst>
                </a:gridCol>
              </a:tblGrid>
              <a:tr h="0">
                <a:tc>
                  <a:txBody>
                    <a:bodyPr/>
                    <a:lstStyle/>
                    <a:p>
                      <a:pPr algn="l">
                        <a:lnSpc>
                          <a:spcPct val="107000"/>
                        </a:lnSpc>
                        <a:spcAft>
                          <a:spcPts val="80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Sie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wollte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arbeiten</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aber</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sie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musste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Deutsch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als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Fremdsprache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lernen</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solidFill>
                      <a:srgbClr val="FFE8CB"/>
                    </a:solidFill>
                  </a:tcPr>
                </a:tc>
                <a:extLst>
                  <a:ext uri="{0D108BD9-81ED-4DB2-BD59-A6C34878D82A}">
                    <a16:rowId xmlns:a16="http://schemas.microsoft.com/office/drawing/2014/main" val="537358438"/>
                  </a:ext>
                </a:extLst>
              </a:tr>
            </a:tbl>
          </a:graphicData>
        </a:graphic>
      </p:graphicFrame>
      <p:sp>
        <p:nvSpPr>
          <p:cNvPr id="16" name="TextBox 15">
            <a:extLst>
              <a:ext uri="{FF2B5EF4-FFF2-40B4-BE49-F238E27FC236}">
                <a16:creationId xmlns:a16="http://schemas.microsoft.com/office/drawing/2014/main" id="{A5897C69-5A6B-433B-BA48-CDD665208049}"/>
              </a:ext>
            </a:extLst>
          </p:cNvPr>
          <p:cNvSpPr txBox="1"/>
          <p:nvPr/>
        </p:nvSpPr>
        <p:spPr>
          <a:xfrm>
            <a:off x="9545216" y="2722624"/>
            <a:ext cx="849894" cy="369332"/>
          </a:xfrm>
          <a:prstGeom prst="rect">
            <a:avLst/>
          </a:prstGeom>
          <a:solidFill>
            <a:srgbClr val="FFE8CB"/>
          </a:solidFill>
        </p:spPr>
        <p:txBody>
          <a:bodyPr wrap="square" rtlCol="0">
            <a:spAutoFit/>
          </a:bodyPr>
          <a:lstStyle/>
          <a:p>
            <a:pPr algn="ctr"/>
            <a:r>
              <a:rPr lang="en-US" b="1" dirty="0">
                <a:solidFill>
                  <a:schemeClr val="accent5">
                    <a:lumMod val="50000"/>
                  </a:schemeClr>
                </a:solidFill>
              </a:rPr>
              <a:t>_____</a:t>
            </a:r>
            <a:endParaRPr lang="en-GB" b="1" dirty="0">
              <a:solidFill>
                <a:schemeClr val="accent5">
                  <a:lumMod val="50000"/>
                </a:schemeClr>
              </a:solidFill>
            </a:endParaRPr>
          </a:p>
        </p:txBody>
      </p:sp>
      <p:graphicFrame>
        <p:nvGraphicFramePr>
          <p:cNvPr id="17" name="Table 16">
            <a:extLst>
              <a:ext uri="{FF2B5EF4-FFF2-40B4-BE49-F238E27FC236}">
                <a16:creationId xmlns:a16="http://schemas.microsoft.com/office/drawing/2014/main" id="{631677A1-2CF4-4FB8-B1FB-2EF83C2F0151}"/>
              </a:ext>
            </a:extLst>
          </p:cNvPr>
          <p:cNvGraphicFramePr>
            <a:graphicFrameLocks noGrp="1"/>
          </p:cNvGraphicFramePr>
          <p:nvPr>
            <p:extLst>
              <p:ext uri="{D42A27DB-BD31-4B8C-83A1-F6EECF244321}">
                <p14:modId xmlns:p14="http://schemas.microsoft.com/office/powerpoint/2010/main" val="3857340529"/>
              </p:ext>
            </p:extLst>
          </p:nvPr>
        </p:nvGraphicFramePr>
        <p:xfrm>
          <a:off x="38085" y="3442088"/>
          <a:ext cx="5645251" cy="635508"/>
        </p:xfrm>
        <a:graphic>
          <a:graphicData uri="http://schemas.openxmlformats.org/drawingml/2006/table">
            <a:tbl>
              <a:tblPr/>
              <a:tblGrid>
                <a:gridCol w="5645251">
                  <a:extLst>
                    <a:ext uri="{9D8B030D-6E8A-4147-A177-3AD203B41FA5}">
                      <a16:colId xmlns:a16="http://schemas.microsoft.com/office/drawing/2014/main" val="4291059694"/>
                    </a:ext>
                  </a:extLst>
                </a:gridCol>
              </a:tblGrid>
              <a:tr h="0">
                <a:tc>
                  <a:txBody>
                    <a:bodyPr/>
                    <a:lstStyle/>
                    <a:p>
                      <a:pPr algn="l">
                        <a:lnSpc>
                          <a:spcPct val="107000"/>
                        </a:lnSpc>
                        <a:spcAft>
                          <a:spcPts val="80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Ich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gehe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einkaufen</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aber</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ich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will</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im</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Geschäft</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Polnisch</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sprechen</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solidFill>
                      <a:srgbClr val="E3EAFD"/>
                    </a:solidFill>
                  </a:tcPr>
                </a:tc>
                <a:extLst>
                  <a:ext uri="{0D108BD9-81ED-4DB2-BD59-A6C34878D82A}">
                    <a16:rowId xmlns:a16="http://schemas.microsoft.com/office/drawing/2014/main" val="537358438"/>
                  </a:ext>
                </a:extLst>
              </a:tr>
            </a:tbl>
          </a:graphicData>
        </a:graphic>
      </p:graphicFrame>
      <p:graphicFrame>
        <p:nvGraphicFramePr>
          <p:cNvPr id="18" name="Table 17">
            <a:extLst>
              <a:ext uri="{FF2B5EF4-FFF2-40B4-BE49-F238E27FC236}">
                <a16:creationId xmlns:a16="http://schemas.microsoft.com/office/drawing/2014/main" id="{68E01872-933A-498A-93B9-F8B3D2A3ADB7}"/>
              </a:ext>
            </a:extLst>
          </p:cNvPr>
          <p:cNvGraphicFramePr>
            <a:graphicFrameLocks noGrp="1"/>
          </p:cNvGraphicFramePr>
          <p:nvPr>
            <p:extLst>
              <p:ext uri="{D42A27DB-BD31-4B8C-83A1-F6EECF244321}">
                <p14:modId xmlns:p14="http://schemas.microsoft.com/office/powerpoint/2010/main" val="3868093521"/>
              </p:ext>
            </p:extLst>
          </p:nvPr>
        </p:nvGraphicFramePr>
        <p:xfrm>
          <a:off x="5719434" y="3426371"/>
          <a:ext cx="6432987" cy="635508"/>
        </p:xfrm>
        <a:graphic>
          <a:graphicData uri="http://schemas.openxmlformats.org/drawingml/2006/table">
            <a:tbl>
              <a:tblPr/>
              <a:tblGrid>
                <a:gridCol w="6432987">
                  <a:extLst>
                    <a:ext uri="{9D8B030D-6E8A-4147-A177-3AD203B41FA5}">
                      <a16:colId xmlns:a16="http://schemas.microsoft.com/office/drawing/2014/main" val="4291059694"/>
                    </a:ext>
                  </a:extLst>
                </a:gridCol>
              </a:tblGrid>
              <a:tr h="0">
                <a:tc>
                  <a:txBody>
                    <a:bodyPr/>
                    <a:lstStyle/>
                    <a:p>
                      <a:pPr algn="l">
                        <a:lnSpc>
                          <a:spcPct val="107000"/>
                        </a:lnSpc>
                        <a:spcAft>
                          <a:spcPts val="80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Sie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ist</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einkaufen</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gegangen</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aber</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sie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wollte</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im</a:t>
                      </a:r>
                      <a:r>
                        <a:rPr lang="en-GB" sz="20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Geschäft</a:t>
                      </a:r>
                      <a:r>
                        <a:rPr lang="en-GB" sz="20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Polnisch</a:t>
                      </a:r>
                      <a:r>
                        <a:rPr lang="en-GB" sz="20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sprechen</a:t>
                      </a:r>
                      <a:r>
                        <a:rPr lang="en-GB" sz="20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solidFill>
                      <a:srgbClr val="FFE8CB"/>
                    </a:solidFill>
                  </a:tcPr>
                </a:tc>
                <a:extLst>
                  <a:ext uri="{0D108BD9-81ED-4DB2-BD59-A6C34878D82A}">
                    <a16:rowId xmlns:a16="http://schemas.microsoft.com/office/drawing/2014/main" val="537358438"/>
                  </a:ext>
                </a:extLst>
              </a:tr>
            </a:tbl>
          </a:graphicData>
        </a:graphic>
      </p:graphicFrame>
      <p:sp>
        <p:nvSpPr>
          <p:cNvPr id="19" name="TextBox 18">
            <a:extLst>
              <a:ext uri="{FF2B5EF4-FFF2-40B4-BE49-F238E27FC236}">
                <a16:creationId xmlns:a16="http://schemas.microsoft.com/office/drawing/2014/main" id="{076822D0-480E-49C5-B236-30573C065C99}"/>
              </a:ext>
            </a:extLst>
          </p:cNvPr>
          <p:cNvSpPr txBox="1"/>
          <p:nvPr/>
        </p:nvSpPr>
        <p:spPr>
          <a:xfrm>
            <a:off x="10647946" y="3442088"/>
            <a:ext cx="710921" cy="369332"/>
          </a:xfrm>
          <a:prstGeom prst="rect">
            <a:avLst/>
          </a:prstGeom>
          <a:solidFill>
            <a:srgbClr val="FFE8CB"/>
          </a:solidFill>
        </p:spPr>
        <p:txBody>
          <a:bodyPr wrap="square" rtlCol="0">
            <a:spAutoFit/>
          </a:bodyPr>
          <a:lstStyle/>
          <a:p>
            <a:pPr algn="ctr"/>
            <a:r>
              <a:rPr lang="en-US" b="1" dirty="0">
                <a:solidFill>
                  <a:schemeClr val="accent5">
                    <a:lumMod val="50000"/>
                  </a:schemeClr>
                </a:solidFill>
              </a:rPr>
              <a:t>____</a:t>
            </a:r>
            <a:endParaRPr lang="en-GB" b="1" dirty="0">
              <a:solidFill>
                <a:schemeClr val="accent5">
                  <a:lumMod val="50000"/>
                </a:schemeClr>
              </a:solidFill>
            </a:endParaRPr>
          </a:p>
        </p:txBody>
      </p:sp>
      <p:graphicFrame>
        <p:nvGraphicFramePr>
          <p:cNvPr id="20" name="Table 19">
            <a:extLst>
              <a:ext uri="{FF2B5EF4-FFF2-40B4-BE49-F238E27FC236}">
                <a16:creationId xmlns:a16="http://schemas.microsoft.com/office/drawing/2014/main" id="{BAE2DBF4-A1C7-4D07-B126-BE3A54CBDCF6}"/>
              </a:ext>
            </a:extLst>
          </p:cNvPr>
          <p:cNvGraphicFramePr>
            <a:graphicFrameLocks noGrp="1"/>
          </p:cNvGraphicFramePr>
          <p:nvPr>
            <p:extLst>
              <p:ext uri="{D42A27DB-BD31-4B8C-83A1-F6EECF244321}">
                <p14:modId xmlns:p14="http://schemas.microsoft.com/office/powerpoint/2010/main" val="3312054552"/>
              </p:ext>
            </p:extLst>
          </p:nvPr>
        </p:nvGraphicFramePr>
        <p:xfrm>
          <a:off x="38084" y="4198003"/>
          <a:ext cx="5645251" cy="635508"/>
        </p:xfrm>
        <a:graphic>
          <a:graphicData uri="http://schemas.openxmlformats.org/drawingml/2006/table">
            <a:tbl>
              <a:tblPr/>
              <a:tblGrid>
                <a:gridCol w="5645251">
                  <a:extLst>
                    <a:ext uri="{9D8B030D-6E8A-4147-A177-3AD203B41FA5}">
                      <a16:colId xmlns:a16="http://schemas.microsoft.com/office/drawing/2014/main" val="4291059694"/>
                    </a:ext>
                  </a:extLst>
                </a:gridCol>
              </a:tblGrid>
              <a:tr h="0">
                <a:tc>
                  <a:txBody>
                    <a:bodyPr/>
                    <a:lstStyle/>
                    <a:p>
                      <a:pPr algn="l">
                        <a:lnSpc>
                          <a:spcPct val="107000"/>
                        </a:lnSpc>
                        <a:spcAft>
                          <a:spcPts val="80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Manchmal</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will</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ich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zurück</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nach</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Polen</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gehen</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solidFill>
                      <a:srgbClr val="E3EAFD"/>
                    </a:solidFill>
                  </a:tcPr>
                </a:tc>
                <a:extLst>
                  <a:ext uri="{0D108BD9-81ED-4DB2-BD59-A6C34878D82A}">
                    <a16:rowId xmlns:a16="http://schemas.microsoft.com/office/drawing/2014/main" val="537358438"/>
                  </a:ext>
                </a:extLst>
              </a:tr>
            </a:tbl>
          </a:graphicData>
        </a:graphic>
      </p:graphicFrame>
      <p:graphicFrame>
        <p:nvGraphicFramePr>
          <p:cNvPr id="21" name="Table 20">
            <a:extLst>
              <a:ext uri="{FF2B5EF4-FFF2-40B4-BE49-F238E27FC236}">
                <a16:creationId xmlns:a16="http://schemas.microsoft.com/office/drawing/2014/main" id="{C110ECB1-661E-4DD1-B27C-4BC7B3506508}"/>
              </a:ext>
            </a:extLst>
          </p:cNvPr>
          <p:cNvGraphicFramePr>
            <a:graphicFrameLocks noGrp="1"/>
          </p:cNvGraphicFramePr>
          <p:nvPr>
            <p:extLst>
              <p:ext uri="{D42A27DB-BD31-4B8C-83A1-F6EECF244321}">
                <p14:modId xmlns:p14="http://schemas.microsoft.com/office/powerpoint/2010/main" val="2555900608"/>
              </p:ext>
            </p:extLst>
          </p:nvPr>
        </p:nvGraphicFramePr>
        <p:xfrm>
          <a:off x="5703140" y="4203969"/>
          <a:ext cx="6440732" cy="627292"/>
        </p:xfrm>
        <a:graphic>
          <a:graphicData uri="http://schemas.openxmlformats.org/drawingml/2006/table">
            <a:tbl>
              <a:tblPr/>
              <a:tblGrid>
                <a:gridCol w="6440732">
                  <a:extLst>
                    <a:ext uri="{9D8B030D-6E8A-4147-A177-3AD203B41FA5}">
                      <a16:colId xmlns:a16="http://schemas.microsoft.com/office/drawing/2014/main" val="4291059694"/>
                    </a:ext>
                  </a:extLst>
                </a:gridCol>
              </a:tblGrid>
              <a:tr h="627292">
                <a:tc>
                  <a:txBody>
                    <a:bodyPr/>
                    <a:lstStyle/>
                    <a:p>
                      <a:pPr algn="l">
                        <a:lnSpc>
                          <a:spcPct val="107000"/>
                        </a:lnSpc>
                        <a:spcAft>
                          <a:spcPts val="80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Manchmal</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wollte</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sie</a:t>
                      </a:r>
                      <a:r>
                        <a:rPr lang="en-GB" sz="20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zurück</a:t>
                      </a:r>
                      <a:r>
                        <a:rPr lang="en-GB" sz="20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nach</a:t>
                      </a:r>
                      <a:r>
                        <a:rPr lang="en-GB" sz="20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Polen</a:t>
                      </a:r>
                      <a:r>
                        <a:rPr lang="en-GB" sz="20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gehen</a:t>
                      </a:r>
                      <a:r>
                        <a:rPr lang="en-GB" sz="20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solidFill>
                      <a:srgbClr val="FFE8CB"/>
                    </a:solidFill>
                  </a:tcPr>
                </a:tc>
                <a:extLst>
                  <a:ext uri="{0D108BD9-81ED-4DB2-BD59-A6C34878D82A}">
                    <a16:rowId xmlns:a16="http://schemas.microsoft.com/office/drawing/2014/main" val="537358438"/>
                  </a:ext>
                </a:extLst>
              </a:tr>
            </a:tbl>
          </a:graphicData>
        </a:graphic>
      </p:graphicFrame>
      <p:sp>
        <p:nvSpPr>
          <p:cNvPr id="22" name="TextBox 21">
            <a:extLst>
              <a:ext uri="{FF2B5EF4-FFF2-40B4-BE49-F238E27FC236}">
                <a16:creationId xmlns:a16="http://schemas.microsoft.com/office/drawing/2014/main" id="{9EFF6E79-DA9C-42EF-914A-CCEBC3DE88CB}"/>
              </a:ext>
            </a:extLst>
          </p:cNvPr>
          <p:cNvSpPr txBox="1"/>
          <p:nvPr/>
        </p:nvSpPr>
        <p:spPr>
          <a:xfrm>
            <a:off x="7454165" y="4216001"/>
            <a:ext cx="832079" cy="369332"/>
          </a:xfrm>
          <a:prstGeom prst="rect">
            <a:avLst/>
          </a:prstGeom>
          <a:solidFill>
            <a:srgbClr val="FFE8CB"/>
          </a:solidFill>
        </p:spPr>
        <p:txBody>
          <a:bodyPr wrap="square" rtlCol="0">
            <a:spAutoFit/>
          </a:bodyPr>
          <a:lstStyle/>
          <a:p>
            <a:pPr algn="ctr"/>
            <a:r>
              <a:rPr lang="en-US" b="1" dirty="0">
                <a:solidFill>
                  <a:schemeClr val="accent5">
                    <a:lumMod val="50000"/>
                  </a:schemeClr>
                </a:solidFill>
              </a:rPr>
              <a:t>_____</a:t>
            </a:r>
            <a:endParaRPr lang="en-GB" b="1" dirty="0">
              <a:solidFill>
                <a:schemeClr val="accent5">
                  <a:lumMod val="50000"/>
                </a:schemeClr>
              </a:solidFill>
            </a:endParaRPr>
          </a:p>
        </p:txBody>
      </p:sp>
      <p:graphicFrame>
        <p:nvGraphicFramePr>
          <p:cNvPr id="23" name="Table 22">
            <a:extLst>
              <a:ext uri="{FF2B5EF4-FFF2-40B4-BE49-F238E27FC236}">
                <a16:creationId xmlns:a16="http://schemas.microsoft.com/office/drawing/2014/main" id="{69492738-53EC-4B8C-97F5-A15730C5D47F}"/>
              </a:ext>
            </a:extLst>
          </p:cNvPr>
          <p:cNvGraphicFramePr>
            <a:graphicFrameLocks noGrp="1"/>
          </p:cNvGraphicFramePr>
          <p:nvPr>
            <p:extLst>
              <p:ext uri="{D42A27DB-BD31-4B8C-83A1-F6EECF244321}">
                <p14:modId xmlns:p14="http://schemas.microsoft.com/office/powerpoint/2010/main" val="766266452"/>
              </p:ext>
            </p:extLst>
          </p:nvPr>
        </p:nvGraphicFramePr>
        <p:xfrm>
          <a:off x="38085" y="4915762"/>
          <a:ext cx="5645251" cy="635508"/>
        </p:xfrm>
        <a:graphic>
          <a:graphicData uri="http://schemas.openxmlformats.org/drawingml/2006/table">
            <a:tbl>
              <a:tblPr/>
              <a:tblGrid>
                <a:gridCol w="5645251">
                  <a:extLst>
                    <a:ext uri="{9D8B030D-6E8A-4147-A177-3AD203B41FA5}">
                      <a16:colId xmlns:a16="http://schemas.microsoft.com/office/drawing/2014/main" val="4291059694"/>
                    </a:ext>
                  </a:extLst>
                </a:gridCol>
              </a:tblGrid>
              <a:tr h="0">
                <a:tc>
                  <a:txBody>
                    <a:bodyPr/>
                    <a:lstStyle/>
                    <a:p>
                      <a:pPr algn="l">
                        <a:lnSpc>
                          <a:spcPct val="107000"/>
                        </a:lnSpc>
                        <a:spcAft>
                          <a:spcPts val="80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Ich </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will</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mehr</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deutsche Freunde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kennenlernen</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solidFill>
                      <a:srgbClr val="E3EAFD"/>
                    </a:solidFill>
                  </a:tcPr>
                </a:tc>
                <a:extLst>
                  <a:ext uri="{0D108BD9-81ED-4DB2-BD59-A6C34878D82A}">
                    <a16:rowId xmlns:a16="http://schemas.microsoft.com/office/drawing/2014/main" val="537358438"/>
                  </a:ext>
                </a:extLst>
              </a:tr>
            </a:tbl>
          </a:graphicData>
        </a:graphic>
      </p:graphicFrame>
      <p:graphicFrame>
        <p:nvGraphicFramePr>
          <p:cNvPr id="24" name="Table 23">
            <a:extLst>
              <a:ext uri="{FF2B5EF4-FFF2-40B4-BE49-F238E27FC236}">
                <a16:creationId xmlns:a16="http://schemas.microsoft.com/office/drawing/2014/main" id="{9C6D6F5F-F85B-4B24-B09F-DC2B064E16D2}"/>
              </a:ext>
            </a:extLst>
          </p:cNvPr>
          <p:cNvGraphicFramePr>
            <a:graphicFrameLocks noGrp="1"/>
          </p:cNvGraphicFramePr>
          <p:nvPr>
            <p:extLst>
              <p:ext uri="{D42A27DB-BD31-4B8C-83A1-F6EECF244321}">
                <p14:modId xmlns:p14="http://schemas.microsoft.com/office/powerpoint/2010/main" val="3284871319"/>
              </p:ext>
            </p:extLst>
          </p:nvPr>
        </p:nvGraphicFramePr>
        <p:xfrm>
          <a:off x="38086" y="5671677"/>
          <a:ext cx="5645251" cy="635318"/>
        </p:xfrm>
        <a:graphic>
          <a:graphicData uri="http://schemas.openxmlformats.org/drawingml/2006/table">
            <a:tbl>
              <a:tblPr/>
              <a:tblGrid>
                <a:gridCol w="5645251">
                  <a:extLst>
                    <a:ext uri="{9D8B030D-6E8A-4147-A177-3AD203B41FA5}">
                      <a16:colId xmlns:a16="http://schemas.microsoft.com/office/drawing/2014/main" val="4291059694"/>
                    </a:ext>
                  </a:extLst>
                </a:gridCol>
              </a:tblGrid>
              <a:tr h="0">
                <a:tc>
                  <a:txBody>
                    <a:bodyPr/>
                    <a:lstStyle/>
                    <a:p>
                      <a:pPr algn="l">
                        <a:lnSpc>
                          <a:spcPct val="107000"/>
                        </a:lnSpc>
                        <a:spcAft>
                          <a:spcPts val="80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Ich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möchte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die Kultur verstehen,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aber</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ich </a:t>
                      </a:r>
                      <a:r>
                        <a:rPr lang="en-GB" sz="20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kann</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keine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Zeitung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lesen</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solidFill>
                      <a:srgbClr val="E3EAFD"/>
                    </a:solidFill>
                  </a:tcPr>
                </a:tc>
                <a:extLst>
                  <a:ext uri="{0D108BD9-81ED-4DB2-BD59-A6C34878D82A}">
                    <a16:rowId xmlns:a16="http://schemas.microsoft.com/office/drawing/2014/main" val="537358438"/>
                  </a:ext>
                </a:extLst>
              </a:tr>
            </a:tbl>
          </a:graphicData>
        </a:graphic>
      </p:graphicFrame>
      <p:graphicFrame>
        <p:nvGraphicFramePr>
          <p:cNvPr id="26" name="Table 25">
            <a:extLst>
              <a:ext uri="{FF2B5EF4-FFF2-40B4-BE49-F238E27FC236}">
                <a16:creationId xmlns:a16="http://schemas.microsoft.com/office/drawing/2014/main" id="{A361D2D7-F3CD-43AF-AD61-052D9F8E9571}"/>
              </a:ext>
            </a:extLst>
          </p:cNvPr>
          <p:cNvGraphicFramePr>
            <a:graphicFrameLocks noGrp="1"/>
          </p:cNvGraphicFramePr>
          <p:nvPr>
            <p:extLst>
              <p:ext uri="{D42A27DB-BD31-4B8C-83A1-F6EECF244321}">
                <p14:modId xmlns:p14="http://schemas.microsoft.com/office/powerpoint/2010/main" val="835741770"/>
              </p:ext>
            </p:extLst>
          </p:nvPr>
        </p:nvGraphicFramePr>
        <p:xfrm>
          <a:off x="5707402" y="4914569"/>
          <a:ext cx="6440732" cy="635508"/>
        </p:xfrm>
        <a:graphic>
          <a:graphicData uri="http://schemas.openxmlformats.org/drawingml/2006/table">
            <a:tbl>
              <a:tblPr/>
              <a:tblGrid>
                <a:gridCol w="6440732">
                  <a:extLst>
                    <a:ext uri="{9D8B030D-6E8A-4147-A177-3AD203B41FA5}">
                      <a16:colId xmlns:a16="http://schemas.microsoft.com/office/drawing/2014/main" val="4291059694"/>
                    </a:ext>
                  </a:extLst>
                </a:gridCol>
              </a:tblGrid>
              <a:tr h="627292">
                <a:tc>
                  <a:txBody>
                    <a:bodyPr/>
                    <a:lstStyle/>
                    <a:p>
                      <a:pPr algn="l">
                        <a:lnSpc>
                          <a:spcPct val="107000"/>
                        </a:lnSpc>
                        <a:spcAft>
                          <a:spcPts val="80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Sie </a:t>
                      </a:r>
                      <a:r>
                        <a:rPr lang="en-GB" sz="20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wollte</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mehr</a:t>
                      </a:r>
                      <a:r>
                        <a:rPr lang="en-GB" sz="20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deutsche Freunde </a:t>
                      </a: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kennenlernen</a:t>
                      </a:r>
                      <a:r>
                        <a:rPr lang="en-GB" sz="20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solidFill>
                      <a:srgbClr val="FFE8CB"/>
                    </a:solidFill>
                  </a:tcPr>
                </a:tc>
                <a:extLst>
                  <a:ext uri="{0D108BD9-81ED-4DB2-BD59-A6C34878D82A}">
                    <a16:rowId xmlns:a16="http://schemas.microsoft.com/office/drawing/2014/main" val="537358438"/>
                  </a:ext>
                </a:extLst>
              </a:tr>
            </a:tbl>
          </a:graphicData>
        </a:graphic>
      </p:graphicFrame>
      <p:sp>
        <p:nvSpPr>
          <p:cNvPr id="27" name="TextBox 26">
            <a:extLst>
              <a:ext uri="{FF2B5EF4-FFF2-40B4-BE49-F238E27FC236}">
                <a16:creationId xmlns:a16="http://schemas.microsoft.com/office/drawing/2014/main" id="{65DE3B66-F939-4828-91D3-4AC1BCACD25D}"/>
              </a:ext>
            </a:extLst>
          </p:cNvPr>
          <p:cNvSpPr txBox="1"/>
          <p:nvPr/>
        </p:nvSpPr>
        <p:spPr>
          <a:xfrm>
            <a:off x="6469814" y="4933439"/>
            <a:ext cx="832079" cy="369332"/>
          </a:xfrm>
          <a:prstGeom prst="rect">
            <a:avLst/>
          </a:prstGeom>
          <a:solidFill>
            <a:srgbClr val="FFE8CB"/>
          </a:solidFill>
        </p:spPr>
        <p:txBody>
          <a:bodyPr wrap="square" rtlCol="0">
            <a:spAutoFit/>
          </a:bodyPr>
          <a:lstStyle/>
          <a:p>
            <a:pPr algn="ctr"/>
            <a:r>
              <a:rPr lang="en-US" b="1" dirty="0">
                <a:solidFill>
                  <a:schemeClr val="accent5">
                    <a:lumMod val="50000"/>
                  </a:schemeClr>
                </a:solidFill>
              </a:rPr>
              <a:t>_____</a:t>
            </a:r>
            <a:endParaRPr lang="en-GB" b="1" dirty="0">
              <a:solidFill>
                <a:schemeClr val="accent5">
                  <a:lumMod val="50000"/>
                </a:schemeClr>
              </a:solidFill>
            </a:endParaRPr>
          </a:p>
        </p:txBody>
      </p:sp>
      <p:graphicFrame>
        <p:nvGraphicFramePr>
          <p:cNvPr id="28" name="Table 27">
            <a:extLst>
              <a:ext uri="{FF2B5EF4-FFF2-40B4-BE49-F238E27FC236}">
                <a16:creationId xmlns:a16="http://schemas.microsoft.com/office/drawing/2014/main" id="{A116755D-8A62-43DA-A295-7F41F380EC7A}"/>
              </a:ext>
            </a:extLst>
          </p:cNvPr>
          <p:cNvGraphicFramePr>
            <a:graphicFrameLocks noGrp="1"/>
          </p:cNvGraphicFramePr>
          <p:nvPr>
            <p:extLst>
              <p:ext uri="{D42A27DB-BD31-4B8C-83A1-F6EECF244321}">
                <p14:modId xmlns:p14="http://schemas.microsoft.com/office/powerpoint/2010/main" val="2704007524"/>
              </p:ext>
            </p:extLst>
          </p:nvPr>
        </p:nvGraphicFramePr>
        <p:xfrm>
          <a:off x="5707402" y="5660403"/>
          <a:ext cx="6440732" cy="635508"/>
        </p:xfrm>
        <a:graphic>
          <a:graphicData uri="http://schemas.openxmlformats.org/drawingml/2006/table">
            <a:tbl>
              <a:tblPr/>
              <a:tblGrid>
                <a:gridCol w="6440732">
                  <a:extLst>
                    <a:ext uri="{9D8B030D-6E8A-4147-A177-3AD203B41FA5}">
                      <a16:colId xmlns:a16="http://schemas.microsoft.com/office/drawing/2014/main" val="4291059694"/>
                    </a:ext>
                  </a:extLst>
                </a:gridCol>
              </a:tblGrid>
              <a:tr h="0">
                <a:tc>
                  <a:txBody>
                    <a:bodyPr/>
                    <a:lstStyle/>
                    <a:p>
                      <a:pPr algn="l">
                        <a:lnSpc>
                          <a:spcPct val="107000"/>
                        </a:lnSpc>
                        <a:spcAft>
                          <a:spcPts val="800"/>
                        </a:spcAft>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Sie </a:t>
                      </a: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wollte</a:t>
                      </a:r>
                      <a:r>
                        <a:rPr lang="en-GB" sz="20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die Kultur verstehen, </a:t>
                      </a: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aber</a:t>
                      </a:r>
                      <a:r>
                        <a:rPr lang="en-GB" sz="20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sie</a:t>
                      </a:r>
                      <a:r>
                        <a:rPr lang="en-GB" sz="20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konnte</a:t>
                      </a:r>
                      <a:r>
                        <a:rPr lang="en-GB" sz="20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keine</a:t>
                      </a:r>
                      <a:r>
                        <a:rPr lang="en-GB" sz="20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Zeitung </a:t>
                      </a: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lesen</a:t>
                      </a:r>
                      <a:r>
                        <a:rPr lang="en-GB" sz="20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solidFill>
                      <a:srgbClr val="FFE8CB"/>
                    </a:solidFill>
                  </a:tcPr>
                </a:tc>
                <a:extLst>
                  <a:ext uri="{0D108BD9-81ED-4DB2-BD59-A6C34878D82A}">
                    <a16:rowId xmlns:a16="http://schemas.microsoft.com/office/drawing/2014/main" val="537358438"/>
                  </a:ext>
                </a:extLst>
              </a:tr>
            </a:tbl>
          </a:graphicData>
        </a:graphic>
      </p:graphicFrame>
      <p:sp>
        <p:nvSpPr>
          <p:cNvPr id="29" name="TextBox 28">
            <a:extLst>
              <a:ext uri="{FF2B5EF4-FFF2-40B4-BE49-F238E27FC236}">
                <a16:creationId xmlns:a16="http://schemas.microsoft.com/office/drawing/2014/main" id="{300D22DE-EAFD-4C88-BE81-235372156C93}"/>
              </a:ext>
            </a:extLst>
          </p:cNvPr>
          <p:cNvSpPr txBox="1"/>
          <p:nvPr/>
        </p:nvSpPr>
        <p:spPr>
          <a:xfrm>
            <a:off x="10841174" y="5671677"/>
            <a:ext cx="937568" cy="369332"/>
          </a:xfrm>
          <a:prstGeom prst="rect">
            <a:avLst/>
          </a:prstGeom>
          <a:solidFill>
            <a:srgbClr val="FFE8CB"/>
          </a:solidFill>
        </p:spPr>
        <p:txBody>
          <a:bodyPr wrap="square" rtlCol="0">
            <a:spAutoFit/>
          </a:bodyPr>
          <a:lstStyle/>
          <a:p>
            <a:pPr algn="l"/>
            <a:r>
              <a:rPr lang="en-US" b="1" dirty="0">
                <a:solidFill>
                  <a:schemeClr val="accent5">
                    <a:lumMod val="50000"/>
                  </a:schemeClr>
                </a:solidFill>
              </a:rPr>
              <a:t>______</a:t>
            </a:r>
            <a:endParaRPr lang="en-GB" b="1" dirty="0">
              <a:solidFill>
                <a:schemeClr val="accent5">
                  <a:lumMod val="50000"/>
                </a:schemeClr>
              </a:solidFill>
            </a:endParaRPr>
          </a:p>
        </p:txBody>
      </p:sp>
      <p:pic>
        <p:nvPicPr>
          <p:cNvPr id="3078" name="Picture 6" descr="Poland, Polish, German, Germany, Friendship, Flag">
            <a:extLst>
              <a:ext uri="{FF2B5EF4-FFF2-40B4-BE49-F238E27FC236}">
                <a16:creationId xmlns:a16="http://schemas.microsoft.com/office/drawing/2014/main" id="{089865D8-00F9-4902-8206-B59A5691FE7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8435" y="25874"/>
            <a:ext cx="1829999" cy="1097999"/>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id="{ECC8EEC0-E254-425A-B5B4-86CE4DDBE8CC}"/>
              </a:ext>
            </a:extLst>
          </p:cNvPr>
          <p:cNvSpPr/>
          <p:nvPr/>
        </p:nvSpPr>
        <p:spPr>
          <a:xfrm>
            <a:off x="4703447" y="6414367"/>
            <a:ext cx="4798591" cy="402738"/>
          </a:xfrm>
          <a:prstGeom prst="wedgeRoundRectCallout">
            <a:avLst>
              <a:gd name="adj1" fmla="val 2316"/>
              <a:gd name="adj2" fmla="val -4355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chemeClr val="bg1"/>
                </a:solidFill>
              </a:rPr>
              <a:t>kennenlernen</a:t>
            </a:r>
            <a:r>
              <a:rPr lang="en-GB" sz="2000" dirty="0">
                <a:solidFill>
                  <a:schemeClr val="bg1"/>
                </a:solidFill>
              </a:rPr>
              <a:t> – to meet, get to know</a:t>
            </a:r>
          </a:p>
        </p:txBody>
      </p:sp>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6" grpId="0" animBg="1"/>
      <p:bldP spid="16" grpId="1" animBg="1"/>
      <p:bldP spid="19" grpId="0" animBg="1"/>
      <p:bldP spid="19" grpId="1" animBg="1"/>
      <p:bldP spid="22" grpId="0" animBg="1"/>
      <p:bldP spid="22" grpId="1" animBg="1"/>
      <p:bldP spid="27" grpId="0" animBg="1"/>
      <p:bldP spid="27" grpId="1" animBg="1"/>
      <p:bldP spid="29" grpId="0" animBg="1"/>
      <p:bldP spid="29"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Changing countries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1666" y="3071382"/>
            <a:ext cx="7911752" cy="571756"/>
          </a:xfrm>
        </p:spPr>
        <p:txBody>
          <a:bodyPr>
            <a:noAutofit/>
          </a:bodyPr>
          <a:lstStyle/>
          <a:p>
            <a:pPr algn="l"/>
            <a:r>
              <a:rPr lang="en-GB" sz="2600" dirty="0">
                <a:solidFill>
                  <a:schemeClr val="bg1"/>
                </a:solidFill>
              </a:rPr>
              <a:t>Imperfect modal verbs – </a:t>
            </a:r>
            <a:r>
              <a:rPr lang="en-GB" sz="2600" i="1" dirty="0" err="1">
                <a:solidFill>
                  <a:schemeClr val="bg1"/>
                </a:solidFill>
              </a:rPr>
              <a:t>konnte</a:t>
            </a:r>
            <a:r>
              <a:rPr lang="en-GB" sz="2600" i="1" dirty="0">
                <a:solidFill>
                  <a:schemeClr val="bg1"/>
                </a:solidFill>
              </a:rPr>
              <a:t>, </a:t>
            </a:r>
            <a:r>
              <a:rPr lang="en-GB" sz="2600" i="1" dirty="0" err="1">
                <a:solidFill>
                  <a:schemeClr val="bg1"/>
                </a:solidFill>
              </a:rPr>
              <a:t>musste</a:t>
            </a:r>
            <a:r>
              <a:rPr lang="en-GB" sz="2600" i="1" dirty="0">
                <a:solidFill>
                  <a:schemeClr val="bg1"/>
                </a:solidFill>
              </a:rPr>
              <a:t>, </a:t>
            </a:r>
            <a:r>
              <a:rPr lang="en-GB" sz="2600" i="1" dirty="0" err="1">
                <a:solidFill>
                  <a:schemeClr val="bg1"/>
                </a:solidFill>
              </a:rPr>
              <a:t>wollte</a:t>
            </a:r>
            <a:endParaRPr lang="en-GB" sz="2600" i="1" dirty="0">
              <a:solidFill>
                <a:schemeClr val="bg1"/>
              </a:solidFill>
            </a:endParaRPr>
          </a:p>
          <a:p>
            <a:pPr algn="l"/>
            <a:r>
              <a:rPr lang="en-US" sz="2600" dirty="0">
                <a:solidFill>
                  <a:schemeClr val="bg1"/>
                </a:solidFill>
              </a:rPr>
              <a:t>Word order 1 and 3 conjunctions</a:t>
            </a: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4186546"/>
            <a:ext cx="7035989"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prstClr val="white"/>
                </a:solidFill>
              </a:rPr>
              <a:t>Revisit long and short [e]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5 - Lesson 36</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158197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48887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25720" y="1966560"/>
            <a:ext cx="10091760" cy="461665"/>
          </a:xfrm>
          <a:prstGeom prst="rect">
            <a:avLst/>
          </a:prstGeom>
          <a:noFill/>
        </p:spPr>
        <p:txBody>
          <a:bodyPr wrap="square" rtlCol="0">
            <a:spAutoFit/>
          </a:bodyPr>
          <a:lstStyle/>
          <a:p>
            <a:endParaRPr lang="de-DE" sz="2400" dirty="0">
              <a:solidFill>
                <a:schemeClr val="accent5">
                  <a:lumMod val="50000"/>
                </a:schemeClr>
              </a:solidFill>
            </a:endParaRPr>
          </a:p>
        </p:txBody>
      </p:sp>
      <p:graphicFrame>
        <p:nvGraphicFramePr>
          <p:cNvPr id="7" name="Table 6">
            <a:extLst>
              <a:ext uri="{FF2B5EF4-FFF2-40B4-BE49-F238E27FC236}">
                <a16:creationId xmlns:a16="http://schemas.microsoft.com/office/drawing/2014/main" id="{A57C9367-6E44-4F4A-95E2-5D84EAE7A372}"/>
              </a:ext>
            </a:extLst>
          </p:cNvPr>
          <p:cNvGraphicFramePr>
            <a:graphicFrameLocks noGrp="1"/>
          </p:cNvGraphicFramePr>
          <p:nvPr>
            <p:extLst>
              <p:ext uri="{D42A27DB-BD31-4B8C-83A1-F6EECF244321}">
                <p14:modId xmlns:p14="http://schemas.microsoft.com/office/powerpoint/2010/main" val="2898803447"/>
              </p:ext>
            </p:extLst>
          </p:nvPr>
        </p:nvGraphicFramePr>
        <p:xfrm>
          <a:off x="225720" y="2592940"/>
          <a:ext cx="11771637" cy="3239822"/>
        </p:xfrm>
        <a:graphic>
          <a:graphicData uri="http://schemas.openxmlformats.org/drawingml/2006/table">
            <a:tbl>
              <a:tblPr firstRow="1" bandRow="1">
                <a:tableStyleId>{00A15C55-8517-42AA-B614-E9B94910E393}</a:tableStyleId>
              </a:tblPr>
              <a:tblGrid>
                <a:gridCol w="453153">
                  <a:extLst>
                    <a:ext uri="{9D8B030D-6E8A-4147-A177-3AD203B41FA5}">
                      <a16:colId xmlns:a16="http://schemas.microsoft.com/office/drawing/2014/main" val="2607353726"/>
                    </a:ext>
                  </a:extLst>
                </a:gridCol>
                <a:gridCol w="7980218">
                  <a:extLst>
                    <a:ext uri="{9D8B030D-6E8A-4147-A177-3AD203B41FA5}">
                      <a16:colId xmlns:a16="http://schemas.microsoft.com/office/drawing/2014/main" val="1600817978"/>
                    </a:ext>
                  </a:extLst>
                </a:gridCol>
                <a:gridCol w="1732392">
                  <a:extLst>
                    <a:ext uri="{9D8B030D-6E8A-4147-A177-3AD203B41FA5}">
                      <a16:colId xmlns:a16="http://schemas.microsoft.com/office/drawing/2014/main" val="2609792770"/>
                    </a:ext>
                  </a:extLst>
                </a:gridCol>
                <a:gridCol w="1605874">
                  <a:extLst>
                    <a:ext uri="{9D8B030D-6E8A-4147-A177-3AD203B41FA5}">
                      <a16:colId xmlns:a16="http://schemas.microsoft.com/office/drawing/2014/main" val="1582182416"/>
                    </a:ext>
                  </a:extLst>
                </a:gridCol>
              </a:tblGrid>
              <a:tr h="1005462">
                <a:tc>
                  <a:txBody>
                    <a:bodyPr/>
                    <a:lstStyle/>
                    <a:p>
                      <a:endParaRPr lang="en-GB" dirty="0"/>
                    </a:p>
                  </a:txBody>
                  <a:tcPr>
                    <a:noFill/>
                  </a:tcPr>
                </a:tc>
                <a:tc>
                  <a:txBody>
                    <a:bodyPr/>
                    <a:lstStyle/>
                    <a:p>
                      <a:endParaRPr lang="en-GB" sz="240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langes</a:t>
                      </a:r>
                      <a:r>
                        <a:rPr lang="en-GB" sz="2400" b="1" dirty="0"/>
                        <a:t> [e]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kurzes</a:t>
                      </a:r>
                      <a:r>
                        <a:rPr lang="en-GB" sz="2400" b="1" dirty="0"/>
                        <a:t> [e]</a:t>
                      </a:r>
                    </a:p>
                  </a:txBody>
                  <a:tcPr anchor="ctr"/>
                </a:tc>
                <a:extLst>
                  <a:ext uri="{0D108BD9-81ED-4DB2-BD59-A6C34878D82A}">
                    <a16:rowId xmlns:a16="http://schemas.microsoft.com/office/drawing/2014/main" val="1153431983"/>
                  </a:ext>
                </a:extLst>
              </a:tr>
              <a:tr h="558590">
                <a:tc>
                  <a:txBody>
                    <a:bodyPr/>
                    <a:lstStyle/>
                    <a:p>
                      <a:pPr algn="ctr"/>
                      <a:endParaRPr lang="en-GB" sz="2000" dirty="0">
                        <a:solidFill>
                          <a:schemeClr val="accent1">
                            <a:lumMod val="50000"/>
                          </a:schemeClr>
                        </a:solidFill>
                      </a:endParaRPr>
                    </a:p>
                  </a:txBody>
                  <a:tcPr/>
                </a:tc>
                <a:tc>
                  <a:txBody>
                    <a:bodyPr/>
                    <a:lstStyle/>
                    <a:p>
                      <a:r>
                        <a:rPr lang="de-DE" sz="2400" dirty="0">
                          <a:solidFill>
                            <a:schemeClr val="accent5">
                              <a:lumMod val="50000"/>
                            </a:schemeClr>
                          </a:solidFill>
                        </a:rPr>
                        <a:t>Meine </a:t>
                      </a:r>
                      <a:r>
                        <a:rPr lang="de-DE" sz="2400" b="1" dirty="0">
                          <a:solidFill>
                            <a:schemeClr val="accent5">
                              <a:lumMod val="50000"/>
                            </a:schemeClr>
                          </a:solidFill>
                        </a:rPr>
                        <a:t>E</a:t>
                      </a:r>
                      <a:r>
                        <a:rPr lang="de-DE" sz="2400" dirty="0">
                          <a:solidFill>
                            <a:schemeClr val="accent5">
                              <a:lumMod val="50000"/>
                            </a:schemeClr>
                          </a:solidFill>
                        </a:rPr>
                        <a:t>ltern hatten ein Haus am Mittelm</a:t>
                      </a:r>
                      <a:r>
                        <a:rPr lang="de-DE" sz="2400" b="1" dirty="0">
                          <a:solidFill>
                            <a:schemeClr val="accent5">
                              <a:lumMod val="50000"/>
                            </a:schemeClr>
                          </a:solidFill>
                        </a:rPr>
                        <a:t>ee</a:t>
                      </a:r>
                      <a:r>
                        <a:rPr lang="de-DE" sz="2400" dirty="0">
                          <a:solidFill>
                            <a:schemeClr val="accent5">
                              <a:lumMod val="50000"/>
                            </a:schemeClr>
                          </a:solidFill>
                        </a:rPr>
                        <a:t>r.</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558590">
                <a:tc>
                  <a:txBody>
                    <a:bodyPr/>
                    <a:lstStyle/>
                    <a:p>
                      <a:pPr algn="ctr"/>
                      <a:endParaRPr lang="en-GB" sz="2000" dirty="0">
                        <a:solidFill>
                          <a:schemeClr val="accent1">
                            <a:lumMod val="50000"/>
                          </a:schemeClr>
                        </a:solidFill>
                      </a:endParaRPr>
                    </a:p>
                  </a:txBody>
                  <a:tcPr/>
                </a:tc>
                <a:tc>
                  <a:txBody>
                    <a:bodyPr/>
                    <a:lstStyle/>
                    <a:p>
                      <a:r>
                        <a:rPr lang="de-DE" sz="2200" dirty="0">
                          <a:solidFill>
                            <a:schemeClr val="accent5">
                              <a:lumMod val="50000"/>
                            </a:schemeClr>
                          </a:solidFill>
                        </a:rPr>
                        <a:t>Der türkische Kaff</a:t>
                      </a:r>
                      <a:r>
                        <a:rPr lang="de-DE" sz="2200" b="1" dirty="0">
                          <a:solidFill>
                            <a:schemeClr val="accent5">
                              <a:lumMod val="50000"/>
                            </a:schemeClr>
                          </a:solidFill>
                        </a:rPr>
                        <a:t>ee</a:t>
                      </a:r>
                      <a:r>
                        <a:rPr lang="de-DE" sz="2200" dirty="0">
                          <a:solidFill>
                            <a:schemeClr val="accent5">
                              <a:lumMod val="50000"/>
                            </a:schemeClr>
                          </a:solidFill>
                        </a:rPr>
                        <a:t> ist so l</a:t>
                      </a:r>
                      <a:r>
                        <a:rPr lang="de-DE" sz="2200" b="1" dirty="0">
                          <a:solidFill>
                            <a:schemeClr val="accent5">
                              <a:lumMod val="50000"/>
                            </a:schemeClr>
                          </a:solidFill>
                        </a:rPr>
                        <a:t>e</a:t>
                      </a:r>
                      <a:r>
                        <a:rPr lang="de-DE" sz="2200" dirty="0">
                          <a:solidFill>
                            <a:schemeClr val="accent5">
                              <a:lumMod val="50000"/>
                            </a:schemeClr>
                          </a:solidFill>
                        </a:rPr>
                        <a:t>cker. Er f</a:t>
                      </a:r>
                      <a:r>
                        <a:rPr lang="de-DE" sz="2200" b="1" dirty="0">
                          <a:solidFill>
                            <a:schemeClr val="accent5">
                              <a:lumMod val="50000"/>
                            </a:schemeClr>
                          </a:solidFill>
                        </a:rPr>
                        <a:t>eh</a:t>
                      </a:r>
                      <a:r>
                        <a:rPr lang="de-DE" sz="2200" dirty="0">
                          <a:solidFill>
                            <a:schemeClr val="accent5">
                              <a:lumMod val="50000"/>
                            </a:schemeClr>
                          </a:solidFill>
                        </a:rPr>
                        <a:t>lt mir immer noch.</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558590">
                <a:tc>
                  <a:txBody>
                    <a:bodyPr/>
                    <a:lstStyle/>
                    <a:p>
                      <a:pPr algn="ctr"/>
                      <a:endParaRPr lang="en-GB" sz="2000" dirty="0">
                        <a:solidFill>
                          <a:schemeClr val="accent1">
                            <a:lumMod val="50000"/>
                          </a:schemeClr>
                        </a:solidFill>
                      </a:endParaRPr>
                    </a:p>
                  </a:txBody>
                  <a:tcPr/>
                </a:tc>
                <a:tc>
                  <a:txBody>
                    <a:bodyPr/>
                    <a:lstStyle/>
                    <a:p>
                      <a:r>
                        <a:rPr lang="de-DE" sz="2400" dirty="0">
                          <a:solidFill>
                            <a:schemeClr val="accent5">
                              <a:lumMod val="50000"/>
                            </a:schemeClr>
                          </a:solidFill>
                        </a:rPr>
                        <a:t>Im Winter gab </a:t>
                      </a:r>
                      <a:r>
                        <a:rPr lang="de-DE" sz="2400" b="1" dirty="0">
                          <a:solidFill>
                            <a:schemeClr val="accent5">
                              <a:lumMod val="50000"/>
                            </a:schemeClr>
                          </a:solidFill>
                        </a:rPr>
                        <a:t>e</a:t>
                      </a:r>
                      <a:r>
                        <a:rPr lang="de-DE" sz="2400" dirty="0">
                          <a:solidFill>
                            <a:schemeClr val="accent5">
                              <a:lumMod val="50000"/>
                            </a:schemeClr>
                          </a:solidFill>
                        </a:rPr>
                        <a:t>s s</a:t>
                      </a:r>
                      <a:r>
                        <a:rPr lang="de-DE" sz="2400" b="1" dirty="0">
                          <a:solidFill>
                            <a:schemeClr val="accent5">
                              <a:lumMod val="50000"/>
                            </a:schemeClr>
                          </a:solidFill>
                        </a:rPr>
                        <a:t>eh</a:t>
                      </a:r>
                      <a:r>
                        <a:rPr lang="de-DE" sz="2400" dirty="0">
                          <a:solidFill>
                            <a:schemeClr val="accent5">
                              <a:lumMod val="50000"/>
                            </a:schemeClr>
                          </a:solidFill>
                        </a:rPr>
                        <a:t>r w</a:t>
                      </a:r>
                      <a:r>
                        <a:rPr lang="de-DE" sz="2400" b="1" dirty="0">
                          <a:solidFill>
                            <a:schemeClr val="accent5">
                              <a:lumMod val="50000"/>
                            </a:schemeClr>
                          </a:solidFill>
                        </a:rPr>
                        <a:t>e</a:t>
                      </a:r>
                      <a:r>
                        <a:rPr lang="de-DE" sz="2400" dirty="0">
                          <a:solidFill>
                            <a:schemeClr val="accent5">
                              <a:lumMod val="50000"/>
                            </a:schemeClr>
                          </a:solidFill>
                        </a:rPr>
                        <a:t>nig Schn</a:t>
                      </a:r>
                      <a:r>
                        <a:rPr lang="de-DE" sz="2400" b="1" dirty="0">
                          <a:solidFill>
                            <a:schemeClr val="accent5">
                              <a:lumMod val="50000"/>
                            </a:schemeClr>
                          </a:solidFill>
                        </a:rPr>
                        <a:t>ee</a:t>
                      </a:r>
                      <a:r>
                        <a:rPr lang="de-DE" sz="2400" dirty="0">
                          <a:solidFill>
                            <a:schemeClr val="accent5">
                              <a:lumMod val="50000"/>
                            </a:schemeClr>
                          </a:solidFill>
                        </a:rPr>
                        <a:t>.</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558590">
                <a:tc>
                  <a:txBody>
                    <a:bodyPr/>
                    <a:lstStyle/>
                    <a:p>
                      <a:pPr algn="ctr"/>
                      <a:endParaRPr lang="en-GB" sz="2000" dirty="0">
                        <a:solidFill>
                          <a:schemeClr val="accent1">
                            <a:lumMod val="50000"/>
                          </a:schemeClr>
                        </a:solidFill>
                      </a:endParaRPr>
                    </a:p>
                  </a:txBody>
                  <a:tcPr/>
                </a:tc>
                <a:tc>
                  <a:txBody>
                    <a:bodyPr/>
                    <a:lstStyle/>
                    <a:p>
                      <a:r>
                        <a:rPr lang="en-GB" sz="2400" dirty="0">
                          <a:solidFill>
                            <a:srgbClr val="115076"/>
                          </a:solidFill>
                        </a:rPr>
                        <a:t>In der </a:t>
                      </a:r>
                      <a:r>
                        <a:rPr lang="en-GB" sz="2400" b="1" dirty="0" err="1">
                          <a:solidFill>
                            <a:srgbClr val="115076"/>
                          </a:solidFill>
                        </a:rPr>
                        <a:t>e</a:t>
                      </a:r>
                      <a:r>
                        <a:rPr lang="en-GB" sz="2400" dirty="0" err="1">
                          <a:solidFill>
                            <a:srgbClr val="115076"/>
                          </a:solidFill>
                        </a:rPr>
                        <a:t>nglischen</a:t>
                      </a:r>
                      <a:r>
                        <a:rPr lang="en-GB" sz="2400" dirty="0">
                          <a:solidFill>
                            <a:srgbClr val="115076"/>
                          </a:solidFill>
                        </a:rPr>
                        <a:t> Ges</a:t>
                      </a:r>
                      <a:r>
                        <a:rPr lang="en-GB" sz="2400" b="1" dirty="0">
                          <a:solidFill>
                            <a:srgbClr val="115076"/>
                          </a:solidFill>
                        </a:rPr>
                        <a:t>e</a:t>
                      </a:r>
                      <a:r>
                        <a:rPr lang="en-GB" sz="2400" dirty="0">
                          <a:solidFill>
                            <a:srgbClr val="115076"/>
                          </a:solidFill>
                        </a:rPr>
                        <a:t>llschaft </a:t>
                      </a:r>
                      <a:r>
                        <a:rPr lang="en-GB" sz="2400" dirty="0" err="1">
                          <a:solidFill>
                            <a:srgbClr val="115076"/>
                          </a:solidFill>
                        </a:rPr>
                        <a:t>trinkt</a:t>
                      </a:r>
                      <a:r>
                        <a:rPr lang="en-GB" sz="2400" dirty="0">
                          <a:solidFill>
                            <a:srgbClr val="115076"/>
                          </a:solidFill>
                        </a:rPr>
                        <a:t> man </a:t>
                      </a:r>
                      <a:r>
                        <a:rPr lang="en-GB" sz="2400" dirty="0" err="1">
                          <a:solidFill>
                            <a:srgbClr val="115076"/>
                          </a:solidFill>
                        </a:rPr>
                        <a:t>viel</a:t>
                      </a:r>
                      <a:r>
                        <a:rPr lang="en-GB" sz="2400" dirty="0">
                          <a:solidFill>
                            <a:srgbClr val="115076"/>
                          </a:solidFill>
                        </a:rPr>
                        <a:t> T</a:t>
                      </a:r>
                      <a:r>
                        <a:rPr lang="en-GB" sz="2400" b="1" dirty="0">
                          <a:solidFill>
                            <a:srgbClr val="115076"/>
                          </a:solidFill>
                        </a:rPr>
                        <a:t>ee</a:t>
                      </a:r>
                      <a:r>
                        <a:rPr lang="en-GB" sz="2400" dirty="0">
                          <a:solidFill>
                            <a:srgbClr val="115076"/>
                          </a:solidFill>
                        </a:rPr>
                        <a:t>.</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sp>
        <p:nvSpPr>
          <p:cNvPr id="12" name="Action Button: Custom 16">
            <a:hlinkClick r:id="" action="ppaction://noaction" highlightClick="1">
              <a:snd r:embed="rId5" name="9.2.1.6 slide 17 1.wav"/>
            </a:hlinkClick>
            <a:extLst>
              <a:ext uri="{FF2B5EF4-FFF2-40B4-BE49-F238E27FC236}">
                <a16:creationId xmlns:a16="http://schemas.microsoft.com/office/drawing/2014/main" id="{39E3B1AA-5890-4C8A-B907-61F79752EEE9}"/>
              </a:ext>
            </a:extLst>
          </p:cNvPr>
          <p:cNvSpPr/>
          <p:nvPr/>
        </p:nvSpPr>
        <p:spPr>
          <a:xfrm>
            <a:off x="72878" y="368279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6" name="9.2.1.6 slide 17 2.wav"/>
            </a:hlinkClick>
            <a:extLst>
              <a:ext uri="{FF2B5EF4-FFF2-40B4-BE49-F238E27FC236}">
                <a16:creationId xmlns:a16="http://schemas.microsoft.com/office/drawing/2014/main" id="{30AB70EF-A180-4B5D-94AB-7C2EC62176F0}"/>
              </a:ext>
            </a:extLst>
          </p:cNvPr>
          <p:cNvSpPr/>
          <p:nvPr/>
        </p:nvSpPr>
        <p:spPr>
          <a:xfrm>
            <a:off x="65018" y="422568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7" name="9.2.1.6 slide 17 3.wav"/>
            </a:hlinkClick>
            <a:extLst>
              <a:ext uri="{FF2B5EF4-FFF2-40B4-BE49-F238E27FC236}">
                <a16:creationId xmlns:a16="http://schemas.microsoft.com/office/drawing/2014/main" id="{FC090394-7869-41FF-A7EE-028565A4DAB7}"/>
              </a:ext>
            </a:extLst>
          </p:cNvPr>
          <p:cNvSpPr/>
          <p:nvPr/>
        </p:nvSpPr>
        <p:spPr>
          <a:xfrm>
            <a:off x="65018" y="480259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Action Button: Custom 16">
            <a:hlinkClick r:id="" action="ppaction://noaction" highlightClick="1">
              <a:snd r:embed="rId8" name="9.2.1.6 slide 17 4.wav"/>
            </a:hlinkClick>
            <a:extLst>
              <a:ext uri="{FF2B5EF4-FFF2-40B4-BE49-F238E27FC236}">
                <a16:creationId xmlns:a16="http://schemas.microsoft.com/office/drawing/2014/main" id="{1D485039-D5A8-4EFB-A4AA-A8FC4A7C5B6B}"/>
              </a:ext>
            </a:extLst>
          </p:cNvPr>
          <p:cNvSpPr/>
          <p:nvPr/>
        </p:nvSpPr>
        <p:spPr>
          <a:xfrm>
            <a:off x="72878" y="534548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 name="TextBox 5">
            <a:extLst>
              <a:ext uri="{FF2B5EF4-FFF2-40B4-BE49-F238E27FC236}">
                <a16:creationId xmlns:a16="http://schemas.microsoft.com/office/drawing/2014/main" id="{14FB265F-B8DE-4F1B-A62F-16974E63D938}"/>
              </a:ext>
            </a:extLst>
          </p:cNvPr>
          <p:cNvSpPr txBox="1"/>
          <p:nvPr/>
        </p:nvSpPr>
        <p:spPr>
          <a:xfrm>
            <a:off x="9403584" y="3630927"/>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18" name="TextBox 17">
            <a:extLst>
              <a:ext uri="{FF2B5EF4-FFF2-40B4-BE49-F238E27FC236}">
                <a16:creationId xmlns:a16="http://schemas.microsoft.com/office/drawing/2014/main" id="{144DBF01-94E7-4B08-8B29-4041AE557809}"/>
              </a:ext>
            </a:extLst>
          </p:cNvPr>
          <p:cNvSpPr txBox="1"/>
          <p:nvPr/>
        </p:nvSpPr>
        <p:spPr>
          <a:xfrm>
            <a:off x="10931314" y="3630927"/>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19" name="TextBox 18">
            <a:extLst>
              <a:ext uri="{FF2B5EF4-FFF2-40B4-BE49-F238E27FC236}">
                <a16:creationId xmlns:a16="http://schemas.microsoft.com/office/drawing/2014/main" id="{5ACA8C96-EEBC-4D90-B907-8A4013D9AD9B}"/>
              </a:ext>
            </a:extLst>
          </p:cNvPr>
          <p:cNvSpPr txBox="1"/>
          <p:nvPr/>
        </p:nvSpPr>
        <p:spPr>
          <a:xfrm>
            <a:off x="9288541" y="4212851"/>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20" name="TextBox 19">
            <a:extLst>
              <a:ext uri="{FF2B5EF4-FFF2-40B4-BE49-F238E27FC236}">
                <a16:creationId xmlns:a16="http://schemas.microsoft.com/office/drawing/2014/main" id="{A6B28367-2884-4B7E-9C5F-7F190745E1EF}"/>
              </a:ext>
            </a:extLst>
          </p:cNvPr>
          <p:cNvSpPr txBox="1"/>
          <p:nvPr/>
        </p:nvSpPr>
        <p:spPr>
          <a:xfrm>
            <a:off x="10915097" y="4212850"/>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21" name="TextBox 20">
            <a:extLst>
              <a:ext uri="{FF2B5EF4-FFF2-40B4-BE49-F238E27FC236}">
                <a16:creationId xmlns:a16="http://schemas.microsoft.com/office/drawing/2014/main" id="{110DFBAF-BA6B-414E-A066-B3A59BBF41B7}"/>
              </a:ext>
            </a:extLst>
          </p:cNvPr>
          <p:cNvSpPr txBox="1"/>
          <p:nvPr/>
        </p:nvSpPr>
        <p:spPr>
          <a:xfrm>
            <a:off x="9186943" y="4731663"/>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22" name="TextBox 21">
            <a:extLst>
              <a:ext uri="{FF2B5EF4-FFF2-40B4-BE49-F238E27FC236}">
                <a16:creationId xmlns:a16="http://schemas.microsoft.com/office/drawing/2014/main" id="{D1D2B0F1-C5E0-43FD-A9D9-E41F4E3511A2}"/>
              </a:ext>
            </a:extLst>
          </p:cNvPr>
          <p:cNvSpPr txBox="1"/>
          <p:nvPr/>
        </p:nvSpPr>
        <p:spPr>
          <a:xfrm>
            <a:off x="10905021" y="4698866"/>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23" name="TextBox 22">
            <a:extLst>
              <a:ext uri="{FF2B5EF4-FFF2-40B4-BE49-F238E27FC236}">
                <a16:creationId xmlns:a16="http://schemas.microsoft.com/office/drawing/2014/main" id="{AFE8A341-1809-4110-8704-394987536B02}"/>
              </a:ext>
            </a:extLst>
          </p:cNvPr>
          <p:cNvSpPr txBox="1"/>
          <p:nvPr/>
        </p:nvSpPr>
        <p:spPr>
          <a:xfrm>
            <a:off x="9288541" y="5284484"/>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24" name="TextBox 23">
            <a:extLst>
              <a:ext uri="{FF2B5EF4-FFF2-40B4-BE49-F238E27FC236}">
                <a16:creationId xmlns:a16="http://schemas.microsoft.com/office/drawing/2014/main" id="{2C647361-5DF5-4A2E-900E-C35BFA471B6B}"/>
              </a:ext>
            </a:extLst>
          </p:cNvPr>
          <p:cNvSpPr txBox="1"/>
          <p:nvPr/>
        </p:nvSpPr>
        <p:spPr>
          <a:xfrm>
            <a:off x="10783515" y="5293623"/>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25" name="TextBox 24">
            <a:extLst>
              <a:ext uri="{FF2B5EF4-FFF2-40B4-BE49-F238E27FC236}">
                <a16:creationId xmlns:a16="http://schemas.microsoft.com/office/drawing/2014/main" id="{12402649-69C4-421C-AC0D-B184135409B0}"/>
              </a:ext>
            </a:extLst>
          </p:cNvPr>
          <p:cNvSpPr txBox="1"/>
          <p:nvPr/>
        </p:nvSpPr>
        <p:spPr>
          <a:xfrm>
            <a:off x="1" y="1312096"/>
            <a:ext cx="8734424" cy="461665"/>
          </a:xfrm>
          <a:prstGeom prst="rect">
            <a:avLst/>
          </a:prstGeom>
          <a:noFill/>
        </p:spPr>
        <p:txBody>
          <a:bodyPr wrap="square" rtlCol="0">
            <a:spAutoFit/>
          </a:bodyPr>
          <a:lstStyle/>
          <a:p>
            <a:pPr algn="l"/>
            <a:r>
              <a:rPr lang="en-GB" sz="2400" dirty="0" err="1">
                <a:solidFill>
                  <a:schemeClr val="accent5">
                    <a:lumMod val="50000"/>
                  </a:schemeClr>
                </a:solidFill>
              </a:rPr>
              <a:t>Hör</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Wie </a:t>
            </a:r>
            <a:r>
              <a:rPr lang="en-GB" sz="2400" dirty="0" err="1">
                <a:solidFill>
                  <a:schemeClr val="accent5">
                    <a:lumMod val="50000"/>
                  </a:schemeClr>
                </a:solidFill>
              </a:rPr>
              <a:t>viele</a:t>
            </a:r>
            <a:r>
              <a:rPr lang="en-GB" sz="2400" dirty="0">
                <a:solidFill>
                  <a:schemeClr val="accent5">
                    <a:lumMod val="50000"/>
                  </a:schemeClr>
                </a:solidFill>
              </a:rPr>
              <a:t> </a:t>
            </a:r>
            <a:r>
              <a:rPr lang="en-GB" sz="2400" dirty="0" err="1">
                <a:solidFill>
                  <a:schemeClr val="accent5">
                    <a:lumMod val="50000"/>
                  </a:schemeClr>
                </a:solidFill>
              </a:rPr>
              <a:t>Wörter</a:t>
            </a:r>
            <a:r>
              <a:rPr lang="en-GB" sz="2400" dirty="0">
                <a:solidFill>
                  <a:schemeClr val="accent5">
                    <a:lumMod val="50000"/>
                  </a:schemeClr>
                </a:solidFill>
              </a:rPr>
              <a:t> </a:t>
            </a:r>
            <a:r>
              <a:rPr lang="en-GB" sz="2400" dirty="0" err="1">
                <a:solidFill>
                  <a:schemeClr val="accent5">
                    <a:lumMod val="50000"/>
                  </a:schemeClr>
                </a:solidFill>
              </a:rPr>
              <a:t>haben</a:t>
            </a:r>
            <a:r>
              <a:rPr lang="en-GB" sz="2400" dirty="0">
                <a:solidFill>
                  <a:schemeClr val="accent5">
                    <a:lumMod val="50000"/>
                  </a:schemeClr>
                </a:solidFill>
              </a:rPr>
              <a:t> </a:t>
            </a:r>
            <a:r>
              <a:rPr lang="en-GB" sz="2400" dirty="0" err="1">
                <a:solidFill>
                  <a:schemeClr val="accent5">
                    <a:lumMod val="50000"/>
                  </a:schemeClr>
                </a:solidFill>
              </a:rPr>
              <a:t>ein</a:t>
            </a:r>
            <a:r>
              <a:rPr lang="en-GB" sz="2400" dirty="0">
                <a:solidFill>
                  <a:schemeClr val="accent5">
                    <a:lumMod val="50000"/>
                  </a:schemeClr>
                </a:solidFill>
              </a:rPr>
              <a:t> </a:t>
            </a:r>
            <a:r>
              <a:rPr lang="en-GB" sz="2400" dirty="0" err="1">
                <a:solidFill>
                  <a:schemeClr val="accent5">
                    <a:lumMod val="50000"/>
                  </a:schemeClr>
                </a:solidFill>
              </a:rPr>
              <a:t>langes</a:t>
            </a:r>
            <a:r>
              <a:rPr lang="en-GB" sz="2400" dirty="0">
                <a:solidFill>
                  <a:schemeClr val="accent5">
                    <a:lumMod val="50000"/>
                  </a:schemeClr>
                </a:solidFill>
              </a:rPr>
              <a:t> </a:t>
            </a:r>
            <a:r>
              <a:rPr lang="en-GB" sz="2400" dirty="0" err="1">
                <a:solidFill>
                  <a:schemeClr val="accent5">
                    <a:lumMod val="50000"/>
                  </a:schemeClr>
                </a:solidFill>
              </a:rPr>
              <a:t>oder</a:t>
            </a:r>
            <a:r>
              <a:rPr lang="en-GB" sz="2400" dirty="0">
                <a:solidFill>
                  <a:schemeClr val="accent5">
                    <a:lumMod val="50000"/>
                  </a:schemeClr>
                </a:solidFill>
              </a:rPr>
              <a:t> </a:t>
            </a:r>
            <a:r>
              <a:rPr lang="en-GB" sz="2400" dirty="0" err="1">
                <a:solidFill>
                  <a:schemeClr val="accent5">
                    <a:lumMod val="50000"/>
                  </a:schemeClr>
                </a:solidFill>
              </a:rPr>
              <a:t>kurzes</a:t>
            </a:r>
            <a:r>
              <a:rPr lang="en-GB" sz="2400" dirty="0">
                <a:solidFill>
                  <a:schemeClr val="accent5">
                    <a:lumMod val="50000"/>
                  </a:schemeClr>
                </a:solidFill>
              </a:rPr>
              <a:t> [e]?</a:t>
            </a:r>
          </a:p>
        </p:txBody>
      </p:sp>
      <p:pic>
        <p:nvPicPr>
          <p:cNvPr id="3074" name="Picture 2" descr="Pot, Espresso, Coffee, Cup, Coffee Beans, Coffee Recipe">
            <a:extLst>
              <a:ext uri="{FF2B5EF4-FFF2-40B4-BE49-F238E27FC236}">
                <a16:creationId xmlns:a16="http://schemas.microsoft.com/office/drawing/2014/main" id="{B605953A-1EC0-4A4B-B436-EBCA10D7D6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35712" y="1001890"/>
            <a:ext cx="978505" cy="12210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ea, Cup, Gray, Coffee, Aroma, Java, Steam, Breakfast">
            <a:extLst>
              <a:ext uri="{FF2B5EF4-FFF2-40B4-BE49-F238E27FC236}">
                <a16:creationId xmlns:a16="http://schemas.microsoft.com/office/drawing/2014/main" id="{867E6171-78C5-45FF-86C4-39C6C4A62AE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57752" y="801686"/>
            <a:ext cx="1339605" cy="116487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397A7E6F-C666-42E8-A86B-534BDCBC76B0}"/>
              </a:ext>
            </a:extLst>
          </p:cNvPr>
          <p:cNvSpPr txBox="1"/>
          <p:nvPr/>
        </p:nvSpPr>
        <p:spPr>
          <a:xfrm>
            <a:off x="0" y="1825427"/>
            <a:ext cx="8084457" cy="830997"/>
          </a:xfrm>
          <a:prstGeom prst="rect">
            <a:avLst/>
          </a:prstGeom>
          <a:noFill/>
        </p:spPr>
        <p:txBody>
          <a:bodyPr wrap="square" rtlCol="0">
            <a:spAutoFit/>
          </a:bodyPr>
          <a:lstStyle/>
          <a:p>
            <a:r>
              <a:rPr lang="en-GB" sz="2400" dirty="0">
                <a:solidFill>
                  <a:schemeClr val="accent5">
                    <a:lumMod val="50000"/>
                  </a:schemeClr>
                </a:solidFill>
              </a:rPr>
              <a:t>Person A </a:t>
            </a:r>
            <a:r>
              <a:rPr lang="en-GB" sz="2400" dirty="0" err="1">
                <a:solidFill>
                  <a:schemeClr val="accent5">
                    <a:lumMod val="50000"/>
                  </a:schemeClr>
                </a:solidFill>
              </a:rPr>
              <a:t>liest</a:t>
            </a:r>
            <a:r>
              <a:rPr lang="en-GB" sz="2400" dirty="0">
                <a:solidFill>
                  <a:schemeClr val="accent5">
                    <a:lumMod val="50000"/>
                  </a:schemeClr>
                </a:solidFill>
              </a:rPr>
              <a:t> die </a:t>
            </a:r>
            <a:r>
              <a:rPr lang="en-GB" sz="2400" dirty="0" err="1">
                <a:solidFill>
                  <a:schemeClr val="accent5">
                    <a:lumMod val="50000"/>
                  </a:schemeClr>
                </a:solidFill>
              </a:rPr>
              <a:t>Sätze</a:t>
            </a:r>
            <a:r>
              <a:rPr lang="en-GB" sz="2400" dirty="0">
                <a:solidFill>
                  <a:schemeClr val="accent5">
                    <a:lumMod val="50000"/>
                  </a:schemeClr>
                </a:solidFill>
              </a:rPr>
              <a:t> </a:t>
            </a:r>
            <a:r>
              <a:rPr lang="en-GB" sz="2400" dirty="0" err="1">
                <a:solidFill>
                  <a:schemeClr val="accent5">
                    <a:lumMod val="50000"/>
                  </a:schemeClr>
                </a:solidFill>
              </a:rPr>
              <a:t>laut</a:t>
            </a:r>
            <a:r>
              <a:rPr lang="en-GB" sz="2400" dirty="0">
                <a:solidFill>
                  <a:schemeClr val="accent5">
                    <a:lumMod val="50000"/>
                  </a:schemeClr>
                </a:solidFill>
              </a:rPr>
              <a:t>.  </a:t>
            </a:r>
            <a:br>
              <a:rPr lang="en-GB" sz="2400" dirty="0">
                <a:solidFill>
                  <a:schemeClr val="accent5">
                    <a:lumMod val="50000"/>
                  </a:schemeClr>
                </a:solidFill>
              </a:rPr>
            </a:br>
            <a:r>
              <a:rPr lang="en-GB" sz="2400" dirty="0">
                <a:solidFill>
                  <a:schemeClr val="accent5">
                    <a:lumMod val="50000"/>
                  </a:schemeClr>
                </a:solidFill>
              </a:rPr>
              <a:t>Person B </a:t>
            </a:r>
            <a:r>
              <a:rPr lang="en-GB" sz="2400" dirty="0" err="1">
                <a:solidFill>
                  <a:schemeClr val="accent5">
                    <a:lumMod val="50000"/>
                  </a:schemeClr>
                </a:solidFill>
              </a:rPr>
              <a:t>dreht</a:t>
            </a:r>
            <a:r>
              <a:rPr lang="en-GB" sz="2400" dirty="0">
                <a:solidFill>
                  <a:schemeClr val="accent5">
                    <a:lumMod val="50000"/>
                  </a:schemeClr>
                </a:solidFill>
              </a:rPr>
              <a:t> </a:t>
            </a:r>
            <a:r>
              <a:rPr lang="en-GB" sz="2400" dirty="0" err="1">
                <a:solidFill>
                  <a:schemeClr val="accent5">
                    <a:lumMod val="50000"/>
                  </a:schemeClr>
                </a:solidFill>
              </a:rPr>
              <a:t>sich</a:t>
            </a:r>
            <a:r>
              <a:rPr lang="en-GB" sz="2400" dirty="0">
                <a:solidFill>
                  <a:schemeClr val="accent5">
                    <a:lumMod val="50000"/>
                  </a:schemeClr>
                </a:solidFill>
              </a:rPr>
              <a:t> um </a:t>
            </a:r>
            <a:r>
              <a:rPr lang="en-GB" sz="2400" b="1" dirty="0">
                <a:solidFill>
                  <a:schemeClr val="accent5">
                    <a:lumMod val="50000"/>
                  </a:schemeClr>
                </a:solidFill>
                <a:sym typeface="Webdings" panose="05030102010509060703" pitchFamily="18" charset="2"/>
              </a:rPr>
              <a:t></a:t>
            </a:r>
            <a:r>
              <a:rPr lang="en-GB" sz="2400" b="1" dirty="0">
                <a:solidFill>
                  <a:schemeClr val="accent5">
                    <a:lumMod val="50000"/>
                  </a:schemeClr>
                </a:solidFill>
              </a:rPr>
              <a:t> </a:t>
            </a:r>
            <a:r>
              <a:rPr lang="en-GB" sz="2400" dirty="0">
                <a:solidFill>
                  <a:schemeClr val="accent5">
                    <a:lumMod val="50000"/>
                  </a:schemeClr>
                </a:solidFill>
              </a:rPr>
              <a:t>und </a:t>
            </a:r>
            <a:r>
              <a:rPr lang="en-GB" sz="2400" dirty="0" err="1">
                <a:solidFill>
                  <a:schemeClr val="accent5">
                    <a:lumMod val="50000"/>
                  </a:schemeClr>
                </a:solidFill>
              </a:rPr>
              <a:t>schreibt</a:t>
            </a:r>
            <a:r>
              <a:rPr lang="en-GB" sz="2400" dirty="0">
                <a:solidFill>
                  <a:schemeClr val="accent5">
                    <a:lumMod val="50000"/>
                  </a:schemeClr>
                </a:solidFill>
              </a:rPr>
              <a:t> </a:t>
            </a:r>
            <a:r>
              <a:rPr lang="en-GB" sz="2400" b="1" dirty="0">
                <a:solidFill>
                  <a:schemeClr val="accent5">
                    <a:lumMod val="50000"/>
                  </a:schemeClr>
                </a:solidFill>
              </a:rPr>
              <a:t>/</a:t>
            </a:r>
            <a:r>
              <a:rPr lang="en-GB" sz="2400" dirty="0">
                <a:solidFill>
                  <a:schemeClr val="accent5">
                    <a:lumMod val="50000"/>
                  </a:schemeClr>
                </a:solidFill>
              </a:rPr>
              <a:t> </a:t>
            </a:r>
            <a:r>
              <a:rPr lang="en-GB" sz="2400" dirty="0" err="1">
                <a:solidFill>
                  <a:schemeClr val="accent5">
                    <a:lumMod val="50000"/>
                  </a:schemeClr>
                </a:solidFill>
              </a:rPr>
              <a:t>für</a:t>
            </a:r>
            <a:r>
              <a:rPr lang="en-GB" sz="2400" dirty="0">
                <a:solidFill>
                  <a:schemeClr val="accent5">
                    <a:lumMod val="50000"/>
                  </a:schemeClr>
                </a:solidFill>
              </a:rPr>
              <a:t> </a:t>
            </a:r>
            <a:r>
              <a:rPr lang="en-GB" sz="2400" dirty="0" err="1">
                <a:solidFill>
                  <a:schemeClr val="accent5">
                    <a:lumMod val="50000"/>
                  </a:schemeClr>
                </a:solidFill>
              </a:rPr>
              <a:t>jede</a:t>
            </a:r>
            <a:r>
              <a:rPr lang="en-GB" sz="2400" dirty="0">
                <a:solidFill>
                  <a:schemeClr val="accent5">
                    <a:lumMod val="50000"/>
                  </a:schemeClr>
                </a:solidFill>
              </a:rPr>
              <a:t> SSC.</a:t>
            </a:r>
          </a:p>
        </p:txBody>
      </p:sp>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6" grpId="0"/>
      <p:bldP spid="18" grpId="0"/>
      <p:bldP spid="19" grpId="0"/>
      <p:bldP spid="20" grpId="0"/>
      <p:bldP spid="21"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0434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25720" y="1966560"/>
            <a:ext cx="10091760" cy="461665"/>
          </a:xfrm>
          <a:prstGeom prst="rect">
            <a:avLst/>
          </a:prstGeom>
          <a:noFill/>
        </p:spPr>
        <p:txBody>
          <a:bodyPr wrap="square" rtlCol="0">
            <a:spAutoFit/>
          </a:bodyPr>
          <a:lstStyle/>
          <a:p>
            <a:endParaRPr lang="de-DE" sz="2400" dirty="0">
              <a:solidFill>
                <a:schemeClr val="accent5">
                  <a:lumMod val="50000"/>
                </a:schemeClr>
              </a:solidFill>
            </a:endParaRPr>
          </a:p>
        </p:txBody>
      </p:sp>
      <p:pic>
        <p:nvPicPr>
          <p:cNvPr id="4098" name="Picture 2" descr="Mountain, Lake, Water, Forest, Landscape, Evening">
            <a:extLst>
              <a:ext uri="{FF2B5EF4-FFF2-40B4-BE49-F238E27FC236}">
                <a16:creationId xmlns:a16="http://schemas.microsoft.com/office/drawing/2014/main" id="{28C93E8A-BA48-4AD5-BD38-8AAA083C9C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3313" y="900705"/>
            <a:ext cx="3154044" cy="16098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a:extLst>
              <a:ext uri="{FF2B5EF4-FFF2-40B4-BE49-F238E27FC236}">
                <a16:creationId xmlns:a16="http://schemas.microsoft.com/office/drawing/2014/main" id="{FB1FA201-D545-4B9F-9F39-C1D44A0A7BAA}"/>
              </a:ext>
            </a:extLst>
          </p:cNvPr>
          <p:cNvGraphicFramePr>
            <a:graphicFrameLocks noGrp="1"/>
          </p:cNvGraphicFramePr>
          <p:nvPr>
            <p:extLst>
              <p:ext uri="{D42A27DB-BD31-4B8C-83A1-F6EECF244321}">
                <p14:modId xmlns:p14="http://schemas.microsoft.com/office/powerpoint/2010/main" val="3755059130"/>
              </p:ext>
            </p:extLst>
          </p:nvPr>
        </p:nvGraphicFramePr>
        <p:xfrm>
          <a:off x="225720" y="2592940"/>
          <a:ext cx="11771637" cy="3504192"/>
        </p:xfrm>
        <a:graphic>
          <a:graphicData uri="http://schemas.openxmlformats.org/drawingml/2006/table">
            <a:tbl>
              <a:tblPr firstRow="1" bandRow="1">
                <a:tableStyleId>{00A15C55-8517-42AA-B614-E9B94910E393}</a:tableStyleId>
              </a:tblPr>
              <a:tblGrid>
                <a:gridCol w="453153">
                  <a:extLst>
                    <a:ext uri="{9D8B030D-6E8A-4147-A177-3AD203B41FA5}">
                      <a16:colId xmlns:a16="http://schemas.microsoft.com/office/drawing/2014/main" val="2607353726"/>
                    </a:ext>
                  </a:extLst>
                </a:gridCol>
                <a:gridCol w="7980218">
                  <a:extLst>
                    <a:ext uri="{9D8B030D-6E8A-4147-A177-3AD203B41FA5}">
                      <a16:colId xmlns:a16="http://schemas.microsoft.com/office/drawing/2014/main" val="1600817978"/>
                    </a:ext>
                  </a:extLst>
                </a:gridCol>
                <a:gridCol w="1732392">
                  <a:extLst>
                    <a:ext uri="{9D8B030D-6E8A-4147-A177-3AD203B41FA5}">
                      <a16:colId xmlns:a16="http://schemas.microsoft.com/office/drawing/2014/main" val="2609792770"/>
                    </a:ext>
                  </a:extLst>
                </a:gridCol>
                <a:gridCol w="1605874">
                  <a:extLst>
                    <a:ext uri="{9D8B030D-6E8A-4147-A177-3AD203B41FA5}">
                      <a16:colId xmlns:a16="http://schemas.microsoft.com/office/drawing/2014/main" val="1582182416"/>
                    </a:ext>
                  </a:extLst>
                </a:gridCol>
              </a:tblGrid>
              <a:tr h="1005462">
                <a:tc>
                  <a:txBody>
                    <a:bodyPr/>
                    <a:lstStyle/>
                    <a:p>
                      <a:endParaRPr lang="en-GB" dirty="0"/>
                    </a:p>
                  </a:txBody>
                  <a:tcPr>
                    <a:noFill/>
                  </a:tcPr>
                </a:tc>
                <a:tc>
                  <a:txBody>
                    <a:bodyPr/>
                    <a:lstStyle/>
                    <a:p>
                      <a:endParaRPr lang="en-GB" sz="240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langes</a:t>
                      </a:r>
                      <a:r>
                        <a:rPr lang="en-GB" sz="2400" b="1" dirty="0"/>
                        <a:t> [e]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kurzes</a:t>
                      </a:r>
                      <a:r>
                        <a:rPr lang="en-GB" sz="2400" b="1" dirty="0"/>
                        <a:t> [e]</a:t>
                      </a:r>
                    </a:p>
                  </a:txBody>
                  <a:tcPr anchor="ctr"/>
                </a:tc>
                <a:extLst>
                  <a:ext uri="{0D108BD9-81ED-4DB2-BD59-A6C34878D82A}">
                    <a16:rowId xmlns:a16="http://schemas.microsoft.com/office/drawing/2014/main" val="1153431983"/>
                  </a:ext>
                </a:extLst>
              </a:tr>
              <a:tr h="558590">
                <a:tc>
                  <a:txBody>
                    <a:bodyPr/>
                    <a:lstStyle/>
                    <a:p>
                      <a:pPr algn="ctr"/>
                      <a:endParaRPr lang="en-GB" sz="2000" dirty="0">
                        <a:solidFill>
                          <a:schemeClr val="accent1">
                            <a:lumMod val="50000"/>
                          </a:schemeClr>
                        </a:solidFill>
                      </a:endParaRPr>
                    </a:p>
                  </a:txBody>
                  <a:tcPr/>
                </a:tc>
                <a:tc>
                  <a:txBody>
                    <a:bodyPr/>
                    <a:lstStyle/>
                    <a:p>
                      <a:r>
                        <a:rPr lang="de-DE" sz="2400" dirty="0">
                          <a:solidFill>
                            <a:schemeClr val="accent5">
                              <a:lumMod val="50000"/>
                            </a:schemeClr>
                          </a:solidFill>
                        </a:rPr>
                        <a:t>Ich habe ein Jahr in der Arm</a:t>
                      </a:r>
                      <a:r>
                        <a:rPr lang="de-DE" sz="2400" b="1" dirty="0">
                          <a:solidFill>
                            <a:schemeClr val="accent5">
                              <a:lumMod val="50000"/>
                            </a:schemeClr>
                          </a:solidFill>
                        </a:rPr>
                        <a:t>ee</a:t>
                      </a:r>
                      <a:r>
                        <a:rPr lang="de-DE" sz="2400" dirty="0">
                          <a:solidFill>
                            <a:schemeClr val="accent5">
                              <a:lumMod val="50000"/>
                            </a:schemeClr>
                          </a:solidFill>
                        </a:rPr>
                        <a:t> gel</a:t>
                      </a:r>
                      <a:r>
                        <a:rPr lang="de-DE" sz="2400" b="1" dirty="0">
                          <a:solidFill>
                            <a:schemeClr val="accent5">
                              <a:lumMod val="50000"/>
                            </a:schemeClr>
                          </a:solidFill>
                        </a:rPr>
                        <a:t>e</a:t>
                      </a:r>
                      <a:r>
                        <a:rPr lang="de-DE" sz="2400" dirty="0">
                          <a:solidFill>
                            <a:schemeClr val="accent5">
                              <a:lumMod val="50000"/>
                            </a:schemeClr>
                          </a:solidFill>
                        </a:rPr>
                        <a:t>bt.</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558590">
                <a:tc>
                  <a:txBody>
                    <a:bodyPr/>
                    <a:lstStyle/>
                    <a:p>
                      <a:pPr algn="ctr"/>
                      <a:endParaRPr lang="en-GB" sz="2000" dirty="0">
                        <a:solidFill>
                          <a:schemeClr val="accent1">
                            <a:lumMod val="50000"/>
                          </a:schemeClr>
                        </a:solidFill>
                      </a:endParaRPr>
                    </a:p>
                  </a:txBody>
                  <a:tcPr/>
                </a:tc>
                <a:tc>
                  <a:txBody>
                    <a:bodyPr/>
                    <a:lstStyle/>
                    <a:p>
                      <a:r>
                        <a:rPr lang="de-DE" sz="2400" dirty="0">
                          <a:solidFill>
                            <a:schemeClr val="accent5">
                              <a:lumMod val="50000"/>
                            </a:schemeClr>
                          </a:solidFill>
                        </a:rPr>
                        <a:t>Jetzt </a:t>
                      </a:r>
                      <a:r>
                        <a:rPr lang="de-DE" sz="2400" b="1" dirty="0">
                          <a:solidFill>
                            <a:schemeClr val="accent5">
                              <a:lumMod val="50000"/>
                            </a:schemeClr>
                          </a:solidFill>
                        </a:rPr>
                        <a:t>e</a:t>
                      </a:r>
                      <a:r>
                        <a:rPr lang="de-DE" sz="2400" dirty="0">
                          <a:solidFill>
                            <a:schemeClr val="accent5">
                              <a:lumMod val="50000"/>
                            </a:schemeClr>
                          </a:solidFill>
                        </a:rPr>
                        <a:t>sse ich w</a:t>
                      </a:r>
                      <a:r>
                        <a:rPr lang="de-DE" sz="2400" b="1" dirty="0">
                          <a:solidFill>
                            <a:schemeClr val="accent5">
                              <a:lumMod val="50000"/>
                            </a:schemeClr>
                          </a:solidFill>
                        </a:rPr>
                        <a:t>e</a:t>
                      </a:r>
                      <a:r>
                        <a:rPr lang="de-DE" sz="2400" dirty="0">
                          <a:solidFill>
                            <a:schemeClr val="accent5">
                              <a:lumMod val="50000"/>
                            </a:schemeClr>
                          </a:solidFill>
                        </a:rPr>
                        <a:t>niger frische B</a:t>
                      </a:r>
                      <a:r>
                        <a:rPr lang="de-DE" sz="2400" b="1" dirty="0">
                          <a:solidFill>
                            <a:schemeClr val="accent5">
                              <a:lumMod val="50000"/>
                            </a:schemeClr>
                          </a:solidFill>
                        </a:rPr>
                        <a:t>ee</a:t>
                      </a:r>
                      <a:r>
                        <a:rPr lang="de-DE" sz="2400" dirty="0">
                          <a:solidFill>
                            <a:schemeClr val="accent5">
                              <a:lumMod val="50000"/>
                            </a:schemeClr>
                          </a:solidFill>
                        </a:rPr>
                        <a:t>ren.</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558590">
                <a:tc>
                  <a:txBody>
                    <a:bodyPr/>
                    <a:lstStyle/>
                    <a:p>
                      <a:pPr algn="ctr"/>
                      <a:endParaRPr lang="en-GB" sz="2000" dirty="0">
                        <a:solidFill>
                          <a:schemeClr val="accent1">
                            <a:lumMod val="50000"/>
                          </a:schemeClr>
                        </a:solidFill>
                      </a:endParaRPr>
                    </a:p>
                  </a:txBody>
                  <a:tcPr/>
                </a:tc>
                <a:tc>
                  <a:txBody>
                    <a:bodyPr/>
                    <a:lstStyle/>
                    <a:p>
                      <a:r>
                        <a:rPr lang="de-DE" sz="2400" dirty="0">
                          <a:solidFill>
                            <a:schemeClr val="accent5">
                              <a:lumMod val="50000"/>
                            </a:schemeClr>
                          </a:solidFill>
                        </a:rPr>
                        <a:t>Ich werde mein </a:t>
                      </a:r>
                      <a:r>
                        <a:rPr lang="de-DE" sz="2400" b="1" dirty="0">
                          <a:solidFill>
                            <a:schemeClr val="accent5">
                              <a:lumMod val="50000"/>
                            </a:schemeClr>
                          </a:solidFill>
                        </a:rPr>
                        <a:t>eh</a:t>
                      </a:r>
                      <a:r>
                        <a:rPr lang="de-DE" sz="2400" dirty="0">
                          <a:solidFill>
                            <a:schemeClr val="accent5">
                              <a:lumMod val="50000"/>
                            </a:schemeClr>
                          </a:solidFill>
                        </a:rPr>
                        <a:t>emaliges Untern</a:t>
                      </a:r>
                      <a:r>
                        <a:rPr lang="de-DE" sz="2400" b="1" dirty="0">
                          <a:solidFill>
                            <a:schemeClr val="accent5">
                              <a:lumMod val="50000"/>
                            </a:schemeClr>
                          </a:solidFill>
                        </a:rPr>
                        <a:t>eh</a:t>
                      </a:r>
                      <a:r>
                        <a:rPr lang="de-DE" sz="2400" dirty="0">
                          <a:solidFill>
                            <a:schemeClr val="accent5">
                              <a:lumMod val="50000"/>
                            </a:schemeClr>
                          </a:solidFill>
                        </a:rPr>
                        <a:t>men in B</a:t>
                      </a:r>
                      <a:r>
                        <a:rPr lang="de-DE" sz="2400" b="1" dirty="0">
                          <a:solidFill>
                            <a:schemeClr val="accent5">
                              <a:lumMod val="50000"/>
                            </a:schemeClr>
                          </a:solidFill>
                        </a:rPr>
                        <a:t>e</a:t>
                      </a:r>
                      <a:r>
                        <a:rPr lang="de-DE" sz="2400" dirty="0">
                          <a:solidFill>
                            <a:schemeClr val="accent5">
                              <a:lumMod val="50000"/>
                            </a:schemeClr>
                          </a:solidFill>
                        </a:rPr>
                        <a:t>lgien  nie verg</a:t>
                      </a:r>
                      <a:r>
                        <a:rPr lang="de-DE" sz="2400" b="1" dirty="0">
                          <a:solidFill>
                            <a:schemeClr val="accent5">
                              <a:lumMod val="50000"/>
                            </a:schemeClr>
                          </a:solidFill>
                        </a:rPr>
                        <a:t>e</a:t>
                      </a:r>
                      <a:r>
                        <a:rPr lang="de-DE" sz="2400" dirty="0">
                          <a:solidFill>
                            <a:schemeClr val="accent5">
                              <a:lumMod val="50000"/>
                            </a:schemeClr>
                          </a:solidFill>
                        </a:rPr>
                        <a:t>ssen.</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558590">
                <a:tc>
                  <a:txBody>
                    <a:bodyPr/>
                    <a:lstStyle/>
                    <a:p>
                      <a:pPr algn="ctr"/>
                      <a:endParaRPr lang="en-GB" sz="2000" dirty="0">
                        <a:solidFill>
                          <a:schemeClr val="accent1">
                            <a:lumMod val="50000"/>
                          </a:schemeClr>
                        </a:solidFill>
                      </a:endParaRPr>
                    </a:p>
                  </a:txBody>
                  <a:tcPr/>
                </a:tc>
                <a:tc>
                  <a:txBody>
                    <a:bodyPr/>
                    <a:lstStyle/>
                    <a:p>
                      <a:r>
                        <a:rPr lang="en-GB" sz="2400" dirty="0">
                          <a:solidFill>
                            <a:srgbClr val="115076"/>
                          </a:solidFill>
                        </a:rPr>
                        <a:t>Ich </a:t>
                      </a:r>
                      <a:r>
                        <a:rPr lang="en-GB" sz="2400" dirty="0" err="1">
                          <a:solidFill>
                            <a:srgbClr val="115076"/>
                          </a:solidFill>
                        </a:rPr>
                        <a:t>konnte</a:t>
                      </a:r>
                      <a:r>
                        <a:rPr lang="en-GB" sz="2400" dirty="0">
                          <a:solidFill>
                            <a:srgbClr val="115076"/>
                          </a:solidFill>
                        </a:rPr>
                        <a:t> </a:t>
                      </a:r>
                      <a:r>
                        <a:rPr lang="en-GB" sz="2400" dirty="0" err="1">
                          <a:solidFill>
                            <a:srgbClr val="115076"/>
                          </a:solidFill>
                        </a:rPr>
                        <a:t>j</a:t>
                      </a:r>
                      <a:r>
                        <a:rPr lang="en-GB" sz="2400" b="1" dirty="0" err="1">
                          <a:solidFill>
                            <a:srgbClr val="115076"/>
                          </a:solidFill>
                        </a:rPr>
                        <a:t>e</a:t>
                      </a:r>
                      <a:r>
                        <a:rPr lang="en-GB" sz="2400" dirty="0" err="1">
                          <a:solidFill>
                            <a:srgbClr val="115076"/>
                          </a:solidFill>
                        </a:rPr>
                        <a:t>den</a:t>
                      </a:r>
                      <a:r>
                        <a:rPr lang="en-GB" sz="2400" dirty="0">
                          <a:solidFill>
                            <a:srgbClr val="115076"/>
                          </a:solidFill>
                        </a:rPr>
                        <a:t> Tag </a:t>
                      </a:r>
                      <a:r>
                        <a:rPr lang="en-GB" sz="2400" dirty="0" err="1">
                          <a:solidFill>
                            <a:srgbClr val="115076"/>
                          </a:solidFill>
                        </a:rPr>
                        <a:t>im</a:t>
                      </a:r>
                      <a:r>
                        <a:rPr lang="en-GB" sz="2400" dirty="0">
                          <a:solidFill>
                            <a:srgbClr val="115076"/>
                          </a:solidFill>
                        </a:rPr>
                        <a:t> S</a:t>
                      </a:r>
                      <a:r>
                        <a:rPr lang="en-GB" sz="2400" b="1" dirty="0">
                          <a:solidFill>
                            <a:srgbClr val="115076"/>
                          </a:solidFill>
                        </a:rPr>
                        <a:t>ee</a:t>
                      </a:r>
                      <a:r>
                        <a:rPr lang="en-GB" sz="2400" dirty="0">
                          <a:solidFill>
                            <a:srgbClr val="115076"/>
                          </a:solidFill>
                        </a:rPr>
                        <a:t> </a:t>
                      </a:r>
                      <a:r>
                        <a:rPr lang="en-GB" sz="2400" dirty="0" err="1">
                          <a:solidFill>
                            <a:srgbClr val="115076"/>
                          </a:solidFill>
                        </a:rPr>
                        <a:t>schwimmen</a:t>
                      </a:r>
                      <a:r>
                        <a:rPr lang="en-GB" sz="2400" dirty="0">
                          <a:solidFill>
                            <a:srgbClr val="115076"/>
                          </a:solidFill>
                        </a:rPr>
                        <a:t>.</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sp>
        <p:nvSpPr>
          <p:cNvPr id="8" name="Action Button: Custom 16">
            <a:hlinkClick r:id="" action="ppaction://noaction" highlightClick="1">
              <a:snd r:embed="rId5" name="9.2.1.6 slide 17 5.wav"/>
            </a:hlinkClick>
            <a:extLst>
              <a:ext uri="{FF2B5EF4-FFF2-40B4-BE49-F238E27FC236}">
                <a16:creationId xmlns:a16="http://schemas.microsoft.com/office/drawing/2014/main" id="{BD94740A-2448-44C7-B4A2-98108C554E2D}"/>
              </a:ext>
            </a:extLst>
          </p:cNvPr>
          <p:cNvSpPr/>
          <p:nvPr/>
        </p:nvSpPr>
        <p:spPr>
          <a:xfrm>
            <a:off x="130404" y="367464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6" name="9.2.1.6 slide 17 6.wav"/>
            </a:hlinkClick>
            <a:extLst>
              <a:ext uri="{FF2B5EF4-FFF2-40B4-BE49-F238E27FC236}">
                <a16:creationId xmlns:a16="http://schemas.microsoft.com/office/drawing/2014/main" id="{DE659DA1-4F42-437B-951E-10B680DD5FAC}"/>
              </a:ext>
            </a:extLst>
          </p:cNvPr>
          <p:cNvSpPr/>
          <p:nvPr/>
        </p:nvSpPr>
        <p:spPr>
          <a:xfrm>
            <a:off x="130404" y="422050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7" name="9.2.1.6 slide 17 7.wav"/>
            </a:hlinkClick>
            <a:extLst>
              <a:ext uri="{FF2B5EF4-FFF2-40B4-BE49-F238E27FC236}">
                <a16:creationId xmlns:a16="http://schemas.microsoft.com/office/drawing/2014/main" id="{0EBF3E39-B64D-431E-990E-24371F8449E2}"/>
              </a:ext>
            </a:extLst>
          </p:cNvPr>
          <p:cNvSpPr/>
          <p:nvPr/>
        </p:nvSpPr>
        <p:spPr>
          <a:xfrm>
            <a:off x="115608" y="49200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8" name="9.2.1.6 slide 17 8.wav"/>
            </a:hlinkClick>
            <a:extLst>
              <a:ext uri="{FF2B5EF4-FFF2-40B4-BE49-F238E27FC236}">
                <a16:creationId xmlns:a16="http://schemas.microsoft.com/office/drawing/2014/main" id="{CBE7AEEB-A4A6-43D7-ADAC-4068752F5E7B}"/>
              </a:ext>
            </a:extLst>
          </p:cNvPr>
          <p:cNvSpPr/>
          <p:nvPr/>
        </p:nvSpPr>
        <p:spPr>
          <a:xfrm>
            <a:off x="115608" y="561961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7" name="TextBox 26">
            <a:extLst>
              <a:ext uri="{FF2B5EF4-FFF2-40B4-BE49-F238E27FC236}">
                <a16:creationId xmlns:a16="http://schemas.microsoft.com/office/drawing/2014/main" id="{DF8371A4-42E5-4331-9309-2F662FE7E085}"/>
              </a:ext>
            </a:extLst>
          </p:cNvPr>
          <p:cNvSpPr txBox="1"/>
          <p:nvPr/>
        </p:nvSpPr>
        <p:spPr>
          <a:xfrm>
            <a:off x="0" y="1825427"/>
            <a:ext cx="8084457" cy="830997"/>
          </a:xfrm>
          <a:prstGeom prst="rect">
            <a:avLst/>
          </a:prstGeom>
          <a:noFill/>
        </p:spPr>
        <p:txBody>
          <a:bodyPr wrap="square" rtlCol="0">
            <a:spAutoFit/>
          </a:bodyPr>
          <a:lstStyle/>
          <a:p>
            <a:r>
              <a:rPr lang="en-GB" sz="2400" dirty="0">
                <a:solidFill>
                  <a:schemeClr val="accent5">
                    <a:lumMod val="50000"/>
                  </a:schemeClr>
                </a:solidFill>
              </a:rPr>
              <a:t>Person B </a:t>
            </a:r>
            <a:r>
              <a:rPr lang="en-GB" sz="2400" dirty="0" err="1">
                <a:solidFill>
                  <a:schemeClr val="accent5">
                    <a:lumMod val="50000"/>
                  </a:schemeClr>
                </a:solidFill>
              </a:rPr>
              <a:t>liest</a:t>
            </a:r>
            <a:r>
              <a:rPr lang="en-GB" sz="2400" dirty="0">
                <a:solidFill>
                  <a:schemeClr val="accent5">
                    <a:lumMod val="50000"/>
                  </a:schemeClr>
                </a:solidFill>
              </a:rPr>
              <a:t> die </a:t>
            </a:r>
            <a:r>
              <a:rPr lang="en-GB" sz="2400" dirty="0" err="1">
                <a:solidFill>
                  <a:schemeClr val="accent5">
                    <a:lumMod val="50000"/>
                  </a:schemeClr>
                </a:solidFill>
              </a:rPr>
              <a:t>Sätze</a:t>
            </a:r>
            <a:r>
              <a:rPr lang="en-GB" sz="2400" dirty="0">
                <a:solidFill>
                  <a:schemeClr val="accent5">
                    <a:lumMod val="50000"/>
                  </a:schemeClr>
                </a:solidFill>
              </a:rPr>
              <a:t> </a:t>
            </a:r>
            <a:r>
              <a:rPr lang="en-GB" sz="2400" dirty="0" err="1">
                <a:solidFill>
                  <a:schemeClr val="accent5">
                    <a:lumMod val="50000"/>
                  </a:schemeClr>
                </a:solidFill>
              </a:rPr>
              <a:t>laut</a:t>
            </a:r>
            <a:r>
              <a:rPr lang="en-GB" sz="2400" dirty="0">
                <a:solidFill>
                  <a:schemeClr val="accent5">
                    <a:lumMod val="50000"/>
                  </a:schemeClr>
                </a:solidFill>
              </a:rPr>
              <a:t>.  </a:t>
            </a:r>
            <a:br>
              <a:rPr lang="en-GB" sz="2400" dirty="0">
                <a:solidFill>
                  <a:schemeClr val="accent5">
                    <a:lumMod val="50000"/>
                  </a:schemeClr>
                </a:solidFill>
              </a:rPr>
            </a:br>
            <a:r>
              <a:rPr lang="en-GB" sz="2400" dirty="0">
                <a:solidFill>
                  <a:schemeClr val="accent5">
                    <a:lumMod val="50000"/>
                  </a:schemeClr>
                </a:solidFill>
              </a:rPr>
              <a:t>Person A </a:t>
            </a:r>
            <a:r>
              <a:rPr lang="en-GB" sz="2400" dirty="0" err="1">
                <a:solidFill>
                  <a:schemeClr val="accent5">
                    <a:lumMod val="50000"/>
                  </a:schemeClr>
                </a:solidFill>
              </a:rPr>
              <a:t>dreht</a:t>
            </a:r>
            <a:r>
              <a:rPr lang="en-GB" sz="2400" dirty="0">
                <a:solidFill>
                  <a:schemeClr val="accent5">
                    <a:lumMod val="50000"/>
                  </a:schemeClr>
                </a:solidFill>
              </a:rPr>
              <a:t> </a:t>
            </a:r>
            <a:r>
              <a:rPr lang="en-GB" sz="2400" dirty="0" err="1">
                <a:solidFill>
                  <a:schemeClr val="accent5">
                    <a:lumMod val="50000"/>
                  </a:schemeClr>
                </a:solidFill>
              </a:rPr>
              <a:t>sich</a:t>
            </a:r>
            <a:r>
              <a:rPr lang="en-GB" sz="2400" dirty="0">
                <a:solidFill>
                  <a:schemeClr val="accent5">
                    <a:lumMod val="50000"/>
                  </a:schemeClr>
                </a:solidFill>
              </a:rPr>
              <a:t> um </a:t>
            </a:r>
            <a:r>
              <a:rPr lang="en-GB" sz="2400" b="1" dirty="0">
                <a:solidFill>
                  <a:schemeClr val="accent5">
                    <a:lumMod val="50000"/>
                  </a:schemeClr>
                </a:solidFill>
                <a:sym typeface="Webdings" panose="05030102010509060703" pitchFamily="18" charset="2"/>
              </a:rPr>
              <a:t></a:t>
            </a:r>
            <a:r>
              <a:rPr lang="en-GB" sz="2400" b="1" dirty="0">
                <a:solidFill>
                  <a:schemeClr val="accent5">
                    <a:lumMod val="50000"/>
                  </a:schemeClr>
                </a:solidFill>
              </a:rPr>
              <a:t> </a:t>
            </a:r>
            <a:r>
              <a:rPr lang="en-GB" sz="2400" dirty="0">
                <a:solidFill>
                  <a:schemeClr val="accent5">
                    <a:lumMod val="50000"/>
                  </a:schemeClr>
                </a:solidFill>
              </a:rPr>
              <a:t>und </a:t>
            </a:r>
            <a:r>
              <a:rPr lang="en-GB" sz="2400" dirty="0" err="1">
                <a:solidFill>
                  <a:schemeClr val="accent5">
                    <a:lumMod val="50000"/>
                  </a:schemeClr>
                </a:solidFill>
              </a:rPr>
              <a:t>schreibt</a:t>
            </a:r>
            <a:r>
              <a:rPr lang="en-GB" sz="2400" dirty="0">
                <a:solidFill>
                  <a:schemeClr val="accent5">
                    <a:lumMod val="50000"/>
                  </a:schemeClr>
                </a:solidFill>
              </a:rPr>
              <a:t> </a:t>
            </a:r>
            <a:r>
              <a:rPr lang="en-GB" sz="2400" b="1" dirty="0">
                <a:solidFill>
                  <a:schemeClr val="accent5">
                    <a:lumMod val="50000"/>
                  </a:schemeClr>
                </a:solidFill>
              </a:rPr>
              <a:t>/</a:t>
            </a:r>
            <a:r>
              <a:rPr lang="en-GB" sz="2400" dirty="0">
                <a:solidFill>
                  <a:schemeClr val="accent5">
                    <a:lumMod val="50000"/>
                  </a:schemeClr>
                </a:solidFill>
              </a:rPr>
              <a:t> </a:t>
            </a:r>
            <a:r>
              <a:rPr lang="en-GB" sz="2400" dirty="0" err="1">
                <a:solidFill>
                  <a:schemeClr val="accent5">
                    <a:lumMod val="50000"/>
                  </a:schemeClr>
                </a:solidFill>
              </a:rPr>
              <a:t>für</a:t>
            </a:r>
            <a:r>
              <a:rPr lang="en-GB" sz="2400" dirty="0">
                <a:solidFill>
                  <a:schemeClr val="accent5">
                    <a:lumMod val="50000"/>
                  </a:schemeClr>
                </a:solidFill>
              </a:rPr>
              <a:t> </a:t>
            </a:r>
            <a:r>
              <a:rPr lang="en-GB" sz="2400" dirty="0" err="1">
                <a:solidFill>
                  <a:schemeClr val="accent5">
                    <a:lumMod val="50000"/>
                  </a:schemeClr>
                </a:solidFill>
              </a:rPr>
              <a:t>jede</a:t>
            </a:r>
            <a:r>
              <a:rPr lang="en-GB" sz="2400" dirty="0">
                <a:solidFill>
                  <a:schemeClr val="accent5">
                    <a:lumMod val="50000"/>
                  </a:schemeClr>
                </a:solidFill>
              </a:rPr>
              <a:t> SSC.</a:t>
            </a:r>
          </a:p>
        </p:txBody>
      </p:sp>
      <p:sp>
        <p:nvSpPr>
          <p:cNvPr id="28" name="TextBox 27">
            <a:extLst>
              <a:ext uri="{FF2B5EF4-FFF2-40B4-BE49-F238E27FC236}">
                <a16:creationId xmlns:a16="http://schemas.microsoft.com/office/drawing/2014/main" id="{43A51175-AA0E-44E1-8CAE-62EC8D00F297}"/>
              </a:ext>
            </a:extLst>
          </p:cNvPr>
          <p:cNvSpPr txBox="1"/>
          <p:nvPr/>
        </p:nvSpPr>
        <p:spPr>
          <a:xfrm>
            <a:off x="0" y="1312096"/>
            <a:ext cx="8762999" cy="461665"/>
          </a:xfrm>
          <a:prstGeom prst="rect">
            <a:avLst/>
          </a:prstGeom>
          <a:noFill/>
        </p:spPr>
        <p:txBody>
          <a:bodyPr wrap="square" rtlCol="0">
            <a:spAutoFit/>
          </a:bodyPr>
          <a:lstStyle/>
          <a:p>
            <a:pPr algn="l"/>
            <a:r>
              <a:rPr lang="en-GB" sz="2400" dirty="0" err="1">
                <a:solidFill>
                  <a:schemeClr val="accent5">
                    <a:lumMod val="50000"/>
                  </a:schemeClr>
                </a:solidFill>
              </a:rPr>
              <a:t>Hör</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Wie </a:t>
            </a:r>
            <a:r>
              <a:rPr lang="en-GB" sz="2400" dirty="0" err="1">
                <a:solidFill>
                  <a:schemeClr val="accent5">
                    <a:lumMod val="50000"/>
                  </a:schemeClr>
                </a:solidFill>
              </a:rPr>
              <a:t>viele</a:t>
            </a:r>
            <a:r>
              <a:rPr lang="en-GB" sz="2400" dirty="0">
                <a:solidFill>
                  <a:schemeClr val="accent5">
                    <a:lumMod val="50000"/>
                  </a:schemeClr>
                </a:solidFill>
              </a:rPr>
              <a:t> </a:t>
            </a:r>
            <a:r>
              <a:rPr lang="en-GB" sz="2400" dirty="0" err="1">
                <a:solidFill>
                  <a:schemeClr val="accent5">
                    <a:lumMod val="50000"/>
                  </a:schemeClr>
                </a:solidFill>
              </a:rPr>
              <a:t>Wörter</a:t>
            </a:r>
            <a:r>
              <a:rPr lang="en-GB" sz="2400" dirty="0">
                <a:solidFill>
                  <a:schemeClr val="accent5">
                    <a:lumMod val="50000"/>
                  </a:schemeClr>
                </a:solidFill>
              </a:rPr>
              <a:t> </a:t>
            </a:r>
            <a:r>
              <a:rPr lang="en-GB" sz="2400" dirty="0" err="1">
                <a:solidFill>
                  <a:schemeClr val="accent5">
                    <a:lumMod val="50000"/>
                  </a:schemeClr>
                </a:solidFill>
              </a:rPr>
              <a:t>haben</a:t>
            </a:r>
            <a:r>
              <a:rPr lang="en-GB" sz="2400" dirty="0">
                <a:solidFill>
                  <a:schemeClr val="accent5">
                    <a:lumMod val="50000"/>
                  </a:schemeClr>
                </a:solidFill>
              </a:rPr>
              <a:t> </a:t>
            </a:r>
            <a:r>
              <a:rPr lang="en-GB" sz="2400" dirty="0" err="1">
                <a:solidFill>
                  <a:schemeClr val="accent5">
                    <a:lumMod val="50000"/>
                  </a:schemeClr>
                </a:solidFill>
              </a:rPr>
              <a:t>ein</a:t>
            </a:r>
            <a:r>
              <a:rPr lang="en-GB" sz="2400" dirty="0">
                <a:solidFill>
                  <a:schemeClr val="accent5">
                    <a:lumMod val="50000"/>
                  </a:schemeClr>
                </a:solidFill>
              </a:rPr>
              <a:t> </a:t>
            </a:r>
            <a:r>
              <a:rPr lang="en-GB" sz="2400" dirty="0" err="1">
                <a:solidFill>
                  <a:schemeClr val="accent5">
                    <a:lumMod val="50000"/>
                  </a:schemeClr>
                </a:solidFill>
              </a:rPr>
              <a:t>langes</a:t>
            </a:r>
            <a:r>
              <a:rPr lang="en-GB" sz="2400" dirty="0">
                <a:solidFill>
                  <a:schemeClr val="accent5">
                    <a:lumMod val="50000"/>
                  </a:schemeClr>
                </a:solidFill>
              </a:rPr>
              <a:t> </a:t>
            </a:r>
            <a:r>
              <a:rPr lang="en-GB" sz="2400" dirty="0" err="1">
                <a:solidFill>
                  <a:schemeClr val="accent5">
                    <a:lumMod val="50000"/>
                  </a:schemeClr>
                </a:solidFill>
              </a:rPr>
              <a:t>oder</a:t>
            </a:r>
            <a:r>
              <a:rPr lang="en-GB" sz="2400" dirty="0">
                <a:solidFill>
                  <a:schemeClr val="accent5">
                    <a:lumMod val="50000"/>
                  </a:schemeClr>
                </a:solidFill>
              </a:rPr>
              <a:t> </a:t>
            </a:r>
            <a:r>
              <a:rPr lang="en-GB" sz="2400" dirty="0" err="1">
                <a:solidFill>
                  <a:schemeClr val="accent5">
                    <a:lumMod val="50000"/>
                  </a:schemeClr>
                </a:solidFill>
              </a:rPr>
              <a:t>kurzes</a:t>
            </a:r>
            <a:r>
              <a:rPr lang="en-GB" sz="2400" dirty="0">
                <a:solidFill>
                  <a:schemeClr val="accent5">
                    <a:lumMod val="50000"/>
                  </a:schemeClr>
                </a:solidFill>
              </a:rPr>
              <a:t> [e]?</a:t>
            </a:r>
          </a:p>
        </p:txBody>
      </p:sp>
      <p:sp>
        <p:nvSpPr>
          <p:cNvPr id="29" name="TextBox 28">
            <a:extLst>
              <a:ext uri="{FF2B5EF4-FFF2-40B4-BE49-F238E27FC236}">
                <a16:creationId xmlns:a16="http://schemas.microsoft.com/office/drawing/2014/main" id="{72F7BB74-D16C-4BE9-98E0-3974B040AAD7}"/>
              </a:ext>
            </a:extLst>
          </p:cNvPr>
          <p:cNvSpPr txBox="1"/>
          <p:nvPr/>
        </p:nvSpPr>
        <p:spPr>
          <a:xfrm>
            <a:off x="9403584" y="3630927"/>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30" name="TextBox 29">
            <a:extLst>
              <a:ext uri="{FF2B5EF4-FFF2-40B4-BE49-F238E27FC236}">
                <a16:creationId xmlns:a16="http://schemas.microsoft.com/office/drawing/2014/main" id="{1489A3BB-E381-41B9-BE31-0D02E75FE62C}"/>
              </a:ext>
            </a:extLst>
          </p:cNvPr>
          <p:cNvSpPr txBox="1"/>
          <p:nvPr/>
        </p:nvSpPr>
        <p:spPr>
          <a:xfrm>
            <a:off x="10931314" y="3630927"/>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31" name="TextBox 30">
            <a:extLst>
              <a:ext uri="{FF2B5EF4-FFF2-40B4-BE49-F238E27FC236}">
                <a16:creationId xmlns:a16="http://schemas.microsoft.com/office/drawing/2014/main" id="{446A0538-3003-477B-949E-DC434C946029}"/>
              </a:ext>
            </a:extLst>
          </p:cNvPr>
          <p:cNvSpPr txBox="1"/>
          <p:nvPr/>
        </p:nvSpPr>
        <p:spPr>
          <a:xfrm>
            <a:off x="9403584" y="4174950"/>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32" name="TextBox 31">
            <a:extLst>
              <a:ext uri="{FF2B5EF4-FFF2-40B4-BE49-F238E27FC236}">
                <a16:creationId xmlns:a16="http://schemas.microsoft.com/office/drawing/2014/main" id="{D78C3622-BD82-456A-A7BC-C4BBE7F2CB3F}"/>
              </a:ext>
            </a:extLst>
          </p:cNvPr>
          <p:cNvSpPr txBox="1"/>
          <p:nvPr/>
        </p:nvSpPr>
        <p:spPr>
          <a:xfrm>
            <a:off x="10931314" y="4174950"/>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33" name="TextBox 32">
            <a:extLst>
              <a:ext uri="{FF2B5EF4-FFF2-40B4-BE49-F238E27FC236}">
                <a16:creationId xmlns:a16="http://schemas.microsoft.com/office/drawing/2014/main" id="{694AFEFA-1693-4BCB-807D-6569F497BF04}"/>
              </a:ext>
            </a:extLst>
          </p:cNvPr>
          <p:cNvSpPr txBox="1"/>
          <p:nvPr/>
        </p:nvSpPr>
        <p:spPr>
          <a:xfrm>
            <a:off x="9403584" y="4920062"/>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34" name="TextBox 33">
            <a:extLst>
              <a:ext uri="{FF2B5EF4-FFF2-40B4-BE49-F238E27FC236}">
                <a16:creationId xmlns:a16="http://schemas.microsoft.com/office/drawing/2014/main" id="{1B1F686E-8450-4571-8D84-5C0FEBF7450B}"/>
              </a:ext>
            </a:extLst>
          </p:cNvPr>
          <p:cNvSpPr txBox="1"/>
          <p:nvPr/>
        </p:nvSpPr>
        <p:spPr>
          <a:xfrm>
            <a:off x="10931314" y="4920062"/>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35" name="TextBox 34">
            <a:extLst>
              <a:ext uri="{FF2B5EF4-FFF2-40B4-BE49-F238E27FC236}">
                <a16:creationId xmlns:a16="http://schemas.microsoft.com/office/drawing/2014/main" id="{B0906D4B-9199-42DF-9A84-4DEB25C38E94}"/>
              </a:ext>
            </a:extLst>
          </p:cNvPr>
          <p:cNvSpPr txBox="1"/>
          <p:nvPr/>
        </p:nvSpPr>
        <p:spPr>
          <a:xfrm>
            <a:off x="9396105" y="5508597"/>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36" name="TextBox 35">
            <a:extLst>
              <a:ext uri="{FF2B5EF4-FFF2-40B4-BE49-F238E27FC236}">
                <a16:creationId xmlns:a16="http://schemas.microsoft.com/office/drawing/2014/main" id="{2EEB0C67-784A-4591-ADAE-FDE335231EAB}"/>
              </a:ext>
            </a:extLst>
          </p:cNvPr>
          <p:cNvSpPr txBox="1"/>
          <p:nvPr/>
        </p:nvSpPr>
        <p:spPr>
          <a:xfrm>
            <a:off x="10931314" y="5546442"/>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Tree>
    <p:extLst>
      <p:ext uri="{BB962C8B-B14F-4D97-AF65-F5344CB8AC3E}">
        <p14:creationId xmlns:p14="http://schemas.microsoft.com/office/powerpoint/2010/main" val="122719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9" grpId="0"/>
      <p:bldP spid="30" grpId="0"/>
      <p:bldP spid="31" grpId="0"/>
      <p:bldP spid="32" grpId="0"/>
      <p:bldP spid="33" grpId="0"/>
      <p:bldP spid="34" grpId="0"/>
      <p:bldP spid="35"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908800" cy="869950"/>
          </a:xfrm>
          <a:prstGeom prst="rect">
            <a:avLst/>
          </a:prstGeom>
        </p:spPr>
      </p:pic>
      <p:sp>
        <p:nvSpPr>
          <p:cNvPr id="4" name="Title 3"/>
          <p:cNvSpPr>
            <a:spLocks noGrp="1"/>
          </p:cNvSpPr>
          <p:nvPr>
            <p:ph type="title"/>
          </p:nvPr>
        </p:nvSpPr>
        <p:spPr>
          <a:xfrm>
            <a:off x="0" y="294041"/>
            <a:ext cx="6261100" cy="707849"/>
          </a:xfrm>
        </p:spPr>
        <p:txBody>
          <a:bodyPr>
            <a:normAutofit/>
          </a:bodyPr>
          <a:lstStyle/>
          <a:p>
            <a:r>
              <a:rPr lang="en-GB" sz="2800" b="1" dirty="0" err="1">
                <a:solidFill>
                  <a:schemeClr val="bg1"/>
                </a:solidFill>
              </a:rPr>
              <a:t>Tschüs</a:t>
            </a:r>
            <a:r>
              <a:rPr lang="en-GB" sz="2800" b="1" dirty="0">
                <a:solidFill>
                  <a:schemeClr val="bg1"/>
                </a:solidFill>
              </a:rPr>
              <a:t> Heimat*, Hallo Deutschland!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7" name="Speech Bubble: Rectangle with Corners Rounded 6">
            <a:extLst>
              <a:ext uri="{FF2B5EF4-FFF2-40B4-BE49-F238E27FC236}">
                <a16:creationId xmlns:a16="http://schemas.microsoft.com/office/drawing/2014/main" id="{F9A79CD9-14FF-4208-9526-D24CF2280323}"/>
              </a:ext>
            </a:extLst>
          </p:cNvPr>
          <p:cNvSpPr/>
          <p:nvPr/>
        </p:nvSpPr>
        <p:spPr>
          <a:xfrm>
            <a:off x="8299143" y="2090519"/>
            <a:ext cx="3784600" cy="1400433"/>
          </a:xfrm>
          <a:prstGeom prst="wedgeRoundRectCallout">
            <a:avLst>
              <a:gd name="adj1" fmla="val 2316"/>
              <a:gd name="adj2" fmla="val -4355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F0302020204030204"/>
              </a:rPr>
              <a:t>die Heimat – homeland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 </a:t>
            </a:r>
            <a:r>
              <a:rPr lang="en-US" sz="2000" dirty="0">
                <a:solidFill>
                  <a:prstClr val="white"/>
                </a:solidFill>
                <a:latin typeface="Century Gothic" panose="020F0302020204030204"/>
              </a:rPr>
              <a:t>der</a:t>
            </a:r>
            <a:r>
              <a:rPr lang="en-US" sz="2000" b="1" dirty="0">
                <a:solidFill>
                  <a:prstClr val="white"/>
                </a:solidFill>
                <a:latin typeface="Century Gothic" panose="020F0302020204030204"/>
              </a:rPr>
              <a:t> </a:t>
            </a:r>
            <a:r>
              <a:rPr lang="en-US" sz="2000" dirty="0" err="1">
                <a:solidFill>
                  <a:prstClr val="white"/>
                </a:solidFill>
                <a:latin typeface="Century Gothic" panose="020F0302020204030204"/>
              </a:rPr>
              <a:t>Migrationshintergrund</a:t>
            </a:r>
            <a:r>
              <a:rPr lang="en-US" sz="2000" dirty="0">
                <a:solidFill>
                  <a:prstClr val="white"/>
                </a:solidFill>
                <a:latin typeface="Century Gothic" panose="020F0302020204030204"/>
              </a:rPr>
              <a:t> – </a:t>
            </a:r>
            <a:br>
              <a:rPr lang="en-US" sz="2000" dirty="0">
                <a:solidFill>
                  <a:prstClr val="white"/>
                </a:solidFill>
                <a:latin typeface="Century Gothic" panose="020F0302020204030204"/>
              </a:rPr>
            </a:br>
            <a:r>
              <a:rPr lang="en-US" sz="2000" dirty="0">
                <a:solidFill>
                  <a:prstClr val="white"/>
                </a:solidFill>
                <a:latin typeface="Century Gothic" panose="020F0302020204030204"/>
              </a:rPr>
              <a:t>migration background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prstClr val="white"/>
                </a:solidFill>
                <a:latin typeface="Century Gothic" panose="020F0302020204030204"/>
              </a:rPr>
              <a:t>gesamt</a:t>
            </a:r>
            <a:r>
              <a:rPr lang="en-US" sz="2000" dirty="0">
                <a:solidFill>
                  <a:prstClr val="white"/>
                </a:solidFill>
                <a:latin typeface="Century Gothic" panose="020F0302020204030204"/>
              </a:rPr>
              <a:t> – total</a:t>
            </a:r>
            <a:endParaRPr kumimoji="0" lang="en-GB" sz="2000" i="0" u="none" strike="noStrike" kern="1200" cap="none" spc="0" normalizeH="0" baseline="0" noProof="0" dirty="0">
              <a:ln>
                <a:noFill/>
              </a:ln>
              <a:solidFill>
                <a:prstClr val="white"/>
              </a:solidFill>
              <a:effectLst/>
              <a:uLnTx/>
              <a:uFillTx/>
              <a:latin typeface="Century Gothic" panose="020F0302020204030204"/>
            </a:endParaRPr>
          </a:p>
        </p:txBody>
      </p:sp>
      <p:pic>
        <p:nvPicPr>
          <p:cNvPr id="1026" name="Picture 2" descr="Silhouettes, Person, District, Human Chain, Human">
            <a:extLst>
              <a:ext uri="{FF2B5EF4-FFF2-40B4-BE49-F238E27FC236}">
                <a16:creationId xmlns:a16="http://schemas.microsoft.com/office/drawing/2014/main" id="{74565C28-63D4-4226-BA41-FE611D275C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7278" y="-23036"/>
            <a:ext cx="1993605" cy="15450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umbs Up, Hand, Approve, Like, Encourage, Agree">
            <a:extLst>
              <a:ext uri="{FF2B5EF4-FFF2-40B4-BE49-F238E27FC236}">
                <a16:creationId xmlns:a16="http://schemas.microsoft.com/office/drawing/2014/main" id="{C7ACC090-6577-4CAE-8ECF-D207C72DC1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45972" y="480008"/>
            <a:ext cx="1474281" cy="15450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land, Country, Europe, Flag, Borders, Map, Nation">
            <a:extLst>
              <a:ext uri="{FF2B5EF4-FFF2-40B4-BE49-F238E27FC236}">
                <a16:creationId xmlns:a16="http://schemas.microsoft.com/office/drawing/2014/main" id="{036470EE-2856-4ED1-99DC-DCDC502A5FF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2879" y="4683878"/>
            <a:ext cx="1200565" cy="11358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orders, Country, Flag, Geography, Map, Nation, Asia">
            <a:extLst>
              <a:ext uri="{FF2B5EF4-FFF2-40B4-BE49-F238E27FC236}">
                <a16:creationId xmlns:a16="http://schemas.microsoft.com/office/drawing/2014/main" id="{A0B1A000-90DE-4783-861D-C57EA3AFC5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6718" y="4660831"/>
            <a:ext cx="2725194" cy="13625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yria, Flag, Map, Borders, Country, Geography, Nation">
            <a:extLst>
              <a:ext uri="{FF2B5EF4-FFF2-40B4-BE49-F238E27FC236}">
                <a16:creationId xmlns:a16="http://schemas.microsoft.com/office/drawing/2014/main" id="{0BDEFA2F-CBC5-44C4-ABFE-4EF0900B77E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36353" y="4700540"/>
            <a:ext cx="1200565" cy="110256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omania, Flag, Country, Map">
            <a:extLst>
              <a:ext uri="{FF2B5EF4-FFF2-40B4-BE49-F238E27FC236}">
                <a16:creationId xmlns:a16="http://schemas.microsoft.com/office/drawing/2014/main" id="{5ED71B9D-22A5-4C61-A3C4-730EB872F71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00693" y="4702956"/>
            <a:ext cx="1376597" cy="97365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taly, Flag, Map, Geography, Europe, Country">
            <a:extLst>
              <a:ext uri="{FF2B5EF4-FFF2-40B4-BE49-F238E27FC236}">
                <a16:creationId xmlns:a16="http://schemas.microsoft.com/office/drawing/2014/main" id="{D97A2CC1-F7EB-4BE8-AF29-4ED463C0A0E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29553" y="4554749"/>
            <a:ext cx="955747" cy="11411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2326E1-A87B-2D46-8B7D-5F8E8817AFDA}"/>
              </a:ext>
            </a:extLst>
          </p:cNvPr>
          <p:cNvSpPr txBox="1"/>
          <p:nvPr/>
        </p:nvSpPr>
        <p:spPr>
          <a:xfrm>
            <a:off x="108257" y="1554816"/>
            <a:ext cx="10722327" cy="3046988"/>
          </a:xfrm>
          <a:prstGeom prst="rect">
            <a:avLst/>
          </a:prstGeom>
          <a:noFill/>
        </p:spPr>
        <p:txBody>
          <a:bodyPr wrap="square" rtlCol="0">
            <a:spAutoFit/>
          </a:bodyPr>
          <a:lstStyle/>
          <a:p>
            <a:r>
              <a:rPr lang="en-US" sz="2400" dirty="0">
                <a:solidFill>
                  <a:schemeClr val="accent5">
                    <a:lumMod val="50000"/>
                  </a:schemeClr>
                </a:solidFill>
              </a:rPr>
              <a:t>21,2 </a:t>
            </a:r>
            <a:r>
              <a:rPr lang="en-US" sz="2400" dirty="0" err="1">
                <a:solidFill>
                  <a:schemeClr val="accent5">
                    <a:lumMod val="50000"/>
                  </a:schemeClr>
                </a:solidFill>
              </a:rPr>
              <a:t>Millionen</a:t>
            </a:r>
            <a:r>
              <a:rPr lang="en-US" sz="2400" dirty="0">
                <a:solidFill>
                  <a:schemeClr val="accent5">
                    <a:lumMod val="50000"/>
                  </a:schemeClr>
                </a:solidFill>
              </a:rPr>
              <a:t> Menschen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Migrationshintergrund</a:t>
            </a:r>
            <a:r>
              <a:rPr lang="en-US" sz="2400" dirty="0">
                <a:solidFill>
                  <a:schemeClr val="accent5">
                    <a:lumMod val="50000"/>
                  </a:schemeClr>
                </a:solidFill>
              </a:rPr>
              <a:t>* leben in Deutschland (</a:t>
            </a:r>
            <a:r>
              <a:rPr lang="en-US" sz="2400" dirty="0" err="1">
                <a:solidFill>
                  <a:schemeClr val="accent5">
                    <a:lumMod val="50000"/>
                  </a:schemeClr>
                </a:solidFill>
              </a:rPr>
              <a:t>Gesamt</a:t>
            </a:r>
            <a:r>
              <a:rPr lang="en-US" sz="2400" dirty="0">
                <a:solidFill>
                  <a:schemeClr val="accent5">
                    <a:lumMod val="50000"/>
                  </a:schemeClr>
                </a:solidFill>
              </a:rPr>
              <a:t>*</a:t>
            </a:r>
            <a:r>
              <a:rPr lang="en-US" sz="2400" dirty="0" err="1">
                <a:solidFill>
                  <a:schemeClr val="accent5">
                    <a:lumMod val="50000"/>
                  </a:schemeClr>
                </a:solidFill>
              </a:rPr>
              <a:t>bevölkerung</a:t>
            </a:r>
            <a:r>
              <a:rPr lang="en-US" sz="2400" dirty="0">
                <a:solidFill>
                  <a:schemeClr val="accent5">
                    <a:lumMod val="50000"/>
                  </a:schemeClr>
                </a:solidFill>
              </a:rPr>
              <a:t>: 83,1 </a:t>
            </a:r>
            <a:r>
              <a:rPr lang="en-US" sz="2400" dirty="0" err="1">
                <a:solidFill>
                  <a:schemeClr val="accent5">
                    <a:lumMod val="50000"/>
                  </a:schemeClr>
                </a:solidFill>
              </a:rPr>
              <a:t>Millionen</a:t>
            </a:r>
            <a:r>
              <a:rPr lang="en-US" sz="2400" dirty="0">
                <a:solidFill>
                  <a:schemeClr val="accent5">
                    <a:lumMod val="50000"/>
                  </a:schemeClr>
                </a:solidFill>
              </a:rPr>
              <a:t>). </a:t>
            </a:r>
          </a:p>
          <a:p>
            <a:endParaRPr lang="en-US" sz="2400" dirty="0">
              <a:solidFill>
                <a:schemeClr val="accent5">
                  <a:lumMod val="50000"/>
                </a:schemeClr>
              </a:solidFill>
            </a:endParaRPr>
          </a:p>
          <a:p>
            <a:r>
              <a:rPr lang="en-US" sz="2400" dirty="0">
                <a:solidFill>
                  <a:schemeClr val="accent5">
                    <a:lumMod val="50000"/>
                  </a:schemeClr>
                </a:solidFill>
              </a:rPr>
              <a:t>Fast 50 </a:t>
            </a:r>
            <a:r>
              <a:rPr lang="en-US" sz="2400" dirty="0" err="1">
                <a:solidFill>
                  <a:schemeClr val="accent5">
                    <a:lumMod val="50000"/>
                  </a:schemeClr>
                </a:solidFill>
              </a:rPr>
              <a:t>Prozent</a:t>
            </a:r>
            <a:r>
              <a:rPr lang="en-US" sz="2400" dirty="0">
                <a:solidFill>
                  <a:schemeClr val="accent5">
                    <a:lumMod val="50000"/>
                  </a:schemeClr>
                </a:solidFill>
              </a:rPr>
              <a:t> von </a:t>
            </a:r>
            <a:r>
              <a:rPr lang="en-US" sz="2400" dirty="0" err="1">
                <a:solidFill>
                  <a:schemeClr val="accent5">
                    <a:lumMod val="50000"/>
                  </a:schemeClr>
                </a:solidFill>
              </a:rPr>
              <a:t>ihnen</a:t>
            </a:r>
            <a:r>
              <a:rPr lang="en-US" sz="2400" dirty="0">
                <a:solidFill>
                  <a:schemeClr val="accent5">
                    <a:lumMod val="50000"/>
                  </a:schemeClr>
                </a:solidFill>
              </a:rPr>
              <a:t> </a:t>
            </a:r>
            <a:r>
              <a:rPr lang="en-US" sz="2400" dirty="0" err="1">
                <a:solidFill>
                  <a:schemeClr val="accent5">
                    <a:lumMod val="50000"/>
                  </a:schemeClr>
                </a:solidFill>
              </a:rPr>
              <a:t>sind</a:t>
            </a:r>
            <a:r>
              <a:rPr lang="en-US" sz="2400" dirty="0">
                <a:solidFill>
                  <a:schemeClr val="accent5">
                    <a:lumMod val="50000"/>
                  </a:schemeClr>
                </a:solidFill>
              </a:rPr>
              <a:t> deutsche </a:t>
            </a:r>
            <a:r>
              <a:rPr lang="en-US" sz="2400" dirty="0" err="1">
                <a:solidFill>
                  <a:schemeClr val="accent5">
                    <a:lumMod val="50000"/>
                  </a:schemeClr>
                </a:solidFill>
              </a:rPr>
              <a:t>Staatsbürger</a:t>
            </a:r>
            <a:r>
              <a:rPr lang="en-US" sz="2400" dirty="0">
                <a:solidFill>
                  <a:schemeClr val="accent5">
                    <a:lumMod val="50000"/>
                  </a:schemeClr>
                </a:solidFill>
              </a:rPr>
              <a:t>*. </a:t>
            </a:r>
          </a:p>
          <a:p>
            <a:endParaRPr lang="en-US" sz="2400" dirty="0">
              <a:solidFill>
                <a:schemeClr val="accent5">
                  <a:lumMod val="50000"/>
                </a:schemeClr>
              </a:solidFill>
            </a:endParaRPr>
          </a:p>
          <a:p>
            <a:endParaRPr lang="en-US" sz="2400" dirty="0">
              <a:solidFill>
                <a:schemeClr val="accent5">
                  <a:lumMod val="50000"/>
                </a:schemeClr>
              </a:solidFill>
            </a:endParaRPr>
          </a:p>
          <a:p>
            <a:r>
              <a:rPr lang="en-US" sz="2400" dirty="0">
                <a:solidFill>
                  <a:schemeClr val="accent5">
                    <a:lumMod val="50000"/>
                  </a:schemeClr>
                </a:solidFill>
              </a:rPr>
              <a:t>Von den 11,2 </a:t>
            </a:r>
            <a:r>
              <a:rPr lang="en-US" sz="2400" dirty="0" err="1">
                <a:solidFill>
                  <a:schemeClr val="accent5">
                    <a:lumMod val="50000"/>
                  </a:schemeClr>
                </a:solidFill>
              </a:rPr>
              <a:t>Millionen</a:t>
            </a:r>
            <a:r>
              <a:rPr lang="en-US" sz="2400" dirty="0">
                <a:solidFill>
                  <a:schemeClr val="accent5">
                    <a:lumMod val="50000"/>
                  </a:schemeClr>
                </a:solidFill>
              </a:rPr>
              <a:t> </a:t>
            </a:r>
            <a:r>
              <a:rPr lang="en-US" sz="2400" dirty="0" err="1">
                <a:solidFill>
                  <a:schemeClr val="accent5">
                    <a:lumMod val="50000"/>
                  </a:schemeClr>
                </a:solidFill>
              </a:rPr>
              <a:t>Ausländern</a:t>
            </a:r>
            <a:r>
              <a:rPr lang="en-US" sz="2400" dirty="0">
                <a:solidFill>
                  <a:schemeClr val="accent5">
                    <a:lumMod val="50000"/>
                  </a:schemeClr>
                </a:solidFill>
              </a:rPr>
              <a:t>* in Deutschland </a:t>
            </a:r>
            <a:r>
              <a:rPr lang="en-US" sz="2400" dirty="0" err="1">
                <a:solidFill>
                  <a:schemeClr val="accent5">
                    <a:lumMod val="50000"/>
                  </a:schemeClr>
                </a:solidFill>
              </a:rPr>
              <a:t>sind</a:t>
            </a:r>
            <a:r>
              <a:rPr lang="en-US" sz="2400" dirty="0">
                <a:solidFill>
                  <a:schemeClr val="accent5">
                    <a:lumMod val="50000"/>
                  </a:schemeClr>
                </a:solidFill>
              </a:rPr>
              <a:t> die </a:t>
            </a:r>
            <a:r>
              <a:rPr lang="en-US" sz="2400" dirty="0" err="1">
                <a:solidFill>
                  <a:schemeClr val="accent5">
                    <a:lumMod val="50000"/>
                  </a:schemeClr>
                </a:solidFill>
              </a:rPr>
              <a:t>meisten</a:t>
            </a:r>
            <a:r>
              <a:rPr lang="en-US" sz="2400" dirty="0">
                <a:solidFill>
                  <a:schemeClr val="accent5">
                    <a:lumMod val="50000"/>
                  </a:schemeClr>
                </a:solidFill>
              </a:rPr>
              <a:t> </a:t>
            </a:r>
            <a:r>
              <a:rPr lang="en-US" sz="2400" dirty="0" err="1">
                <a:solidFill>
                  <a:schemeClr val="accent5">
                    <a:lumMod val="50000"/>
                  </a:schemeClr>
                </a:solidFill>
              </a:rPr>
              <a:t>aus</a:t>
            </a:r>
            <a:r>
              <a:rPr lang="en-US" sz="2400" dirty="0">
                <a:solidFill>
                  <a:schemeClr val="accent5">
                    <a:lumMod val="50000"/>
                  </a:schemeClr>
                </a:solidFill>
              </a:rPr>
              <a:t> der </a:t>
            </a:r>
            <a:r>
              <a:rPr lang="en-US" sz="2400" dirty="0" err="1">
                <a:solidFill>
                  <a:schemeClr val="accent5">
                    <a:lumMod val="50000"/>
                  </a:schemeClr>
                </a:solidFill>
              </a:rPr>
              <a:t>Türkei</a:t>
            </a:r>
            <a:r>
              <a:rPr lang="en-US" sz="2400" dirty="0">
                <a:solidFill>
                  <a:schemeClr val="accent5">
                    <a:lumMod val="50000"/>
                  </a:schemeClr>
                </a:solidFill>
              </a:rPr>
              <a:t> und </a:t>
            </a:r>
            <a:r>
              <a:rPr lang="en-US" sz="2400" dirty="0" err="1">
                <a:solidFill>
                  <a:schemeClr val="accent5">
                    <a:lumMod val="50000"/>
                  </a:schemeClr>
                </a:solidFill>
              </a:rPr>
              <a:t>dann</a:t>
            </a:r>
            <a:r>
              <a:rPr lang="en-US" sz="2400" dirty="0">
                <a:solidFill>
                  <a:schemeClr val="accent5">
                    <a:lumMod val="50000"/>
                  </a:schemeClr>
                </a:solidFill>
              </a:rPr>
              <a:t> </a:t>
            </a:r>
            <a:r>
              <a:rPr lang="en-US" sz="2400" dirty="0" err="1">
                <a:solidFill>
                  <a:schemeClr val="accent5">
                    <a:lumMod val="50000"/>
                  </a:schemeClr>
                </a:solidFill>
              </a:rPr>
              <a:t>Polen</a:t>
            </a:r>
            <a:r>
              <a:rPr lang="en-US" sz="2400" dirty="0">
                <a:solidFill>
                  <a:schemeClr val="accent5">
                    <a:lumMod val="50000"/>
                  </a:schemeClr>
                </a:solidFill>
              </a:rPr>
              <a:t>, </a:t>
            </a:r>
            <a:r>
              <a:rPr lang="en-US" sz="2400" dirty="0" err="1">
                <a:solidFill>
                  <a:schemeClr val="accent5">
                    <a:lumMod val="50000"/>
                  </a:schemeClr>
                </a:solidFill>
              </a:rPr>
              <a:t>Syrien</a:t>
            </a:r>
            <a:r>
              <a:rPr lang="en-US" sz="2400" dirty="0">
                <a:solidFill>
                  <a:schemeClr val="accent5">
                    <a:lumMod val="50000"/>
                  </a:schemeClr>
                </a:solidFill>
              </a:rPr>
              <a:t>, </a:t>
            </a:r>
            <a:r>
              <a:rPr lang="en-US" sz="2400" dirty="0" err="1">
                <a:solidFill>
                  <a:schemeClr val="accent5">
                    <a:lumMod val="50000"/>
                  </a:schemeClr>
                </a:solidFill>
              </a:rPr>
              <a:t>Rumänien</a:t>
            </a:r>
            <a:r>
              <a:rPr lang="en-US" sz="2400" dirty="0">
                <a:solidFill>
                  <a:schemeClr val="accent5">
                    <a:lumMod val="50000"/>
                  </a:schemeClr>
                </a:solidFill>
              </a:rPr>
              <a:t> und </a:t>
            </a:r>
            <a:r>
              <a:rPr lang="en-US" sz="2400" dirty="0" err="1">
                <a:solidFill>
                  <a:schemeClr val="accent5">
                    <a:lumMod val="50000"/>
                  </a:schemeClr>
                </a:solidFill>
              </a:rPr>
              <a:t>Italien</a:t>
            </a:r>
            <a:r>
              <a:rPr lang="en-US" sz="2400" dirty="0">
                <a:solidFill>
                  <a:schemeClr val="accent5">
                    <a:lumMod val="50000"/>
                  </a:schemeClr>
                </a:solidFill>
              </a:rPr>
              <a:t>. </a:t>
            </a:r>
          </a:p>
        </p:txBody>
      </p:sp>
      <p:sp>
        <p:nvSpPr>
          <p:cNvPr id="17" name="Speech Bubble: Rectangle with Corners Rounded 16">
            <a:extLst>
              <a:ext uri="{FF2B5EF4-FFF2-40B4-BE49-F238E27FC236}">
                <a16:creationId xmlns:a16="http://schemas.microsoft.com/office/drawing/2014/main" id="{6FC341FF-7149-42C9-9EA7-DA03045C925F}"/>
              </a:ext>
            </a:extLst>
          </p:cNvPr>
          <p:cNvSpPr/>
          <p:nvPr/>
        </p:nvSpPr>
        <p:spPr>
          <a:xfrm>
            <a:off x="9680331" y="4295506"/>
            <a:ext cx="2403412" cy="1400433"/>
          </a:xfrm>
          <a:prstGeom prst="wedgeRoundRectCallout">
            <a:avLst>
              <a:gd name="adj1" fmla="val 2316"/>
              <a:gd name="adj2" fmla="val -4355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rPr>
              <a:t>der </a:t>
            </a:r>
            <a:r>
              <a:rPr lang="en-US" sz="2000" dirty="0" err="1">
                <a:solidFill>
                  <a:prstClr val="white"/>
                </a:solidFill>
              </a:rPr>
              <a:t>Bürger</a:t>
            </a:r>
            <a:r>
              <a:rPr lang="en-US" sz="2000" dirty="0">
                <a:solidFill>
                  <a:prstClr val="white"/>
                </a:solidFill>
              </a:rPr>
              <a:t> – citizen</a:t>
            </a:r>
          </a:p>
          <a:p>
            <a:pPr lvl="0" algn="ctr">
              <a:defRPr/>
            </a:pPr>
            <a:r>
              <a:rPr lang="en-US" sz="2000" dirty="0">
                <a:solidFill>
                  <a:prstClr val="white"/>
                </a:solidFill>
              </a:rPr>
              <a:t>der </a:t>
            </a:r>
            <a:r>
              <a:rPr lang="en-US" sz="2000" dirty="0" err="1">
                <a:solidFill>
                  <a:prstClr val="white"/>
                </a:solidFill>
              </a:rPr>
              <a:t>Ausländer</a:t>
            </a:r>
            <a:r>
              <a:rPr lang="en-US" sz="2000" dirty="0">
                <a:solidFill>
                  <a:prstClr val="white"/>
                </a:solidFill>
              </a:rPr>
              <a:t> – foreigner</a:t>
            </a:r>
            <a:endParaRPr lang="en-GB" sz="2000" dirty="0">
              <a:solidFill>
                <a:prstClr val="white"/>
              </a:solidFill>
            </a:endParaRPr>
          </a:p>
        </p:txBody>
      </p:sp>
    </p:spTree>
    <p:extLst>
      <p:ext uri="{BB962C8B-B14F-4D97-AF65-F5344CB8AC3E}">
        <p14:creationId xmlns:p14="http://schemas.microsoft.com/office/powerpoint/2010/main" val="2687899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135086"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0" y="1001890"/>
            <a:ext cx="10091760" cy="461665"/>
          </a:xfrm>
          <a:prstGeom prst="rect">
            <a:avLst/>
          </a:prstGeom>
          <a:noFill/>
        </p:spPr>
        <p:txBody>
          <a:bodyPr wrap="square" rtlCol="0">
            <a:spAutoFit/>
          </a:bodyPr>
          <a:lstStyle/>
          <a:p>
            <a:endParaRPr lang="de-DE" sz="2400" dirty="0">
              <a:solidFill>
                <a:schemeClr val="accent5">
                  <a:lumMod val="50000"/>
                </a:schemeClr>
              </a:solidFill>
            </a:endParaRPr>
          </a:p>
        </p:txBody>
      </p:sp>
      <p:graphicFrame>
        <p:nvGraphicFramePr>
          <p:cNvPr id="7" name="Table 6">
            <a:extLst>
              <a:ext uri="{FF2B5EF4-FFF2-40B4-BE49-F238E27FC236}">
                <a16:creationId xmlns:a16="http://schemas.microsoft.com/office/drawing/2014/main" id="{A57C9367-6E44-4F4A-95E2-5D84EAE7A372}"/>
              </a:ext>
            </a:extLst>
          </p:cNvPr>
          <p:cNvGraphicFramePr>
            <a:graphicFrameLocks noGrp="1"/>
          </p:cNvGraphicFramePr>
          <p:nvPr>
            <p:extLst>
              <p:ext uri="{D42A27DB-BD31-4B8C-83A1-F6EECF244321}">
                <p14:modId xmlns:p14="http://schemas.microsoft.com/office/powerpoint/2010/main" val="426039028"/>
              </p:ext>
            </p:extLst>
          </p:nvPr>
        </p:nvGraphicFramePr>
        <p:xfrm>
          <a:off x="490702" y="1553881"/>
          <a:ext cx="10873739" cy="4629715"/>
        </p:xfrm>
        <a:graphic>
          <a:graphicData uri="http://schemas.openxmlformats.org/drawingml/2006/table">
            <a:tbl>
              <a:tblPr firstRow="1" bandRow="1">
                <a:tableStyleId>{00A15C55-8517-42AA-B614-E9B94910E393}</a:tableStyleId>
              </a:tblPr>
              <a:tblGrid>
                <a:gridCol w="888155">
                  <a:extLst>
                    <a:ext uri="{9D8B030D-6E8A-4147-A177-3AD203B41FA5}">
                      <a16:colId xmlns:a16="http://schemas.microsoft.com/office/drawing/2014/main" val="2607353726"/>
                    </a:ext>
                  </a:extLst>
                </a:gridCol>
                <a:gridCol w="9985584">
                  <a:extLst>
                    <a:ext uri="{9D8B030D-6E8A-4147-A177-3AD203B41FA5}">
                      <a16:colId xmlns:a16="http://schemas.microsoft.com/office/drawing/2014/main" val="1600817978"/>
                    </a:ext>
                  </a:extLst>
                </a:gridCol>
              </a:tblGrid>
              <a:tr h="497067">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1153431983"/>
                  </a:ext>
                </a:extLst>
              </a:tr>
              <a:tr h="653179">
                <a:tc>
                  <a:txBody>
                    <a:bodyPr/>
                    <a:lstStyle/>
                    <a:p>
                      <a:pPr algn="ctr"/>
                      <a:endParaRPr lang="en-GB" sz="2000" dirty="0">
                        <a:solidFill>
                          <a:schemeClr val="accent1">
                            <a:lumMod val="50000"/>
                          </a:schemeClr>
                        </a:solidFill>
                      </a:endParaRPr>
                    </a:p>
                  </a:txBody>
                  <a:tcPr/>
                </a:tc>
                <a:tc>
                  <a:txBody>
                    <a:bodyPr/>
                    <a:lstStyle/>
                    <a:p>
                      <a:r>
                        <a:rPr lang="de-DE" sz="2000" dirty="0">
                          <a:solidFill>
                            <a:schemeClr val="accent5">
                              <a:lumMod val="50000"/>
                            </a:schemeClr>
                          </a:solidFill>
                        </a:rPr>
                        <a:t>Meine </a:t>
                      </a:r>
                      <a:r>
                        <a:rPr lang="de-DE" sz="2000" b="1" dirty="0">
                          <a:solidFill>
                            <a:schemeClr val="accent5">
                              <a:lumMod val="50000"/>
                            </a:schemeClr>
                          </a:solidFill>
                        </a:rPr>
                        <a:t>Eltern </a:t>
                      </a:r>
                      <a:r>
                        <a:rPr lang="de-DE" sz="2000" dirty="0">
                          <a:solidFill>
                            <a:schemeClr val="accent5">
                              <a:lumMod val="50000"/>
                            </a:schemeClr>
                          </a:solidFill>
                        </a:rPr>
                        <a:t>hatten ein Haus am </a:t>
                      </a:r>
                      <a:r>
                        <a:rPr lang="de-DE" sz="2000" b="1" dirty="0">
                          <a:solidFill>
                            <a:schemeClr val="accent5">
                              <a:lumMod val="50000"/>
                            </a:schemeClr>
                          </a:solidFill>
                        </a:rPr>
                        <a:t>Mittelmeer.</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chemeClr val="accent5">
                              <a:lumMod val="50000"/>
                            </a:schemeClr>
                          </a:solidFill>
                        </a:rPr>
                        <a:t>Der türkische </a:t>
                      </a:r>
                      <a:r>
                        <a:rPr lang="de-DE" sz="2000" b="1" dirty="0">
                          <a:solidFill>
                            <a:schemeClr val="accent5">
                              <a:lumMod val="50000"/>
                            </a:schemeClr>
                          </a:solidFill>
                        </a:rPr>
                        <a:t>Kaffee</a:t>
                      </a:r>
                      <a:r>
                        <a:rPr lang="de-DE" sz="2000" dirty="0">
                          <a:solidFill>
                            <a:schemeClr val="accent5">
                              <a:lumMod val="50000"/>
                            </a:schemeClr>
                          </a:solidFill>
                        </a:rPr>
                        <a:t> ist so </a:t>
                      </a:r>
                      <a:r>
                        <a:rPr lang="de-DE" sz="2000" b="1" dirty="0">
                          <a:solidFill>
                            <a:schemeClr val="accent5">
                              <a:lumMod val="50000"/>
                            </a:schemeClr>
                          </a:solidFill>
                        </a:rPr>
                        <a:t>lecker</a:t>
                      </a:r>
                      <a:r>
                        <a:rPr lang="de-DE" sz="2000" dirty="0">
                          <a:solidFill>
                            <a:schemeClr val="accent5">
                              <a:lumMod val="50000"/>
                            </a:schemeClr>
                          </a:solidFill>
                        </a:rPr>
                        <a:t>. Er </a:t>
                      </a:r>
                      <a:r>
                        <a:rPr lang="de-DE" sz="2000" b="1" dirty="0">
                          <a:solidFill>
                            <a:schemeClr val="accent5">
                              <a:lumMod val="50000"/>
                            </a:schemeClr>
                          </a:solidFill>
                        </a:rPr>
                        <a:t>fehlt </a:t>
                      </a:r>
                      <a:r>
                        <a:rPr lang="de-DE" sz="2000" dirty="0">
                          <a:solidFill>
                            <a:schemeClr val="accent5">
                              <a:lumMod val="50000"/>
                            </a:schemeClr>
                          </a:solidFill>
                        </a:rPr>
                        <a:t>mir immer noch.</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chemeClr val="accent5">
                              <a:lumMod val="50000"/>
                            </a:schemeClr>
                          </a:solidFill>
                        </a:rPr>
                        <a:t>Im Winter gab es </a:t>
                      </a:r>
                      <a:r>
                        <a:rPr lang="de-DE" sz="2000" b="1" dirty="0">
                          <a:solidFill>
                            <a:schemeClr val="accent5">
                              <a:lumMod val="50000"/>
                            </a:schemeClr>
                          </a:solidFill>
                        </a:rPr>
                        <a:t>sehr</a:t>
                      </a:r>
                      <a:r>
                        <a:rPr lang="de-DE" sz="2000" dirty="0">
                          <a:solidFill>
                            <a:schemeClr val="accent5">
                              <a:lumMod val="50000"/>
                            </a:schemeClr>
                          </a:solidFill>
                        </a:rPr>
                        <a:t> </a:t>
                      </a:r>
                      <a:r>
                        <a:rPr lang="de-DE" sz="2000" b="1" dirty="0">
                          <a:solidFill>
                            <a:schemeClr val="accent5">
                              <a:lumMod val="50000"/>
                            </a:schemeClr>
                          </a:solidFill>
                        </a:rPr>
                        <a:t>wenig</a:t>
                      </a:r>
                      <a:r>
                        <a:rPr lang="de-DE" sz="2000" dirty="0">
                          <a:solidFill>
                            <a:schemeClr val="accent5">
                              <a:lumMod val="50000"/>
                            </a:schemeClr>
                          </a:solidFill>
                        </a:rPr>
                        <a:t> </a:t>
                      </a:r>
                      <a:r>
                        <a:rPr lang="de-DE" sz="2000" b="1" dirty="0">
                          <a:solidFill>
                            <a:schemeClr val="accent5">
                              <a:lumMod val="50000"/>
                            </a:schemeClr>
                          </a:solidFill>
                        </a:rPr>
                        <a:t>Schnee</a:t>
                      </a:r>
                      <a:r>
                        <a:rPr lang="de-DE" sz="2000" dirty="0">
                          <a:solidFill>
                            <a:schemeClr val="accent5">
                              <a:lumMod val="50000"/>
                            </a:schemeClr>
                          </a:solidFill>
                        </a:rPr>
                        <a:t>.</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In der </a:t>
                      </a:r>
                      <a:r>
                        <a:rPr lang="en-GB" sz="2000" b="1" dirty="0" err="1">
                          <a:solidFill>
                            <a:srgbClr val="115076"/>
                          </a:solidFill>
                        </a:rPr>
                        <a:t>englischen</a:t>
                      </a:r>
                      <a:r>
                        <a:rPr lang="en-GB" sz="2000" dirty="0">
                          <a:solidFill>
                            <a:srgbClr val="115076"/>
                          </a:solidFill>
                        </a:rPr>
                        <a:t> </a:t>
                      </a:r>
                      <a:r>
                        <a:rPr lang="en-GB" sz="2000" b="1" dirty="0">
                          <a:solidFill>
                            <a:srgbClr val="115076"/>
                          </a:solidFill>
                        </a:rPr>
                        <a:t>Gesellschaft</a:t>
                      </a:r>
                      <a:r>
                        <a:rPr lang="en-GB" sz="2000" dirty="0">
                          <a:solidFill>
                            <a:srgbClr val="115076"/>
                          </a:solidFill>
                        </a:rPr>
                        <a:t> </a:t>
                      </a:r>
                      <a:r>
                        <a:rPr lang="en-GB" sz="2000" dirty="0" err="1">
                          <a:solidFill>
                            <a:srgbClr val="115076"/>
                          </a:solidFill>
                        </a:rPr>
                        <a:t>trinkt</a:t>
                      </a:r>
                      <a:r>
                        <a:rPr lang="en-GB" sz="2000" dirty="0">
                          <a:solidFill>
                            <a:srgbClr val="115076"/>
                          </a:solidFill>
                        </a:rPr>
                        <a:t> man </a:t>
                      </a:r>
                      <a:r>
                        <a:rPr lang="en-GB" sz="2000" dirty="0" err="1">
                          <a:solidFill>
                            <a:srgbClr val="115076"/>
                          </a:solidFill>
                        </a:rPr>
                        <a:t>viel</a:t>
                      </a:r>
                      <a:r>
                        <a:rPr lang="en-GB" sz="2000" dirty="0">
                          <a:solidFill>
                            <a:srgbClr val="115076"/>
                          </a:solidFill>
                        </a:rPr>
                        <a:t> </a:t>
                      </a:r>
                      <a:r>
                        <a:rPr lang="en-GB" sz="2000" b="1" dirty="0">
                          <a:solidFill>
                            <a:srgbClr val="115076"/>
                          </a:solidFill>
                        </a:rPr>
                        <a:t>Tee</a:t>
                      </a:r>
                      <a:r>
                        <a:rPr lang="en-GB" sz="2000" dirty="0">
                          <a:solidFill>
                            <a:srgbClr val="115076"/>
                          </a:solidFill>
                        </a:rPr>
                        <a:t>.</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chemeClr val="accent5">
                              <a:lumMod val="50000"/>
                            </a:schemeClr>
                          </a:solidFill>
                        </a:rPr>
                        <a:t>Ich habe ein Jahr in der </a:t>
                      </a:r>
                      <a:r>
                        <a:rPr lang="de-DE" sz="2000" b="1" dirty="0">
                          <a:solidFill>
                            <a:schemeClr val="accent5">
                              <a:lumMod val="50000"/>
                            </a:schemeClr>
                          </a:solidFill>
                        </a:rPr>
                        <a:t>Armee gelebt</a:t>
                      </a:r>
                      <a:r>
                        <a:rPr lang="de-DE" sz="2000" dirty="0">
                          <a:solidFill>
                            <a:schemeClr val="accent5">
                              <a:lumMod val="50000"/>
                            </a:schemeClr>
                          </a:solidFill>
                        </a:rPr>
                        <a:t>.</a:t>
                      </a:r>
                    </a:p>
                  </a:txBody>
                  <a:tcPr anchor="ctr"/>
                </a:tc>
                <a:extLst>
                  <a:ext uri="{0D108BD9-81ED-4DB2-BD59-A6C34878D82A}">
                    <a16:rowId xmlns:a16="http://schemas.microsoft.com/office/drawing/2014/main" val="3320871857"/>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chemeClr val="accent5">
                              <a:lumMod val="50000"/>
                            </a:schemeClr>
                          </a:solidFill>
                        </a:rPr>
                        <a:t>Jetzt </a:t>
                      </a:r>
                      <a:r>
                        <a:rPr lang="de-DE" sz="2000" b="1" dirty="0">
                          <a:solidFill>
                            <a:schemeClr val="accent5">
                              <a:lumMod val="50000"/>
                            </a:schemeClr>
                          </a:solidFill>
                        </a:rPr>
                        <a:t>esse</a:t>
                      </a:r>
                      <a:r>
                        <a:rPr lang="de-DE" sz="2000" dirty="0">
                          <a:solidFill>
                            <a:schemeClr val="accent5">
                              <a:lumMod val="50000"/>
                            </a:schemeClr>
                          </a:solidFill>
                        </a:rPr>
                        <a:t> ich </a:t>
                      </a:r>
                      <a:r>
                        <a:rPr lang="de-DE" sz="2000" b="1" dirty="0">
                          <a:solidFill>
                            <a:schemeClr val="accent5">
                              <a:lumMod val="50000"/>
                            </a:schemeClr>
                          </a:solidFill>
                        </a:rPr>
                        <a:t>weniger</a:t>
                      </a:r>
                      <a:r>
                        <a:rPr lang="de-DE" sz="2000" dirty="0">
                          <a:solidFill>
                            <a:schemeClr val="accent5">
                              <a:lumMod val="50000"/>
                            </a:schemeClr>
                          </a:solidFill>
                        </a:rPr>
                        <a:t> frische </a:t>
                      </a:r>
                      <a:r>
                        <a:rPr lang="de-DE" sz="2000" b="1" dirty="0">
                          <a:solidFill>
                            <a:schemeClr val="accent5">
                              <a:lumMod val="50000"/>
                            </a:schemeClr>
                          </a:solidFill>
                        </a:rPr>
                        <a:t>Beeren</a:t>
                      </a:r>
                      <a:r>
                        <a:rPr lang="de-DE" sz="2000" dirty="0">
                          <a:solidFill>
                            <a:schemeClr val="accent5">
                              <a:lumMod val="50000"/>
                            </a:schemeClr>
                          </a:solidFill>
                        </a:rPr>
                        <a:t>.</a:t>
                      </a:r>
                    </a:p>
                  </a:txBody>
                  <a:tcPr anchor="ctr"/>
                </a:tc>
                <a:extLst>
                  <a:ext uri="{0D108BD9-81ED-4DB2-BD59-A6C34878D82A}">
                    <a16:rowId xmlns:a16="http://schemas.microsoft.com/office/drawing/2014/main" val="530355480"/>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chemeClr val="accent5">
                              <a:lumMod val="50000"/>
                            </a:schemeClr>
                          </a:solidFill>
                        </a:rPr>
                        <a:t>Ich werde mein </a:t>
                      </a:r>
                      <a:r>
                        <a:rPr lang="de-DE" sz="2000" b="1" dirty="0">
                          <a:solidFill>
                            <a:schemeClr val="accent5">
                              <a:lumMod val="50000"/>
                            </a:schemeClr>
                          </a:solidFill>
                        </a:rPr>
                        <a:t>ehemaliges</a:t>
                      </a:r>
                      <a:r>
                        <a:rPr lang="de-DE" sz="2000" dirty="0">
                          <a:solidFill>
                            <a:schemeClr val="accent5">
                              <a:lumMod val="50000"/>
                            </a:schemeClr>
                          </a:solidFill>
                        </a:rPr>
                        <a:t> </a:t>
                      </a:r>
                      <a:r>
                        <a:rPr lang="de-DE" sz="2000" b="1" dirty="0">
                          <a:solidFill>
                            <a:schemeClr val="accent5">
                              <a:lumMod val="50000"/>
                            </a:schemeClr>
                          </a:solidFill>
                        </a:rPr>
                        <a:t>Unternehmen</a:t>
                      </a:r>
                      <a:r>
                        <a:rPr lang="de-DE" sz="2000" dirty="0">
                          <a:solidFill>
                            <a:schemeClr val="accent5">
                              <a:lumMod val="50000"/>
                            </a:schemeClr>
                          </a:solidFill>
                        </a:rPr>
                        <a:t> in </a:t>
                      </a:r>
                      <a:r>
                        <a:rPr lang="de-DE" sz="2000" b="1" dirty="0">
                          <a:solidFill>
                            <a:schemeClr val="accent5">
                              <a:lumMod val="50000"/>
                            </a:schemeClr>
                          </a:solidFill>
                        </a:rPr>
                        <a:t>Belgien</a:t>
                      </a:r>
                      <a:r>
                        <a:rPr lang="de-DE" sz="2000" dirty="0">
                          <a:solidFill>
                            <a:schemeClr val="accent5">
                              <a:lumMod val="50000"/>
                            </a:schemeClr>
                          </a:solidFill>
                        </a:rPr>
                        <a:t> nie </a:t>
                      </a:r>
                      <a:r>
                        <a:rPr lang="de-DE" sz="2000" b="1" dirty="0">
                          <a:solidFill>
                            <a:schemeClr val="accent5">
                              <a:lumMod val="50000"/>
                            </a:schemeClr>
                          </a:solidFill>
                        </a:rPr>
                        <a:t>vergessen</a:t>
                      </a:r>
                      <a:r>
                        <a:rPr lang="de-DE" sz="2000" dirty="0">
                          <a:solidFill>
                            <a:schemeClr val="accent5">
                              <a:lumMod val="50000"/>
                            </a:schemeClr>
                          </a:solidFill>
                        </a:rPr>
                        <a:t>.</a:t>
                      </a:r>
                    </a:p>
                  </a:txBody>
                  <a:tcPr anchor="ctr"/>
                </a:tc>
                <a:extLst>
                  <a:ext uri="{0D108BD9-81ED-4DB2-BD59-A6C34878D82A}">
                    <a16:rowId xmlns:a16="http://schemas.microsoft.com/office/drawing/2014/main" val="20044357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konnte</a:t>
                      </a:r>
                      <a:r>
                        <a:rPr lang="en-GB" sz="2000" dirty="0">
                          <a:solidFill>
                            <a:srgbClr val="115076"/>
                          </a:solidFill>
                        </a:rPr>
                        <a:t> </a:t>
                      </a:r>
                      <a:r>
                        <a:rPr lang="en-GB" sz="2000" b="1" dirty="0" err="1">
                          <a:solidFill>
                            <a:srgbClr val="115076"/>
                          </a:solidFill>
                        </a:rPr>
                        <a:t>jeden</a:t>
                      </a:r>
                      <a:r>
                        <a:rPr lang="en-GB" sz="2000" dirty="0">
                          <a:solidFill>
                            <a:srgbClr val="115076"/>
                          </a:solidFill>
                        </a:rPr>
                        <a:t> Tag </a:t>
                      </a:r>
                      <a:r>
                        <a:rPr lang="en-GB" sz="2000" dirty="0" err="1">
                          <a:solidFill>
                            <a:srgbClr val="115076"/>
                          </a:solidFill>
                        </a:rPr>
                        <a:t>im</a:t>
                      </a:r>
                      <a:r>
                        <a:rPr lang="en-GB" sz="2000" dirty="0">
                          <a:solidFill>
                            <a:srgbClr val="115076"/>
                          </a:solidFill>
                        </a:rPr>
                        <a:t> </a:t>
                      </a:r>
                      <a:r>
                        <a:rPr lang="en-GB" sz="2000" b="1" dirty="0">
                          <a:solidFill>
                            <a:srgbClr val="115076"/>
                          </a:solidFill>
                        </a:rPr>
                        <a:t>See</a:t>
                      </a:r>
                      <a:r>
                        <a:rPr lang="en-GB" sz="2000" dirty="0">
                          <a:solidFill>
                            <a:srgbClr val="115076"/>
                          </a:solidFill>
                        </a:rPr>
                        <a:t> </a:t>
                      </a:r>
                      <a:r>
                        <a:rPr lang="en-GB" sz="2000" dirty="0" err="1">
                          <a:solidFill>
                            <a:srgbClr val="115076"/>
                          </a:solidFill>
                        </a:rPr>
                        <a:t>schwimmen</a:t>
                      </a:r>
                      <a:r>
                        <a:rPr lang="en-GB" sz="2000" dirty="0">
                          <a:solidFill>
                            <a:srgbClr val="115076"/>
                          </a:solidFill>
                        </a:rPr>
                        <a:t>.</a:t>
                      </a:r>
                    </a:p>
                  </a:txBody>
                  <a:tcPr anchor="ctr"/>
                </a:tc>
                <a:extLst>
                  <a:ext uri="{0D108BD9-81ED-4DB2-BD59-A6C34878D82A}">
                    <a16:rowId xmlns:a16="http://schemas.microsoft.com/office/drawing/2014/main" val="1597567719"/>
                  </a:ext>
                </a:extLst>
              </a:tr>
            </a:tbl>
          </a:graphicData>
        </a:graphic>
      </p:graphicFrame>
      <p:sp>
        <p:nvSpPr>
          <p:cNvPr id="12" name="Action Button: Custom 16">
            <a:hlinkClick r:id="" action="ppaction://noaction" highlightClick="1">
              <a:snd r:embed="rId4" name="9.2.1.6 slide 17 1.wav"/>
            </a:hlinkClick>
            <a:extLst>
              <a:ext uri="{FF2B5EF4-FFF2-40B4-BE49-F238E27FC236}">
                <a16:creationId xmlns:a16="http://schemas.microsoft.com/office/drawing/2014/main" id="{39E3B1AA-5890-4C8A-B907-61F79752EEE9}"/>
              </a:ext>
            </a:extLst>
          </p:cNvPr>
          <p:cNvSpPr/>
          <p:nvPr/>
        </p:nvSpPr>
        <p:spPr>
          <a:xfrm>
            <a:off x="667479" y="217100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5" name="9.2.1.6 slide 17 2.wav"/>
            </a:hlinkClick>
            <a:extLst>
              <a:ext uri="{FF2B5EF4-FFF2-40B4-BE49-F238E27FC236}">
                <a16:creationId xmlns:a16="http://schemas.microsoft.com/office/drawing/2014/main" id="{30AB70EF-A180-4B5D-94AB-7C2EC62176F0}"/>
              </a:ext>
            </a:extLst>
          </p:cNvPr>
          <p:cNvSpPr/>
          <p:nvPr/>
        </p:nvSpPr>
        <p:spPr>
          <a:xfrm>
            <a:off x="667479" y="27023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6" name="9.2.1.6 slide 17 3.wav"/>
            </a:hlinkClick>
            <a:extLst>
              <a:ext uri="{FF2B5EF4-FFF2-40B4-BE49-F238E27FC236}">
                <a16:creationId xmlns:a16="http://schemas.microsoft.com/office/drawing/2014/main" id="{FC090394-7869-41FF-A7EE-028565A4DAB7}"/>
              </a:ext>
            </a:extLst>
          </p:cNvPr>
          <p:cNvSpPr/>
          <p:nvPr/>
        </p:nvSpPr>
        <p:spPr>
          <a:xfrm>
            <a:off x="667479" y="32167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Action Button: Custom 16">
            <a:hlinkClick r:id="" action="ppaction://noaction" highlightClick="1">
              <a:snd r:embed="rId7" name="9.2.1.6 slide 17 4.wav"/>
            </a:hlinkClick>
            <a:extLst>
              <a:ext uri="{FF2B5EF4-FFF2-40B4-BE49-F238E27FC236}">
                <a16:creationId xmlns:a16="http://schemas.microsoft.com/office/drawing/2014/main" id="{1D485039-D5A8-4EFB-A4AA-A8FC4A7C5B6B}"/>
              </a:ext>
            </a:extLst>
          </p:cNvPr>
          <p:cNvSpPr/>
          <p:nvPr/>
        </p:nvSpPr>
        <p:spPr>
          <a:xfrm>
            <a:off x="667479" y="371272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8" name="9.2.1.6 slide 17 5.wav"/>
            </a:hlinkClick>
            <a:extLst>
              <a:ext uri="{FF2B5EF4-FFF2-40B4-BE49-F238E27FC236}">
                <a16:creationId xmlns:a16="http://schemas.microsoft.com/office/drawing/2014/main" id="{C52BC418-8DD4-4B96-A2E1-E098C2554465}"/>
              </a:ext>
            </a:extLst>
          </p:cNvPr>
          <p:cNvSpPr/>
          <p:nvPr/>
        </p:nvSpPr>
        <p:spPr>
          <a:xfrm>
            <a:off x="669285" y="423090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4" name="Action Button: Custom 16">
            <a:hlinkClick r:id="" action="ppaction://noaction" highlightClick="1">
              <a:snd r:embed="rId9" name="9.2.1.6 slide 17 6.wav"/>
            </a:hlinkClick>
            <a:extLst>
              <a:ext uri="{FF2B5EF4-FFF2-40B4-BE49-F238E27FC236}">
                <a16:creationId xmlns:a16="http://schemas.microsoft.com/office/drawing/2014/main" id="{D37014F2-3805-4520-A9F4-7694EC783573}"/>
              </a:ext>
            </a:extLst>
          </p:cNvPr>
          <p:cNvSpPr/>
          <p:nvPr/>
        </p:nvSpPr>
        <p:spPr>
          <a:xfrm>
            <a:off x="669285" y="471653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5" name="Action Button: Custom 16">
            <a:hlinkClick r:id="" action="ppaction://noaction" highlightClick="1">
              <a:snd r:embed="rId10" name="9.2.1.6 slide 17 7.wav"/>
            </a:hlinkClick>
            <a:extLst>
              <a:ext uri="{FF2B5EF4-FFF2-40B4-BE49-F238E27FC236}">
                <a16:creationId xmlns:a16="http://schemas.microsoft.com/office/drawing/2014/main" id="{C38D473B-A103-43FD-99D5-3F46B1051A5E}"/>
              </a:ext>
            </a:extLst>
          </p:cNvPr>
          <p:cNvSpPr/>
          <p:nvPr/>
        </p:nvSpPr>
        <p:spPr>
          <a:xfrm>
            <a:off x="669285" y="523091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6" name="Action Button: Custom 16">
            <a:hlinkClick r:id="" action="ppaction://noaction" highlightClick="1">
              <a:snd r:embed="rId11" name="9.2.1.6 slide 17 8.wav"/>
            </a:hlinkClick>
            <a:extLst>
              <a:ext uri="{FF2B5EF4-FFF2-40B4-BE49-F238E27FC236}">
                <a16:creationId xmlns:a16="http://schemas.microsoft.com/office/drawing/2014/main" id="{7BFE24D2-F243-496F-8819-B030997D2166}"/>
              </a:ext>
            </a:extLst>
          </p:cNvPr>
          <p:cNvSpPr/>
          <p:nvPr/>
        </p:nvSpPr>
        <p:spPr>
          <a:xfrm>
            <a:off x="669285" y="572690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7" name="TextBox 36" descr="text box hiding answer">
            <a:extLst>
              <a:ext uri="{FF2B5EF4-FFF2-40B4-BE49-F238E27FC236}">
                <a16:creationId xmlns:a16="http://schemas.microsoft.com/office/drawing/2014/main" id="{B5B116AD-75F3-4B53-8497-D9D7682264A0}"/>
              </a:ext>
            </a:extLst>
          </p:cNvPr>
          <p:cNvSpPr txBox="1"/>
          <p:nvPr/>
        </p:nvSpPr>
        <p:spPr>
          <a:xfrm>
            <a:off x="2308585" y="2206946"/>
            <a:ext cx="670142" cy="30896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8" name="TextBox 37" descr="text box hiding answer">
            <a:extLst>
              <a:ext uri="{FF2B5EF4-FFF2-40B4-BE49-F238E27FC236}">
                <a16:creationId xmlns:a16="http://schemas.microsoft.com/office/drawing/2014/main" id="{0FEAB72D-8AF2-4FB7-B560-BC2E29D41CC7}"/>
              </a:ext>
            </a:extLst>
          </p:cNvPr>
          <p:cNvSpPr txBox="1"/>
          <p:nvPr/>
        </p:nvSpPr>
        <p:spPr>
          <a:xfrm>
            <a:off x="3121230" y="2783649"/>
            <a:ext cx="785751"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2" name="TextBox 1">
            <a:extLst>
              <a:ext uri="{FF2B5EF4-FFF2-40B4-BE49-F238E27FC236}">
                <a16:creationId xmlns:a16="http://schemas.microsoft.com/office/drawing/2014/main" id="{A3FF0514-4E28-4A1E-92D4-6B51CE97A3DF}"/>
              </a:ext>
            </a:extLst>
          </p:cNvPr>
          <p:cNvSpPr txBox="1"/>
          <p:nvPr/>
        </p:nvSpPr>
        <p:spPr>
          <a:xfrm>
            <a:off x="524326" y="1331883"/>
            <a:ext cx="9043107" cy="461665"/>
          </a:xfrm>
          <a:prstGeom prst="rect">
            <a:avLst/>
          </a:prstGeom>
          <a:noFill/>
        </p:spPr>
        <p:txBody>
          <a:bodyPr wrap="square" rtlCol="0">
            <a:spAutoFit/>
          </a:bodyPr>
          <a:lstStyle/>
          <a:p>
            <a:pPr algn="l"/>
            <a:r>
              <a:rPr lang="en-GB" sz="2400" dirty="0" err="1">
                <a:solidFill>
                  <a:schemeClr val="accent5">
                    <a:lumMod val="50000"/>
                  </a:schemeClr>
                </a:solidFill>
              </a:rPr>
              <a:t>Hör</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Schreibe</a:t>
            </a:r>
            <a:r>
              <a:rPr lang="en-GB" sz="2400" dirty="0">
                <a:solidFill>
                  <a:schemeClr val="accent5">
                    <a:lumMod val="50000"/>
                  </a:schemeClr>
                </a:solidFill>
              </a:rPr>
              <a:t> die </a:t>
            </a:r>
            <a:r>
              <a:rPr lang="en-GB" sz="2400" dirty="0" err="1">
                <a:solidFill>
                  <a:schemeClr val="accent5">
                    <a:lumMod val="50000"/>
                  </a:schemeClr>
                </a:solidFill>
              </a:rPr>
              <a:t>Wörter</a:t>
            </a:r>
            <a:r>
              <a:rPr lang="en-GB" sz="2400" dirty="0">
                <a:solidFill>
                  <a:schemeClr val="accent5">
                    <a:lumMod val="50000"/>
                  </a:schemeClr>
                </a:solidFill>
              </a:rPr>
              <a:t> </a:t>
            </a:r>
            <a:r>
              <a:rPr lang="en-GB" sz="2400" dirty="0" err="1">
                <a:solidFill>
                  <a:schemeClr val="accent5">
                    <a:lumMod val="50000"/>
                  </a:schemeClr>
                </a:solidFill>
              </a:rPr>
              <a:t>mit</a:t>
            </a:r>
            <a:r>
              <a:rPr lang="en-GB" sz="2400" dirty="0">
                <a:solidFill>
                  <a:schemeClr val="accent5">
                    <a:lumMod val="50000"/>
                  </a:schemeClr>
                </a:solidFill>
              </a:rPr>
              <a:t> [e].</a:t>
            </a:r>
          </a:p>
        </p:txBody>
      </p:sp>
      <p:pic>
        <p:nvPicPr>
          <p:cNvPr id="45" name="Picture 2" descr="Mountain, Lake, Water, Forest, Landscape, Evening">
            <a:extLst>
              <a:ext uri="{FF2B5EF4-FFF2-40B4-BE49-F238E27FC236}">
                <a16:creationId xmlns:a16="http://schemas.microsoft.com/office/drawing/2014/main" id="{46248F6C-D867-4D42-8875-C3ACF7D14AF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91090" y="982092"/>
            <a:ext cx="1756547" cy="89657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Pot, Espresso, Coffee, Cup, Coffee Beans, Coffee Recipe">
            <a:extLst>
              <a:ext uri="{FF2B5EF4-FFF2-40B4-BE49-F238E27FC236}">
                <a16:creationId xmlns:a16="http://schemas.microsoft.com/office/drawing/2014/main" id="{CB22C7C1-C055-47BD-9AA9-8E15B78301A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49622" y="1046731"/>
            <a:ext cx="585348" cy="73041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Tea, Cup, Gray, Coffee, Aroma, Java, Steam, Breakfast">
            <a:extLst>
              <a:ext uri="{FF2B5EF4-FFF2-40B4-BE49-F238E27FC236}">
                <a16:creationId xmlns:a16="http://schemas.microsoft.com/office/drawing/2014/main" id="{4EFA1C5E-8D6C-4CE0-8714-2FA4731D5FC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55342" y="1046731"/>
            <a:ext cx="873582" cy="75963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descr="text box hiding answer">
            <a:extLst>
              <a:ext uri="{FF2B5EF4-FFF2-40B4-BE49-F238E27FC236}">
                <a16:creationId xmlns:a16="http://schemas.microsoft.com/office/drawing/2014/main" id="{6A59F975-4FF1-4A21-9D42-A9B223B1D9F3}"/>
              </a:ext>
            </a:extLst>
          </p:cNvPr>
          <p:cNvSpPr txBox="1"/>
          <p:nvPr/>
        </p:nvSpPr>
        <p:spPr>
          <a:xfrm>
            <a:off x="5530070" y="2221171"/>
            <a:ext cx="1495451"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a:t>
            </a:r>
          </a:p>
        </p:txBody>
      </p:sp>
      <p:sp>
        <p:nvSpPr>
          <p:cNvPr id="28" name="TextBox 27" descr="text box hiding answer">
            <a:extLst>
              <a:ext uri="{FF2B5EF4-FFF2-40B4-BE49-F238E27FC236}">
                <a16:creationId xmlns:a16="http://schemas.microsoft.com/office/drawing/2014/main" id="{ABF2F4B7-00B7-49B0-BD93-E6C077212DD1}"/>
              </a:ext>
            </a:extLst>
          </p:cNvPr>
          <p:cNvSpPr txBox="1"/>
          <p:nvPr/>
        </p:nvSpPr>
        <p:spPr>
          <a:xfrm>
            <a:off x="4548249" y="2783901"/>
            <a:ext cx="981821" cy="30752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29" name="TextBox 28" descr="text box hiding answer">
            <a:extLst>
              <a:ext uri="{FF2B5EF4-FFF2-40B4-BE49-F238E27FC236}">
                <a16:creationId xmlns:a16="http://schemas.microsoft.com/office/drawing/2014/main" id="{16F4C9E9-B8A2-4C40-97D2-E04DADFFFCA0}"/>
              </a:ext>
            </a:extLst>
          </p:cNvPr>
          <p:cNvSpPr txBox="1"/>
          <p:nvPr/>
        </p:nvSpPr>
        <p:spPr>
          <a:xfrm>
            <a:off x="5765614" y="2784306"/>
            <a:ext cx="60747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0" name="TextBox 29" descr="text box hiding answer">
            <a:extLst>
              <a:ext uri="{FF2B5EF4-FFF2-40B4-BE49-F238E27FC236}">
                <a16:creationId xmlns:a16="http://schemas.microsoft.com/office/drawing/2014/main" id="{4DD60E3B-381E-448A-BDE7-32F513AF23C1}"/>
              </a:ext>
            </a:extLst>
          </p:cNvPr>
          <p:cNvSpPr txBox="1"/>
          <p:nvPr/>
        </p:nvSpPr>
        <p:spPr>
          <a:xfrm>
            <a:off x="3523985" y="3289798"/>
            <a:ext cx="2572015"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  ____  _____.</a:t>
            </a:r>
          </a:p>
        </p:txBody>
      </p:sp>
      <p:sp>
        <p:nvSpPr>
          <p:cNvPr id="32" name="TextBox 31" descr="text box hiding answer">
            <a:extLst>
              <a:ext uri="{FF2B5EF4-FFF2-40B4-BE49-F238E27FC236}">
                <a16:creationId xmlns:a16="http://schemas.microsoft.com/office/drawing/2014/main" id="{540C8E7B-DD09-4CDD-8995-2FFE47794ECE}"/>
              </a:ext>
            </a:extLst>
          </p:cNvPr>
          <p:cNvSpPr txBox="1"/>
          <p:nvPr/>
        </p:nvSpPr>
        <p:spPr>
          <a:xfrm>
            <a:off x="2183799" y="3802731"/>
            <a:ext cx="3025511"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 _____________</a:t>
            </a:r>
          </a:p>
        </p:txBody>
      </p:sp>
      <p:sp>
        <p:nvSpPr>
          <p:cNvPr id="48" name="TextBox 47" descr="text box hiding answer">
            <a:extLst>
              <a:ext uri="{FF2B5EF4-FFF2-40B4-BE49-F238E27FC236}">
                <a16:creationId xmlns:a16="http://schemas.microsoft.com/office/drawing/2014/main" id="{FAD523DC-218D-4BC4-9A21-35B60455D4CE}"/>
              </a:ext>
            </a:extLst>
          </p:cNvPr>
          <p:cNvSpPr txBox="1"/>
          <p:nvPr/>
        </p:nvSpPr>
        <p:spPr>
          <a:xfrm>
            <a:off x="6965816" y="3775883"/>
            <a:ext cx="981821" cy="30752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49" name="TextBox 48" descr="text box hiding answer">
            <a:extLst>
              <a:ext uri="{FF2B5EF4-FFF2-40B4-BE49-F238E27FC236}">
                <a16:creationId xmlns:a16="http://schemas.microsoft.com/office/drawing/2014/main" id="{B5570F3A-F33C-49D2-83D2-399B406C956E}"/>
              </a:ext>
            </a:extLst>
          </p:cNvPr>
          <p:cNvSpPr txBox="1"/>
          <p:nvPr/>
        </p:nvSpPr>
        <p:spPr>
          <a:xfrm>
            <a:off x="4433875" y="4308880"/>
            <a:ext cx="239641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___</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0" name="TextBox 49" descr="text box hiding answer">
            <a:extLst>
              <a:ext uri="{FF2B5EF4-FFF2-40B4-BE49-F238E27FC236}">
                <a16:creationId xmlns:a16="http://schemas.microsoft.com/office/drawing/2014/main" id="{854A875A-EB6F-4705-8381-77F69BAC37B5}"/>
              </a:ext>
            </a:extLst>
          </p:cNvPr>
          <p:cNvSpPr txBox="1"/>
          <p:nvPr/>
        </p:nvSpPr>
        <p:spPr>
          <a:xfrm>
            <a:off x="3158819" y="4811564"/>
            <a:ext cx="981821"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51" name="TextBox 50" descr="text box hiding answer">
            <a:extLst>
              <a:ext uri="{FF2B5EF4-FFF2-40B4-BE49-F238E27FC236}">
                <a16:creationId xmlns:a16="http://schemas.microsoft.com/office/drawing/2014/main" id="{706F5571-5068-4227-8692-44B4E45BF7D1}"/>
              </a:ext>
            </a:extLst>
          </p:cNvPr>
          <p:cNvSpPr txBox="1"/>
          <p:nvPr/>
        </p:nvSpPr>
        <p:spPr>
          <a:xfrm>
            <a:off x="5087532" y="4808929"/>
            <a:ext cx="981821" cy="30752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52" name="TextBox 51" descr="text box hiding answer">
            <a:extLst>
              <a:ext uri="{FF2B5EF4-FFF2-40B4-BE49-F238E27FC236}">
                <a16:creationId xmlns:a16="http://schemas.microsoft.com/office/drawing/2014/main" id="{1977D031-4FA1-4958-A5E5-7355838B3CC5}"/>
              </a:ext>
            </a:extLst>
          </p:cNvPr>
          <p:cNvSpPr txBox="1"/>
          <p:nvPr/>
        </p:nvSpPr>
        <p:spPr>
          <a:xfrm>
            <a:off x="2099393" y="4821813"/>
            <a:ext cx="60747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3" name="TextBox 52" descr="text box hiding answer">
            <a:extLst>
              <a:ext uri="{FF2B5EF4-FFF2-40B4-BE49-F238E27FC236}">
                <a16:creationId xmlns:a16="http://schemas.microsoft.com/office/drawing/2014/main" id="{C62971E3-B9B1-406B-B42B-2AF392D0BFD8}"/>
              </a:ext>
            </a:extLst>
          </p:cNvPr>
          <p:cNvSpPr txBox="1"/>
          <p:nvPr/>
        </p:nvSpPr>
        <p:spPr>
          <a:xfrm>
            <a:off x="3419449" y="5296809"/>
            <a:ext cx="3239419"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___</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a:t>
            </a:r>
          </a:p>
        </p:txBody>
      </p:sp>
      <p:sp>
        <p:nvSpPr>
          <p:cNvPr id="54" name="TextBox 53" descr="text box hiding answer">
            <a:extLst>
              <a:ext uri="{FF2B5EF4-FFF2-40B4-BE49-F238E27FC236}">
                <a16:creationId xmlns:a16="http://schemas.microsoft.com/office/drawing/2014/main" id="{C239AF71-CF5B-4AE1-8F97-B8F0833F2D03}"/>
              </a:ext>
            </a:extLst>
          </p:cNvPr>
          <p:cNvSpPr txBox="1"/>
          <p:nvPr/>
        </p:nvSpPr>
        <p:spPr>
          <a:xfrm>
            <a:off x="6965815" y="5310273"/>
            <a:ext cx="981821" cy="30752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5" name="TextBox 54" descr="text box hiding answer">
            <a:extLst>
              <a:ext uri="{FF2B5EF4-FFF2-40B4-BE49-F238E27FC236}">
                <a16:creationId xmlns:a16="http://schemas.microsoft.com/office/drawing/2014/main" id="{DA6F856B-97AE-4E2A-B04D-85132DBFC361}"/>
              </a:ext>
            </a:extLst>
          </p:cNvPr>
          <p:cNvSpPr txBox="1"/>
          <p:nvPr/>
        </p:nvSpPr>
        <p:spPr>
          <a:xfrm>
            <a:off x="8366480" y="5296809"/>
            <a:ext cx="1368490"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a:t>
            </a:r>
          </a:p>
        </p:txBody>
      </p:sp>
      <p:sp>
        <p:nvSpPr>
          <p:cNvPr id="57" name="TextBox 56" descr="text box hiding answer">
            <a:extLst>
              <a:ext uri="{FF2B5EF4-FFF2-40B4-BE49-F238E27FC236}">
                <a16:creationId xmlns:a16="http://schemas.microsoft.com/office/drawing/2014/main" id="{FE51D364-DD3A-482A-B79B-5A00C3DE6EA7}"/>
              </a:ext>
            </a:extLst>
          </p:cNvPr>
          <p:cNvSpPr txBox="1"/>
          <p:nvPr/>
        </p:nvSpPr>
        <p:spPr>
          <a:xfrm>
            <a:off x="2804833" y="5782055"/>
            <a:ext cx="760717"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58" name="TextBox 57" descr="text box hiding answer">
            <a:extLst>
              <a:ext uri="{FF2B5EF4-FFF2-40B4-BE49-F238E27FC236}">
                <a16:creationId xmlns:a16="http://schemas.microsoft.com/office/drawing/2014/main" id="{E76B4D0C-AE34-4379-A1BE-11FEDCAA2188}"/>
              </a:ext>
            </a:extLst>
          </p:cNvPr>
          <p:cNvSpPr txBox="1"/>
          <p:nvPr/>
        </p:nvSpPr>
        <p:spPr>
          <a:xfrm>
            <a:off x="4475440" y="5768471"/>
            <a:ext cx="508296"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Tree>
    <p:extLst>
      <p:ext uri="{BB962C8B-B14F-4D97-AF65-F5344CB8AC3E}">
        <p14:creationId xmlns:p14="http://schemas.microsoft.com/office/powerpoint/2010/main" val="144159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27" grpId="0" animBg="1"/>
      <p:bldP spid="28" grpId="0" animBg="1"/>
      <p:bldP spid="29" grpId="0" animBg="1"/>
      <p:bldP spid="30" grpId="0" animBg="1"/>
      <p:bldP spid="32" grpId="0" animBg="1"/>
      <p:bldP spid="48" grpId="0" animBg="1"/>
      <p:bldP spid="49" grpId="0" animBg="1"/>
      <p:bldP spid="50" grpId="0" animBg="1"/>
      <p:bldP spid="51" grpId="0" animBg="1"/>
      <p:bldP spid="52" grpId="0" animBg="1"/>
      <p:bldP spid="53" grpId="0" animBg="1"/>
      <p:bldP spid="54" grpId="0" animBg="1"/>
      <p:bldP spid="55" grpId="0" animBg="1"/>
      <p:bldP spid="57" grpId="0" animBg="1"/>
      <p:bldP spid="5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11">
            <a:extLst>
              <a:ext uri="{FF2B5EF4-FFF2-40B4-BE49-F238E27FC236}">
                <a16:creationId xmlns:a16="http://schemas.microsoft.com/office/drawing/2014/main" id="{483D7EB9-C2AA-4190-98DE-925F861600E9}"/>
              </a:ext>
            </a:extLst>
          </p:cNvPr>
          <p:cNvSpPr/>
          <p:nvPr/>
        </p:nvSpPr>
        <p:spPr>
          <a:xfrm>
            <a:off x="9659722" y="356815"/>
            <a:ext cx="2269672" cy="36689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Title 16"/>
          <p:cNvSpPr>
            <a:spLocks noGrp="1"/>
          </p:cNvSpPr>
          <p:nvPr>
            <p:ph type="title"/>
          </p:nvPr>
        </p:nvSpPr>
        <p:spPr>
          <a:xfrm>
            <a:off x="-20411" y="-331836"/>
            <a:ext cx="10515600" cy="1325563"/>
          </a:xfrm>
        </p:spPr>
        <p:txBody>
          <a:bodyPr>
            <a:normAutofit/>
          </a:bodyPr>
          <a:lstStyle/>
          <a:p>
            <a:r>
              <a:rPr lang="en-GB" sz="3200" b="1" dirty="0" err="1">
                <a:solidFill>
                  <a:schemeClr val="bg1"/>
                </a:solidFill>
              </a:rPr>
              <a:t>Kategorien</a:t>
            </a:r>
            <a:endParaRPr lang="en-GB" sz="3200" b="1" dirty="0">
              <a:solidFill>
                <a:schemeClr val="bg1"/>
              </a:solidFill>
            </a:endParaRPr>
          </a:p>
        </p:txBody>
      </p:sp>
      <p:sp>
        <p:nvSpPr>
          <p:cNvPr id="50" name="Action Button: Custom 49">
            <a:hlinkClick r:id="" action="ppaction://noaction" highlightClick="1">
              <a:snd r:embed="rId3" name="9.2.1.6 slide 20 1.wav"/>
            </a:hlinkClick>
          </p:cNvPr>
          <p:cNvSpPr/>
          <p:nvPr/>
        </p:nvSpPr>
        <p:spPr>
          <a:xfrm>
            <a:off x="165266" y="1989819"/>
            <a:ext cx="640080" cy="629074"/>
          </a:xfrm>
          <a:prstGeom prst="actionButtonBlank">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51" name="Action Button: Custom 50">
            <a:hlinkClick r:id="" action="ppaction://noaction" highlightClick="1">
              <a:snd r:embed="rId4" name="9.2.1.6 slide 20 2.wav"/>
            </a:hlinkClick>
          </p:cNvPr>
          <p:cNvSpPr/>
          <p:nvPr/>
        </p:nvSpPr>
        <p:spPr>
          <a:xfrm>
            <a:off x="165266" y="2763771"/>
            <a:ext cx="640080" cy="629074"/>
          </a:xfrm>
          <a:prstGeom prst="actionButtonBlank">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55" name="Action Button: Custom 54">
            <a:hlinkClick r:id="" action="ppaction://noaction" highlightClick="1">
              <a:snd r:embed="rId5" name="9.2.1.6 slide 20 3.wav"/>
            </a:hlinkClick>
          </p:cNvPr>
          <p:cNvSpPr/>
          <p:nvPr/>
        </p:nvSpPr>
        <p:spPr>
          <a:xfrm>
            <a:off x="165266" y="3541034"/>
            <a:ext cx="640080" cy="629074"/>
          </a:xfrm>
          <a:prstGeom prst="actionButtonBlank">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63" name="Action Button: Custom 62">
            <a:hlinkClick r:id="" action="ppaction://noaction" highlightClick="1">
              <a:snd r:embed="rId6" name="9.2.1.6 slide 20 4.wav"/>
            </a:hlinkClick>
          </p:cNvPr>
          <p:cNvSpPr/>
          <p:nvPr/>
        </p:nvSpPr>
        <p:spPr>
          <a:xfrm>
            <a:off x="165266" y="4312614"/>
            <a:ext cx="640080" cy="629074"/>
          </a:xfrm>
          <a:prstGeom prst="actionButtonBlank">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64" name="Action Button: Custom 63">
            <a:hlinkClick r:id="" action="ppaction://noaction" highlightClick="1">
              <a:snd r:embed="rId7" name="9.2.1.6 slide 20 5.wav"/>
            </a:hlinkClick>
          </p:cNvPr>
          <p:cNvSpPr/>
          <p:nvPr/>
        </p:nvSpPr>
        <p:spPr>
          <a:xfrm>
            <a:off x="6016967" y="1950792"/>
            <a:ext cx="640080" cy="629074"/>
          </a:xfrm>
          <a:prstGeom prst="actionButtonBlank">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65" name="Action Button: Custom 64">
            <a:hlinkClick r:id="" action="ppaction://noaction" highlightClick="1">
              <a:snd r:embed="rId8" name="9.2.1.6 slide 20 6.wav"/>
            </a:hlinkClick>
          </p:cNvPr>
          <p:cNvSpPr/>
          <p:nvPr/>
        </p:nvSpPr>
        <p:spPr>
          <a:xfrm>
            <a:off x="6016967" y="2722372"/>
            <a:ext cx="640080" cy="629074"/>
          </a:xfrm>
          <a:prstGeom prst="actionButtonBlank">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68" name="Action Button: Custom 67">
            <a:hlinkClick r:id="" action="ppaction://noaction" highlightClick="1">
              <a:snd r:embed="rId9" name="9.2.1.6 slide 20 7.wav"/>
            </a:hlinkClick>
          </p:cNvPr>
          <p:cNvSpPr/>
          <p:nvPr/>
        </p:nvSpPr>
        <p:spPr>
          <a:xfrm>
            <a:off x="6035173" y="3525304"/>
            <a:ext cx="640080" cy="629074"/>
          </a:xfrm>
          <a:prstGeom prst="actionButtonBlank">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69" name="Action Button: Custom 68">
            <a:hlinkClick r:id="" action="ppaction://noaction" highlightClick="1">
              <a:snd r:embed="rId10" name="9.2.1.6 slide 20 8.wav"/>
            </a:hlinkClick>
          </p:cNvPr>
          <p:cNvSpPr/>
          <p:nvPr/>
        </p:nvSpPr>
        <p:spPr>
          <a:xfrm>
            <a:off x="6035173" y="4302567"/>
            <a:ext cx="640080" cy="629074"/>
          </a:xfrm>
          <a:prstGeom prst="actionButtonBlank">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0" name="TextBox 19"/>
          <p:cNvSpPr txBox="1"/>
          <p:nvPr/>
        </p:nvSpPr>
        <p:spPr>
          <a:xfrm>
            <a:off x="165266" y="1256694"/>
            <a:ext cx="5835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Kategorie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TextBox 20"/>
          <p:cNvSpPr txBox="1"/>
          <p:nvPr/>
        </p:nvSpPr>
        <p:spPr>
          <a:xfrm>
            <a:off x="905426" y="1886967"/>
            <a:ext cx="4246837" cy="400110"/>
          </a:xfrm>
          <a:prstGeom prst="rect">
            <a:avLst/>
          </a:prstGeom>
          <a:noFill/>
          <a:ln w="19050">
            <a:noFill/>
          </a:ln>
        </p:spPr>
        <p:txBody>
          <a:bodyPr wrap="square" rtlCol="0">
            <a:spAutoFit/>
          </a:bodyPr>
          <a:lstStyle/>
          <a:p>
            <a:pPr lvl="0">
              <a:defRPr/>
            </a:pPr>
            <a:r>
              <a:rPr lang="en-GB" sz="2000" dirty="0" err="1">
                <a:solidFill>
                  <a:srgbClr val="4472C4">
                    <a:lumMod val="50000"/>
                  </a:srgbClr>
                </a:solidFill>
              </a:rPr>
              <a:t>Türkei</a:t>
            </a:r>
            <a:r>
              <a:rPr lang="en-GB" sz="2000" dirty="0">
                <a:solidFill>
                  <a:srgbClr val="4472C4">
                    <a:lumMod val="50000"/>
                  </a:srgbClr>
                </a:solidFill>
              </a:rPr>
              <a:t> | </a:t>
            </a:r>
            <a:r>
              <a:rPr lang="en-GB" sz="2000" dirty="0" err="1">
                <a:solidFill>
                  <a:srgbClr val="4472C4">
                    <a:lumMod val="50000"/>
                  </a:srgbClr>
                </a:solidFill>
              </a:rPr>
              <a:t>Polen</a:t>
            </a:r>
            <a:r>
              <a:rPr lang="en-GB" sz="2000" dirty="0">
                <a:solidFill>
                  <a:srgbClr val="4472C4">
                    <a:lumMod val="50000"/>
                  </a:srgbClr>
                </a:solidFill>
              </a:rPr>
              <a:t> | Schweiz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4419600" y="1996735"/>
            <a:ext cx="1285830"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Länder</a:t>
            </a:r>
          </a:p>
        </p:txBody>
      </p:sp>
      <p:sp>
        <p:nvSpPr>
          <p:cNvPr id="74" name="TextBox 73"/>
          <p:cNvSpPr txBox="1"/>
          <p:nvPr/>
        </p:nvSpPr>
        <p:spPr>
          <a:xfrm>
            <a:off x="895567" y="2639790"/>
            <a:ext cx="3089332" cy="705520"/>
          </a:xfrm>
          <a:prstGeom prst="rect">
            <a:avLst/>
          </a:prstGeom>
          <a:noFill/>
          <a:ln w="19050">
            <a:noFill/>
          </a:ln>
        </p:spPr>
        <p:txBody>
          <a:bodyPr wrap="square" rtlCol="0">
            <a:spAutoFit/>
          </a:bodyPr>
          <a:lstStyle/>
          <a:p>
            <a:pPr lvl="0">
              <a:defRPr/>
            </a:pPr>
            <a:r>
              <a:rPr lang="en-GB" sz="2000" dirty="0" err="1">
                <a:solidFill>
                  <a:srgbClr val="4472C4">
                    <a:lumMod val="50000"/>
                  </a:srgbClr>
                </a:solidFill>
              </a:rPr>
              <a:t>Türkisch</a:t>
            </a:r>
            <a:r>
              <a:rPr lang="en-GB" sz="2000" dirty="0">
                <a:solidFill>
                  <a:srgbClr val="4472C4">
                    <a:lumMod val="50000"/>
                  </a:srgbClr>
                </a:solidFill>
              </a:rPr>
              <a:t> | </a:t>
            </a:r>
            <a:r>
              <a:rPr lang="en-GB" sz="2000" dirty="0" err="1">
                <a:solidFill>
                  <a:srgbClr val="4472C4">
                    <a:lumMod val="50000"/>
                  </a:srgbClr>
                </a:solidFill>
              </a:rPr>
              <a:t>Polnisch</a:t>
            </a:r>
            <a:r>
              <a:rPr lang="en-GB" sz="2000" dirty="0">
                <a:solidFill>
                  <a:srgbClr val="4472C4">
                    <a:lumMod val="50000"/>
                  </a:srgbClr>
                </a:solidFill>
              </a:rPr>
              <a:t> | Deutsch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p:cNvSpPr txBox="1"/>
          <p:nvPr/>
        </p:nvSpPr>
        <p:spPr>
          <a:xfrm>
            <a:off x="4256278" y="2791312"/>
            <a:ext cx="1450758"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Sprachen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8" name="TextBox 77"/>
          <p:cNvSpPr txBox="1"/>
          <p:nvPr/>
        </p:nvSpPr>
        <p:spPr>
          <a:xfrm>
            <a:off x="887406" y="3461440"/>
            <a:ext cx="4246837" cy="369332"/>
          </a:xfrm>
          <a:prstGeom prst="rect">
            <a:avLst/>
          </a:prstGeom>
          <a:noFill/>
          <a:ln w="19050">
            <a:noFill/>
          </a:ln>
        </p:spPr>
        <p:txBody>
          <a:bodyPr wrap="square" rtlCol="0">
            <a:spAutoFit/>
          </a:bodyPr>
          <a:lstStyle/>
          <a:p>
            <a:pPr lvl="0">
              <a:defRPr/>
            </a:pPr>
            <a:r>
              <a:rPr lang="de-DE" dirty="0"/>
              <a:t>Hund | Katze | Maus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p:cNvSpPr txBox="1"/>
          <p:nvPr/>
        </p:nvSpPr>
        <p:spPr>
          <a:xfrm>
            <a:off x="4256278" y="3547769"/>
            <a:ext cx="1441153"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Haustiere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2" name="TextBox 81"/>
          <p:cNvSpPr txBox="1"/>
          <p:nvPr/>
        </p:nvSpPr>
        <p:spPr>
          <a:xfrm>
            <a:off x="805346" y="4245640"/>
            <a:ext cx="4246837" cy="400110"/>
          </a:xfrm>
          <a:prstGeom prst="rect">
            <a:avLst/>
          </a:prstGeom>
          <a:noFill/>
          <a:ln w="19050">
            <a:noFill/>
          </a:ln>
        </p:spPr>
        <p:txBody>
          <a:bodyPr wrap="square" rtlCol="0">
            <a:spAutoFit/>
          </a:bodyPr>
          <a:lstStyle/>
          <a:p>
            <a:pPr lvl="0">
              <a:defRPr/>
            </a:pPr>
            <a:r>
              <a:rPr lang="en-GB" sz="2000" dirty="0" err="1">
                <a:solidFill>
                  <a:srgbClr val="4472C4">
                    <a:lumMod val="50000"/>
                  </a:srgbClr>
                </a:solidFill>
              </a:rPr>
              <a:t>kalt</a:t>
            </a:r>
            <a:r>
              <a:rPr lang="en-GB" sz="2000" dirty="0">
                <a:solidFill>
                  <a:srgbClr val="4472C4">
                    <a:lumMod val="50000"/>
                  </a:srgbClr>
                </a:solidFill>
              </a:rPr>
              <a:t> | </a:t>
            </a:r>
            <a:r>
              <a:rPr lang="en-GB" sz="2000" dirty="0" err="1">
                <a:solidFill>
                  <a:srgbClr val="4472C4">
                    <a:lumMod val="50000"/>
                  </a:srgbClr>
                </a:solidFill>
              </a:rPr>
              <a:t>heiß</a:t>
            </a:r>
            <a:r>
              <a:rPr lang="en-GB" sz="2000" dirty="0">
                <a:solidFill>
                  <a:srgbClr val="4472C4">
                    <a:lumMod val="50000"/>
                  </a:srgbClr>
                </a:solidFill>
              </a:rPr>
              <a:t> | </a:t>
            </a:r>
            <a:r>
              <a:rPr lang="en-GB" sz="2000" dirty="0" err="1">
                <a:solidFill>
                  <a:srgbClr val="4472C4">
                    <a:lumMod val="50000"/>
                  </a:srgbClr>
                </a:solidFill>
              </a:rPr>
              <a:t>lecker</a:t>
            </a:r>
            <a:r>
              <a:rPr lang="en-GB" sz="2000" dirty="0">
                <a:solidFill>
                  <a:srgbClr val="4472C4">
                    <a:lumMod val="50000"/>
                  </a:srgbClr>
                </a:solidFill>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3" name="TextBox 82"/>
          <p:cNvSpPr txBox="1"/>
          <p:nvPr/>
        </p:nvSpPr>
        <p:spPr>
          <a:xfrm>
            <a:off x="4275998" y="4355198"/>
            <a:ext cx="1429432" cy="40497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Essen</a:t>
            </a:r>
          </a:p>
        </p:txBody>
      </p:sp>
      <p:sp>
        <p:nvSpPr>
          <p:cNvPr id="85" name="TextBox 84"/>
          <p:cNvSpPr txBox="1"/>
          <p:nvPr/>
        </p:nvSpPr>
        <p:spPr>
          <a:xfrm>
            <a:off x="6643782" y="1911483"/>
            <a:ext cx="4246837" cy="400110"/>
          </a:xfrm>
          <a:prstGeom prst="rect">
            <a:avLst/>
          </a:prstGeom>
          <a:noFill/>
          <a:ln w="19050">
            <a:noFill/>
          </a:ln>
        </p:spPr>
        <p:txBody>
          <a:bodyPr wrap="square" rtlCol="0">
            <a:spAutoFit/>
          </a:bodyPr>
          <a:lstStyle/>
          <a:p>
            <a:pPr lvl="0">
              <a:defRPr/>
            </a:pPr>
            <a:r>
              <a:rPr lang="en-GB" sz="2000" dirty="0">
                <a:solidFill>
                  <a:srgbClr val="4472C4">
                    <a:lumMod val="50000"/>
                  </a:srgbClr>
                </a:solidFill>
              </a:rPr>
              <a:t>Wand | </a:t>
            </a:r>
            <a:r>
              <a:rPr lang="en-GB" sz="2000" dirty="0" err="1">
                <a:solidFill>
                  <a:srgbClr val="4472C4">
                    <a:lumMod val="50000"/>
                  </a:srgbClr>
                </a:solidFill>
              </a:rPr>
              <a:t>Tür</a:t>
            </a:r>
            <a:r>
              <a:rPr lang="en-GB" sz="2000" dirty="0">
                <a:solidFill>
                  <a:srgbClr val="4472C4">
                    <a:lumMod val="50000"/>
                  </a:srgbClr>
                </a:solidFill>
              </a:rPr>
              <a:t> | </a:t>
            </a:r>
            <a:r>
              <a:rPr lang="en-GB" sz="2000" dirty="0" err="1">
                <a:solidFill>
                  <a:srgbClr val="4472C4">
                    <a:lumMod val="50000"/>
                  </a:srgbClr>
                </a:solidFill>
              </a:rPr>
              <a:t>Raum</a:t>
            </a:r>
            <a:r>
              <a:rPr lang="en-GB" sz="2000" dirty="0">
                <a:solidFill>
                  <a:srgbClr val="4472C4">
                    <a:lumMod val="50000"/>
                  </a:srgbClr>
                </a:solidFill>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8" name="TextBox 87"/>
          <p:cNvSpPr txBox="1"/>
          <p:nvPr/>
        </p:nvSpPr>
        <p:spPr>
          <a:xfrm>
            <a:off x="9763455" y="1923224"/>
            <a:ext cx="1953908"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Wohnung</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0" name="TextBox 89"/>
          <p:cNvSpPr txBox="1"/>
          <p:nvPr/>
        </p:nvSpPr>
        <p:spPr>
          <a:xfrm>
            <a:off x="6731848" y="2682966"/>
            <a:ext cx="4246837" cy="400110"/>
          </a:xfrm>
          <a:prstGeom prst="rect">
            <a:avLst/>
          </a:prstGeom>
          <a:noFill/>
          <a:ln w="19050">
            <a:noFill/>
          </a:ln>
        </p:spPr>
        <p:txBody>
          <a:bodyPr wrap="square" rtlCol="0">
            <a:spAutoFit/>
          </a:bodyPr>
          <a:lstStyle/>
          <a:p>
            <a:pPr lvl="0">
              <a:defRPr/>
            </a:pPr>
            <a:r>
              <a:rPr lang="en-GB" sz="2000" dirty="0" err="1">
                <a:solidFill>
                  <a:srgbClr val="4472C4">
                    <a:lumMod val="50000"/>
                  </a:srgbClr>
                </a:solidFill>
              </a:rPr>
              <a:t>Weile</a:t>
            </a:r>
            <a:r>
              <a:rPr lang="en-GB" sz="2000" dirty="0">
                <a:solidFill>
                  <a:srgbClr val="4472C4">
                    <a:lumMod val="50000"/>
                  </a:srgbClr>
                </a:solidFill>
              </a:rPr>
              <a:t> | Moment | </a:t>
            </a:r>
            <a:r>
              <a:rPr lang="en-GB" sz="2000" dirty="0" err="1">
                <a:solidFill>
                  <a:srgbClr val="4472C4">
                    <a:lumMod val="50000"/>
                  </a:srgbClr>
                </a:solidFill>
              </a:rPr>
              <a:t>Stunde</a:t>
            </a:r>
            <a:r>
              <a:rPr lang="en-GB" sz="2000" dirty="0">
                <a:solidFill>
                  <a:srgbClr val="4472C4">
                    <a:lumMod val="50000"/>
                  </a:srgbClr>
                </a:solidFill>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1" name="TextBox 90"/>
          <p:cNvSpPr txBox="1"/>
          <p:nvPr/>
        </p:nvSpPr>
        <p:spPr>
          <a:xfrm>
            <a:off x="10268211" y="2648776"/>
            <a:ext cx="1449152"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Zeit</a:t>
            </a:r>
          </a:p>
        </p:txBody>
      </p:sp>
      <p:sp>
        <p:nvSpPr>
          <p:cNvPr id="93" name="TextBox 92"/>
          <p:cNvSpPr txBox="1"/>
          <p:nvPr/>
        </p:nvSpPr>
        <p:spPr>
          <a:xfrm>
            <a:off x="6722815" y="3485898"/>
            <a:ext cx="4246837" cy="400110"/>
          </a:xfrm>
          <a:prstGeom prst="rect">
            <a:avLst/>
          </a:prstGeom>
          <a:noFill/>
          <a:ln w="19050">
            <a:noFill/>
          </a:ln>
        </p:spPr>
        <p:txBody>
          <a:bodyPr wrap="square" rtlCol="0">
            <a:spAutoFit/>
          </a:bodyPr>
          <a:lstStyle/>
          <a:p>
            <a:pPr lvl="0">
              <a:defRPr/>
            </a:pPr>
            <a:r>
              <a:rPr lang="en-GB" sz="2000" dirty="0" err="1">
                <a:solidFill>
                  <a:srgbClr val="4472C4">
                    <a:lumMod val="50000"/>
                  </a:srgbClr>
                </a:solidFill>
              </a:rPr>
              <a:t>hängen</a:t>
            </a:r>
            <a:r>
              <a:rPr lang="en-GB" sz="2000" dirty="0">
                <a:solidFill>
                  <a:srgbClr val="4472C4">
                    <a:lumMod val="50000"/>
                  </a:srgbClr>
                </a:solidFill>
              </a:rPr>
              <a:t> | </a:t>
            </a:r>
            <a:r>
              <a:rPr lang="en-GB" sz="2000" dirty="0" err="1">
                <a:solidFill>
                  <a:srgbClr val="4472C4">
                    <a:lumMod val="50000"/>
                  </a:srgbClr>
                </a:solidFill>
              </a:rPr>
              <a:t>liegen</a:t>
            </a:r>
            <a:r>
              <a:rPr lang="en-GB" sz="2000" dirty="0">
                <a:solidFill>
                  <a:srgbClr val="4472C4">
                    <a:lumMod val="50000"/>
                  </a:srgbClr>
                </a:solidFill>
              </a:rPr>
              <a:t> | </a:t>
            </a:r>
            <a:r>
              <a:rPr lang="en-GB" sz="2000" dirty="0" err="1">
                <a:solidFill>
                  <a:srgbClr val="4472C4">
                    <a:lumMod val="50000"/>
                  </a:srgbClr>
                </a:solidFill>
              </a:rPr>
              <a:t>sitzen</a:t>
            </a:r>
            <a:r>
              <a:rPr lang="en-GB" sz="2000" dirty="0">
                <a:solidFill>
                  <a:srgbClr val="4472C4">
                    <a:lumMod val="50000"/>
                  </a:srgbClr>
                </a:solidFill>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TextBox 93"/>
          <p:cNvSpPr txBox="1"/>
          <p:nvPr/>
        </p:nvSpPr>
        <p:spPr>
          <a:xfrm>
            <a:off x="10257817" y="3541034"/>
            <a:ext cx="1449152"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Positionen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6" name="TextBox 95"/>
          <p:cNvSpPr txBox="1"/>
          <p:nvPr/>
        </p:nvSpPr>
        <p:spPr>
          <a:xfrm>
            <a:off x="6722814" y="4245640"/>
            <a:ext cx="3040641" cy="707886"/>
          </a:xfrm>
          <a:prstGeom prst="rect">
            <a:avLst/>
          </a:prstGeom>
          <a:noFill/>
          <a:ln w="19050">
            <a:noFill/>
          </a:ln>
        </p:spPr>
        <p:txBody>
          <a:bodyPr wrap="square" rtlCol="0">
            <a:spAutoFit/>
          </a:bodyPr>
          <a:lstStyle/>
          <a:p>
            <a:pPr lvl="0">
              <a:defRPr/>
            </a:pPr>
            <a:r>
              <a:rPr lang="en-GB" sz="2000" dirty="0">
                <a:solidFill>
                  <a:srgbClr val="4472C4">
                    <a:lumMod val="50000"/>
                  </a:srgbClr>
                </a:solidFill>
              </a:rPr>
              <a:t>Nachbar | Gast | </a:t>
            </a:r>
            <a:r>
              <a:rPr lang="en-GB" sz="2000" dirty="0" err="1">
                <a:solidFill>
                  <a:srgbClr val="4472C4">
                    <a:lumMod val="50000"/>
                  </a:srgbClr>
                </a:solidFill>
              </a:rPr>
              <a:t>Geschwister</a:t>
            </a:r>
            <a:r>
              <a:rPr lang="en-GB" sz="2000" dirty="0">
                <a:solidFill>
                  <a:srgbClr val="4472C4">
                    <a:lumMod val="50000"/>
                  </a:srgbClr>
                </a:solidFill>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7" name="TextBox 96"/>
          <p:cNvSpPr txBox="1"/>
          <p:nvPr/>
        </p:nvSpPr>
        <p:spPr>
          <a:xfrm>
            <a:off x="9987683" y="4257381"/>
            <a:ext cx="1719286"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Menschen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AA28A774-8F12-4330-B5CA-43BA4F2B24BE}"/>
              </a:ext>
            </a:extLst>
          </p:cNvPr>
          <p:cNvSpPr txBox="1"/>
          <p:nvPr/>
        </p:nvSpPr>
        <p:spPr>
          <a:xfrm>
            <a:off x="4127286" y="5271496"/>
            <a:ext cx="1301271"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Es____</a:t>
            </a:r>
          </a:p>
        </p:txBody>
      </p:sp>
      <p:sp>
        <p:nvSpPr>
          <p:cNvPr id="60" name="TextBox 59">
            <a:extLst>
              <a:ext uri="{FF2B5EF4-FFF2-40B4-BE49-F238E27FC236}">
                <a16:creationId xmlns:a16="http://schemas.microsoft.com/office/drawing/2014/main" id="{CF5481A2-5222-406C-A9E2-932723485CB8}"/>
              </a:ext>
            </a:extLst>
          </p:cNvPr>
          <p:cNvSpPr txBox="1"/>
          <p:nvPr/>
        </p:nvSpPr>
        <p:spPr>
          <a:xfrm>
            <a:off x="6722814" y="5293929"/>
            <a:ext cx="1710099"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Wo________</a:t>
            </a:r>
          </a:p>
        </p:txBody>
      </p:sp>
      <p:sp>
        <p:nvSpPr>
          <p:cNvPr id="61" name="TextBox 60">
            <a:extLst>
              <a:ext uri="{FF2B5EF4-FFF2-40B4-BE49-F238E27FC236}">
                <a16:creationId xmlns:a16="http://schemas.microsoft.com/office/drawing/2014/main" id="{06C8740B-A831-4105-8925-B8142581813B}"/>
              </a:ext>
            </a:extLst>
          </p:cNvPr>
          <p:cNvSpPr txBox="1"/>
          <p:nvPr/>
        </p:nvSpPr>
        <p:spPr>
          <a:xfrm>
            <a:off x="2964779" y="5791765"/>
            <a:ext cx="1152975"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Ze___</a:t>
            </a:r>
          </a:p>
        </p:txBody>
      </p:sp>
      <p:sp>
        <p:nvSpPr>
          <p:cNvPr id="62" name="TextBox 61">
            <a:extLst>
              <a:ext uri="{FF2B5EF4-FFF2-40B4-BE49-F238E27FC236}">
                <a16:creationId xmlns:a16="http://schemas.microsoft.com/office/drawing/2014/main" id="{9BF580E5-7241-4008-A6C1-34E19EC2311E}"/>
              </a:ext>
            </a:extLst>
          </p:cNvPr>
          <p:cNvSpPr txBox="1"/>
          <p:nvPr/>
        </p:nvSpPr>
        <p:spPr>
          <a:xfrm>
            <a:off x="1561334" y="5280669"/>
            <a:ext cx="1449152"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Po_______</a:t>
            </a:r>
          </a:p>
        </p:txBody>
      </p:sp>
      <p:sp>
        <p:nvSpPr>
          <p:cNvPr id="66" name="TextBox 65">
            <a:extLst>
              <a:ext uri="{FF2B5EF4-FFF2-40B4-BE49-F238E27FC236}">
                <a16:creationId xmlns:a16="http://schemas.microsoft.com/office/drawing/2014/main" id="{26423FC7-BF8B-453D-BE38-C0E44B960E80}"/>
              </a:ext>
            </a:extLst>
          </p:cNvPr>
          <p:cNvSpPr txBox="1"/>
          <p:nvPr/>
        </p:nvSpPr>
        <p:spPr>
          <a:xfrm>
            <a:off x="8548395" y="5811072"/>
            <a:ext cx="1727815"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Me_______</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72A54AAC-A0C4-49D0-9EF5-46A91B1D49AF}"/>
              </a:ext>
            </a:extLst>
          </p:cNvPr>
          <p:cNvSpPr txBox="1"/>
          <p:nvPr/>
        </p:nvSpPr>
        <p:spPr>
          <a:xfrm>
            <a:off x="5428557" y="5786024"/>
            <a:ext cx="1285830"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Lä</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______</a:t>
            </a:r>
          </a:p>
        </p:txBody>
      </p:sp>
      <p:sp>
        <p:nvSpPr>
          <p:cNvPr id="72" name="TextBox 71">
            <a:extLst>
              <a:ext uri="{FF2B5EF4-FFF2-40B4-BE49-F238E27FC236}">
                <a16:creationId xmlns:a16="http://schemas.microsoft.com/office/drawing/2014/main" id="{64A68A2C-5724-405E-A204-1605350DED4D}"/>
              </a:ext>
            </a:extLst>
          </p:cNvPr>
          <p:cNvSpPr txBox="1"/>
          <p:nvPr/>
        </p:nvSpPr>
        <p:spPr>
          <a:xfrm>
            <a:off x="193286" y="5811072"/>
            <a:ext cx="1450758"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_______</a:t>
            </a:r>
          </a:p>
        </p:txBody>
      </p:sp>
      <p:sp>
        <p:nvSpPr>
          <p:cNvPr id="79" name="TextBox 78">
            <a:extLst>
              <a:ext uri="{FF2B5EF4-FFF2-40B4-BE49-F238E27FC236}">
                <a16:creationId xmlns:a16="http://schemas.microsoft.com/office/drawing/2014/main" id="{869920DB-DA85-4201-B48B-0E3DC044D19C}"/>
              </a:ext>
            </a:extLst>
          </p:cNvPr>
          <p:cNvSpPr txBox="1"/>
          <p:nvPr/>
        </p:nvSpPr>
        <p:spPr>
          <a:xfrm>
            <a:off x="10276210" y="5251950"/>
            <a:ext cx="1441153"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Ha_______</a:t>
            </a:r>
          </a:p>
        </p:txBody>
      </p:sp>
      <p:pic>
        <p:nvPicPr>
          <p:cNvPr id="84" name="Picture 83" descr="background rectangle">
            <a:extLst>
              <a:ext uri="{FF2B5EF4-FFF2-40B4-BE49-F238E27FC236}">
                <a16:creationId xmlns:a16="http://schemas.microsoft.com/office/drawing/2014/main" id="{AF379907-338A-452B-A423-C24879B9FD15}"/>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94041"/>
            <a:ext cx="3010486" cy="869950"/>
          </a:xfrm>
          <a:prstGeom prst="rect">
            <a:avLst/>
          </a:prstGeom>
        </p:spPr>
      </p:pic>
      <p:sp>
        <p:nvSpPr>
          <p:cNvPr id="86" name="Title 3">
            <a:extLst>
              <a:ext uri="{FF2B5EF4-FFF2-40B4-BE49-F238E27FC236}">
                <a16:creationId xmlns:a16="http://schemas.microsoft.com/office/drawing/2014/main" id="{CF9FCFA3-AEF2-494B-B817-C39FF1D6FD4F}"/>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Kategorien</a:t>
            </a:r>
            <a:endParaRPr lang="en-GB" sz="3600" b="1" dirty="0">
              <a:solidFill>
                <a:schemeClr val="bg1"/>
              </a:solidFill>
            </a:endParaRPr>
          </a:p>
        </p:txBody>
      </p:sp>
    </p:spTree>
    <p:extLst>
      <p:ext uri="{BB962C8B-B14F-4D97-AF65-F5344CB8AC3E}">
        <p14:creationId xmlns:p14="http://schemas.microsoft.com/office/powerpoint/2010/main" val="143385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25" presetClass="emph" presetSubtype="0" fill="hold" grpId="0" nodeType="withEffect">
                                  <p:stCondLst>
                                    <p:cond delay="0"/>
                                  </p:stCondLst>
                                  <p:childTnLst>
                                    <p:animClr clrSpc="hsl" dir="cw">
                                      <p:cBhvr override="childStyle">
                                        <p:cTn id="12" dur="500" fill="hold"/>
                                        <p:tgtEl>
                                          <p:spTgt spid="67"/>
                                        </p:tgtEl>
                                        <p:attrNameLst>
                                          <p:attrName>style.color</p:attrName>
                                        </p:attrNameLst>
                                      </p:cBhvr>
                                      <p:by>
                                        <p:hsl h="0" s="-70588" l="0"/>
                                      </p:by>
                                    </p:animClr>
                                    <p:animClr clrSpc="hsl" dir="cw">
                                      <p:cBhvr>
                                        <p:cTn id="13" dur="500" fill="hold"/>
                                        <p:tgtEl>
                                          <p:spTgt spid="67"/>
                                        </p:tgtEl>
                                        <p:attrNameLst>
                                          <p:attrName>fillcolor</p:attrName>
                                        </p:attrNameLst>
                                      </p:cBhvr>
                                      <p:by>
                                        <p:hsl h="0" s="-70588" l="0"/>
                                      </p:by>
                                    </p:animClr>
                                    <p:animClr clrSpc="hsl" dir="cw">
                                      <p:cBhvr>
                                        <p:cTn id="14" dur="500" fill="hold"/>
                                        <p:tgtEl>
                                          <p:spTgt spid="67"/>
                                        </p:tgtEl>
                                        <p:attrNameLst>
                                          <p:attrName>stroke.color</p:attrName>
                                        </p:attrNameLst>
                                      </p:cBhvr>
                                      <p:by>
                                        <p:hsl h="0" s="-70588" l="0"/>
                                      </p:by>
                                    </p:animClr>
                                    <p:set>
                                      <p:cBhvr>
                                        <p:cTn id="15" dur="500" fill="hold"/>
                                        <p:tgtEl>
                                          <p:spTgt spid="67"/>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par>
                                <p:cTn id="24" presetID="25" presetClass="emph" presetSubtype="0" fill="hold" grpId="0" nodeType="withEffect">
                                  <p:stCondLst>
                                    <p:cond delay="0"/>
                                  </p:stCondLst>
                                  <p:childTnLst>
                                    <p:animClr clrSpc="hsl" dir="cw">
                                      <p:cBhvr override="childStyle">
                                        <p:cTn id="25" dur="500" fill="hold"/>
                                        <p:tgtEl>
                                          <p:spTgt spid="72"/>
                                        </p:tgtEl>
                                        <p:attrNameLst>
                                          <p:attrName>style.color</p:attrName>
                                        </p:attrNameLst>
                                      </p:cBhvr>
                                      <p:by>
                                        <p:hsl h="0" s="-70588" l="0"/>
                                      </p:by>
                                    </p:animClr>
                                    <p:animClr clrSpc="hsl" dir="cw">
                                      <p:cBhvr>
                                        <p:cTn id="26" dur="500" fill="hold"/>
                                        <p:tgtEl>
                                          <p:spTgt spid="72"/>
                                        </p:tgtEl>
                                        <p:attrNameLst>
                                          <p:attrName>fillcolor</p:attrName>
                                        </p:attrNameLst>
                                      </p:cBhvr>
                                      <p:by>
                                        <p:hsl h="0" s="-70588" l="0"/>
                                      </p:by>
                                    </p:animClr>
                                    <p:animClr clrSpc="hsl" dir="cw">
                                      <p:cBhvr>
                                        <p:cTn id="27" dur="500" fill="hold"/>
                                        <p:tgtEl>
                                          <p:spTgt spid="72"/>
                                        </p:tgtEl>
                                        <p:attrNameLst>
                                          <p:attrName>stroke.color</p:attrName>
                                        </p:attrNameLst>
                                      </p:cBhvr>
                                      <p:by>
                                        <p:hsl h="0" s="-70588" l="0"/>
                                      </p:by>
                                    </p:animClr>
                                    <p:set>
                                      <p:cBhvr>
                                        <p:cTn id="28" dur="500" fill="hold"/>
                                        <p:tgtEl>
                                          <p:spTgt spid="7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par>
                                <p:cTn id="37" presetID="25" presetClass="emph" presetSubtype="0" fill="hold" grpId="0" nodeType="withEffect">
                                  <p:stCondLst>
                                    <p:cond delay="0"/>
                                  </p:stCondLst>
                                  <p:childTnLst>
                                    <p:animClr clrSpc="hsl" dir="cw">
                                      <p:cBhvr override="childStyle">
                                        <p:cTn id="38" dur="500" fill="hold"/>
                                        <p:tgtEl>
                                          <p:spTgt spid="79"/>
                                        </p:tgtEl>
                                        <p:attrNameLst>
                                          <p:attrName>style.color</p:attrName>
                                        </p:attrNameLst>
                                      </p:cBhvr>
                                      <p:by>
                                        <p:hsl h="0" s="-70588" l="0"/>
                                      </p:by>
                                    </p:animClr>
                                    <p:animClr clrSpc="hsl" dir="cw">
                                      <p:cBhvr>
                                        <p:cTn id="39" dur="500" fill="hold"/>
                                        <p:tgtEl>
                                          <p:spTgt spid="79"/>
                                        </p:tgtEl>
                                        <p:attrNameLst>
                                          <p:attrName>fillcolor</p:attrName>
                                        </p:attrNameLst>
                                      </p:cBhvr>
                                      <p:by>
                                        <p:hsl h="0" s="-70588" l="0"/>
                                      </p:by>
                                    </p:animClr>
                                    <p:animClr clrSpc="hsl" dir="cw">
                                      <p:cBhvr>
                                        <p:cTn id="40" dur="500" fill="hold"/>
                                        <p:tgtEl>
                                          <p:spTgt spid="79"/>
                                        </p:tgtEl>
                                        <p:attrNameLst>
                                          <p:attrName>stroke.color</p:attrName>
                                        </p:attrNameLst>
                                      </p:cBhvr>
                                      <p:by>
                                        <p:hsl h="0" s="-70588" l="0"/>
                                      </p:by>
                                    </p:animClr>
                                    <p:set>
                                      <p:cBhvr>
                                        <p:cTn id="41" dur="500" fill="hold"/>
                                        <p:tgtEl>
                                          <p:spTgt spid="79"/>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8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3"/>
                                        </p:tgtEl>
                                        <p:attrNameLst>
                                          <p:attrName>style.visibility</p:attrName>
                                        </p:attrNameLst>
                                      </p:cBhvr>
                                      <p:to>
                                        <p:strVal val="visible"/>
                                      </p:to>
                                    </p:set>
                                  </p:childTnLst>
                                </p:cTn>
                              </p:par>
                              <p:par>
                                <p:cTn id="50" presetID="25" presetClass="emph" presetSubtype="0" fill="hold" grpId="0" nodeType="withEffect">
                                  <p:stCondLst>
                                    <p:cond delay="0"/>
                                  </p:stCondLst>
                                  <p:childTnLst>
                                    <p:animClr clrSpc="hsl" dir="cw">
                                      <p:cBhvr override="childStyle">
                                        <p:cTn id="51" dur="500" fill="hold"/>
                                        <p:tgtEl>
                                          <p:spTgt spid="59"/>
                                        </p:tgtEl>
                                        <p:attrNameLst>
                                          <p:attrName>style.color</p:attrName>
                                        </p:attrNameLst>
                                      </p:cBhvr>
                                      <p:by>
                                        <p:hsl h="0" s="-70588" l="0"/>
                                      </p:by>
                                    </p:animClr>
                                    <p:animClr clrSpc="hsl" dir="cw">
                                      <p:cBhvr>
                                        <p:cTn id="52" dur="500" fill="hold"/>
                                        <p:tgtEl>
                                          <p:spTgt spid="59"/>
                                        </p:tgtEl>
                                        <p:attrNameLst>
                                          <p:attrName>fillcolor</p:attrName>
                                        </p:attrNameLst>
                                      </p:cBhvr>
                                      <p:by>
                                        <p:hsl h="0" s="-70588" l="0"/>
                                      </p:by>
                                    </p:animClr>
                                    <p:animClr clrSpc="hsl" dir="cw">
                                      <p:cBhvr>
                                        <p:cTn id="53" dur="500" fill="hold"/>
                                        <p:tgtEl>
                                          <p:spTgt spid="59"/>
                                        </p:tgtEl>
                                        <p:attrNameLst>
                                          <p:attrName>stroke.color</p:attrName>
                                        </p:attrNameLst>
                                      </p:cBhvr>
                                      <p:by>
                                        <p:hsl h="0" s="-70588" l="0"/>
                                      </p:by>
                                    </p:animClr>
                                    <p:set>
                                      <p:cBhvr>
                                        <p:cTn id="54" dur="500" fill="hold"/>
                                        <p:tgtEl>
                                          <p:spTgt spid="59"/>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par>
                                <p:cTn id="63" presetID="25" presetClass="emph" presetSubtype="0" fill="hold" grpId="0" nodeType="withEffect">
                                  <p:stCondLst>
                                    <p:cond delay="0"/>
                                  </p:stCondLst>
                                  <p:childTnLst>
                                    <p:animClr clrSpc="hsl" dir="cw">
                                      <p:cBhvr override="childStyle">
                                        <p:cTn id="64" dur="500" fill="hold"/>
                                        <p:tgtEl>
                                          <p:spTgt spid="60"/>
                                        </p:tgtEl>
                                        <p:attrNameLst>
                                          <p:attrName>style.color</p:attrName>
                                        </p:attrNameLst>
                                      </p:cBhvr>
                                      <p:by>
                                        <p:hsl h="0" s="-70588" l="0"/>
                                      </p:by>
                                    </p:animClr>
                                    <p:animClr clrSpc="hsl" dir="cw">
                                      <p:cBhvr>
                                        <p:cTn id="65" dur="500" fill="hold"/>
                                        <p:tgtEl>
                                          <p:spTgt spid="60"/>
                                        </p:tgtEl>
                                        <p:attrNameLst>
                                          <p:attrName>fillcolor</p:attrName>
                                        </p:attrNameLst>
                                      </p:cBhvr>
                                      <p:by>
                                        <p:hsl h="0" s="-70588" l="0"/>
                                      </p:by>
                                    </p:animClr>
                                    <p:animClr clrSpc="hsl" dir="cw">
                                      <p:cBhvr>
                                        <p:cTn id="66" dur="500" fill="hold"/>
                                        <p:tgtEl>
                                          <p:spTgt spid="60"/>
                                        </p:tgtEl>
                                        <p:attrNameLst>
                                          <p:attrName>stroke.color</p:attrName>
                                        </p:attrNameLst>
                                      </p:cBhvr>
                                      <p:by>
                                        <p:hsl h="0" s="-70588" l="0"/>
                                      </p:by>
                                    </p:animClr>
                                    <p:set>
                                      <p:cBhvr>
                                        <p:cTn id="67" dur="500" fill="hold"/>
                                        <p:tgtEl>
                                          <p:spTgt spid="60"/>
                                        </p:tgtEl>
                                        <p:attrNameLst>
                                          <p:attrName>fill.type</p:attrName>
                                        </p:attrNameLst>
                                      </p:cBhvr>
                                      <p:to>
                                        <p:strVal val="solid"/>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9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91"/>
                                        </p:tgtEl>
                                        <p:attrNameLst>
                                          <p:attrName>style.visibility</p:attrName>
                                        </p:attrNameLst>
                                      </p:cBhvr>
                                      <p:to>
                                        <p:strVal val="visible"/>
                                      </p:to>
                                    </p:set>
                                  </p:childTnLst>
                                </p:cTn>
                              </p:par>
                              <p:par>
                                <p:cTn id="76" presetID="25" presetClass="emph" presetSubtype="0" fill="hold" grpId="0" nodeType="withEffect">
                                  <p:stCondLst>
                                    <p:cond delay="0"/>
                                  </p:stCondLst>
                                  <p:childTnLst>
                                    <p:animClr clrSpc="hsl" dir="cw">
                                      <p:cBhvr override="childStyle">
                                        <p:cTn id="77" dur="500" fill="hold"/>
                                        <p:tgtEl>
                                          <p:spTgt spid="61"/>
                                        </p:tgtEl>
                                        <p:attrNameLst>
                                          <p:attrName>style.color</p:attrName>
                                        </p:attrNameLst>
                                      </p:cBhvr>
                                      <p:by>
                                        <p:hsl h="0" s="-70588" l="0"/>
                                      </p:by>
                                    </p:animClr>
                                    <p:animClr clrSpc="hsl" dir="cw">
                                      <p:cBhvr>
                                        <p:cTn id="78" dur="500" fill="hold"/>
                                        <p:tgtEl>
                                          <p:spTgt spid="61"/>
                                        </p:tgtEl>
                                        <p:attrNameLst>
                                          <p:attrName>fillcolor</p:attrName>
                                        </p:attrNameLst>
                                      </p:cBhvr>
                                      <p:by>
                                        <p:hsl h="0" s="-70588" l="0"/>
                                      </p:by>
                                    </p:animClr>
                                    <p:animClr clrSpc="hsl" dir="cw">
                                      <p:cBhvr>
                                        <p:cTn id="79" dur="500" fill="hold"/>
                                        <p:tgtEl>
                                          <p:spTgt spid="61"/>
                                        </p:tgtEl>
                                        <p:attrNameLst>
                                          <p:attrName>stroke.color</p:attrName>
                                        </p:attrNameLst>
                                      </p:cBhvr>
                                      <p:by>
                                        <p:hsl h="0" s="-70588" l="0"/>
                                      </p:by>
                                    </p:animClr>
                                    <p:set>
                                      <p:cBhvr>
                                        <p:cTn id="80" dur="500" fill="hold"/>
                                        <p:tgtEl>
                                          <p:spTgt spid="61"/>
                                        </p:tgtEl>
                                        <p:attrNameLst>
                                          <p:attrName>fill.type</p:attrName>
                                        </p:attrNameLst>
                                      </p:cBhvr>
                                      <p:to>
                                        <p:strVal val="solid"/>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94"/>
                                        </p:tgtEl>
                                        <p:attrNameLst>
                                          <p:attrName>style.visibility</p:attrName>
                                        </p:attrNameLst>
                                      </p:cBhvr>
                                      <p:to>
                                        <p:strVal val="visible"/>
                                      </p:to>
                                    </p:set>
                                  </p:childTnLst>
                                </p:cTn>
                              </p:par>
                              <p:par>
                                <p:cTn id="89" presetID="25" presetClass="emph" presetSubtype="0" fill="hold" grpId="0" nodeType="withEffect">
                                  <p:stCondLst>
                                    <p:cond delay="0"/>
                                  </p:stCondLst>
                                  <p:childTnLst>
                                    <p:animClr clrSpc="hsl" dir="cw">
                                      <p:cBhvr override="childStyle">
                                        <p:cTn id="90" dur="500" fill="hold"/>
                                        <p:tgtEl>
                                          <p:spTgt spid="62"/>
                                        </p:tgtEl>
                                        <p:attrNameLst>
                                          <p:attrName>style.color</p:attrName>
                                        </p:attrNameLst>
                                      </p:cBhvr>
                                      <p:by>
                                        <p:hsl h="0" s="-70588" l="0"/>
                                      </p:by>
                                    </p:animClr>
                                    <p:animClr clrSpc="hsl" dir="cw">
                                      <p:cBhvr>
                                        <p:cTn id="91" dur="500" fill="hold"/>
                                        <p:tgtEl>
                                          <p:spTgt spid="62"/>
                                        </p:tgtEl>
                                        <p:attrNameLst>
                                          <p:attrName>fillcolor</p:attrName>
                                        </p:attrNameLst>
                                      </p:cBhvr>
                                      <p:by>
                                        <p:hsl h="0" s="-70588" l="0"/>
                                      </p:by>
                                    </p:animClr>
                                    <p:animClr clrSpc="hsl" dir="cw">
                                      <p:cBhvr>
                                        <p:cTn id="92" dur="500" fill="hold"/>
                                        <p:tgtEl>
                                          <p:spTgt spid="62"/>
                                        </p:tgtEl>
                                        <p:attrNameLst>
                                          <p:attrName>stroke.color</p:attrName>
                                        </p:attrNameLst>
                                      </p:cBhvr>
                                      <p:by>
                                        <p:hsl h="0" s="-70588" l="0"/>
                                      </p:by>
                                    </p:animClr>
                                    <p:set>
                                      <p:cBhvr>
                                        <p:cTn id="93" dur="500" fill="hold"/>
                                        <p:tgtEl>
                                          <p:spTgt spid="62"/>
                                        </p:tgtEl>
                                        <p:attrNameLst>
                                          <p:attrName>fill.type</p:attrName>
                                        </p:attrNameLst>
                                      </p:cBhvr>
                                      <p:to>
                                        <p:strVal val="solid"/>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96"/>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7"/>
                                        </p:tgtEl>
                                        <p:attrNameLst>
                                          <p:attrName>style.visibility</p:attrName>
                                        </p:attrNameLst>
                                      </p:cBhvr>
                                      <p:to>
                                        <p:strVal val="visible"/>
                                      </p:to>
                                    </p:set>
                                  </p:childTnLst>
                                </p:cTn>
                              </p:par>
                              <p:par>
                                <p:cTn id="102" presetID="25" presetClass="emph" presetSubtype="0" fill="hold" grpId="0" nodeType="withEffect">
                                  <p:stCondLst>
                                    <p:cond delay="0"/>
                                  </p:stCondLst>
                                  <p:childTnLst>
                                    <p:animClr clrSpc="hsl" dir="cw">
                                      <p:cBhvr override="childStyle">
                                        <p:cTn id="103" dur="500" fill="hold"/>
                                        <p:tgtEl>
                                          <p:spTgt spid="66"/>
                                        </p:tgtEl>
                                        <p:attrNameLst>
                                          <p:attrName>style.color</p:attrName>
                                        </p:attrNameLst>
                                      </p:cBhvr>
                                      <p:by>
                                        <p:hsl h="0" s="-70588" l="0"/>
                                      </p:by>
                                    </p:animClr>
                                    <p:animClr clrSpc="hsl" dir="cw">
                                      <p:cBhvr>
                                        <p:cTn id="104" dur="500" fill="hold"/>
                                        <p:tgtEl>
                                          <p:spTgt spid="66"/>
                                        </p:tgtEl>
                                        <p:attrNameLst>
                                          <p:attrName>fillcolor</p:attrName>
                                        </p:attrNameLst>
                                      </p:cBhvr>
                                      <p:by>
                                        <p:hsl h="0" s="-70588" l="0"/>
                                      </p:by>
                                    </p:animClr>
                                    <p:animClr clrSpc="hsl" dir="cw">
                                      <p:cBhvr>
                                        <p:cTn id="105" dur="500" fill="hold"/>
                                        <p:tgtEl>
                                          <p:spTgt spid="66"/>
                                        </p:tgtEl>
                                        <p:attrNameLst>
                                          <p:attrName>stroke.color</p:attrName>
                                        </p:attrNameLst>
                                      </p:cBhvr>
                                      <p:by>
                                        <p:hsl h="0" s="-70588" l="0"/>
                                      </p:by>
                                    </p:animClr>
                                    <p:set>
                                      <p:cBhvr>
                                        <p:cTn id="106" dur="500" fill="hold"/>
                                        <p:tgtEl>
                                          <p:spTgt spid="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74" grpId="0"/>
      <p:bldP spid="75" grpId="0" animBg="1"/>
      <p:bldP spid="78" grpId="0"/>
      <p:bldP spid="80" grpId="0" animBg="1"/>
      <p:bldP spid="82" grpId="0"/>
      <p:bldP spid="83" grpId="0" animBg="1"/>
      <p:bldP spid="85" grpId="0"/>
      <p:bldP spid="88" grpId="0" animBg="1"/>
      <p:bldP spid="90" grpId="0"/>
      <p:bldP spid="91" grpId="0" animBg="1"/>
      <p:bldP spid="93" grpId="0"/>
      <p:bldP spid="94" grpId="0" animBg="1"/>
      <p:bldP spid="96" grpId="0"/>
      <p:bldP spid="97" grpId="0" animBg="1"/>
      <p:bldP spid="59" grpId="0" animBg="1"/>
      <p:bldP spid="60" grpId="0" animBg="1"/>
      <p:bldP spid="61" grpId="0" animBg="1"/>
      <p:bldP spid="62" grpId="0" animBg="1"/>
      <p:bldP spid="66" grpId="0" animBg="1"/>
      <p:bldP spid="67" grpId="0" animBg="1"/>
      <p:bldP spid="72" grpId="0" animBg="1"/>
      <p:bldP spid="7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11">
            <a:extLst>
              <a:ext uri="{FF2B5EF4-FFF2-40B4-BE49-F238E27FC236}">
                <a16:creationId xmlns:a16="http://schemas.microsoft.com/office/drawing/2014/main" id="{483D7EB9-C2AA-4190-98DE-925F861600E9}"/>
              </a:ext>
            </a:extLst>
          </p:cNvPr>
          <p:cNvSpPr/>
          <p:nvPr/>
        </p:nvSpPr>
        <p:spPr>
          <a:xfrm>
            <a:off x="9712490" y="442171"/>
            <a:ext cx="2269672" cy="36689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Title 16"/>
          <p:cNvSpPr>
            <a:spLocks noGrp="1"/>
          </p:cNvSpPr>
          <p:nvPr>
            <p:ph type="title"/>
          </p:nvPr>
        </p:nvSpPr>
        <p:spPr>
          <a:xfrm>
            <a:off x="-20411" y="-331836"/>
            <a:ext cx="10515600" cy="1325563"/>
          </a:xfrm>
        </p:spPr>
        <p:txBody>
          <a:bodyPr>
            <a:normAutofit/>
          </a:bodyPr>
          <a:lstStyle/>
          <a:p>
            <a:r>
              <a:rPr lang="en-GB" sz="3200" b="1" dirty="0" err="1">
                <a:solidFill>
                  <a:schemeClr val="bg1"/>
                </a:solidFill>
              </a:rPr>
              <a:t>Kategorien</a:t>
            </a:r>
            <a:endParaRPr lang="en-GB" sz="3200" b="1" dirty="0">
              <a:solidFill>
                <a:schemeClr val="bg1"/>
              </a:solidFill>
            </a:endParaRPr>
          </a:p>
        </p:txBody>
      </p:sp>
      <p:sp>
        <p:nvSpPr>
          <p:cNvPr id="50" name="Action Button: Custom 49">
            <a:hlinkClick r:id="" action="ppaction://noaction" highlightClick="1">
              <a:snd r:embed="rId3" name="9.2.1.6 slide 20 1.wav"/>
            </a:hlinkClick>
          </p:cNvPr>
          <p:cNvSpPr/>
          <p:nvPr/>
        </p:nvSpPr>
        <p:spPr>
          <a:xfrm>
            <a:off x="165266" y="1989819"/>
            <a:ext cx="640080" cy="629074"/>
          </a:xfrm>
          <a:prstGeom prst="actionButtonBlank">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51" name="Action Button: Custom 50">
            <a:hlinkClick r:id="" action="ppaction://noaction" highlightClick="1">
              <a:snd r:embed="rId4" name="9.2.1.6 slide 20 2.wav"/>
            </a:hlinkClick>
          </p:cNvPr>
          <p:cNvSpPr/>
          <p:nvPr/>
        </p:nvSpPr>
        <p:spPr>
          <a:xfrm>
            <a:off x="165266" y="2763771"/>
            <a:ext cx="640080" cy="629074"/>
          </a:xfrm>
          <a:prstGeom prst="actionButtonBlank">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55" name="Action Button: Custom 54">
            <a:hlinkClick r:id="" action="ppaction://noaction" highlightClick="1">
              <a:snd r:embed="rId5" name="9.2.1.6 slide 20 3.wav"/>
            </a:hlinkClick>
          </p:cNvPr>
          <p:cNvSpPr/>
          <p:nvPr/>
        </p:nvSpPr>
        <p:spPr>
          <a:xfrm>
            <a:off x="165266" y="3541034"/>
            <a:ext cx="640080" cy="629074"/>
          </a:xfrm>
          <a:prstGeom prst="actionButtonBlank">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63" name="Action Button: Custom 62">
            <a:hlinkClick r:id="" action="ppaction://noaction" highlightClick="1">
              <a:snd r:embed="rId6" name="9.2.1.6 slide 20 4.wav"/>
            </a:hlinkClick>
          </p:cNvPr>
          <p:cNvSpPr/>
          <p:nvPr/>
        </p:nvSpPr>
        <p:spPr>
          <a:xfrm>
            <a:off x="165266" y="4312614"/>
            <a:ext cx="640080" cy="629074"/>
          </a:xfrm>
          <a:prstGeom prst="actionButtonBlank">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64" name="Action Button: Custom 63">
            <a:hlinkClick r:id="" action="ppaction://noaction" highlightClick="1">
              <a:snd r:embed="rId7" name="9.2.1.6 slide 20 5.wav"/>
            </a:hlinkClick>
          </p:cNvPr>
          <p:cNvSpPr/>
          <p:nvPr/>
        </p:nvSpPr>
        <p:spPr>
          <a:xfrm>
            <a:off x="6016967" y="1950792"/>
            <a:ext cx="640080" cy="629074"/>
          </a:xfrm>
          <a:prstGeom prst="actionButtonBlank">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65" name="Action Button: Custom 64">
            <a:hlinkClick r:id="" action="ppaction://noaction" highlightClick="1">
              <a:snd r:embed="rId8" name="9.2.1.6 slide 20 6.wav"/>
            </a:hlinkClick>
          </p:cNvPr>
          <p:cNvSpPr/>
          <p:nvPr/>
        </p:nvSpPr>
        <p:spPr>
          <a:xfrm>
            <a:off x="6016967" y="2722372"/>
            <a:ext cx="640080" cy="629074"/>
          </a:xfrm>
          <a:prstGeom prst="actionButtonBlank">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68" name="Action Button: Custom 67">
            <a:hlinkClick r:id="" action="ppaction://noaction" highlightClick="1">
              <a:snd r:embed="rId9" name="9.2.1.6 slide 20 7.wav"/>
            </a:hlinkClick>
          </p:cNvPr>
          <p:cNvSpPr/>
          <p:nvPr/>
        </p:nvSpPr>
        <p:spPr>
          <a:xfrm>
            <a:off x="6035173" y="3525304"/>
            <a:ext cx="640080" cy="629074"/>
          </a:xfrm>
          <a:prstGeom prst="actionButtonBlank">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69" name="Action Button: Custom 68">
            <a:hlinkClick r:id="" action="ppaction://noaction" highlightClick="1">
              <a:snd r:embed="rId10" name="9.2.1.6 slide 20 8.wav"/>
            </a:hlinkClick>
          </p:cNvPr>
          <p:cNvSpPr/>
          <p:nvPr/>
        </p:nvSpPr>
        <p:spPr>
          <a:xfrm>
            <a:off x="6035173" y="4302567"/>
            <a:ext cx="640080" cy="629074"/>
          </a:xfrm>
          <a:prstGeom prst="actionButtonBlank">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0" name="TextBox 19"/>
          <p:cNvSpPr txBox="1"/>
          <p:nvPr/>
        </p:nvSpPr>
        <p:spPr>
          <a:xfrm>
            <a:off x="110970" y="1243638"/>
            <a:ext cx="5835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Kategorie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TextBox 20"/>
          <p:cNvSpPr txBox="1"/>
          <p:nvPr/>
        </p:nvSpPr>
        <p:spPr>
          <a:xfrm>
            <a:off x="905426" y="1886967"/>
            <a:ext cx="4246837" cy="400110"/>
          </a:xfrm>
          <a:prstGeom prst="rect">
            <a:avLst/>
          </a:prstGeom>
          <a:noFill/>
          <a:ln w="19050">
            <a:noFill/>
          </a:ln>
        </p:spPr>
        <p:txBody>
          <a:bodyPr wrap="square" rtlCol="0">
            <a:spAutoFit/>
          </a:bodyPr>
          <a:lstStyle/>
          <a:p>
            <a:pPr lvl="0">
              <a:defRPr/>
            </a:pPr>
            <a:r>
              <a:rPr lang="en-GB" sz="2000" dirty="0" err="1">
                <a:solidFill>
                  <a:srgbClr val="4472C4">
                    <a:lumMod val="50000"/>
                  </a:srgbClr>
                </a:solidFill>
              </a:rPr>
              <a:t>Türkei</a:t>
            </a:r>
            <a:r>
              <a:rPr lang="en-GB" sz="2000" dirty="0">
                <a:solidFill>
                  <a:srgbClr val="4472C4">
                    <a:lumMod val="50000"/>
                  </a:srgbClr>
                </a:solidFill>
              </a:rPr>
              <a:t> | </a:t>
            </a:r>
            <a:r>
              <a:rPr lang="en-GB" sz="2000" dirty="0" err="1">
                <a:solidFill>
                  <a:srgbClr val="4472C4">
                    <a:lumMod val="50000"/>
                  </a:srgbClr>
                </a:solidFill>
              </a:rPr>
              <a:t>Polen</a:t>
            </a:r>
            <a:r>
              <a:rPr lang="en-GB" sz="2000" dirty="0">
                <a:solidFill>
                  <a:srgbClr val="4472C4">
                    <a:lumMod val="50000"/>
                  </a:srgbClr>
                </a:solidFill>
              </a:rPr>
              <a:t> | Schweiz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4419600" y="1996735"/>
            <a:ext cx="1285830"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Länder</a:t>
            </a:r>
          </a:p>
        </p:txBody>
      </p:sp>
      <p:sp>
        <p:nvSpPr>
          <p:cNvPr id="74" name="TextBox 73"/>
          <p:cNvSpPr txBox="1"/>
          <p:nvPr/>
        </p:nvSpPr>
        <p:spPr>
          <a:xfrm>
            <a:off x="895567" y="2639790"/>
            <a:ext cx="3089332" cy="705520"/>
          </a:xfrm>
          <a:prstGeom prst="rect">
            <a:avLst/>
          </a:prstGeom>
          <a:noFill/>
          <a:ln w="19050">
            <a:noFill/>
          </a:ln>
        </p:spPr>
        <p:txBody>
          <a:bodyPr wrap="square" rtlCol="0">
            <a:spAutoFit/>
          </a:bodyPr>
          <a:lstStyle/>
          <a:p>
            <a:pPr lvl="0">
              <a:defRPr/>
            </a:pPr>
            <a:r>
              <a:rPr lang="en-GB" sz="2000" dirty="0" err="1">
                <a:solidFill>
                  <a:srgbClr val="4472C4">
                    <a:lumMod val="50000"/>
                  </a:srgbClr>
                </a:solidFill>
              </a:rPr>
              <a:t>Türkisch</a:t>
            </a:r>
            <a:r>
              <a:rPr lang="en-GB" sz="2000" dirty="0">
                <a:solidFill>
                  <a:srgbClr val="4472C4">
                    <a:lumMod val="50000"/>
                  </a:srgbClr>
                </a:solidFill>
              </a:rPr>
              <a:t> | </a:t>
            </a:r>
            <a:r>
              <a:rPr lang="en-GB" sz="2000" dirty="0" err="1">
                <a:solidFill>
                  <a:srgbClr val="4472C4">
                    <a:lumMod val="50000"/>
                  </a:srgbClr>
                </a:solidFill>
              </a:rPr>
              <a:t>Polnisch</a:t>
            </a:r>
            <a:r>
              <a:rPr lang="en-GB" sz="2000" dirty="0">
                <a:solidFill>
                  <a:srgbClr val="4472C4">
                    <a:lumMod val="50000"/>
                  </a:srgbClr>
                </a:solidFill>
              </a:rPr>
              <a:t> | Deutsch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p:cNvSpPr txBox="1"/>
          <p:nvPr/>
        </p:nvSpPr>
        <p:spPr>
          <a:xfrm>
            <a:off x="4256278" y="2791312"/>
            <a:ext cx="1450758"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Sprachen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8" name="TextBox 77"/>
          <p:cNvSpPr txBox="1"/>
          <p:nvPr/>
        </p:nvSpPr>
        <p:spPr>
          <a:xfrm>
            <a:off x="887406" y="3461440"/>
            <a:ext cx="4246837" cy="369332"/>
          </a:xfrm>
          <a:prstGeom prst="rect">
            <a:avLst/>
          </a:prstGeom>
          <a:noFill/>
          <a:ln w="19050">
            <a:noFill/>
          </a:ln>
        </p:spPr>
        <p:txBody>
          <a:bodyPr wrap="square" rtlCol="0">
            <a:spAutoFit/>
          </a:bodyPr>
          <a:lstStyle/>
          <a:p>
            <a:pPr lvl="0">
              <a:defRPr/>
            </a:pPr>
            <a:r>
              <a:rPr lang="de-DE" dirty="0"/>
              <a:t>Hund | Katze | Maus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p:cNvSpPr txBox="1"/>
          <p:nvPr/>
        </p:nvSpPr>
        <p:spPr>
          <a:xfrm>
            <a:off x="4256278" y="3547769"/>
            <a:ext cx="1441153"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Haustiere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2" name="TextBox 81"/>
          <p:cNvSpPr txBox="1"/>
          <p:nvPr/>
        </p:nvSpPr>
        <p:spPr>
          <a:xfrm>
            <a:off x="805346" y="4245640"/>
            <a:ext cx="4246837" cy="400110"/>
          </a:xfrm>
          <a:prstGeom prst="rect">
            <a:avLst/>
          </a:prstGeom>
          <a:noFill/>
          <a:ln w="19050">
            <a:noFill/>
          </a:ln>
        </p:spPr>
        <p:txBody>
          <a:bodyPr wrap="square" rtlCol="0">
            <a:spAutoFit/>
          </a:bodyPr>
          <a:lstStyle/>
          <a:p>
            <a:pPr lvl="0">
              <a:defRPr/>
            </a:pPr>
            <a:r>
              <a:rPr lang="en-GB" sz="2000" dirty="0" err="1">
                <a:solidFill>
                  <a:srgbClr val="4472C4">
                    <a:lumMod val="50000"/>
                  </a:srgbClr>
                </a:solidFill>
              </a:rPr>
              <a:t>kalt</a:t>
            </a:r>
            <a:r>
              <a:rPr lang="en-GB" sz="2000" dirty="0">
                <a:solidFill>
                  <a:srgbClr val="4472C4">
                    <a:lumMod val="50000"/>
                  </a:srgbClr>
                </a:solidFill>
              </a:rPr>
              <a:t> | </a:t>
            </a:r>
            <a:r>
              <a:rPr lang="en-GB" sz="2000" dirty="0" err="1">
                <a:solidFill>
                  <a:srgbClr val="4472C4">
                    <a:lumMod val="50000"/>
                  </a:srgbClr>
                </a:solidFill>
              </a:rPr>
              <a:t>heiß</a:t>
            </a:r>
            <a:r>
              <a:rPr lang="en-GB" sz="2000" dirty="0">
                <a:solidFill>
                  <a:srgbClr val="4472C4">
                    <a:lumMod val="50000"/>
                  </a:srgbClr>
                </a:solidFill>
              </a:rPr>
              <a:t> | </a:t>
            </a:r>
            <a:r>
              <a:rPr lang="en-GB" sz="2000" dirty="0" err="1">
                <a:solidFill>
                  <a:srgbClr val="4472C4">
                    <a:lumMod val="50000"/>
                  </a:srgbClr>
                </a:solidFill>
              </a:rPr>
              <a:t>lecker</a:t>
            </a:r>
            <a:r>
              <a:rPr lang="en-GB" sz="2000" dirty="0">
                <a:solidFill>
                  <a:srgbClr val="4472C4">
                    <a:lumMod val="50000"/>
                  </a:srgbClr>
                </a:solidFill>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3" name="TextBox 82"/>
          <p:cNvSpPr txBox="1"/>
          <p:nvPr/>
        </p:nvSpPr>
        <p:spPr>
          <a:xfrm>
            <a:off x="4275998" y="4355198"/>
            <a:ext cx="1429432" cy="40497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Essen</a:t>
            </a:r>
          </a:p>
        </p:txBody>
      </p:sp>
      <p:sp>
        <p:nvSpPr>
          <p:cNvPr id="85" name="TextBox 84"/>
          <p:cNvSpPr txBox="1"/>
          <p:nvPr/>
        </p:nvSpPr>
        <p:spPr>
          <a:xfrm>
            <a:off x="6643782" y="1911483"/>
            <a:ext cx="4246837" cy="400110"/>
          </a:xfrm>
          <a:prstGeom prst="rect">
            <a:avLst/>
          </a:prstGeom>
          <a:noFill/>
          <a:ln w="19050">
            <a:noFill/>
          </a:ln>
        </p:spPr>
        <p:txBody>
          <a:bodyPr wrap="square" rtlCol="0">
            <a:spAutoFit/>
          </a:bodyPr>
          <a:lstStyle/>
          <a:p>
            <a:pPr lvl="0">
              <a:defRPr/>
            </a:pPr>
            <a:r>
              <a:rPr lang="en-GB" sz="2000" dirty="0">
                <a:solidFill>
                  <a:srgbClr val="4472C4">
                    <a:lumMod val="50000"/>
                  </a:srgbClr>
                </a:solidFill>
              </a:rPr>
              <a:t>Wand | </a:t>
            </a:r>
            <a:r>
              <a:rPr lang="en-GB" sz="2000" dirty="0" err="1">
                <a:solidFill>
                  <a:srgbClr val="4472C4">
                    <a:lumMod val="50000"/>
                  </a:srgbClr>
                </a:solidFill>
              </a:rPr>
              <a:t>Tür</a:t>
            </a:r>
            <a:r>
              <a:rPr lang="en-GB" sz="2000" dirty="0">
                <a:solidFill>
                  <a:srgbClr val="4472C4">
                    <a:lumMod val="50000"/>
                  </a:srgbClr>
                </a:solidFill>
              </a:rPr>
              <a:t> | </a:t>
            </a:r>
            <a:r>
              <a:rPr lang="en-GB" sz="2000" dirty="0" err="1">
                <a:solidFill>
                  <a:srgbClr val="4472C4">
                    <a:lumMod val="50000"/>
                  </a:srgbClr>
                </a:solidFill>
              </a:rPr>
              <a:t>Raum</a:t>
            </a:r>
            <a:r>
              <a:rPr lang="en-GB" sz="2000" dirty="0">
                <a:solidFill>
                  <a:srgbClr val="4472C4">
                    <a:lumMod val="50000"/>
                  </a:srgbClr>
                </a:solidFill>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8" name="TextBox 87"/>
          <p:cNvSpPr txBox="1"/>
          <p:nvPr/>
        </p:nvSpPr>
        <p:spPr>
          <a:xfrm>
            <a:off x="9763455" y="1923224"/>
            <a:ext cx="1953908"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Wohnung</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0" name="TextBox 89"/>
          <p:cNvSpPr txBox="1"/>
          <p:nvPr/>
        </p:nvSpPr>
        <p:spPr>
          <a:xfrm>
            <a:off x="6731848" y="2682966"/>
            <a:ext cx="4246837" cy="400110"/>
          </a:xfrm>
          <a:prstGeom prst="rect">
            <a:avLst/>
          </a:prstGeom>
          <a:noFill/>
          <a:ln w="19050">
            <a:noFill/>
          </a:ln>
        </p:spPr>
        <p:txBody>
          <a:bodyPr wrap="square" rtlCol="0">
            <a:spAutoFit/>
          </a:bodyPr>
          <a:lstStyle/>
          <a:p>
            <a:pPr lvl="0">
              <a:defRPr/>
            </a:pPr>
            <a:r>
              <a:rPr lang="en-GB" sz="2000" dirty="0" err="1">
                <a:solidFill>
                  <a:srgbClr val="4472C4">
                    <a:lumMod val="50000"/>
                  </a:srgbClr>
                </a:solidFill>
              </a:rPr>
              <a:t>Weile</a:t>
            </a:r>
            <a:r>
              <a:rPr lang="en-GB" sz="2000" dirty="0">
                <a:solidFill>
                  <a:srgbClr val="4472C4">
                    <a:lumMod val="50000"/>
                  </a:srgbClr>
                </a:solidFill>
              </a:rPr>
              <a:t> | Moment | </a:t>
            </a:r>
            <a:r>
              <a:rPr lang="en-GB" sz="2000" dirty="0" err="1">
                <a:solidFill>
                  <a:srgbClr val="4472C4">
                    <a:lumMod val="50000"/>
                  </a:srgbClr>
                </a:solidFill>
              </a:rPr>
              <a:t>Stunde</a:t>
            </a:r>
            <a:r>
              <a:rPr lang="en-GB" sz="2000" dirty="0">
                <a:solidFill>
                  <a:srgbClr val="4472C4">
                    <a:lumMod val="50000"/>
                  </a:srgbClr>
                </a:solidFill>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1" name="TextBox 90"/>
          <p:cNvSpPr txBox="1"/>
          <p:nvPr/>
        </p:nvSpPr>
        <p:spPr>
          <a:xfrm>
            <a:off x="10268211" y="2648776"/>
            <a:ext cx="1449152"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Zeit</a:t>
            </a:r>
          </a:p>
        </p:txBody>
      </p:sp>
      <p:sp>
        <p:nvSpPr>
          <p:cNvPr id="93" name="TextBox 92"/>
          <p:cNvSpPr txBox="1"/>
          <p:nvPr/>
        </p:nvSpPr>
        <p:spPr>
          <a:xfrm>
            <a:off x="6722815" y="3485898"/>
            <a:ext cx="4246837" cy="400110"/>
          </a:xfrm>
          <a:prstGeom prst="rect">
            <a:avLst/>
          </a:prstGeom>
          <a:noFill/>
          <a:ln w="19050">
            <a:noFill/>
          </a:ln>
        </p:spPr>
        <p:txBody>
          <a:bodyPr wrap="square" rtlCol="0">
            <a:spAutoFit/>
          </a:bodyPr>
          <a:lstStyle/>
          <a:p>
            <a:pPr lvl="0">
              <a:defRPr/>
            </a:pPr>
            <a:r>
              <a:rPr lang="en-GB" sz="2000" dirty="0" err="1">
                <a:solidFill>
                  <a:srgbClr val="4472C4">
                    <a:lumMod val="50000"/>
                  </a:srgbClr>
                </a:solidFill>
              </a:rPr>
              <a:t>hängen</a:t>
            </a:r>
            <a:r>
              <a:rPr lang="en-GB" sz="2000" dirty="0">
                <a:solidFill>
                  <a:srgbClr val="4472C4">
                    <a:lumMod val="50000"/>
                  </a:srgbClr>
                </a:solidFill>
              </a:rPr>
              <a:t> | </a:t>
            </a:r>
            <a:r>
              <a:rPr lang="en-GB" sz="2000" dirty="0" err="1">
                <a:solidFill>
                  <a:srgbClr val="4472C4">
                    <a:lumMod val="50000"/>
                  </a:srgbClr>
                </a:solidFill>
              </a:rPr>
              <a:t>liegen</a:t>
            </a:r>
            <a:r>
              <a:rPr lang="en-GB" sz="2000" dirty="0">
                <a:solidFill>
                  <a:srgbClr val="4472C4">
                    <a:lumMod val="50000"/>
                  </a:srgbClr>
                </a:solidFill>
              </a:rPr>
              <a:t> | </a:t>
            </a:r>
            <a:r>
              <a:rPr lang="en-GB" sz="2000" dirty="0" err="1">
                <a:solidFill>
                  <a:srgbClr val="4472C4">
                    <a:lumMod val="50000"/>
                  </a:srgbClr>
                </a:solidFill>
              </a:rPr>
              <a:t>sitzen</a:t>
            </a:r>
            <a:r>
              <a:rPr lang="en-GB" sz="2000" dirty="0">
                <a:solidFill>
                  <a:srgbClr val="4472C4">
                    <a:lumMod val="50000"/>
                  </a:srgbClr>
                </a:solidFill>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TextBox 93"/>
          <p:cNvSpPr txBox="1"/>
          <p:nvPr/>
        </p:nvSpPr>
        <p:spPr>
          <a:xfrm>
            <a:off x="10257817" y="3541034"/>
            <a:ext cx="1449152"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Positionen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6" name="TextBox 95"/>
          <p:cNvSpPr txBox="1"/>
          <p:nvPr/>
        </p:nvSpPr>
        <p:spPr>
          <a:xfrm>
            <a:off x="6722814" y="4245640"/>
            <a:ext cx="3040641" cy="707886"/>
          </a:xfrm>
          <a:prstGeom prst="rect">
            <a:avLst/>
          </a:prstGeom>
          <a:noFill/>
          <a:ln w="19050">
            <a:noFill/>
          </a:ln>
        </p:spPr>
        <p:txBody>
          <a:bodyPr wrap="square" rtlCol="0">
            <a:spAutoFit/>
          </a:bodyPr>
          <a:lstStyle/>
          <a:p>
            <a:pPr lvl="0">
              <a:defRPr/>
            </a:pPr>
            <a:r>
              <a:rPr lang="en-GB" sz="2000" dirty="0">
                <a:solidFill>
                  <a:srgbClr val="4472C4">
                    <a:lumMod val="50000"/>
                  </a:srgbClr>
                </a:solidFill>
              </a:rPr>
              <a:t>Nachbar | Gast | </a:t>
            </a:r>
            <a:r>
              <a:rPr lang="en-GB" sz="2000" dirty="0" err="1">
                <a:solidFill>
                  <a:srgbClr val="4472C4">
                    <a:lumMod val="50000"/>
                  </a:srgbClr>
                </a:solidFill>
              </a:rPr>
              <a:t>Geschwister</a:t>
            </a:r>
            <a:r>
              <a:rPr lang="en-GB" sz="2000" dirty="0">
                <a:solidFill>
                  <a:srgbClr val="4472C4">
                    <a:lumMod val="50000"/>
                  </a:srgbClr>
                </a:solidFill>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7" name="TextBox 96"/>
          <p:cNvSpPr txBox="1"/>
          <p:nvPr/>
        </p:nvSpPr>
        <p:spPr>
          <a:xfrm>
            <a:off x="9987683" y="4257381"/>
            <a:ext cx="1719286"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Menschen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AA28A774-8F12-4330-B5CA-43BA4F2B24BE}"/>
              </a:ext>
            </a:extLst>
          </p:cNvPr>
          <p:cNvSpPr txBox="1"/>
          <p:nvPr/>
        </p:nvSpPr>
        <p:spPr>
          <a:xfrm>
            <a:off x="4127286" y="5271496"/>
            <a:ext cx="1301271"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Essen</a:t>
            </a:r>
          </a:p>
        </p:txBody>
      </p:sp>
      <p:sp>
        <p:nvSpPr>
          <p:cNvPr id="60" name="TextBox 59">
            <a:extLst>
              <a:ext uri="{FF2B5EF4-FFF2-40B4-BE49-F238E27FC236}">
                <a16:creationId xmlns:a16="http://schemas.microsoft.com/office/drawing/2014/main" id="{CF5481A2-5222-406C-A9E2-932723485CB8}"/>
              </a:ext>
            </a:extLst>
          </p:cNvPr>
          <p:cNvSpPr txBox="1"/>
          <p:nvPr/>
        </p:nvSpPr>
        <p:spPr>
          <a:xfrm>
            <a:off x="6722814" y="5293929"/>
            <a:ext cx="1710099"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Wohnung</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06C8740B-A831-4105-8925-B8142581813B}"/>
              </a:ext>
            </a:extLst>
          </p:cNvPr>
          <p:cNvSpPr txBox="1"/>
          <p:nvPr/>
        </p:nvSpPr>
        <p:spPr>
          <a:xfrm>
            <a:off x="2964779" y="5791765"/>
            <a:ext cx="1152975"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Zeit</a:t>
            </a:r>
          </a:p>
        </p:txBody>
      </p:sp>
      <p:sp>
        <p:nvSpPr>
          <p:cNvPr id="62" name="TextBox 61">
            <a:extLst>
              <a:ext uri="{FF2B5EF4-FFF2-40B4-BE49-F238E27FC236}">
                <a16:creationId xmlns:a16="http://schemas.microsoft.com/office/drawing/2014/main" id="{9BF580E5-7241-4008-A6C1-34E19EC2311E}"/>
              </a:ext>
            </a:extLst>
          </p:cNvPr>
          <p:cNvSpPr txBox="1"/>
          <p:nvPr/>
        </p:nvSpPr>
        <p:spPr>
          <a:xfrm>
            <a:off x="1561334" y="5280669"/>
            <a:ext cx="1449152"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Positionen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26423FC7-BF8B-453D-BE38-C0E44B960E80}"/>
              </a:ext>
            </a:extLst>
          </p:cNvPr>
          <p:cNvSpPr txBox="1"/>
          <p:nvPr/>
        </p:nvSpPr>
        <p:spPr>
          <a:xfrm>
            <a:off x="8548395" y="5811072"/>
            <a:ext cx="1727815"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Menschen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72A54AAC-A0C4-49D0-9EF5-46A91B1D49AF}"/>
              </a:ext>
            </a:extLst>
          </p:cNvPr>
          <p:cNvSpPr txBox="1"/>
          <p:nvPr/>
        </p:nvSpPr>
        <p:spPr>
          <a:xfrm>
            <a:off x="5428557" y="5786024"/>
            <a:ext cx="1285830"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Länder</a:t>
            </a:r>
          </a:p>
        </p:txBody>
      </p:sp>
      <p:sp>
        <p:nvSpPr>
          <p:cNvPr id="72" name="TextBox 71">
            <a:extLst>
              <a:ext uri="{FF2B5EF4-FFF2-40B4-BE49-F238E27FC236}">
                <a16:creationId xmlns:a16="http://schemas.microsoft.com/office/drawing/2014/main" id="{64A68A2C-5724-405E-A204-1605350DED4D}"/>
              </a:ext>
            </a:extLst>
          </p:cNvPr>
          <p:cNvSpPr txBox="1"/>
          <p:nvPr/>
        </p:nvSpPr>
        <p:spPr>
          <a:xfrm>
            <a:off x="193286" y="5811072"/>
            <a:ext cx="1450758"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Sprachen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869920DB-DA85-4201-B48B-0E3DC044D19C}"/>
              </a:ext>
            </a:extLst>
          </p:cNvPr>
          <p:cNvSpPr txBox="1"/>
          <p:nvPr/>
        </p:nvSpPr>
        <p:spPr>
          <a:xfrm>
            <a:off x="10276210" y="5251950"/>
            <a:ext cx="1441153" cy="400110"/>
          </a:xfrm>
          <a:prstGeom prst="rect">
            <a:avLst/>
          </a:prstGeom>
          <a:solidFill>
            <a:schemeClr val="accent5">
              <a:lumMod val="50000"/>
            </a:schemeClr>
          </a:solidFill>
          <a:ln w="1905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Haustiere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8" name="Picture 37" descr="background rectangle">
            <a:extLst>
              <a:ext uri="{FF2B5EF4-FFF2-40B4-BE49-F238E27FC236}">
                <a16:creationId xmlns:a16="http://schemas.microsoft.com/office/drawing/2014/main" id="{6C8E5BC9-11D3-4066-8BE2-63A30D544ACE}"/>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39" name="Title 3">
            <a:extLst>
              <a:ext uri="{FF2B5EF4-FFF2-40B4-BE49-F238E27FC236}">
                <a16:creationId xmlns:a16="http://schemas.microsoft.com/office/drawing/2014/main" id="{B36262EA-B46E-47E8-9C7E-241DF1E36E4A}"/>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Kategorien</a:t>
            </a:r>
            <a:endParaRPr lang="en-GB" sz="3600" b="1" dirty="0">
              <a:solidFill>
                <a:schemeClr val="bg1"/>
              </a:solidFill>
            </a:endParaRPr>
          </a:p>
        </p:txBody>
      </p:sp>
    </p:spTree>
    <p:extLst>
      <p:ext uri="{BB962C8B-B14F-4D97-AF65-F5344CB8AC3E}">
        <p14:creationId xmlns:p14="http://schemas.microsoft.com/office/powerpoint/2010/main" val="55509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25" presetClass="emph" presetSubtype="0" fill="hold" grpId="0" nodeType="withEffect">
                                  <p:stCondLst>
                                    <p:cond delay="0"/>
                                  </p:stCondLst>
                                  <p:childTnLst>
                                    <p:animClr clrSpc="hsl" dir="cw">
                                      <p:cBhvr override="childStyle">
                                        <p:cTn id="12" dur="500" fill="hold"/>
                                        <p:tgtEl>
                                          <p:spTgt spid="67"/>
                                        </p:tgtEl>
                                        <p:attrNameLst>
                                          <p:attrName>style.color</p:attrName>
                                        </p:attrNameLst>
                                      </p:cBhvr>
                                      <p:by>
                                        <p:hsl h="0" s="-70588" l="0"/>
                                      </p:by>
                                    </p:animClr>
                                    <p:animClr clrSpc="hsl" dir="cw">
                                      <p:cBhvr>
                                        <p:cTn id="13" dur="500" fill="hold"/>
                                        <p:tgtEl>
                                          <p:spTgt spid="67"/>
                                        </p:tgtEl>
                                        <p:attrNameLst>
                                          <p:attrName>fillcolor</p:attrName>
                                        </p:attrNameLst>
                                      </p:cBhvr>
                                      <p:by>
                                        <p:hsl h="0" s="-70588" l="0"/>
                                      </p:by>
                                    </p:animClr>
                                    <p:animClr clrSpc="hsl" dir="cw">
                                      <p:cBhvr>
                                        <p:cTn id="14" dur="500" fill="hold"/>
                                        <p:tgtEl>
                                          <p:spTgt spid="67"/>
                                        </p:tgtEl>
                                        <p:attrNameLst>
                                          <p:attrName>stroke.color</p:attrName>
                                        </p:attrNameLst>
                                      </p:cBhvr>
                                      <p:by>
                                        <p:hsl h="0" s="-70588" l="0"/>
                                      </p:by>
                                    </p:animClr>
                                    <p:set>
                                      <p:cBhvr>
                                        <p:cTn id="15" dur="500" fill="hold"/>
                                        <p:tgtEl>
                                          <p:spTgt spid="67"/>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par>
                                <p:cTn id="24" presetID="25" presetClass="emph" presetSubtype="0" fill="hold" grpId="0" nodeType="withEffect">
                                  <p:stCondLst>
                                    <p:cond delay="0"/>
                                  </p:stCondLst>
                                  <p:childTnLst>
                                    <p:animClr clrSpc="hsl" dir="cw">
                                      <p:cBhvr override="childStyle">
                                        <p:cTn id="25" dur="500" fill="hold"/>
                                        <p:tgtEl>
                                          <p:spTgt spid="72"/>
                                        </p:tgtEl>
                                        <p:attrNameLst>
                                          <p:attrName>style.color</p:attrName>
                                        </p:attrNameLst>
                                      </p:cBhvr>
                                      <p:by>
                                        <p:hsl h="0" s="-70588" l="0"/>
                                      </p:by>
                                    </p:animClr>
                                    <p:animClr clrSpc="hsl" dir="cw">
                                      <p:cBhvr>
                                        <p:cTn id="26" dur="500" fill="hold"/>
                                        <p:tgtEl>
                                          <p:spTgt spid="72"/>
                                        </p:tgtEl>
                                        <p:attrNameLst>
                                          <p:attrName>fillcolor</p:attrName>
                                        </p:attrNameLst>
                                      </p:cBhvr>
                                      <p:by>
                                        <p:hsl h="0" s="-70588" l="0"/>
                                      </p:by>
                                    </p:animClr>
                                    <p:animClr clrSpc="hsl" dir="cw">
                                      <p:cBhvr>
                                        <p:cTn id="27" dur="500" fill="hold"/>
                                        <p:tgtEl>
                                          <p:spTgt spid="72"/>
                                        </p:tgtEl>
                                        <p:attrNameLst>
                                          <p:attrName>stroke.color</p:attrName>
                                        </p:attrNameLst>
                                      </p:cBhvr>
                                      <p:by>
                                        <p:hsl h="0" s="-70588" l="0"/>
                                      </p:by>
                                    </p:animClr>
                                    <p:set>
                                      <p:cBhvr>
                                        <p:cTn id="28" dur="500" fill="hold"/>
                                        <p:tgtEl>
                                          <p:spTgt spid="7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par>
                                <p:cTn id="37" presetID="25" presetClass="emph" presetSubtype="0" fill="hold" grpId="0" nodeType="withEffect">
                                  <p:stCondLst>
                                    <p:cond delay="0"/>
                                  </p:stCondLst>
                                  <p:childTnLst>
                                    <p:animClr clrSpc="hsl" dir="cw">
                                      <p:cBhvr override="childStyle">
                                        <p:cTn id="38" dur="500" fill="hold"/>
                                        <p:tgtEl>
                                          <p:spTgt spid="79"/>
                                        </p:tgtEl>
                                        <p:attrNameLst>
                                          <p:attrName>style.color</p:attrName>
                                        </p:attrNameLst>
                                      </p:cBhvr>
                                      <p:by>
                                        <p:hsl h="0" s="-70588" l="0"/>
                                      </p:by>
                                    </p:animClr>
                                    <p:animClr clrSpc="hsl" dir="cw">
                                      <p:cBhvr>
                                        <p:cTn id="39" dur="500" fill="hold"/>
                                        <p:tgtEl>
                                          <p:spTgt spid="79"/>
                                        </p:tgtEl>
                                        <p:attrNameLst>
                                          <p:attrName>fillcolor</p:attrName>
                                        </p:attrNameLst>
                                      </p:cBhvr>
                                      <p:by>
                                        <p:hsl h="0" s="-70588" l="0"/>
                                      </p:by>
                                    </p:animClr>
                                    <p:animClr clrSpc="hsl" dir="cw">
                                      <p:cBhvr>
                                        <p:cTn id="40" dur="500" fill="hold"/>
                                        <p:tgtEl>
                                          <p:spTgt spid="79"/>
                                        </p:tgtEl>
                                        <p:attrNameLst>
                                          <p:attrName>stroke.color</p:attrName>
                                        </p:attrNameLst>
                                      </p:cBhvr>
                                      <p:by>
                                        <p:hsl h="0" s="-70588" l="0"/>
                                      </p:by>
                                    </p:animClr>
                                    <p:set>
                                      <p:cBhvr>
                                        <p:cTn id="41" dur="500" fill="hold"/>
                                        <p:tgtEl>
                                          <p:spTgt spid="79"/>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8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3"/>
                                        </p:tgtEl>
                                        <p:attrNameLst>
                                          <p:attrName>style.visibility</p:attrName>
                                        </p:attrNameLst>
                                      </p:cBhvr>
                                      <p:to>
                                        <p:strVal val="visible"/>
                                      </p:to>
                                    </p:set>
                                  </p:childTnLst>
                                </p:cTn>
                              </p:par>
                              <p:par>
                                <p:cTn id="50" presetID="25" presetClass="emph" presetSubtype="0" fill="hold" grpId="0" nodeType="withEffect">
                                  <p:stCondLst>
                                    <p:cond delay="0"/>
                                  </p:stCondLst>
                                  <p:childTnLst>
                                    <p:animClr clrSpc="hsl" dir="cw">
                                      <p:cBhvr override="childStyle">
                                        <p:cTn id="51" dur="500" fill="hold"/>
                                        <p:tgtEl>
                                          <p:spTgt spid="59"/>
                                        </p:tgtEl>
                                        <p:attrNameLst>
                                          <p:attrName>style.color</p:attrName>
                                        </p:attrNameLst>
                                      </p:cBhvr>
                                      <p:by>
                                        <p:hsl h="0" s="-70588" l="0"/>
                                      </p:by>
                                    </p:animClr>
                                    <p:animClr clrSpc="hsl" dir="cw">
                                      <p:cBhvr>
                                        <p:cTn id="52" dur="500" fill="hold"/>
                                        <p:tgtEl>
                                          <p:spTgt spid="59"/>
                                        </p:tgtEl>
                                        <p:attrNameLst>
                                          <p:attrName>fillcolor</p:attrName>
                                        </p:attrNameLst>
                                      </p:cBhvr>
                                      <p:by>
                                        <p:hsl h="0" s="-70588" l="0"/>
                                      </p:by>
                                    </p:animClr>
                                    <p:animClr clrSpc="hsl" dir="cw">
                                      <p:cBhvr>
                                        <p:cTn id="53" dur="500" fill="hold"/>
                                        <p:tgtEl>
                                          <p:spTgt spid="59"/>
                                        </p:tgtEl>
                                        <p:attrNameLst>
                                          <p:attrName>stroke.color</p:attrName>
                                        </p:attrNameLst>
                                      </p:cBhvr>
                                      <p:by>
                                        <p:hsl h="0" s="-70588" l="0"/>
                                      </p:by>
                                    </p:animClr>
                                    <p:set>
                                      <p:cBhvr>
                                        <p:cTn id="54" dur="500" fill="hold"/>
                                        <p:tgtEl>
                                          <p:spTgt spid="59"/>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par>
                                <p:cTn id="63" presetID="25" presetClass="emph" presetSubtype="0" fill="hold" grpId="0" nodeType="withEffect">
                                  <p:stCondLst>
                                    <p:cond delay="0"/>
                                  </p:stCondLst>
                                  <p:childTnLst>
                                    <p:animClr clrSpc="hsl" dir="cw">
                                      <p:cBhvr override="childStyle">
                                        <p:cTn id="64" dur="500" fill="hold"/>
                                        <p:tgtEl>
                                          <p:spTgt spid="60"/>
                                        </p:tgtEl>
                                        <p:attrNameLst>
                                          <p:attrName>style.color</p:attrName>
                                        </p:attrNameLst>
                                      </p:cBhvr>
                                      <p:by>
                                        <p:hsl h="0" s="-70588" l="0"/>
                                      </p:by>
                                    </p:animClr>
                                    <p:animClr clrSpc="hsl" dir="cw">
                                      <p:cBhvr>
                                        <p:cTn id="65" dur="500" fill="hold"/>
                                        <p:tgtEl>
                                          <p:spTgt spid="60"/>
                                        </p:tgtEl>
                                        <p:attrNameLst>
                                          <p:attrName>fillcolor</p:attrName>
                                        </p:attrNameLst>
                                      </p:cBhvr>
                                      <p:by>
                                        <p:hsl h="0" s="-70588" l="0"/>
                                      </p:by>
                                    </p:animClr>
                                    <p:animClr clrSpc="hsl" dir="cw">
                                      <p:cBhvr>
                                        <p:cTn id="66" dur="500" fill="hold"/>
                                        <p:tgtEl>
                                          <p:spTgt spid="60"/>
                                        </p:tgtEl>
                                        <p:attrNameLst>
                                          <p:attrName>stroke.color</p:attrName>
                                        </p:attrNameLst>
                                      </p:cBhvr>
                                      <p:by>
                                        <p:hsl h="0" s="-70588" l="0"/>
                                      </p:by>
                                    </p:animClr>
                                    <p:set>
                                      <p:cBhvr>
                                        <p:cTn id="67" dur="500" fill="hold"/>
                                        <p:tgtEl>
                                          <p:spTgt spid="60"/>
                                        </p:tgtEl>
                                        <p:attrNameLst>
                                          <p:attrName>fill.type</p:attrName>
                                        </p:attrNameLst>
                                      </p:cBhvr>
                                      <p:to>
                                        <p:strVal val="solid"/>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9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91"/>
                                        </p:tgtEl>
                                        <p:attrNameLst>
                                          <p:attrName>style.visibility</p:attrName>
                                        </p:attrNameLst>
                                      </p:cBhvr>
                                      <p:to>
                                        <p:strVal val="visible"/>
                                      </p:to>
                                    </p:set>
                                  </p:childTnLst>
                                </p:cTn>
                              </p:par>
                              <p:par>
                                <p:cTn id="76" presetID="25" presetClass="emph" presetSubtype="0" fill="hold" grpId="0" nodeType="withEffect">
                                  <p:stCondLst>
                                    <p:cond delay="0"/>
                                  </p:stCondLst>
                                  <p:childTnLst>
                                    <p:animClr clrSpc="hsl" dir="cw">
                                      <p:cBhvr override="childStyle">
                                        <p:cTn id="77" dur="500" fill="hold"/>
                                        <p:tgtEl>
                                          <p:spTgt spid="61"/>
                                        </p:tgtEl>
                                        <p:attrNameLst>
                                          <p:attrName>style.color</p:attrName>
                                        </p:attrNameLst>
                                      </p:cBhvr>
                                      <p:by>
                                        <p:hsl h="0" s="-70588" l="0"/>
                                      </p:by>
                                    </p:animClr>
                                    <p:animClr clrSpc="hsl" dir="cw">
                                      <p:cBhvr>
                                        <p:cTn id="78" dur="500" fill="hold"/>
                                        <p:tgtEl>
                                          <p:spTgt spid="61"/>
                                        </p:tgtEl>
                                        <p:attrNameLst>
                                          <p:attrName>fillcolor</p:attrName>
                                        </p:attrNameLst>
                                      </p:cBhvr>
                                      <p:by>
                                        <p:hsl h="0" s="-70588" l="0"/>
                                      </p:by>
                                    </p:animClr>
                                    <p:animClr clrSpc="hsl" dir="cw">
                                      <p:cBhvr>
                                        <p:cTn id="79" dur="500" fill="hold"/>
                                        <p:tgtEl>
                                          <p:spTgt spid="61"/>
                                        </p:tgtEl>
                                        <p:attrNameLst>
                                          <p:attrName>stroke.color</p:attrName>
                                        </p:attrNameLst>
                                      </p:cBhvr>
                                      <p:by>
                                        <p:hsl h="0" s="-70588" l="0"/>
                                      </p:by>
                                    </p:animClr>
                                    <p:set>
                                      <p:cBhvr>
                                        <p:cTn id="80" dur="500" fill="hold"/>
                                        <p:tgtEl>
                                          <p:spTgt spid="61"/>
                                        </p:tgtEl>
                                        <p:attrNameLst>
                                          <p:attrName>fill.type</p:attrName>
                                        </p:attrNameLst>
                                      </p:cBhvr>
                                      <p:to>
                                        <p:strVal val="solid"/>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94"/>
                                        </p:tgtEl>
                                        <p:attrNameLst>
                                          <p:attrName>style.visibility</p:attrName>
                                        </p:attrNameLst>
                                      </p:cBhvr>
                                      <p:to>
                                        <p:strVal val="visible"/>
                                      </p:to>
                                    </p:set>
                                  </p:childTnLst>
                                </p:cTn>
                              </p:par>
                              <p:par>
                                <p:cTn id="89" presetID="25" presetClass="emph" presetSubtype="0" fill="hold" grpId="0" nodeType="withEffect">
                                  <p:stCondLst>
                                    <p:cond delay="0"/>
                                  </p:stCondLst>
                                  <p:childTnLst>
                                    <p:animClr clrSpc="hsl" dir="cw">
                                      <p:cBhvr override="childStyle">
                                        <p:cTn id="90" dur="500" fill="hold"/>
                                        <p:tgtEl>
                                          <p:spTgt spid="62"/>
                                        </p:tgtEl>
                                        <p:attrNameLst>
                                          <p:attrName>style.color</p:attrName>
                                        </p:attrNameLst>
                                      </p:cBhvr>
                                      <p:by>
                                        <p:hsl h="0" s="-70588" l="0"/>
                                      </p:by>
                                    </p:animClr>
                                    <p:animClr clrSpc="hsl" dir="cw">
                                      <p:cBhvr>
                                        <p:cTn id="91" dur="500" fill="hold"/>
                                        <p:tgtEl>
                                          <p:spTgt spid="62"/>
                                        </p:tgtEl>
                                        <p:attrNameLst>
                                          <p:attrName>fillcolor</p:attrName>
                                        </p:attrNameLst>
                                      </p:cBhvr>
                                      <p:by>
                                        <p:hsl h="0" s="-70588" l="0"/>
                                      </p:by>
                                    </p:animClr>
                                    <p:animClr clrSpc="hsl" dir="cw">
                                      <p:cBhvr>
                                        <p:cTn id="92" dur="500" fill="hold"/>
                                        <p:tgtEl>
                                          <p:spTgt spid="62"/>
                                        </p:tgtEl>
                                        <p:attrNameLst>
                                          <p:attrName>stroke.color</p:attrName>
                                        </p:attrNameLst>
                                      </p:cBhvr>
                                      <p:by>
                                        <p:hsl h="0" s="-70588" l="0"/>
                                      </p:by>
                                    </p:animClr>
                                    <p:set>
                                      <p:cBhvr>
                                        <p:cTn id="93" dur="500" fill="hold"/>
                                        <p:tgtEl>
                                          <p:spTgt spid="62"/>
                                        </p:tgtEl>
                                        <p:attrNameLst>
                                          <p:attrName>fill.type</p:attrName>
                                        </p:attrNameLst>
                                      </p:cBhvr>
                                      <p:to>
                                        <p:strVal val="solid"/>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96"/>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7"/>
                                        </p:tgtEl>
                                        <p:attrNameLst>
                                          <p:attrName>style.visibility</p:attrName>
                                        </p:attrNameLst>
                                      </p:cBhvr>
                                      <p:to>
                                        <p:strVal val="visible"/>
                                      </p:to>
                                    </p:set>
                                  </p:childTnLst>
                                </p:cTn>
                              </p:par>
                              <p:par>
                                <p:cTn id="102" presetID="25" presetClass="emph" presetSubtype="0" fill="hold" grpId="0" nodeType="withEffect">
                                  <p:stCondLst>
                                    <p:cond delay="0"/>
                                  </p:stCondLst>
                                  <p:childTnLst>
                                    <p:animClr clrSpc="hsl" dir="cw">
                                      <p:cBhvr override="childStyle">
                                        <p:cTn id="103" dur="500" fill="hold"/>
                                        <p:tgtEl>
                                          <p:spTgt spid="66"/>
                                        </p:tgtEl>
                                        <p:attrNameLst>
                                          <p:attrName>style.color</p:attrName>
                                        </p:attrNameLst>
                                      </p:cBhvr>
                                      <p:by>
                                        <p:hsl h="0" s="-70588" l="0"/>
                                      </p:by>
                                    </p:animClr>
                                    <p:animClr clrSpc="hsl" dir="cw">
                                      <p:cBhvr>
                                        <p:cTn id="104" dur="500" fill="hold"/>
                                        <p:tgtEl>
                                          <p:spTgt spid="66"/>
                                        </p:tgtEl>
                                        <p:attrNameLst>
                                          <p:attrName>fillcolor</p:attrName>
                                        </p:attrNameLst>
                                      </p:cBhvr>
                                      <p:by>
                                        <p:hsl h="0" s="-70588" l="0"/>
                                      </p:by>
                                    </p:animClr>
                                    <p:animClr clrSpc="hsl" dir="cw">
                                      <p:cBhvr>
                                        <p:cTn id="105" dur="500" fill="hold"/>
                                        <p:tgtEl>
                                          <p:spTgt spid="66"/>
                                        </p:tgtEl>
                                        <p:attrNameLst>
                                          <p:attrName>stroke.color</p:attrName>
                                        </p:attrNameLst>
                                      </p:cBhvr>
                                      <p:by>
                                        <p:hsl h="0" s="-70588" l="0"/>
                                      </p:by>
                                    </p:animClr>
                                    <p:set>
                                      <p:cBhvr>
                                        <p:cTn id="106" dur="500" fill="hold"/>
                                        <p:tgtEl>
                                          <p:spTgt spid="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74" grpId="0"/>
      <p:bldP spid="75" grpId="0" animBg="1"/>
      <p:bldP spid="78" grpId="0"/>
      <p:bldP spid="80" grpId="0" animBg="1"/>
      <p:bldP spid="82" grpId="0"/>
      <p:bldP spid="83" grpId="0" animBg="1"/>
      <p:bldP spid="85" grpId="0"/>
      <p:bldP spid="88" grpId="0" animBg="1"/>
      <p:bldP spid="90" grpId="0"/>
      <p:bldP spid="91" grpId="0" animBg="1"/>
      <p:bldP spid="93" grpId="0"/>
      <p:bldP spid="94" grpId="0" animBg="1"/>
      <p:bldP spid="96" grpId="0"/>
      <p:bldP spid="97" grpId="0" animBg="1"/>
      <p:bldP spid="59" grpId="0" animBg="1"/>
      <p:bldP spid="60" grpId="0" animBg="1"/>
      <p:bldP spid="61" grpId="0" animBg="1"/>
      <p:bldP spid="62" grpId="0" animBg="1"/>
      <p:bldP spid="66" grpId="0" animBg="1"/>
      <p:bldP spid="67" grpId="0" animBg="1"/>
      <p:bldP spid="72" grpId="0" animBg="1"/>
      <p:bldP spid="7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7143555" y="5170985"/>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1528225" y="1513499"/>
            <a:ext cx="197321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R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4417680" y="387151"/>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1528225" y="4274991"/>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2641143" y="5170985"/>
            <a:ext cx="1806863"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8953741" y="1386194"/>
            <a:ext cx="223632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d_ _ B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771006" y="2430713"/>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8219619" y="511231"/>
            <a:ext cx="146824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6063657" y="387151"/>
            <a:ext cx="2040586" cy="82290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594841" y="5211919"/>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464646" y="3178237"/>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309634" y="596285"/>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ä_ _ _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1455603" y="4274991"/>
            <a:ext cx="2012143"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instead</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4" name="Rounded Rectangle 20">
            <a:extLst>
              <a:ext uri="{FF2B5EF4-FFF2-40B4-BE49-F238E27FC236}">
                <a16:creationId xmlns:a16="http://schemas.microsoft.com/office/drawing/2014/main" id="{68ECBF48-428A-4837-BCF4-81575A426AE8}"/>
              </a:ext>
            </a:extLst>
          </p:cNvPr>
          <p:cNvSpPr/>
          <p:nvPr/>
        </p:nvSpPr>
        <p:spPr>
          <a:xfrm>
            <a:off x="9401119" y="2305902"/>
            <a:ext cx="1755309"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 _</a:t>
            </a:r>
          </a:p>
        </p:txBody>
      </p:sp>
      <p:sp>
        <p:nvSpPr>
          <p:cNvPr id="25" name="Rounded Rectangle 20">
            <a:extLst>
              <a:ext uri="{FF2B5EF4-FFF2-40B4-BE49-F238E27FC236}">
                <a16:creationId xmlns:a16="http://schemas.microsoft.com/office/drawing/2014/main" id="{22E29786-4F5B-476A-9354-28A739BA572F}"/>
              </a:ext>
            </a:extLst>
          </p:cNvPr>
          <p:cNvSpPr/>
          <p:nvPr/>
        </p:nvSpPr>
        <p:spPr>
          <a:xfrm>
            <a:off x="9396467" y="4132080"/>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A _ _</a:t>
            </a:r>
          </a:p>
        </p:txBody>
      </p:sp>
      <p:sp>
        <p:nvSpPr>
          <p:cNvPr id="26" name="Rounded Rectangle 20">
            <a:extLst>
              <a:ext uri="{FF2B5EF4-FFF2-40B4-BE49-F238E27FC236}">
                <a16:creationId xmlns:a16="http://schemas.microsoft.com/office/drawing/2014/main" id="{166EAED2-014C-4D76-9A36-EB6A83DA0E4A}"/>
              </a:ext>
            </a:extLst>
          </p:cNvPr>
          <p:cNvSpPr/>
          <p:nvPr/>
        </p:nvSpPr>
        <p:spPr>
          <a:xfrm>
            <a:off x="9289527" y="5004415"/>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_ _ _ _</a:t>
            </a:r>
          </a:p>
        </p:txBody>
      </p:sp>
      <p:sp>
        <p:nvSpPr>
          <p:cNvPr id="27" name="Rounded Rectangle 19">
            <a:extLst>
              <a:ext uri="{FF2B5EF4-FFF2-40B4-BE49-F238E27FC236}">
                <a16:creationId xmlns:a16="http://schemas.microsoft.com/office/drawing/2014/main" id="{97D556CF-ABDD-40C8-BFE5-FF1CE7DB8DBC}"/>
              </a:ext>
            </a:extLst>
          </p:cNvPr>
          <p:cNvSpPr/>
          <p:nvPr/>
        </p:nvSpPr>
        <p:spPr>
          <a:xfrm>
            <a:off x="759111" y="3347927"/>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pic>
        <p:nvPicPr>
          <p:cNvPr id="9218" name="Picture 2" descr="Equal, Math, Symbol, Icon, Sign, Mathematics, Education">
            <a:extLst>
              <a:ext uri="{FF2B5EF4-FFF2-40B4-BE49-F238E27FC236}">
                <a16:creationId xmlns:a16="http://schemas.microsoft.com/office/drawing/2014/main" id="{1B96E20F-4CD6-4F43-A32A-2EC9DEB47B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6845" y="1891467"/>
            <a:ext cx="1991034" cy="199103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567EDD9E-A70F-43DC-987C-47D68C256B2A}"/>
              </a:ext>
            </a:extLst>
          </p:cNvPr>
          <p:cNvCxnSpPr/>
          <p:nvPr/>
        </p:nvCxnSpPr>
        <p:spPr>
          <a:xfrm flipV="1">
            <a:off x="5206084" y="2224394"/>
            <a:ext cx="1484276" cy="1501501"/>
          </a:xfrm>
          <a:prstGeom prst="line">
            <a:avLst/>
          </a:prstGeom>
          <a:ln w="762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9444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7143555" y="5170985"/>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1528225" y="1513499"/>
            <a:ext cx="197321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R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4417680" y="387151"/>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1528225" y="4274991"/>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2641143" y="5170985"/>
            <a:ext cx="1806863"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8953741" y="1386194"/>
            <a:ext cx="223632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d_ _ B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771006" y="2430713"/>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8219619" y="511231"/>
            <a:ext cx="146824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6063657" y="387151"/>
            <a:ext cx="2040586" cy="82290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594841" y="5211919"/>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464646" y="3178237"/>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309634" y="596285"/>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ä_ _ _ _ _ _ </a:t>
            </a: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w</a:t>
            </a: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all (inside)</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4" name="Rounded Rectangle 20">
            <a:extLst>
              <a:ext uri="{FF2B5EF4-FFF2-40B4-BE49-F238E27FC236}">
                <a16:creationId xmlns:a16="http://schemas.microsoft.com/office/drawing/2014/main" id="{68ECBF48-428A-4837-BCF4-81575A426AE8}"/>
              </a:ext>
            </a:extLst>
          </p:cNvPr>
          <p:cNvSpPr/>
          <p:nvPr/>
        </p:nvSpPr>
        <p:spPr>
          <a:xfrm>
            <a:off x="9401119" y="2305902"/>
            <a:ext cx="1755309"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 _</a:t>
            </a:r>
          </a:p>
        </p:txBody>
      </p:sp>
      <p:sp>
        <p:nvSpPr>
          <p:cNvPr id="25" name="Rounded Rectangle 20">
            <a:extLst>
              <a:ext uri="{FF2B5EF4-FFF2-40B4-BE49-F238E27FC236}">
                <a16:creationId xmlns:a16="http://schemas.microsoft.com/office/drawing/2014/main" id="{22E29786-4F5B-476A-9354-28A739BA572F}"/>
              </a:ext>
            </a:extLst>
          </p:cNvPr>
          <p:cNvSpPr/>
          <p:nvPr/>
        </p:nvSpPr>
        <p:spPr>
          <a:xfrm>
            <a:off x="9396467" y="4132080"/>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A _ _</a:t>
            </a:r>
          </a:p>
        </p:txBody>
      </p:sp>
      <p:sp>
        <p:nvSpPr>
          <p:cNvPr id="26" name="Rounded Rectangle 20">
            <a:extLst>
              <a:ext uri="{FF2B5EF4-FFF2-40B4-BE49-F238E27FC236}">
                <a16:creationId xmlns:a16="http://schemas.microsoft.com/office/drawing/2014/main" id="{166EAED2-014C-4D76-9A36-EB6A83DA0E4A}"/>
              </a:ext>
            </a:extLst>
          </p:cNvPr>
          <p:cNvSpPr/>
          <p:nvPr/>
        </p:nvSpPr>
        <p:spPr>
          <a:xfrm>
            <a:off x="9289527" y="5004415"/>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_ _ _ _</a:t>
            </a:r>
          </a:p>
        </p:txBody>
      </p:sp>
      <p:sp>
        <p:nvSpPr>
          <p:cNvPr id="27" name="Rounded Rectangle 19">
            <a:extLst>
              <a:ext uri="{FF2B5EF4-FFF2-40B4-BE49-F238E27FC236}">
                <a16:creationId xmlns:a16="http://schemas.microsoft.com/office/drawing/2014/main" id="{97D556CF-ABDD-40C8-BFE5-FF1CE7DB8DBC}"/>
              </a:ext>
            </a:extLst>
          </p:cNvPr>
          <p:cNvSpPr/>
          <p:nvPr/>
        </p:nvSpPr>
        <p:spPr>
          <a:xfrm>
            <a:off x="759111" y="3347927"/>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28" name="Rounded Rectangle 24">
            <a:extLst>
              <a:ext uri="{FF2B5EF4-FFF2-40B4-BE49-F238E27FC236}">
                <a16:creationId xmlns:a16="http://schemas.microsoft.com/office/drawing/2014/main" id="{7E7E56DC-EA34-4868-8F56-0788E563183E}"/>
              </a:ext>
            </a:extLst>
          </p:cNvPr>
          <p:cNvSpPr/>
          <p:nvPr/>
        </p:nvSpPr>
        <p:spPr>
          <a:xfrm>
            <a:off x="759111" y="2425788"/>
            <a:ext cx="2572470"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Wand</a:t>
            </a:r>
          </a:p>
        </p:txBody>
      </p:sp>
      <p:pic>
        <p:nvPicPr>
          <p:cNvPr id="11266" name="Picture 2" descr="Space, Empty, Wood Floor, Plant, Flowerpot, Boxwood">
            <a:extLst>
              <a:ext uri="{FF2B5EF4-FFF2-40B4-BE49-F238E27FC236}">
                <a16:creationId xmlns:a16="http://schemas.microsoft.com/office/drawing/2014/main" id="{0680D22B-A125-4F64-8D3F-EA6CE2C71E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1493" y="1552768"/>
            <a:ext cx="2984444" cy="2382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69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7143555" y="5170985"/>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1528225" y="1513499"/>
            <a:ext cx="197321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R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4417680" y="387151"/>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1528225" y="4274991"/>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2641143" y="5170985"/>
            <a:ext cx="1806863"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8953741" y="1386194"/>
            <a:ext cx="223632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d_ _ B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771006" y="2430713"/>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8219619" y="511231"/>
            <a:ext cx="146824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6063657" y="387151"/>
            <a:ext cx="2040586" cy="82290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594841" y="5211919"/>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464646" y="3178237"/>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309634" y="596285"/>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ä_ _ _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8961651" y="1383103"/>
            <a:ext cx="2236328"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 Bild</a:t>
            </a: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picture</a:t>
            </a:r>
            <a:endPar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4" name="Rounded Rectangle 20">
            <a:extLst>
              <a:ext uri="{FF2B5EF4-FFF2-40B4-BE49-F238E27FC236}">
                <a16:creationId xmlns:a16="http://schemas.microsoft.com/office/drawing/2014/main" id="{68ECBF48-428A-4837-BCF4-81575A426AE8}"/>
              </a:ext>
            </a:extLst>
          </p:cNvPr>
          <p:cNvSpPr/>
          <p:nvPr/>
        </p:nvSpPr>
        <p:spPr>
          <a:xfrm>
            <a:off x="9401119" y="2305902"/>
            <a:ext cx="1755309"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 _</a:t>
            </a:r>
          </a:p>
        </p:txBody>
      </p:sp>
      <p:sp>
        <p:nvSpPr>
          <p:cNvPr id="25" name="Rounded Rectangle 20">
            <a:extLst>
              <a:ext uri="{FF2B5EF4-FFF2-40B4-BE49-F238E27FC236}">
                <a16:creationId xmlns:a16="http://schemas.microsoft.com/office/drawing/2014/main" id="{22E29786-4F5B-476A-9354-28A739BA572F}"/>
              </a:ext>
            </a:extLst>
          </p:cNvPr>
          <p:cNvSpPr/>
          <p:nvPr/>
        </p:nvSpPr>
        <p:spPr>
          <a:xfrm>
            <a:off x="9396467" y="4132080"/>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A _ _</a:t>
            </a:r>
          </a:p>
        </p:txBody>
      </p:sp>
      <p:sp>
        <p:nvSpPr>
          <p:cNvPr id="26" name="Rounded Rectangle 20">
            <a:extLst>
              <a:ext uri="{FF2B5EF4-FFF2-40B4-BE49-F238E27FC236}">
                <a16:creationId xmlns:a16="http://schemas.microsoft.com/office/drawing/2014/main" id="{166EAED2-014C-4D76-9A36-EB6A83DA0E4A}"/>
              </a:ext>
            </a:extLst>
          </p:cNvPr>
          <p:cNvSpPr/>
          <p:nvPr/>
        </p:nvSpPr>
        <p:spPr>
          <a:xfrm>
            <a:off x="9289527" y="5004415"/>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_ _ _ _</a:t>
            </a:r>
          </a:p>
        </p:txBody>
      </p:sp>
      <p:sp>
        <p:nvSpPr>
          <p:cNvPr id="27" name="Rounded Rectangle 19">
            <a:extLst>
              <a:ext uri="{FF2B5EF4-FFF2-40B4-BE49-F238E27FC236}">
                <a16:creationId xmlns:a16="http://schemas.microsoft.com/office/drawing/2014/main" id="{97D556CF-ABDD-40C8-BFE5-FF1CE7DB8DBC}"/>
              </a:ext>
            </a:extLst>
          </p:cNvPr>
          <p:cNvSpPr/>
          <p:nvPr/>
        </p:nvSpPr>
        <p:spPr>
          <a:xfrm>
            <a:off x="759111" y="3347927"/>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pic>
        <p:nvPicPr>
          <p:cNvPr id="12290" name="Picture 2" descr="Picture Frames, Wall Art, Interior, White Wall">
            <a:extLst>
              <a:ext uri="{FF2B5EF4-FFF2-40B4-BE49-F238E27FC236}">
                <a16:creationId xmlns:a16="http://schemas.microsoft.com/office/drawing/2014/main" id="{B784D1A5-0319-47B4-A9F1-E254C61082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7680" y="1572251"/>
            <a:ext cx="3261360" cy="237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84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7143555" y="5170985"/>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1528225" y="1513499"/>
            <a:ext cx="197321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R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4417680" y="387151"/>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1528225" y="4274991"/>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2641143" y="5170985"/>
            <a:ext cx="1806863"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8953741" y="1386194"/>
            <a:ext cx="223632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d_ _ B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771006" y="2430713"/>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8219619" y="511231"/>
            <a:ext cx="146824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6063657" y="387151"/>
            <a:ext cx="2040586" cy="82290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594841" y="5211919"/>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464646" y="3178237"/>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309634" y="596285"/>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ä_ _ _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4415286" y="375864"/>
            <a:ext cx="1511980" cy="87190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tot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dead</a:t>
            </a:r>
            <a:endPar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4" name="Rounded Rectangle 20">
            <a:extLst>
              <a:ext uri="{FF2B5EF4-FFF2-40B4-BE49-F238E27FC236}">
                <a16:creationId xmlns:a16="http://schemas.microsoft.com/office/drawing/2014/main" id="{68ECBF48-428A-4837-BCF4-81575A426AE8}"/>
              </a:ext>
            </a:extLst>
          </p:cNvPr>
          <p:cNvSpPr/>
          <p:nvPr/>
        </p:nvSpPr>
        <p:spPr>
          <a:xfrm>
            <a:off x="9401119" y="2305902"/>
            <a:ext cx="1755309"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 _</a:t>
            </a:r>
          </a:p>
        </p:txBody>
      </p:sp>
      <p:sp>
        <p:nvSpPr>
          <p:cNvPr id="25" name="Rounded Rectangle 20">
            <a:extLst>
              <a:ext uri="{FF2B5EF4-FFF2-40B4-BE49-F238E27FC236}">
                <a16:creationId xmlns:a16="http://schemas.microsoft.com/office/drawing/2014/main" id="{22E29786-4F5B-476A-9354-28A739BA572F}"/>
              </a:ext>
            </a:extLst>
          </p:cNvPr>
          <p:cNvSpPr/>
          <p:nvPr/>
        </p:nvSpPr>
        <p:spPr>
          <a:xfrm>
            <a:off x="9396467" y="4132080"/>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A _ _</a:t>
            </a:r>
          </a:p>
        </p:txBody>
      </p:sp>
      <p:sp>
        <p:nvSpPr>
          <p:cNvPr id="26" name="Rounded Rectangle 20">
            <a:extLst>
              <a:ext uri="{FF2B5EF4-FFF2-40B4-BE49-F238E27FC236}">
                <a16:creationId xmlns:a16="http://schemas.microsoft.com/office/drawing/2014/main" id="{166EAED2-014C-4D76-9A36-EB6A83DA0E4A}"/>
              </a:ext>
            </a:extLst>
          </p:cNvPr>
          <p:cNvSpPr/>
          <p:nvPr/>
        </p:nvSpPr>
        <p:spPr>
          <a:xfrm>
            <a:off x="9289527" y="5004415"/>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_ _ _ _</a:t>
            </a:r>
          </a:p>
        </p:txBody>
      </p:sp>
      <p:sp>
        <p:nvSpPr>
          <p:cNvPr id="27" name="Rounded Rectangle 19">
            <a:extLst>
              <a:ext uri="{FF2B5EF4-FFF2-40B4-BE49-F238E27FC236}">
                <a16:creationId xmlns:a16="http://schemas.microsoft.com/office/drawing/2014/main" id="{97D556CF-ABDD-40C8-BFE5-FF1CE7DB8DBC}"/>
              </a:ext>
            </a:extLst>
          </p:cNvPr>
          <p:cNvSpPr/>
          <p:nvPr/>
        </p:nvSpPr>
        <p:spPr>
          <a:xfrm>
            <a:off x="759111" y="3347927"/>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pic>
        <p:nvPicPr>
          <p:cNvPr id="13314" name="Picture 2" descr="Grave, Sky, Cross, Old, Stone, Christian, Christianity">
            <a:extLst>
              <a:ext uri="{FF2B5EF4-FFF2-40B4-BE49-F238E27FC236}">
                <a16:creationId xmlns:a16="http://schemas.microsoft.com/office/drawing/2014/main" id="{B27F439D-14D2-408D-9C07-46F4741010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0765" y="1702751"/>
            <a:ext cx="3317789" cy="2211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8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7143555" y="5170985"/>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1528225" y="1513499"/>
            <a:ext cx="197321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R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4417680" y="387151"/>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1528225" y="4274991"/>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2641143" y="5170985"/>
            <a:ext cx="1806863"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8953741" y="1386194"/>
            <a:ext cx="223632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d_ _ B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771006" y="2430713"/>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8219619" y="511231"/>
            <a:ext cx="146824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6063657" y="387151"/>
            <a:ext cx="2040586" cy="82290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594841" y="5211919"/>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464646" y="3178237"/>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309634" y="596285"/>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ä_ _ _ _ _ _ </a:t>
            </a: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hill, mountain</a:t>
            </a:r>
            <a:endPar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4" name="Rounded Rectangle 20">
            <a:extLst>
              <a:ext uri="{FF2B5EF4-FFF2-40B4-BE49-F238E27FC236}">
                <a16:creationId xmlns:a16="http://schemas.microsoft.com/office/drawing/2014/main" id="{68ECBF48-428A-4837-BCF4-81575A426AE8}"/>
              </a:ext>
            </a:extLst>
          </p:cNvPr>
          <p:cNvSpPr/>
          <p:nvPr/>
        </p:nvSpPr>
        <p:spPr>
          <a:xfrm>
            <a:off x="9401119" y="2305902"/>
            <a:ext cx="1755309"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 _</a:t>
            </a:r>
          </a:p>
        </p:txBody>
      </p:sp>
      <p:sp>
        <p:nvSpPr>
          <p:cNvPr id="25" name="Rounded Rectangle 20">
            <a:extLst>
              <a:ext uri="{FF2B5EF4-FFF2-40B4-BE49-F238E27FC236}">
                <a16:creationId xmlns:a16="http://schemas.microsoft.com/office/drawing/2014/main" id="{22E29786-4F5B-476A-9354-28A739BA572F}"/>
              </a:ext>
            </a:extLst>
          </p:cNvPr>
          <p:cNvSpPr/>
          <p:nvPr/>
        </p:nvSpPr>
        <p:spPr>
          <a:xfrm>
            <a:off x="9396467" y="4132080"/>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A _ _</a:t>
            </a:r>
          </a:p>
        </p:txBody>
      </p:sp>
      <p:sp>
        <p:nvSpPr>
          <p:cNvPr id="26" name="Rounded Rectangle 20">
            <a:extLst>
              <a:ext uri="{FF2B5EF4-FFF2-40B4-BE49-F238E27FC236}">
                <a16:creationId xmlns:a16="http://schemas.microsoft.com/office/drawing/2014/main" id="{166EAED2-014C-4D76-9A36-EB6A83DA0E4A}"/>
              </a:ext>
            </a:extLst>
          </p:cNvPr>
          <p:cNvSpPr/>
          <p:nvPr/>
        </p:nvSpPr>
        <p:spPr>
          <a:xfrm>
            <a:off x="9289527" y="5004415"/>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_ _ _ _</a:t>
            </a:r>
          </a:p>
        </p:txBody>
      </p:sp>
      <p:sp>
        <p:nvSpPr>
          <p:cNvPr id="27" name="Rounded Rectangle 19">
            <a:extLst>
              <a:ext uri="{FF2B5EF4-FFF2-40B4-BE49-F238E27FC236}">
                <a16:creationId xmlns:a16="http://schemas.microsoft.com/office/drawing/2014/main" id="{97D556CF-ABDD-40C8-BFE5-FF1CE7DB8DBC}"/>
              </a:ext>
            </a:extLst>
          </p:cNvPr>
          <p:cNvSpPr/>
          <p:nvPr/>
        </p:nvSpPr>
        <p:spPr>
          <a:xfrm>
            <a:off x="759111" y="3347927"/>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pic>
        <p:nvPicPr>
          <p:cNvPr id="14338" name="Picture 2" descr="Mountains, Sun, Clouds, Peak, Summit, Sea Of Clouds">
            <a:extLst>
              <a:ext uri="{FF2B5EF4-FFF2-40B4-BE49-F238E27FC236}">
                <a16:creationId xmlns:a16="http://schemas.microsoft.com/office/drawing/2014/main" id="{0E2A9E94-D438-40BD-B0C7-26FA2E6546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3756" y="1933909"/>
            <a:ext cx="3001156" cy="2000771"/>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4">
            <a:extLst>
              <a:ext uri="{FF2B5EF4-FFF2-40B4-BE49-F238E27FC236}">
                <a16:creationId xmlns:a16="http://schemas.microsoft.com/office/drawing/2014/main" id="{B73822B0-F398-404D-9233-B04C69A6029C}"/>
              </a:ext>
            </a:extLst>
          </p:cNvPr>
          <p:cNvSpPr/>
          <p:nvPr/>
        </p:nvSpPr>
        <p:spPr>
          <a:xfrm>
            <a:off x="756198" y="3331073"/>
            <a:ext cx="2375958" cy="886124"/>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der Berg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3056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7143555" y="5170985"/>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1528225" y="1513499"/>
            <a:ext cx="197321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R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4417680" y="387151"/>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1528225" y="4274991"/>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2641143" y="5170985"/>
            <a:ext cx="1806863"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8953741" y="1386194"/>
            <a:ext cx="223632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d_ _ B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771006" y="2430713"/>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8219619" y="511231"/>
            <a:ext cx="146824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6063657" y="387151"/>
            <a:ext cx="2040586" cy="82290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594841" y="5211919"/>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464646" y="3178237"/>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309634" y="596285"/>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ä_ _ _ _ _ _ </a:t>
            </a: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to think, thinking</a:t>
            </a:r>
            <a:endPar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4" name="Rounded Rectangle 20">
            <a:extLst>
              <a:ext uri="{FF2B5EF4-FFF2-40B4-BE49-F238E27FC236}">
                <a16:creationId xmlns:a16="http://schemas.microsoft.com/office/drawing/2014/main" id="{68ECBF48-428A-4837-BCF4-81575A426AE8}"/>
              </a:ext>
            </a:extLst>
          </p:cNvPr>
          <p:cNvSpPr/>
          <p:nvPr/>
        </p:nvSpPr>
        <p:spPr>
          <a:xfrm>
            <a:off x="9401119" y="2305902"/>
            <a:ext cx="1755309"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 _</a:t>
            </a:r>
          </a:p>
        </p:txBody>
      </p:sp>
      <p:sp>
        <p:nvSpPr>
          <p:cNvPr id="25" name="Rounded Rectangle 20">
            <a:extLst>
              <a:ext uri="{FF2B5EF4-FFF2-40B4-BE49-F238E27FC236}">
                <a16:creationId xmlns:a16="http://schemas.microsoft.com/office/drawing/2014/main" id="{22E29786-4F5B-476A-9354-28A739BA572F}"/>
              </a:ext>
            </a:extLst>
          </p:cNvPr>
          <p:cNvSpPr/>
          <p:nvPr/>
        </p:nvSpPr>
        <p:spPr>
          <a:xfrm>
            <a:off x="9396467" y="4132080"/>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A _ _</a:t>
            </a:r>
          </a:p>
        </p:txBody>
      </p:sp>
      <p:sp>
        <p:nvSpPr>
          <p:cNvPr id="26" name="Rounded Rectangle 20">
            <a:extLst>
              <a:ext uri="{FF2B5EF4-FFF2-40B4-BE49-F238E27FC236}">
                <a16:creationId xmlns:a16="http://schemas.microsoft.com/office/drawing/2014/main" id="{166EAED2-014C-4D76-9A36-EB6A83DA0E4A}"/>
              </a:ext>
            </a:extLst>
          </p:cNvPr>
          <p:cNvSpPr/>
          <p:nvPr/>
        </p:nvSpPr>
        <p:spPr>
          <a:xfrm>
            <a:off x="9289527" y="5004415"/>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_ _ _ _</a:t>
            </a:r>
          </a:p>
        </p:txBody>
      </p:sp>
      <p:sp>
        <p:nvSpPr>
          <p:cNvPr id="27" name="Rounded Rectangle 19">
            <a:extLst>
              <a:ext uri="{FF2B5EF4-FFF2-40B4-BE49-F238E27FC236}">
                <a16:creationId xmlns:a16="http://schemas.microsoft.com/office/drawing/2014/main" id="{97D556CF-ABDD-40C8-BFE5-FF1CE7DB8DBC}"/>
              </a:ext>
            </a:extLst>
          </p:cNvPr>
          <p:cNvSpPr/>
          <p:nvPr/>
        </p:nvSpPr>
        <p:spPr>
          <a:xfrm>
            <a:off x="759111" y="3347927"/>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28" name="Rounded Rectangle 24">
            <a:extLst>
              <a:ext uri="{FF2B5EF4-FFF2-40B4-BE49-F238E27FC236}">
                <a16:creationId xmlns:a16="http://schemas.microsoft.com/office/drawing/2014/main" id="{B73822B0-F398-404D-9233-B04C69A6029C}"/>
              </a:ext>
            </a:extLst>
          </p:cNvPr>
          <p:cNvSpPr/>
          <p:nvPr/>
        </p:nvSpPr>
        <p:spPr>
          <a:xfrm>
            <a:off x="6058891" y="323930"/>
            <a:ext cx="2040586" cy="886124"/>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denken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362" name="Picture 2" descr="Thinker, Thinking, Person, Idea, Wondering, Gesturing">
            <a:extLst>
              <a:ext uri="{FF2B5EF4-FFF2-40B4-BE49-F238E27FC236}">
                <a16:creationId xmlns:a16="http://schemas.microsoft.com/office/drawing/2014/main" id="{109633DB-4B1C-44C3-B7F5-80A1B487E5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8218" y="1578008"/>
            <a:ext cx="1659027" cy="2224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24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7143555" y="5170985"/>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1528225" y="1513499"/>
            <a:ext cx="197321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R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4417680" y="387151"/>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1528225" y="4274991"/>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2641143" y="5170985"/>
            <a:ext cx="1806863"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8953741" y="1386194"/>
            <a:ext cx="223632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d_ _ B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771006" y="2430713"/>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8219619" y="511231"/>
            <a:ext cx="146824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6063657" y="387151"/>
            <a:ext cx="2040586" cy="82290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594841" y="5211919"/>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464646" y="3178237"/>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309634" y="596285"/>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ä_ _ _ _ _ _ </a:t>
            </a: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type, kind</a:t>
            </a:r>
            <a:endPar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4" name="Rounded Rectangle 20">
            <a:extLst>
              <a:ext uri="{FF2B5EF4-FFF2-40B4-BE49-F238E27FC236}">
                <a16:creationId xmlns:a16="http://schemas.microsoft.com/office/drawing/2014/main" id="{68ECBF48-428A-4837-BCF4-81575A426AE8}"/>
              </a:ext>
            </a:extLst>
          </p:cNvPr>
          <p:cNvSpPr/>
          <p:nvPr/>
        </p:nvSpPr>
        <p:spPr>
          <a:xfrm>
            <a:off x="9401119" y="2305902"/>
            <a:ext cx="1755309"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 _</a:t>
            </a:r>
          </a:p>
        </p:txBody>
      </p:sp>
      <p:sp>
        <p:nvSpPr>
          <p:cNvPr id="25" name="Rounded Rectangle 20">
            <a:extLst>
              <a:ext uri="{FF2B5EF4-FFF2-40B4-BE49-F238E27FC236}">
                <a16:creationId xmlns:a16="http://schemas.microsoft.com/office/drawing/2014/main" id="{22E29786-4F5B-476A-9354-28A739BA572F}"/>
              </a:ext>
            </a:extLst>
          </p:cNvPr>
          <p:cNvSpPr/>
          <p:nvPr/>
        </p:nvSpPr>
        <p:spPr>
          <a:xfrm>
            <a:off x="9396467" y="4132080"/>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A _ _</a:t>
            </a:r>
          </a:p>
        </p:txBody>
      </p:sp>
      <p:sp>
        <p:nvSpPr>
          <p:cNvPr id="26" name="Rounded Rectangle 20">
            <a:extLst>
              <a:ext uri="{FF2B5EF4-FFF2-40B4-BE49-F238E27FC236}">
                <a16:creationId xmlns:a16="http://schemas.microsoft.com/office/drawing/2014/main" id="{166EAED2-014C-4D76-9A36-EB6A83DA0E4A}"/>
              </a:ext>
            </a:extLst>
          </p:cNvPr>
          <p:cNvSpPr/>
          <p:nvPr/>
        </p:nvSpPr>
        <p:spPr>
          <a:xfrm>
            <a:off x="9289527" y="5004415"/>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_ _ _ _</a:t>
            </a:r>
          </a:p>
        </p:txBody>
      </p:sp>
      <p:sp>
        <p:nvSpPr>
          <p:cNvPr id="27" name="Rounded Rectangle 19">
            <a:extLst>
              <a:ext uri="{FF2B5EF4-FFF2-40B4-BE49-F238E27FC236}">
                <a16:creationId xmlns:a16="http://schemas.microsoft.com/office/drawing/2014/main" id="{97D556CF-ABDD-40C8-BFE5-FF1CE7DB8DBC}"/>
              </a:ext>
            </a:extLst>
          </p:cNvPr>
          <p:cNvSpPr/>
          <p:nvPr/>
        </p:nvSpPr>
        <p:spPr>
          <a:xfrm>
            <a:off x="759111" y="3347927"/>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28" name="Rounded Rectangle 24">
            <a:extLst>
              <a:ext uri="{FF2B5EF4-FFF2-40B4-BE49-F238E27FC236}">
                <a16:creationId xmlns:a16="http://schemas.microsoft.com/office/drawing/2014/main" id="{B73822B0-F398-404D-9233-B04C69A6029C}"/>
              </a:ext>
            </a:extLst>
          </p:cNvPr>
          <p:cNvSpPr/>
          <p:nvPr/>
        </p:nvSpPr>
        <p:spPr>
          <a:xfrm>
            <a:off x="9402586" y="4084431"/>
            <a:ext cx="1860782"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die Art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6388" name="Picture 4" descr="Volkswagen, Car, Bus, Mobile Home, Travel, Trip">
            <a:extLst>
              <a:ext uri="{FF2B5EF4-FFF2-40B4-BE49-F238E27FC236}">
                <a16:creationId xmlns:a16="http://schemas.microsoft.com/office/drawing/2014/main" id="{918A3821-6235-4A3F-8261-068F1B5349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9213" y="2477031"/>
            <a:ext cx="1973215" cy="116748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Car, Vehicle, Sports Car, Racing Car">
            <a:extLst>
              <a:ext uri="{FF2B5EF4-FFF2-40B4-BE49-F238E27FC236}">
                <a16:creationId xmlns:a16="http://schemas.microsoft.com/office/drawing/2014/main" id="{069A9CA5-AAD1-40F8-ACE1-482614AA05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61" t="26759" r="5855" b="12044"/>
          <a:stretch/>
        </p:blipFill>
        <p:spPr bwMode="auto">
          <a:xfrm>
            <a:off x="6208940" y="3096729"/>
            <a:ext cx="1891321" cy="868894"/>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Car, Auto, Sports Car, Automobile, Vehicle, Blue Car">
            <a:extLst>
              <a:ext uri="{FF2B5EF4-FFF2-40B4-BE49-F238E27FC236}">
                <a16:creationId xmlns:a16="http://schemas.microsoft.com/office/drawing/2014/main" id="{10C11F8A-ABB2-4681-BFB3-41DFB0AD89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999" y="1862182"/>
            <a:ext cx="2004262" cy="1229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36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for tit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7" name="Title 6"/>
          <p:cNvSpPr>
            <a:spLocks noGrp="1"/>
          </p:cNvSpPr>
          <p:nvPr>
            <p:ph type="title"/>
          </p:nvPr>
        </p:nvSpPr>
        <p:spPr>
          <a:xfrm>
            <a:off x="0" y="318059"/>
            <a:ext cx="10515600" cy="1325563"/>
          </a:xfrm>
        </p:spPr>
        <p:txBody>
          <a:bodyPr/>
          <a:lstStyle/>
          <a:p>
            <a:r>
              <a:rPr lang="en-GB" sz="3600" b="1" dirty="0">
                <a:solidFill>
                  <a:prstClr val="white"/>
                </a:solidFill>
              </a:rPr>
              <a:t>der </a:t>
            </a:r>
            <a:r>
              <a:rPr lang="en-GB" sz="3600" b="1" dirty="0" err="1">
                <a:solidFill>
                  <a:prstClr val="white"/>
                </a:solidFill>
              </a:rPr>
              <a:t>Vokal</a:t>
            </a:r>
            <a:r>
              <a:rPr lang="en-GB" sz="3600" b="1" dirty="0">
                <a:solidFill>
                  <a:prstClr val="white"/>
                </a:solidFill>
              </a:rPr>
              <a:t> ‘e’</a:t>
            </a:r>
            <a:br>
              <a:rPr lang="en-GB" b="1" dirty="0">
                <a:solidFill>
                  <a:prstClr val="white"/>
                </a:solidFill>
              </a:rPr>
            </a:br>
            <a:endParaRPr lang="en-GB" dirty="0"/>
          </a:p>
        </p:txBody>
      </p:sp>
      <p:sp>
        <p:nvSpPr>
          <p:cNvPr id="2" name="TextBox 1"/>
          <p:cNvSpPr txBox="1"/>
          <p:nvPr/>
        </p:nvSpPr>
        <p:spPr>
          <a:xfrm>
            <a:off x="300038" y="1356517"/>
            <a:ext cx="11203340"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German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can be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 name="Rectangle 2"/>
          <p:cNvSpPr/>
          <p:nvPr/>
        </p:nvSpPr>
        <p:spPr>
          <a:xfrm>
            <a:off x="300038" y="1991708"/>
            <a:ext cx="10432130" cy="954107"/>
          </a:xfrm>
          <a:prstGeom prst="rect">
            <a:avLst/>
          </a:prstGeom>
        </p:spPr>
        <p:txBody>
          <a:bodyPr wrap="square">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It is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short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when followed by more than one consonant, e.g. </a:t>
            </a:r>
            <a:r>
              <a:rPr lang="en-GB" sz="2800" dirty="0" err="1">
                <a:solidFill>
                  <a:srgbClr val="002060"/>
                </a:solidFill>
                <a:latin typeface="Century Gothic" panose="020B0502020202020204" pitchFamily="34" charset="0"/>
              </a:rPr>
              <a:t>d</a:t>
            </a:r>
            <a:r>
              <a:rPr lang="en-GB" sz="2800" b="1" dirty="0" err="1">
                <a:solidFill>
                  <a:srgbClr val="FF6600"/>
                </a:solidFill>
                <a:latin typeface="Century Gothic" panose="020B0502020202020204" pitchFamily="34" charset="0"/>
              </a:rPr>
              <a:t>e</a:t>
            </a:r>
            <a:r>
              <a:rPr lang="en-GB" sz="2800" u="sng" dirty="0" err="1">
                <a:solidFill>
                  <a:srgbClr val="002060"/>
                </a:solidFill>
                <a:latin typeface="Century Gothic" panose="020B0502020202020204" pitchFamily="34" charset="0"/>
              </a:rPr>
              <a:t>nk</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kumimoji="0" lang="en-GB" sz="2800" b="1" i="0" strike="noStrike" kern="1200" cap="none" spc="0" normalizeH="0" baseline="0" noProof="0" dirty="0">
                <a:ln>
                  <a:noFill/>
                </a:ln>
                <a:solidFill>
                  <a:srgbClr val="FF6600"/>
                </a:solidFill>
                <a:effectLst/>
                <a:uLnTx/>
                <a:uFillTx/>
                <a:latin typeface="Century Gothic" panose="020B0502020202020204" pitchFamily="34" charset="0"/>
              </a:rPr>
              <a:t>E</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rPr>
              <a:t>ss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en</a:t>
            </a:r>
            <a:r>
              <a:rPr lang="en-GB" sz="2800" dirty="0">
                <a:solidFill>
                  <a:srgbClr val="002060"/>
                </a:solidFill>
                <a:latin typeface="Century Gothic" panose="020B0502020202020204" pitchFamily="34" charset="0"/>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6" name="Oval 5" descr="oval highlighting parts of words "/>
          <p:cNvSpPr/>
          <p:nvPr/>
        </p:nvSpPr>
        <p:spPr>
          <a:xfrm>
            <a:off x="585301" y="2427199"/>
            <a:ext cx="735499"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Oval 8" descr="oval highlighting parts of words "/>
          <p:cNvSpPr/>
          <p:nvPr/>
        </p:nvSpPr>
        <p:spPr>
          <a:xfrm>
            <a:off x="1852431" y="2412775"/>
            <a:ext cx="573437"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Rectangle 3"/>
          <p:cNvSpPr/>
          <p:nvPr/>
        </p:nvSpPr>
        <p:spPr>
          <a:xfrm>
            <a:off x="300038" y="3142415"/>
            <a:ext cx="10932406" cy="1815882"/>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It is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long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when: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is a double vowel, e.g. M</a:t>
            </a:r>
            <a:r>
              <a:rPr kumimoji="0" lang="en-GB" sz="2800" b="1" i="0" strike="noStrike" kern="1200" cap="none" spc="0" normalizeH="0" baseline="0" noProof="0" dirty="0">
                <a:ln>
                  <a:noFill/>
                </a:ln>
                <a:solidFill>
                  <a:srgbClr val="FF6600"/>
                </a:solidFill>
                <a:effectLst/>
                <a:uLnTx/>
                <a:uFillTx/>
                <a:latin typeface="Century Gothic" panose="020B0502020202020204" pitchFamily="34" charset="0"/>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er,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or when followed by the letter ‘h’, e.g.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L</a:t>
            </a:r>
            <a:r>
              <a:rPr kumimoji="0" lang="en-GB" sz="2800" b="1" i="0" strike="noStrike" kern="1200" cap="none" spc="0" normalizeH="0" baseline="0" noProof="0" dirty="0" err="1">
                <a:ln>
                  <a:noFill/>
                </a:ln>
                <a:solidFill>
                  <a:srgbClr val="FF6600"/>
                </a:solidFill>
                <a:effectLst/>
                <a:uLnTx/>
                <a:uFillTx/>
                <a:latin typeface="Century Gothic" panose="020B0502020202020204" pitchFamily="34" charset="0"/>
              </a:rPr>
              <a:t>e</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hrerin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or by a single consonant, e.g. </a:t>
            </a:r>
            <a:r>
              <a:rPr lang="en-GB" sz="2800" dirty="0">
                <a:solidFill>
                  <a:srgbClr val="002060"/>
                </a:solidFill>
                <a:latin typeface="Century Gothic" panose="020B0502020202020204" pitchFamily="34" charset="0"/>
              </a:rPr>
              <a:t>g</a:t>
            </a:r>
            <a:r>
              <a:rPr kumimoji="0" lang="en-GB" sz="2800" b="1" i="0" strike="noStrike" kern="1200" cap="none" spc="0" normalizeH="0" baseline="0" noProof="0" dirty="0" err="1">
                <a:ln>
                  <a:noFill/>
                </a:ln>
                <a:solidFill>
                  <a:srgbClr val="FF6600"/>
                </a:solidFill>
                <a:effectLst/>
                <a:uLnTx/>
                <a:uFillTx/>
                <a:latin typeface="Century Gothic" panose="020B0502020202020204" pitchFamily="34" charset="0"/>
              </a:rPr>
              <a:t>e</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ben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10" name="Oval 9" descr="oval highlighting parts of words "/>
          <p:cNvSpPr/>
          <p:nvPr/>
        </p:nvSpPr>
        <p:spPr>
          <a:xfrm>
            <a:off x="6583241" y="3600664"/>
            <a:ext cx="493074" cy="460981"/>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Oval 12" descr="oval highlighting parts of words "/>
          <p:cNvSpPr/>
          <p:nvPr/>
        </p:nvSpPr>
        <p:spPr>
          <a:xfrm>
            <a:off x="8122835" y="4017019"/>
            <a:ext cx="493075" cy="460981"/>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Oval 13" descr="oval highlighting parts of words "/>
          <p:cNvSpPr/>
          <p:nvPr/>
        </p:nvSpPr>
        <p:spPr>
          <a:xfrm>
            <a:off x="6728178" y="4500778"/>
            <a:ext cx="493075" cy="45751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p:cNvSpPr/>
          <p:nvPr/>
        </p:nvSpPr>
        <p:spPr>
          <a:xfrm>
            <a:off x="300038" y="5154936"/>
            <a:ext cx="11722629" cy="523220"/>
          </a:xfrm>
          <a:prstGeom prst="rect">
            <a:avLst/>
          </a:prstGeom>
        </p:spPr>
        <p:txBody>
          <a:bodyPr wrap="square">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Note: German final [</a:t>
            </a:r>
            <a:r>
              <a:rPr kumimoji="0" lang="en-GB" sz="2800" b="1" i="0" strike="noStrike" kern="1200" cap="none" spc="0" normalizeH="0" baseline="0" noProof="0" dirty="0">
                <a:ln>
                  <a:noFill/>
                </a:ln>
                <a:solidFill>
                  <a:srgbClr val="FF6600"/>
                </a:solidFill>
                <a:effectLst/>
                <a:uLnTx/>
                <a:uFillTx/>
                <a:latin typeface="Century Gothic" panose="020B0502020202020204" pitchFamily="34" charset="0"/>
              </a:rPr>
              <a:t>e</a:t>
            </a:r>
            <a:r>
              <a:rPr lang="en-GB" sz="2800" dirty="0">
                <a:solidFill>
                  <a:srgbClr val="002060"/>
                </a:solidFill>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is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pronounced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‘uh’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e.g.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dank</a:t>
            </a:r>
            <a:r>
              <a:rPr kumimoji="0" lang="en-GB" sz="2800" b="1" i="0" strike="noStrike" kern="1200" cap="none" spc="0" normalizeH="0" baseline="0" noProof="0" dirty="0" err="1">
                <a:ln>
                  <a:noFill/>
                </a:ln>
                <a:solidFill>
                  <a:srgbClr val="FF6600"/>
                </a:solidFill>
                <a:effectLst/>
                <a:uLnTx/>
                <a:uFillTx/>
                <a:latin typeface="Century Gothic" panose="020B0502020202020204" pitchFamily="34" charset="0"/>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Klass</a:t>
            </a:r>
            <a:r>
              <a:rPr kumimoji="0" lang="en-GB" sz="2800" b="1" i="0" strike="noStrike" kern="1200" cap="none" spc="0" normalizeH="0" baseline="0" noProof="0" dirty="0" err="1">
                <a:ln>
                  <a:noFill/>
                </a:ln>
                <a:solidFill>
                  <a:srgbClr val="FF6600"/>
                </a:solidFill>
                <a:effectLst/>
                <a:uLnTx/>
                <a:uFillTx/>
                <a:latin typeface="Century Gothic" panose="020B0502020202020204" pitchFamily="34" charset="0"/>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15" name="Rectangle 14">
            <a:extLst>
              <a:ext uri="{FF2B5EF4-FFF2-40B4-BE49-F238E27FC236}">
                <a16:creationId xmlns:a16="http://schemas.microsoft.com/office/drawing/2014/main" id="{6945EA0F-C95A-48D9-8BCB-40D7896CE0B1}"/>
              </a:ext>
            </a:extLst>
          </p:cNvPr>
          <p:cNvSpPr/>
          <p:nvPr/>
        </p:nvSpPr>
        <p:spPr>
          <a:xfrm>
            <a:off x="300038" y="5678156"/>
            <a:ext cx="11722629" cy="523220"/>
          </a:xfrm>
          <a:prstGeom prst="rect">
            <a:avLst/>
          </a:prstGeom>
        </p:spPr>
        <p:txBody>
          <a:bodyPr wrap="square">
            <a:spAutoFit/>
          </a:bodyPr>
          <a:lstStyle/>
          <a:p>
            <a:pPr lvl="0">
              <a:defRPr/>
            </a:pPr>
            <a:r>
              <a:rPr lang="en-GB" sz="2800" dirty="0">
                <a:solidFill>
                  <a:srgbClr val="002060"/>
                </a:solidFill>
                <a:latin typeface="Century Gothic" panose="020B0502020202020204" pitchFamily="34" charset="0"/>
              </a:rPr>
              <a:t>It is the same sound in the inseparable prefix ‘</a:t>
            </a:r>
            <a:r>
              <a:rPr lang="en-GB" sz="2800" dirty="0" err="1">
                <a:solidFill>
                  <a:srgbClr val="002060"/>
                </a:solidFill>
                <a:latin typeface="Century Gothic" panose="020B0502020202020204" pitchFamily="34" charset="0"/>
              </a:rPr>
              <a:t>ge</a:t>
            </a:r>
            <a:r>
              <a:rPr lang="en-GB" sz="2800" dirty="0">
                <a:solidFill>
                  <a:srgbClr val="002060"/>
                </a:solidFill>
                <a:latin typeface="Century Gothic" panose="020B0502020202020204" pitchFamily="34" charset="0"/>
              </a:rPr>
              <a:t>’, e.g. </a:t>
            </a:r>
            <a:r>
              <a:rPr lang="en-GB" sz="2800" dirty="0" err="1">
                <a:solidFill>
                  <a:srgbClr val="002060"/>
                </a:solidFill>
                <a:latin typeface="Century Gothic" panose="020B0502020202020204" pitchFamily="34" charset="0"/>
              </a:rPr>
              <a:t>G</a:t>
            </a:r>
            <a:r>
              <a:rPr lang="en-GB" sz="2800" b="1" dirty="0" err="1">
                <a:solidFill>
                  <a:srgbClr val="FF6600"/>
                </a:solidFill>
                <a:latin typeface="Century Gothic" panose="020B0502020202020204" pitchFamily="34" charset="0"/>
              </a:rPr>
              <a:t>e</a:t>
            </a:r>
            <a:r>
              <a:rPr lang="en-GB" sz="2800" dirty="0" err="1">
                <a:solidFill>
                  <a:srgbClr val="002060"/>
                </a:solidFill>
                <a:latin typeface="Century Gothic" panose="020B0502020202020204" pitchFamily="34" charset="0"/>
              </a:rPr>
              <a:t>bäud</a:t>
            </a:r>
            <a:r>
              <a:rPr lang="en-GB" sz="2800" b="1" dirty="0" err="1">
                <a:solidFill>
                  <a:srgbClr val="FF6600"/>
                </a:solidFill>
                <a:latin typeface="Century Gothic" panose="020B0502020202020204" pitchFamily="34" charset="0"/>
              </a:rPr>
              <a:t>e</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66555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fade">
                                      <p:cBhvr>
                                        <p:cTn id="52" dur="500"/>
                                        <p:tgtEl>
                                          <p:spTgt spid="4">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9" grpId="0" animBg="1"/>
      <p:bldP spid="10" grpId="0" animBg="1"/>
      <p:bldP spid="13" grpId="0" animBg="1"/>
      <p:bldP spid="14" grpId="0" animBg="1"/>
      <p:bldP spid="5"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7143555" y="5170985"/>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1528225" y="1513499"/>
            <a:ext cx="197321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R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4417680" y="387151"/>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1528225" y="4274991"/>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2641143" y="5170985"/>
            <a:ext cx="1806863"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8953741" y="1386194"/>
            <a:ext cx="223632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d_ _ B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771006" y="2430713"/>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8219619" y="511231"/>
            <a:ext cx="146824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6063657" y="387151"/>
            <a:ext cx="2040586" cy="82290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594841" y="5211919"/>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464646" y="3178237"/>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309634" y="596285"/>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ä_ _ _ _ _ _ </a:t>
            </a: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similar</a:t>
            </a:r>
            <a:endPar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4" name="Rounded Rectangle 20">
            <a:extLst>
              <a:ext uri="{FF2B5EF4-FFF2-40B4-BE49-F238E27FC236}">
                <a16:creationId xmlns:a16="http://schemas.microsoft.com/office/drawing/2014/main" id="{68ECBF48-428A-4837-BCF4-81575A426AE8}"/>
              </a:ext>
            </a:extLst>
          </p:cNvPr>
          <p:cNvSpPr/>
          <p:nvPr/>
        </p:nvSpPr>
        <p:spPr>
          <a:xfrm>
            <a:off x="9401119" y="2305902"/>
            <a:ext cx="1755309"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 _</a:t>
            </a:r>
          </a:p>
        </p:txBody>
      </p:sp>
      <p:sp>
        <p:nvSpPr>
          <p:cNvPr id="25" name="Rounded Rectangle 20">
            <a:extLst>
              <a:ext uri="{FF2B5EF4-FFF2-40B4-BE49-F238E27FC236}">
                <a16:creationId xmlns:a16="http://schemas.microsoft.com/office/drawing/2014/main" id="{22E29786-4F5B-476A-9354-28A739BA572F}"/>
              </a:ext>
            </a:extLst>
          </p:cNvPr>
          <p:cNvSpPr/>
          <p:nvPr/>
        </p:nvSpPr>
        <p:spPr>
          <a:xfrm>
            <a:off x="9396467" y="4132080"/>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A _ _</a:t>
            </a:r>
          </a:p>
        </p:txBody>
      </p:sp>
      <p:sp>
        <p:nvSpPr>
          <p:cNvPr id="26" name="Rounded Rectangle 20">
            <a:extLst>
              <a:ext uri="{FF2B5EF4-FFF2-40B4-BE49-F238E27FC236}">
                <a16:creationId xmlns:a16="http://schemas.microsoft.com/office/drawing/2014/main" id="{166EAED2-014C-4D76-9A36-EB6A83DA0E4A}"/>
              </a:ext>
            </a:extLst>
          </p:cNvPr>
          <p:cNvSpPr/>
          <p:nvPr/>
        </p:nvSpPr>
        <p:spPr>
          <a:xfrm>
            <a:off x="9289527" y="5004415"/>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_ _ _ _</a:t>
            </a:r>
          </a:p>
        </p:txBody>
      </p:sp>
      <p:sp>
        <p:nvSpPr>
          <p:cNvPr id="27" name="Rounded Rectangle 19">
            <a:extLst>
              <a:ext uri="{FF2B5EF4-FFF2-40B4-BE49-F238E27FC236}">
                <a16:creationId xmlns:a16="http://schemas.microsoft.com/office/drawing/2014/main" id="{97D556CF-ABDD-40C8-BFE5-FF1CE7DB8DBC}"/>
              </a:ext>
            </a:extLst>
          </p:cNvPr>
          <p:cNvSpPr/>
          <p:nvPr/>
        </p:nvSpPr>
        <p:spPr>
          <a:xfrm>
            <a:off x="759111" y="3347927"/>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28" name="Rounded Rectangle 24">
            <a:extLst>
              <a:ext uri="{FF2B5EF4-FFF2-40B4-BE49-F238E27FC236}">
                <a16:creationId xmlns:a16="http://schemas.microsoft.com/office/drawing/2014/main" id="{B73822B0-F398-404D-9233-B04C69A6029C}"/>
              </a:ext>
            </a:extLst>
          </p:cNvPr>
          <p:cNvSpPr/>
          <p:nvPr/>
        </p:nvSpPr>
        <p:spPr>
          <a:xfrm>
            <a:off x="2313843" y="596285"/>
            <a:ext cx="2012143"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ähnlich</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410" name="Picture 2" descr="Steam Locomotive, Apple, Differences, Job, Educational">
            <a:extLst>
              <a:ext uri="{FF2B5EF4-FFF2-40B4-BE49-F238E27FC236}">
                <a16:creationId xmlns:a16="http://schemas.microsoft.com/office/drawing/2014/main" id="{D9A7527D-7827-4394-A054-8FA9AD35D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667" y="1802771"/>
            <a:ext cx="4738342" cy="2369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97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7143555" y="5170985"/>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1528225" y="1513499"/>
            <a:ext cx="197321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R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4417680" y="387151"/>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1528225" y="4274991"/>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2641143" y="5170985"/>
            <a:ext cx="1806863"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8953741" y="1386194"/>
            <a:ext cx="223632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d_ _ B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771006" y="2430713"/>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8219619" y="511231"/>
            <a:ext cx="146824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6063657" y="387151"/>
            <a:ext cx="2040586" cy="82290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594841" y="5211919"/>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464646" y="3178237"/>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309634" y="596285"/>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ä_ _ _ _ _ _ </a:t>
            </a: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to die</a:t>
            </a:r>
            <a:endPar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4" name="Rounded Rectangle 20">
            <a:extLst>
              <a:ext uri="{FF2B5EF4-FFF2-40B4-BE49-F238E27FC236}">
                <a16:creationId xmlns:a16="http://schemas.microsoft.com/office/drawing/2014/main" id="{68ECBF48-428A-4837-BCF4-81575A426AE8}"/>
              </a:ext>
            </a:extLst>
          </p:cNvPr>
          <p:cNvSpPr/>
          <p:nvPr/>
        </p:nvSpPr>
        <p:spPr>
          <a:xfrm>
            <a:off x="9401119" y="2305902"/>
            <a:ext cx="1755309"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 _</a:t>
            </a:r>
          </a:p>
        </p:txBody>
      </p:sp>
      <p:sp>
        <p:nvSpPr>
          <p:cNvPr id="25" name="Rounded Rectangle 20">
            <a:extLst>
              <a:ext uri="{FF2B5EF4-FFF2-40B4-BE49-F238E27FC236}">
                <a16:creationId xmlns:a16="http://schemas.microsoft.com/office/drawing/2014/main" id="{22E29786-4F5B-476A-9354-28A739BA572F}"/>
              </a:ext>
            </a:extLst>
          </p:cNvPr>
          <p:cNvSpPr/>
          <p:nvPr/>
        </p:nvSpPr>
        <p:spPr>
          <a:xfrm>
            <a:off x="9396467" y="4132080"/>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A _ _</a:t>
            </a:r>
          </a:p>
        </p:txBody>
      </p:sp>
      <p:sp>
        <p:nvSpPr>
          <p:cNvPr id="26" name="Rounded Rectangle 20">
            <a:extLst>
              <a:ext uri="{FF2B5EF4-FFF2-40B4-BE49-F238E27FC236}">
                <a16:creationId xmlns:a16="http://schemas.microsoft.com/office/drawing/2014/main" id="{166EAED2-014C-4D76-9A36-EB6A83DA0E4A}"/>
              </a:ext>
            </a:extLst>
          </p:cNvPr>
          <p:cNvSpPr/>
          <p:nvPr/>
        </p:nvSpPr>
        <p:spPr>
          <a:xfrm>
            <a:off x="9289527" y="5004415"/>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_ _ _ _</a:t>
            </a:r>
          </a:p>
        </p:txBody>
      </p:sp>
      <p:sp>
        <p:nvSpPr>
          <p:cNvPr id="27" name="Rounded Rectangle 19">
            <a:extLst>
              <a:ext uri="{FF2B5EF4-FFF2-40B4-BE49-F238E27FC236}">
                <a16:creationId xmlns:a16="http://schemas.microsoft.com/office/drawing/2014/main" id="{97D556CF-ABDD-40C8-BFE5-FF1CE7DB8DBC}"/>
              </a:ext>
            </a:extLst>
          </p:cNvPr>
          <p:cNvSpPr/>
          <p:nvPr/>
        </p:nvSpPr>
        <p:spPr>
          <a:xfrm>
            <a:off x="759111" y="3347927"/>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28" name="Rounded Rectangle 24">
            <a:extLst>
              <a:ext uri="{FF2B5EF4-FFF2-40B4-BE49-F238E27FC236}">
                <a16:creationId xmlns:a16="http://schemas.microsoft.com/office/drawing/2014/main" id="{B73822B0-F398-404D-9233-B04C69A6029C}"/>
              </a:ext>
            </a:extLst>
          </p:cNvPr>
          <p:cNvSpPr/>
          <p:nvPr/>
        </p:nvSpPr>
        <p:spPr>
          <a:xfrm>
            <a:off x="7143555" y="5170985"/>
            <a:ext cx="2012143"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sterben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434" name="Picture 2" descr="Grave, Death, Old, Terrible, Remains, Mourning, Stone">
            <a:extLst>
              <a:ext uri="{FF2B5EF4-FFF2-40B4-BE49-F238E27FC236}">
                <a16:creationId xmlns:a16="http://schemas.microsoft.com/office/drawing/2014/main" id="{EAB2C1A4-DC95-412A-879A-2BF718C210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3419" y="1340155"/>
            <a:ext cx="1755309" cy="263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62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7143555" y="5170985"/>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1528225" y="1513499"/>
            <a:ext cx="197321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R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4417680" y="387151"/>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1528225" y="4274991"/>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2641143" y="5170985"/>
            <a:ext cx="1806863"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8953741" y="1386194"/>
            <a:ext cx="223632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d_ _ B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771006" y="2430713"/>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8219619" y="511231"/>
            <a:ext cx="146824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6063657" y="387151"/>
            <a:ext cx="2040586" cy="82290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594841" y="5211919"/>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464646" y="3178237"/>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309634" y="596285"/>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ä_ _ _ _ _ _ </a:t>
            </a: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bye</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4" name="Rounded Rectangle 20">
            <a:extLst>
              <a:ext uri="{FF2B5EF4-FFF2-40B4-BE49-F238E27FC236}">
                <a16:creationId xmlns:a16="http://schemas.microsoft.com/office/drawing/2014/main" id="{68ECBF48-428A-4837-BCF4-81575A426AE8}"/>
              </a:ext>
            </a:extLst>
          </p:cNvPr>
          <p:cNvSpPr/>
          <p:nvPr/>
        </p:nvSpPr>
        <p:spPr>
          <a:xfrm>
            <a:off x="9401119" y="2305902"/>
            <a:ext cx="1755309"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 _</a:t>
            </a:r>
          </a:p>
        </p:txBody>
      </p:sp>
      <p:sp>
        <p:nvSpPr>
          <p:cNvPr id="25" name="Rounded Rectangle 20">
            <a:extLst>
              <a:ext uri="{FF2B5EF4-FFF2-40B4-BE49-F238E27FC236}">
                <a16:creationId xmlns:a16="http://schemas.microsoft.com/office/drawing/2014/main" id="{22E29786-4F5B-476A-9354-28A739BA572F}"/>
              </a:ext>
            </a:extLst>
          </p:cNvPr>
          <p:cNvSpPr/>
          <p:nvPr/>
        </p:nvSpPr>
        <p:spPr>
          <a:xfrm>
            <a:off x="9396467" y="4132080"/>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A _ _</a:t>
            </a:r>
          </a:p>
        </p:txBody>
      </p:sp>
      <p:sp>
        <p:nvSpPr>
          <p:cNvPr id="26" name="Rounded Rectangle 20">
            <a:extLst>
              <a:ext uri="{FF2B5EF4-FFF2-40B4-BE49-F238E27FC236}">
                <a16:creationId xmlns:a16="http://schemas.microsoft.com/office/drawing/2014/main" id="{166EAED2-014C-4D76-9A36-EB6A83DA0E4A}"/>
              </a:ext>
            </a:extLst>
          </p:cNvPr>
          <p:cNvSpPr/>
          <p:nvPr/>
        </p:nvSpPr>
        <p:spPr>
          <a:xfrm>
            <a:off x="9289527" y="5004415"/>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_ _ _ _</a:t>
            </a:r>
          </a:p>
        </p:txBody>
      </p:sp>
      <p:sp>
        <p:nvSpPr>
          <p:cNvPr id="27" name="Rounded Rectangle 19">
            <a:extLst>
              <a:ext uri="{FF2B5EF4-FFF2-40B4-BE49-F238E27FC236}">
                <a16:creationId xmlns:a16="http://schemas.microsoft.com/office/drawing/2014/main" id="{97D556CF-ABDD-40C8-BFE5-FF1CE7DB8DBC}"/>
              </a:ext>
            </a:extLst>
          </p:cNvPr>
          <p:cNvSpPr/>
          <p:nvPr/>
        </p:nvSpPr>
        <p:spPr>
          <a:xfrm>
            <a:off x="759111" y="3347927"/>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28" name="Rounded Rectangle 24">
            <a:extLst>
              <a:ext uri="{FF2B5EF4-FFF2-40B4-BE49-F238E27FC236}">
                <a16:creationId xmlns:a16="http://schemas.microsoft.com/office/drawing/2014/main" id="{B73822B0-F398-404D-9233-B04C69A6029C}"/>
              </a:ext>
            </a:extLst>
          </p:cNvPr>
          <p:cNvSpPr/>
          <p:nvPr/>
        </p:nvSpPr>
        <p:spPr>
          <a:xfrm>
            <a:off x="9408851" y="3178236"/>
            <a:ext cx="2292124" cy="84125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tschüs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458" name="Picture 2" descr="Emoticon, Smiley, Waves, Waving, Hello, Bye, Goodbye">
            <a:extLst>
              <a:ext uri="{FF2B5EF4-FFF2-40B4-BE49-F238E27FC236}">
                <a16:creationId xmlns:a16="http://schemas.microsoft.com/office/drawing/2014/main" id="{B6176B35-13BA-4F55-91A1-0F2CC88161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5213" y="1513499"/>
            <a:ext cx="2517378" cy="2560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57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7143555" y="5170985"/>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1528225" y="1513499"/>
            <a:ext cx="197321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R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4417680" y="387151"/>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1528225" y="4274991"/>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2641143" y="5170985"/>
            <a:ext cx="1806863"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8953741" y="1386194"/>
            <a:ext cx="223632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d_ _ B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771006" y="2430713"/>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8219619" y="511231"/>
            <a:ext cx="146824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6063657" y="387151"/>
            <a:ext cx="2040586" cy="82290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594841" y="5211919"/>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464646" y="3178237"/>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309634" y="596285"/>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ä_ _ _ _ _ _ </a:t>
            </a:r>
          </a:p>
        </p:txBody>
      </p:sp>
      <p:sp>
        <p:nvSpPr>
          <p:cNvPr id="18" name="TextBox 3">
            <a:extLst>
              <a:ext uri="{FF2B5EF4-FFF2-40B4-BE49-F238E27FC236}">
                <a16:creationId xmlns:a16="http://schemas.microsoft.com/office/drawing/2014/main" id="{FE2969A3-CB15-4B45-B56B-EDFE73CE5224}"/>
              </a:ext>
            </a:extLst>
          </p:cNvPr>
          <p:cNvSpPr txBox="1"/>
          <p:nvPr/>
        </p:nvSpPr>
        <p:spPr>
          <a:xfrm>
            <a:off x="3305088" y="4069989"/>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while</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4" name="Rounded Rectangle 20">
            <a:extLst>
              <a:ext uri="{FF2B5EF4-FFF2-40B4-BE49-F238E27FC236}">
                <a16:creationId xmlns:a16="http://schemas.microsoft.com/office/drawing/2014/main" id="{68ECBF48-428A-4837-BCF4-81575A426AE8}"/>
              </a:ext>
            </a:extLst>
          </p:cNvPr>
          <p:cNvSpPr/>
          <p:nvPr/>
        </p:nvSpPr>
        <p:spPr>
          <a:xfrm>
            <a:off x="9401119" y="2305902"/>
            <a:ext cx="1755309"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 _</a:t>
            </a:r>
          </a:p>
        </p:txBody>
      </p:sp>
      <p:sp>
        <p:nvSpPr>
          <p:cNvPr id="25" name="Rounded Rectangle 20">
            <a:extLst>
              <a:ext uri="{FF2B5EF4-FFF2-40B4-BE49-F238E27FC236}">
                <a16:creationId xmlns:a16="http://schemas.microsoft.com/office/drawing/2014/main" id="{22E29786-4F5B-476A-9354-28A739BA572F}"/>
              </a:ext>
            </a:extLst>
          </p:cNvPr>
          <p:cNvSpPr/>
          <p:nvPr/>
        </p:nvSpPr>
        <p:spPr>
          <a:xfrm>
            <a:off x="9396467" y="4132080"/>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A _ _</a:t>
            </a:r>
          </a:p>
        </p:txBody>
      </p:sp>
      <p:sp>
        <p:nvSpPr>
          <p:cNvPr id="26" name="Rounded Rectangle 20">
            <a:extLst>
              <a:ext uri="{FF2B5EF4-FFF2-40B4-BE49-F238E27FC236}">
                <a16:creationId xmlns:a16="http://schemas.microsoft.com/office/drawing/2014/main" id="{166EAED2-014C-4D76-9A36-EB6A83DA0E4A}"/>
              </a:ext>
            </a:extLst>
          </p:cNvPr>
          <p:cNvSpPr/>
          <p:nvPr/>
        </p:nvSpPr>
        <p:spPr>
          <a:xfrm>
            <a:off x="9289527" y="5004415"/>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_ _ _ _</a:t>
            </a:r>
          </a:p>
        </p:txBody>
      </p:sp>
      <p:sp>
        <p:nvSpPr>
          <p:cNvPr id="27" name="Rounded Rectangle 19">
            <a:extLst>
              <a:ext uri="{FF2B5EF4-FFF2-40B4-BE49-F238E27FC236}">
                <a16:creationId xmlns:a16="http://schemas.microsoft.com/office/drawing/2014/main" id="{97D556CF-ABDD-40C8-BFE5-FF1CE7DB8DBC}"/>
              </a:ext>
            </a:extLst>
          </p:cNvPr>
          <p:cNvSpPr/>
          <p:nvPr/>
        </p:nvSpPr>
        <p:spPr>
          <a:xfrm>
            <a:off x="759111" y="3347927"/>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28" name="Rounded Rectangle 24">
            <a:extLst>
              <a:ext uri="{FF2B5EF4-FFF2-40B4-BE49-F238E27FC236}">
                <a16:creationId xmlns:a16="http://schemas.microsoft.com/office/drawing/2014/main" id="{B73822B0-F398-404D-9233-B04C69A6029C}"/>
              </a:ext>
            </a:extLst>
          </p:cNvPr>
          <p:cNvSpPr/>
          <p:nvPr/>
        </p:nvSpPr>
        <p:spPr>
          <a:xfrm>
            <a:off x="4606093" y="5211919"/>
            <a:ext cx="2375958"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Weile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482" name="Picture 2" descr="Clock, Hourglass, Time">
            <a:extLst>
              <a:ext uri="{FF2B5EF4-FFF2-40B4-BE49-F238E27FC236}">
                <a16:creationId xmlns:a16="http://schemas.microsoft.com/office/drawing/2014/main" id="{9BC36A37-C031-4B3F-8020-741EC0A306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482" y="1600643"/>
            <a:ext cx="1216350" cy="243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89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7143555" y="5170985"/>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1528225" y="1513499"/>
            <a:ext cx="197321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R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4417680" y="387151"/>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1528225" y="4274991"/>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2641143" y="5170985"/>
            <a:ext cx="1806863"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8953741" y="1386194"/>
            <a:ext cx="223632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d_ _ B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771006" y="2430713"/>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8219619" y="511231"/>
            <a:ext cx="146824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6063657" y="387151"/>
            <a:ext cx="2040586" cy="82290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594841" y="5211919"/>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464646" y="3178237"/>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309634" y="596285"/>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ä_ _ _ _ _ _ </a:t>
            </a:r>
          </a:p>
        </p:txBody>
      </p:sp>
      <p:sp>
        <p:nvSpPr>
          <p:cNvPr id="18" name="TextBox 3">
            <a:extLst>
              <a:ext uri="{FF2B5EF4-FFF2-40B4-BE49-F238E27FC236}">
                <a16:creationId xmlns:a16="http://schemas.microsoft.com/office/drawing/2014/main" id="{FE2969A3-CB15-4B45-B56B-EDFE73CE5224}"/>
              </a:ext>
            </a:extLst>
          </p:cNvPr>
          <p:cNvSpPr txBox="1"/>
          <p:nvPr/>
        </p:nvSpPr>
        <p:spPr>
          <a:xfrm>
            <a:off x="3305088" y="4069989"/>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ago</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4" name="Rounded Rectangle 20">
            <a:extLst>
              <a:ext uri="{FF2B5EF4-FFF2-40B4-BE49-F238E27FC236}">
                <a16:creationId xmlns:a16="http://schemas.microsoft.com/office/drawing/2014/main" id="{68ECBF48-428A-4837-BCF4-81575A426AE8}"/>
              </a:ext>
            </a:extLst>
          </p:cNvPr>
          <p:cNvSpPr/>
          <p:nvPr/>
        </p:nvSpPr>
        <p:spPr>
          <a:xfrm>
            <a:off x="9401119" y="2305902"/>
            <a:ext cx="1755309"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 _</a:t>
            </a:r>
          </a:p>
        </p:txBody>
      </p:sp>
      <p:sp>
        <p:nvSpPr>
          <p:cNvPr id="25" name="Rounded Rectangle 20">
            <a:extLst>
              <a:ext uri="{FF2B5EF4-FFF2-40B4-BE49-F238E27FC236}">
                <a16:creationId xmlns:a16="http://schemas.microsoft.com/office/drawing/2014/main" id="{22E29786-4F5B-476A-9354-28A739BA572F}"/>
              </a:ext>
            </a:extLst>
          </p:cNvPr>
          <p:cNvSpPr/>
          <p:nvPr/>
        </p:nvSpPr>
        <p:spPr>
          <a:xfrm>
            <a:off x="9396467" y="4132080"/>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A _ _</a:t>
            </a:r>
          </a:p>
        </p:txBody>
      </p:sp>
      <p:sp>
        <p:nvSpPr>
          <p:cNvPr id="26" name="Rounded Rectangle 20">
            <a:extLst>
              <a:ext uri="{FF2B5EF4-FFF2-40B4-BE49-F238E27FC236}">
                <a16:creationId xmlns:a16="http://schemas.microsoft.com/office/drawing/2014/main" id="{166EAED2-014C-4D76-9A36-EB6A83DA0E4A}"/>
              </a:ext>
            </a:extLst>
          </p:cNvPr>
          <p:cNvSpPr/>
          <p:nvPr/>
        </p:nvSpPr>
        <p:spPr>
          <a:xfrm>
            <a:off x="9289527" y="5004415"/>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_ _ _ _</a:t>
            </a:r>
          </a:p>
        </p:txBody>
      </p:sp>
      <p:sp>
        <p:nvSpPr>
          <p:cNvPr id="27" name="Rounded Rectangle 19">
            <a:extLst>
              <a:ext uri="{FF2B5EF4-FFF2-40B4-BE49-F238E27FC236}">
                <a16:creationId xmlns:a16="http://schemas.microsoft.com/office/drawing/2014/main" id="{97D556CF-ABDD-40C8-BFE5-FF1CE7DB8DBC}"/>
              </a:ext>
            </a:extLst>
          </p:cNvPr>
          <p:cNvSpPr/>
          <p:nvPr/>
        </p:nvSpPr>
        <p:spPr>
          <a:xfrm>
            <a:off x="759111" y="3347927"/>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28" name="Rounded Rectangle 24">
            <a:extLst>
              <a:ext uri="{FF2B5EF4-FFF2-40B4-BE49-F238E27FC236}">
                <a16:creationId xmlns:a16="http://schemas.microsoft.com/office/drawing/2014/main" id="{B73822B0-F398-404D-9233-B04C69A6029C}"/>
              </a:ext>
            </a:extLst>
          </p:cNvPr>
          <p:cNvSpPr/>
          <p:nvPr/>
        </p:nvSpPr>
        <p:spPr>
          <a:xfrm>
            <a:off x="8219619" y="523528"/>
            <a:ext cx="1468245"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vor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506" name="Picture 2" descr="Pocket Watch, Clock, Time, Old, Nostalgia, Antique">
            <a:extLst>
              <a:ext uri="{FF2B5EF4-FFF2-40B4-BE49-F238E27FC236}">
                <a16:creationId xmlns:a16="http://schemas.microsoft.com/office/drawing/2014/main" id="{F376826F-B562-43AC-A5AA-83F9BF9DA5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81" t="9569" r="20636" b="6148"/>
          <a:stretch/>
        </p:blipFill>
        <p:spPr bwMode="auto">
          <a:xfrm>
            <a:off x="4509165" y="1499262"/>
            <a:ext cx="3211315" cy="251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2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7143555" y="5170985"/>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1528225" y="1513499"/>
            <a:ext cx="197321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R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4417680" y="387151"/>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1528225" y="4274991"/>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2641143" y="5170985"/>
            <a:ext cx="1806863"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8953741" y="1386194"/>
            <a:ext cx="223632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d_ _ B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771006" y="2430713"/>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8219619" y="511231"/>
            <a:ext cx="146824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6063657" y="387151"/>
            <a:ext cx="2040586" cy="82290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594841" y="5211919"/>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464646" y="3178237"/>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309634" y="596285"/>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ä_ _ _ _ _ _ </a:t>
            </a:r>
          </a:p>
        </p:txBody>
      </p:sp>
      <p:sp>
        <p:nvSpPr>
          <p:cNvPr id="18" name="TextBox 3">
            <a:extLst>
              <a:ext uri="{FF2B5EF4-FFF2-40B4-BE49-F238E27FC236}">
                <a16:creationId xmlns:a16="http://schemas.microsoft.com/office/drawing/2014/main" id="{FE2969A3-CB15-4B45-B56B-EDFE73CE5224}"/>
              </a:ext>
            </a:extLst>
          </p:cNvPr>
          <p:cNvSpPr txBox="1"/>
          <p:nvPr/>
        </p:nvSpPr>
        <p:spPr>
          <a:xfrm>
            <a:off x="3476833" y="3997781"/>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t</a:t>
            </a: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o hang, be hanging</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4" name="Rounded Rectangle 20">
            <a:extLst>
              <a:ext uri="{FF2B5EF4-FFF2-40B4-BE49-F238E27FC236}">
                <a16:creationId xmlns:a16="http://schemas.microsoft.com/office/drawing/2014/main" id="{68ECBF48-428A-4837-BCF4-81575A426AE8}"/>
              </a:ext>
            </a:extLst>
          </p:cNvPr>
          <p:cNvSpPr/>
          <p:nvPr/>
        </p:nvSpPr>
        <p:spPr>
          <a:xfrm>
            <a:off x="9401119" y="2305902"/>
            <a:ext cx="1755309"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 _</a:t>
            </a:r>
          </a:p>
        </p:txBody>
      </p:sp>
      <p:sp>
        <p:nvSpPr>
          <p:cNvPr id="25" name="Rounded Rectangle 20">
            <a:extLst>
              <a:ext uri="{FF2B5EF4-FFF2-40B4-BE49-F238E27FC236}">
                <a16:creationId xmlns:a16="http://schemas.microsoft.com/office/drawing/2014/main" id="{22E29786-4F5B-476A-9354-28A739BA572F}"/>
              </a:ext>
            </a:extLst>
          </p:cNvPr>
          <p:cNvSpPr/>
          <p:nvPr/>
        </p:nvSpPr>
        <p:spPr>
          <a:xfrm>
            <a:off x="9396467" y="4132080"/>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A _ _</a:t>
            </a:r>
          </a:p>
        </p:txBody>
      </p:sp>
      <p:sp>
        <p:nvSpPr>
          <p:cNvPr id="26" name="Rounded Rectangle 20">
            <a:extLst>
              <a:ext uri="{FF2B5EF4-FFF2-40B4-BE49-F238E27FC236}">
                <a16:creationId xmlns:a16="http://schemas.microsoft.com/office/drawing/2014/main" id="{166EAED2-014C-4D76-9A36-EB6A83DA0E4A}"/>
              </a:ext>
            </a:extLst>
          </p:cNvPr>
          <p:cNvSpPr/>
          <p:nvPr/>
        </p:nvSpPr>
        <p:spPr>
          <a:xfrm>
            <a:off x="9289527" y="5004415"/>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_ _ _ _</a:t>
            </a:r>
          </a:p>
        </p:txBody>
      </p:sp>
      <p:sp>
        <p:nvSpPr>
          <p:cNvPr id="27" name="Rounded Rectangle 19">
            <a:extLst>
              <a:ext uri="{FF2B5EF4-FFF2-40B4-BE49-F238E27FC236}">
                <a16:creationId xmlns:a16="http://schemas.microsoft.com/office/drawing/2014/main" id="{97D556CF-ABDD-40C8-BFE5-FF1CE7DB8DBC}"/>
              </a:ext>
            </a:extLst>
          </p:cNvPr>
          <p:cNvSpPr/>
          <p:nvPr/>
        </p:nvSpPr>
        <p:spPr>
          <a:xfrm>
            <a:off x="759111" y="3347927"/>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28" name="Rounded Rectangle 24">
            <a:extLst>
              <a:ext uri="{FF2B5EF4-FFF2-40B4-BE49-F238E27FC236}">
                <a16:creationId xmlns:a16="http://schemas.microsoft.com/office/drawing/2014/main" id="{B73822B0-F398-404D-9233-B04C69A6029C}"/>
              </a:ext>
            </a:extLst>
          </p:cNvPr>
          <p:cNvSpPr/>
          <p:nvPr/>
        </p:nvSpPr>
        <p:spPr>
          <a:xfrm>
            <a:off x="2600964" y="5171220"/>
            <a:ext cx="1866901"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hängen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530" name="Picture 2" descr="Sloth, Cute, Hanging, Wildlife, Forest, Jungle, Mammal">
            <a:extLst>
              <a:ext uri="{FF2B5EF4-FFF2-40B4-BE49-F238E27FC236}">
                <a16:creationId xmlns:a16="http://schemas.microsoft.com/office/drawing/2014/main" id="{60D02BFB-1469-45F8-B846-0741B9FBBA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4773" y="1432168"/>
            <a:ext cx="2946082" cy="2498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25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7143555" y="5170985"/>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1528225" y="1513499"/>
            <a:ext cx="197321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R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4417680" y="387151"/>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1528225" y="4274991"/>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2641143" y="5170985"/>
            <a:ext cx="1806863"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8953741" y="1386194"/>
            <a:ext cx="223632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d_ _ B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771006" y="2430713"/>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8219619" y="511231"/>
            <a:ext cx="146824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6063657" y="387151"/>
            <a:ext cx="2040586" cy="82290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594841" y="5211919"/>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464646" y="3178237"/>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309634" y="596285"/>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ä_ _ _ _ _ _ </a:t>
            </a:r>
          </a:p>
        </p:txBody>
      </p:sp>
      <p:sp>
        <p:nvSpPr>
          <p:cNvPr id="18" name="TextBox 3">
            <a:extLst>
              <a:ext uri="{FF2B5EF4-FFF2-40B4-BE49-F238E27FC236}">
                <a16:creationId xmlns:a16="http://schemas.microsoft.com/office/drawing/2014/main" id="{FE2969A3-CB15-4B45-B56B-EDFE73CE5224}"/>
              </a:ext>
            </a:extLst>
          </p:cNvPr>
          <p:cNvSpPr txBox="1"/>
          <p:nvPr/>
        </p:nvSpPr>
        <p:spPr>
          <a:xfrm>
            <a:off x="3476833" y="3997781"/>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hot</a:t>
            </a:r>
            <a:endPar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4" name="Rounded Rectangle 20">
            <a:extLst>
              <a:ext uri="{FF2B5EF4-FFF2-40B4-BE49-F238E27FC236}">
                <a16:creationId xmlns:a16="http://schemas.microsoft.com/office/drawing/2014/main" id="{68ECBF48-428A-4837-BCF4-81575A426AE8}"/>
              </a:ext>
            </a:extLst>
          </p:cNvPr>
          <p:cNvSpPr/>
          <p:nvPr/>
        </p:nvSpPr>
        <p:spPr>
          <a:xfrm>
            <a:off x="9401119" y="2305902"/>
            <a:ext cx="1755309"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 _</a:t>
            </a:r>
          </a:p>
        </p:txBody>
      </p:sp>
      <p:sp>
        <p:nvSpPr>
          <p:cNvPr id="25" name="Rounded Rectangle 20">
            <a:extLst>
              <a:ext uri="{FF2B5EF4-FFF2-40B4-BE49-F238E27FC236}">
                <a16:creationId xmlns:a16="http://schemas.microsoft.com/office/drawing/2014/main" id="{22E29786-4F5B-476A-9354-28A739BA572F}"/>
              </a:ext>
            </a:extLst>
          </p:cNvPr>
          <p:cNvSpPr/>
          <p:nvPr/>
        </p:nvSpPr>
        <p:spPr>
          <a:xfrm>
            <a:off x="9396467" y="4132080"/>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A _ _</a:t>
            </a:r>
          </a:p>
        </p:txBody>
      </p:sp>
      <p:sp>
        <p:nvSpPr>
          <p:cNvPr id="26" name="Rounded Rectangle 20">
            <a:extLst>
              <a:ext uri="{FF2B5EF4-FFF2-40B4-BE49-F238E27FC236}">
                <a16:creationId xmlns:a16="http://schemas.microsoft.com/office/drawing/2014/main" id="{166EAED2-014C-4D76-9A36-EB6A83DA0E4A}"/>
              </a:ext>
            </a:extLst>
          </p:cNvPr>
          <p:cNvSpPr/>
          <p:nvPr/>
        </p:nvSpPr>
        <p:spPr>
          <a:xfrm>
            <a:off x="9289527" y="5004415"/>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_ _ _ _</a:t>
            </a:r>
          </a:p>
        </p:txBody>
      </p:sp>
      <p:sp>
        <p:nvSpPr>
          <p:cNvPr id="27" name="Rounded Rectangle 19">
            <a:extLst>
              <a:ext uri="{FF2B5EF4-FFF2-40B4-BE49-F238E27FC236}">
                <a16:creationId xmlns:a16="http://schemas.microsoft.com/office/drawing/2014/main" id="{97D556CF-ABDD-40C8-BFE5-FF1CE7DB8DBC}"/>
              </a:ext>
            </a:extLst>
          </p:cNvPr>
          <p:cNvSpPr/>
          <p:nvPr/>
        </p:nvSpPr>
        <p:spPr>
          <a:xfrm>
            <a:off x="759111" y="3347927"/>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28" name="Rounded Rectangle 24">
            <a:extLst>
              <a:ext uri="{FF2B5EF4-FFF2-40B4-BE49-F238E27FC236}">
                <a16:creationId xmlns:a16="http://schemas.microsoft.com/office/drawing/2014/main" id="{B73822B0-F398-404D-9233-B04C69A6029C}"/>
              </a:ext>
            </a:extLst>
          </p:cNvPr>
          <p:cNvSpPr/>
          <p:nvPr/>
        </p:nvSpPr>
        <p:spPr>
          <a:xfrm>
            <a:off x="9375802" y="2275984"/>
            <a:ext cx="1918046"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heiß</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3554" name="Picture 2" descr="Hot, Temperature, Thermometer, Weather">
            <a:extLst>
              <a:ext uri="{FF2B5EF4-FFF2-40B4-BE49-F238E27FC236}">
                <a16:creationId xmlns:a16="http://schemas.microsoft.com/office/drawing/2014/main" id="{ECD27C83-4DB9-415E-A07D-F3CA44B485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3558" y="1614902"/>
            <a:ext cx="1234911" cy="2469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53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7143555" y="5170985"/>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1528225" y="1513499"/>
            <a:ext cx="197321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R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4417680" y="387151"/>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1528225" y="4274991"/>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2641143" y="5170985"/>
            <a:ext cx="1806863"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8953741" y="1386194"/>
            <a:ext cx="223632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d_ _ B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771006" y="2430713"/>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8219619" y="511231"/>
            <a:ext cx="146824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6063657" y="387151"/>
            <a:ext cx="2040586" cy="82290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594841" y="5211919"/>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464646" y="3178237"/>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309634" y="596285"/>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ä_ _ _ _ _ _ </a:t>
            </a:r>
          </a:p>
        </p:txBody>
      </p:sp>
      <p:sp>
        <p:nvSpPr>
          <p:cNvPr id="18" name="TextBox 3">
            <a:extLst>
              <a:ext uri="{FF2B5EF4-FFF2-40B4-BE49-F238E27FC236}">
                <a16:creationId xmlns:a16="http://schemas.microsoft.com/office/drawing/2014/main" id="{FE2969A3-CB15-4B45-B56B-EDFE73CE5224}"/>
              </a:ext>
            </a:extLst>
          </p:cNvPr>
          <p:cNvSpPr txBox="1"/>
          <p:nvPr/>
        </p:nvSpPr>
        <p:spPr>
          <a:xfrm>
            <a:off x="3476833" y="3997781"/>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room</a:t>
            </a:r>
            <a:endPar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4" name="Rounded Rectangle 20">
            <a:extLst>
              <a:ext uri="{FF2B5EF4-FFF2-40B4-BE49-F238E27FC236}">
                <a16:creationId xmlns:a16="http://schemas.microsoft.com/office/drawing/2014/main" id="{68ECBF48-428A-4837-BCF4-81575A426AE8}"/>
              </a:ext>
            </a:extLst>
          </p:cNvPr>
          <p:cNvSpPr/>
          <p:nvPr/>
        </p:nvSpPr>
        <p:spPr>
          <a:xfrm>
            <a:off x="9401119" y="2305902"/>
            <a:ext cx="1755309"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 _</a:t>
            </a:r>
          </a:p>
        </p:txBody>
      </p:sp>
      <p:sp>
        <p:nvSpPr>
          <p:cNvPr id="25" name="Rounded Rectangle 20">
            <a:extLst>
              <a:ext uri="{FF2B5EF4-FFF2-40B4-BE49-F238E27FC236}">
                <a16:creationId xmlns:a16="http://schemas.microsoft.com/office/drawing/2014/main" id="{22E29786-4F5B-476A-9354-28A739BA572F}"/>
              </a:ext>
            </a:extLst>
          </p:cNvPr>
          <p:cNvSpPr/>
          <p:nvPr/>
        </p:nvSpPr>
        <p:spPr>
          <a:xfrm>
            <a:off x="9396467" y="4132080"/>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A _ _</a:t>
            </a:r>
          </a:p>
        </p:txBody>
      </p:sp>
      <p:sp>
        <p:nvSpPr>
          <p:cNvPr id="26" name="Rounded Rectangle 20">
            <a:extLst>
              <a:ext uri="{FF2B5EF4-FFF2-40B4-BE49-F238E27FC236}">
                <a16:creationId xmlns:a16="http://schemas.microsoft.com/office/drawing/2014/main" id="{166EAED2-014C-4D76-9A36-EB6A83DA0E4A}"/>
              </a:ext>
            </a:extLst>
          </p:cNvPr>
          <p:cNvSpPr/>
          <p:nvPr/>
        </p:nvSpPr>
        <p:spPr>
          <a:xfrm>
            <a:off x="9289527" y="5004415"/>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_ _ _ _</a:t>
            </a:r>
          </a:p>
        </p:txBody>
      </p:sp>
      <p:sp>
        <p:nvSpPr>
          <p:cNvPr id="27" name="Rounded Rectangle 19">
            <a:extLst>
              <a:ext uri="{FF2B5EF4-FFF2-40B4-BE49-F238E27FC236}">
                <a16:creationId xmlns:a16="http://schemas.microsoft.com/office/drawing/2014/main" id="{97D556CF-ABDD-40C8-BFE5-FF1CE7DB8DBC}"/>
              </a:ext>
            </a:extLst>
          </p:cNvPr>
          <p:cNvSpPr/>
          <p:nvPr/>
        </p:nvSpPr>
        <p:spPr>
          <a:xfrm>
            <a:off x="759111" y="3347927"/>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28" name="Rounded Rectangle 24">
            <a:extLst>
              <a:ext uri="{FF2B5EF4-FFF2-40B4-BE49-F238E27FC236}">
                <a16:creationId xmlns:a16="http://schemas.microsoft.com/office/drawing/2014/main" id="{B73822B0-F398-404D-9233-B04C69A6029C}"/>
              </a:ext>
            </a:extLst>
          </p:cNvPr>
          <p:cNvSpPr/>
          <p:nvPr/>
        </p:nvSpPr>
        <p:spPr>
          <a:xfrm>
            <a:off x="1493514" y="1513499"/>
            <a:ext cx="2012144"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Raum</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578" name="Picture 2" descr="Couch, Sofa, Ornate, Cushions, Furniture, Living Room">
            <a:extLst>
              <a:ext uri="{FF2B5EF4-FFF2-40B4-BE49-F238E27FC236}">
                <a16:creationId xmlns:a16="http://schemas.microsoft.com/office/drawing/2014/main" id="{8F3904B7-0958-484C-BFE3-81845D965E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644" y="1614540"/>
            <a:ext cx="3135599" cy="2351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10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7143555" y="5170985"/>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1528225" y="1513499"/>
            <a:ext cx="197321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R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4417680" y="387151"/>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1528225" y="4274991"/>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2641143" y="5170985"/>
            <a:ext cx="1806863"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8953741" y="1386194"/>
            <a:ext cx="223632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d_ _ B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771006" y="2430713"/>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8219619" y="511231"/>
            <a:ext cx="146824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6063657" y="387151"/>
            <a:ext cx="2040586" cy="82290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594841" y="5211919"/>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W_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464646" y="3178237"/>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309634" y="596285"/>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ä_ _ _ _ _ _ </a:t>
            </a:r>
          </a:p>
        </p:txBody>
      </p:sp>
      <p:sp>
        <p:nvSpPr>
          <p:cNvPr id="18" name="TextBox 3">
            <a:extLst>
              <a:ext uri="{FF2B5EF4-FFF2-40B4-BE49-F238E27FC236}">
                <a16:creationId xmlns:a16="http://schemas.microsoft.com/office/drawing/2014/main" id="{FE2969A3-CB15-4B45-B56B-EDFE73CE5224}"/>
              </a:ext>
            </a:extLst>
          </p:cNvPr>
          <p:cNvSpPr txBox="1"/>
          <p:nvPr/>
        </p:nvSpPr>
        <p:spPr>
          <a:xfrm>
            <a:off x="3476833" y="3997781"/>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to lie, be lying (down)</a:t>
            </a:r>
            <a:endPar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sp>
        <p:nvSpPr>
          <p:cNvPr id="24" name="Rounded Rectangle 20">
            <a:extLst>
              <a:ext uri="{FF2B5EF4-FFF2-40B4-BE49-F238E27FC236}">
                <a16:creationId xmlns:a16="http://schemas.microsoft.com/office/drawing/2014/main" id="{68ECBF48-428A-4837-BCF4-81575A426AE8}"/>
              </a:ext>
            </a:extLst>
          </p:cNvPr>
          <p:cNvSpPr/>
          <p:nvPr/>
        </p:nvSpPr>
        <p:spPr>
          <a:xfrm>
            <a:off x="9401119" y="2305902"/>
            <a:ext cx="1755309"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 _</a:t>
            </a:r>
          </a:p>
        </p:txBody>
      </p:sp>
      <p:sp>
        <p:nvSpPr>
          <p:cNvPr id="25" name="Rounded Rectangle 20">
            <a:extLst>
              <a:ext uri="{FF2B5EF4-FFF2-40B4-BE49-F238E27FC236}">
                <a16:creationId xmlns:a16="http://schemas.microsoft.com/office/drawing/2014/main" id="{22E29786-4F5B-476A-9354-28A739BA572F}"/>
              </a:ext>
            </a:extLst>
          </p:cNvPr>
          <p:cNvSpPr/>
          <p:nvPr/>
        </p:nvSpPr>
        <p:spPr>
          <a:xfrm>
            <a:off x="9396467" y="4132080"/>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A _ _</a:t>
            </a:r>
          </a:p>
        </p:txBody>
      </p:sp>
      <p:sp>
        <p:nvSpPr>
          <p:cNvPr id="26" name="Rounded Rectangle 20">
            <a:extLst>
              <a:ext uri="{FF2B5EF4-FFF2-40B4-BE49-F238E27FC236}">
                <a16:creationId xmlns:a16="http://schemas.microsoft.com/office/drawing/2014/main" id="{166EAED2-014C-4D76-9A36-EB6A83DA0E4A}"/>
              </a:ext>
            </a:extLst>
          </p:cNvPr>
          <p:cNvSpPr/>
          <p:nvPr/>
        </p:nvSpPr>
        <p:spPr>
          <a:xfrm>
            <a:off x="9289527" y="5004415"/>
            <a:ext cx="1866901" cy="79082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_ _ _ _</a:t>
            </a:r>
          </a:p>
        </p:txBody>
      </p:sp>
      <p:sp>
        <p:nvSpPr>
          <p:cNvPr id="27" name="Rounded Rectangle 19">
            <a:extLst>
              <a:ext uri="{FF2B5EF4-FFF2-40B4-BE49-F238E27FC236}">
                <a16:creationId xmlns:a16="http://schemas.microsoft.com/office/drawing/2014/main" id="{97D556CF-ABDD-40C8-BFE5-FF1CE7DB8DBC}"/>
              </a:ext>
            </a:extLst>
          </p:cNvPr>
          <p:cNvSpPr/>
          <p:nvPr/>
        </p:nvSpPr>
        <p:spPr>
          <a:xfrm>
            <a:off x="759111" y="3347927"/>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28" name="Rounded Rectangle 24">
            <a:extLst>
              <a:ext uri="{FF2B5EF4-FFF2-40B4-BE49-F238E27FC236}">
                <a16:creationId xmlns:a16="http://schemas.microsoft.com/office/drawing/2014/main" id="{B73822B0-F398-404D-9233-B04C69A6029C}"/>
              </a:ext>
            </a:extLst>
          </p:cNvPr>
          <p:cNvSpPr/>
          <p:nvPr/>
        </p:nvSpPr>
        <p:spPr>
          <a:xfrm>
            <a:off x="9284865" y="5004415"/>
            <a:ext cx="1905204"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liegen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602" name="Picture 2" descr="Cat, Lie Down, Animal, Kitten, Curiosity, Curious">
            <a:extLst>
              <a:ext uri="{FF2B5EF4-FFF2-40B4-BE49-F238E27FC236}">
                <a16:creationId xmlns:a16="http://schemas.microsoft.com/office/drawing/2014/main" id="{9A23AC49-40F0-4298-8A3A-C3E64B0AF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4552" y="1843288"/>
            <a:ext cx="4607910" cy="2102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64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888217" cy="869950"/>
          </a:xfrm>
          <a:prstGeom prst="rect">
            <a:avLst/>
          </a:prstGeom>
        </p:spPr>
      </p:pic>
      <p:sp>
        <p:nvSpPr>
          <p:cNvPr id="4" name="Title 3"/>
          <p:cNvSpPr>
            <a:spLocks noGrp="1"/>
          </p:cNvSpPr>
          <p:nvPr>
            <p:ph type="title"/>
          </p:nvPr>
        </p:nvSpPr>
        <p:spPr>
          <a:xfrm>
            <a:off x="0" y="321466"/>
            <a:ext cx="8077200" cy="707849"/>
          </a:xfrm>
        </p:spPr>
        <p:txBody>
          <a:bodyPr>
            <a:normAutofit/>
          </a:bodyPr>
          <a:lstStyle/>
          <a:p>
            <a:r>
              <a:rPr lang="en-GB" sz="3000" b="1" dirty="0" err="1">
                <a:solidFill>
                  <a:schemeClr val="bg1"/>
                </a:solidFill>
              </a:rPr>
              <a:t>Bindewörter</a:t>
            </a:r>
            <a:r>
              <a:rPr lang="en-GB" sz="3000" b="1" dirty="0">
                <a:solidFill>
                  <a:schemeClr val="bg1"/>
                </a:solidFill>
              </a:rPr>
              <a:t> (conjunctions)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Speech Bubble: Rectangle with Corners Rounded 19">
            <a:extLst>
              <a:ext uri="{FF2B5EF4-FFF2-40B4-BE49-F238E27FC236}">
                <a16:creationId xmlns:a16="http://schemas.microsoft.com/office/drawing/2014/main" id="{310B6995-772B-48CB-8395-BFDE9A83DFE0}"/>
              </a:ext>
            </a:extLst>
          </p:cNvPr>
          <p:cNvSpPr/>
          <p:nvPr/>
        </p:nvSpPr>
        <p:spPr>
          <a:xfrm>
            <a:off x="0" y="1219320"/>
            <a:ext cx="6175042" cy="568634"/>
          </a:xfrm>
          <a:prstGeom prst="wedgeRoundRectCallout">
            <a:avLst>
              <a:gd name="adj1" fmla="val 16424"/>
              <a:gd name="adj2" fmla="val 4926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that some conjunctions kick the </a:t>
            </a:r>
            <a:r>
              <a:rPr kumimoji="0" lang="en-US" sz="2200" b="0" i="0" u="sng" strike="noStrike" kern="1200" cap="none" spc="0" normalizeH="0" baseline="0" noProof="0" dirty="0">
                <a:ln>
                  <a:noFill/>
                </a:ln>
                <a:solidFill>
                  <a:srgbClr val="002060"/>
                </a:solidFill>
                <a:effectLst/>
                <a:uLnTx/>
                <a:uFillTx/>
                <a:latin typeface="Century Gothic" panose="020B0502020202020204" pitchFamily="34" charset="0"/>
              </a:rPr>
              <a:t>short </a:t>
            </a:r>
            <a:r>
              <a:rPr lang="en-US" sz="2200" u="sng" dirty="0">
                <a:solidFill>
                  <a:srgbClr val="002060"/>
                </a:solidFill>
                <a:latin typeface="Century Gothic" panose="020B0502020202020204" pitchFamily="34" charset="0"/>
              </a:rPr>
              <a:t>form </a:t>
            </a:r>
            <a:r>
              <a:rPr kumimoji="0" lang="en-US" sz="2200" b="0" i="0" u="sng" strike="noStrike" kern="1200" cap="none" spc="0" normalizeH="0" baseline="0" noProof="0" dirty="0">
                <a:ln>
                  <a:noFill/>
                </a:ln>
                <a:solidFill>
                  <a:srgbClr val="002060"/>
                </a:solidFill>
                <a:effectLst/>
                <a:uLnTx/>
                <a:uFillTx/>
                <a:latin typeface="Century Gothic" panose="020B0502020202020204" pitchFamily="34" charset="0"/>
              </a:rPr>
              <a:t>verb </a:t>
            </a: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end of the clause:</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Speech Bubble: Rectangle with Corners Rounded 20">
            <a:extLst>
              <a:ext uri="{FF2B5EF4-FFF2-40B4-BE49-F238E27FC236}">
                <a16:creationId xmlns:a16="http://schemas.microsoft.com/office/drawing/2014/main" id="{17BF10FB-0DEA-45EB-BD3F-FE797A387CA7}"/>
              </a:ext>
            </a:extLst>
          </p:cNvPr>
          <p:cNvSpPr/>
          <p:nvPr/>
        </p:nvSpPr>
        <p:spPr>
          <a:xfrm>
            <a:off x="918649" y="1818618"/>
            <a:ext cx="3532813" cy="349836"/>
          </a:xfrm>
          <a:prstGeom prst="wedgeRoundRectCallout">
            <a:avLst>
              <a:gd name="adj1" fmla="val 23921"/>
              <a:gd name="adj2" fmla="val 8370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This is word order 3 (WO3). </a:t>
            </a:r>
          </a:p>
        </p:txBody>
      </p:sp>
      <p:sp>
        <p:nvSpPr>
          <p:cNvPr id="25" name="Speech Bubble: Rectangle with Corners Rounded 19">
            <a:extLst>
              <a:ext uri="{FF2B5EF4-FFF2-40B4-BE49-F238E27FC236}">
                <a16:creationId xmlns:a16="http://schemas.microsoft.com/office/drawing/2014/main" id="{1867F609-934D-4C99-9843-CCA976B33425}"/>
              </a:ext>
            </a:extLst>
          </p:cNvPr>
          <p:cNvSpPr/>
          <p:nvPr/>
        </p:nvSpPr>
        <p:spPr>
          <a:xfrm>
            <a:off x="6112213" y="1219320"/>
            <a:ext cx="5586062" cy="568634"/>
          </a:xfrm>
          <a:prstGeom prst="wedgeRoundRectCallout">
            <a:avLst>
              <a:gd name="adj1" fmla="val 16424"/>
              <a:gd name="adj2" fmla="val 4926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Other conjunctions do not change the word order:</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7" name="Straight Connector 6">
            <a:extLst>
              <a:ext uri="{FF2B5EF4-FFF2-40B4-BE49-F238E27FC236}">
                <a16:creationId xmlns:a16="http://schemas.microsoft.com/office/drawing/2014/main" id="{37D2B058-61F2-480A-A36A-A0C65EE3AC79}"/>
              </a:ext>
            </a:extLst>
          </p:cNvPr>
          <p:cNvCxnSpPr/>
          <p:nvPr/>
        </p:nvCxnSpPr>
        <p:spPr>
          <a:xfrm>
            <a:off x="6011918" y="1249207"/>
            <a:ext cx="0" cy="5013715"/>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FD20F07-9660-476A-B3A9-CB902285A467}"/>
              </a:ext>
            </a:extLst>
          </p:cNvPr>
          <p:cNvSpPr txBox="1"/>
          <p:nvPr/>
        </p:nvSpPr>
        <p:spPr>
          <a:xfrm>
            <a:off x="229590" y="2368506"/>
            <a:ext cx="5221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Ich </a:t>
            </a:r>
            <a:r>
              <a:rPr lang="en-GB" sz="2200" dirty="0" err="1">
                <a:solidFill>
                  <a:srgbClr val="4472C4">
                    <a:lumMod val="50000"/>
                  </a:srgbClr>
                </a:solidFill>
                <a:latin typeface="Century Gothic" panose="020F0302020204030204"/>
              </a:rPr>
              <a:t>musste</a:t>
            </a:r>
            <a:r>
              <a:rPr lang="en-GB" sz="2200" dirty="0">
                <a:solidFill>
                  <a:srgbClr val="4472C4">
                    <a:lumMod val="50000"/>
                  </a:srgbClr>
                </a:solidFill>
                <a:latin typeface="Century Gothic" panose="020F0302020204030204"/>
              </a:rPr>
              <a:t> </a:t>
            </a:r>
            <a:r>
              <a:rPr lang="en-GB" sz="2200" dirty="0" err="1">
                <a:solidFill>
                  <a:srgbClr val="4472C4">
                    <a:lumMod val="50000"/>
                  </a:srgbClr>
                </a:solidFill>
                <a:latin typeface="Century Gothic" panose="020F0302020204030204"/>
              </a:rPr>
              <a:t>einen</a:t>
            </a:r>
            <a:r>
              <a:rPr lang="en-GB" sz="2200" dirty="0">
                <a:solidFill>
                  <a:srgbClr val="4472C4">
                    <a:lumMod val="50000"/>
                  </a:srgbClr>
                </a:solidFill>
                <a:latin typeface="Century Gothic" panose="020F0302020204030204"/>
              </a:rPr>
              <a:t> </a:t>
            </a:r>
            <a:r>
              <a:rPr lang="en-GB" sz="2200" dirty="0" err="1">
                <a:solidFill>
                  <a:srgbClr val="4472C4">
                    <a:lumMod val="50000"/>
                  </a:srgbClr>
                </a:solidFill>
                <a:latin typeface="Century Gothic" panose="020F0302020204030204"/>
              </a:rPr>
              <a:t>Kurs</a:t>
            </a:r>
            <a:r>
              <a:rPr lang="en-GB" sz="2200" dirty="0">
                <a:solidFill>
                  <a:srgbClr val="4472C4">
                    <a:lumMod val="50000"/>
                  </a:srgbClr>
                </a:solidFill>
                <a:latin typeface="Century Gothic" panose="020F0302020204030204"/>
              </a:rPr>
              <a:t> </a:t>
            </a:r>
            <a:r>
              <a:rPr lang="en-GB" sz="2200" dirty="0" err="1">
                <a:solidFill>
                  <a:srgbClr val="4472C4">
                    <a:lumMod val="50000"/>
                  </a:srgbClr>
                </a:solidFill>
                <a:latin typeface="Century Gothic" panose="020F0302020204030204"/>
              </a:rPr>
              <a:t>machen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EA5F00"/>
                </a:solidFill>
                <a:effectLst/>
                <a:uLnTx/>
                <a:uFillTx/>
                <a:latin typeface="Century Gothic" panose="020F0302020204030204"/>
                <a:ea typeface="+mn-ea"/>
                <a:cs typeface="+mn-cs"/>
              </a:rPr>
              <a:t>weil</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sprechen</a:t>
            </a:r>
            <a:r>
              <a:rPr kumimoji="0" lang="en-GB"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konnte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421B8793-20CF-4B87-B930-76A30146999C}"/>
              </a:ext>
            </a:extLst>
          </p:cNvPr>
          <p:cNvSpPr txBox="1"/>
          <p:nvPr/>
        </p:nvSpPr>
        <p:spPr>
          <a:xfrm>
            <a:off x="229590" y="3974664"/>
            <a:ext cx="576226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Arbeit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gefunden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EA5F00"/>
                </a:solidFill>
                <a:effectLst/>
                <a:uLnTx/>
                <a:uFillTx/>
                <a:latin typeface="Century Gothic" panose="020F0302020204030204"/>
                <a:ea typeface="+mn-ea"/>
                <a:cs typeface="+mn-cs"/>
              </a:rPr>
              <a:t>obwohl</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suchen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musste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Speech Bubble: Rectangle with Corners Rounded 35">
            <a:extLst>
              <a:ext uri="{FF2B5EF4-FFF2-40B4-BE49-F238E27FC236}">
                <a16:creationId xmlns:a16="http://schemas.microsoft.com/office/drawing/2014/main" id="{CDC64829-36E9-49A9-A96E-E965C8342349}"/>
              </a:ext>
            </a:extLst>
          </p:cNvPr>
          <p:cNvSpPr/>
          <p:nvPr/>
        </p:nvSpPr>
        <p:spPr>
          <a:xfrm>
            <a:off x="7138837" y="1813237"/>
            <a:ext cx="3532813" cy="349836"/>
          </a:xfrm>
          <a:prstGeom prst="wedgeRoundRectCallout">
            <a:avLst>
              <a:gd name="adj1" fmla="val 23921"/>
              <a:gd name="adj2" fmla="val 8370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This is word order 1 (WO1). </a:t>
            </a:r>
          </a:p>
        </p:txBody>
      </p:sp>
      <p:sp>
        <p:nvSpPr>
          <p:cNvPr id="38" name="TextBox 37">
            <a:extLst>
              <a:ext uri="{FF2B5EF4-FFF2-40B4-BE49-F238E27FC236}">
                <a16:creationId xmlns:a16="http://schemas.microsoft.com/office/drawing/2014/main" id="{B2295B66-E84A-4585-A557-D44038C40551}"/>
              </a:ext>
            </a:extLst>
          </p:cNvPr>
          <p:cNvSpPr txBox="1"/>
          <p:nvPr/>
        </p:nvSpPr>
        <p:spPr>
          <a:xfrm>
            <a:off x="229590" y="3108984"/>
            <a:ext cx="52212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had to do a course </a:t>
            </a:r>
            <a:r>
              <a:rPr kumimoji="0" lang="en-GB" sz="2000" b="0" i="1" u="none" strike="noStrike" kern="1200" cap="none" spc="0" normalizeH="0" baseline="0" noProof="0" dirty="0">
                <a:ln>
                  <a:noFill/>
                </a:ln>
                <a:solidFill>
                  <a:srgbClr val="F26200"/>
                </a:solidFill>
                <a:effectLst/>
                <a:uLnTx/>
                <a:uFillTx/>
                <a:latin typeface="Century Gothic" panose="020F0302020204030204"/>
                <a:ea typeface="+mn-ea"/>
                <a:cs typeface="+mn-cs"/>
              </a:rPr>
              <a:t>because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couldn’t speak German.</a:t>
            </a:r>
          </a:p>
        </p:txBody>
      </p:sp>
      <p:sp>
        <p:nvSpPr>
          <p:cNvPr id="40" name="TextBox 39">
            <a:extLst>
              <a:ext uri="{FF2B5EF4-FFF2-40B4-BE49-F238E27FC236}">
                <a16:creationId xmlns:a16="http://schemas.microsoft.com/office/drawing/2014/main" id="{865A009C-5393-4278-A7D6-E6E524C813CA}"/>
              </a:ext>
            </a:extLst>
          </p:cNvPr>
          <p:cNvSpPr txBox="1"/>
          <p:nvPr/>
        </p:nvSpPr>
        <p:spPr>
          <a:xfrm>
            <a:off x="209525" y="4801483"/>
            <a:ext cx="58425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found a job </a:t>
            </a:r>
            <a:r>
              <a:rPr kumimoji="0" lang="en-GB" sz="2000" b="0" i="1" u="none" strike="noStrike" kern="1200" cap="none" spc="0" normalizeH="0" baseline="0" noProof="0" dirty="0">
                <a:ln>
                  <a:noFill/>
                </a:ln>
                <a:solidFill>
                  <a:srgbClr val="F26200"/>
                </a:solidFill>
                <a:effectLst/>
                <a:uLnTx/>
                <a:uFillTx/>
                <a:latin typeface="Century Gothic" panose="020F0302020204030204"/>
                <a:ea typeface="+mn-ea"/>
                <a:cs typeface="+mn-cs"/>
              </a:rPr>
              <a:t>although</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had to look for a long time.</a:t>
            </a:r>
          </a:p>
        </p:txBody>
      </p:sp>
      <p:sp>
        <p:nvSpPr>
          <p:cNvPr id="48" name="Speech Bubble: Rectangle with Corners Rounded 47">
            <a:extLst>
              <a:ext uri="{FF2B5EF4-FFF2-40B4-BE49-F238E27FC236}">
                <a16:creationId xmlns:a16="http://schemas.microsoft.com/office/drawing/2014/main" id="{1A555A89-77F2-4B53-9B6C-B212835FC4C8}"/>
              </a:ext>
            </a:extLst>
          </p:cNvPr>
          <p:cNvSpPr/>
          <p:nvPr/>
        </p:nvSpPr>
        <p:spPr>
          <a:xfrm>
            <a:off x="425552" y="5666459"/>
            <a:ext cx="5160815" cy="621842"/>
          </a:xfrm>
          <a:prstGeom prst="wedgeRoundRectCallout">
            <a:avLst>
              <a:gd name="adj1" fmla="val 24996"/>
              <a:gd name="adj2" fmla="val 5028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Other WO3</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conjunctions are: </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bevor</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noProof="0" dirty="0" err="1">
                <a:ln>
                  <a:noFill/>
                </a:ln>
                <a:solidFill>
                  <a:prstClr val="white"/>
                </a:solidFill>
                <a:effectLst/>
                <a:uLnTx/>
                <a:uFillTx/>
                <a:latin typeface="Century Gothic" panose="020F0302020204030204"/>
                <a:ea typeface="+mn-ea"/>
                <a:cs typeface="+mn-cs"/>
              </a:rPr>
              <a:t>nachdem</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noProof="0" dirty="0" err="1">
                <a:ln>
                  <a:noFill/>
                </a:ln>
                <a:solidFill>
                  <a:prstClr val="white"/>
                </a:solidFill>
                <a:effectLst/>
                <a:uLnTx/>
                <a:uFillTx/>
                <a:latin typeface="Century Gothic" panose="020F0302020204030204"/>
                <a:ea typeface="+mn-ea"/>
                <a:cs typeface="+mn-cs"/>
              </a:rPr>
              <a:t>dass</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noProof="0" dirty="0" err="1">
                <a:ln>
                  <a:noFill/>
                </a:ln>
                <a:solidFill>
                  <a:prstClr val="white"/>
                </a:solidFill>
                <a:effectLst/>
                <a:uLnTx/>
                <a:uFillTx/>
                <a:latin typeface="Century Gothic" panose="020F0302020204030204"/>
                <a:ea typeface="+mn-ea"/>
                <a:cs typeface="+mn-cs"/>
              </a:rPr>
              <a:t>während</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45042194-AC09-421F-8CBB-0653D899AF34}"/>
              </a:ext>
            </a:extLst>
          </p:cNvPr>
          <p:cNvSpPr txBox="1"/>
          <p:nvPr/>
        </p:nvSpPr>
        <p:spPr>
          <a:xfrm>
            <a:off x="6069146" y="2368506"/>
            <a:ext cx="617504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Ich </a:t>
            </a:r>
            <a:r>
              <a:rPr lang="en-GB" sz="2200" dirty="0" err="1">
                <a:solidFill>
                  <a:srgbClr val="4472C4">
                    <a:lumMod val="50000"/>
                  </a:srgbClr>
                </a:solidFill>
                <a:latin typeface="Century Gothic" panose="020F0302020204030204"/>
              </a:rPr>
              <a:t>musste</a:t>
            </a:r>
            <a:r>
              <a:rPr lang="en-GB" sz="2200" dirty="0">
                <a:solidFill>
                  <a:srgbClr val="4472C4">
                    <a:lumMod val="50000"/>
                  </a:srgbClr>
                </a:solidFill>
                <a:latin typeface="Century Gothic" panose="020F0302020204030204"/>
              </a:rPr>
              <a:t> </a:t>
            </a:r>
            <a:r>
              <a:rPr lang="en-GB" sz="2200" dirty="0" err="1">
                <a:solidFill>
                  <a:srgbClr val="4472C4">
                    <a:lumMod val="50000"/>
                  </a:srgbClr>
                </a:solidFill>
                <a:latin typeface="Century Gothic" panose="020F0302020204030204"/>
              </a:rPr>
              <a:t>einen</a:t>
            </a:r>
            <a:r>
              <a:rPr lang="en-GB" sz="2200" dirty="0">
                <a:solidFill>
                  <a:srgbClr val="4472C4">
                    <a:lumMod val="50000"/>
                  </a:srgbClr>
                </a:solidFill>
                <a:latin typeface="Century Gothic" panose="020F0302020204030204"/>
              </a:rPr>
              <a:t> </a:t>
            </a:r>
            <a:r>
              <a:rPr lang="en-GB" sz="2200" dirty="0" err="1">
                <a:solidFill>
                  <a:srgbClr val="4472C4">
                    <a:lumMod val="50000"/>
                  </a:srgbClr>
                </a:solidFill>
                <a:latin typeface="Century Gothic" panose="020F0302020204030204"/>
              </a:rPr>
              <a:t>Kurs</a:t>
            </a:r>
            <a:r>
              <a:rPr lang="en-GB" sz="2200" dirty="0">
                <a:solidFill>
                  <a:srgbClr val="4472C4">
                    <a:lumMod val="50000"/>
                  </a:srgbClr>
                </a:solidFill>
                <a:latin typeface="Century Gothic" panose="020F0302020204030204"/>
              </a:rPr>
              <a:t> </a:t>
            </a:r>
            <a:r>
              <a:rPr lang="en-GB" sz="2200" dirty="0" err="1">
                <a:solidFill>
                  <a:srgbClr val="4472C4">
                    <a:lumMod val="50000"/>
                  </a:srgbClr>
                </a:solidFill>
                <a:latin typeface="Century Gothic" panose="020F0302020204030204"/>
              </a:rPr>
              <a:t>machen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EA5F00"/>
                </a:solidFill>
                <a:effectLst/>
                <a:uLnTx/>
                <a:uFillTx/>
                <a:latin typeface="Century Gothic" panose="020F0302020204030204"/>
                <a:ea typeface="+mn-ea"/>
                <a:cs typeface="+mn-cs"/>
              </a:rPr>
              <a:t>denn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konnte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sprechen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0" name="TextBox 49">
            <a:extLst>
              <a:ext uri="{FF2B5EF4-FFF2-40B4-BE49-F238E27FC236}">
                <a16:creationId xmlns:a16="http://schemas.microsoft.com/office/drawing/2014/main" id="{8CD7079F-BFC9-4ECD-A834-FD9B7E64BAAB}"/>
              </a:ext>
            </a:extLst>
          </p:cNvPr>
          <p:cNvSpPr txBox="1"/>
          <p:nvPr/>
        </p:nvSpPr>
        <p:spPr>
          <a:xfrm>
            <a:off x="6096000" y="3103344"/>
            <a:ext cx="57333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had to do a course </a:t>
            </a:r>
            <a:r>
              <a:rPr kumimoji="0" lang="en-GB" sz="2000" b="0" i="1" u="none" strike="noStrike" kern="1200" cap="none" spc="0" normalizeH="0" baseline="0" noProof="0" dirty="0">
                <a:ln>
                  <a:noFill/>
                </a:ln>
                <a:solidFill>
                  <a:srgbClr val="F26200"/>
                </a:solidFill>
                <a:effectLst/>
                <a:uLnTx/>
                <a:uFillTx/>
                <a:latin typeface="Century Gothic" panose="020F0302020204030204"/>
                <a:ea typeface="+mn-ea"/>
                <a:cs typeface="+mn-cs"/>
              </a:rPr>
              <a:t>as/because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couldn’t speak German.</a:t>
            </a:r>
          </a:p>
        </p:txBody>
      </p:sp>
      <p:sp>
        <p:nvSpPr>
          <p:cNvPr id="51" name="TextBox 50">
            <a:extLst>
              <a:ext uri="{FF2B5EF4-FFF2-40B4-BE49-F238E27FC236}">
                <a16:creationId xmlns:a16="http://schemas.microsoft.com/office/drawing/2014/main" id="{22049337-9A7B-4787-9955-3CE6DD29A8B8}"/>
              </a:ext>
            </a:extLst>
          </p:cNvPr>
          <p:cNvSpPr txBox="1"/>
          <p:nvPr/>
        </p:nvSpPr>
        <p:spPr>
          <a:xfrm>
            <a:off x="6112213" y="3927494"/>
            <a:ext cx="576226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Arbeit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gefunden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EA5F00"/>
                </a:solidFill>
                <a:effectLst/>
                <a:uLnTx/>
                <a:uFillTx/>
                <a:latin typeface="Century Gothic" panose="020F0302020204030204"/>
                <a:ea typeface="+mn-ea"/>
                <a:cs typeface="+mn-cs"/>
              </a:rPr>
              <a:t>aber</a:t>
            </a:r>
            <a:r>
              <a:rPr kumimoji="0" lang="en-GB" sz="2200" b="0" i="0" u="none" strike="noStrike" kern="1200" cap="none" spc="0" normalizeH="0" baseline="0" noProof="0" dirty="0">
                <a:ln>
                  <a:noFill/>
                </a:ln>
                <a:solidFill>
                  <a:srgbClr val="EA5F00"/>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musste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suchen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4A14DFC6-D0F2-4BB3-919E-9CA12646EB2D}"/>
              </a:ext>
            </a:extLst>
          </p:cNvPr>
          <p:cNvSpPr txBox="1"/>
          <p:nvPr/>
        </p:nvSpPr>
        <p:spPr>
          <a:xfrm>
            <a:off x="6175042" y="4789282"/>
            <a:ext cx="584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found a job </a:t>
            </a:r>
            <a:r>
              <a:rPr kumimoji="0" lang="en-GB" sz="2000" b="0" i="1" u="none" strike="noStrike" kern="1200" cap="none" spc="0" normalizeH="0" baseline="0" noProof="0" dirty="0">
                <a:ln>
                  <a:noFill/>
                </a:ln>
                <a:solidFill>
                  <a:srgbClr val="F26200"/>
                </a:solidFill>
                <a:effectLst/>
                <a:uLnTx/>
                <a:uFillTx/>
                <a:latin typeface="Century Gothic" panose="020F0302020204030204"/>
                <a:ea typeface="+mn-ea"/>
                <a:cs typeface="+mn-cs"/>
              </a:rPr>
              <a:t>but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had to look for a long time.</a:t>
            </a:r>
          </a:p>
        </p:txBody>
      </p:sp>
      <p:sp>
        <p:nvSpPr>
          <p:cNvPr id="53" name="Speech Bubble: Rectangle with Corners Rounded 52">
            <a:extLst>
              <a:ext uri="{FF2B5EF4-FFF2-40B4-BE49-F238E27FC236}">
                <a16:creationId xmlns:a16="http://schemas.microsoft.com/office/drawing/2014/main" id="{3056AB3D-D524-47B0-A9C7-36784487FC19}"/>
              </a:ext>
            </a:extLst>
          </p:cNvPr>
          <p:cNvSpPr/>
          <p:nvPr/>
        </p:nvSpPr>
        <p:spPr>
          <a:xfrm>
            <a:off x="6486194" y="5666459"/>
            <a:ext cx="5160815" cy="621842"/>
          </a:xfrm>
          <a:prstGeom prst="wedgeRoundRectCallout">
            <a:avLst>
              <a:gd name="adj1" fmla="val 24996"/>
              <a:gd name="adj2" fmla="val 5028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Other WO1</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conjunctions are: </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und, </a:t>
            </a:r>
            <a:r>
              <a:rPr kumimoji="0" lang="en-GB" sz="2000" b="1" i="0" u="none" strike="noStrike" kern="1200" cap="none" spc="0" normalizeH="0" noProof="0" dirty="0" err="1">
                <a:ln>
                  <a:noFill/>
                </a:ln>
                <a:solidFill>
                  <a:prstClr val="white"/>
                </a:solidFill>
                <a:effectLst/>
                <a:uLnTx/>
                <a:uFillTx/>
                <a:latin typeface="Century Gothic" panose="020F0302020204030204"/>
                <a:ea typeface="+mn-ea"/>
                <a:cs typeface="+mn-cs"/>
              </a:rPr>
              <a:t>oder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3309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5" grpId="0" animBg="1"/>
      <p:bldP spid="14" grpId="0"/>
      <p:bldP spid="28" grpId="0"/>
      <p:bldP spid="36" grpId="0" animBg="1"/>
      <p:bldP spid="38" grpId="0"/>
      <p:bldP spid="40" grpId="0"/>
      <p:bldP spid="48" grpId="0" animBg="1"/>
      <p:bldP spid="49" grpId="0"/>
      <p:bldP spid="50" grpId="0"/>
      <p:bldP spid="51" grpId="0"/>
      <p:bldP spid="52" grpId="0"/>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C823B90-C34B-A241-9248-957F0E428C3C}"/>
              </a:ext>
            </a:extLst>
          </p:cNvPr>
          <p:cNvSpPr>
            <a:spLocks noGrp="1"/>
          </p:cNvSpPr>
          <p:nvPr>
            <p:ph type="title"/>
          </p:nvPr>
        </p:nvSpPr>
        <p:spPr>
          <a:xfrm>
            <a:off x="5517033" y="-88329"/>
            <a:ext cx="1249000" cy="1634915"/>
          </a:xfrm>
        </p:spPr>
        <p:txBody>
          <a:bodyPr>
            <a:noAutofit/>
          </a:bodyPr>
          <a:lstStyle/>
          <a:p>
            <a:r>
              <a:rPr lang="en-GB" sz="12000" b="1" dirty="0">
                <a:solidFill>
                  <a:srgbClr val="002060"/>
                </a:solidFill>
                <a:ea typeface="+mn-ea"/>
                <a:cs typeface="Calibri" panose="020F0502020204030204" pitchFamily="34" charset="0"/>
              </a:rPr>
              <a:t>e</a:t>
            </a:r>
            <a:endParaRPr lang="en-US" sz="12000" dirty="0"/>
          </a:p>
        </p:txBody>
      </p:sp>
      <p:sp>
        <p:nvSpPr>
          <p:cNvPr id="4" name="Rounded Rectangle 3"/>
          <p:cNvSpPr/>
          <p:nvPr/>
        </p:nvSpPr>
        <p:spPr>
          <a:xfrm>
            <a:off x="3996896" y="1639019"/>
            <a:ext cx="4122038" cy="260176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01890" y="371101"/>
            <a:ext cx="191430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5119610" y="4256841"/>
            <a:ext cx="19527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a:t>
            </a:r>
            <a:r>
              <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7" name="Rectangle 6"/>
          <p:cNvSpPr/>
          <p:nvPr/>
        </p:nvSpPr>
        <p:spPr>
          <a:xfrm>
            <a:off x="9286974" y="3376194"/>
            <a:ext cx="17171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960025" y="3376194"/>
            <a:ext cx="219803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5400" b="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071214" y="371101"/>
            <a:ext cx="230063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man with idea"/>
          <p:cNvPicPr>
            <a:picLocks noChangeAspect="1" noChangeArrowheads="1"/>
          </p:cNvPicPr>
          <p:nvPr/>
        </p:nvPicPr>
        <p:blipFill>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360345" y="4240787"/>
            <a:ext cx="1570396" cy="173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inocular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5495" y="4516748"/>
            <a:ext cx="1994414" cy="1369498"/>
          </a:xfrm>
          <a:prstGeom prst="rect">
            <a:avLst/>
          </a:prstGeom>
        </p:spPr>
      </p:pic>
      <p:pic>
        <p:nvPicPr>
          <p:cNvPr id="12" name="Picture 11" descr="life r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13376" y="1435640"/>
            <a:ext cx="1590736" cy="1590736"/>
          </a:xfrm>
          <a:prstGeom prst="rect">
            <a:avLst/>
          </a:prstGeom>
        </p:spPr>
      </p:pic>
      <p:grpSp>
        <p:nvGrpSpPr>
          <p:cNvPr id="16" name="Group 15" descr="the beach with the sun"/>
          <p:cNvGrpSpPr/>
          <p:nvPr/>
        </p:nvGrpSpPr>
        <p:grpSpPr>
          <a:xfrm>
            <a:off x="5003775" y="5172502"/>
            <a:ext cx="1762258" cy="1091441"/>
            <a:chOff x="4086553" y="4942295"/>
            <a:chExt cx="2125484" cy="1282064"/>
          </a:xfrm>
        </p:grpSpPr>
        <p:pic>
          <p:nvPicPr>
            <p:cNvPr id="13" name="Picture 12"/>
            <p:cNvPicPr>
              <a:picLocks noChangeAspect="1"/>
            </p:cNvPicPr>
            <p:nvPr/>
          </p:nvPicPr>
          <p:blipFill rotWithShape="1">
            <a:blip r:embed="rId12" cstate="print">
              <a:extLst>
                <a:ext uri="{28A0092B-C50C-407E-A947-70E740481C1C}">
                  <a14:useLocalDpi xmlns:a14="http://schemas.microsoft.com/office/drawing/2010/main" val="0"/>
                </a:ext>
              </a:extLst>
            </a:blip>
            <a:srcRect l="15031" t="23436" r="11178" b="21693"/>
            <a:stretch/>
          </p:blipFill>
          <p:spPr>
            <a:xfrm>
              <a:off x="4490813" y="4942295"/>
              <a:ext cx="1721224" cy="1282064"/>
            </a:xfrm>
            <a:prstGeom prst="rect">
              <a:avLst/>
            </a:prstGeom>
          </p:spPr>
        </p:pic>
        <p:cxnSp>
          <p:nvCxnSpPr>
            <p:cNvPr id="14" name="Straight Arrow Connector 13"/>
            <p:cNvCxnSpPr/>
            <p:nvPr/>
          </p:nvCxnSpPr>
          <p:spPr>
            <a:xfrm>
              <a:off x="4086553" y="5309542"/>
              <a:ext cx="404263" cy="36885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descr="stack of gold coins"/>
          <p:cNvGrpSpPr/>
          <p:nvPr/>
        </p:nvGrpSpPr>
        <p:grpSpPr>
          <a:xfrm>
            <a:off x="927497" y="1369471"/>
            <a:ext cx="2120858" cy="1492669"/>
            <a:chOff x="927497" y="1369471"/>
            <a:chExt cx="2120858" cy="1492669"/>
          </a:xfrm>
        </p:grpSpPr>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87200" y="1761236"/>
              <a:ext cx="961155" cy="831399"/>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7497" y="1369471"/>
              <a:ext cx="1055423" cy="1492669"/>
            </a:xfrm>
            <a:prstGeom prst="rect">
              <a:avLst/>
            </a:prstGeom>
          </p:spPr>
        </p:pic>
        <p:cxnSp>
          <p:nvCxnSpPr>
            <p:cNvPr id="15" name="Straight Arrow Connector 14"/>
            <p:cNvCxnSpPr/>
            <p:nvPr/>
          </p:nvCxnSpPr>
          <p:spPr>
            <a:xfrm flipH="1">
              <a:off x="2011151" y="1435640"/>
              <a:ext cx="528396" cy="32559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Picture 16" descr="present"/>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9966" y="1639017"/>
            <a:ext cx="1386067" cy="1373466"/>
          </a:xfrm>
          <a:prstGeom prst="rect">
            <a:avLst/>
          </a:prstGeom>
        </p:spPr>
      </p:pic>
    </p:spTree>
    <p:extLst>
      <p:ext uri="{BB962C8B-B14F-4D97-AF65-F5344CB8AC3E}">
        <p14:creationId xmlns:p14="http://schemas.microsoft.com/office/powerpoint/2010/main" val="181559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e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geben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eh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5" name="meh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leb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6" name="leb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eh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seh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5" name="mehr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5" name="mehr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8" name="Idee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subTnLst>
                                    <p:audio>
                                      <p:cMediaNode>
                                        <p:cTn display="0" masterRel="sameClick">
                                          <p:stCondLst>
                                            <p:cond evt="begin" delay="0">
                                              <p:tn val="63"/>
                                            </p:cond>
                                          </p:stCondLst>
                                          <p:endCondLst>
                                            <p:cond evt="onStopAudio" delay="0">
                                              <p:tgtEl>
                                                <p:sldTgt/>
                                              </p:tgtEl>
                                            </p:cond>
                                          </p:endCondLst>
                                        </p:cTn>
                                        <p:tgtEl>
                                          <p:sndTgt r:embed="rId8" name="Ide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5" grpId="0"/>
      <p:bldP spid="6"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530"/>
            <a:ext cx="3909391" cy="869950"/>
          </a:xfrm>
          <a:prstGeom prst="rect">
            <a:avLst/>
          </a:prstGeom>
        </p:spPr>
      </p:pic>
      <p:sp>
        <p:nvSpPr>
          <p:cNvPr id="11" name="Rectangle: Rounded Corners 10">
            <a:extLst>
              <a:ext uri="{FF2B5EF4-FFF2-40B4-BE49-F238E27FC236}">
                <a16:creationId xmlns:a16="http://schemas.microsoft.com/office/drawing/2014/main" id="{0D3F02ED-64CE-486E-85BF-60DDBB0FC6DC}"/>
              </a:ext>
            </a:extLst>
          </p:cNvPr>
          <p:cNvSpPr/>
          <p:nvPr/>
        </p:nvSpPr>
        <p:spPr>
          <a:xfrm>
            <a:off x="2416948" y="142678"/>
            <a:ext cx="8595608" cy="463982"/>
          </a:xfrm>
          <a:prstGeom prst="roundRect">
            <a:avLst/>
          </a:prstGeom>
          <a:solidFill>
            <a:srgbClr val="FBF0D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22147" y="14275"/>
            <a:ext cx="3745089" cy="707849"/>
          </a:xfrm>
        </p:spPr>
        <p:txBody>
          <a:bodyPr>
            <a:normAutofit/>
          </a:bodyPr>
          <a:lstStyle/>
          <a:p>
            <a:r>
              <a:rPr lang="en-GB" sz="3600" b="1" dirty="0">
                <a:solidFill>
                  <a:schemeClr val="bg1"/>
                </a:solidFill>
              </a:rPr>
              <a:t>Migration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139992" y="215838"/>
            <a:ext cx="94633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l</a:t>
            </a:r>
            <a:r>
              <a:rPr lang="en-GB" sz="2000" b="1" dirty="0" err="1">
                <a:solidFill>
                  <a:prstClr val="white"/>
                </a:solidFill>
                <a:latin typeface="Century Gothic" panose="020B0502020202020204" pitchFamily="34" charset="0"/>
              </a:rPr>
              <a:t>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365297" y="155092"/>
            <a:ext cx="8799425" cy="461665"/>
          </a:xfrm>
          <a:prstGeom prst="rect">
            <a:avLst/>
          </a:prstGeom>
          <a:noFill/>
        </p:spPr>
        <p:txBody>
          <a:bodyPr wrap="square" rtlCol="0">
            <a:spAutoFit/>
          </a:bodyPr>
          <a:lstStyle/>
          <a:p>
            <a:r>
              <a:rPr lang="en-US" sz="2300" dirty="0">
                <a:solidFill>
                  <a:schemeClr val="accent5">
                    <a:lumMod val="50000"/>
                  </a:schemeClr>
                </a:solidFill>
              </a:rPr>
              <a:t>Mehmet </a:t>
            </a:r>
            <a:r>
              <a:rPr lang="en-US" sz="2300" dirty="0" err="1">
                <a:solidFill>
                  <a:schemeClr val="accent5">
                    <a:lumMod val="50000"/>
                  </a:schemeClr>
                </a:solidFill>
              </a:rPr>
              <a:t>spricht</a:t>
            </a:r>
            <a:r>
              <a:rPr lang="en-US" sz="2300" dirty="0">
                <a:solidFill>
                  <a:schemeClr val="accent5">
                    <a:lumMod val="50000"/>
                  </a:schemeClr>
                </a:solidFill>
              </a:rPr>
              <a:t> </a:t>
            </a:r>
            <a:r>
              <a:rPr lang="en-US" sz="2300" dirty="0" err="1">
                <a:solidFill>
                  <a:schemeClr val="accent5">
                    <a:lumMod val="50000"/>
                  </a:schemeClr>
                </a:solidFill>
              </a:rPr>
              <a:t>mit</a:t>
            </a:r>
            <a:r>
              <a:rPr lang="en-US" sz="2300" dirty="0">
                <a:solidFill>
                  <a:schemeClr val="accent5">
                    <a:lumMod val="50000"/>
                  </a:schemeClr>
                </a:solidFill>
              </a:rPr>
              <a:t> seiner Mutter. </a:t>
            </a:r>
            <a:r>
              <a:rPr lang="en-US" sz="2300" dirty="0" err="1">
                <a:solidFill>
                  <a:schemeClr val="accent5">
                    <a:lumMod val="50000"/>
                  </a:schemeClr>
                </a:solidFill>
              </a:rPr>
              <a:t>Welche</a:t>
            </a:r>
            <a:r>
              <a:rPr lang="en-US" sz="2300" dirty="0">
                <a:solidFill>
                  <a:schemeClr val="accent5">
                    <a:lumMod val="50000"/>
                  </a:schemeClr>
                </a:solidFill>
              </a:rPr>
              <a:t> </a:t>
            </a:r>
            <a:r>
              <a:rPr lang="en-US" sz="2300" dirty="0" err="1">
                <a:solidFill>
                  <a:schemeClr val="accent5">
                    <a:lumMod val="50000"/>
                  </a:schemeClr>
                </a:solidFill>
              </a:rPr>
              <a:t>Konjunktion</a:t>
            </a:r>
            <a:r>
              <a:rPr lang="en-US" sz="2300" dirty="0">
                <a:solidFill>
                  <a:schemeClr val="accent5">
                    <a:lumMod val="50000"/>
                  </a:schemeClr>
                </a:solidFill>
              </a:rPr>
              <a:t> </a:t>
            </a:r>
            <a:r>
              <a:rPr lang="en-US" sz="2300" dirty="0" err="1">
                <a:solidFill>
                  <a:schemeClr val="accent5">
                    <a:lumMod val="50000"/>
                  </a:schemeClr>
                </a:solidFill>
              </a:rPr>
              <a:t>passt</a:t>
            </a:r>
            <a:r>
              <a:rPr lang="en-US" sz="2300" dirty="0">
                <a:solidFill>
                  <a:schemeClr val="accent5">
                    <a:lumMod val="50000"/>
                  </a:schemeClr>
                </a:solidFill>
              </a:rPr>
              <a:t>? </a:t>
            </a:r>
          </a:p>
        </p:txBody>
      </p:sp>
      <p:sp>
        <p:nvSpPr>
          <p:cNvPr id="6" name="Rounded Rectangular Callout 32">
            <a:extLst>
              <a:ext uri="{FF2B5EF4-FFF2-40B4-BE49-F238E27FC236}">
                <a16:creationId xmlns:a16="http://schemas.microsoft.com/office/drawing/2014/main" id="{25177003-5A8C-41DC-85CB-9D27190DA2B3}"/>
              </a:ext>
            </a:extLst>
          </p:cNvPr>
          <p:cNvSpPr/>
          <p:nvPr/>
        </p:nvSpPr>
        <p:spPr>
          <a:xfrm>
            <a:off x="14544" y="920839"/>
            <a:ext cx="4859122" cy="3616726"/>
          </a:xfrm>
          <a:prstGeom prst="wedgeRoundRectCallout">
            <a:avLst>
              <a:gd name="adj1" fmla="val -29062"/>
              <a:gd name="adj2" fmla="val 68320"/>
              <a:gd name="adj3" fmla="val 16667"/>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Ich </a:t>
            </a:r>
            <a:r>
              <a:rPr kumimoji="0" lang="en-US"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musst</a:t>
            </a:r>
            <a:r>
              <a:rPr lang="en-US" sz="2000" dirty="0">
                <a:solidFill>
                  <a:srgbClr val="002060"/>
                </a:solidFill>
                <a:latin typeface="Century Gothic" panose="020B0502020202020204" pitchFamily="34" charset="0"/>
              </a:rPr>
              <a:t>e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Deutschkurs</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aber</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US"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während</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hast die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Sprache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von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deinen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Freunden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gelernt</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R="0" lvl="0"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Die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Nachbarn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unserer</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Straße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US" sz="2000" dirty="0" err="1">
                <a:solidFill>
                  <a:srgbClr val="002060"/>
                </a:solidFill>
                <a:latin typeface="Century Gothic" panose="020B0502020202020204" pitchFamily="34" charset="0"/>
              </a:rPr>
              <a:t>waren</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freundlich</a:t>
            </a:r>
            <a:r>
              <a:rPr lang="en-US" sz="2000" dirty="0">
                <a:solidFill>
                  <a:srgbClr val="002060"/>
                </a:solidFill>
                <a:latin typeface="Century Gothic" panose="020B0502020202020204" pitchFamily="34" charset="0"/>
              </a:rPr>
              <a:t> </a:t>
            </a:r>
            <a:r>
              <a:rPr lang="en-US" sz="2000" b="1" dirty="0" err="1">
                <a:solidFill>
                  <a:srgbClr val="002060"/>
                </a:solidFill>
                <a:latin typeface="Century Gothic" panose="020B0502020202020204" pitchFamily="34" charset="0"/>
              </a:rPr>
              <a:t>obwohl</a:t>
            </a:r>
            <a:r>
              <a:rPr lang="en-US" sz="2000" b="1" dirty="0">
                <a:solidFill>
                  <a:srgbClr val="002060"/>
                </a:solidFill>
                <a:latin typeface="Century Gothic" panose="020B0502020202020204" pitchFamily="34" charset="0"/>
              </a:rPr>
              <a:t> / </a:t>
            </a:r>
            <a:r>
              <a:rPr lang="en-US" sz="2000" b="1" dirty="0" err="1">
                <a:solidFill>
                  <a:srgbClr val="002060"/>
                </a:solidFill>
                <a:latin typeface="Century Gothic" panose="020B0502020202020204" pitchFamily="34" charset="0"/>
              </a:rPr>
              <a:t>aber</a:t>
            </a:r>
            <a:r>
              <a:rPr lang="en-US" sz="2000" b="1" dirty="0">
                <a:solidFill>
                  <a:srgbClr val="002060"/>
                </a:solidFill>
                <a:latin typeface="Century Gothic" panose="020B0502020202020204" pitchFamily="34" charset="0"/>
              </a:rPr>
              <a:t> </a:t>
            </a:r>
            <a:r>
              <a:rPr lang="en-US" sz="2000" dirty="0">
                <a:solidFill>
                  <a:srgbClr val="002060"/>
                </a:solidFill>
                <a:latin typeface="Century Gothic" panose="020B0502020202020204" pitchFamily="34" charset="0"/>
              </a:rPr>
              <a:t>ich </a:t>
            </a:r>
            <a:r>
              <a:rPr lang="en-US" sz="2000" dirty="0" err="1">
                <a:solidFill>
                  <a:srgbClr val="002060"/>
                </a:solidFill>
                <a:latin typeface="Century Gothic" panose="020B0502020202020204" pitchFamily="34" charset="0"/>
              </a:rPr>
              <a:t>kaum</a:t>
            </a:r>
            <a:r>
              <a:rPr lang="en-US" sz="2000" dirty="0">
                <a:solidFill>
                  <a:srgbClr val="002060"/>
                </a:solidFill>
                <a:latin typeface="Century Gothic" panose="020B0502020202020204" pitchFamily="34" charset="0"/>
              </a:rPr>
              <a:t> “Hallo” </a:t>
            </a:r>
            <a:r>
              <a:rPr lang="en-US" sz="2000" dirty="0" err="1">
                <a:solidFill>
                  <a:srgbClr val="002060"/>
                </a:solidFill>
                <a:latin typeface="Century Gothic" panose="020B0502020202020204" pitchFamily="34" charset="0"/>
              </a:rPr>
              <a:t>sagen</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konnte</a:t>
            </a:r>
            <a:r>
              <a:rPr lang="en-US" sz="2000" dirty="0">
                <a:solidFill>
                  <a:srgbClr val="002060"/>
                </a:solidFill>
                <a:latin typeface="Century Gothic" panose="020B0502020202020204" pitchFamily="34" charset="0"/>
              </a:rPr>
              <a:t>.</a:t>
            </a:r>
          </a:p>
          <a:p>
            <a:pPr marR="0" lvl="0"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Ich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die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türkische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Zeitung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gelesen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denn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US"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weil</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ich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wollte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die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türkische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Kultur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vergessen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 name="Rounded Rectangular Callout 18">
            <a:extLst>
              <a:ext uri="{FF2B5EF4-FFF2-40B4-BE49-F238E27FC236}">
                <a16:creationId xmlns:a16="http://schemas.microsoft.com/office/drawing/2014/main" id="{F965365B-4731-4294-B509-A47503CC2278}"/>
              </a:ext>
            </a:extLst>
          </p:cNvPr>
          <p:cNvSpPr/>
          <p:nvPr/>
        </p:nvSpPr>
        <p:spPr>
          <a:xfrm>
            <a:off x="1775754" y="4498916"/>
            <a:ext cx="9044646" cy="1841257"/>
          </a:xfrm>
          <a:prstGeom prst="wedgeRoundRectCallout">
            <a:avLst>
              <a:gd name="adj1" fmla="val 57950"/>
              <a:gd name="adj2" fmla="val 17467"/>
              <a:gd name="adj3" fmla="val 16667"/>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4. </a:t>
            </a:r>
            <a:r>
              <a:rPr kumimoji="0" lang="en-US" sz="2000" i="0" u="none" strike="noStrike" kern="1200" cap="none" spc="0" normalizeH="0" baseline="0" noProof="0" dirty="0" err="1">
                <a:ln>
                  <a:noFill/>
                </a:ln>
                <a:solidFill>
                  <a:srgbClr val="002060"/>
                </a:solidFill>
                <a:effectLst/>
                <a:uLnTx/>
                <a:uFillTx/>
                <a:latin typeface="Century Gothic" panose="020F0302020204030204"/>
                <a:ea typeface="+mn-ea"/>
                <a:cs typeface="+mn-cs"/>
              </a:rPr>
              <a:t>Mutti</a:t>
            </a: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ich </a:t>
            </a:r>
            <a:r>
              <a:rPr kumimoji="0" lang="en-US" sz="2000" i="0" u="none" strike="noStrike" kern="1200" cap="none" spc="0" normalizeH="0" baseline="0" noProof="0" dirty="0" err="1">
                <a:ln>
                  <a:noFill/>
                </a:ln>
                <a:solidFill>
                  <a:srgbClr val="002060"/>
                </a:solidFill>
                <a:effectLst/>
                <a:uLnTx/>
                <a:uFillTx/>
                <a:latin typeface="Century Gothic" panose="020F0302020204030204"/>
                <a:ea typeface="+mn-ea"/>
                <a:cs typeface="+mn-cs"/>
              </a:rPr>
              <a:t>denke</a:t>
            </a: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dass</a:t>
            </a: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ich </a:t>
            </a:r>
            <a:r>
              <a:rPr kumimoji="0" lang="en-US" sz="2000" i="0" u="none" strike="noStrike" kern="1200" cap="none" spc="0" normalizeH="0" baseline="0" noProof="0" dirty="0" err="1">
                <a:ln>
                  <a:noFill/>
                </a:ln>
                <a:solidFill>
                  <a:srgbClr val="002060"/>
                </a:solidFill>
                <a:effectLst/>
                <a:uLnTx/>
                <a:uFillTx/>
                <a:latin typeface="Century Gothic" panose="020F0302020204030204"/>
                <a:ea typeface="+mn-ea"/>
                <a:cs typeface="+mn-cs"/>
              </a:rPr>
              <a:t>musste</a:t>
            </a: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i="0" u="none" strike="noStrike" kern="1200" cap="none" spc="0" normalizeH="0" baseline="0" noProof="0" dirty="0" err="1">
                <a:ln>
                  <a:noFill/>
                </a:ln>
                <a:solidFill>
                  <a:srgbClr val="002060"/>
                </a:solidFill>
                <a:effectLst/>
                <a:uLnTx/>
                <a:uFillTx/>
                <a:latin typeface="Century Gothic" panose="020F0302020204030204"/>
                <a:ea typeface="+mn-ea"/>
                <a:cs typeface="+mn-cs"/>
              </a:rPr>
              <a:t>ähnliche</a:t>
            </a: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i="0" u="none" strike="noStrike" kern="1200" cap="none" spc="0" normalizeH="0" baseline="0" noProof="0" dirty="0" err="1">
                <a:ln>
                  <a:noFill/>
                </a:ln>
                <a:solidFill>
                  <a:srgbClr val="002060"/>
                </a:solidFill>
                <a:effectLst/>
                <a:uLnTx/>
                <a:uFillTx/>
                <a:latin typeface="Century Gothic" panose="020F0302020204030204"/>
                <a:ea typeface="+mn-ea"/>
                <a:cs typeface="+mn-cs"/>
              </a:rPr>
              <a:t>Probleme</a:t>
            </a:r>
            <a:r>
              <a:rPr lang="en-US" sz="2000" dirty="0">
                <a:solidFill>
                  <a:srgbClr val="002060"/>
                </a:solidFill>
                <a:latin typeface="Century Gothic" panose="020F0302020204030204"/>
              </a:rPr>
              <a:t> </a:t>
            </a:r>
            <a:r>
              <a:rPr lang="en-US" sz="2000" dirty="0" err="1">
                <a:solidFill>
                  <a:srgbClr val="002060"/>
                </a:solidFill>
                <a:latin typeface="Century Gothic" panose="020F0302020204030204"/>
              </a:rPr>
              <a:t>durcharbeiten</a:t>
            </a:r>
            <a:r>
              <a:rPr lang="en-US" sz="2000" dirty="0">
                <a:solidFill>
                  <a:srgbClr val="002060"/>
                </a:solidFill>
                <a:latin typeface="Century Gothic" panose="020F0302020204030204"/>
              </a:rPr>
              <a:t>.</a:t>
            </a:r>
            <a:endPar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F0302020204030204"/>
              </a:rPr>
              <a:t>5. Ich bin </a:t>
            </a:r>
            <a:r>
              <a:rPr lang="en-US" sz="2000" dirty="0" err="1">
                <a:solidFill>
                  <a:srgbClr val="002060"/>
                </a:solidFill>
                <a:latin typeface="Century Gothic" panose="020F0302020204030204"/>
              </a:rPr>
              <a:t>nach</a:t>
            </a:r>
            <a:r>
              <a:rPr lang="en-US" sz="2000" dirty="0">
                <a:solidFill>
                  <a:srgbClr val="002060"/>
                </a:solidFill>
                <a:latin typeface="Century Gothic" panose="020F0302020204030204"/>
              </a:rPr>
              <a:t> Deutschland </a:t>
            </a:r>
            <a:r>
              <a:rPr lang="en-US" sz="2000" dirty="0" err="1">
                <a:solidFill>
                  <a:srgbClr val="002060"/>
                </a:solidFill>
                <a:latin typeface="Century Gothic" panose="020F0302020204030204"/>
              </a:rPr>
              <a:t>gekommen</a:t>
            </a:r>
            <a:r>
              <a:rPr lang="en-US" sz="2000" dirty="0">
                <a:solidFill>
                  <a:srgbClr val="002060"/>
                </a:solidFill>
                <a:latin typeface="Century Gothic" panose="020F0302020204030204"/>
              </a:rPr>
              <a:t>, </a:t>
            </a:r>
            <a:r>
              <a:rPr lang="en-US" sz="2000" b="1" dirty="0">
                <a:solidFill>
                  <a:srgbClr val="002060"/>
                </a:solidFill>
                <a:latin typeface="Century Gothic" panose="020F0302020204030204"/>
              </a:rPr>
              <a:t>bevor</a:t>
            </a:r>
            <a:r>
              <a:rPr lang="en-US" sz="2000" dirty="0">
                <a:solidFill>
                  <a:srgbClr val="002060"/>
                </a:solidFill>
                <a:latin typeface="Century Gothic" panose="020F0302020204030204"/>
              </a:rPr>
              <a:t> / </a:t>
            </a:r>
            <a:r>
              <a:rPr lang="en-US" sz="2000" b="1" dirty="0">
                <a:solidFill>
                  <a:srgbClr val="002060"/>
                </a:solidFill>
                <a:latin typeface="Century Gothic" panose="020F0302020204030204"/>
              </a:rPr>
              <a:t>und</a:t>
            </a:r>
            <a:r>
              <a:rPr lang="en-US" sz="2000" dirty="0">
                <a:solidFill>
                  <a:srgbClr val="002060"/>
                </a:solidFill>
                <a:latin typeface="Century Gothic" panose="020F0302020204030204"/>
              </a:rPr>
              <a:t> ich Deutsch </a:t>
            </a:r>
            <a:r>
              <a:rPr lang="en-US" sz="2000" dirty="0" err="1">
                <a:solidFill>
                  <a:srgbClr val="002060"/>
                </a:solidFill>
                <a:latin typeface="Century Gothic" panose="020F0302020204030204"/>
              </a:rPr>
              <a:t>sprechen</a:t>
            </a:r>
            <a:r>
              <a:rPr lang="en-US" sz="2000" dirty="0">
                <a:solidFill>
                  <a:srgbClr val="002060"/>
                </a:solidFill>
                <a:latin typeface="Century Gothic" panose="020F0302020204030204"/>
              </a:rPr>
              <a:t> </a:t>
            </a:r>
            <a:r>
              <a:rPr lang="en-US" sz="2000" dirty="0" err="1">
                <a:solidFill>
                  <a:srgbClr val="002060"/>
                </a:solidFill>
                <a:latin typeface="Century Gothic" panose="020F0302020204030204"/>
              </a:rPr>
              <a:t>konnte</a:t>
            </a:r>
            <a:r>
              <a:rPr lang="en-US" sz="2000" dirty="0">
                <a:solidFill>
                  <a:srgbClr val="002060"/>
                </a:solidFill>
                <a:latin typeface="Century Gothic" panose="020F0302020204030204"/>
              </a:rPr>
              <a:t>.  </a:t>
            </a: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F0302020204030204"/>
              </a:rPr>
              <a:t>6. Ich </a:t>
            </a:r>
            <a:r>
              <a:rPr lang="en-US" sz="2000" dirty="0" err="1">
                <a:solidFill>
                  <a:srgbClr val="002060"/>
                </a:solidFill>
                <a:latin typeface="Century Gothic" panose="020F0302020204030204"/>
              </a:rPr>
              <a:t>habe</a:t>
            </a:r>
            <a:r>
              <a:rPr lang="en-US" sz="2000" dirty="0">
                <a:solidFill>
                  <a:srgbClr val="002060"/>
                </a:solidFill>
                <a:latin typeface="Century Gothic" panose="020F0302020204030204"/>
              </a:rPr>
              <a:t> </a:t>
            </a:r>
            <a:r>
              <a:rPr lang="en-US" sz="2000" dirty="0" err="1">
                <a:solidFill>
                  <a:srgbClr val="002060"/>
                </a:solidFill>
                <a:latin typeface="Century Gothic" panose="020F0302020204030204"/>
              </a:rPr>
              <a:t>nach</a:t>
            </a:r>
            <a:r>
              <a:rPr lang="en-US" sz="2000" dirty="0">
                <a:solidFill>
                  <a:srgbClr val="002060"/>
                </a:solidFill>
                <a:latin typeface="Century Gothic" panose="020F0302020204030204"/>
              </a:rPr>
              <a:t> </a:t>
            </a:r>
            <a:r>
              <a:rPr lang="en-US" sz="2000" dirty="0" err="1">
                <a:solidFill>
                  <a:srgbClr val="002060"/>
                </a:solidFill>
                <a:latin typeface="Century Gothic" panose="020F0302020204030204"/>
              </a:rPr>
              <a:t>einer</a:t>
            </a:r>
            <a:r>
              <a:rPr lang="en-US" sz="2000" dirty="0">
                <a:solidFill>
                  <a:srgbClr val="002060"/>
                </a:solidFill>
                <a:latin typeface="Century Gothic" panose="020F0302020204030204"/>
              </a:rPr>
              <a:t> </a:t>
            </a:r>
            <a:r>
              <a:rPr lang="en-US" sz="2000" dirty="0" err="1">
                <a:solidFill>
                  <a:srgbClr val="002060"/>
                </a:solidFill>
                <a:latin typeface="Century Gothic" panose="020F0302020204030204"/>
              </a:rPr>
              <a:t>Weile</a:t>
            </a:r>
            <a:r>
              <a:rPr lang="en-US" sz="2000" dirty="0">
                <a:solidFill>
                  <a:srgbClr val="002060"/>
                </a:solidFill>
                <a:latin typeface="Century Gothic" panose="020F0302020204030204"/>
              </a:rPr>
              <a:t> Freunde in der Schule </a:t>
            </a:r>
            <a:r>
              <a:rPr lang="en-US" sz="2000" dirty="0" err="1">
                <a:solidFill>
                  <a:srgbClr val="002060"/>
                </a:solidFill>
                <a:latin typeface="Century Gothic" panose="020F0302020204030204"/>
              </a:rPr>
              <a:t>kennengelernt</a:t>
            </a:r>
            <a:r>
              <a:rPr lang="en-US" sz="2000" dirty="0">
                <a:solidFill>
                  <a:srgbClr val="002060"/>
                </a:solidFill>
                <a:latin typeface="Century Gothic" panose="020F0302020204030204"/>
              </a:rPr>
              <a:t>, </a:t>
            </a:r>
            <a:r>
              <a:rPr lang="en-US" sz="2000" b="1" dirty="0" err="1">
                <a:solidFill>
                  <a:srgbClr val="002060"/>
                </a:solidFill>
                <a:latin typeface="Century Gothic" panose="020F0302020204030204"/>
              </a:rPr>
              <a:t>nachdem</a:t>
            </a:r>
            <a:r>
              <a:rPr lang="en-US" sz="2000" dirty="0">
                <a:solidFill>
                  <a:srgbClr val="002060"/>
                </a:solidFill>
                <a:latin typeface="Century Gothic" panose="020F0302020204030204"/>
              </a:rPr>
              <a:t> / </a:t>
            </a:r>
            <a:r>
              <a:rPr lang="en-US" sz="2000" b="1" dirty="0" err="1">
                <a:solidFill>
                  <a:srgbClr val="002060"/>
                </a:solidFill>
                <a:latin typeface="Century Gothic" panose="020F0302020204030204"/>
              </a:rPr>
              <a:t>aber</a:t>
            </a:r>
            <a:r>
              <a:rPr lang="en-US" sz="2000" dirty="0">
                <a:solidFill>
                  <a:srgbClr val="002060"/>
                </a:solidFill>
                <a:latin typeface="Century Gothic" panose="020F0302020204030204"/>
              </a:rPr>
              <a:t> ich </a:t>
            </a:r>
            <a:r>
              <a:rPr lang="en-US" sz="2000" dirty="0" err="1">
                <a:solidFill>
                  <a:srgbClr val="002060"/>
                </a:solidFill>
                <a:latin typeface="Century Gothic" panose="020F0302020204030204"/>
              </a:rPr>
              <a:t>auch</a:t>
            </a:r>
            <a:r>
              <a:rPr lang="en-US" sz="2000" dirty="0">
                <a:solidFill>
                  <a:srgbClr val="002060"/>
                </a:solidFill>
                <a:latin typeface="Century Gothic" panose="020F0302020204030204"/>
              </a:rPr>
              <a:t> </a:t>
            </a:r>
            <a:r>
              <a:rPr lang="en-US" sz="2000" dirty="0" err="1">
                <a:solidFill>
                  <a:srgbClr val="002060"/>
                </a:solidFill>
                <a:latin typeface="Century Gothic" panose="020F0302020204030204"/>
              </a:rPr>
              <a:t>besser</a:t>
            </a:r>
            <a:r>
              <a:rPr lang="en-US" sz="2000" dirty="0">
                <a:solidFill>
                  <a:srgbClr val="002060"/>
                </a:solidFill>
                <a:latin typeface="Century Gothic" panose="020F0302020204030204"/>
              </a:rPr>
              <a:t> Deutsch </a:t>
            </a:r>
            <a:r>
              <a:rPr lang="en-US" sz="2000" dirty="0" err="1">
                <a:solidFill>
                  <a:srgbClr val="002060"/>
                </a:solidFill>
                <a:latin typeface="Century Gothic" panose="020F0302020204030204"/>
              </a:rPr>
              <a:t>lesen</a:t>
            </a:r>
            <a:r>
              <a:rPr lang="en-US" sz="2000" dirty="0">
                <a:solidFill>
                  <a:srgbClr val="002060"/>
                </a:solidFill>
                <a:latin typeface="Century Gothic" panose="020F0302020204030204"/>
              </a:rPr>
              <a:t> und </a:t>
            </a:r>
            <a:r>
              <a:rPr lang="en-US" sz="2000" dirty="0" err="1">
                <a:solidFill>
                  <a:srgbClr val="002060"/>
                </a:solidFill>
                <a:latin typeface="Century Gothic" panose="020F0302020204030204"/>
              </a:rPr>
              <a:t>schreiben</a:t>
            </a:r>
            <a:r>
              <a:rPr lang="en-US" sz="2000" dirty="0">
                <a:solidFill>
                  <a:srgbClr val="002060"/>
                </a:solidFill>
                <a:latin typeface="Century Gothic" panose="020F0302020204030204"/>
              </a:rPr>
              <a:t> </a:t>
            </a:r>
            <a:r>
              <a:rPr lang="en-US" sz="2000" dirty="0" err="1">
                <a:solidFill>
                  <a:srgbClr val="002060"/>
                </a:solidFill>
                <a:latin typeface="Century Gothic" panose="020F0302020204030204"/>
              </a:rPr>
              <a:t>konnte</a:t>
            </a:r>
            <a:r>
              <a:rPr lang="en-US" sz="2000" dirty="0">
                <a:solidFill>
                  <a:srgbClr val="002060"/>
                </a:solidFill>
                <a:latin typeface="Century Gothic" panose="020F0302020204030204"/>
              </a:rPr>
              <a:t>. </a:t>
            </a:r>
            <a:endPar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0A18FE2A-039F-4A50-8B83-BEB6379FDB91}"/>
              </a:ext>
            </a:extLst>
          </p:cNvPr>
          <p:cNvSpPr/>
          <p:nvPr/>
        </p:nvSpPr>
        <p:spPr>
          <a:xfrm>
            <a:off x="5009563" y="696372"/>
            <a:ext cx="7182437" cy="3788666"/>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Mehmet’s mum __________________________________ Mehmet </a:t>
            </a:r>
            <a:r>
              <a:rPr lang="en-US" sz="2000" dirty="0">
                <a:solidFill>
                  <a:srgbClr val="002060"/>
                </a:solidFill>
                <a:latin typeface="Century Gothic" panose="020B0502020202020204" pitchFamily="34" charset="0"/>
              </a:rPr>
              <a:t>learnt German from his friends.  </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The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neighbours</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street were friendly __________________________ say “hello”.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She read the Turkish newspaper ____________________</a:t>
            </a:r>
          </a:p>
          <a:p>
            <a:pPr marL="0" marR="0" lvl="0" indent="0" algn="l" defTabSz="914400" rtl="0" eaLnBrk="1" fontAlgn="auto" latinLnBrk="0" hangingPunct="1">
              <a:lnSpc>
                <a:spcPct val="11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__________  forget Turkish culture. </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Mehmet says _______________________ similar problems.</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He came to Germany __________________________ speak German.</a:t>
            </a:r>
          </a:p>
          <a:p>
            <a:pPr marL="457200" marR="0" lvl="0" indent="-457200" algn="l" defTabSz="914400" rtl="0" eaLnBrk="1" fontAlgn="auto" latinLnBrk="0" hangingPunct="1">
              <a:lnSpc>
                <a:spcPct val="110000"/>
              </a:lnSpc>
              <a:spcBef>
                <a:spcPts val="0"/>
              </a:spcBef>
              <a:spcAft>
                <a:spcPts val="0"/>
              </a:spcAft>
              <a:buClrTx/>
              <a:buSzTx/>
              <a:buFontTx/>
              <a:buAutoNum type="arabicPeriod" startAt="6"/>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After a while he got to know friends at school, </a:t>
            </a:r>
          </a:p>
          <a:p>
            <a:pPr marR="0" lvl="0" algn="l" defTabSz="914400" rtl="0" eaLnBrk="1" fontAlgn="auto" latinLnBrk="0" hangingPunct="1">
              <a:lnSpc>
                <a:spcPct val="110000"/>
              </a:lnSpc>
              <a:spcBef>
                <a:spcPts val="0"/>
              </a:spcBef>
              <a:spcAft>
                <a:spcPts val="0"/>
              </a:spcAft>
              <a:buClrTx/>
              <a:buSzTx/>
              <a:tabLst/>
              <a:defRPr/>
            </a:pPr>
            <a:r>
              <a:rPr lang="en-US" sz="2000" dirty="0">
                <a:solidFill>
                  <a:srgbClr val="002060"/>
                </a:solidFill>
                <a:latin typeface="Century Gothic" panose="020B0502020202020204" pitchFamily="34" charset="0"/>
              </a:rPr>
              <a:t>___________________ also read and write German better. </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A11ABE13-8423-48FE-9A39-99E66E7366BE}"/>
              </a:ext>
            </a:extLst>
          </p:cNvPr>
          <p:cNvSpPr txBox="1"/>
          <p:nvPr/>
        </p:nvSpPr>
        <p:spPr>
          <a:xfrm>
            <a:off x="7370169" y="695708"/>
            <a:ext cx="48072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Century Gothic" panose="020F0302020204030204"/>
              </a:rPr>
              <a:t>had to do a German course but</a:t>
            </a:r>
            <a:endParaRPr kumimoji="0" lang="en-US" sz="2000" b="1" i="0" u="none" strike="noStrike" kern="1200" cap="none" spc="0" normalizeH="0" baseline="0" noProof="0" dirty="0">
              <a:ln>
                <a:noFill/>
              </a:ln>
              <a:solidFill>
                <a:srgbClr val="C00000"/>
              </a:solidFill>
              <a:effectLst/>
              <a:uLnTx/>
              <a:uFillTx/>
              <a:latin typeface="Century Gothic" panose="020F0302020204030204"/>
            </a:endParaRPr>
          </a:p>
        </p:txBody>
      </p:sp>
      <p:sp>
        <p:nvSpPr>
          <p:cNvPr id="13" name="TextBox 12">
            <a:extLst>
              <a:ext uri="{FF2B5EF4-FFF2-40B4-BE49-F238E27FC236}">
                <a16:creationId xmlns:a16="http://schemas.microsoft.com/office/drawing/2014/main" id="{4B8FA733-20BA-4706-8A26-4CADBD5D71E5}"/>
              </a:ext>
            </a:extLst>
          </p:cNvPr>
          <p:cNvSpPr txBox="1"/>
          <p:nvPr/>
        </p:nvSpPr>
        <p:spPr>
          <a:xfrm>
            <a:off x="5009562" y="1688527"/>
            <a:ext cx="48072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Century Gothic" panose="020F0302020204030204"/>
              </a:rPr>
              <a:t>although she could hardly</a:t>
            </a:r>
            <a:endParaRPr kumimoji="0" lang="en-US" sz="2000" b="1" i="0" u="none" strike="noStrike" kern="1200" cap="none" spc="0" normalizeH="0" baseline="0" noProof="0" dirty="0">
              <a:ln>
                <a:noFill/>
              </a:ln>
              <a:solidFill>
                <a:srgbClr val="C00000"/>
              </a:solidFill>
              <a:effectLst/>
              <a:uLnTx/>
              <a:uFillTx/>
              <a:latin typeface="Century Gothic" panose="020F0302020204030204"/>
            </a:endParaRPr>
          </a:p>
        </p:txBody>
      </p:sp>
      <p:sp>
        <p:nvSpPr>
          <p:cNvPr id="14" name="TextBox 13">
            <a:extLst>
              <a:ext uri="{FF2B5EF4-FFF2-40B4-BE49-F238E27FC236}">
                <a16:creationId xmlns:a16="http://schemas.microsoft.com/office/drawing/2014/main" id="{553E3D3C-D823-4883-BA9C-62C0E6740387}"/>
              </a:ext>
            </a:extLst>
          </p:cNvPr>
          <p:cNvSpPr txBox="1"/>
          <p:nvPr/>
        </p:nvSpPr>
        <p:spPr>
          <a:xfrm>
            <a:off x="9271856" y="2042306"/>
            <a:ext cx="268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Century Gothic" panose="020F0302020204030204"/>
              </a:rPr>
              <a:t>because she didn’t</a:t>
            </a:r>
            <a:endParaRPr kumimoji="0" lang="en-US" sz="2000" b="1" i="0" u="none" strike="noStrike" kern="1200" cap="none" spc="0" normalizeH="0" baseline="0" noProof="0" dirty="0">
              <a:ln>
                <a:noFill/>
              </a:ln>
              <a:solidFill>
                <a:srgbClr val="C00000"/>
              </a:solidFill>
              <a:effectLst/>
              <a:uLnTx/>
              <a:uFillTx/>
              <a:latin typeface="Century Gothic" panose="020F0302020204030204"/>
            </a:endParaRPr>
          </a:p>
        </p:txBody>
      </p:sp>
      <p:sp>
        <p:nvSpPr>
          <p:cNvPr id="15" name="TextBox 14">
            <a:extLst>
              <a:ext uri="{FF2B5EF4-FFF2-40B4-BE49-F238E27FC236}">
                <a16:creationId xmlns:a16="http://schemas.microsoft.com/office/drawing/2014/main" id="{1794AC72-6473-47EE-B403-3DBC627AFC53}"/>
              </a:ext>
            </a:extLst>
          </p:cNvPr>
          <p:cNvSpPr txBox="1"/>
          <p:nvPr/>
        </p:nvSpPr>
        <p:spPr>
          <a:xfrm>
            <a:off x="5191695" y="2349257"/>
            <a:ext cx="15642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Century Gothic" panose="020F0302020204030204"/>
              </a:rPr>
              <a:t>want to</a:t>
            </a:r>
            <a:endParaRPr kumimoji="0" lang="en-US" sz="2000" b="1" i="0" u="none" strike="noStrike" kern="1200" cap="none" spc="0" normalizeH="0" baseline="0" noProof="0" dirty="0">
              <a:ln>
                <a:noFill/>
              </a:ln>
              <a:solidFill>
                <a:srgbClr val="C00000"/>
              </a:solidFill>
              <a:effectLst/>
              <a:uLnTx/>
              <a:uFillTx/>
              <a:latin typeface="Century Gothic" panose="020F0302020204030204"/>
            </a:endParaRPr>
          </a:p>
        </p:txBody>
      </p:sp>
      <p:sp>
        <p:nvSpPr>
          <p:cNvPr id="16" name="TextBox 15">
            <a:extLst>
              <a:ext uri="{FF2B5EF4-FFF2-40B4-BE49-F238E27FC236}">
                <a16:creationId xmlns:a16="http://schemas.microsoft.com/office/drawing/2014/main" id="{7E0D905D-68FB-4D96-B22F-719E3FF1FFBF}"/>
              </a:ext>
            </a:extLst>
          </p:cNvPr>
          <p:cNvSpPr txBox="1"/>
          <p:nvPr/>
        </p:nvSpPr>
        <p:spPr>
          <a:xfrm>
            <a:off x="7035907" y="2693611"/>
            <a:ext cx="33442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Century Gothic" panose="020F0302020204030204"/>
              </a:rPr>
              <a:t>he had to work through</a:t>
            </a:r>
            <a:endParaRPr kumimoji="0" lang="en-US" sz="2000" b="1" i="0" u="none" strike="noStrike" kern="1200" cap="none" spc="0" normalizeH="0" baseline="0" noProof="0" dirty="0">
              <a:ln>
                <a:noFill/>
              </a:ln>
              <a:solidFill>
                <a:srgbClr val="C00000"/>
              </a:solidFill>
              <a:effectLst/>
              <a:uLnTx/>
              <a:uFillTx/>
              <a:latin typeface="Century Gothic" panose="020F0302020204030204"/>
            </a:endParaRPr>
          </a:p>
        </p:txBody>
      </p:sp>
      <p:sp>
        <p:nvSpPr>
          <p:cNvPr id="17" name="TextBox 16">
            <a:extLst>
              <a:ext uri="{FF2B5EF4-FFF2-40B4-BE49-F238E27FC236}">
                <a16:creationId xmlns:a16="http://schemas.microsoft.com/office/drawing/2014/main" id="{7BB7C305-FC28-4678-ABC4-893373DEB9F8}"/>
              </a:ext>
            </a:extLst>
          </p:cNvPr>
          <p:cNvSpPr txBox="1"/>
          <p:nvPr/>
        </p:nvSpPr>
        <p:spPr>
          <a:xfrm>
            <a:off x="8325520" y="3036873"/>
            <a:ext cx="268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Century Gothic" panose="020F0302020204030204"/>
              </a:rPr>
              <a:t>before he could</a:t>
            </a:r>
            <a:endParaRPr kumimoji="0" lang="en-US" sz="2000" b="1" i="0" u="none" strike="noStrike" kern="1200" cap="none" spc="0" normalizeH="0" baseline="0" noProof="0" dirty="0">
              <a:ln>
                <a:noFill/>
              </a:ln>
              <a:solidFill>
                <a:srgbClr val="C00000"/>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02BD1898-F385-4166-AEAB-F8375909B50B}"/>
              </a:ext>
            </a:extLst>
          </p:cNvPr>
          <p:cNvSpPr txBox="1"/>
          <p:nvPr/>
        </p:nvSpPr>
        <p:spPr>
          <a:xfrm>
            <a:off x="5293923" y="4030373"/>
            <a:ext cx="268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entury Gothic" panose="020F0302020204030204"/>
                <a:ea typeface="+mn-ea"/>
                <a:cs typeface="+mn-cs"/>
              </a:rPr>
              <a:t>after</a:t>
            </a:r>
            <a:r>
              <a:rPr kumimoji="0" lang="en-US" sz="2000" b="1" i="0" u="none" strike="noStrike" kern="1200" cap="none" spc="0" normalizeH="0" noProof="0" dirty="0">
                <a:ln>
                  <a:noFill/>
                </a:ln>
                <a:solidFill>
                  <a:srgbClr val="C00000"/>
                </a:solidFill>
                <a:effectLst/>
                <a:uLnTx/>
                <a:uFillTx/>
                <a:latin typeface="Century Gothic" panose="020F0302020204030204"/>
                <a:ea typeface="+mn-ea"/>
                <a:cs typeface="+mn-cs"/>
              </a:rPr>
              <a:t> he could</a:t>
            </a:r>
            <a:endParaRPr kumimoji="0" lang="en-US" sz="2000" b="1" i="0" u="none" strike="noStrike" kern="1200" cap="none" spc="0" normalizeH="0" baseline="0" noProof="0" dirty="0">
              <a:ln>
                <a:noFill/>
              </a:ln>
              <a:solidFill>
                <a:srgbClr val="C00000"/>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BE6F924C-0139-468C-AE3F-0AA2246B4572}"/>
              </a:ext>
            </a:extLst>
          </p:cNvPr>
          <p:cNvSpPr txBox="1"/>
          <p:nvPr/>
        </p:nvSpPr>
        <p:spPr>
          <a:xfrm>
            <a:off x="2079338" y="1549685"/>
            <a:ext cx="1360548" cy="265899"/>
          </a:xfrm>
          <a:prstGeom prst="rect">
            <a:avLst/>
          </a:prstGeom>
          <a:solidFill>
            <a:schemeClr val="accent4">
              <a:lumMod val="20000"/>
              <a:lumOff val="80000"/>
            </a:schemeClr>
          </a:solidFill>
        </p:spPr>
        <p:txBody>
          <a:bodyPr wrap="square" rtlCol="0">
            <a:spAutoFit/>
          </a:bodyPr>
          <a:lstStyle/>
          <a:p>
            <a:pPr algn="l"/>
            <a:endParaRPr lang="en-GB" sz="2000" dirty="0">
              <a:solidFill>
                <a:schemeClr val="accent5">
                  <a:lumMod val="50000"/>
                </a:schemeClr>
              </a:solidFill>
            </a:endParaRPr>
          </a:p>
        </p:txBody>
      </p:sp>
      <p:sp>
        <p:nvSpPr>
          <p:cNvPr id="19" name="TextBox 18">
            <a:extLst>
              <a:ext uri="{FF2B5EF4-FFF2-40B4-BE49-F238E27FC236}">
                <a16:creationId xmlns:a16="http://schemas.microsoft.com/office/drawing/2014/main" id="{F1FE9C94-5806-49B0-B103-2D576CBD0DE0}"/>
              </a:ext>
            </a:extLst>
          </p:cNvPr>
          <p:cNvSpPr txBox="1"/>
          <p:nvPr/>
        </p:nvSpPr>
        <p:spPr>
          <a:xfrm>
            <a:off x="3405176" y="2768842"/>
            <a:ext cx="874204" cy="265899"/>
          </a:xfrm>
          <a:prstGeom prst="rect">
            <a:avLst/>
          </a:prstGeom>
          <a:solidFill>
            <a:schemeClr val="accent4">
              <a:lumMod val="20000"/>
              <a:lumOff val="80000"/>
            </a:schemeClr>
          </a:solidFill>
        </p:spPr>
        <p:txBody>
          <a:bodyPr wrap="square" rtlCol="0">
            <a:spAutoFit/>
          </a:bodyPr>
          <a:lstStyle/>
          <a:p>
            <a:pPr algn="l"/>
            <a:endParaRPr lang="en-GB" sz="2000" dirty="0">
              <a:solidFill>
                <a:schemeClr val="accent5">
                  <a:lumMod val="50000"/>
                </a:schemeClr>
              </a:solidFill>
            </a:endParaRPr>
          </a:p>
        </p:txBody>
      </p:sp>
      <p:sp>
        <p:nvSpPr>
          <p:cNvPr id="20" name="TextBox 19">
            <a:extLst>
              <a:ext uri="{FF2B5EF4-FFF2-40B4-BE49-F238E27FC236}">
                <a16:creationId xmlns:a16="http://schemas.microsoft.com/office/drawing/2014/main" id="{4F8BD14D-5A7D-4260-B40F-AA1CCABCDD4D}"/>
              </a:ext>
            </a:extLst>
          </p:cNvPr>
          <p:cNvSpPr txBox="1"/>
          <p:nvPr/>
        </p:nvSpPr>
        <p:spPr>
          <a:xfrm>
            <a:off x="2079338" y="3649743"/>
            <a:ext cx="675221" cy="272821"/>
          </a:xfrm>
          <a:prstGeom prst="rect">
            <a:avLst/>
          </a:prstGeom>
          <a:solidFill>
            <a:schemeClr val="accent4">
              <a:lumMod val="20000"/>
              <a:lumOff val="80000"/>
            </a:schemeClr>
          </a:solidFill>
        </p:spPr>
        <p:txBody>
          <a:bodyPr wrap="square" rtlCol="0">
            <a:spAutoFit/>
          </a:bodyPr>
          <a:lstStyle/>
          <a:p>
            <a:pPr algn="l"/>
            <a:endParaRPr lang="en-GB" sz="2000" dirty="0">
              <a:solidFill>
                <a:schemeClr val="accent5">
                  <a:lumMod val="50000"/>
                </a:schemeClr>
              </a:solidFill>
            </a:endParaRPr>
          </a:p>
        </p:txBody>
      </p:sp>
      <p:sp>
        <p:nvSpPr>
          <p:cNvPr id="21" name="TextBox 20">
            <a:extLst>
              <a:ext uri="{FF2B5EF4-FFF2-40B4-BE49-F238E27FC236}">
                <a16:creationId xmlns:a16="http://schemas.microsoft.com/office/drawing/2014/main" id="{FB5BBDAA-02DA-4C47-91E4-A6121F24944C}"/>
              </a:ext>
            </a:extLst>
          </p:cNvPr>
          <p:cNvSpPr txBox="1"/>
          <p:nvPr/>
        </p:nvSpPr>
        <p:spPr>
          <a:xfrm>
            <a:off x="4279789" y="4507705"/>
            <a:ext cx="911906" cy="281348"/>
          </a:xfrm>
          <a:prstGeom prst="rect">
            <a:avLst/>
          </a:prstGeom>
          <a:solidFill>
            <a:schemeClr val="accent4">
              <a:lumMod val="20000"/>
              <a:lumOff val="80000"/>
            </a:schemeClr>
          </a:solidFill>
        </p:spPr>
        <p:txBody>
          <a:bodyPr wrap="square" rtlCol="0">
            <a:spAutoFit/>
          </a:bodyPr>
          <a:lstStyle/>
          <a:p>
            <a:pPr algn="l"/>
            <a:endParaRPr lang="en-GB" sz="2000" dirty="0">
              <a:solidFill>
                <a:schemeClr val="accent5">
                  <a:lumMod val="50000"/>
                </a:schemeClr>
              </a:solidFill>
            </a:endParaRPr>
          </a:p>
        </p:txBody>
      </p:sp>
      <p:sp>
        <p:nvSpPr>
          <p:cNvPr id="22" name="TextBox 21">
            <a:extLst>
              <a:ext uri="{FF2B5EF4-FFF2-40B4-BE49-F238E27FC236}">
                <a16:creationId xmlns:a16="http://schemas.microsoft.com/office/drawing/2014/main" id="{732DD311-D5A9-4293-BE9B-E1B982787CB2}"/>
              </a:ext>
            </a:extLst>
          </p:cNvPr>
          <p:cNvSpPr txBox="1"/>
          <p:nvPr/>
        </p:nvSpPr>
        <p:spPr>
          <a:xfrm>
            <a:off x="7855577" y="5109718"/>
            <a:ext cx="683850" cy="309881"/>
          </a:xfrm>
          <a:prstGeom prst="rect">
            <a:avLst/>
          </a:prstGeom>
          <a:solidFill>
            <a:schemeClr val="accent4">
              <a:lumMod val="20000"/>
              <a:lumOff val="80000"/>
            </a:schemeClr>
          </a:solidFill>
        </p:spPr>
        <p:txBody>
          <a:bodyPr wrap="square" rtlCol="0">
            <a:spAutoFit/>
          </a:bodyPr>
          <a:lstStyle/>
          <a:p>
            <a:pPr algn="l"/>
            <a:endParaRPr lang="en-GB" sz="2000" dirty="0">
              <a:solidFill>
                <a:schemeClr val="accent5">
                  <a:lumMod val="50000"/>
                </a:schemeClr>
              </a:solidFill>
            </a:endParaRPr>
          </a:p>
        </p:txBody>
      </p:sp>
      <p:sp>
        <p:nvSpPr>
          <p:cNvPr id="23" name="TextBox 22">
            <a:extLst>
              <a:ext uri="{FF2B5EF4-FFF2-40B4-BE49-F238E27FC236}">
                <a16:creationId xmlns:a16="http://schemas.microsoft.com/office/drawing/2014/main" id="{6CB3DB3F-F264-4287-9B0F-12601FDF9085}"/>
              </a:ext>
            </a:extLst>
          </p:cNvPr>
          <p:cNvSpPr txBox="1"/>
          <p:nvPr/>
        </p:nvSpPr>
        <p:spPr>
          <a:xfrm>
            <a:off x="3191596" y="6001740"/>
            <a:ext cx="777652" cy="302776"/>
          </a:xfrm>
          <a:prstGeom prst="rect">
            <a:avLst/>
          </a:prstGeom>
          <a:solidFill>
            <a:schemeClr val="accent4">
              <a:lumMod val="20000"/>
              <a:lumOff val="80000"/>
            </a:schemeClr>
          </a:solidFill>
        </p:spPr>
        <p:txBody>
          <a:bodyPr wrap="square" rtlCol="0">
            <a:spAutoFit/>
          </a:bodyPr>
          <a:lstStyle/>
          <a:p>
            <a:pPr algn="l"/>
            <a:endParaRPr lang="en-GB" sz="2000" dirty="0">
              <a:solidFill>
                <a:schemeClr val="accent5">
                  <a:lumMod val="50000"/>
                </a:schemeClr>
              </a:solidFill>
            </a:endParaRPr>
          </a:p>
        </p:txBody>
      </p:sp>
      <p:pic>
        <p:nvPicPr>
          <p:cNvPr id="26" name="Picture 25" descr="A picture containing clipart&#10;&#10;Description automatically generated">
            <a:extLst>
              <a:ext uri="{FF2B5EF4-FFF2-40B4-BE49-F238E27FC236}">
                <a16:creationId xmlns:a16="http://schemas.microsoft.com/office/drawing/2014/main" id="{3A9E0028-9329-4719-9A76-5F8FDCAE9CF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35908" y="4867929"/>
            <a:ext cx="1201208" cy="1487072"/>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6EB95BAE-F35A-411D-92CE-C6A986BC9B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87" y="4745425"/>
            <a:ext cx="1318226" cy="1715164"/>
          </a:xfrm>
          <a:prstGeom prst="rect">
            <a:avLst/>
          </a:prstGeom>
        </p:spPr>
      </p:pic>
      <p:sp>
        <p:nvSpPr>
          <p:cNvPr id="10" name="Oval 9">
            <a:extLst>
              <a:ext uri="{FF2B5EF4-FFF2-40B4-BE49-F238E27FC236}">
                <a16:creationId xmlns:a16="http://schemas.microsoft.com/office/drawing/2014/main" id="{93FFA93E-1EB1-4D08-99BA-7F6CFAF90F45}"/>
              </a:ext>
            </a:extLst>
          </p:cNvPr>
          <p:cNvSpPr/>
          <p:nvPr/>
        </p:nvSpPr>
        <p:spPr>
          <a:xfrm>
            <a:off x="207817" y="1192804"/>
            <a:ext cx="332509" cy="302776"/>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1</a:t>
            </a:r>
          </a:p>
        </p:txBody>
      </p:sp>
      <p:sp>
        <p:nvSpPr>
          <p:cNvPr id="25" name="Oval 24">
            <a:extLst>
              <a:ext uri="{FF2B5EF4-FFF2-40B4-BE49-F238E27FC236}">
                <a16:creationId xmlns:a16="http://schemas.microsoft.com/office/drawing/2014/main" id="{6725D7AA-D53E-452C-ACA9-AC9D18F56456}"/>
              </a:ext>
            </a:extLst>
          </p:cNvPr>
          <p:cNvSpPr/>
          <p:nvPr/>
        </p:nvSpPr>
        <p:spPr>
          <a:xfrm>
            <a:off x="180107" y="2445917"/>
            <a:ext cx="332509" cy="302776"/>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2</a:t>
            </a:r>
          </a:p>
        </p:txBody>
      </p:sp>
      <p:sp>
        <p:nvSpPr>
          <p:cNvPr id="28" name="Oval 27">
            <a:extLst>
              <a:ext uri="{FF2B5EF4-FFF2-40B4-BE49-F238E27FC236}">
                <a16:creationId xmlns:a16="http://schemas.microsoft.com/office/drawing/2014/main" id="{F286B66C-B458-4EF6-9930-36B9EAD65663}"/>
              </a:ext>
            </a:extLst>
          </p:cNvPr>
          <p:cNvSpPr/>
          <p:nvPr/>
        </p:nvSpPr>
        <p:spPr>
          <a:xfrm>
            <a:off x="180107" y="3360911"/>
            <a:ext cx="332509" cy="302776"/>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3</a:t>
            </a:r>
          </a:p>
        </p:txBody>
      </p:sp>
      <p:sp>
        <p:nvSpPr>
          <p:cNvPr id="29" name="Oval 28">
            <a:extLst>
              <a:ext uri="{FF2B5EF4-FFF2-40B4-BE49-F238E27FC236}">
                <a16:creationId xmlns:a16="http://schemas.microsoft.com/office/drawing/2014/main" id="{3AA420F2-1905-43E8-A825-F2467082FFCE}"/>
              </a:ext>
            </a:extLst>
          </p:cNvPr>
          <p:cNvSpPr/>
          <p:nvPr/>
        </p:nvSpPr>
        <p:spPr>
          <a:xfrm>
            <a:off x="1875529" y="4525577"/>
            <a:ext cx="332509" cy="302776"/>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4</a:t>
            </a:r>
          </a:p>
        </p:txBody>
      </p:sp>
      <p:sp>
        <p:nvSpPr>
          <p:cNvPr id="30" name="Oval 29">
            <a:extLst>
              <a:ext uri="{FF2B5EF4-FFF2-40B4-BE49-F238E27FC236}">
                <a16:creationId xmlns:a16="http://schemas.microsoft.com/office/drawing/2014/main" id="{0259FD23-F755-4A14-850D-A9E93F101CE3}"/>
              </a:ext>
            </a:extLst>
          </p:cNvPr>
          <p:cNvSpPr/>
          <p:nvPr/>
        </p:nvSpPr>
        <p:spPr>
          <a:xfrm>
            <a:off x="1861662" y="5109718"/>
            <a:ext cx="332509" cy="302776"/>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5</a:t>
            </a:r>
          </a:p>
        </p:txBody>
      </p:sp>
      <p:sp>
        <p:nvSpPr>
          <p:cNvPr id="31" name="Oval 30">
            <a:extLst>
              <a:ext uri="{FF2B5EF4-FFF2-40B4-BE49-F238E27FC236}">
                <a16:creationId xmlns:a16="http://schemas.microsoft.com/office/drawing/2014/main" id="{9544E970-BAEA-4EF2-8E9C-8EFC1DF1A494}"/>
              </a:ext>
            </a:extLst>
          </p:cNvPr>
          <p:cNvSpPr/>
          <p:nvPr/>
        </p:nvSpPr>
        <p:spPr>
          <a:xfrm>
            <a:off x="1875529" y="5745119"/>
            <a:ext cx="332509" cy="302776"/>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6</a:t>
            </a:r>
          </a:p>
        </p:txBody>
      </p:sp>
    </p:spTree>
    <p:extLst>
      <p:ext uri="{BB962C8B-B14F-4D97-AF65-F5344CB8AC3E}">
        <p14:creationId xmlns:p14="http://schemas.microsoft.com/office/powerpoint/2010/main" val="115474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2" grpId="0" animBg="1"/>
      <p:bldP spid="19" grpId="0" animBg="1"/>
      <p:bldP spid="20" grpId="0" animBg="1"/>
      <p:bldP spid="21" grpId="0" animBg="1"/>
      <p:bldP spid="22"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248297" cy="869950"/>
          </a:xfrm>
          <a:prstGeom prst="rect">
            <a:avLst/>
          </a:prstGeom>
        </p:spPr>
      </p:pic>
      <p:sp>
        <p:nvSpPr>
          <p:cNvPr id="4" name="Title 3"/>
          <p:cNvSpPr>
            <a:spLocks noGrp="1"/>
          </p:cNvSpPr>
          <p:nvPr>
            <p:ph type="title"/>
          </p:nvPr>
        </p:nvSpPr>
        <p:spPr>
          <a:xfrm>
            <a:off x="0" y="294041"/>
            <a:ext cx="4938727" cy="707849"/>
          </a:xfrm>
        </p:spPr>
        <p:txBody>
          <a:bodyPr>
            <a:normAutofit/>
          </a:bodyPr>
          <a:lstStyle/>
          <a:p>
            <a:r>
              <a:rPr lang="en-GB" sz="3600" b="1" dirty="0">
                <a:solidFill>
                  <a:schemeClr val="bg1"/>
                </a:solidFill>
              </a:rPr>
              <a:t>Katja </a:t>
            </a:r>
            <a:r>
              <a:rPr lang="en-GB" sz="3600" b="1" dirty="0" err="1">
                <a:solidFill>
                  <a:schemeClr val="bg1"/>
                </a:solidFill>
              </a:rPr>
              <a:t>erzählt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210655390"/>
              </p:ext>
            </p:extLst>
          </p:nvPr>
        </p:nvGraphicFramePr>
        <p:xfrm>
          <a:off x="439241" y="1840351"/>
          <a:ext cx="11518086" cy="4473603"/>
        </p:xfrm>
        <a:graphic>
          <a:graphicData uri="http://schemas.openxmlformats.org/drawingml/2006/table">
            <a:tbl>
              <a:tblPr firstRow="1" bandRow="1">
                <a:tableStyleId>{00A15C55-8517-42AA-B614-E9B94910E393}</a:tableStyleId>
              </a:tblPr>
              <a:tblGrid>
                <a:gridCol w="682752">
                  <a:extLst>
                    <a:ext uri="{9D8B030D-6E8A-4147-A177-3AD203B41FA5}">
                      <a16:colId xmlns:a16="http://schemas.microsoft.com/office/drawing/2014/main" val="2607353726"/>
                    </a:ext>
                  </a:extLst>
                </a:gridCol>
                <a:gridCol w="7193280">
                  <a:extLst>
                    <a:ext uri="{9D8B030D-6E8A-4147-A177-3AD203B41FA5}">
                      <a16:colId xmlns:a16="http://schemas.microsoft.com/office/drawing/2014/main" val="1600817978"/>
                    </a:ext>
                  </a:extLst>
                </a:gridCol>
                <a:gridCol w="1158240">
                  <a:extLst>
                    <a:ext uri="{9D8B030D-6E8A-4147-A177-3AD203B41FA5}">
                      <a16:colId xmlns:a16="http://schemas.microsoft.com/office/drawing/2014/main" val="4128092149"/>
                    </a:ext>
                  </a:extLst>
                </a:gridCol>
                <a:gridCol w="2483814">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R/F</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Konjunktion</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My mum didn’t want to forget her country.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She couldn’t fly back to Poland, because her mum died.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 preferred the Polish food she always cooked.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I</a:t>
                      </a:r>
                      <a:r>
                        <a:rPr lang="en-GB" sz="2000" dirty="0">
                          <a:solidFill>
                            <a:srgbClr val="115076"/>
                          </a:solidFill>
                        </a:rPr>
                        <a:t>t did not take long before she could read a newspaper.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 had to speak Polish with her, after I had lessons. </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The summer wasn’t hot enough, the winter was too cold.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 didn’t want to speak Polish before I started school.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I</a:t>
                      </a:r>
                      <a:r>
                        <a:rPr lang="en-GB" sz="2000" dirty="0">
                          <a:solidFill>
                            <a:srgbClr val="115076"/>
                          </a:solidFill>
                        </a:rPr>
                        <a:t> could speak Polish with my mum in the evenings.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176061" y="2389510"/>
            <a:ext cx="5586074" cy="36933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177971" y="2910881"/>
            <a:ext cx="7028101" cy="31733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174277" y="3390530"/>
            <a:ext cx="5996781" cy="36933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177971" y="3930981"/>
            <a:ext cx="7028101" cy="33332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177971" y="4438649"/>
            <a:ext cx="6224998" cy="27188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1174277" y="4937711"/>
            <a:ext cx="7028101" cy="28527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1174277" y="5411244"/>
            <a:ext cx="6920298"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1178310" y="5925576"/>
            <a:ext cx="622465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Action Button: Custom 16">
            <a:hlinkClick r:id="" action="ppaction://noaction" highlightClick="1">
              <a:snd r:embed="rId4" name="9.2.1.6 slide 40 1.wav"/>
            </a:hlinkClick>
            <a:extLst>
              <a:ext uri="{FF2B5EF4-FFF2-40B4-BE49-F238E27FC236}">
                <a16:creationId xmlns:a16="http://schemas.microsoft.com/office/drawing/2014/main" id="{D2B1EA48-40BB-4F68-A104-4A8B31B4D4BB}"/>
              </a:ext>
            </a:extLst>
          </p:cNvPr>
          <p:cNvSpPr/>
          <p:nvPr/>
        </p:nvSpPr>
        <p:spPr>
          <a:xfrm>
            <a:off x="568648" y="23922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5" name="9.2.1.6 slide 40 2.wav"/>
            </a:hlinkClick>
            <a:extLst>
              <a:ext uri="{FF2B5EF4-FFF2-40B4-BE49-F238E27FC236}">
                <a16:creationId xmlns:a16="http://schemas.microsoft.com/office/drawing/2014/main" id="{86670C6F-0031-4B33-8535-0B32F1075618}"/>
              </a:ext>
            </a:extLst>
          </p:cNvPr>
          <p:cNvSpPr/>
          <p:nvPr/>
        </p:nvSpPr>
        <p:spPr>
          <a:xfrm>
            <a:off x="568648" y="28913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6" name="9.2.1.6 slide 40 3.wav"/>
            </a:hlinkClick>
            <a:extLst>
              <a:ext uri="{FF2B5EF4-FFF2-40B4-BE49-F238E27FC236}">
                <a16:creationId xmlns:a16="http://schemas.microsoft.com/office/drawing/2014/main" id="{1AEF7932-ED2E-4DD4-B6F3-44931C9B4D42}"/>
              </a:ext>
            </a:extLst>
          </p:cNvPr>
          <p:cNvSpPr/>
          <p:nvPr/>
        </p:nvSpPr>
        <p:spPr>
          <a:xfrm>
            <a:off x="568648" y="33903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7" name="9.2.1.6 slide 40 4.wav"/>
            </a:hlinkClick>
            <a:extLst>
              <a:ext uri="{FF2B5EF4-FFF2-40B4-BE49-F238E27FC236}">
                <a16:creationId xmlns:a16="http://schemas.microsoft.com/office/drawing/2014/main" id="{94BC66DA-7CDF-4759-B490-8954E1259003}"/>
              </a:ext>
            </a:extLst>
          </p:cNvPr>
          <p:cNvSpPr/>
          <p:nvPr/>
        </p:nvSpPr>
        <p:spPr>
          <a:xfrm>
            <a:off x="568648" y="38894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8" name="9.2.1.6 slide 40 5.wav"/>
            </a:hlinkClick>
            <a:extLst>
              <a:ext uri="{FF2B5EF4-FFF2-40B4-BE49-F238E27FC236}">
                <a16:creationId xmlns:a16="http://schemas.microsoft.com/office/drawing/2014/main" id="{F1C9904E-40A0-41A6-988C-0B50785DACB5}"/>
              </a:ext>
            </a:extLst>
          </p:cNvPr>
          <p:cNvSpPr/>
          <p:nvPr/>
        </p:nvSpPr>
        <p:spPr>
          <a:xfrm>
            <a:off x="568648" y="438848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9" name="9.2.1.6 slide 40 6.wav"/>
            </a:hlinkClick>
            <a:extLst>
              <a:ext uri="{FF2B5EF4-FFF2-40B4-BE49-F238E27FC236}">
                <a16:creationId xmlns:a16="http://schemas.microsoft.com/office/drawing/2014/main" id="{C7C2F787-6D11-4287-A3C6-EEC152BD392F}"/>
              </a:ext>
            </a:extLst>
          </p:cNvPr>
          <p:cNvSpPr/>
          <p:nvPr/>
        </p:nvSpPr>
        <p:spPr>
          <a:xfrm>
            <a:off x="568648" y="488754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0" name="9.2.1.6 slide 40 7.wav"/>
            </a:hlinkClick>
            <a:extLst>
              <a:ext uri="{FF2B5EF4-FFF2-40B4-BE49-F238E27FC236}">
                <a16:creationId xmlns:a16="http://schemas.microsoft.com/office/drawing/2014/main" id="{1FAB9E34-96F8-4EBA-82C2-5A64F9E98DEB}"/>
              </a:ext>
            </a:extLst>
          </p:cNvPr>
          <p:cNvSpPr/>
          <p:nvPr/>
        </p:nvSpPr>
        <p:spPr>
          <a:xfrm>
            <a:off x="568648" y="538661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1" name="9.2.1.6 slide 40 8.wav"/>
            </a:hlinkClick>
            <a:extLst>
              <a:ext uri="{FF2B5EF4-FFF2-40B4-BE49-F238E27FC236}">
                <a16:creationId xmlns:a16="http://schemas.microsoft.com/office/drawing/2014/main" id="{C67A306D-D1B6-4E24-BA10-AB54D9801FEB}"/>
              </a:ext>
            </a:extLst>
          </p:cNvPr>
          <p:cNvSpPr/>
          <p:nvPr/>
        </p:nvSpPr>
        <p:spPr>
          <a:xfrm>
            <a:off x="568648" y="59004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0" name="TextBox 39">
            <a:extLst>
              <a:ext uri="{FF2B5EF4-FFF2-40B4-BE49-F238E27FC236}">
                <a16:creationId xmlns:a16="http://schemas.microsoft.com/office/drawing/2014/main" id="{6F708BBC-E39B-4CC3-9E1E-59C1ABB69BE0}"/>
              </a:ext>
            </a:extLst>
          </p:cNvPr>
          <p:cNvSpPr txBox="1"/>
          <p:nvPr/>
        </p:nvSpPr>
        <p:spPr>
          <a:xfrm>
            <a:off x="9973507" y="2342033"/>
            <a:ext cx="2471644" cy="400110"/>
          </a:xfrm>
          <a:prstGeom prst="rect">
            <a:avLst/>
          </a:prstGeom>
          <a:noFill/>
        </p:spPr>
        <p:txBody>
          <a:bodyPr wrap="square" rtlCol="0">
            <a:spAutoFit/>
          </a:bodyPr>
          <a:lstStyle/>
          <a:p>
            <a:r>
              <a:rPr lang="en-US" sz="2000" dirty="0" err="1">
                <a:solidFill>
                  <a:srgbClr val="115076"/>
                </a:solidFill>
              </a:rPr>
              <a:t>weil</a:t>
            </a:r>
            <a:r>
              <a:rPr lang="en-US" sz="2000" dirty="0">
                <a:solidFill>
                  <a:srgbClr val="115076"/>
                </a:solidFill>
              </a:rPr>
              <a:t> </a:t>
            </a:r>
            <a:r>
              <a:rPr lang="de-DE" dirty="0">
                <a:solidFill>
                  <a:srgbClr val="115076"/>
                </a:solidFill>
              </a:rPr>
              <a:t>| </a:t>
            </a:r>
            <a:r>
              <a:rPr lang="de-DE" sz="2000" dirty="0">
                <a:solidFill>
                  <a:srgbClr val="115076"/>
                </a:solidFill>
              </a:rPr>
              <a:t>denn</a:t>
            </a:r>
            <a:r>
              <a:rPr lang="en-US" sz="2000" dirty="0">
                <a:solidFill>
                  <a:srgbClr val="115076"/>
                </a:solidFill>
              </a:rPr>
              <a:t>  </a:t>
            </a:r>
            <a:endParaRPr lang="en-GB" sz="2000" dirty="0">
              <a:solidFill>
                <a:srgbClr val="115076"/>
              </a:solidFill>
            </a:endParaRPr>
          </a:p>
        </p:txBody>
      </p:sp>
      <p:sp>
        <p:nvSpPr>
          <p:cNvPr id="41" name="TextBox 40" descr="text box hiding answer">
            <a:extLst>
              <a:ext uri="{FF2B5EF4-FFF2-40B4-BE49-F238E27FC236}">
                <a16:creationId xmlns:a16="http://schemas.microsoft.com/office/drawing/2014/main" id="{7E319B1B-1867-4415-B96A-EEB64709D8E4}"/>
              </a:ext>
            </a:extLst>
          </p:cNvPr>
          <p:cNvSpPr txBox="1"/>
          <p:nvPr/>
        </p:nvSpPr>
        <p:spPr>
          <a:xfrm>
            <a:off x="10658814" y="2406888"/>
            <a:ext cx="997210" cy="31933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48031D69-7078-44FE-B593-0DDCD3CCC866}"/>
              </a:ext>
            </a:extLst>
          </p:cNvPr>
          <p:cNvSpPr txBox="1"/>
          <p:nvPr/>
        </p:nvSpPr>
        <p:spPr>
          <a:xfrm>
            <a:off x="8675196" y="2342033"/>
            <a:ext cx="388376" cy="400110"/>
          </a:xfrm>
          <a:prstGeom prst="rect">
            <a:avLst/>
          </a:prstGeom>
          <a:noFill/>
        </p:spPr>
        <p:txBody>
          <a:bodyPr wrap="square" rtlCol="0">
            <a:spAutoFit/>
          </a:bodyPr>
          <a:lstStyle/>
          <a:p>
            <a:r>
              <a:rPr lang="en-US" sz="2000" b="1" dirty="0">
                <a:solidFill>
                  <a:schemeClr val="accent5">
                    <a:lumMod val="50000"/>
                  </a:schemeClr>
                </a:solidFill>
              </a:rPr>
              <a:t>R</a:t>
            </a:r>
            <a:endParaRPr lang="en-GB" sz="2000" b="1" dirty="0">
              <a:solidFill>
                <a:schemeClr val="accent5">
                  <a:lumMod val="50000"/>
                </a:schemeClr>
              </a:solidFill>
            </a:endParaRPr>
          </a:p>
        </p:txBody>
      </p:sp>
      <p:sp>
        <p:nvSpPr>
          <p:cNvPr id="43" name="TextBox 42">
            <a:extLst>
              <a:ext uri="{FF2B5EF4-FFF2-40B4-BE49-F238E27FC236}">
                <a16:creationId xmlns:a16="http://schemas.microsoft.com/office/drawing/2014/main" id="{DC088321-8A8F-47AA-8E10-622DB47AC5C7}"/>
              </a:ext>
            </a:extLst>
          </p:cNvPr>
          <p:cNvSpPr txBox="1"/>
          <p:nvPr/>
        </p:nvSpPr>
        <p:spPr>
          <a:xfrm>
            <a:off x="9793837" y="2889102"/>
            <a:ext cx="2111700" cy="400110"/>
          </a:xfrm>
          <a:prstGeom prst="rect">
            <a:avLst/>
          </a:prstGeom>
          <a:noFill/>
        </p:spPr>
        <p:txBody>
          <a:bodyPr wrap="square" rtlCol="0">
            <a:spAutoFit/>
          </a:bodyPr>
          <a:lstStyle/>
          <a:p>
            <a:pPr algn="ctr"/>
            <a:r>
              <a:rPr lang="en-US" sz="2000" dirty="0" err="1">
                <a:solidFill>
                  <a:srgbClr val="115076"/>
                </a:solidFill>
              </a:rPr>
              <a:t>denn</a:t>
            </a:r>
            <a:r>
              <a:rPr lang="en-US" sz="2000" dirty="0">
                <a:solidFill>
                  <a:srgbClr val="115076"/>
                </a:solidFill>
              </a:rPr>
              <a:t> </a:t>
            </a:r>
            <a:r>
              <a:rPr lang="de-DE" dirty="0">
                <a:solidFill>
                  <a:srgbClr val="115076"/>
                </a:solidFill>
              </a:rPr>
              <a:t>| </a:t>
            </a:r>
            <a:r>
              <a:rPr lang="de-DE" sz="2000" dirty="0">
                <a:solidFill>
                  <a:srgbClr val="115076"/>
                </a:solidFill>
              </a:rPr>
              <a:t>weil</a:t>
            </a:r>
            <a:r>
              <a:rPr lang="en-US" sz="2000" dirty="0">
                <a:solidFill>
                  <a:srgbClr val="115076"/>
                </a:solidFill>
              </a:rPr>
              <a:t>  </a:t>
            </a:r>
            <a:endParaRPr lang="en-GB" sz="2000" dirty="0">
              <a:solidFill>
                <a:srgbClr val="115076"/>
              </a:solidFill>
            </a:endParaRPr>
          </a:p>
        </p:txBody>
      </p:sp>
      <p:sp>
        <p:nvSpPr>
          <p:cNvPr id="45" name="TextBox 44" descr="text box hiding answer">
            <a:extLst>
              <a:ext uri="{FF2B5EF4-FFF2-40B4-BE49-F238E27FC236}">
                <a16:creationId xmlns:a16="http://schemas.microsoft.com/office/drawing/2014/main" id="{C2F9E83C-A7AE-441D-90F4-DC3D10E227D7}"/>
              </a:ext>
            </a:extLst>
          </p:cNvPr>
          <p:cNvSpPr txBox="1"/>
          <p:nvPr/>
        </p:nvSpPr>
        <p:spPr>
          <a:xfrm>
            <a:off x="10893613" y="2970192"/>
            <a:ext cx="798163"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F9F06EE8-6683-44E4-81DB-80C17C27C358}"/>
              </a:ext>
            </a:extLst>
          </p:cNvPr>
          <p:cNvSpPr txBox="1"/>
          <p:nvPr/>
        </p:nvSpPr>
        <p:spPr>
          <a:xfrm>
            <a:off x="8675196" y="2889102"/>
            <a:ext cx="319806" cy="400110"/>
          </a:xfrm>
          <a:prstGeom prst="rect">
            <a:avLst/>
          </a:prstGeom>
          <a:noFill/>
        </p:spPr>
        <p:txBody>
          <a:bodyPr wrap="square" rtlCol="0">
            <a:spAutoFit/>
          </a:bodyPr>
          <a:lstStyle/>
          <a:p>
            <a:r>
              <a:rPr lang="en-US" sz="2000" b="1" dirty="0">
                <a:solidFill>
                  <a:schemeClr val="accent5">
                    <a:lumMod val="50000"/>
                  </a:schemeClr>
                </a:solidFill>
              </a:rPr>
              <a:t>F</a:t>
            </a:r>
            <a:endParaRPr lang="en-GB" sz="2000" b="1" dirty="0">
              <a:solidFill>
                <a:schemeClr val="accent5">
                  <a:lumMod val="50000"/>
                </a:schemeClr>
              </a:solidFill>
            </a:endParaRPr>
          </a:p>
        </p:txBody>
      </p:sp>
      <p:sp>
        <p:nvSpPr>
          <p:cNvPr id="47" name="TextBox 46">
            <a:extLst>
              <a:ext uri="{FF2B5EF4-FFF2-40B4-BE49-F238E27FC236}">
                <a16:creationId xmlns:a16="http://schemas.microsoft.com/office/drawing/2014/main" id="{B702BB26-2EA8-4017-8430-BF3AFC2BC093}"/>
              </a:ext>
            </a:extLst>
          </p:cNvPr>
          <p:cNvSpPr txBox="1"/>
          <p:nvPr/>
        </p:nvSpPr>
        <p:spPr>
          <a:xfrm>
            <a:off x="9656933" y="3375484"/>
            <a:ext cx="2111700" cy="400110"/>
          </a:xfrm>
          <a:prstGeom prst="rect">
            <a:avLst/>
          </a:prstGeom>
          <a:noFill/>
        </p:spPr>
        <p:txBody>
          <a:bodyPr wrap="square" rtlCol="0">
            <a:spAutoFit/>
          </a:bodyPr>
          <a:lstStyle/>
          <a:p>
            <a:pPr algn="ctr"/>
            <a:r>
              <a:rPr lang="en-US" sz="2000" dirty="0" err="1">
                <a:solidFill>
                  <a:srgbClr val="115076"/>
                </a:solidFill>
              </a:rPr>
              <a:t>aber</a:t>
            </a:r>
            <a:r>
              <a:rPr lang="en-US" sz="2000" dirty="0">
                <a:solidFill>
                  <a:srgbClr val="115076"/>
                </a:solidFill>
              </a:rPr>
              <a:t> </a:t>
            </a:r>
            <a:r>
              <a:rPr lang="de-DE" dirty="0">
                <a:solidFill>
                  <a:srgbClr val="115076"/>
                </a:solidFill>
              </a:rPr>
              <a:t>| </a:t>
            </a:r>
            <a:r>
              <a:rPr lang="en-US" sz="2000" dirty="0" err="1">
                <a:solidFill>
                  <a:srgbClr val="115076"/>
                </a:solidFill>
              </a:rPr>
              <a:t>obwohl</a:t>
            </a:r>
            <a:endParaRPr lang="en-GB" sz="2000" dirty="0">
              <a:solidFill>
                <a:srgbClr val="115076"/>
              </a:solidFill>
            </a:endParaRPr>
          </a:p>
        </p:txBody>
      </p:sp>
      <p:sp>
        <p:nvSpPr>
          <p:cNvPr id="48" name="TextBox 47" descr="text box hiding answer">
            <a:extLst>
              <a:ext uri="{FF2B5EF4-FFF2-40B4-BE49-F238E27FC236}">
                <a16:creationId xmlns:a16="http://schemas.microsoft.com/office/drawing/2014/main" id="{A2046A81-237C-4330-9F3E-5D6D345E2259}"/>
              </a:ext>
            </a:extLst>
          </p:cNvPr>
          <p:cNvSpPr txBox="1"/>
          <p:nvPr/>
        </p:nvSpPr>
        <p:spPr>
          <a:xfrm>
            <a:off x="9777036" y="3464628"/>
            <a:ext cx="806452" cy="28008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1A3A4767-A6A3-412C-9636-E25C77742818}"/>
              </a:ext>
            </a:extLst>
          </p:cNvPr>
          <p:cNvSpPr txBox="1"/>
          <p:nvPr/>
        </p:nvSpPr>
        <p:spPr>
          <a:xfrm>
            <a:off x="8656842" y="3410011"/>
            <a:ext cx="388376" cy="400110"/>
          </a:xfrm>
          <a:prstGeom prst="rect">
            <a:avLst/>
          </a:prstGeom>
          <a:noFill/>
        </p:spPr>
        <p:txBody>
          <a:bodyPr wrap="square" rtlCol="0">
            <a:spAutoFit/>
          </a:bodyPr>
          <a:lstStyle/>
          <a:p>
            <a:r>
              <a:rPr lang="en-US" sz="2000" b="1" dirty="0">
                <a:solidFill>
                  <a:schemeClr val="accent5">
                    <a:lumMod val="50000"/>
                  </a:schemeClr>
                </a:solidFill>
              </a:rPr>
              <a:t>F</a:t>
            </a:r>
            <a:endParaRPr lang="en-GB" sz="2000" b="1" dirty="0">
              <a:solidFill>
                <a:schemeClr val="accent5">
                  <a:lumMod val="50000"/>
                </a:schemeClr>
              </a:solidFill>
            </a:endParaRPr>
          </a:p>
        </p:txBody>
      </p:sp>
      <p:sp>
        <p:nvSpPr>
          <p:cNvPr id="50" name="TextBox 49">
            <a:extLst>
              <a:ext uri="{FF2B5EF4-FFF2-40B4-BE49-F238E27FC236}">
                <a16:creationId xmlns:a16="http://schemas.microsoft.com/office/drawing/2014/main" id="{3621940C-DDA1-43E7-BB36-B16BB54A2E81}"/>
              </a:ext>
            </a:extLst>
          </p:cNvPr>
          <p:cNvSpPr txBox="1"/>
          <p:nvPr/>
        </p:nvSpPr>
        <p:spPr>
          <a:xfrm>
            <a:off x="9602964" y="3864191"/>
            <a:ext cx="2111700" cy="400110"/>
          </a:xfrm>
          <a:prstGeom prst="rect">
            <a:avLst/>
          </a:prstGeom>
          <a:noFill/>
        </p:spPr>
        <p:txBody>
          <a:bodyPr wrap="square" rtlCol="0">
            <a:spAutoFit/>
          </a:bodyPr>
          <a:lstStyle/>
          <a:p>
            <a:pPr algn="ctr"/>
            <a:r>
              <a:rPr lang="en-US" sz="2000" dirty="0">
                <a:solidFill>
                  <a:srgbClr val="115076"/>
                </a:solidFill>
              </a:rPr>
              <a:t>bevor </a:t>
            </a:r>
            <a:r>
              <a:rPr lang="de-DE" dirty="0">
                <a:solidFill>
                  <a:srgbClr val="115076"/>
                </a:solidFill>
              </a:rPr>
              <a:t>| </a:t>
            </a:r>
            <a:r>
              <a:rPr lang="en-US" sz="2000" dirty="0" err="1">
                <a:solidFill>
                  <a:srgbClr val="115076"/>
                </a:solidFill>
              </a:rPr>
              <a:t>aber</a:t>
            </a:r>
            <a:endParaRPr lang="en-GB" sz="2000" dirty="0">
              <a:solidFill>
                <a:srgbClr val="115076"/>
              </a:solidFill>
            </a:endParaRPr>
          </a:p>
        </p:txBody>
      </p:sp>
      <p:sp>
        <p:nvSpPr>
          <p:cNvPr id="51" name="TextBox 50" descr="text box hiding answer">
            <a:extLst>
              <a:ext uri="{FF2B5EF4-FFF2-40B4-BE49-F238E27FC236}">
                <a16:creationId xmlns:a16="http://schemas.microsoft.com/office/drawing/2014/main" id="{2CCFCCD9-63E9-4519-AAF9-2C3942D0DC8D}"/>
              </a:ext>
            </a:extLst>
          </p:cNvPr>
          <p:cNvSpPr txBox="1"/>
          <p:nvPr/>
        </p:nvSpPr>
        <p:spPr>
          <a:xfrm>
            <a:off x="9793837" y="3918532"/>
            <a:ext cx="982258" cy="32883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EBB7B96E-0E32-483B-A4CD-390EB126EAE5}"/>
              </a:ext>
            </a:extLst>
          </p:cNvPr>
          <p:cNvSpPr txBox="1"/>
          <p:nvPr/>
        </p:nvSpPr>
        <p:spPr>
          <a:xfrm>
            <a:off x="8656780" y="3904772"/>
            <a:ext cx="388376" cy="400110"/>
          </a:xfrm>
          <a:prstGeom prst="rect">
            <a:avLst/>
          </a:prstGeom>
          <a:noFill/>
        </p:spPr>
        <p:txBody>
          <a:bodyPr wrap="square" rtlCol="0">
            <a:spAutoFit/>
          </a:bodyPr>
          <a:lstStyle/>
          <a:p>
            <a:r>
              <a:rPr lang="en-US" sz="2000" b="1" dirty="0">
                <a:solidFill>
                  <a:schemeClr val="accent5">
                    <a:lumMod val="50000"/>
                  </a:schemeClr>
                </a:solidFill>
              </a:rPr>
              <a:t>F</a:t>
            </a:r>
            <a:endParaRPr lang="en-GB" sz="2000" b="1" dirty="0">
              <a:solidFill>
                <a:schemeClr val="accent5">
                  <a:lumMod val="50000"/>
                </a:schemeClr>
              </a:solidFill>
            </a:endParaRPr>
          </a:p>
        </p:txBody>
      </p:sp>
      <p:sp>
        <p:nvSpPr>
          <p:cNvPr id="53" name="TextBox 52">
            <a:extLst>
              <a:ext uri="{FF2B5EF4-FFF2-40B4-BE49-F238E27FC236}">
                <a16:creationId xmlns:a16="http://schemas.microsoft.com/office/drawing/2014/main" id="{FCD27A78-3F83-4E6B-BA89-E7A9B0C050F0}"/>
              </a:ext>
            </a:extLst>
          </p:cNvPr>
          <p:cNvSpPr txBox="1"/>
          <p:nvPr/>
        </p:nvSpPr>
        <p:spPr>
          <a:xfrm>
            <a:off x="9675020" y="4329344"/>
            <a:ext cx="2751430" cy="400110"/>
          </a:xfrm>
          <a:prstGeom prst="rect">
            <a:avLst/>
          </a:prstGeom>
          <a:noFill/>
        </p:spPr>
        <p:txBody>
          <a:bodyPr wrap="square" rtlCol="0">
            <a:spAutoFit/>
          </a:bodyPr>
          <a:lstStyle/>
          <a:p>
            <a:r>
              <a:rPr lang="de-DE" sz="2000" dirty="0">
                <a:solidFill>
                  <a:srgbClr val="115076"/>
                </a:solidFill>
              </a:rPr>
              <a:t>oder </a:t>
            </a:r>
            <a:r>
              <a:rPr lang="de-DE" dirty="0">
                <a:solidFill>
                  <a:srgbClr val="115076"/>
                </a:solidFill>
              </a:rPr>
              <a:t>| </a:t>
            </a:r>
            <a:r>
              <a:rPr lang="en-US" sz="2000" dirty="0" err="1">
                <a:solidFill>
                  <a:srgbClr val="115076"/>
                </a:solidFill>
              </a:rPr>
              <a:t>nachdem</a:t>
            </a:r>
            <a:endParaRPr lang="en-GB" sz="2000" dirty="0">
              <a:solidFill>
                <a:srgbClr val="115076"/>
              </a:solidFill>
            </a:endParaRPr>
          </a:p>
        </p:txBody>
      </p:sp>
      <p:sp>
        <p:nvSpPr>
          <p:cNvPr id="54" name="TextBox 53" descr="text box hiding answer">
            <a:extLst>
              <a:ext uri="{FF2B5EF4-FFF2-40B4-BE49-F238E27FC236}">
                <a16:creationId xmlns:a16="http://schemas.microsoft.com/office/drawing/2014/main" id="{6EEA7D8B-12BE-487B-9CBD-15EDE78BCBB9}"/>
              </a:ext>
            </a:extLst>
          </p:cNvPr>
          <p:cNvSpPr txBox="1"/>
          <p:nvPr/>
        </p:nvSpPr>
        <p:spPr>
          <a:xfrm>
            <a:off x="9777036" y="4395627"/>
            <a:ext cx="761745"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8F29677A-8A04-4859-8ED6-72E93920F4AB}"/>
              </a:ext>
            </a:extLst>
          </p:cNvPr>
          <p:cNvSpPr txBox="1"/>
          <p:nvPr/>
        </p:nvSpPr>
        <p:spPr>
          <a:xfrm>
            <a:off x="8656780" y="4376949"/>
            <a:ext cx="388376" cy="400110"/>
          </a:xfrm>
          <a:prstGeom prst="rect">
            <a:avLst/>
          </a:prstGeom>
          <a:noFill/>
        </p:spPr>
        <p:txBody>
          <a:bodyPr wrap="square" rtlCol="0">
            <a:spAutoFit/>
          </a:bodyPr>
          <a:lstStyle/>
          <a:p>
            <a:r>
              <a:rPr lang="en-US" sz="2000" b="1" dirty="0">
                <a:solidFill>
                  <a:schemeClr val="accent5">
                    <a:lumMod val="50000"/>
                  </a:schemeClr>
                </a:solidFill>
              </a:rPr>
              <a:t>R</a:t>
            </a:r>
            <a:endParaRPr lang="en-GB" sz="2000" b="1" dirty="0">
              <a:solidFill>
                <a:schemeClr val="accent5">
                  <a:lumMod val="50000"/>
                </a:schemeClr>
              </a:solidFill>
            </a:endParaRPr>
          </a:p>
        </p:txBody>
      </p:sp>
      <p:sp>
        <p:nvSpPr>
          <p:cNvPr id="56" name="TextBox 55">
            <a:extLst>
              <a:ext uri="{FF2B5EF4-FFF2-40B4-BE49-F238E27FC236}">
                <a16:creationId xmlns:a16="http://schemas.microsoft.com/office/drawing/2014/main" id="{8D85AD12-76B2-4CC4-9C7D-BCFB022B7B7A}"/>
              </a:ext>
            </a:extLst>
          </p:cNvPr>
          <p:cNvSpPr txBox="1"/>
          <p:nvPr/>
        </p:nvSpPr>
        <p:spPr>
          <a:xfrm>
            <a:off x="9544324" y="4862552"/>
            <a:ext cx="2111700" cy="400110"/>
          </a:xfrm>
          <a:prstGeom prst="rect">
            <a:avLst/>
          </a:prstGeom>
          <a:noFill/>
        </p:spPr>
        <p:txBody>
          <a:bodyPr wrap="square" rtlCol="0">
            <a:spAutoFit/>
          </a:bodyPr>
          <a:lstStyle/>
          <a:p>
            <a:pPr algn="ctr"/>
            <a:r>
              <a:rPr lang="en-US" sz="2000" dirty="0" err="1">
                <a:solidFill>
                  <a:srgbClr val="115076"/>
                </a:solidFill>
              </a:rPr>
              <a:t>während</a:t>
            </a:r>
            <a:r>
              <a:rPr lang="de-DE" dirty="0">
                <a:solidFill>
                  <a:srgbClr val="115076"/>
                </a:solidFill>
              </a:rPr>
              <a:t>| </a:t>
            </a:r>
            <a:r>
              <a:rPr lang="en-US" sz="2000" dirty="0">
                <a:solidFill>
                  <a:srgbClr val="115076"/>
                </a:solidFill>
              </a:rPr>
              <a:t>und</a:t>
            </a:r>
            <a:endParaRPr lang="en-GB" sz="2000" dirty="0">
              <a:solidFill>
                <a:srgbClr val="115076"/>
              </a:solidFill>
            </a:endParaRPr>
          </a:p>
        </p:txBody>
      </p:sp>
      <p:sp>
        <p:nvSpPr>
          <p:cNvPr id="57" name="TextBox 56" descr="text box hiding answer">
            <a:extLst>
              <a:ext uri="{FF2B5EF4-FFF2-40B4-BE49-F238E27FC236}">
                <a16:creationId xmlns:a16="http://schemas.microsoft.com/office/drawing/2014/main" id="{193EA6BF-185F-49F4-964D-72434B32D95F}"/>
              </a:ext>
            </a:extLst>
          </p:cNvPr>
          <p:cNvSpPr txBox="1"/>
          <p:nvPr/>
        </p:nvSpPr>
        <p:spPr>
          <a:xfrm>
            <a:off x="10842975" y="4898735"/>
            <a:ext cx="798163"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37A40965-40AE-45D6-887D-E2DA69967015}"/>
              </a:ext>
            </a:extLst>
          </p:cNvPr>
          <p:cNvSpPr txBox="1"/>
          <p:nvPr/>
        </p:nvSpPr>
        <p:spPr>
          <a:xfrm>
            <a:off x="8696228" y="4877624"/>
            <a:ext cx="277742" cy="400110"/>
          </a:xfrm>
          <a:prstGeom prst="rect">
            <a:avLst/>
          </a:prstGeom>
          <a:noFill/>
        </p:spPr>
        <p:txBody>
          <a:bodyPr wrap="square" rtlCol="0">
            <a:spAutoFit/>
          </a:bodyPr>
          <a:lstStyle/>
          <a:p>
            <a:r>
              <a:rPr lang="en-US" sz="2000" b="1" dirty="0">
                <a:solidFill>
                  <a:schemeClr val="accent5">
                    <a:lumMod val="50000"/>
                  </a:schemeClr>
                </a:solidFill>
              </a:rPr>
              <a:t>R</a:t>
            </a:r>
            <a:endParaRPr lang="en-GB" sz="2000" b="1" dirty="0">
              <a:solidFill>
                <a:schemeClr val="accent5">
                  <a:lumMod val="50000"/>
                </a:schemeClr>
              </a:solidFill>
            </a:endParaRPr>
          </a:p>
        </p:txBody>
      </p:sp>
      <p:sp>
        <p:nvSpPr>
          <p:cNvPr id="59" name="TextBox 58">
            <a:extLst>
              <a:ext uri="{FF2B5EF4-FFF2-40B4-BE49-F238E27FC236}">
                <a16:creationId xmlns:a16="http://schemas.microsoft.com/office/drawing/2014/main" id="{BCC7EFD4-3FA4-46C2-961D-BD0B43301CCE}"/>
              </a:ext>
            </a:extLst>
          </p:cNvPr>
          <p:cNvSpPr txBox="1"/>
          <p:nvPr/>
        </p:nvSpPr>
        <p:spPr>
          <a:xfrm>
            <a:off x="9656933" y="5365078"/>
            <a:ext cx="2111700" cy="400110"/>
          </a:xfrm>
          <a:prstGeom prst="rect">
            <a:avLst/>
          </a:prstGeom>
          <a:noFill/>
        </p:spPr>
        <p:txBody>
          <a:bodyPr wrap="square" rtlCol="0">
            <a:spAutoFit/>
          </a:bodyPr>
          <a:lstStyle/>
          <a:p>
            <a:pPr algn="ctr"/>
            <a:r>
              <a:rPr lang="en-US" sz="2000" dirty="0">
                <a:solidFill>
                  <a:srgbClr val="115076"/>
                </a:solidFill>
              </a:rPr>
              <a:t>bevor </a:t>
            </a:r>
            <a:r>
              <a:rPr lang="de-DE" dirty="0">
                <a:solidFill>
                  <a:srgbClr val="115076"/>
                </a:solidFill>
              </a:rPr>
              <a:t>| </a:t>
            </a:r>
            <a:r>
              <a:rPr lang="en-US" sz="2000" dirty="0" err="1">
                <a:solidFill>
                  <a:srgbClr val="115076"/>
                </a:solidFill>
              </a:rPr>
              <a:t>aber</a:t>
            </a:r>
            <a:endParaRPr lang="en-GB" sz="2000" dirty="0">
              <a:solidFill>
                <a:srgbClr val="115076"/>
              </a:solidFill>
            </a:endParaRPr>
          </a:p>
        </p:txBody>
      </p:sp>
      <p:sp>
        <p:nvSpPr>
          <p:cNvPr id="60" name="TextBox 59">
            <a:extLst>
              <a:ext uri="{FF2B5EF4-FFF2-40B4-BE49-F238E27FC236}">
                <a16:creationId xmlns:a16="http://schemas.microsoft.com/office/drawing/2014/main" id="{2521659B-9FC6-4F64-8187-B48114B240F6}"/>
              </a:ext>
            </a:extLst>
          </p:cNvPr>
          <p:cNvSpPr txBox="1"/>
          <p:nvPr/>
        </p:nvSpPr>
        <p:spPr>
          <a:xfrm>
            <a:off x="8696228" y="5345451"/>
            <a:ext cx="388376" cy="400110"/>
          </a:xfrm>
          <a:prstGeom prst="rect">
            <a:avLst/>
          </a:prstGeom>
          <a:noFill/>
        </p:spPr>
        <p:txBody>
          <a:bodyPr wrap="square" rtlCol="0">
            <a:spAutoFit/>
          </a:bodyPr>
          <a:lstStyle/>
          <a:p>
            <a:r>
              <a:rPr lang="en-US" sz="2000" b="1" dirty="0">
                <a:solidFill>
                  <a:schemeClr val="accent5">
                    <a:lumMod val="50000"/>
                  </a:schemeClr>
                </a:solidFill>
              </a:rPr>
              <a:t>F</a:t>
            </a:r>
            <a:endParaRPr lang="en-GB" sz="2000" b="1" dirty="0">
              <a:solidFill>
                <a:schemeClr val="accent5">
                  <a:lumMod val="50000"/>
                </a:schemeClr>
              </a:solidFill>
            </a:endParaRPr>
          </a:p>
        </p:txBody>
      </p:sp>
      <p:sp>
        <p:nvSpPr>
          <p:cNvPr id="61" name="TextBox 60" descr="text box hiding answer">
            <a:extLst>
              <a:ext uri="{FF2B5EF4-FFF2-40B4-BE49-F238E27FC236}">
                <a16:creationId xmlns:a16="http://schemas.microsoft.com/office/drawing/2014/main" id="{310BFEAC-5F73-44EE-8DB9-E6A91739449E}"/>
              </a:ext>
            </a:extLst>
          </p:cNvPr>
          <p:cNvSpPr txBox="1"/>
          <p:nvPr/>
        </p:nvSpPr>
        <p:spPr>
          <a:xfrm>
            <a:off x="10722930" y="5374529"/>
            <a:ext cx="918207" cy="31361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21D4F3FF-9E56-4872-97E9-45C04202EE9E}"/>
              </a:ext>
            </a:extLst>
          </p:cNvPr>
          <p:cNvSpPr txBox="1"/>
          <p:nvPr/>
        </p:nvSpPr>
        <p:spPr>
          <a:xfrm>
            <a:off x="9544324" y="5869748"/>
            <a:ext cx="2111700" cy="400110"/>
          </a:xfrm>
          <a:prstGeom prst="rect">
            <a:avLst/>
          </a:prstGeom>
          <a:noFill/>
        </p:spPr>
        <p:txBody>
          <a:bodyPr wrap="square" rtlCol="0">
            <a:spAutoFit/>
          </a:bodyPr>
          <a:lstStyle/>
          <a:p>
            <a:pPr algn="ctr"/>
            <a:r>
              <a:rPr lang="en-US" sz="2000" dirty="0">
                <a:solidFill>
                  <a:srgbClr val="115076"/>
                </a:solidFill>
              </a:rPr>
              <a:t>--- </a:t>
            </a:r>
            <a:r>
              <a:rPr lang="de-DE" dirty="0">
                <a:solidFill>
                  <a:srgbClr val="115076"/>
                </a:solidFill>
              </a:rPr>
              <a:t>| dass</a:t>
            </a:r>
            <a:endParaRPr lang="en-GB" sz="2000" dirty="0">
              <a:solidFill>
                <a:srgbClr val="115076"/>
              </a:solidFill>
            </a:endParaRPr>
          </a:p>
        </p:txBody>
      </p:sp>
      <p:sp>
        <p:nvSpPr>
          <p:cNvPr id="63" name="TextBox 62" descr="text box hiding answer">
            <a:extLst>
              <a:ext uri="{FF2B5EF4-FFF2-40B4-BE49-F238E27FC236}">
                <a16:creationId xmlns:a16="http://schemas.microsoft.com/office/drawing/2014/main" id="{48A5636B-FF0F-421B-BFBF-979E2D5DD21A}"/>
              </a:ext>
            </a:extLst>
          </p:cNvPr>
          <p:cNvSpPr txBox="1"/>
          <p:nvPr/>
        </p:nvSpPr>
        <p:spPr>
          <a:xfrm>
            <a:off x="10430065" y="5950658"/>
            <a:ext cx="934212"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79B71224-1293-4BEE-BC09-2571F3FD3236}"/>
              </a:ext>
            </a:extLst>
          </p:cNvPr>
          <p:cNvSpPr txBox="1"/>
          <p:nvPr/>
        </p:nvSpPr>
        <p:spPr>
          <a:xfrm>
            <a:off x="8712097" y="5912279"/>
            <a:ext cx="277742" cy="400110"/>
          </a:xfrm>
          <a:prstGeom prst="rect">
            <a:avLst/>
          </a:prstGeom>
          <a:noFill/>
        </p:spPr>
        <p:txBody>
          <a:bodyPr wrap="square" rtlCol="0">
            <a:spAutoFit/>
          </a:bodyPr>
          <a:lstStyle/>
          <a:p>
            <a:r>
              <a:rPr lang="en-US" sz="2000" b="1" dirty="0">
                <a:solidFill>
                  <a:schemeClr val="accent5">
                    <a:lumMod val="50000"/>
                  </a:schemeClr>
                </a:solidFill>
              </a:rPr>
              <a:t>R</a:t>
            </a:r>
            <a:endParaRPr lang="en-GB" sz="2000" b="1" dirty="0">
              <a:solidFill>
                <a:schemeClr val="accent5">
                  <a:lumMod val="50000"/>
                </a:schemeClr>
              </a:solidFill>
            </a:endParaRPr>
          </a:p>
        </p:txBody>
      </p:sp>
      <p:pic>
        <p:nvPicPr>
          <p:cNvPr id="65" name="Picture 64" descr="Logo&#10;&#10;Description automatically generated">
            <a:extLst>
              <a:ext uri="{FF2B5EF4-FFF2-40B4-BE49-F238E27FC236}">
                <a16:creationId xmlns:a16="http://schemas.microsoft.com/office/drawing/2014/main" id="{97FE987C-748B-4004-A622-EFE3F3413D9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77781" y="714007"/>
            <a:ext cx="809734" cy="1273372"/>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89F101A0-D936-468A-B079-DFAD898A3F1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76663" y="517060"/>
            <a:ext cx="1130500" cy="1381722"/>
          </a:xfrm>
          <a:prstGeom prst="rect">
            <a:avLst/>
          </a:prstGeom>
        </p:spPr>
      </p:pic>
      <p:sp>
        <p:nvSpPr>
          <p:cNvPr id="2" name="Rectangle 1">
            <a:extLst>
              <a:ext uri="{FF2B5EF4-FFF2-40B4-BE49-F238E27FC236}">
                <a16:creationId xmlns:a16="http://schemas.microsoft.com/office/drawing/2014/main" id="{F7C69CF4-0CBD-43D5-9BEC-19EA65F64243}"/>
              </a:ext>
            </a:extLst>
          </p:cNvPr>
          <p:cNvSpPr/>
          <p:nvPr/>
        </p:nvSpPr>
        <p:spPr>
          <a:xfrm>
            <a:off x="-52664" y="1902473"/>
            <a:ext cx="11261993" cy="430887"/>
          </a:xfrm>
          <a:prstGeom prst="rect">
            <a:avLst/>
          </a:prstGeom>
        </p:spPr>
        <p:txBody>
          <a:bodyPr wrap="square">
            <a:spAutoFit/>
          </a:bodyPr>
          <a:lstStyle/>
          <a:p>
            <a:r>
              <a:rPr lang="en-US" sz="2200" dirty="0" err="1">
                <a:solidFill>
                  <a:schemeClr val="accent5">
                    <a:lumMod val="50000"/>
                  </a:schemeClr>
                </a:solidFill>
              </a:rPr>
              <a:t>Wähle</a:t>
            </a:r>
            <a:r>
              <a:rPr lang="en-US" sz="2200" dirty="0">
                <a:solidFill>
                  <a:schemeClr val="accent5">
                    <a:lumMod val="50000"/>
                  </a:schemeClr>
                </a:solidFill>
              </a:rPr>
              <a:t> die </a:t>
            </a:r>
            <a:r>
              <a:rPr lang="en-US" sz="2200" dirty="0" err="1">
                <a:solidFill>
                  <a:schemeClr val="accent5">
                    <a:lumMod val="50000"/>
                  </a:schemeClr>
                </a:solidFill>
              </a:rPr>
              <a:t>Konjunktion</a:t>
            </a:r>
            <a:r>
              <a:rPr lang="en-US" sz="2200" dirty="0">
                <a:solidFill>
                  <a:schemeClr val="accent5">
                    <a:lumMod val="50000"/>
                  </a:schemeClr>
                </a:solidFill>
              </a:rPr>
              <a:t>, </a:t>
            </a:r>
            <a:r>
              <a:rPr lang="en-US" sz="2200" dirty="0" err="1">
                <a:solidFill>
                  <a:schemeClr val="accent5">
                    <a:lumMod val="50000"/>
                  </a:schemeClr>
                </a:solidFill>
              </a:rPr>
              <a:t>dann</a:t>
            </a:r>
            <a:r>
              <a:rPr lang="en-US" sz="2200" dirty="0">
                <a:solidFill>
                  <a:schemeClr val="accent5">
                    <a:lumMod val="50000"/>
                  </a:schemeClr>
                </a:solidFill>
              </a:rPr>
              <a:t> </a:t>
            </a:r>
            <a:r>
              <a:rPr lang="en-US" sz="2200" dirty="0" err="1">
                <a:solidFill>
                  <a:schemeClr val="accent5">
                    <a:lumMod val="50000"/>
                  </a:schemeClr>
                </a:solidFill>
              </a:rPr>
              <a:t>schreib</a:t>
            </a:r>
            <a:r>
              <a:rPr lang="en-US" sz="2200" dirty="0">
                <a:solidFill>
                  <a:schemeClr val="accent5">
                    <a:lumMod val="50000"/>
                  </a:schemeClr>
                </a:solidFill>
              </a:rPr>
              <a:t> </a:t>
            </a:r>
            <a:r>
              <a:rPr lang="en-US" sz="2200" dirty="0" err="1">
                <a:solidFill>
                  <a:schemeClr val="accent5">
                    <a:lumMod val="50000"/>
                  </a:schemeClr>
                </a:solidFill>
              </a:rPr>
              <a:t>richtig</a:t>
            </a:r>
            <a:r>
              <a:rPr lang="en-US" sz="2200" dirty="0">
                <a:solidFill>
                  <a:schemeClr val="accent5">
                    <a:lumMod val="50000"/>
                  </a:schemeClr>
                </a:solidFill>
              </a:rPr>
              <a:t> (R) </a:t>
            </a:r>
            <a:r>
              <a:rPr lang="en-US" sz="2200" dirty="0" err="1">
                <a:solidFill>
                  <a:schemeClr val="accent5">
                    <a:lumMod val="50000"/>
                  </a:schemeClr>
                </a:solidFill>
              </a:rPr>
              <a:t>oder</a:t>
            </a:r>
            <a:r>
              <a:rPr lang="en-US" sz="2200" dirty="0">
                <a:solidFill>
                  <a:schemeClr val="accent5">
                    <a:lumMod val="50000"/>
                  </a:schemeClr>
                </a:solidFill>
              </a:rPr>
              <a:t> </a:t>
            </a:r>
            <a:r>
              <a:rPr lang="en-US" sz="2200" dirty="0" err="1">
                <a:solidFill>
                  <a:schemeClr val="accent5">
                    <a:lumMod val="50000"/>
                  </a:schemeClr>
                </a:solidFill>
              </a:rPr>
              <a:t>falsch</a:t>
            </a:r>
            <a:r>
              <a:rPr lang="en-US" sz="2200" dirty="0">
                <a:solidFill>
                  <a:schemeClr val="accent5">
                    <a:lumMod val="50000"/>
                  </a:schemeClr>
                </a:solidFill>
              </a:rPr>
              <a:t> (F). </a:t>
            </a:r>
            <a:endParaRPr lang="en-GB" sz="2200" dirty="0"/>
          </a:p>
        </p:txBody>
      </p:sp>
      <p:sp>
        <p:nvSpPr>
          <p:cNvPr id="67" name="Rectangle: Rounded Corners 66">
            <a:extLst>
              <a:ext uri="{FF2B5EF4-FFF2-40B4-BE49-F238E27FC236}">
                <a16:creationId xmlns:a16="http://schemas.microsoft.com/office/drawing/2014/main" id="{5269246A-591F-47A4-85C0-4743CB99D977}"/>
              </a:ext>
            </a:extLst>
          </p:cNvPr>
          <p:cNvSpPr/>
          <p:nvPr/>
        </p:nvSpPr>
        <p:spPr>
          <a:xfrm>
            <a:off x="3081951" y="471485"/>
            <a:ext cx="7217229" cy="463982"/>
          </a:xfrm>
          <a:prstGeom prst="roundRect">
            <a:avLst/>
          </a:prstGeom>
          <a:solidFill>
            <a:srgbClr val="FBF0D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BA66137-5BC6-B54C-AFA6-AC9618E70ADD}"/>
              </a:ext>
            </a:extLst>
          </p:cNvPr>
          <p:cNvSpPr txBox="1"/>
          <p:nvPr/>
        </p:nvSpPr>
        <p:spPr>
          <a:xfrm>
            <a:off x="3150078" y="464300"/>
            <a:ext cx="7149102" cy="461665"/>
          </a:xfrm>
          <a:prstGeom prst="rect">
            <a:avLst/>
          </a:prstGeom>
          <a:noFill/>
        </p:spPr>
        <p:txBody>
          <a:bodyPr wrap="square" rtlCol="0">
            <a:spAutoFit/>
          </a:bodyPr>
          <a:lstStyle/>
          <a:p>
            <a:r>
              <a:rPr lang="en-US" sz="2400" dirty="0">
                <a:solidFill>
                  <a:schemeClr val="accent5">
                    <a:lumMod val="50000"/>
                  </a:schemeClr>
                </a:solidFill>
              </a:rPr>
              <a:t>Katja </a:t>
            </a:r>
            <a:r>
              <a:rPr lang="en-US" sz="2400" dirty="0" err="1">
                <a:solidFill>
                  <a:schemeClr val="accent5">
                    <a:lumMod val="50000"/>
                  </a:schemeClr>
                </a:solidFill>
              </a:rPr>
              <a:t>erzählt</a:t>
            </a:r>
            <a:r>
              <a:rPr lang="en-US" sz="2400" dirty="0">
                <a:solidFill>
                  <a:schemeClr val="accent5">
                    <a:lumMod val="50000"/>
                  </a:schemeClr>
                </a:solidFill>
              </a:rPr>
              <a:t> von </a:t>
            </a:r>
            <a:r>
              <a:rPr lang="en-US" sz="2400" dirty="0" err="1">
                <a:solidFill>
                  <a:schemeClr val="accent5">
                    <a:lumMod val="50000"/>
                  </a:schemeClr>
                </a:solidFill>
              </a:rPr>
              <a:t>ihrer</a:t>
            </a:r>
            <a:r>
              <a:rPr lang="en-US" sz="2400" dirty="0">
                <a:solidFill>
                  <a:schemeClr val="accent5">
                    <a:lumMod val="50000"/>
                  </a:schemeClr>
                </a:solidFill>
              </a:rPr>
              <a:t> </a:t>
            </a:r>
            <a:r>
              <a:rPr lang="en-US" sz="2400" dirty="0" err="1">
                <a:solidFill>
                  <a:schemeClr val="accent5">
                    <a:lumMod val="50000"/>
                  </a:schemeClr>
                </a:solidFill>
              </a:rPr>
              <a:t>Kindheit</a:t>
            </a:r>
            <a:r>
              <a:rPr lang="en-US" sz="2400" dirty="0">
                <a:solidFill>
                  <a:schemeClr val="accent5">
                    <a:lumMod val="50000"/>
                  </a:schemeClr>
                </a:solidFill>
              </a:rPr>
              <a:t> und </a:t>
            </a:r>
            <a:r>
              <a:rPr lang="en-US" sz="2400" dirty="0" err="1">
                <a:solidFill>
                  <a:schemeClr val="accent5">
                    <a:lumMod val="50000"/>
                  </a:schemeClr>
                </a:solidFill>
              </a:rPr>
              <a:t>ihrer</a:t>
            </a:r>
            <a:r>
              <a:rPr lang="en-US" sz="2400" dirty="0">
                <a:solidFill>
                  <a:schemeClr val="accent5">
                    <a:lumMod val="50000"/>
                  </a:schemeClr>
                </a:solidFill>
              </a:rPr>
              <a:t> Mutter. </a:t>
            </a:r>
          </a:p>
        </p:txBody>
      </p:sp>
    </p:spTree>
    <p:extLst>
      <p:ext uri="{BB962C8B-B14F-4D97-AF65-F5344CB8AC3E}">
        <p14:creationId xmlns:p14="http://schemas.microsoft.com/office/powerpoint/2010/main" val="86935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41" grpId="0" animBg="1"/>
      <p:bldP spid="42" grpId="0"/>
      <p:bldP spid="45" grpId="0" animBg="1"/>
      <p:bldP spid="46" grpId="0"/>
      <p:bldP spid="48" grpId="0" animBg="1"/>
      <p:bldP spid="49" grpId="0"/>
      <p:bldP spid="51" grpId="0" animBg="1"/>
      <p:bldP spid="52" grpId="0"/>
      <p:bldP spid="54" grpId="0" animBg="1"/>
      <p:bldP spid="55" grpId="0"/>
      <p:bldP spid="57" grpId="0" animBg="1"/>
      <p:bldP spid="58" grpId="0"/>
      <p:bldP spid="60" grpId="0"/>
      <p:bldP spid="61" grpId="0" animBg="1"/>
      <p:bldP spid="63" grpId="0" animBg="1"/>
      <p:bldP spid="6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9"/>
        <p:cNvGrpSpPr/>
        <p:nvPr/>
      </p:nvGrpSpPr>
      <p:grpSpPr>
        <a:xfrm>
          <a:off x="0" y="0"/>
          <a:ext cx="0" cy="0"/>
          <a:chOff x="0" y="0"/>
          <a:chExt cx="0" cy="0"/>
        </a:xfrm>
      </p:grpSpPr>
      <p:pic>
        <p:nvPicPr>
          <p:cNvPr id="1450" name="Google Shape;1450;p30" descr="background rectangle"/>
          <p:cNvPicPr preferRelativeResize="0"/>
          <p:nvPr/>
        </p:nvPicPr>
        <p:blipFill rotWithShape="1">
          <a:blip r:embed="rId4">
            <a:alphaModFix/>
          </a:blip>
          <a:srcRect/>
          <a:stretch/>
        </p:blipFill>
        <p:spPr>
          <a:xfrm>
            <a:off x="-1" y="294041"/>
            <a:ext cx="3939987" cy="869950"/>
          </a:xfrm>
          <a:prstGeom prst="rect">
            <a:avLst/>
          </a:prstGeom>
          <a:noFill/>
          <a:ln>
            <a:noFill/>
          </a:ln>
        </p:spPr>
      </p:pic>
      <p:sp>
        <p:nvSpPr>
          <p:cNvPr id="1451" name="Google Shape;1451;p30"/>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Ein </a:t>
            </a:r>
            <a:r>
              <a:rPr lang="en-GB" sz="3600" b="1" dirty="0" err="1">
                <a:solidFill>
                  <a:schemeClr val="lt1"/>
                </a:solidFill>
              </a:rPr>
              <a:t>neuer</a:t>
            </a:r>
            <a:r>
              <a:rPr lang="en-GB" sz="3600" b="1" dirty="0">
                <a:solidFill>
                  <a:schemeClr val="lt1"/>
                </a:solidFill>
              </a:rPr>
              <a:t> Start</a:t>
            </a:r>
            <a:endParaRPr sz="3600" b="1" dirty="0">
              <a:solidFill>
                <a:schemeClr val="lt1"/>
              </a:solidFill>
            </a:endParaRPr>
          </a:p>
        </p:txBody>
      </p:sp>
      <p:sp>
        <p:nvSpPr>
          <p:cNvPr id="1452" name="Google Shape;1452;p30"/>
          <p:cNvSpPr/>
          <p:nvPr/>
        </p:nvSpPr>
        <p:spPr>
          <a:xfrm>
            <a:off x="10570419" y="198021"/>
            <a:ext cx="138209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sprechen</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453" name="Google Shape;1453;p30"/>
          <p:cNvSpPr txBox="1"/>
          <p:nvPr/>
        </p:nvSpPr>
        <p:spPr>
          <a:xfrm>
            <a:off x="44589" y="1163991"/>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Partner A</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54" name="Google Shape;1454;p30"/>
          <p:cNvSpPr txBox="1"/>
          <p:nvPr/>
        </p:nvSpPr>
        <p:spPr>
          <a:xfrm>
            <a:off x="10375521" y="1163991"/>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Partner B</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55" name="Google Shape;1455;p30"/>
          <p:cNvSpPr txBox="1"/>
          <p:nvPr/>
        </p:nvSpPr>
        <p:spPr>
          <a:xfrm>
            <a:off x="3830479" y="555546"/>
            <a:ext cx="654504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Sprich mit deinem Partner/deiner Partnerin. </a:t>
            </a:r>
            <a:endParaRPr kumimoji="0"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456" name="Google Shape;1456;p30"/>
          <p:cNvSpPr txBox="1"/>
          <p:nvPr/>
        </p:nvSpPr>
        <p:spPr>
          <a:xfrm>
            <a:off x="44589" y="1625656"/>
            <a:ext cx="591398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Sag den Satzbeginn auf Deutsch.</a:t>
            </a:r>
            <a:endParaRPr kumimoji="0"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457" name="Google Shape;1457;p30"/>
          <p:cNvSpPr txBox="1"/>
          <p:nvPr/>
        </p:nvSpPr>
        <p:spPr>
          <a:xfrm>
            <a:off x="6783292" y="1550634"/>
            <a:ext cx="5913983"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Sag die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richtige</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Satzendung</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auf Deutsch.</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458" name="Google Shape;1458;p30"/>
          <p:cNvSpPr txBox="1"/>
          <p:nvPr/>
        </p:nvSpPr>
        <p:spPr>
          <a:xfrm>
            <a:off x="100652" y="2572834"/>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Beispiel</a:t>
            </a:r>
            <a:r>
              <a:rPr kumimoji="0" lang="en-GB" sz="24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59" name="Google Shape;1459;p30"/>
          <p:cNvSpPr/>
          <p:nvPr/>
        </p:nvSpPr>
        <p:spPr>
          <a:xfrm>
            <a:off x="661279" y="4545874"/>
            <a:ext cx="4709007" cy="1417608"/>
          </a:xfrm>
          <a:prstGeom prst="rect">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 said ‘hello’ but…</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________________</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60" name="Google Shape;1460;p30"/>
          <p:cNvSpPr/>
          <p:nvPr/>
        </p:nvSpPr>
        <p:spPr>
          <a:xfrm>
            <a:off x="2759886" y="3204607"/>
            <a:ext cx="2610400" cy="1417609"/>
          </a:xfrm>
          <a:prstGeom prst="wedgeRoundRectCallout">
            <a:avLst>
              <a:gd name="adj1" fmla="val -76107"/>
              <a:gd name="adj2" fmla="val 49837"/>
              <a:gd name="adj3" fmla="val 16667"/>
            </a:avLst>
          </a:prstGeom>
          <a:solidFill>
            <a:srgbClr val="FFF2CC"/>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Ich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habe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‘Hallo’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gesagt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aber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graphicFrame>
        <p:nvGraphicFramePr>
          <p:cNvPr id="1461" name="Google Shape;1461;p30"/>
          <p:cNvGraphicFramePr/>
          <p:nvPr>
            <p:extLst>
              <p:ext uri="{D42A27DB-BD31-4B8C-83A1-F6EECF244321}">
                <p14:modId xmlns:p14="http://schemas.microsoft.com/office/powerpoint/2010/main" val="4252753234"/>
              </p:ext>
            </p:extLst>
          </p:nvPr>
        </p:nvGraphicFramePr>
        <p:xfrm>
          <a:off x="5747694" y="4724325"/>
          <a:ext cx="6357250" cy="1005850"/>
        </p:xfrm>
        <a:graphic>
          <a:graphicData uri="http://schemas.openxmlformats.org/drawingml/2006/table">
            <a:tbl>
              <a:tblPr firstRow="1" bandRow="1"/>
              <a:tblGrid>
                <a:gridCol w="662000">
                  <a:extLst>
                    <a:ext uri="{9D8B030D-6E8A-4147-A177-3AD203B41FA5}">
                      <a16:colId xmlns:a16="http://schemas.microsoft.com/office/drawing/2014/main" val="20000"/>
                    </a:ext>
                  </a:extLst>
                </a:gridCol>
                <a:gridCol w="2724975">
                  <a:extLst>
                    <a:ext uri="{9D8B030D-6E8A-4147-A177-3AD203B41FA5}">
                      <a16:colId xmlns:a16="http://schemas.microsoft.com/office/drawing/2014/main" val="20001"/>
                    </a:ext>
                  </a:extLst>
                </a:gridCol>
                <a:gridCol w="2970275">
                  <a:extLst>
                    <a:ext uri="{9D8B030D-6E8A-4147-A177-3AD203B41FA5}">
                      <a16:colId xmlns:a16="http://schemas.microsoft.com/office/drawing/2014/main" val="20002"/>
                    </a:ext>
                  </a:extLst>
                </a:gridCol>
              </a:tblGrid>
              <a:tr h="418200">
                <a:tc>
                  <a:txBody>
                    <a:bodyPr/>
                    <a:lstStyle/>
                    <a:p>
                      <a:pPr marL="0" marR="0" lvl="0" indent="0" algn="ctr" rtl="0">
                        <a:spcBef>
                          <a:spcPts val="0"/>
                        </a:spcBef>
                        <a:spcAft>
                          <a:spcPts val="0"/>
                        </a:spcAft>
                        <a:buNone/>
                      </a:pPr>
                      <a:r>
                        <a:rPr lang="en-GB" sz="2000" b="1" dirty="0">
                          <a:solidFill>
                            <a:srgbClr val="203864"/>
                          </a:solidFill>
                          <a:latin typeface="Century Gothic" panose="020B0502020202020204" pitchFamily="34" charset="0"/>
                        </a:rPr>
                        <a:t>1</a:t>
                      </a:r>
                      <a:endParaRPr dirty="0">
                        <a:latin typeface="Century Gothic" panose="020B0502020202020204" pitchFamily="34" charset="0"/>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dirty="0">
                          <a:solidFill>
                            <a:srgbClr val="203864"/>
                          </a:solidFill>
                          <a:latin typeface="Century Gothic" panose="020B0502020202020204" pitchFamily="34" charset="0"/>
                        </a:rPr>
                        <a:t>although…</a:t>
                      </a:r>
                    </a:p>
                    <a:p>
                      <a:pPr marL="0" marR="0" lvl="0" indent="0" algn="ctr" rtl="0">
                        <a:spcBef>
                          <a:spcPts val="0"/>
                        </a:spcBef>
                        <a:spcAft>
                          <a:spcPts val="0"/>
                        </a:spcAft>
                        <a:buNone/>
                      </a:pPr>
                      <a:r>
                        <a:rPr lang="en-GB" sz="2000" dirty="0">
                          <a:solidFill>
                            <a:srgbClr val="203864"/>
                          </a:solidFill>
                          <a:latin typeface="Century Gothic" panose="020B0502020202020204" pitchFamily="34" charset="0"/>
                        </a:rPr>
                        <a:t>I couldn’t speak German</a:t>
                      </a:r>
                      <a:endParaRPr sz="2000" dirty="0">
                        <a:solidFill>
                          <a:srgbClr val="203864"/>
                        </a:solidFill>
                        <a:latin typeface="Century Gothic" panose="020B0502020202020204" pitchFamily="34" charset="0"/>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dirty="0">
                          <a:solidFill>
                            <a:srgbClr val="203864"/>
                          </a:solidFill>
                          <a:latin typeface="Century Gothic" panose="020B0502020202020204" pitchFamily="34" charset="0"/>
                        </a:rPr>
                        <a:t>but…</a:t>
                      </a:r>
                    </a:p>
                    <a:p>
                      <a:pPr marL="0" marR="0" lvl="0" indent="0" algn="ctr" rtl="0">
                        <a:spcBef>
                          <a:spcPts val="0"/>
                        </a:spcBef>
                        <a:spcAft>
                          <a:spcPts val="0"/>
                        </a:spcAft>
                        <a:buNone/>
                      </a:pPr>
                      <a:r>
                        <a:rPr lang="en-GB" sz="2000" dirty="0">
                          <a:solidFill>
                            <a:srgbClr val="203864"/>
                          </a:solidFill>
                          <a:latin typeface="Century Gothic" panose="020B0502020202020204" pitchFamily="34" charset="0"/>
                        </a:rPr>
                        <a:t>I wanted to say more</a:t>
                      </a:r>
                      <a:endParaRPr sz="2000" dirty="0">
                        <a:solidFill>
                          <a:srgbClr val="203864"/>
                        </a:solidFill>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1"/>
                  </a:ext>
                </a:extLst>
              </a:tr>
            </a:tbl>
          </a:graphicData>
        </a:graphic>
      </p:graphicFrame>
      <p:sp>
        <p:nvSpPr>
          <p:cNvPr id="1462" name="Google Shape;1462;p30"/>
          <p:cNvSpPr txBox="1"/>
          <p:nvPr/>
        </p:nvSpPr>
        <p:spPr>
          <a:xfrm>
            <a:off x="4029166" y="5232344"/>
            <a:ext cx="717005"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4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463" name="Google Shape;1463;p30"/>
          <p:cNvSpPr txBox="1"/>
          <p:nvPr/>
        </p:nvSpPr>
        <p:spPr>
          <a:xfrm>
            <a:off x="669786" y="5394961"/>
            <a:ext cx="34522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 wanted to say more.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64" name="Google Shape;1464;p30"/>
          <p:cNvSpPr txBox="1"/>
          <p:nvPr/>
        </p:nvSpPr>
        <p:spPr>
          <a:xfrm>
            <a:off x="44588" y="2087321"/>
            <a:ext cx="591398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Schreib</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die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Satzendung</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auf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Englisch</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465" name="Google Shape;1465;p30"/>
          <p:cNvSpPr/>
          <p:nvPr/>
        </p:nvSpPr>
        <p:spPr>
          <a:xfrm>
            <a:off x="7755910" y="2879793"/>
            <a:ext cx="2340818" cy="1596577"/>
          </a:xfrm>
          <a:prstGeom prst="wedgeRoundRectCallout">
            <a:avLst>
              <a:gd name="adj1" fmla="val 27466"/>
              <a:gd name="adj2" fmla="val 74382"/>
              <a:gd name="adj3" fmla="val 16667"/>
            </a:avLst>
          </a:prstGeom>
          <a:solidFill>
            <a:srgbClr val="FFF2CC"/>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…ich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wollte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mehr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sagen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8" name="Picture 2" descr="Suitcase, Arriving, Flights, Pedestrian, Passenger">
            <a:extLst>
              <a:ext uri="{FF2B5EF4-FFF2-40B4-BE49-F238E27FC236}">
                <a16:creationId xmlns:a16="http://schemas.microsoft.com/office/drawing/2014/main" id="{61867BC7-5B7E-4F07-A9B2-73FE9D0944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338" y="3119307"/>
            <a:ext cx="894394" cy="12383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3" grpId="0"/>
      <p:bldP spid="1454" grpId="0"/>
      <p:bldP spid="1456" grpId="0"/>
      <p:bldP spid="1457" grpId="0"/>
      <p:bldP spid="1458" grpId="0"/>
      <p:bldP spid="1459" grpId="0" animBg="1"/>
      <p:bldP spid="1460" grpId="0" animBg="1"/>
      <p:bldP spid="1462" grpId="0"/>
      <p:bldP spid="1463" grpId="0"/>
      <p:bldP spid="1464" grpId="0"/>
      <p:bldP spid="146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0"/>
        <p:cNvGrpSpPr/>
        <p:nvPr/>
      </p:nvGrpSpPr>
      <p:grpSpPr>
        <a:xfrm>
          <a:off x="0" y="0"/>
          <a:ext cx="0" cy="0"/>
          <a:chOff x="0" y="0"/>
          <a:chExt cx="0" cy="0"/>
        </a:xfrm>
      </p:grpSpPr>
      <p:pic>
        <p:nvPicPr>
          <p:cNvPr id="1471" name="Google Shape;1471;p31" descr="background rectangle"/>
          <p:cNvPicPr preferRelativeResize="0"/>
          <p:nvPr/>
        </p:nvPicPr>
        <p:blipFill rotWithShape="1">
          <a:blip r:embed="rId4">
            <a:alphaModFix/>
          </a:blip>
          <a:srcRect/>
          <a:stretch/>
        </p:blipFill>
        <p:spPr>
          <a:xfrm>
            <a:off x="-1" y="294041"/>
            <a:ext cx="3643313" cy="869950"/>
          </a:xfrm>
          <a:prstGeom prst="rect">
            <a:avLst/>
          </a:prstGeom>
          <a:noFill/>
          <a:ln>
            <a:noFill/>
          </a:ln>
        </p:spPr>
      </p:pic>
      <p:sp>
        <p:nvSpPr>
          <p:cNvPr id="1472" name="Google Shape;1472;p31"/>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Ein </a:t>
            </a:r>
            <a:r>
              <a:rPr lang="en-GB" sz="3600" b="1" dirty="0" err="1">
                <a:solidFill>
                  <a:schemeClr val="lt1"/>
                </a:solidFill>
              </a:rPr>
              <a:t>neuer</a:t>
            </a:r>
            <a:r>
              <a:rPr lang="en-GB" sz="3600" b="1" dirty="0">
                <a:solidFill>
                  <a:schemeClr val="lt1"/>
                </a:solidFill>
              </a:rPr>
              <a:t> Start</a:t>
            </a:r>
            <a:endParaRPr sz="3600" b="1" dirty="0">
              <a:solidFill>
                <a:schemeClr val="lt1"/>
              </a:solidFill>
            </a:endParaRPr>
          </a:p>
        </p:txBody>
      </p:sp>
      <p:sp>
        <p:nvSpPr>
          <p:cNvPr id="1473" name="Google Shape;1473;p31"/>
          <p:cNvSpPr/>
          <p:nvPr/>
        </p:nvSpPr>
        <p:spPr>
          <a:xfrm>
            <a:off x="10570419" y="198021"/>
            <a:ext cx="138209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sprechen</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474" name="Google Shape;1474;p31"/>
          <p:cNvSpPr txBox="1"/>
          <p:nvPr/>
        </p:nvSpPr>
        <p:spPr>
          <a:xfrm>
            <a:off x="44589" y="1163991"/>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Partner 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31"/>
          <p:cNvSpPr txBox="1"/>
          <p:nvPr/>
        </p:nvSpPr>
        <p:spPr>
          <a:xfrm>
            <a:off x="3634045" y="614457"/>
            <a:ext cx="654504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Sprich</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mit</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deinem</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Partner/</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deiner</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Partnerin</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476" name="Google Shape;1476;p31"/>
          <p:cNvSpPr/>
          <p:nvPr/>
        </p:nvSpPr>
        <p:spPr>
          <a:xfrm>
            <a:off x="275731" y="1717018"/>
            <a:ext cx="4648966"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 said ‘hello’ and ‘goodbye’ 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77" name="Google Shape;1477;p31"/>
          <p:cNvSpPr/>
          <p:nvPr/>
        </p:nvSpPr>
        <p:spPr>
          <a:xfrm>
            <a:off x="275730" y="2588745"/>
            <a:ext cx="4648966"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 tried the new food whilst…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78" name="Google Shape;1478;p31"/>
          <p:cNvSpPr/>
          <p:nvPr/>
        </p:nvSpPr>
        <p:spPr>
          <a:xfrm>
            <a:off x="275727" y="4500947"/>
            <a:ext cx="4648965"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It was great that…</a:t>
            </a:r>
            <a:endParaRPr kumimoji="0"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479" name="Google Shape;1479;p31"/>
          <p:cNvSpPr/>
          <p:nvPr/>
        </p:nvSpPr>
        <p:spPr>
          <a:xfrm>
            <a:off x="275729" y="3544846"/>
            <a:ext cx="4648966"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It was difficult 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80" name="Google Shape;1480;p31"/>
          <p:cNvSpPr/>
          <p:nvPr/>
        </p:nvSpPr>
        <p:spPr>
          <a:xfrm>
            <a:off x="269215" y="5457048"/>
            <a:ext cx="4648965"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It took a while before…</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4" name="Google Shape;1498;p32">
            <a:extLst>
              <a:ext uri="{FF2B5EF4-FFF2-40B4-BE49-F238E27FC236}">
                <a16:creationId xmlns:a16="http://schemas.microsoft.com/office/drawing/2014/main" id="{95D84C29-51EB-4EAE-9A72-DCBED70030E1}"/>
              </a:ext>
            </a:extLst>
          </p:cNvPr>
          <p:cNvSpPr txBox="1"/>
          <p:nvPr/>
        </p:nvSpPr>
        <p:spPr>
          <a:xfrm>
            <a:off x="1514041" y="969419"/>
            <a:ext cx="717005"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t>
            </a:r>
            <a:endParaRPr kumimoji="0" sz="4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aphicFrame>
        <p:nvGraphicFramePr>
          <p:cNvPr id="16" name="Google Shape;1499;p32">
            <a:extLst>
              <a:ext uri="{FF2B5EF4-FFF2-40B4-BE49-F238E27FC236}">
                <a16:creationId xmlns:a16="http://schemas.microsoft.com/office/drawing/2014/main" id="{ECD08A06-1C30-4E95-AC1A-F2D3B35FB503}"/>
              </a:ext>
            </a:extLst>
          </p:cNvPr>
          <p:cNvGraphicFramePr/>
          <p:nvPr>
            <p:extLst>
              <p:ext uri="{D42A27DB-BD31-4B8C-83A1-F6EECF244321}">
                <p14:modId xmlns:p14="http://schemas.microsoft.com/office/powerpoint/2010/main" val="1215234002"/>
              </p:ext>
            </p:extLst>
          </p:nvPr>
        </p:nvGraphicFramePr>
        <p:xfrm>
          <a:off x="5657986" y="1163991"/>
          <a:ext cx="6338000" cy="5029250"/>
        </p:xfrm>
        <a:graphic>
          <a:graphicData uri="http://schemas.openxmlformats.org/drawingml/2006/table">
            <a:tbl>
              <a:tblPr firstRow="1" bandRow="1">
                <a:noFill/>
              </a:tblPr>
              <a:tblGrid>
                <a:gridCol w="469516">
                  <a:extLst>
                    <a:ext uri="{9D8B030D-6E8A-4147-A177-3AD203B41FA5}">
                      <a16:colId xmlns:a16="http://schemas.microsoft.com/office/drawing/2014/main" val="20000"/>
                    </a:ext>
                  </a:extLst>
                </a:gridCol>
                <a:gridCol w="2907209">
                  <a:extLst>
                    <a:ext uri="{9D8B030D-6E8A-4147-A177-3AD203B41FA5}">
                      <a16:colId xmlns:a16="http://schemas.microsoft.com/office/drawing/2014/main" val="20001"/>
                    </a:ext>
                  </a:extLst>
                </a:gridCol>
                <a:gridCol w="2961275">
                  <a:extLst>
                    <a:ext uri="{9D8B030D-6E8A-4147-A177-3AD203B41FA5}">
                      <a16:colId xmlns:a16="http://schemas.microsoft.com/office/drawing/2014/main" val="20002"/>
                    </a:ext>
                  </a:extLst>
                </a:gridCol>
              </a:tblGrid>
              <a:tr h="540550">
                <a:tc>
                  <a:txBody>
                    <a:bodyPr/>
                    <a:lstStyle/>
                    <a:p>
                      <a:pPr marL="0" marR="0" lvl="0" indent="0" algn="ctr" rtl="0">
                        <a:spcBef>
                          <a:spcPts val="0"/>
                        </a:spcBef>
                        <a:spcAft>
                          <a:spcPts val="0"/>
                        </a:spcAft>
                        <a:buNone/>
                      </a:pPr>
                      <a:r>
                        <a:rPr lang="en-GB" sz="2000" b="1" dirty="0">
                          <a:solidFill>
                            <a:srgbClr val="203864"/>
                          </a:solidFill>
                          <a:latin typeface="Century Gothic" panose="020B0502020202020204" pitchFamily="34" charset="0"/>
                        </a:rPr>
                        <a:t>1</a:t>
                      </a:r>
                      <a:endParaRPr dirty="0">
                        <a:latin typeface="Century Gothic" panose="020B0502020202020204" pitchFamily="34" charset="0"/>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dirty="0">
                          <a:solidFill>
                            <a:srgbClr val="203864"/>
                          </a:solidFill>
                          <a:latin typeface="Century Gothic" panose="020B0502020202020204" pitchFamily="34" charset="0"/>
                        </a:rPr>
                        <a:t>before…</a:t>
                      </a:r>
                    </a:p>
                    <a:p>
                      <a:pPr marL="0" marR="0" lvl="0" indent="0" algn="ctr" rtl="0">
                        <a:spcBef>
                          <a:spcPts val="0"/>
                        </a:spcBef>
                        <a:spcAft>
                          <a:spcPts val="0"/>
                        </a:spcAft>
                        <a:buNone/>
                      </a:pPr>
                      <a:r>
                        <a:rPr lang="en-GB" sz="2000" dirty="0">
                          <a:solidFill>
                            <a:srgbClr val="203864"/>
                          </a:solidFill>
                          <a:latin typeface="Century Gothic" panose="020B0502020202020204" pitchFamily="34" charset="0"/>
                        </a:rPr>
                        <a:t>I had to go to Germany.</a:t>
                      </a:r>
                      <a:endParaRPr sz="2000" dirty="0">
                        <a:solidFill>
                          <a:srgbClr val="203864"/>
                        </a:solidFill>
                        <a:latin typeface="Century Gothic" panose="020B0502020202020204" pitchFamily="34" charset="0"/>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dirty="0">
                          <a:solidFill>
                            <a:srgbClr val="203864"/>
                          </a:solidFill>
                          <a:latin typeface="Century Gothic" panose="020B0502020202020204" pitchFamily="34" charset="0"/>
                        </a:rPr>
                        <a:t>but…</a:t>
                      </a:r>
                    </a:p>
                    <a:p>
                      <a:pPr marL="0" marR="0" lvl="0" indent="0" algn="ctr" rtl="0">
                        <a:spcBef>
                          <a:spcPts val="0"/>
                        </a:spcBef>
                        <a:spcAft>
                          <a:spcPts val="0"/>
                        </a:spcAft>
                        <a:buNone/>
                      </a:pPr>
                      <a:r>
                        <a:rPr lang="en-GB" sz="2000" dirty="0">
                          <a:solidFill>
                            <a:srgbClr val="203864"/>
                          </a:solidFill>
                          <a:latin typeface="Century Gothic" panose="020B0502020202020204" pitchFamily="34" charset="0"/>
                        </a:rPr>
                        <a:t>I was able to find two good friends.</a:t>
                      </a:r>
                      <a:endParaRPr sz="2000" dirty="0">
                        <a:solidFill>
                          <a:srgbClr val="203864"/>
                        </a:solidFill>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1"/>
                  </a:ext>
                </a:extLst>
              </a:tr>
              <a:tr h="540550">
                <a:tc>
                  <a:txBody>
                    <a:bodyPr/>
                    <a:lstStyle/>
                    <a:p>
                      <a:pPr marL="0" marR="0" lvl="0" indent="0" algn="ctr" rtl="0">
                        <a:spcBef>
                          <a:spcPts val="0"/>
                        </a:spcBef>
                        <a:spcAft>
                          <a:spcPts val="0"/>
                        </a:spcAft>
                        <a:buNone/>
                      </a:pPr>
                      <a:r>
                        <a:rPr lang="en-GB" sz="2000" b="1">
                          <a:solidFill>
                            <a:srgbClr val="203864"/>
                          </a:solidFill>
                          <a:latin typeface="Century Gothic" panose="020B0502020202020204" pitchFamily="34" charset="0"/>
                        </a:rPr>
                        <a:t>2</a:t>
                      </a:r>
                      <a:endParaRPr sz="2000" b="1">
                        <a:solidFill>
                          <a:srgbClr val="20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dirty="0">
                          <a:solidFill>
                            <a:srgbClr val="203864"/>
                          </a:solidFill>
                          <a:latin typeface="Century Gothic" panose="020B0502020202020204" pitchFamily="34" charset="0"/>
                        </a:rPr>
                        <a:t>because…</a:t>
                      </a:r>
                      <a:br>
                        <a:rPr lang="en-GB" sz="2000" dirty="0">
                          <a:solidFill>
                            <a:srgbClr val="203864"/>
                          </a:solidFill>
                          <a:latin typeface="Century Gothic" panose="020B0502020202020204" pitchFamily="34" charset="0"/>
                        </a:rPr>
                      </a:br>
                      <a:r>
                        <a:rPr lang="en-GB" sz="2000" dirty="0">
                          <a:solidFill>
                            <a:srgbClr val="203864"/>
                          </a:solidFill>
                          <a:latin typeface="Century Gothic" panose="020B0502020202020204" pitchFamily="34" charset="0"/>
                        </a:rPr>
                        <a:t>I wasn’t able to visit my grandma.</a:t>
                      </a:r>
                      <a:endParaRPr sz="2000" dirty="0">
                        <a:solidFill>
                          <a:srgbClr val="20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dirty="0">
                          <a:solidFill>
                            <a:srgbClr val="203864"/>
                          </a:solidFill>
                          <a:latin typeface="Century Gothic" panose="020B0502020202020204" pitchFamily="34" charset="0"/>
                        </a:rPr>
                        <a:t>as…</a:t>
                      </a:r>
                      <a:br>
                        <a:rPr lang="en-GB" sz="2000" b="1" dirty="0">
                          <a:solidFill>
                            <a:srgbClr val="203864"/>
                          </a:solidFill>
                          <a:latin typeface="Century Gothic" panose="020B0502020202020204" pitchFamily="34" charset="0"/>
                        </a:rPr>
                      </a:br>
                      <a:r>
                        <a:rPr lang="en-GB" sz="2000" b="0" dirty="0">
                          <a:solidFill>
                            <a:srgbClr val="203864"/>
                          </a:solidFill>
                          <a:latin typeface="Century Gothic" panose="020B0502020202020204" pitchFamily="34" charset="0"/>
                        </a:rPr>
                        <a:t>I didn’t want to forget my culture.</a:t>
                      </a:r>
                      <a:endParaRPr sz="2000" b="0" dirty="0">
                        <a:solidFill>
                          <a:srgbClr val="203864"/>
                        </a:solidFill>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2"/>
                  </a:ext>
                </a:extLst>
              </a:tr>
              <a:tr h="540550">
                <a:tc>
                  <a:txBody>
                    <a:bodyPr/>
                    <a:lstStyle/>
                    <a:p>
                      <a:pPr marL="0" marR="0" lvl="0" indent="0" algn="ctr" rtl="0">
                        <a:spcBef>
                          <a:spcPts val="0"/>
                        </a:spcBef>
                        <a:spcAft>
                          <a:spcPts val="0"/>
                        </a:spcAft>
                        <a:buNone/>
                      </a:pPr>
                      <a:r>
                        <a:rPr lang="en-GB" sz="2000" b="1">
                          <a:solidFill>
                            <a:srgbClr val="203864"/>
                          </a:solidFill>
                          <a:latin typeface="Century Gothic" panose="020B0502020202020204" pitchFamily="34" charset="0"/>
                        </a:rPr>
                        <a:t>3</a:t>
                      </a:r>
                      <a:endParaRPr sz="2000" b="1">
                        <a:solidFill>
                          <a:srgbClr val="203864"/>
                        </a:solidFill>
                        <a:latin typeface="Century Gothic" panose="020B0502020202020204" pitchFamily="34" charset="0"/>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dirty="0">
                          <a:solidFill>
                            <a:srgbClr val="203864"/>
                          </a:solidFill>
                          <a:latin typeface="Century Gothic" panose="020B0502020202020204" pitchFamily="34" charset="0"/>
                        </a:rPr>
                        <a:t>after…</a:t>
                      </a:r>
                      <a:br>
                        <a:rPr lang="en-GB" sz="2000" dirty="0">
                          <a:solidFill>
                            <a:srgbClr val="203864"/>
                          </a:solidFill>
                          <a:latin typeface="Century Gothic" panose="020B0502020202020204" pitchFamily="34" charset="0"/>
                        </a:rPr>
                      </a:br>
                      <a:r>
                        <a:rPr lang="en-GB" sz="2000" dirty="0">
                          <a:solidFill>
                            <a:srgbClr val="203864"/>
                          </a:solidFill>
                          <a:latin typeface="Century Gothic" panose="020B0502020202020204" pitchFamily="34" charset="0"/>
                        </a:rPr>
                        <a:t>I could speak German.</a:t>
                      </a: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dirty="0">
                          <a:solidFill>
                            <a:srgbClr val="203864"/>
                          </a:solidFill>
                          <a:latin typeface="Century Gothic" panose="020B0502020202020204" pitchFamily="34" charset="0"/>
                        </a:rPr>
                        <a:t>and…</a:t>
                      </a:r>
                      <a:br>
                        <a:rPr lang="en-GB" sz="2000" dirty="0">
                          <a:solidFill>
                            <a:srgbClr val="203864"/>
                          </a:solidFill>
                          <a:latin typeface="Century Gothic" panose="020B0502020202020204" pitchFamily="34" charset="0"/>
                        </a:rPr>
                      </a:br>
                      <a:r>
                        <a:rPr lang="en-GB" sz="2000" dirty="0">
                          <a:solidFill>
                            <a:srgbClr val="203864"/>
                          </a:solidFill>
                          <a:latin typeface="Century Gothic" panose="020B0502020202020204" pitchFamily="34" charset="0"/>
                        </a:rPr>
                        <a:t>I wanted to go out more often.</a:t>
                      </a:r>
                    </a:p>
                  </a:txBody>
                  <a:tcPr marL="91450" marR="91450" marT="45725" marB="45725" anchor="ctr"/>
                </a:tc>
                <a:extLst>
                  <a:ext uri="{0D108BD9-81ED-4DB2-BD59-A6C34878D82A}">
                    <a16:rowId xmlns:a16="http://schemas.microsoft.com/office/drawing/2014/main" val="10003"/>
                  </a:ext>
                </a:extLst>
              </a:tr>
              <a:tr h="540550">
                <a:tc>
                  <a:txBody>
                    <a:bodyPr/>
                    <a:lstStyle/>
                    <a:p>
                      <a:pPr marL="0" marR="0" lvl="0" indent="0" algn="ctr" rtl="0">
                        <a:spcBef>
                          <a:spcPts val="0"/>
                        </a:spcBef>
                        <a:spcAft>
                          <a:spcPts val="0"/>
                        </a:spcAft>
                        <a:buNone/>
                      </a:pPr>
                      <a:r>
                        <a:rPr lang="en-GB" sz="2000" b="1">
                          <a:solidFill>
                            <a:srgbClr val="203864"/>
                          </a:solidFill>
                          <a:latin typeface="Century Gothic" panose="020B0502020202020204" pitchFamily="34" charset="0"/>
                        </a:rPr>
                        <a:t>4</a:t>
                      </a:r>
                      <a:endParaRPr sz="2000" b="1">
                        <a:solidFill>
                          <a:srgbClr val="20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dirty="0">
                          <a:solidFill>
                            <a:srgbClr val="203864"/>
                          </a:solidFill>
                          <a:latin typeface="Century Gothic" panose="020B0502020202020204" pitchFamily="34" charset="0"/>
                        </a:rPr>
                        <a:t>although…</a:t>
                      </a:r>
                      <a:br>
                        <a:rPr lang="en-GB" sz="2000" dirty="0">
                          <a:solidFill>
                            <a:srgbClr val="203864"/>
                          </a:solidFill>
                          <a:latin typeface="Century Gothic" panose="020B0502020202020204" pitchFamily="34" charset="0"/>
                        </a:rPr>
                      </a:br>
                      <a:r>
                        <a:rPr lang="en-GB" sz="2000" dirty="0">
                          <a:solidFill>
                            <a:srgbClr val="203864"/>
                          </a:solidFill>
                          <a:latin typeface="Century Gothic" panose="020B0502020202020204" pitchFamily="34" charset="0"/>
                        </a:rPr>
                        <a:t>I didn’t want to go to the party.</a:t>
                      </a:r>
                      <a:endParaRPr sz="2000" dirty="0">
                        <a:solidFill>
                          <a:srgbClr val="20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dirty="0">
                          <a:solidFill>
                            <a:srgbClr val="203864"/>
                          </a:solidFill>
                          <a:latin typeface="Century Gothic" panose="020B0502020202020204" pitchFamily="34" charset="0"/>
                        </a:rPr>
                        <a:t>and</a:t>
                      </a:r>
                      <a:br>
                        <a:rPr lang="en-GB" sz="2000" dirty="0">
                          <a:solidFill>
                            <a:srgbClr val="203864"/>
                          </a:solidFill>
                          <a:latin typeface="Century Gothic" panose="020B0502020202020204" pitchFamily="34" charset="0"/>
                        </a:rPr>
                      </a:br>
                      <a:r>
                        <a:rPr lang="en-GB" sz="2000" dirty="0">
                          <a:solidFill>
                            <a:srgbClr val="203864"/>
                          </a:solidFill>
                          <a:latin typeface="Century Gothic" panose="020B0502020202020204" pitchFamily="34" charset="0"/>
                        </a:rPr>
                        <a:t>I was able to meet* new people.</a:t>
                      </a:r>
                      <a:endParaRPr sz="2000" dirty="0">
                        <a:solidFill>
                          <a:srgbClr val="203864"/>
                        </a:solidFill>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4"/>
                  </a:ext>
                </a:extLst>
              </a:tr>
              <a:tr h="540550">
                <a:tc>
                  <a:txBody>
                    <a:bodyPr/>
                    <a:lstStyle/>
                    <a:p>
                      <a:pPr marL="0" marR="0" lvl="0" indent="0" algn="ctr" rtl="0">
                        <a:spcBef>
                          <a:spcPts val="0"/>
                        </a:spcBef>
                        <a:spcAft>
                          <a:spcPts val="0"/>
                        </a:spcAft>
                        <a:buNone/>
                      </a:pPr>
                      <a:r>
                        <a:rPr lang="en-GB" sz="2000" b="1">
                          <a:solidFill>
                            <a:srgbClr val="203864"/>
                          </a:solidFill>
                          <a:latin typeface="Century Gothic" panose="020B0502020202020204" pitchFamily="34" charset="0"/>
                        </a:rPr>
                        <a:t>5</a:t>
                      </a:r>
                      <a:endParaRPr sz="2000" b="1">
                        <a:solidFill>
                          <a:srgbClr val="20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dirty="0">
                          <a:solidFill>
                            <a:srgbClr val="203864"/>
                          </a:solidFill>
                          <a:latin typeface="Century Gothic" panose="020B0502020202020204" pitchFamily="34" charset="0"/>
                        </a:rPr>
                        <a:t>although…</a:t>
                      </a:r>
                      <a:br>
                        <a:rPr lang="en-GB" sz="2000" dirty="0">
                          <a:solidFill>
                            <a:srgbClr val="203864"/>
                          </a:solidFill>
                          <a:latin typeface="Century Gothic" panose="020B0502020202020204" pitchFamily="34" charset="0"/>
                        </a:rPr>
                      </a:br>
                      <a:r>
                        <a:rPr lang="en-GB" sz="2000" dirty="0">
                          <a:solidFill>
                            <a:srgbClr val="203864"/>
                          </a:solidFill>
                          <a:latin typeface="Century Gothic" panose="020B0502020202020204" pitchFamily="34" charset="0"/>
                        </a:rPr>
                        <a:t>I still wanted to go home.</a:t>
                      </a:r>
                      <a:endParaRPr sz="2000" dirty="0">
                        <a:solidFill>
                          <a:srgbClr val="20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dirty="0">
                          <a:solidFill>
                            <a:srgbClr val="203864"/>
                          </a:solidFill>
                          <a:latin typeface="Century Gothic" panose="020B0502020202020204" pitchFamily="34" charset="0"/>
                        </a:rPr>
                        <a:t>and…</a:t>
                      </a:r>
                      <a:br>
                        <a:rPr lang="en-GB" sz="2000" dirty="0">
                          <a:solidFill>
                            <a:srgbClr val="203864"/>
                          </a:solidFill>
                          <a:latin typeface="Century Gothic" panose="020B0502020202020204" pitchFamily="34" charset="0"/>
                        </a:rPr>
                      </a:br>
                      <a:r>
                        <a:rPr lang="en-GB" sz="2000" dirty="0">
                          <a:solidFill>
                            <a:srgbClr val="203864"/>
                          </a:solidFill>
                          <a:latin typeface="Century Gothic" panose="020B0502020202020204" pitchFamily="34" charset="0"/>
                        </a:rPr>
                        <a:t>I wanted to stay in Germany.</a:t>
                      </a:r>
                      <a:endParaRPr sz="2000" dirty="0">
                        <a:solidFill>
                          <a:srgbClr val="203864"/>
                        </a:solidFill>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5"/>
                  </a:ext>
                </a:extLst>
              </a:tr>
            </a:tbl>
          </a:graphicData>
        </a:graphic>
      </p:graphicFrame>
      <p:sp>
        <p:nvSpPr>
          <p:cNvPr id="17" name="Speech Bubble: Rectangle with Corners Rounded 16">
            <a:extLst>
              <a:ext uri="{FF2B5EF4-FFF2-40B4-BE49-F238E27FC236}">
                <a16:creationId xmlns:a16="http://schemas.microsoft.com/office/drawing/2014/main" id="{E1FB4490-FADE-4FD8-BF69-24F066F69578}"/>
              </a:ext>
            </a:extLst>
          </p:cNvPr>
          <p:cNvSpPr/>
          <p:nvPr/>
        </p:nvSpPr>
        <p:spPr>
          <a:xfrm>
            <a:off x="4703447" y="6414367"/>
            <a:ext cx="4969191" cy="402738"/>
          </a:xfrm>
          <a:prstGeom prst="wedgeRoundRectCallout">
            <a:avLst>
              <a:gd name="adj1" fmla="val 2316"/>
              <a:gd name="adj2" fmla="val -4355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a:t>
            </a:r>
            <a:r>
              <a:rPr lang="en-GB" sz="2000" dirty="0" err="1">
                <a:solidFill>
                  <a:schemeClr val="bg1"/>
                </a:solidFill>
                <a:latin typeface="Century Gothic" panose="020B0502020202020204" pitchFamily="34" charset="0"/>
              </a:rPr>
              <a:t>kennenlernen</a:t>
            </a:r>
            <a:r>
              <a:rPr lang="en-GB" sz="2000" dirty="0">
                <a:solidFill>
                  <a:schemeClr val="bg1"/>
                </a:solidFill>
                <a:latin typeface="Century Gothic" panose="020B0502020202020204" pitchFamily="34" charset="0"/>
              </a:rPr>
              <a:t> – to meet, get to know</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7"/>
        <p:cNvGrpSpPr/>
        <p:nvPr/>
      </p:nvGrpSpPr>
      <p:grpSpPr>
        <a:xfrm>
          <a:off x="0" y="0"/>
          <a:ext cx="0" cy="0"/>
          <a:chOff x="0" y="0"/>
          <a:chExt cx="0" cy="0"/>
        </a:xfrm>
      </p:grpSpPr>
      <p:pic>
        <p:nvPicPr>
          <p:cNvPr id="1488" name="Google Shape;1488;p32" descr="background rectangle"/>
          <p:cNvPicPr preferRelativeResize="0"/>
          <p:nvPr/>
        </p:nvPicPr>
        <p:blipFill rotWithShape="1">
          <a:blip r:embed="rId4">
            <a:alphaModFix/>
          </a:blip>
          <a:srcRect/>
          <a:stretch/>
        </p:blipFill>
        <p:spPr>
          <a:xfrm>
            <a:off x="-1" y="294041"/>
            <a:ext cx="3803303" cy="869950"/>
          </a:xfrm>
          <a:prstGeom prst="rect">
            <a:avLst/>
          </a:prstGeom>
          <a:noFill/>
          <a:ln>
            <a:noFill/>
          </a:ln>
        </p:spPr>
      </p:pic>
      <p:sp>
        <p:nvSpPr>
          <p:cNvPr id="1489" name="Google Shape;1489;p32"/>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Ein </a:t>
            </a:r>
            <a:r>
              <a:rPr lang="en-GB" sz="3600" b="1" dirty="0" err="1">
                <a:solidFill>
                  <a:schemeClr val="lt1"/>
                </a:solidFill>
              </a:rPr>
              <a:t>neuer</a:t>
            </a:r>
            <a:r>
              <a:rPr lang="en-GB" sz="3600" b="1" dirty="0">
                <a:solidFill>
                  <a:schemeClr val="lt1"/>
                </a:solidFill>
              </a:rPr>
              <a:t> Start</a:t>
            </a:r>
            <a:endParaRPr sz="3600" b="1" dirty="0">
              <a:solidFill>
                <a:schemeClr val="lt1"/>
              </a:solidFill>
            </a:endParaRPr>
          </a:p>
        </p:txBody>
      </p:sp>
      <p:sp>
        <p:nvSpPr>
          <p:cNvPr id="1490" name="Google Shape;1490;p32"/>
          <p:cNvSpPr/>
          <p:nvPr/>
        </p:nvSpPr>
        <p:spPr>
          <a:xfrm>
            <a:off x="10570419" y="198021"/>
            <a:ext cx="138209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sprechen</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491" name="Google Shape;1491;p32"/>
          <p:cNvSpPr txBox="1"/>
          <p:nvPr/>
        </p:nvSpPr>
        <p:spPr>
          <a:xfrm>
            <a:off x="10375521" y="1163991"/>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Partner B</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32"/>
          <p:cNvSpPr txBox="1"/>
          <p:nvPr/>
        </p:nvSpPr>
        <p:spPr>
          <a:xfrm>
            <a:off x="3745089" y="576400"/>
            <a:ext cx="654504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Sprich</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mit</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deinem</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Partner/</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deiner</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Partnerin</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493" name="Google Shape;1493;p32"/>
          <p:cNvSpPr/>
          <p:nvPr/>
        </p:nvSpPr>
        <p:spPr>
          <a:xfrm>
            <a:off x="6668609" y="1698007"/>
            <a:ext cx="5241144"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 had no German friends before…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94" name="Google Shape;1494;p32"/>
          <p:cNvSpPr/>
          <p:nvPr/>
        </p:nvSpPr>
        <p:spPr>
          <a:xfrm>
            <a:off x="6675123" y="2582839"/>
            <a:ext cx="5241146"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The change was hard as…</a:t>
            </a:r>
            <a:endParaRPr kumimoji="0"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495" name="Google Shape;1495;p32"/>
          <p:cNvSpPr/>
          <p:nvPr/>
        </p:nvSpPr>
        <p:spPr>
          <a:xfrm>
            <a:off x="6675117" y="4495041"/>
            <a:ext cx="5241152"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My neighbour invited me although</a:t>
            </a:r>
            <a:endParaRPr kumimoji="0"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496" name="Google Shape;1496;p32"/>
          <p:cNvSpPr/>
          <p:nvPr/>
        </p:nvSpPr>
        <p:spPr>
          <a:xfrm>
            <a:off x="6675120" y="3538940"/>
            <a:ext cx="5241149"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After three months it was better and…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97" name="Google Shape;1497;p32"/>
          <p:cNvSpPr/>
          <p:nvPr/>
        </p:nvSpPr>
        <p:spPr>
          <a:xfrm>
            <a:off x="6668610" y="5451142"/>
            <a:ext cx="5241144"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ea typeface="Century Gothic"/>
                <a:cs typeface="Century Gothic"/>
                <a:sym typeface="Century Gothic"/>
              </a:rPr>
              <a:t>I felt better after six months although</a:t>
            </a:r>
            <a:endParaRPr kumimoji="0"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498" name="Google Shape;1498;p32"/>
          <p:cNvSpPr txBox="1"/>
          <p:nvPr/>
        </p:nvSpPr>
        <p:spPr>
          <a:xfrm>
            <a:off x="9600302" y="917810"/>
            <a:ext cx="717005"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t>
            </a:r>
            <a:endParaRPr kumimoji="0" sz="4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aphicFrame>
        <p:nvGraphicFramePr>
          <p:cNvPr id="1499" name="Google Shape;1499;p32"/>
          <p:cNvGraphicFramePr/>
          <p:nvPr>
            <p:extLst>
              <p:ext uri="{D42A27DB-BD31-4B8C-83A1-F6EECF244321}">
                <p14:modId xmlns:p14="http://schemas.microsoft.com/office/powerpoint/2010/main" val="2219248328"/>
              </p:ext>
            </p:extLst>
          </p:nvPr>
        </p:nvGraphicFramePr>
        <p:xfrm>
          <a:off x="102460" y="1271733"/>
          <a:ext cx="6338000" cy="5029250"/>
        </p:xfrm>
        <a:graphic>
          <a:graphicData uri="http://schemas.openxmlformats.org/drawingml/2006/table">
            <a:tbl>
              <a:tblPr firstRow="1" bandRow="1">
                <a:noFill/>
              </a:tblPr>
              <a:tblGrid>
                <a:gridCol w="469516">
                  <a:extLst>
                    <a:ext uri="{9D8B030D-6E8A-4147-A177-3AD203B41FA5}">
                      <a16:colId xmlns:a16="http://schemas.microsoft.com/office/drawing/2014/main" val="20000"/>
                    </a:ext>
                  </a:extLst>
                </a:gridCol>
                <a:gridCol w="2907209">
                  <a:extLst>
                    <a:ext uri="{9D8B030D-6E8A-4147-A177-3AD203B41FA5}">
                      <a16:colId xmlns:a16="http://schemas.microsoft.com/office/drawing/2014/main" val="20001"/>
                    </a:ext>
                  </a:extLst>
                </a:gridCol>
                <a:gridCol w="2961275">
                  <a:extLst>
                    <a:ext uri="{9D8B030D-6E8A-4147-A177-3AD203B41FA5}">
                      <a16:colId xmlns:a16="http://schemas.microsoft.com/office/drawing/2014/main" val="20002"/>
                    </a:ext>
                  </a:extLst>
                </a:gridCol>
              </a:tblGrid>
              <a:tr h="540550">
                <a:tc>
                  <a:txBody>
                    <a:bodyPr/>
                    <a:lstStyle/>
                    <a:p>
                      <a:pPr marL="0" marR="0" lvl="0" indent="0" algn="ctr" rtl="0">
                        <a:spcBef>
                          <a:spcPts val="0"/>
                        </a:spcBef>
                        <a:spcAft>
                          <a:spcPts val="0"/>
                        </a:spcAft>
                        <a:buNone/>
                      </a:pPr>
                      <a:r>
                        <a:rPr lang="en-GB" sz="2000" b="1" dirty="0">
                          <a:solidFill>
                            <a:srgbClr val="203864"/>
                          </a:solidFill>
                          <a:latin typeface="Century Gothic" panose="020B0502020202020204" pitchFamily="34" charset="0"/>
                        </a:rPr>
                        <a:t>1</a:t>
                      </a:r>
                      <a:endParaRPr dirty="0">
                        <a:latin typeface="Century Gothic" panose="020B0502020202020204" pitchFamily="34" charset="0"/>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dirty="0">
                          <a:solidFill>
                            <a:srgbClr val="203864"/>
                          </a:solidFill>
                          <a:latin typeface="Century Gothic" panose="020B0502020202020204" pitchFamily="34" charset="0"/>
                        </a:rPr>
                        <a:t>although…</a:t>
                      </a:r>
                    </a:p>
                    <a:p>
                      <a:pPr marL="0" marR="0" lvl="0" indent="0" algn="ctr" rtl="0">
                        <a:spcBef>
                          <a:spcPts val="0"/>
                        </a:spcBef>
                        <a:spcAft>
                          <a:spcPts val="0"/>
                        </a:spcAft>
                        <a:buNone/>
                      </a:pPr>
                      <a:r>
                        <a:rPr lang="en-GB" sz="2000" dirty="0">
                          <a:solidFill>
                            <a:srgbClr val="203864"/>
                          </a:solidFill>
                          <a:latin typeface="Century Gothic" panose="020B0502020202020204" pitchFamily="34" charset="0"/>
                        </a:rPr>
                        <a:t>I couldn’t speak German.</a:t>
                      </a:r>
                      <a:endParaRPr sz="2000" dirty="0">
                        <a:solidFill>
                          <a:srgbClr val="203864"/>
                        </a:solidFill>
                        <a:latin typeface="Century Gothic" panose="020B0502020202020204" pitchFamily="34" charset="0"/>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dirty="0">
                          <a:solidFill>
                            <a:srgbClr val="203864"/>
                          </a:solidFill>
                          <a:latin typeface="Century Gothic" panose="020B0502020202020204" pitchFamily="34" charset="0"/>
                        </a:rPr>
                        <a:t>but…</a:t>
                      </a:r>
                    </a:p>
                    <a:p>
                      <a:pPr marL="0" marR="0" lvl="0" indent="0" algn="ctr" rtl="0">
                        <a:spcBef>
                          <a:spcPts val="0"/>
                        </a:spcBef>
                        <a:spcAft>
                          <a:spcPts val="0"/>
                        </a:spcAft>
                        <a:buNone/>
                      </a:pPr>
                      <a:r>
                        <a:rPr lang="en-GB" sz="2000" dirty="0">
                          <a:solidFill>
                            <a:srgbClr val="203864"/>
                          </a:solidFill>
                          <a:latin typeface="Century Gothic" panose="020B0502020202020204" pitchFamily="34" charset="0"/>
                        </a:rPr>
                        <a:t>I wanted to say more.</a:t>
                      </a:r>
                      <a:endParaRPr sz="2000" dirty="0">
                        <a:solidFill>
                          <a:srgbClr val="203864"/>
                        </a:solidFill>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1"/>
                  </a:ext>
                </a:extLst>
              </a:tr>
              <a:tr h="540550">
                <a:tc>
                  <a:txBody>
                    <a:bodyPr/>
                    <a:lstStyle/>
                    <a:p>
                      <a:pPr marL="0" marR="0" lvl="0" indent="0" algn="ctr" rtl="0">
                        <a:spcBef>
                          <a:spcPts val="0"/>
                        </a:spcBef>
                        <a:spcAft>
                          <a:spcPts val="0"/>
                        </a:spcAft>
                        <a:buNone/>
                      </a:pPr>
                      <a:r>
                        <a:rPr lang="en-GB" sz="2000" b="1">
                          <a:solidFill>
                            <a:srgbClr val="203864"/>
                          </a:solidFill>
                          <a:latin typeface="Century Gothic" panose="020B0502020202020204" pitchFamily="34" charset="0"/>
                        </a:rPr>
                        <a:t>2</a:t>
                      </a:r>
                      <a:endParaRPr sz="2000" b="1">
                        <a:solidFill>
                          <a:srgbClr val="20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dirty="0">
                          <a:solidFill>
                            <a:srgbClr val="203864"/>
                          </a:solidFill>
                          <a:latin typeface="Century Gothic" panose="020B0502020202020204" pitchFamily="34" charset="0"/>
                        </a:rPr>
                        <a:t>whilst…</a:t>
                      </a:r>
                      <a:br>
                        <a:rPr lang="en-GB" sz="2000" dirty="0">
                          <a:solidFill>
                            <a:srgbClr val="203864"/>
                          </a:solidFill>
                          <a:latin typeface="Century Gothic" panose="020B0502020202020204" pitchFamily="34" charset="0"/>
                        </a:rPr>
                      </a:br>
                      <a:r>
                        <a:rPr lang="en-GB" sz="2000" dirty="0">
                          <a:solidFill>
                            <a:srgbClr val="203864"/>
                          </a:solidFill>
                          <a:latin typeface="Century Gothic" panose="020B0502020202020204" pitchFamily="34" charset="0"/>
                        </a:rPr>
                        <a:t>my brother wanted to eat his favourite food.</a:t>
                      </a:r>
                      <a:endParaRPr sz="2000" dirty="0">
                        <a:solidFill>
                          <a:srgbClr val="20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dirty="0">
                          <a:solidFill>
                            <a:srgbClr val="203864"/>
                          </a:solidFill>
                          <a:latin typeface="Century Gothic" panose="020B0502020202020204" pitchFamily="34" charset="0"/>
                        </a:rPr>
                        <a:t>and…</a:t>
                      </a:r>
                      <a:br>
                        <a:rPr lang="en-GB" sz="2000" b="1" dirty="0">
                          <a:solidFill>
                            <a:srgbClr val="203864"/>
                          </a:solidFill>
                          <a:latin typeface="Century Gothic" panose="020B0502020202020204" pitchFamily="34" charset="0"/>
                        </a:rPr>
                      </a:br>
                      <a:r>
                        <a:rPr lang="en-GB" sz="2000" b="0" dirty="0">
                          <a:solidFill>
                            <a:srgbClr val="203864"/>
                          </a:solidFill>
                          <a:latin typeface="Century Gothic" panose="020B0502020202020204" pitchFamily="34" charset="0"/>
                        </a:rPr>
                        <a:t>my pets also ate it.</a:t>
                      </a:r>
                      <a:endParaRPr sz="2000" b="0" dirty="0">
                        <a:solidFill>
                          <a:srgbClr val="203864"/>
                        </a:solidFill>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2"/>
                  </a:ext>
                </a:extLst>
              </a:tr>
              <a:tr h="540550">
                <a:tc>
                  <a:txBody>
                    <a:bodyPr/>
                    <a:lstStyle/>
                    <a:p>
                      <a:pPr marL="0" marR="0" lvl="0" indent="0" algn="ctr" rtl="0">
                        <a:spcBef>
                          <a:spcPts val="0"/>
                        </a:spcBef>
                        <a:spcAft>
                          <a:spcPts val="0"/>
                        </a:spcAft>
                        <a:buNone/>
                      </a:pPr>
                      <a:r>
                        <a:rPr lang="en-GB" sz="2000" b="1">
                          <a:solidFill>
                            <a:srgbClr val="203864"/>
                          </a:solidFill>
                          <a:latin typeface="Century Gothic" panose="020B0502020202020204" pitchFamily="34" charset="0"/>
                        </a:rPr>
                        <a:t>3</a:t>
                      </a:r>
                      <a:endParaRPr sz="2000" b="1">
                        <a:solidFill>
                          <a:srgbClr val="203864"/>
                        </a:solidFill>
                        <a:latin typeface="Century Gothic" panose="020B0502020202020204" pitchFamily="34" charset="0"/>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dirty="0">
                          <a:solidFill>
                            <a:srgbClr val="203864"/>
                          </a:solidFill>
                          <a:latin typeface="Century Gothic" panose="020B0502020202020204" pitchFamily="34" charset="0"/>
                        </a:rPr>
                        <a:t>when…</a:t>
                      </a:r>
                      <a:br>
                        <a:rPr lang="en-GB" sz="2000" dirty="0">
                          <a:solidFill>
                            <a:srgbClr val="203864"/>
                          </a:solidFill>
                          <a:latin typeface="Century Gothic" panose="020B0502020202020204" pitchFamily="34" charset="0"/>
                        </a:rPr>
                      </a:br>
                      <a:r>
                        <a:rPr lang="en-GB" sz="2000" dirty="0">
                          <a:solidFill>
                            <a:srgbClr val="203864"/>
                          </a:solidFill>
                          <a:latin typeface="Century Gothic" panose="020B0502020202020204" pitchFamily="34" charset="0"/>
                        </a:rPr>
                        <a:t>I had to go to school.</a:t>
                      </a: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dirty="0">
                          <a:solidFill>
                            <a:srgbClr val="203864"/>
                          </a:solidFill>
                          <a:latin typeface="Century Gothic" panose="020B0502020202020204" pitchFamily="34" charset="0"/>
                        </a:rPr>
                        <a:t>but…</a:t>
                      </a:r>
                      <a:br>
                        <a:rPr lang="en-GB" sz="2000" dirty="0">
                          <a:solidFill>
                            <a:srgbClr val="203864"/>
                          </a:solidFill>
                          <a:latin typeface="Century Gothic" panose="020B0502020202020204" pitchFamily="34" charset="0"/>
                        </a:rPr>
                      </a:br>
                      <a:r>
                        <a:rPr lang="en-GB" sz="2000" dirty="0">
                          <a:solidFill>
                            <a:srgbClr val="203864"/>
                          </a:solidFill>
                          <a:latin typeface="Century Gothic" panose="020B0502020202020204" pitchFamily="34" charset="0"/>
                        </a:rPr>
                        <a:t>I had to do my homework.</a:t>
                      </a:r>
                    </a:p>
                  </a:txBody>
                  <a:tcPr marL="91450" marR="91450" marT="45725" marB="45725" anchor="ctr"/>
                </a:tc>
                <a:extLst>
                  <a:ext uri="{0D108BD9-81ED-4DB2-BD59-A6C34878D82A}">
                    <a16:rowId xmlns:a16="http://schemas.microsoft.com/office/drawing/2014/main" val="10003"/>
                  </a:ext>
                </a:extLst>
              </a:tr>
              <a:tr h="540550">
                <a:tc>
                  <a:txBody>
                    <a:bodyPr/>
                    <a:lstStyle/>
                    <a:p>
                      <a:pPr marL="0" marR="0" lvl="0" indent="0" algn="ctr" rtl="0">
                        <a:spcBef>
                          <a:spcPts val="0"/>
                        </a:spcBef>
                        <a:spcAft>
                          <a:spcPts val="0"/>
                        </a:spcAft>
                        <a:buNone/>
                      </a:pPr>
                      <a:r>
                        <a:rPr lang="en-GB" sz="2000" b="1">
                          <a:solidFill>
                            <a:srgbClr val="203864"/>
                          </a:solidFill>
                          <a:latin typeface="Century Gothic" panose="020B0502020202020204" pitchFamily="34" charset="0"/>
                        </a:rPr>
                        <a:t>4</a:t>
                      </a:r>
                      <a:endParaRPr sz="2000" b="1">
                        <a:solidFill>
                          <a:srgbClr val="20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dirty="0">
                          <a:solidFill>
                            <a:srgbClr val="203864"/>
                          </a:solidFill>
                          <a:latin typeface="Century Gothic" panose="020B0502020202020204" pitchFamily="34" charset="0"/>
                        </a:rPr>
                        <a:t>that…</a:t>
                      </a:r>
                      <a:br>
                        <a:rPr lang="en-GB" sz="2000" dirty="0">
                          <a:solidFill>
                            <a:srgbClr val="203864"/>
                          </a:solidFill>
                          <a:latin typeface="Century Gothic" panose="020B0502020202020204" pitchFamily="34" charset="0"/>
                        </a:rPr>
                      </a:br>
                      <a:r>
                        <a:rPr lang="en-GB" sz="2000" dirty="0">
                          <a:solidFill>
                            <a:srgbClr val="203864"/>
                          </a:solidFill>
                          <a:latin typeface="Century Gothic" panose="020B0502020202020204" pitchFamily="34" charset="0"/>
                        </a:rPr>
                        <a:t>I could talk with my family.</a:t>
                      </a:r>
                      <a:endParaRPr sz="2000" dirty="0">
                        <a:solidFill>
                          <a:srgbClr val="20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dirty="0">
                          <a:solidFill>
                            <a:srgbClr val="203864"/>
                          </a:solidFill>
                          <a:latin typeface="Century Gothic" panose="020B0502020202020204" pitchFamily="34" charset="0"/>
                        </a:rPr>
                        <a:t>--</a:t>
                      </a:r>
                      <a:br>
                        <a:rPr lang="en-GB" sz="2000" dirty="0">
                          <a:solidFill>
                            <a:srgbClr val="203864"/>
                          </a:solidFill>
                          <a:latin typeface="Century Gothic" panose="020B0502020202020204" pitchFamily="34" charset="0"/>
                        </a:rPr>
                      </a:br>
                      <a:r>
                        <a:rPr lang="en-GB" sz="2000" dirty="0">
                          <a:solidFill>
                            <a:srgbClr val="203864"/>
                          </a:solidFill>
                          <a:latin typeface="Century Gothic" panose="020B0502020202020204" pitchFamily="34" charset="0"/>
                        </a:rPr>
                        <a:t>I could talk with my mum.</a:t>
                      </a:r>
                      <a:endParaRPr sz="2000" dirty="0">
                        <a:solidFill>
                          <a:srgbClr val="203864"/>
                        </a:solidFill>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4"/>
                  </a:ext>
                </a:extLst>
              </a:tr>
              <a:tr h="540550">
                <a:tc>
                  <a:txBody>
                    <a:bodyPr/>
                    <a:lstStyle/>
                    <a:p>
                      <a:pPr marL="0" marR="0" lvl="0" indent="0" algn="ctr" rtl="0">
                        <a:spcBef>
                          <a:spcPts val="0"/>
                        </a:spcBef>
                        <a:spcAft>
                          <a:spcPts val="0"/>
                        </a:spcAft>
                        <a:buNone/>
                      </a:pPr>
                      <a:r>
                        <a:rPr lang="en-GB" sz="2000" b="1">
                          <a:solidFill>
                            <a:srgbClr val="203864"/>
                          </a:solidFill>
                          <a:latin typeface="Century Gothic" panose="020B0502020202020204" pitchFamily="34" charset="0"/>
                        </a:rPr>
                        <a:t>5</a:t>
                      </a:r>
                      <a:endParaRPr sz="2000" b="1">
                        <a:solidFill>
                          <a:srgbClr val="20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dirty="0">
                          <a:solidFill>
                            <a:srgbClr val="203864"/>
                          </a:solidFill>
                          <a:latin typeface="Century Gothic" panose="020B0502020202020204" pitchFamily="34" charset="0"/>
                        </a:rPr>
                        <a:t>before…</a:t>
                      </a:r>
                      <a:br>
                        <a:rPr lang="en-GB" sz="2000" dirty="0">
                          <a:solidFill>
                            <a:srgbClr val="203864"/>
                          </a:solidFill>
                          <a:latin typeface="Century Gothic" panose="020B0502020202020204" pitchFamily="34" charset="0"/>
                        </a:rPr>
                      </a:br>
                      <a:r>
                        <a:rPr lang="en-GB" sz="2000" dirty="0">
                          <a:solidFill>
                            <a:srgbClr val="203864"/>
                          </a:solidFill>
                          <a:latin typeface="Century Gothic" panose="020B0502020202020204" pitchFamily="34" charset="0"/>
                        </a:rPr>
                        <a:t>I was able to find new friends.</a:t>
                      </a:r>
                      <a:endParaRPr sz="2000" dirty="0">
                        <a:solidFill>
                          <a:srgbClr val="20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dirty="0">
                          <a:solidFill>
                            <a:srgbClr val="203864"/>
                          </a:solidFill>
                          <a:latin typeface="Century Gothic" panose="020B0502020202020204" pitchFamily="34" charset="0"/>
                        </a:rPr>
                        <a:t>but…</a:t>
                      </a:r>
                      <a:br>
                        <a:rPr lang="en-GB" sz="2000" dirty="0">
                          <a:solidFill>
                            <a:srgbClr val="203864"/>
                          </a:solidFill>
                          <a:latin typeface="Century Gothic" panose="020B0502020202020204" pitchFamily="34" charset="0"/>
                        </a:rPr>
                      </a:br>
                      <a:r>
                        <a:rPr lang="en-GB" sz="2000" dirty="0">
                          <a:solidFill>
                            <a:srgbClr val="203864"/>
                          </a:solidFill>
                          <a:latin typeface="Century Gothic" panose="020B0502020202020204" pitchFamily="34" charset="0"/>
                        </a:rPr>
                        <a:t>I was able to speak German.</a:t>
                      </a:r>
                      <a:endParaRPr sz="2000" dirty="0">
                        <a:solidFill>
                          <a:srgbClr val="203864"/>
                        </a:solidFill>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4"/>
        <p:cNvGrpSpPr/>
        <p:nvPr/>
      </p:nvGrpSpPr>
      <p:grpSpPr>
        <a:xfrm>
          <a:off x="0" y="0"/>
          <a:ext cx="0" cy="0"/>
          <a:chOff x="0" y="0"/>
          <a:chExt cx="0" cy="0"/>
        </a:xfrm>
      </p:grpSpPr>
      <p:pic>
        <p:nvPicPr>
          <p:cNvPr id="1505" name="Google Shape;1505;p33" descr="background rectangle"/>
          <p:cNvPicPr preferRelativeResize="0"/>
          <p:nvPr/>
        </p:nvPicPr>
        <p:blipFill rotWithShape="1">
          <a:blip r:embed="rId4">
            <a:alphaModFix/>
          </a:blip>
          <a:srcRect/>
          <a:stretch/>
        </p:blipFill>
        <p:spPr>
          <a:xfrm>
            <a:off x="-1" y="294041"/>
            <a:ext cx="3745089" cy="869950"/>
          </a:xfrm>
          <a:prstGeom prst="rect">
            <a:avLst/>
          </a:prstGeom>
          <a:noFill/>
          <a:ln>
            <a:noFill/>
          </a:ln>
        </p:spPr>
      </p:pic>
      <p:sp>
        <p:nvSpPr>
          <p:cNvPr id="1506" name="Google Shape;1506;p3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Antworten</a:t>
            </a:r>
            <a:endParaRPr sz="3600" b="1" dirty="0">
              <a:solidFill>
                <a:schemeClr val="lt1"/>
              </a:solidFill>
            </a:endParaRPr>
          </a:p>
        </p:txBody>
      </p:sp>
      <p:sp>
        <p:nvSpPr>
          <p:cNvPr id="1507" name="Google Shape;1507;p33"/>
          <p:cNvSpPr/>
          <p:nvPr/>
        </p:nvSpPr>
        <p:spPr>
          <a:xfrm>
            <a:off x="10570419" y="198021"/>
            <a:ext cx="138209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sprechen</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08" name="Google Shape;1508;p33"/>
          <p:cNvSpPr txBox="1"/>
          <p:nvPr/>
        </p:nvSpPr>
        <p:spPr>
          <a:xfrm>
            <a:off x="44589" y="1163991"/>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Partner 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33"/>
          <p:cNvSpPr txBox="1"/>
          <p:nvPr/>
        </p:nvSpPr>
        <p:spPr>
          <a:xfrm>
            <a:off x="3518115" y="555472"/>
            <a:ext cx="654504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Sprich</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mit</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deinem</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Partner/</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deiner</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Partnerin</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516" name="Google Shape;1516;p33"/>
          <p:cNvSpPr txBox="1"/>
          <p:nvPr/>
        </p:nvSpPr>
        <p:spPr>
          <a:xfrm>
            <a:off x="10375521" y="1163991"/>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Partner B</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498;p32">
            <a:extLst>
              <a:ext uri="{FF2B5EF4-FFF2-40B4-BE49-F238E27FC236}">
                <a16:creationId xmlns:a16="http://schemas.microsoft.com/office/drawing/2014/main" id="{C381D15B-753C-4C5E-A374-2F1F8C8F2FB7}"/>
              </a:ext>
            </a:extLst>
          </p:cNvPr>
          <p:cNvSpPr txBox="1"/>
          <p:nvPr/>
        </p:nvSpPr>
        <p:spPr>
          <a:xfrm>
            <a:off x="1343571" y="983928"/>
            <a:ext cx="717005"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t>
            </a:r>
            <a:endParaRPr kumimoji="0" sz="4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1" name="Google Shape;1476;p31">
            <a:extLst>
              <a:ext uri="{FF2B5EF4-FFF2-40B4-BE49-F238E27FC236}">
                <a16:creationId xmlns:a16="http://schemas.microsoft.com/office/drawing/2014/main" id="{C64B5747-A863-47F8-8F04-83375E346E87}"/>
              </a:ext>
            </a:extLst>
          </p:cNvPr>
          <p:cNvSpPr/>
          <p:nvPr/>
        </p:nvSpPr>
        <p:spPr>
          <a:xfrm>
            <a:off x="275731" y="1717018"/>
            <a:ext cx="5681726"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 said ‘hello’ and ‘goodbye’ 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 name="Google Shape;1477;p31">
            <a:extLst>
              <a:ext uri="{FF2B5EF4-FFF2-40B4-BE49-F238E27FC236}">
                <a16:creationId xmlns:a16="http://schemas.microsoft.com/office/drawing/2014/main" id="{1D24CD17-9F66-4461-BC94-798B000C7562}"/>
              </a:ext>
            </a:extLst>
          </p:cNvPr>
          <p:cNvSpPr/>
          <p:nvPr/>
        </p:nvSpPr>
        <p:spPr>
          <a:xfrm>
            <a:off x="275730" y="2588745"/>
            <a:ext cx="5681722"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 tried the new food whilst…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 name="Google Shape;1478;p31">
            <a:extLst>
              <a:ext uri="{FF2B5EF4-FFF2-40B4-BE49-F238E27FC236}">
                <a16:creationId xmlns:a16="http://schemas.microsoft.com/office/drawing/2014/main" id="{857EA9CA-FAD4-4271-B0E7-C5FD053B382A}"/>
              </a:ext>
            </a:extLst>
          </p:cNvPr>
          <p:cNvSpPr/>
          <p:nvPr/>
        </p:nvSpPr>
        <p:spPr>
          <a:xfrm>
            <a:off x="275727" y="4500947"/>
            <a:ext cx="5681725"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It was great that…</a:t>
            </a:r>
            <a:endParaRPr kumimoji="0"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4" name="Google Shape;1479;p31">
            <a:extLst>
              <a:ext uri="{FF2B5EF4-FFF2-40B4-BE49-F238E27FC236}">
                <a16:creationId xmlns:a16="http://schemas.microsoft.com/office/drawing/2014/main" id="{93FB5AAA-A9A9-4CAF-822B-C9B316533D82}"/>
              </a:ext>
            </a:extLst>
          </p:cNvPr>
          <p:cNvSpPr/>
          <p:nvPr/>
        </p:nvSpPr>
        <p:spPr>
          <a:xfrm>
            <a:off x="275729" y="3544846"/>
            <a:ext cx="5681726"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It was difficult 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Google Shape;1480;p31">
            <a:extLst>
              <a:ext uri="{FF2B5EF4-FFF2-40B4-BE49-F238E27FC236}">
                <a16:creationId xmlns:a16="http://schemas.microsoft.com/office/drawing/2014/main" id="{D6442632-7FDE-4CF6-93E2-D45FB11EA7ED}"/>
              </a:ext>
            </a:extLst>
          </p:cNvPr>
          <p:cNvSpPr/>
          <p:nvPr/>
        </p:nvSpPr>
        <p:spPr>
          <a:xfrm>
            <a:off x="269215" y="5457048"/>
            <a:ext cx="5681725"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It took a while before…</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7" name="Google Shape;1528;p33">
            <a:extLst>
              <a:ext uri="{FF2B5EF4-FFF2-40B4-BE49-F238E27FC236}">
                <a16:creationId xmlns:a16="http://schemas.microsoft.com/office/drawing/2014/main" id="{A93C2CE1-E1FA-4F58-978D-88A76B551CE4}"/>
              </a:ext>
            </a:extLst>
          </p:cNvPr>
          <p:cNvSpPr/>
          <p:nvPr/>
        </p:nvSpPr>
        <p:spPr>
          <a:xfrm>
            <a:off x="245015" y="1992263"/>
            <a:ext cx="3631122"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 wanted</a:t>
            </a:r>
            <a:r>
              <a:rPr kumimoji="0" lang="en-GB" sz="2000" b="1" i="1" u="none" strike="noStrike" kern="0" cap="none" spc="0" normalizeH="0" noProof="0" dirty="0">
                <a:ln>
                  <a:noFill/>
                </a:ln>
                <a:solidFill>
                  <a:srgbClr val="1F3864"/>
                </a:solidFill>
                <a:effectLst/>
                <a:uLnTx/>
                <a:uFillTx/>
                <a:latin typeface="Century Gothic"/>
                <a:ea typeface="Century Gothic"/>
                <a:cs typeface="Century Gothic"/>
                <a:sym typeface="Century Gothic"/>
              </a:rPr>
              <a:t> to say more</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8" name="Google Shape;1528;p33">
            <a:extLst>
              <a:ext uri="{FF2B5EF4-FFF2-40B4-BE49-F238E27FC236}">
                <a16:creationId xmlns:a16="http://schemas.microsoft.com/office/drawing/2014/main" id="{4CDFB60A-5933-4C0B-9528-A07DA32B4A90}"/>
              </a:ext>
            </a:extLst>
          </p:cNvPr>
          <p:cNvSpPr/>
          <p:nvPr/>
        </p:nvSpPr>
        <p:spPr>
          <a:xfrm>
            <a:off x="245014" y="2851711"/>
            <a:ext cx="654504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dirty="0">
                <a:solidFill>
                  <a:srgbClr val="1F3864"/>
                </a:solidFill>
                <a:latin typeface="Century Gothic"/>
                <a:ea typeface="Century Gothic"/>
                <a:cs typeface="Century Gothic"/>
                <a:sym typeface="Century Gothic"/>
              </a:rPr>
              <a:t>my brother wanted to eat his favourite food.</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9" name="Google Shape;1528;p33">
            <a:extLst>
              <a:ext uri="{FF2B5EF4-FFF2-40B4-BE49-F238E27FC236}">
                <a16:creationId xmlns:a16="http://schemas.microsoft.com/office/drawing/2014/main" id="{4EF651C1-18F5-4F71-9E99-173AED68B2AD}"/>
              </a:ext>
            </a:extLst>
          </p:cNvPr>
          <p:cNvSpPr/>
          <p:nvPr/>
        </p:nvSpPr>
        <p:spPr>
          <a:xfrm>
            <a:off x="245013" y="3833512"/>
            <a:ext cx="654504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dirty="0">
                <a:solidFill>
                  <a:srgbClr val="1F3864"/>
                </a:solidFill>
                <a:latin typeface="Century Gothic"/>
                <a:ea typeface="Century Gothic"/>
                <a:cs typeface="Century Gothic"/>
                <a:sym typeface="Century Gothic"/>
              </a:rPr>
              <a:t>I had to do my homework</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40" name="Google Shape;1528;p33">
            <a:extLst>
              <a:ext uri="{FF2B5EF4-FFF2-40B4-BE49-F238E27FC236}">
                <a16:creationId xmlns:a16="http://schemas.microsoft.com/office/drawing/2014/main" id="{E59BCFBF-47DC-4B9F-A3D9-1AEC46FC1E18}"/>
              </a:ext>
            </a:extLst>
          </p:cNvPr>
          <p:cNvSpPr/>
          <p:nvPr/>
        </p:nvSpPr>
        <p:spPr>
          <a:xfrm>
            <a:off x="245013" y="4801286"/>
            <a:ext cx="571244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dirty="0">
                <a:solidFill>
                  <a:srgbClr val="1F3864"/>
                </a:solidFill>
                <a:latin typeface="Century Gothic"/>
                <a:ea typeface="Century Gothic"/>
                <a:cs typeface="Century Gothic"/>
                <a:sym typeface="Century Gothic"/>
              </a:rPr>
              <a:t>I could talk with my family.</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41" name="Google Shape;1528;p33">
            <a:extLst>
              <a:ext uri="{FF2B5EF4-FFF2-40B4-BE49-F238E27FC236}">
                <a16:creationId xmlns:a16="http://schemas.microsoft.com/office/drawing/2014/main" id="{B38617AC-1422-4821-AB07-4D551F5F475B}"/>
              </a:ext>
            </a:extLst>
          </p:cNvPr>
          <p:cNvSpPr/>
          <p:nvPr/>
        </p:nvSpPr>
        <p:spPr>
          <a:xfrm>
            <a:off x="245011" y="5747617"/>
            <a:ext cx="568172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dirty="0">
                <a:solidFill>
                  <a:srgbClr val="1F3864"/>
                </a:solidFill>
                <a:latin typeface="Century Gothic"/>
                <a:ea typeface="Century Gothic"/>
                <a:cs typeface="Century Gothic"/>
                <a:sym typeface="Century Gothic"/>
              </a:rPr>
              <a:t>I was able to find new friends.</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0" name="Google Shape;1493;p32">
            <a:extLst>
              <a:ext uri="{FF2B5EF4-FFF2-40B4-BE49-F238E27FC236}">
                <a16:creationId xmlns:a16="http://schemas.microsoft.com/office/drawing/2014/main" id="{5C715513-0FF4-41A0-9364-51600B1E5EED}"/>
              </a:ext>
            </a:extLst>
          </p:cNvPr>
          <p:cNvSpPr/>
          <p:nvPr/>
        </p:nvSpPr>
        <p:spPr>
          <a:xfrm>
            <a:off x="6228033" y="1698007"/>
            <a:ext cx="5681720"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 had no German friends before…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1494;p32">
            <a:extLst>
              <a:ext uri="{FF2B5EF4-FFF2-40B4-BE49-F238E27FC236}">
                <a16:creationId xmlns:a16="http://schemas.microsoft.com/office/drawing/2014/main" id="{A60D51F0-561E-44FE-BF28-3F76AB3E505D}"/>
              </a:ext>
            </a:extLst>
          </p:cNvPr>
          <p:cNvSpPr/>
          <p:nvPr/>
        </p:nvSpPr>
        <p:spPr>
          <a:xfrm>
            <a:off x="6234547" y="2582839"/>
            <a:ext cx="5681722"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 found the change hard as…</a:t>
            </a:r>
            <a:endParaRPr kumimoji="0"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2" name="Google Shape;1495;p32">
            <a:extLst>
              <a:ext uri="{FF2B5EF4-FFF2-40B4-BE49-F238E27FC236}">
                <a16:creationId xmlns:a16="http://schemas.microsoft.com/office/drawing/2014/main" id="{17AD180F-E36F-4E64-94F6-54985DB45563}"/>
              </a:ext>
            </a:extLst>
          </p:cNvPr>
          <p:cNvSpPr/>
          <p:nvPr/>
        </p:nvSpPr>
        <p:spPr>
          <a:xfrm>
            <a:off x="6234541" y="4495041"/>
            <a:ext cx="5681728"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My neighbour invited me although</a:t>
            </a:r>
            <a:endParaRPr kumimoji="0"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3" name="Google Shape;1496;p32">
            <a:extLst>
              <a:ext uri="{FF2B5EF4-FFF2-40B4-BE49-F238E27FC236}">
                <a16:creationId xmlns:a16="http://schemas.microsoft.com/office/drawing/2014/main" id="{29E0F32E-A5AA-4DA9-BA22-F35EC7D5393A}"/>
              </a:ext>
            </a:extLst>
          </p:cNvPr>
          <p:cNvSpPr/>
          <p:nvPr/>
        </p:nvSpPr>
        <p:spPr>
          <a:xfrm>
            <a:off x="6234544" y="3538940"/>
            <a:ext cx="5681725"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After three months it was better and…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Google Shape;1497;p32">
            <a:extLst>
              <a:ext uri="{FF2B5EF4-FFF2-40B4-BE49-F238E27FC236}">
                <a16:creationId xmlns:a16="http://schemas.microsoft.com/office/drawing/2014/main" id="{FB34436C-1B45-4786-BE4E-B3F2A2409B87}"/>
              </a:ext>
            </a:extLst>
          </p:cNvPr>
          <p:cNvSpPr/>
          <p:nvPr/>
        </p:nvSpPr>
        <p:spPr>
          <a:xfrm>
            <a:off x="6228034" y="5451142"/>
            <a:ext cx="5681720"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dirty="0">
                <a:solidFill>
                  <a:srgbClr val="1F3864"/>
                </a:solidFill>
                <a:latin typeface="Century Gothic"/>
                <a:ea typeface="Century Gothic"/>
                <a:cs typeface="Century Gothic"/>
                <a:sym typeface="Century Gothic"/>
              </a:rPr>
              <a:t>I felt better after six months although</a:t>
            </a:r>
            <a:endParaRPr kumimoji="0"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5" name="Google Shape;1528;p33">
            <a:extLst>
              <a:ext uri="{FF2B5EF4-FFF2-40B4-BE49-F238E27FC236}">
                <a16:creationId xmlns:a16="http://schemas.microsoft.com/office/drawing/2014/main" id="{7AB5DBF3-0C9F-4A33-B43F-1BF1779C3DBA}"/>
              </a:ext>
            </a:extLst>
          </p:cNvPr>
          <p:cNvSpPr/>
          <p:nvPr/>
        </p:nvSpPr>
        <p:spPr>
          <a:xfrm>
            <a:off x="6214746" y="1992263"/>
            <a:ext cx="3631122"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 had to go</a:t>
            </a:r>
            <a:r>
              <a:rPr kumimoji="0" lang="en-GB" sz="2000" b="1" i="1" u="none" strike="noStrike" kern="0" cap="none" spc="0" normalizeH="0" noProof="0" dirty="0">
                <a:ln>
                  <a:noFill/>
                </a:ln>
                <a:solidFill>
                  <a:srgbClr val="1F3864"/>
                </a:solidFill>
                <a:effectLst/>
                <a:uLnTx/>
                <a:uFillTx/>
                <a:latin typeface="Century Gothic"/>
                <a:ea typeface="Century Gothic"/>
                <a:cs typeface="Century Gothic"/>
                <a:sym typeface="Century Gothic"/>
              </a:rPr>
              <a:t> to Germany.</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6" name="Google Shape;1528;p33">
            <a:extLst>
              <a:ext uri="{FF2B5EF4-FFF2-40B4-BE49-F238E27FC236}">
                <a16:creationId xmlns:a16="http://schemas.microsoft.com/office/drawing/2014/main" id="{7B466E5F-6998-4E02-BDFB-873D5ED7A2D3}"/>
              </a:ext>
            </a:extLst>
          </p:cNvPr>
          <p:cNvSpPr/>
          <p:nvPr/>
        </p:nvSpPr>
        <p:spPr>
          <a:xfrm>
            <a:off x="6234540" y="2850732"/>
            <a:ext cx="5252609"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 didn’t want to forget my culture.</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7" name="Google Shape;1528;p33">
            <a:extLst>
              <a:ext uri="{FF2B5EF4-FFF2-40B4-BE49-F238E27FC236}">
                <a16:creationId xmlns:a16="http://schemas.microsoft.com/office/drawing/2014/main" id="{413FC8BF-7AB2-4670-8C2D-1CE3D97370DE}"/>
              </a:ext>
            </a:extLst>
          </p:cNvPr>
          <p:cNvSpPr/>
          <p:nvPr/>
        </p:nvSpPr>
        <p:spPr>
          <a:xfrm>
            <a:off x="6236304" y="3860027"/>
            <a:ext cx="3631122"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 wanted</a:t>
            </a:r>
            <a:r>
              <a:rPr kumimoji="0" lang="en-GB" sz="2000" b="1" i="1" u="none" strike="noStrike" kern="0" cap="none" spc="0" normalizeH="0" noProof="0" dirty="0">
                <a:ln>
                  <a:noFill/>
                </a:ln>
                <a:solidFill>
                  <a:srgbClr val="1F3864"/>
                </a:solidFill>
                <a:effectLst/>
                <a:uLnTx/>
                <a:uFillTx/>
                <a:latin typeface="Century Gothic"/>
                <a:ea typeface="Century Gothic"/>
                <a:cs typeface="Century Gothic"/>
                <a:sym typeface="Century Gothic"/>
              </a:rPr>
              <a:t> to go out more.</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8" name="Google Shape;1528;p33">
            <a:extLst>
              <a:ext uri="{FF2B5EF4-FFF2-40B4-BE49-F238E27FC236}">
                <a16:creationId xmlns:a16="http://schemas.microsoft.com/office/drawing/2014/main" id="{4AFBA027-371C-4794-955C-A5531F330891}"/>
              </a:ext>
            </a:extLst>
          </p:cNvPr>
          <p:cNvSpPr/>
          <p:nvPr/>
        </p:nvSpPr>
        <p:spPr>
          <a:xfrm>
            <a:off x="6228033" y="4796726"/>
            <a:ext cx="5259116"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 didn’t want</a:t>
            </a:r>
            <a:r>
              <a:rPr kumimoji="0" lang="en-GB" sz="2000" b="1" i="1" u="none" strike="noStrike" kern="0" cap="none" spc="0" normalizeH="0" noProof="0" dirty="0">
                <a:ln>
                  <a:noFill/>
                </a:ln>
                <a:solidFill>
                  <a:srgbClr val="1F3864"/>
                </a:solidFill>
                <a:effectLst/>
                <a:uLnTx/>
                <a:uFillTx/>
                <a:latin typeface="Century Gothic"/>
                <a:ea typeface="Century Gothic"/>
                <a:cs typeface="Century Gothic"/>
                <a:sym typeface="Century Gothic"/>
              </a:rPr>
              <a:t> to go to the party.</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9" name="Google Shape;1528;p33">
            <a:extLst>
              <a:ext uri="{FF2B5EF4-FFF2-40B4-BE49-F238E27FC236}">
                <a16:creationId xmlns:a16="http://schemas.microsoft.com/office/drawing/2014/main" id="{EE445221-E461-430E-A6F3-E2365641AFAB}"/>
              </a:ext>
            </a:extLst>
          </p:cNvPr>
          <p:cNvSpPr/>
          <p:nvPr/>
        </p:nvSpPr>
        <p:spPr>
          <a:xfrm>
            <a:off x="6241062" y="5759940"/>
            <a:ext cx="3631122"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 still wanted to go home.</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4"/>
        <p:cNvGrpSpPr/>
        <p:nvPr/>
      </p:nvGrpSpPr>
      <p:grpSpPr>
        <a:xfrm>
          <a:off x="0" y="0"/>
          <a:ext cx="0" cy="0"/>
          <a:chOff x="0" y="0"/>
          <a:chExt cx="0" cy="0"/>
        </a:xfrm>
      </p:grpSpPr>
      <p:pic>
        <p:nvPicPr>
          <p:cNvPr id="1505" name="Google Shape;1505;p33" descr="background rectangle"/>
          <p:cNvPicPr preferRelativeResize="0"/>
          <p:nvPr/>
        </p:nvPicPr>
        <p:blipFill rotWithShape="1">
          <a:blip r:embed="rId4">
            <a:alphaModFix/>
          </a:blip>
          <a:srcRect/>
          <a:stretch/>
        </p:blipFill>
        <p:spPr>
          <a:xfrm>
            <a:off x="0" y="294041"/>
            <a:ext cx="4000500" cy="869950"/>
          </a:xfrm>
          <a:prstGeom prst="rect">
            <a:avLst/>
          </a:prstGeom>
          <a:noFill/>
          <a:ln>
            <a:noFill/>
          </a:ln>
        </p:spPr>
      </p:pic>
      <p:sp>
        <p:nvSpPr>
          <p:cNvPr id="1506" name="Google Shape;1506;p3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Antworten</a:t>
            </a:r>
            <a:endParaRPr sz="3600" b="1" dirty="0">
              <a:solidFill>
                <a:schemeClr val="lt1"/>
              </a:solidFill>
            </a:endParaRPr>
          </a:p>
        </p:txBody>
      </p:sp>
      <p:sp>
        <p:nvSpPr>
          <p:cNvPr id="1507" name="Google Shape;1507;p33"/>
          <p:cNvSpPr/>
          <p:nvPr/>
        </p:nvSpPr>
        <p:spPr>
          <a:xfrm>
            <a:off x="10570419" y="198021"/>
            <a:ext cx="138209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sprechen</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08" name="Google Shape;1508;p33"/>
          <p:cNvSpPr txBox="1"/>
          <p:nvPr/>
        </p:nvSpPr>
        <p:spPr>
          <a:xfrm>
            <a:off x="44589" y="1163991"/>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Partner 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33"/>
          <p:cNvSpPr txBox="1"/>
          <p:nvPr/>
        </p:nvSpPr>
        <p:spPr>
          <a:xfrm>
            <a:off x="10375521" y="1163991"/>
            <a:ext cx="177189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GB" sz="24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Partner B</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498;p32">
            <a:extLst>
              <a:ext uri="{FF2B5EF4-FFF2-40B4-BE49-F238E27FC236}">
                <a16:creationId xmlns:a16="http://schemas.microsoft.com/office/drawing/2014/main" id="{C381D15B-753C-4C5E-A374-2F1F8C8F2FB7}"/>
              </a:ext>
            </a:extLst>
          </p:cNvPr>
          <p:cNvSpPr txBox="1"/>
          <p:nvPr/>
        </p:nvSpPr>
        <p:spPr>
          <a:xfrm>
            <a:off x="1343571" y="983928"/>
            <a:ext cx="717005"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t>
            </a:r>
            <a:endParaRPr kumimoji="0" sz="4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1" name="Google Shape;1476;p31">
            <a:extLst>
              <a:ext uri="{FF2B5EF4-FFF2-40B4-BE49-F238E27FC236}">
                <a16:creationId xmlns:a16="http://schemas.microsoft.com/office/drawing/2014/main" id="{C64B5747-A863-47F8-8F04-83375E346E87}"/>
              </a:ext>
            </a:extLst>
          </p:cNvPr>
          <p:cNvSpPr/>
          <p:nvPr/>
        </p:nvSpPr>
        <p:spPr>
          <a:xfrm>
            <a:off x="275731" y="1717018"/>
            <a:ext cx="5681726"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Ich</a:t>
            </a:r>
            <a:r>
              <a:rPr kumimoji="0" lang="en-GB" sz="20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noProof="0" dirty="0" err="1">
                <a:ln>
                  <a:noFill/>
                </a:ln>
                <a:solidFill>
                  <a:srgbClr val="1F3864"/>
                </a:solidFill>
                <a:effectLst/>
                <a:uLnTx/>
                <a:uFillTx/>
                <a:latin typeface="Century Gothic"/>
                <a:ea typeface="Century Gothic"/>
                <a:cs typeface="Century Gothic"/>
                <a:sym typeface="Century Gothic"/>
              </a:rPr>
              <a:t>habe</a:t>
            </a:r>
            <a:r>
              <a:rPr kumimoji="0" lang="en-GB" sz="20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 ‘Hallo’ und ‘</a:t>
            </a:r>
            <a:r>
              <a:rPr kumimoji="0" lang="en-GB" sz="2000" b="1" i="0" u="none" strike="noStrike" kern="0" cap="none" spc="0" normalizeH="0" noProof="0" dirty="0" err="1">
                <a:ln>
                  <a:noFill/>
                </a:ln>
                <a:solidFill>
                  <a:srgbClr val="1F3864"/>
                </a:solidFill>
                <a:effectLst/>
                <a:uLnTx/>
                <a:uFillTx/>
                <a:latin typeface="Century Gothic"/>
                <a:ea typeface="Century Gothic"/>
                <a:cs typeface="Century Gothic"/>
                <a:sym typeface="Century Gothic"/>
              </a:rPr>
              <a:t>Tschüs</a:t>
            </a:r>
            <a:r>
              <a:rPr kumimoji="0" lang="en-GB" sz="20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noProof="0" dirty="0" err="1">
                <a:ln>
                  <a:noFill/>
                </a:ln>
                <a:solidFill>
                  <a:srgbClr val="1F3864"/>
                </a:solidFill>
                <a:effectLst/>
                <a:uLnTx/>
                <a:uFillTx/>
                <a:latin typeface="Century Gothic"/>
                <a:ea typeface="Century Gothic"/>
                <a:cs typeface="Century Gothic"/>
                <a:sym typeface="Century Gothic"/>
              </a:rPr>
              <a:t>gesagt</a:t>
            </a:r>
            <a:r>
              <a:rPr kumimoji="0" lang="en-GB" sz="20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a:t>
            </a:r>
            <a:r>
              <a:rPr lang="en-GB" sz="2000" b="1" kern="0" dirty="0">
                <a:solidFill>
                  <a:srgbClr val="1F3864"/>
                </a:solidFill>
                <a:latin typeface="Century Gothic"/>
                <a:ea typeface="Century Gothic"/>
                <a:cs typeface="Century Gothic"/>
                <a:sym typeface="Century Gothic"/>
              </a:rPr>
              <a:t> </a:t>
            </a:r>
            <a:r>
              <a:rPr lang="en-GB" sz="2000" b="1" kern="0" dirty="0" err="1">
                <a:solidFill>
                  <a:srgbClr val="1F3864"/>
                </a:solidFill>
                <a:latin typeface="Century Gothic"/>
                <a:ea typeface="Century Gothic"/>
                <a:cs typeface="Century Gothic"/>
                <a:sym typeface="Century Gothic"/>
              </a:rPr>
              <a:t>aber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 name="Google Shape;1477;p31">
            <a:extLst>
              <a:ext uri="{FF2B5EF4-FFF2-40B4-BE49-F238E27FC236}">
                <a16:creationId xmlns:a16="http://schemas.microsoft.com/office/drawing/2014/main" id="{1D24CD17-9F66-4461-BC94-798B000C7562}"/>
              </a:ext>
            </a:extLst>
          </p:cNvPr>
          <p:cNvSpPr/>
          <p:nvPr/>
        </p:nvSpPr>
        <p:spPr>
          <a:xfrm>
            <a:off x="275730" y="2588745"/>
            <a:ext cx="5681722"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Ich</a:t>
            </a:r>
            <a:r>
              <a:rPr kumimoji="0" lang="en-GB" sz="20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noProof="0" dirty="0" err="1">
                <a:ln>
                  <a:noFill/>
                </a:ln>
                <a:solidFill>
                  <a:srgbClr val="1F3864"/>
                </a:solidFill>
                <a:effectLst/>
                <a:uLnTx/>
                <a:uFillTx/>
                <a:latin typeface="Century Gothic"/>
                <a:ea typeface="Century Gothic"/>
                <a:cs typeface="Century Gothic"/>
                <a:sym typeface="Century Gothic"/>
              </a:rPr>
              <a:t>habe</a:t>
            </a:r>
            <a:r>
              <a:rPr kumimoji="0" lang="en-GB" sz="20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 das </a:t>
            </a:r>
            <a:r>
              <a:rPr kumimoji="0" lang="en-GB" sz="2000" b="1" i="0" u="none" strike="noStrike" kern="0" cap="none" spc="0" normalizeH="0" noProof="0" dirty="0" err="1">
                <a:ln>
                  <a:noFill/>
                </a:ln>
                <a:solidFill>
                  <a:srgbClr val="1F3864"/>
                </a:solidFill>
                <a:effectLst/>
                <a:uLnTx/>
                <a:uFillTx/>
                <a:latin typeface="Century Gothic"/>
                <a:ea typeface="Century Gothic"/>
                <a:cs typeface="Century Gothic"/>
                <a:sym typeface="Century Gothic"/>
              </a:rPr>
              <a:t>neue</a:t>
            </a:r>
            <a:r>
              <a:rPr kumimoji="0" lang="en-GB" sz="20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 Essen </a:t>
            </a:r>
            <a:r>
              <a:rPr kumimoji="0" lang="en-GB" sz="2000" b="1" i="0" u="none" strike="noStrike" kern="0" cap="none" spc="0" normalizeH="0" noProof="0" dirty="0" err="1">
                <a:ln>
                  <a:noFill/>
                </a:ln>
                <a:solidFill>
                  <a:srgbClr val="1F3864"/>
                </a:solidFill>
                <a:effectLst/>
                <a:uLnTx/>
                <a:uFillTx/>
                <a:latin typeface="Century Gothic"/>
                <a:ea typeface="Century Gothic"/>
                <a:cs typeface="Century Gothic"/>
                <a:sym typeface="Century Gothic"/>
              </a:rPr>
              <a:t>probiert</a:t>
            </a:r>
            <a:r>
              <a:rPr kumimoji="0" lang="en-GB" sz="20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noProof="0" dirty="0" err="1">
                <a:ln>
                  <a:noFill/>
                </a:ln>
                <a:solidFill>
                  <a:srgbClr val="1F3864"/>
                </a:solidFill>
                <a:effectLst/>
                <a:uLnTx/>
                <a:uFillTx/>
                <a:latin typeface="Century Gothic"/>
                <a:ea typeface="Century Gothic"/>
                <a:cs typeface="Century Gothic"/>
                <a:sym typeface="Century Gothic"/>
              </a:rPr>
              <a:t>während</a:t>
            </a:r>
            <a:r>
              <a:rPr kumimoji="0" lang="en-GB" sz="20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 name="Google Shape;1478;p31">
            <a:extLst>
              <a:ext uri="{FF2B5EF4-FFF2-40B4-BE49-F238E27FC236}">
                <a16:creationId xmlns:a16="http://schemas.microsoft.com/office/drawing/2014/main" id="{857EA9CA-FAD4-4271-B0E7-C5FD053B382A}"/>
              </a:ext>
            </a:extLst>
          </p:cNvPr>
          <p:cNvSpPr/>
          <p:nvPr/>
        </p:nvSpPr>
        <p:spPr>
          <a:xfrm>
            <a:off x="275727" y="4500947"/>
            <a:ext cx="5681725"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Es war toll,</a:t>
            </a:r>
            <a:r>
              <a:rPr kumimoji="0" lang="en-GB" sz="20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noProof="0" dirty="0" err="1">
                <a:ln>
                  <a:noFill/>
                </a:ln>
                <a:solidFill>
                  <a:srgbClr val="1F3864"/>
                </a:solidFill>
                <a:effectLst/>
                <a:uLnTx/>
                <a:uFillTx/>
                <a:latin typeface="Century Gothic"/>
                <a:ea typeface="Century Gothic"/>
                <a:cs typeface="Century Gothic"/>
                <a:sym typeface="Century Gothic"/>
              </a:rPr>
              <a:t>dass</a:t>
            </a:r>
            <a:r>
              <a:rPr kumimoji="0" lang="en-GB" sz="20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a:t>
            </a:r>
            <a:endParaRPr kumimoji="0"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4" name="Google Shape;1479;p31">
            <a:extLst>
              <a:ext uri="{FF2B5EF4-FFF2-40B4-BE49-F238E27FC236}">
                <a16:creationId xmlns:a16="http://schemas.microsoft.com/office/drawing/2014/main" id="{93FB5AAA-A9A9-4CAF-822B-C9B316533D82}"/>
              </a:ext>
            </a:extLst>
          </p:cNvPr>
          <p:cNvSpPr/>
          <p:nvPr/>
        </p:nvSpPr>
        <p:spPr>
          <a:xfrm>
            <a:off x="275729" y="3544846"/>
            <a:ext cx="5681726"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Es war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schwer</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r>
              <a:rPr kumimoji="0" lang="en-GB" sz="20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noProof="0" dirty="0" err="1">
                <a:ln>
                  <a:noFill/>
                </a:ln>
                <a:solidFill>
                  <a:srgbClr val="1F3864"/>
                </a:solidFill>
                <a:effectLst/>
                <a:uLnTx/>
                <a:uFillTx/>
                <a:latin typeface="Century Gothic"/>
                <a:ea typeface="Century Gothic"/>
                <a:cs typeface="Century Gothic"/>
                <a:sym typeface="Century Gothic"/>
              </a:rPr>
              <a:t>aber</a:t>
            </a:r>
            <a:r>
              <a:rPr kumimoji="0" lang="en-GB" sz="20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Google Shape;1480;p31">
            <a:extLst>
              <a:ext uri="{FF2B5EF4-FFF2-40B4-BE49-F238E27FC236}">
                <a16:creationId xmlns:a16="http://schemas.microsoft.com/office/drawing/2014/main" id="{D6442632-7FDE-4CF6-93E2-D45FB11EA7ED}"/>
              </a:ext>
            </a:extLst>
          </p:cNvPr>
          <p:cNvSpPr/>
          <p:nvPr/>
        </p:nvSpPr>
        <p:spPr>
          <a:xfrm>
            <a:off x="269215" y="5457048"/>
            <a:ext cx="5681725"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Es</a:t>
            </a:r>
            <a:r>
              <a:rPr kumimoji="0" lang="en-GB" sz="20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 hat </a:t>
            </a:r>
            <a:r>
              <a:rPr kumimoji="0" lang="en-GB" sz="2000" b="1" i="0" u="none" strike="noStrike" kern="0" cap="none" spc="0" normalizeH="0" noProof="0" dirty="0" err="1">
                <a:ln>
                  <a:noFill/>
                </a:ln>
                <a:solidFill>
                  <a:srgbClr val="1F3864"/>
                </a:solidFill>
                <a:effectLst/>
                <a:uLnTx/>
                <a:uFillTx/>
                <a:latin typeface="Century Gothic"/>
                <a:ea typeface="Century Gothic"/>
                <a:cs typeface="Century Gothic"/>
                <a:sym typeface="Century Gothic"/>
              </a:rPr>
              <a:t>eine</a:t>
            </a:r>
            <a:r>
              <a:rPr kumimoji="0" lang="en-GB" sz="20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noProof="0" dirty="0" err="1">
                <a:ln>
                  <a:noFill/>
                </a:ln>
                <a:solidFill>
                  <a:srgbClr val="1F3864"/>
                </a:solidFill>
                <a:effectLst/>
                <a:uLnTx/>
                <a:uFillTx/>
                <a:latin typeface="Century Gothic"/>
                <a:ea typeface="Century Gothic"/>
                <a:cs typeface="Century Gothic"/>
                <a:sym typeface="Century Gothic"/>
              </a:rPr>
              <a:t>Weile</a:t>
            </a:r>
            <a:r>
              <a:rPr kumimoji="0" lang="en-GB" sz="20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noProof="0" dirty="0" err="1">
                <a:ln>
                  <a:noFill/>
                </a:ln>
                <a:solidFill>
                  <a:srgbClr val="1F3864"/>
                </a:solidFill>
                <a:effectLst/>
                <a:uLnTx/>
                <a:uFillTx/>
                <a:latin typeface="Century Gothic"/>
                <a:ea typeface="Century Gothic"/>
                <a:cs typeface="Century Gothic"/>
                <a:sym typeface="Century Gothic"/>
              </a:rPr>
              <a:t>gedauert</a:t>
            </a:r>
            <a:r>
              <a:rPr kumimoji="0" lang="en-GB" sz="20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 bevor…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7" name="Google Shape;1528;p33">
            <a:extLst>
              <a:ext uri="{FF2B5EF4-FFF2-40B4-BE49-F238E27FC236}">
                <a16:creationId xmlns:a16="http://schemas.microsoft.com/office/drawing/2014/main" id="{A93C2CE1-E1FA-4F58-978D-88A76B551CE4}"/>
              </a:ext>
            </a:extLst>
          </p:cNvPr>
          <p:cNvSpPr/>
          <p:nvPr/>
        </p:nvSpPr>
        <p:spPr>
          <a:xfrm>
            <a:off x="245015" y="1992263"/>
            <a:ext cx="3631122"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dirty="0">
                <a:solidFill>
                  <a:srgbClr val="1F3864"/>
                </a:solidFill>
                <a:latin typeface="Century Gothic"/>
                <a:ea typeface="Century Gothic"/>
                <a:cs typeface="Century Gothic"/>
                <a:sym typeface="Century Gothic"/>
              </a:rPr>
              <a:t>i</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ch</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wollte</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mehr</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sagen</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8" name="Google Shape;1528;p33">
            <a:extLst>
              <a:ext uri="{FF2B5EF4-FFF2-40B4-BE49-F238E27FC236}">
                <a16:creationId xmlns:a16="http://schemas.microsoft.com/office/drawing/2014/main" id="{4CDFB60A-5933-4C0B-9528-A07DA32B4A90}"/>
              </a:ext>
            </a:extLst>
          </p:cNvPr>
          <p:cNvSpPr/>
          <p:nvPr/>
        </p:nvSpPr>
        <p:spPr>
          <a:xfrm>
            <a:off x="245014" y="2851711"/>
            <a:ext cx="654504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dirty="0" err="1">
                <a:solidFill>
                  <a:srgbClr val="1F3864"/>
                </a:solidFill>
                <a:latin typeface="Century Gothic"/>
                <a:ea typeface="Century Gothic"/>
                <a:cs typeface="Century Gothic"/>
                <a:sym typeface="Century Gothic"/>
              </a:rPr>
              <a:t>mein</a:t>
            </a:r>
            <a:r>
              <a:rPr lang="en-GB" sz="2000" b="1" i="1" kern="0" dirty="0">
                <a:solidFill>
                  <a:srgbClr val="1F3864"/>
                </a:solidFill>
                <a:latin typeface="Century Gothic"/>
                <a:ea typeface="Century Gothic"/>
                <a:cs typeface="Century Gothic"/>
                <a:sym typeface="Century Gothic"/>
              </a:rPr>
              <a:t> </a:t>
            </a:r>
            <a:r>
              <a:rPr lang="en-GB" sz="2000" b="1" i="1" kern="0" dirty="0" err="1">
                <a:solidFill>
                  <a:srgbClr val="1F3864"/>
                </a:solidFill>
                <a:latin typeface="Century Gothic"/>
                <a:ea typeface="Century Gothic"/>
                <a:cs typeface="Century Gothic"/>
                <a:sym typeface="Century Gothic"/>
              </a:rPr>
              <a:t>Bruder</a:t>
            </a:r>
            <a:r>
              <a:rPr lang="en-GB" sz="2000" b="1" i="1" kern="0" dirty="0">
                <a:solidFill>
                  <a:srgbClr val="1F3864"/>
                </a:solidFill>
                <a:latin typeface="Century Gothic"/>
                <a:ea typeface="Century Gothic"/>
                <a:cs typeface="Century Gothic"/>
                <a:sym typeface="Century Gothic"/>
              </a:rPr>
              <a:t> sein </a:t>
            </a:r>
            <a:r>
              <a:rPr lang="en-GB" sz="2000" b="1" i="1" kern="0" dirty="0" err="1">
                <a:solidFill>
                  <a:srgbClr val="1F3864"/>
                </a:solidFill>
                <a:latin typeface="Century Gothic"/>
                <a:ea typeface="Century Gothic"/>
                <a:cs typeface="Century Gothic"/>
                <a:sym typeface="Century Gothic"/>
              </a:rPr>
              <a:t>Lieblingsessen</a:t>
            </a:r>
            <a:r>
              <a:rPr lang="en-GB" sz="2000" b="1" i="1" kern="0" dirty="0">
                <a:solidFill>
                  <a:srgbClr val="1F3864"/>
                </a:solidFill>
                <a:latin typeface="Century Gothic"/>
                <a:ea typeface="Century Gothic"/>
                <a:cs typeface="Century Gothic"/>
                <a:sym typeface="Century Gothic"/>
              </a:rPr>
              <a:t> </a:t>
            </a:r>
            <a:r>
              <a:rPr lang="en-GB" sz="2000" b="1" i="1" kern="0" dirty="0" err="1">
                <a:solidFill>
                  <a:srgbClr val="1F3864"/>
                </a:solidFill>
                <a:latin typeface="Century Gothic"/>
                <a:ea typeface="Century Gothic"/>
                <a:cs typeface="Century Gothic"/>
                <a:sym typeface="Century Gothic"/>
              </a:rPr>
              <a:t>essen</a:t>
            </a:r>
            <a:r>
              <a:rPr lang="en-GB" sz="2000" b="1" i="1" kern="0" dirty="0">
                <a:solidFill>
                  <a:srgbClr val="1F3864"/>
                </a:solidFill>
                <a:latin typeface="Century Gothic"/>
                <a:ea typeface="Century Gothic"/>
                <a:cs typeface="Century Gothic"/>
                <a:sym typeface="Century Gothic"/>
              </a:rPr>
              <a:t> </a:t>
            </a:r>
            <a:r>
              <a:rPr lang="en-GB" sz="2000" b="1" i="1" kern="0" dirty="0" err="1">
                <a:solidFill>
                  <a:srgbClr val="1F3864"/>
                </a:solidFill>
                <a:latin typeface="Century Gothic"/>
                <a:ea typeface="Century Gothic"/>
                <a:cs typeface="Century Gothic"/>
                <a:sym typeface="Century Gothic"/>
              </a:rPr>
              <a:t>wollte</a:t>
            </a:r>
            <a:r>
              <a:rPr lang="en-GB" sz="2000" b="1" i="1" kern="0" dirty="0">
                <a:solidFill>
                  <a:srgbClr val="1F3864"/>
                </a:solidFill>
                <a:latin typeface="Century Gothic"/>
                <a:ea typeface="Century Gothic"/>
                <a:cs typeface="Century Gothic"/>
                <a:sym typeface="Century Gothic"/>
              </a:rPr>
              <a:t>.</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9" name="Google Shape;1528;p33">
            <a:extLst>
              <a:ext uri="{FF2B5EF4-FFF2-40B4-BE49-F238E27FC236}">
                <a16:creationId xmlns:a16="http://schemas.microsoft.com/office/drawing/2014/main" id="{4EF651C1-18F5-4F71-9E99-173AED68B2AD}"/>
              </a:ext>
            </a:extLst>
          </p:cNvPr>
          <p:cNvSpPr/>
          <p:nvPr/>
        </p:nvSpPr>
        <p:spPr>
          <a:xfrm>
            <a:off x="245013" y="3833512"/>
            <a:ext cx="654504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dirty="0">
                <a:solidFill>
                  <a:srgbClr val="1F3864"/>
                </a:solidFill>
                <a:latin typeface="Century Gothic"/>
                <a:ea typeface="Century Gothic"/>
                <a:cs typeface="Century Gothic"/>
                <a:sym typeface="Century Gothic"/>
              </a:rPr>
              <a:t>ich </a:t>
            </a:r>
            <a:r>
              <a:rPr lang="en-GB" sz="2000" b="1" i="1" kern="0" dirty="0" err="1">
                <a:solidFill>
                  <a:srgbClr val="1F3864"/>
                </a:solidFill>
                <a:latin typeface="Century Gothic"/>
                <a:ea typeface="Century Gothic"/>
                <a:cs typeface="Century Gothic"/>
                <a:sym typeface="Century Gothic"/>
              </a:rPr>
              <a:t>musste</a:t>
            </a:r>
            <a:r>
              <a:rPr lang="en-GB" sz="2000" b="1" i="1" kern="0" dirty="0">
                <a:solidFill>
                  <a:srgbClr val="1F3864"/>
                </a:solidFill>
                <a:latin typeface="Century Gothic"/>
                <a:ea typeface="Century Gothic"/>
                <a:cs typeface="Century Gothic"/>
                <a:sym typeface="Century Gothic"/>
              </a:rPr>
              <a:t> </a:t>
            </a:r>
            <a:r>
              <a:rPr lang="en-GB" sz="2000" b="1" i="1" kern="0" dirty="0" err="1">
                <a:solidFill>
                  <a:srgbClr val="1F3864"/>
                </a:solidFill>
                <a:latin typeface="Century Gothic"/>
                <a:ea typeface="Century Gothic"/>
                <a:cs typeface="Century Gothic"/>
                <a:sym typeface="Century Gothic"/>
              </a:rPr>
              <a:t>meine</a:t>
            </a:r>
            <a:r>
              <a:rPr lang="en-GB" sz="2000" b="1" i="1" kern="0" dirty="0">
                <a:solidFill>
                  <a:srgbClr val="1F3864"/>
                </a:solidFill>
                <a:latin typeface="Century Gothic"/>
                <a:ea typeface="Century Gothic"/>
                <a:cs typeface="Century Gothic"/>
                <a:sym typeface="Century Gothic"/>
              </a:rPr>
              <a:t> </a:t>
            </a:r>
            <a:r>
              <a:rPr lang="en-GB" sz="2000" b="1" i="1" kern="0" dirty="0" err="1">
                <a:solidFill>
                  <a:srgbClr val="1F3864"/>
                </a:solidFill>
                <a:latin typeface="Century Gothic"/>
                <a:ea typeface="Century Gothic"/>
                <a:cs typeface="Century Gothic"/>
                <a:sym typeface="Century Gothic"/>
              </a:rPr>
              <a:t>Hausaufgaben</a:t>
            </a:r>
            <a:r>
              <a:rPr lang="en-GB" sz="2000" b="1" i="1" kern="0" dirty="0">
                <a:solidFill>
                  <a:srgbClr val="1F3864"/>
                </a:solidFill>
                <a:latin typeface="Century Gothic"/>
                <a:ea typeface="Century Gothic"/>
                <a:cs typeface="Century Gothic"/>
                <a:sym typeface="Century Gothic"/>
              </a:rPr>
              <a:t> </a:t>
            </a:r>
            <a:r>
              <a:rPr lang="en-GB" sz="2000" b="1" i="1" kern="0" dirty="0" err="1">
                <a:solidFill>
                  <a:srgbClr val="1F3864"/>
                </a:solidFill>
                <a:latin typeface="Century Gothic"/>
                <a:ea typeface="Century Gothic"/>
                <a:cs typeface="Century Gothic"/>
                <a:sym typeface="Century Gothic"/>
              </a:rPr>
              <a:t>machen</a:t>
            </a:r>
            <a:r>
              <a:rPr lang="en-GB" sz="2000" b="1" i="1" kern="0" dirty="0">
                <a:solidFill>
                  <a:srgbClr val="1F3864"/>
                </a:solidFill>
                <a:latin typeface="Century Gothic"/>
                <a:ea typeface="Century Gothic"/>
                <a:cs typeface="Century Gothic"/>
                <a:sym typeface="Century Gothic"/>
              </a:rPr>
              <a:t>.</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40" name="Google Shape;1528;p33">
            <a:extLst>
              <a:ext uri="{FF2B5EF4-FFF2-40B4-BE49-F238E27FC236}">
                <a16:creationId xmlns:a16="http://schemas.microsoft.com/office/drawing/2014/main" id="{E59BCFBF-47DC-4B9F-A3D9-1AEC46FC1E18}"/>
              </a:ext>
            </a:extLst>
          </p:cNvPr>
          <p:cNvSpPr/>
          <p:nvPr/>
        </p:nvSpPr>
        <p:spPr>
          <a:xfrm>
            <a:off x="245013" y="4801286"/>
            <a:ext cx="5712440" cy="400069"/>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000" b="1" i="1" kern="0" dirty="0">
                <a:solidFill>
                  <a:srgbClr val="1F3864"/>
                </a:solidFill>
                <a:latin typeface="Century Gothic"/>
                <a:ea typeface="Century Gothic"/>
                <a:cs typeface="Century Gothic"/>
                <a:sym typeface="Century Gothic"/>
              </a:rPr>
              <a:t>ich </a:t>
            </a:r>
            <a:r>
              <a:rPr lang="en-GB" sz="2000" b="1" i="1" kern="0" dirty="0" err="1">
                <a:solidFill>
                  <a:srgbClr val="1F3864"/>
                </a:solidFill>
                <a:latin typeface="Century Gothic"/>
                <a:ea typeface="Century Gothic"/>
                <a:cs typeface="Century Gothic"/>
                <a:sym typeface="Century Gothic"/>
              </a:rPr>
              <a:t>mit</a:t>
            </a:r>
            <a:r>
              <a:rPr lang="en-GB" sz="2000" b="1" i="1" kern="0" dirty="0">
                <a:solidFill>
                  <a:srgbClr val="1F3864"/>
                </a:solidFill>
                <a:latin typeface="Century Gothic"/>
                <a:ea typeface="Century Gothic"/>
                <a:cs typeface="Century Gothic"/>
                <a:sym typeface="Century Gothic"/>
              </a:rPr>
              <a:t> </a:t>
            </a:r>
            <a:r>
              <a:rPr lang="en-GB" sz="2000" b="1" i="1" kern="0" dirty="0" err="1">
                <a:solidFill>
                  <a:srgbClr val="1F3864"/>
                </a:solidFill>
                <a:latin typeface="Century Gothic"/>
                <a:ea typeface="Century Gothic"/>
                <a:cs typeface="Century Gothic"/>
                <a:sym typeface="Century Gothic"/>
              </a:rPr>
              <a:t>meiner</a:t>
            </a:r>
            <a:r>
              <a:rPr lang="en-GB" sz="2000" b="1" i="1" kern="0" dirty="0">
                <a:solidFill>
                  <a:srgbClr val="1F3864"/>
                </a:solidFill>
                <a:latin typeface="Century Gothic"/>
                <a:ea typeface="Century Gothic"/>
                <a:cs typeface="Century Gothic"/>
                <a:sym typeface="Century Gothic"/>
              </a:rPr>
              <a:t> </a:t>
            </a:r>
            <a:r>
              <a:rPr lang="en-GB" sz="2000" b="1" i="1" kern="0" dirty="0" err="1">
                <a:solidFill>
                  <a:srgbClr val="1F3864"/>
                </a:solidFill>
                <a:latin typeface="Century Gothic"/>
                <a:ea typeface="Century Gothic"/>
                <a:cs typeface="Century Gothic"/>
                <a:sym typeface="Century Gothic"/>
              </a:rPr>
              <a:t>Familie</a:t>
            </a:r>
            <a:r>
              <a:rPr lang="en-GB" sz="2000" b="1" i="1" kern="0" dirty="0">
                <a:solidFill>
                  <a:srgbClr val="1F3864"/>
                </a:solidFill>
                <a:latin typeface="Century Gothic"/>
                <a:ea typeface="Century Gothic"/>
                <a:cs typeface="Century Gothic"/>
                <a:sym typeface="Century Gothic"/>
              </a:rPr>
              <a:t> </a:t>
            </a:r>
            <a:r>
              <a:rPr lang="en-GB" sz="2000" b="1" i="1" kern="0" dirty="0" err="1">
                <a:solidFill>
                  <a:srgbClr val="1F3864"/>
                </a:solidFill>
                <a:latin typeface="Century Gothic"/>
                <a:ea typeface="Century Gothic"/>
                <a:cs typeface="Century Gothic"/>
                <a:sym typeface="Century Gothic"/>
              </a:rPr>
              <a:t>reden</a:t>
            </a:r>
            <a:r>
              <a:rPr lang="en-GB" sz="2000" b="1" i="1" kern="0" dirty="0">
                <a:solidFill>
                  <a:srgbClr val="1F3864"/>
                </a:solidFill>
                <a:latin typeface="Century Gothic"/>
                <a:ea typeface="Century Gothic"/>
                <a:cs typeface="Century Gothic"/>
                <a:sym typeface="Century Gothic"/>
              </a:rPr>
              <a:t> </a:t>
            </a:r>
            <a:r>
              <a:rPr lang="en-GB" sz="2000" b="1" i="1" kern="0" dirty="0" err="1">
                <a:solidFill>
                  <a:srgbClr val="1F3864"/>
                </a:solidFill>
                <a:latin typeface="Century Gothic"/>
                <a:ea typeface="Century Gothic"/>
                <a:cs typeface="Century Gothic"/>
                <a:sym typeface="Century Gothic"/>
              </a:rPr>
              <a:t>konnte</a:t>
            </a:r>
            <a:r>
              <a:rPr lang="en-GB" sz="2000" b="1" i="1" kern="0" dirty="0">
                <a:solidFill>
                  <a:srgbClr val="1F3864"/>
                </a:solidFill>
                <a:latin typeface="Century Gothic"/>
                <a:ea typeface="Century Gothic"/>
                <a:cs typeface="Century Gothic"/>
                <a:sym typeface="Century Gothic"/>
              </a:rPr>
              <a:t> .</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41" name="Google Shape;1528;p33">
            <a:extLst>
              <a:ext uri="{FF2B5EF4-FFF2-40B4-BE49-F238E27FC236}">
                <a16:creationId xmlns:a16="http://schemas.microsoft.com/office/drawing/2014/main" id="{B38617AC-1422-4821-AB07-4D551F5F475B}"/>
              </a:ext>
            </a:extLst>
          </p:cNvPr>
          <p:cNvSpPr/>
          <p:nvPr/>
        </p:nvSpPr>
        <p:spPr>
          <a:xfrm>
            <a:off x="245011" y="5747617"/>
            <a:ext cx="568172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dirty="0">
                <a:solidFill>
                  <a:srgbClr val="1F3864"/>
                </a:solidFill>
                <a:latin typeface="Century Gothic"/>
                <a:ea typeface="Century Gothic"/>
                <a:cs typeface="Century Gothic"/>
                <a:sym typeface="Century Gothic"/>
              </a:rPr>
              <a:t>ich </a:t>
            </a:r>
            <a:r>
              <a:rPr lang="en-GB" sz="2000" b="1" i="1" kern="0" dirty="0" err="1">
                <a:solidFill>
                  <a:srgbClr val="1F3864"/>
                </a:solidFill>
                <a:latin typeface="Century Gothic"/>
                <a:ea typeface="Century Gothic"/>
                <a:cs typeface="Century Gothic"/>
                <a:sym typeface="Century Gothic"/>
              </a:rPr>
              <a:t>neue</a:t>
            </a:r>
            <a:r>
              <a:rPr lang="en-GB" sz="2000" b="1" i="1" kern="0" dirty="0">
                <a:solidFill>
                  <a:srgbClr val="1F3864"/>
                </a:solidFill>
                <a:latin typeface="Century Gothic"/>
                <a:ea typeface="Century Gothic"/>
                <a:cs typeface="Century Gothic"/>
                <a:sym typeface="Century Gothic"/>
              </a:rPr>
              <a:t> Freunde </a:t>
            </a:r>
            <a:r>
              <a:rPr lang="en-GB" sz="2000" b="1" i="1" kern="0" dirty="0" err="1">
                <a:solidFill>
                  <a:srgbClr val="1F3864"/>
                </a:solidFill>
                <a:latin typeface="Century Gothic"/>
                <a:ea typeface="Century Gothic"/>
                <a:cs typeface="Century Gothic"/>
                <a:sym typeface="Century Gothic"/>
              </a:rPr>
              <a:t>finden</a:t>
            </a:r>
            <a:r>
              <a:rPr lang="en-GB" sz="2000" b="1" i="1" kern="0" dirty="0">
                <a:solidFill>
                  <a:srgbClr val="1F3864"/>
                </a:solidFill>
                <a:latin typeface="Century Gothic"/>
                <a:ea typeface="Century Gothic"/>
                <a:cs typeface="Century Gothic"/>
                <a:sym typeface="Century Gothic"/>
              </a:rPr>
              <a:t> </a:t>
            </a:r>
            <a:r>
              <a:rPr lang="en-GB" sz="2000" b="1" i="1" kern="0" dirty="0" err="1">
                <a:solidFill>
                  <a:srgbClr val="1F3864"/>
                </a:solidFill>
                <a:latin typeface="Century Gothic"/>
                <a:ea typeface="Century Gothic"/>
                <a:cs typeface="Century Gothic"/>
                <a:sym typeface="Century Gothic"/>
              </a:rPr>
              <a:t>konnte</a:t>
            </a:r>
            <a:r>
              <a:rPr lang="en-GB" sz="2000" b="1" i="1" kern="0" dirty="0">
                <a:solidFill>
                  <a:srgbClr val="1F3864"/>
                </a:solidFill>
                <a:latin typeface="Century Gothic"/>
                <a:ea typeface="Century Gothic"/>
                <a:cs typeface="Century Gothic"/>
                <a:sym typeface="Century Gothic"/>
              </a:rPr>
              <a:t>.</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0" name="Google Shape;1493;p32">
            <a:extLst>
              <a:ext uri="{FF2B5EF4-FFF2-40B4-BE49-F238E27FC236}">
                <a16:creationId xmlns:a16="http://schemas.microsoft.com/office/drawing/2014/main" id="{5C715513-0FF4-41A0-9364-51600B1E5EED}"/>
              </a:ext>
            </a:extLst>
          </p:cNvPr>
          <p:cNvSpPr/>
          <p:nvPr/>
        </p:nvSpPr>
        <p:spPr>
          <a:xfrm>
            <a:off x="6228033" y="1698007"/>
            <a:ext cx="5681720"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Ich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hatte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keine</a:t>
            </a:r>
            <a:r>
              <a:rPr kumimoji="0" lang="en-GB" sz="20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noProof="0" dirty="0" err="1">
                <a:ln>
                  <a:noFill/>
                </a:ln>
                <a:solidFill>
                  <a:srgbClr val="1F3864"/>
                </a:solidFill>
                <a:effectLst/>
                <a:uLnTx/>
                <a:uFillTx/>
                <a:latin typeface="Century Gothic"/>
                <a:ea typeface="Century Gothic"/>
                <a:cs typeface="Century Gothic"/>
                <a:sym typeface="Century Gothic"/>
              </a:rPr>
              <a:t>deutschen</a:t>
            </a:r>
            <a:r>
              <a:rPr kumimoji="0" lang="en-GB" sz="20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 Freunde, bevor…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1494;p32">
            <a:extLst>
              <a:ext uri="{FF2B5EF4-FFF2-40B4-BE49-F238E27FC236}">
                <a16:creationId xmlns:a16="http://schemas.microsoft.com/office/drawing/2014/main" id="{A60D51F0-561E-44FE-BF28-3F76AB3E505D}"/>
              </a:ext>
            </a:extLst>
          </p:cNvPr>
          <p:cNvSpPr/>
          <p:nvPr/>
        </p:nvSpPr>
        <p:spPr>
          <a:xfrm>
            <a:off x="6234547" y="2582839"/>
            <a:ext cx="5712431"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Der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Wechsel</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war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schwer</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denn</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2" name="Google Shape;1495;p32">
            <a:extLst>
              <a:ext uri="{FF2B5EF4-FFF2-40B4-BE49-F238E27FC236}">
                <a16:creationId xmlns:a16="http://schemas.microsoft.com/office/drawing/2014/main" id="{17AD180F-E36F-4E64-94F6-54985DB45563}"/>
              </a:ext>
            </a:extLst>
          </p:cNvPr>
          <p:cNvSpPr/>
          <p:nvPr/>
        </p:nvSpPr>
        <p:spPr>
          <a:xfrm>
            <a:off x="6234541" y="4495041"/>
            <a:ext cx="5681728"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Mein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Nachbar</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hat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mich</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eingeladen</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obwohl</a:t>
            </a:r>
            <a:endParaRPr kumimoji="0"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3" name="Google Shape;1496;p32">
            <a:extLst>
              <a:ext uri="{FF2B5EF4-FFF2-40B4-BE49-F238E27FC236}">
                <a16:creationId xmlns:a16="http://schemas.microsoft.com/office/drawing/2014/main" id="{29E0F32E-A5AA-4DA9-BA22-F35EC7D5393A}"/>
              </a:ext>
            </a:extLst>
          </p:cNvPr>
          <p:cNvSpPr/>
          <p:nvPr/>
        </p:nvSpPr>
        <p:spPr>
          <a:xfrm>
            <a:off x="6234544" y="3538940"/>
            <a:ext cx="5681725"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Nach</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drei</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Monaten</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war es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besser</a:t>
            </a:r>
            <a:r>
              <a:rPr lang="en-GB" sz="2000" b="1" kern="0" dirty="0">
                <a:solidFill>
                  <a:srgbClr val="1F3864"/>
                </a:solidFill>
                <a:latin typeface="Century Gothic"/>
                <a:ea typeface="Century Gothic"/>
                <a:cs typeface="Century Gothic"/>
                <a:sym typeface="Century Gothic"/>
              </a:rPr>
              <a:t> und…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Google Shape;1497;p32">
            <a:extLst>
              <a:ext uri="{FF2B5EF4-FFF2-40B4-BE49-F238E27FC236}">
                <a16:creationId xmlns:a16="http://schemas.microsoft.com/office/drawing/2014/main" id="{FB34436C-1B45-4786-BE4E-B3F2A2409B87}"/>
              </a:ext>
            </a:extLst>
          </p:cNvPr>
          <p:cNvSpPr/>
          <p:nvPr/>
        </p:nvSpPr>
        <p:spPr>
          <a:xfrm>
            <a:off x="6228034" y="5451142"/>
            <a:ext cx="5681720"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lang="en-GB" sz="2000" b="1" kern="0" noProof="0" dirty="0">
                <a:solidFill>
                  <a:srgbClr val="1F3864"/>
                </a:solidFill>
                <a:latin typeface="Century Gothic"/>
                <a:ea typeface="Century Gothic"/>
                <a:cs typeface="Century Gothic"/>
                <a:sym typeface="Century Gothic"/>
              </a:rPr>
              <a:t>Ich </a:t>
            </a:r>
            <a:r>
              <a:rPr lang="en-GB" sz="2000" b="1" kern="0" noProof="0" dirty="0" err="1">
                <a:solidFill>
                  <a:srgbClr val="1F3864"/>
                </a:solidFill>
                <a:latin typeface="Century Gothic"/>
                <a:ea typeface="Century Gothic"/>
                <a:cs typeface="Century Gothic"/>
                <a:sym typeface="Century Gothic"/>
              </a:rPr>
              <a:t>habe</a:t>
            </a:r>
            <a:r>
              <a:rPr lang="en-GB" sz="2000" b="1" kern="0" noProof="0" dirty="0">
                <a:solidFill>
                  <a:srgbClr val="1F3864"/>
                </a:solidFill>
                <a:latin typeface="Century Gothic"/>
                <a:ea typeface="Century Gothic"/>
                <a:cs typeface="Century Gothic"/>
                <a:sym typeface="Century Gothic"/>
              </a:rPr>
              <a:t> </a:t>
            </a:r>
            <a:r>
              <a:rPr lang="en-GB" sz="2000" b="1" kern="0" noProof="0" dirty="0" err="1">
                <a:solidFill>
                  <a:srgbClr val="1F3864"/>
                </a:solidFill>
                <a:latin typeface="Century Gothic"/>
                <a:ea typeface="Century Gothic"/>
                <a:cs typeface="Century Gothic"/>
                <a:sym typeface="Century Gothic"/>
              </a:rPr>
              <a:t>mich</a:t>
            </a:r>
            <a:r>
              <a:rPr lang="en-GB" sz="2000" b="1" kern="0" noProof="0" dirty="0">
                <a:solidFill>
                  <a:srgbClr val="1F3864"/>
                </a:solidFill>
                <a:latin typeface="Century Gothic"/>
                <a:ea typeface="Century Gothic"/>
                <a:cs typeface="Century Gothic"/>
                <a:sym typeface="Century Gothic"/>
              </a:rPr>
              <a:t> </a:t>
            </a:r>
            <a:r>
              <a:rPr lang="en-GB" sz="2000" b="1" kern="0" noProof="0" dirty="0" err="1">
                <a:solidFill>
                  <a:srgbClr val="1F3864"/>
                </a:solidFill>
                <a:latin typeface="Century Gothic"/>
                <a:ea typeface="Century Gothic"/>
                <a:cs typeface="Century Gothic"/>
                <a:sym typeface="Century Gothic"/>
              </a:rPr>
              <a:t>besser</a:t>
            </a:r>
            <a:r>
              <a:rPr lang="en-GB" sz="2000" b="1" kern="0" noProof="0" dirty="0">
                <a:solidFill>
                  <a:srgbClr val="1F3864"/>
                </a:solidFill>
                <a:latin typeface="Century Gothic"/>
                <a:ea typeface="Century Gothic"/>
                <a:cs typeface="Century Gothic"/>
                <a:sym typeface="Century Gothic"/>
              </a:rPr>
              <a:t> </a:t>
            </a:r>
            <a:r>
              <a:rPr lang="en-GB" sz="2000" b="1" kern="0" noProof="0" dirty="0" err="1">
                <a:solidFill>
                  <a:srgbClr val="1F3864"/>
                </a:solidFill>
                <a:latin typeface="Century Gothic"/>
                <a:ea typeface="Century Gothic"/>
                <a:cs typeface="Century Gothic"/>
                <a:sym typeface="Century Gothic"/>
              </a:rPr>
              <a:t>gefühlt</a:t>
            </a:r>
            <a:r>
              <a:rPr lang="en-GB" sz="2000" b="1" kern="0" noProof="0" dirty="0">
                <a:solidFill>
                  <a:srgbClr val="1F3864"/>
                </a:solidFill>
                <a:latin typeface="Century Gothic"/>
                <a:ea typeface="Century Gothic"/>
                <a:cs typeface="Century Gothic"/>
                <a:sym typeface="Century Gothic"/>
              </a:rPr>
              <a:t>, </a:t>
            </a:r>
            <a:r>
              <a:rPr lang="en-GB" sz="2000" b="1" kern="0" noProof="0" dirty="0" err="1">
                <a:solidFill>
                  <a:srgbClr val="1F3864"/>
                </a:solidFill>
                <a:latin typeface="Century Gothic"/>
                <a:ea typeface="Century Gothic"/>
                <a:cs typeface="Century Gothic"/>
                <a:sym typeface="Century Gothic"/>
              </a:rPr>
              <a:t>obwohl</a:t>
            </a:r>
            <a:r>
              <a:rPr lang="en-GB" sz="2000" b="1" kern="0" noProof="0" dirty="0">
                <a:solidFill>
                  <a:srgbClr val="1F3864"/>
                </a:solidFill>
                <a:latin typeface="Century Gothic"/>
                <a:ea typeface="Century Gothic"/>
                <a:cs typeface="Century Gothic"/>
                <a:sym typeface="Century Gothic"/>
              </a:rPr>
              <a:t>…</a:t>
            </a:r>
            <a:endParaRPr kumimoji="0"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5" name="Google Shape;1528;p33">
            <a:extLst>
              <a:ext uri="{FF2B5EF4-FFF2-40B4-BE49-F238E27FC236}">
                <a16:creationId xmlns:a16="http://schemas.microsoft.com/office/drawing/2014/main" id="{7AB5DBF3-0C9F-4A33-B43F-1BF1779C3DBA}"/>
              </a:ext>
            </a:extLst>
          </p:cNvPr>
          <p:cNvSpPr/>
          <p:nvPr/>
        </p:nvSpPr>
        <p:spPr>
          <a:xfrm>
            <a:off x="6214745" y="1992263"/>
            <a:ext cx="5072379"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dirty="0">
                <a:solidFill>
                  <a:srgbClr val="1F3864"/>
                </a:solidFill>
                <a:latin typeface="Century Gothic"/>
                <a:ea typeface="Century Gothic"/>
                <a:cs typeface="Century Gothic"/>
                <a:sym typeface="Century Gothic"/>
              </a:rPr>
              <a:t>i</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ch</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nach</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Deutschland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fahren</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musste</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6" name="Google Shape;1528;p33">
            <a:extLst>
              <a:ext uri="{FF2B5EF4-FFF2-40B4-BE49-F238E27FC236}">
                <a16:creationId xmlns:a16="http://schemas.microsoft.com/office/drawing/2014/main" id="{7B466E5F-6998-4E02-BDFB-873D5ED7A2D3}"/>
              </a:ext>
            </a:extLst>
          </p:cNvPr>
          <p:cNvSpPr/>
          <p:nvPr/>
        </p:nvSpPr>
        <p:spPr>
          <a:xfrm>
            <a:off x="6234540" y="2850732"/>
            <a:ext cx="5252609"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ich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wollte</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meine</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Kultur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nicht</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vergessen</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7" name="Google Shape;1528;p33">
            <a:extLst>
              <a:ext uri="{FF2B5EF4-FFF2-40B4-BE49-F238E27FC236}">
                <a16:creationId xmlns:a16="http://schemas.microsoft.com/office/drawing/2014/main" id="{413FC8BF-7AB2-4670-8C2D-1CE3D97370DE}"/>
              </a:ext>
            </a:extLst>
          </p:cNvPr>
          <p:cNvSpPr/>
          <p:nvPr/>
        </p:nvSpPr>
        <p:spPr>
          <a:xfrm>
            <a:off x="6236304" y="3860027"/>
            <a:ext cx="3631122"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ich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wollte</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öfter</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ausgehen</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8" name="Google Shape;1528;p33">
            <a:extLst>
              <a:ext uri="{FF2B5EF4-FFF2-40B4-BE49-F238E27FC236}">
                <a16:creationId xmlns:a16="http://schemas.microsoft.com/office/drawing/2014/main" id="{4AFBA027-371C-4794-955C-A5531F330891}"/>
              </a:ext>
            </a:extLst>
          </p:cNvPr>
          <p:cNvSpPr/>
          <p:nvPr/>
        </p:nvSpPr>
        <p:spPr>
          <a:xfrm>
            <a:off x="6228033" y="4796726"/>
            <a:ext cx="5259116" cy="400069"/>
          </a:xfrm>
          <a:prstGeom prst="rect">
            <a:avLst/>
          </a:prstGeom>
          <a:noFill/>
          <a:ln>
            <a:noFill/>
          </a:ln>
        </p:spPr>
        <p:txBody>
          <a:bodyPr spcFirstLastPara="1" wrap="square" lIns="91425" tIns="45700" rIns="91425" bIns="45700" anchor="t" anchorCtr="0">
            <a:spAutoFit/>
          </a:bodyPr>
          <a:lstStyle/>
          <a:p>
            <a:pPr lvl="0">
              <a:buClr>
                <a:srgbClr val="000000"/>
              </a:buClr>
              <a:defRPr/>
            </a:pP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ich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nicht</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auf die Party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gehen</a:t>
            </a:r>
            <a:r>
              <a:rPr lang="en-GB" sz="2000" b="1" i="1" kern="0" dirty="0">
                <a:solidFill>
                  <a:srgbClr val="1F3864"/>
                </a:solidFill>
                <a:latin typeface="Century Gothic"/>
                <a:ea typeface="Century Gothic"/>
                <a:cs typeface="Century Gothic"/>
                <a:sym typeface="Century Gothic"/>
              </a:rPr>
              <a:t> </a:t>
            </a:r>
            <a:r>
              <a:rPr lang="en-GB" sz="2000" b="1" i="1" kern="0" dirty="0" err="1">
                <a:solidFill>
                  <a:srgbClr val="1F3864"/>
                </a:solidFill>
                <a:latin typeface="Century Gothic"/>
                <a:ea typeface="Century Gothic"/>
                <a:cs typeface="Century Gothic"/>
                <a:sym typeface="Century Gothic"/>
              </a:rPr>
              <a:t>wollte</a:t>
            </a:r>
            <a:r>
              <a:rPr lang="en-GB" sz="2000" b="1" i="1" kern="0" dirty="0">
                <a:solidFill>
                  <a:srgbClr val="1F3864"/>
                </a:solidFill>
                <a:latin typeface="Century Gothic"/>
                <a:ea typeface="Century Gothic"/>
                <a:cs typeface="Century Gothic"/>
                <a:sym typeface="Century Gothic"/>
              </a:rPr>
              <a:t>.</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9" name="Google Shape;1528;p33">
            <a:extLst>
              <a:ext uri="{FF2B5EF4-FFF2-40B4-BE49-F238E27FC236}">
                <a16:creationId xmlns:a16="http://schemas.microsoft.com/office/drawing/2014/main" id="{EE445221-E461-430E-A6F3-E2365641AFAB}"/>
              </a:ext>
            </a:extLst>
          </p:cNvPr>
          <p:cNvSpPr/>
          <p:nvPr/>
        </p:nvSpPr>
        <p:spPr>
          <a:xfrm>
            <a:off x="6241061" y="5759940"/>
            <a:ext cx="5675207" cy="400069"/>
          </a:xfrm>
          <a:prstGeom prst="rect">
            <a:avLst/>
          </a:prstGeom>
          <a:noFill/>
          <a:ln>
            <a:noFill/>
          </a:ln>
        </p:spPr>
        <p:txBody>
          <a:bodyPr spcFirstLastPara="1" wrap="square" lIns="91425" tIns="45700" rIns="91425" bIns="45700" anchor="t" anchorCtr="0">
            <a:spAutoFit/>
          </a:bodyPr>
          <a:lstStyle/>
          <a:p>
            <a:pPr lvl="0">
              <a:buClr>
                <a:srgbClr val="000000"/>
              </a:buClr>
              <a:defRPr/>
            </a:pP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ich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immer</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noch</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nach</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Hause</a:t>
            </a:r>
            <a:r>
              <a:rPr kumimoji="0" lang="en-GB" sz="2000" b="1"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1"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gehen</a:t>
            </a:r>
            <a:r>
              <a:rPr lang="en-GB" sz="2000" b="1" i="1" kern="0" dirty="0">
                <a:solidFill>
                  <a:srgbClr val="1F3864"/>
                </a:solidFill>
                <a:latin typeface="Century Gothic"/>
                <a:ea typeface="Century Gothic"/>
                <a:cs typeface="Century Gothic"/>
                <a:sym typeface="Century Gothic"/>
              </a:rPr>
              <a:t> </a:t>
            </a:r>
            <a:r>
              <a:rPr lang="en-GB" sz="2000" b="1" i="1" kern="0" dirty="0" err="1">
                <a:solidFill>
                  <a:srgbClr val="1F3864"/>
                </a:solidFill>
                <a:latin typeface="Century Gothic"/>
                <a:ea typeface="Century Gothic"/>
                <a:cs typeface="Century Gothic"/>
                <a:sym typeface="Century Gothic"/>
              </a:rPr>
              <a:t>wollte</a:t>
            </a:r>
            <a:r>
              <a:rPr lang="en-GB" sz="2000" b="1" i="1" kern="0" dirty="0">
                <a:solidFill>
                  <a:srgbClr val="1F3864"/>
                </a:solidFill>
                <a:latin typeface="Century Gothic"/>
                <a:ea typeface="Century Gothic"/>
                <a:cs typeface="Century Gothic"/>
                <a:sym typeface="Century Gothic"/>
              </a:rPr>
              <a:t>.</a:t>
            </a:r>
            <a:endParaRPr kumimoji="0" sz="1800" b="0" i="1"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51108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latin typeface="Century Gothic" panose="020B0502020202020204" pitchFamily="34" charset="0"/>
              </a:rPr>
              <a:t>Hausaufgaben</a:t>
            </a:r>
            <a:endParaRPr lang="en-GB" sz="3600" b="1" dirty="0">
              <a:solidFill>
                <a:schemeClr val="bg1"/>
              </a:solidFill>
              <a:latin typeface="Century Gothic" panose="020B0502020202020204" pitchFamily="34" charset="0"/>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2.2 Week 1)</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537121"/>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202938" y="4240280"/>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650840"/>
            <a:ext cx="11066804"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Term 2.1 Week 4</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Term 1.1 Week 7</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the letter Q">
            <a:hlinkClick r:id="rId7"/>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4" name="Picture 3">
            <a:extLst>
              <a:ext uri="{FF2B5EF4-FFF2-40B4-BE49-F238E27FC236}">
                <a16:creationId xmlns:a16="http://schemas.microsoft.com/office/drawing/2014/main" id="{ED1B2EB0-B0A3-BE41-B337-C6689A1A6A6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03600" y="2371494"/>
            <a:ext cx="1270000" cy="1270000"/>
          </a:xfrm>
          <a:prstGeom prst="rect">
            <a:avLst/>
          </a:prstGeom>
        </p:spPr>
      </p:pic>
      <p:sp>
        <p:nvSpPr>
          <p:cNvPr id="14" name="TextBox 13">
            <a:extLst>
              <a:ext uri="{FF2B5EF4-FFF2-40B4-BE49-F238E27FC236}">
                <a16:creationId xmlns:a16="http://schemas.microsoft.com/office/drawing/2014/main" id="{BACE33C6-3221-EC4C-9E4F-AFDD14C461F3}"/>
              </a:ext>
            </a:extLst>
          </p:cNvPr>
          <p:cNvSpPr txBox="1"/>
          <p:nvPr/>
        </p:nvSpPr>
        <p:spPr>
          <a:xfrm>
            <a:off x="175149" y="478979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9" name="Picture 8">
            <a:extLst>
              <a:ext uri="{FF2B5EF4-FFF2-40B4-BE49-F238E27FC236}">
                <a16:creationId xmlns:a16="http://schemas.microsoft.com/office/drawing/2014/main" id="{140F2B57-23D8-2640-8FA0-FB81B8F8B15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351107" y="4139425"/>
            <a:ext cx="1444960" cy="1444960"/>
          </a:xfrm>
          <a:prstGeom prst="rect">
            <a:avLst/>
          </a:prstGeom>
        </p:spPr>
      </p:pic>
    </p:spTree>
    <p:extLst>
      <p:ext uri="{BB962C8B-B14F-4D97-AF65-F5344CB8AC3E}">
        <p14:creationId xmlns:p14="http://schemas.microsoft.com/office/powerpoint/2010/main" val="2578207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4980697-7207-C848-A641-548C1AC9CEAF}"/>
              </a:ext>
            </a:extLst>
          </p:cNvPr>
          <p:cNvSpPr>
            <a:spLocks noGrp="1"/>
          </p:cNvSpPr>
          <p:nvPr>
            <p:ph type="title"/>
          </p:nvPr>
        </p:nvSpPr>
        <p:spPr>
          <a:xfrm>
            <a:off x="5388203" y="28800"/>
            <a:ext cx="1407695" cy="1494647"/>
          </a:xfrm>
        </p:spPr>
        <p:txBody>
          <a:bodyPr>
            <a:noAutofit/>
          </a:bodyPr>
          <a:lstStyle/>
          <a:p>
            <a:pPr algn="ctr"/>
            <a:r>
              <a:rPr lang="en-GB" sz="12000" b="1" dirty="0">
                <a:solidFill>
                  <a:srgbClr val="002060"/>
                </a:solidFill>
                <a:cs typeface="Calibri" panose="020F0502020204030204" pitchFamily="34" charset="0"/>
              </a:rPr>
              <a:t>e</a:t>
            </a:r>
            <a:endParaRPr lang="en-US" sz="12000" dirty="0"/>
          </a:p>
        </p:txBody>
      </p:sp>
      <p:sp>
        <p:nvSpPr>
          <p:cNvPr id="4" name="Rounded Rectangle 3"/>
          <p:cNvSpPr/>
          <p:nvPr/>
        </p:nvSpPr>
        <p:spPr>
          <a:xfrm>
            <a:off x="3749141" y="1675977"/>
            <a:ext cx="4685822" cy="264180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nken</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717902" y="360901"/>
            <a:ext cx="230543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sser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5381031" y="4467455"/>
            <a:ext cx="150073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591745" y="3255766"/>
            <a:ext cx="152317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ng</a:t>
            </a:r>
            <a:endParaRPr kumimoji="0" lang="en-GB" sz="5400" b="0" i="1"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endParaRPr>
          </a:p>
        </p:txBody>
      </p:sp>
      <p:sp>
        <p:nvSpPr>
          <p:cNvPr id="8" name="Rectangle 7"/>
          <p:cNvSpPr/>
          <p:nvPr/>
        </p:nvSpPr>
        <p:spPr>
          <a:xfrm>
            <a:off x="728320" y="3299037"/>
            <a:ext cx="228460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5400" b="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lfen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171182" y="502988"/>
            <a:ext cx="190308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4735" y="5318077"/>
            <a:ext cx="1634633" cy="923568"/>
          </a:xfrm>
          <a:prstGeom prst="rect">
            <a:avLst/>
          </a:prstGeom>
        </p:spPr>
      </p:pic>
      <p:grpSp>
        <p:nvGrpSpPr>
          <p:cNvPr id="3" name="Group 2" descr="arrow pointing to gold medal with number 1 on it, silver medal next to it. "/>
          <p:cNvGrpSpPr/>
          <p:nvPr/>
        </p:nvGrpSpPr>
        <p:grpSpPr>
          <a:xfrm>
            <a:off x="1013624" y="1254008"/>
            <a:ext cx="1561247" cy="1701945"/>
            <a:chOff x="1013624" y="1254008"/>
            <a:chExt cx="1561247" cy="1701945"/>
          </a:xfrm>
        </p:grpSpPr>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93048" y="1734259"/>
              <a:ext cx="681823" cy="1190200"/>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3624" y="1734259"/>
              <a:ext cx="703400" cy="1221694"/>
            </a:xfrm>
            <a:prstGeom prst="rect">
              <a:avLst/>
            </a:prstGeom>
          </p:spPr>
        </p:pic>
        <p:cxnSp>
          <p:nvCxnSpPr>
            <p:cNvPr id="12" name="Straight Arrow Connector 11"/>
            <p:cNvCxnSpPr/>
            <p:nvPr/>
          </p:nvCxnSpPr>
          <p:spPr>
            <a:xfrm flipH="1">
              <a:off x="1365327" y="1254008"/>
              <a:ext cx="180573" cy="4219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Picture 18" descr="man with very tight bel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11547" y="4326093"/>
            <a:ext cx="891135" cy="1758506"/>
          </a:xfrm>
          <a:prstGeom prst="rect">
            <a:avLst/>
          </a:prstGeom>
        </p:spPr>
      </p:pic>
      <p:grpSp>
        <p:nvGrpSpPr>
          <p:cNvPr id="13" name="Group 12" descr="ends of a sausage"/>
          <p:cNvGrpSpPr/>
          <p:nvPr/>
        </p:nvGrpSpPr>
        <p:grpSpPr>
          <a:xfrm>
            <a:off x="8832138" y="1513894"/>
            <a:ext cx="2962079" cy="1250212"/>
            <a:chOff x="8832138" y="1513894"/>
            <a:chExt cx="2962079" cy="1250212"/>
          </a:xfrm>
        </p:grpSpPr>
        <p:cxnSp>
          <p:nvCxnSpPr>
            <p:cNvPr id="14" name="Straight Arrow Connector 13"/>
            <p:cNvCxnSpPr/>
            <p:nvPr/>
          </p:nvCxnSpPr>
          <p:spPr>
            <a:xfrm>
              <a:off x="8832138" y="1603647"/>
              <a:ext cx="404263" cy="36885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1191850" y="1937722"/>
              <a:ext cx="602367" cy="2457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3103442">
              <a:off x="9495502" y="1365673"/>
              <a:ext cx="1250212" cy="1546654"/>
            </a:xfrm>
            <a:prstGeom prst="rect">
              <a:avLst/>
            </a:prstGeom>
          </p:spPr>
        </p:pic>
      </p:grpSp>
      <p:pic>
        <p:nvPicPr>
          <p:cNvPr id="21" name="Picture 20" descr="man thinking"/>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7962" y="1716352"/>
            <a:ext cx="1136076" cy="1508832"/>
          </a:xfrm>
          <a:prstGeom prst="rect">
            <a:avLst/>
          </a:prstGeom>
        </p:spPr>
      </p:pic>
      <p:pic>
        <p:nvPicPr>
          <p:cNvPr id="22" name="Picture 21" descr="young person helping old person"/>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0851" y="4222367"/>
            <a:ext cx="1862232" cy="1862232"/>
          </a:xfrm>
          <a:prstGeom prst="rect">
            <a:avLst/>
          </a:prstGeom>
        </p:spPr>
      </p:pic>
    </p:spTree>
    <p:extLst>
      <p:ext uri="{BB962C8B-B14F-4D97-AF65-F5344CB8AC3E}">
        <p14:creationId xmlns:p14="http://schemas.microsoft.com/office/powerpoint/2010/main" val="73065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e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denk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bess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bess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End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End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helf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7" name="helf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Bet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subTnLst>
                                    <p:audio>
                                      <p:cMediaNode>
                                        <p:cTn display="0" masterRel="sameClick">
                                          <p:stCondLst>
                                            <p:cond evt="begin" delay="0">
                                              <p:tn val="53"/>
                                            </p:cond>
                                          </p:stCondLst>
                                          <p:endCondLst>
                                            <p:cond evt="onStopAudio" delay="0">
                                              <p:tgtEl>
                                                <p:sldTgt/>
                                              </p:tgtEl>
                                            </p:cond>
                                          </p:endCondLst>
                                        </p:cTn>
                                        <p:tgtEl>
                                          <p:sndTgt r:embed="rId8" name="Bet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eng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9" name="en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autoUpdateAnimBg="0"/>
      <p:bldP spid="5" grpId="0" build="allAtOnce"/>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18516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200" b="1" dirty="0" err="1">
                <a:solidFill>
                  <a:schemeClr val="bg1"/>
                </a:solidFill>
              </a:rPr>
              <a:t>Phonetik</a:t>
            </a:r>
            <a:r>
              <a:rPr lang="en-GB" sz="32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graphicFrame>
        <p:nvGraphicFramePr>
          <p:cNvPr id="6" name="Table 6">
            <a:extLst>
              <a:ext uri="{FF2B5EF4-FFF2-40B4-BE49-F238E27FC236}">
                <a16:creationId xmlns:a16="http://schemas.microsoft.com/office/drawing/2014/main" id="{B36AB598-2558-469D-BD12-F1C4CBB68BB5}"/>
              </a:ext>
            </a:extLst>
          </p:cNvPr>
          <p:cNvGraphicFramePr>
            <a:graphicFrameLocks noGrp="1"/>
          </p:cNvGraphicFramePr>
          <p:nvPr>
            <p:extLst>
              <p:ext uri="{D42A27DB-BD31-4B8C-83A1-F6EECF244321}">
                <p14:modId xmlns:p14="http://schemas.microsoft.com/office/powerpoint/2010/main" val="1218777242"/>
              </p:ext>
            </p:extLst>
          </p:nvPr>
        </p:nvGraphicFramePr>
        <p:xfrm>
          <a:off x="1071626" y="2598803"/>
          <a:ext cx="9431677" cy="2475598"/>
        </p:xfrm>
        <a:graphic>
          <a:graphicData uri="http://schemas.openxmlformats.org/drawingml/2006/table">
            <a:tbl>
              <a:tblPr firstRow="1" bandRow="1">
                <a:tableStyleId>{C4B1156A-380E-4F78-BDF5-A606A8083BF9}</a:tableStyleId>
              </a:tblPr>
              <a:tblGrid>
                <a:gridCol w="619708">
                  <a:extLst>
                    <a:ext uri="{9D8B030D-6E8A-4147-A177-3AD203B41FA5}">
                      <a16:colId xmlns:a16="http://schemas.microsoft.com/office/drawing/2014/main" val="4291140735"/>
                    </a:ext>
                  </a:extLst>
                </a:gridCol>
                <a:gridCol w="2937323">
                  <a:extLst>
                    <a:ext uri="{9D8B030D-6E8A-4147-A177-3AD203B41FA5}">
                      <a16:colId xmlns:a16="http://schemas.microsoft.com/office/drawing/2014/main" val="3524113893"/>
                    </a:ext>
                  </a:extLst>
                </a:gridCol>
                <a:gridCol w="2937323">
                  <a:extLst>
                    <a:ext uri="{9D8B030D-6E8A-4147-A177-3AD203B41FA5}">
                      <a16:colId xmlns:a16="http://schemas.microsoft.com/office/drawing/2014/main" val="4059249933"/>
                    </a:ext>
                  </a:extLst>
                </a:gridCol>
                <a:gridCol w="2937323">
                  <a:extLst>
                    <a:ext uri="{9D8B030D-6E8A-4147-A177-3AD203B41FA5}">
                      <a16:colId xmlns:a16="http://schemas.microsoft.com/office/drawing/2014/main" val="3889906152"/>
                    </a:ext>
                  </a:extLst>
                </a:gridCol>
              </a:tblGrid>
              <a:tr h="626605">
                <a:tc>
                  <a:txBody>
                    <a:bodyPr/>
                    <a:lstStyle/>
                    <a:p>
                      <a:endParaRPr lang="en-GB" b="0" dirty="0"/>
                    </a:p>
                  </a:txBody>
                  <a:tcPr/>
                </a:tc>
                <a:tc>
                  <a:txBody>
                    <a:bodyPr/>
                    <a:lstStyle/>
                    <a:p>
                      <a:pPr algn="ctr"/>
                      <a:r>
                        <a:rPr lang="en-GB" sz="2400" b="0" dirty="0">
                          <a:solidFill>
                            <a:srgbClr val="115076"/>
                          </a:solidFill>
                        </a:rPr>
                        <a:t>B</a:t>
                      </a:r>
                      <a:r>
                        <a:rPr lang="en-GB" sz="2400" b="1" dirty="0">
                          <a:solidFill>
                            <a:srgbClr val="115076"/>
                          </a:solidFill>
                        </a:rPr>
                        <a:t>ee</a:t>
                      </a:r>
                      <a:r>
                        <a:rPr lang="en-GB" sz="2400" b="0" dirty="0">
                          <a:solidFill>
                            <a:srgbClr val="115076"/>
                          </a:solidFill>
                        </a:rPr>
                        <a:t>thoven</a:t>
                      </a:r>
                    </a:p>
                  </a:txBody>
                  <a:tcPr anchor="ctr"/>
                </a:tc>
                <a:tc>
                  <a:txBody>
                    <a:bodyPr/>
                    <a:lstStyle/>
                    <a:p>
                      <a:pPr algn="ctr"/>
                      <a:r>
                        <a:rPr lang="en-GB" sz="2400" b="0" dirty="0" err="1">
                          <a:solidFill>
                            <a:srgbClr val="115076"/>
                          </a:solidFill>
                        </a:rPr>
                        <a:t>W</a:t>
                      </a:r>
                      <a:r>
                        <a:rPr lang="en-GB" sz="2400" b="1" dirty="0" err="1">
                          <a:solidFill>
                            <a:srgbClr val="115076"/>
                          </a:solidFill>
                        </a:rPr>
                        <a:t>e</a:t>
                      </a:r>
                      <a:r>
                        <a:rPr lang="en-GB" sz="2400" b="0" dirty="0" err="1">
                          <a:solidFill>
                            <a:srgbClr val="115076"/>
                          </a:solidFill>
                        </a:rPr>
                        <a:t>chsel</a:t>
                      </a:r>
                      <a:endParaRPr lang="en-GB" sz="2400" b="0" dirty="0">
                        <a:solidFill>
                          <a:srgbClr val="115076"/>
                        </a:solidFill>
                      </a:endParaRPr>
                    </a:p>
                  </a:txBody>
                  <a:tcPr anchor="ctr"/>
                </a:tc>
                <a:tc>
                  <a:txBody>
                    <a:bodyPr/>
                    <a:lstStyle/>
                    <a:p>
                      <a:pPr algn="ctr"/>
                      <a:r>
                        <a:rPr lang="en-GB" sz="2400" b="0" dirty="0" err="1">
                          <a:solidFill>
                            <a:srgbClr val="115076"/>
                          </a:solidFill>
                        </a:rPr>
                        <a:t>z</a:t>
                      </a:r>
                      <a:r>
                        <a:rPr lang="en-GB" sz="2400" b="1" dirty="0" err="1">
                          <a:solidFill>
                            <a:srgbClr val="115076"/>
                          </a:solidFill>
                        </a:rPr>
                        <a:t>eh</a:t>
                      </a:r>
                      <a:r>
                        <a:rPr lang="en-GB" sz="2400" b="0" dirty="0" err="1">
                          <a:solidFill>
                            <a:srgbClr val="115076"/>
                          </a:solidFill>
                        </a:rPr>
                        <a:t>n</a:t>
                      </a:r>
                      <a:endParaRPr lang="en-GB" sz="2400" b="0" dirty="0">
                        <a:solidFill>
                          <a:srgbClr val="115076"/>
                        </a:solidFill>
                      </a:endParaRPr>
                    </a:p>
                  </a:txBody>
                  <a:tcPr anchor="ctr"/>
                </a:tc>
                <a:extLst>
                  <a:ext uri="{0D108BD9-81ED-4DB2-BD59-A6C34878D82A}">
                    <a16:rowId xmlns:a16="http://schemas.microsoft.com/office/drawing/2014/main" val="3340396772"/>
                  </a:ext>
                </a:extLst>
              </a:tr>
              <a:tr h="626605">
                <a:tc>
                  <a:txBody>
                    <a:bodyPr/>
                    <a:lstStyle/>
                    <a:p>
                      <a:endParaRPr lang="en-GB" dirty="0"/>
                    </a:p>
                  </a:txBody>
                  <a:tcPr/>
                </a:tc>
                <a:tc>
                  <a:txBody>
                    <a:bodyPr/>
                    <a:lstStyle/>
                    <a:p>
                      <a:pPr algn="ctr"/>
                      <a:r>
                        <a:rPr lang="en-GB" sz="2400" dirty="0">
                          <a:solidFill>
                            <a:srgbClr val="115076"/>
                          </a:solidFill>
                        </a:rPr>
                        <a:t>B</a:t>
                      </a:r>
                      <a:r>
                        <a:rPr lang="en-GB" sz="2400" b="1" dirty="0">
                          <a:solidFill>
                            <a:srgbClr val="115076"/>
                          </a:solidFill>
                        </a:rPr>
                        <a:t>e</a:t>
                      </a:r>
                      <a:r>
                        <a:rPr lang="en-GB" sz="2400" dirty="0">
                          <a:solidFill>
                            <a:srgbClr val="115076"/>
                          </a:solidFill>
                        </a:rPr>
                        <a:t>tt</a:t>
                      </a:r>
                    </a:p>
                  </a:txBody>
                  <a:tcPr anchor="ctr"/>
                </a:tc>
                <a:tc>
                  <a:txBody>
                    <a:bodyPr/>
                    <a:lstStyle/>
                    <a:p>
                      <a:pPr algn="ctr"/>
                      <a:r>
                        <a:rPr lang="en-GB" sz="2400" dirty="0" err="1">
                          <a:solidFill>
                            <a:srgbClr val="115076"/>
                          </a:solidFill>
                        </a:rPr>
                        <a:t>M</a:t>
                      </a:r>
                      <a:r>
                        <a:rPr lang="en-GB" sz="2400" b="1" dirty="0" err="1">
                          <a:solidFill>
                            <a:srgbClr val="115076"/>
                          </a:solidFill>
                        </a:rPr>
                        <a:t>ä</a:t>
                      </a:r>
                      <a:r>
                        <a:rPr lang="en-GB" sz="2400" dirty="0" err="1">
                          <a:solidFill>
                            <a:srgbClr val="115076"/>
                          </a:solidFill>
                        </a:rPr>
                        <a:t>nner</a:t>
                      </a:r>
                      <a:endParaRPr lang="en-GB" sz="2400" dirty="0">
                        <a:solidFill>
                          <a:srgbClr val="115076"/>
                        </a:solidFill>
                      </a:endParaRPr>
                    </a:p>
                  </a:txBody>
                  <a:tcPr anchor="ctr"/>
                </a:tc>
                <a:tc>
                  <a:txBody>
                    <a:bodyPr/>
                    <a:lstStyle/>
                    <a:p>
                      <a:pPr algn="ctr"/>
                      <a:r>
                        <a:rPr lang="en-GB" sz="2400" dirty="0">
                          <a:solidFill>
                            <a:srgbClr val="115076"/>
                          </a:solidFill>
                        </a:rPr>
                        <a:t>l</a:t>
                      </a:r>
                      <a:r>
                        <a:rPr lang="en-GB" sz="2400" b="1" dirty="0">
                          <a:solidFill>
                            <a:srgbClr val="115076"/>
                          </a:solidFill>
                        </a:rPr>
                        <a:t>e</a:t>
                      </a:r>
                      <a:r>
                        <a:rPr lang="en-GB" sz="2400" dirty="0">
                          <a:solidFill>
                            <a:srgbClr val="115076"/>
                          </a:solidFill>
                        </a:rPr>
                        <a:t>ben</a:t>
                      </a:r>
                    </a:p>
                  </a:txBody>
                  <a:tcPr anchor="ctr"/>
                </a:tc>
                <a:extLst>
                  <a:ext uri="{0D108BD9-81ED-4DB2-BD59-A6C34878D82A}">
                    <a16:rowId xmlns:a16="http://schemas.microsoft.com/office/drawing/2014/main" val="3232434730"/>
                  </a:ext>
                </a:extLst>
              </a:tr>
              <a:tr h="626605">
                <a:tc>
                  <a:txBody>
                    <a:bodyPr/>
                    <a:lstStyle/>
                    <a:p>
                      <a:endParaRPr lang="en-GB" dirty="0"/>
                    </a:p>
                  </a:txBody>
                  <a:tcPr/>
                </a:tc>
                <a:tc>
                  <a:txBody>
                    <a:bodyPr/>
                    <a:lstStyle/>
                    <a:p>
                      <a:pPr algn="ctr"/>
                      <a:r>
                        <a:rPr lang="en-GB" sz="2400" dirty="0">
                          <a:solidFill>
                            <a:srgbClr val="115076"/>
                          </a:solidFill>
                        </a:rPr>
                        <a:t>N</a:t>
                      </a:r>
                      <a:r>
                        <a:rPr lang="en-GB" sz="2400" b="1" dirty="0">
                          <a:solidFill>
                            <a:srgbClr val="115076"/>
                          </a:solidFill>
                        </a:rPr>
                        <a:t>e</a:t>
                      </a:r>
                      <a:r>
                        <a:rPr lang="en-GB" sz="2400" dirty="0">
                          <a:solidFill>
                            <a:srgbClr val="115076"/>
                          </a:solidFill>
                        </a:rPr>
                        <a:t>st</a:t>
                      </a:r>
                    </a:p>
                  </a:txBody>
                  <a:tcPr anchor="ctr"/>
                </a:tc>
                <a:tc>
                  <a:txBody>
                    <a:bodyPr/>
                    <a:lstStyle/>
                    <a:p>
                      <a:pPr algn="ctr"/>
                      <a:r>
                        <a:rPr lang="en-GB" sz="2400" dirty="0">
                          <a:solidFill>
                            <a:srgbClr val="115076"/>
                          </a:solidFill>
                        </a:rPr>
                        <a:t>Br</a:t>
                      </a:r>
                      <a:r>
                        <a:rPr lang="en-GB" sz="2400" b="1" dirty="0">
                          <a:solidFill>
                            <a:srgbClr val="115076"/>
                          </a:solidFill>
                        </a:rPr>
                        <a:t>e</a:t>
                      </a:r>
                      <a:r>
                        <a:rPr lang="en-GB" sz="2400" dirty="0">
                          <a:solidFill>
                            <a:srgbClr val="115076"/>
                          </a:solidFill>
                        </a:rPr>
                        <a:t>men</a:t>
                      </a:r>
                    </a:p>
                  </a:txBody>
                  <a:tcPr anchor="ctr"/>
                </a:tc>
                <a:tc>
                  <a:txBody>
                    <a:bodyPr/>
                    <a:lstStyle/>
                    <a:p>
                      <a:pPr algn="ctr"/>
                      <a:r>
                        <a:rPr lang="en-GB" sz="2400" dirty="0">
                          <a:solidFill>
                            <a:srgbClr val="115076"/>
                          </a:solidFill>
                        </a:rPr>
                        <a:t>S</a:t>
                      </a:r>
                      <a:r>
                        <a:rPr lang="en-GB" sz="2400" b="1" dirty="0">
                          <a:solidFill>
                            <a:srgbClr val="115076"/>
                          </a:solidFill>
                        </a:rPr>
                        <a:t>ee</a:t>
                      </a:r>
                    </a:p>
                  </a:txBody>
                  <a:tcPr anchor="ctr"/>
                </a:tc>
                <a:extLst>
                  <a:ext uri="{0D108BD9-81ED-4DB2-BD59-A6C34878D82A}">
                    <a16:rowId xmlns:a16="http://schemas.microsoft.com/office/drawing/2014/main" val="648141216"/>
                  </a:ext>
                </a:extLst>
              </a:tr>
              <a:tr h="595783">
                <a:tc>
                  <a:txBody>
                    <a:bodyPr/>
                    <a:lstStyle/>
                    <a:p>
                      <a:endParaRPr lang="en-GB" dirty="0"/>
                    </a:p>
                  </a:txBody>
                  <a:tcPr/>
                </a:tc>
                <a:tc>
                  <a:txBody>
                    <a:bodyPr/>
                    <a:lstStyle/>
                    <a:p>
                      <a:pPr algn="ctr"/>
                      <a:r>
                        <a:rPr lang="en-GB" sz="2400" dirty="0" err="1">
                          <a:solidFill>
                            <a:srgbClr val="115076"/>
                          </a:solidFill>
                        </a:rPr>
                        <a:t>st</a:t>
                      </a:r>
                      <a:r>
                        <a:rPr lang="en-GB" sz="2400" b="1" dirty="0" err="1">
                          <a:solidFill>
                            <a:srgbClr val="115076"/>
                          </a:solidFill>
                        </a:rPr>
                        <a:t>eh</a:t>
                      </a:r>
                      <a:r>
                        <a:rPr lang="en-GB" sz="2400" dirty="0" err="1">
                          <a:solidFill>
                            <a:srgbClr val="115076"/>
                          </a:solidFill>
                        </a:rPr>
                        <a:t>t</a:t>
                      </a:r>
                      <a:endParaRPr lang="en-GB" sz="2400" dirty="0">
                        <a:solidFill>
                          <a:srgbClr val="115076"/>
                        </a:solidFill>
                      </a:endParaRPr>
                    </a:p>
                  </a:txBody>
                  <a:tcPr anchor="ctr"/>
                </a:tc>
                <a:tc>
                  <a:txBody>
                    <a:bodyPr/>
                    <a:lstStyle/>
                    <a:p>
                      <a:pPr algn="ctr"/>
                      <a:r>
                        <a:rPr lang="en-GB" sz="2400" b="1" dirty="0">
                          <a:solidFill>
                            <a:srgbClr val="115076"/>
                          </a:solidFill>
                        </a:rPr>
                        <a:t>E</a:t>
                      </a:r>
                      <a:r>
                        <a:rPr lang="en-GB" sz="2400" dirty="0">
                          <a:solidFill>
                            <a:srgbClr val="115076"/>
                          </a:solidFill>
                        </a:rPr>
                        <a:t>ssen</a:t>
                      </a:r>
                    </a:p>
                  </a:txBody>
                  <a:tcPr anchor="ctr"/>
                </a:tc>
                <a:tc>
                  <a:txBody>
                    <a:bodyPr/>
                    <a:lstStyle/>
                    <a:p>
                      <a:pPr algn="ctr"/>
                      <a:r>
                        <a:rPr lang="en-GB" sz="2400" dirty="0">
                          <a:solidFill>
                            <a:srgbClr val="115076"/>
                          </a:solidFill>
                        </a:rPr>
                        <a:t>M</a:t>
                      </a:r>
                      <a:r>
                        <a:rPr lang="en-GB" sz="2400" b="1" dirty="0">
                          <a:solidFill>
                            <a:srgbClr val="115076"/>
                          </a:solidFill>
                        </a:rPr>
                        <a:t>e</a:t>
                      </a:r>
                      <a:r>
                        <a:rPr lang="en-GB" sz="2400" dirty="0">
                          <a:solidFill>
                            <a:srgbClr val="115076"/>
                          </a:solidFill>
                        </a:rPr>
                        <a:t>nsch</a:t>
                      </a:r>
                    </a:p>
                  </a:txBody>
                  <a:tcPr anchor="ctr"/>
                </a:tc>
                <a:extLst>
                  <a:ext uri="{0D108BD9-81ED-4DB2-BD59-A6C34878D82A}">
                    <a16:rowId xmlns:a16="http://schemas.microsoft.com/office/drawing/2014/main" val="3595203780"/>
                  </a:ext>
                </a:extLst>
              </a:tr>
            </a:tbl>
          </a:graphicData>
        </a:graphic>
      </p:graphicFrame>
      <p:sp>
        <p:nvSpPr>
          <p:cNvPr id="7" name="Action Button: Custom 16">
            <a:hlinkClick r:id="" action="ppaction://noaction" highlightClick="1">
              <a:snd r:embed="rId5" name="9.2.1.6 slide 6 1.wav"/>
            </a:hlinkClick>
            <a:extLst>
              <a:ext uri="{FF2B5EF4-FFF2-40B4-BE49-F238E27FC236}">
                <a16:creationId xmlns:a16="http://schemas.microsoft.com/office/drawing/2014/main" id="{AF15DA54-6D34-49A4-8D17-D0B488D7E413}"/>
              </a:ext>
            </a:extLst>
          </p:cNvPr>
          <p:cNvSpPr/>
          <p:nvPr/>
        </p:nvSpPr>
        <p:spPr>
          <a:xfrm>
            <a:off x="1186192" y="273200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6" name="9.2.1.6 slide 6 2.wav"/>
            </a:hlinkClick>
            <a:extLst>
              <a:ext uri="{FF2B5EF4-FFF2-40B4-BE49-F238E27FC236}">
                <a16:creationId xmlns:a16="http://schemas.microsoft.com/office/drawing/2014/main" id="{7693C280-D83A-4F34-AD87-F46F561E8B1D}"/>
              </a:ext>
            </a:extLst>
          </p:cNvPr>
          <p:cNvSpPr/>
          <p:nvPr/>
        </p:nvSpPr>
        <p:spPr>
          <a:xfrm>
            <a:off x="1186192" y="336365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7" name="9.2.1.6 slide 6 3.wav"/>
            </a:hlinkClick>
            <a:extLst>
              <a:ext uri="{FF2B5EF4-FFF2-40B4-BE49-F238E27FC236}">
                <a16:creationId xmlns:a16="http://schemas.microsoft.com/office/drawing/2014/main" id="{FFD26D55-9538-46AB-B53C-E8634C803443}"/>
              </a:ext>
            </a:extLst>
          </p:cNvPr>
          <p:cNvSpPr/>
          <p:nvPr/>
        </p:nvSpPr>
        <p:spPr>
          <a:xfrm>
            <a:off x="1186192" y="397924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8" name="9.2.1.6 slide 6 4.wav"/>
            </a:hlinkClick>
            <a:extLst>
              <a:ext uri="{FF2B5EF4-FFF2-40B4-BE49-F238E27FC236}">
                <a16:creationId xmlns:a16="http://schemas.microsoft.com/office/drawing/2014/main" id="{26F67ACE-1D6F-4C45-B15F-AD36980C4768}"/>
              </a:ext>
            </a:extLst>
          </p:cNvPr>
          <p:cNvSpPr/>
          <p:nvPr/>
        </p:nvSpPr>
        <p:spPr>
          <a:xfrm>
            <a:off x="1186192" y="457356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TextBox 10">
            <a:extLst>
              <a:ext uri="{FF2B5EF4-FFF2-40B4-BE49-F238E27FC236}">
                <a16:creationId xmlns:a16="http://schemas.microsoft.com/office/drawing/2014/main" id="{F073AAD6-62A2-4B79-8513-F0DB68111F7C}"/>
              </a:ext>
            </a:extLst>
          </p:cNvPr>
          <p:cNvSpPr txBox="1"/>
          <p:nvPr/>
        </p:nvSpPr>
        <p:spPr>
          <a:xfrm>
            <a:off x="3144980" y="260231"/>
            <a:ext cx="4161365" cy="461665"/>
          </a:xfrm>
          <a:prstGeom prst="rect">
            <a:avLst/>
          </a:prstGeom>
          <a:noFill/>
        </p:spPr>
        <p:txBody>
          <a:bodyPr wrap="square" rtlCol="0">
            <a:spAutoFit/>
          </a:bodyPr>
          <a:lstStyle/>
          <a:p>
            <a:pPr algn="l"/>
            <a:r>
              <a:rPr lang="en-GB" sz="2400" b="1" dirty="0">
                <a:solidFill>
                  <a:schemeClr val="accent5">
                    <a:lumMod val="50000"/>
                  </a:schemeClr>
                </a:solidFill>
              </a:rPr>
              <a:t>Welches Wort </a:t>
            </a:r>
            <a:r>
              <a:rPr lang="en-GB" sz="2400" b="1" dirty="0" err="1">
                <a:solidFill>
                  <a:schemeClr val="accent5">
                    <a:lumMod val="50000"/>
                  </a:schemeClr>
                </a:solidFill>
              </a:rPr>
              <a:t>passt</a:t>
            </a:r>
            <a:r>
              <a:rPr lang="en-GB" sz="2400" b="1" dirty="0">
                <a:solidFill>
                  <a:schemeClr val="accent5">
                    <a:lumMod val="50000"/>
                  </a:schemeClr>
                </a:solidFill>
              </a:rPr>
              <a:t> </a:t>
            </a:r>
            <a:r>
              <a:rPr lang="en-GB" sz="2400" b="1" dirty="0" err="1">
                <a:solidFill>
                  <a:schemeClr val="accent5">
                    <a:lumMod val="50000"/>
                  </a:schemeClr>
                </a:solidFill>
              </a:rPr>
              <a:t>nicht</a:t>
            </a:r>
            <a:r>
              <a:rPr lang="en-GB" sz="2400" b="1" dirty="0">
                <a:solidFill>
                  <a:schemeClr val="accent5">
                    <a:lumMod val="50000"/>
                  </a:schemeClr>
                </a:solidFill>
              </a:rPr>
              <a:t>?</a:t>
            </a:r>
          </a:p>
        </p:txBody>
      </p:sp>
      <p:pic>
        <p:nvPicPr>
          <p:cNvPr id="1028" name="Picture 4" descr="Beethoven, Op109, Sheet, Music, Notes, Lines, Classic">
            <a:extLst>
              <a:ext uri="{FF2B5EF4-FFF2-40B4-BE49-F238E27FC236}">
                <a16:creationId xmlns:a16="http://schemas.microsoft.com/office/drawing/2014/main" id="{834CBAE0-AB5A-4FF9-8E12-7DA557F9156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72166" y="736689"/>
            <a:ext cx="3185160" cy="18347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9B829E4-C0C0-4AB7-82EE-43C853FC509C}"/>
              </a:ext>
            </a:extLst>
          </p:cNvPr>
          <p:cNvSpPr txBox="1"/>
          <p:nvPr/>
        </p:nvSpPr>
        <p:spPr>
          <a:xfrm>
            <a:off x="0" y="1268765"/>
            <a:ext cx="8950036" cy="830997"/>
          </a:xfrm>
          <a:prstGeom prst="rect">
            <a:avLst/>
          </a:prstGeom>
          <a:noFill/>
        </p:spPr>
        <p:txBody>
          <a:bodyPr wrap="square" rtlCol="0">
            <a:spAutoFit/>
          </a:bodyPr>
          <a:lstStyle/>
          <a:p>
            <a:r>
              <a:rPr lang="en-GB" sz="2400" dirty="0">
                <a:solidFill>
                  <a:schemeClr val="accent5">
                    <a:lumMod val="50000"/>
                  </a:schemeClr>
                </a:solidFill>
              </a:rPr>
              <a:t>Person A </a:t>
            </a:r>
            <a:r>
              <a:rPr lang="en-GB" sz="2400" dirty="0" err="1">
                <a:solidFill>
                  <a:schemeClr val="accent5">
                    <a:lumMod val="50000"/>
                  </a:schemeClr>
                </a:solidFill>
              </a:rPr>
              <a:t>liest</a:t>
            </a:r>
            <a:r>
              <a:rPr lang="en-GB" sz="2400" dirty="0">
                <a:solidFill>
                  <a:schemeClr val="accent5">
                    <a:lumMod val="50000"/>
                  </a:schemeClr>
                </a:solidFill>
              </a:rPr>
              <a:t> die </a:t>
            </a:r>
            <a:r>
              <a:rPr lang="en-GB" sz="2400" dirty="0" err="1">
                <a:solidFill>
                  <a:schemeClr val="accent5">
                    <a:lumMod val="50000"/>
                  </a:schemeClr>
                </a:solidFill>
              </a:rPr>
              <a:t>Wörter</a:t>
            </a:r>
            <a:r>
              <a:rPr lang="en-GB" sz="2400" dirty="0">
                <a:solidFill>
                  <a:schemeClr val="accent5">
                    <a:lumMod val="50000"/>
                  </a:schemeClr>
                </a:solidFill>
              </a:rPr>
              <a:t> </a:t>
            </a:r>
            <a:r>
              <a:rPr lang="en-GB" sz="2400" dirty="0" err="1">
                <a:solidFill>
                  <a:schemeClr val="accent5">
                    <a:lumMod val="50000"/>
                  </a:schemeClr>
                </a:solidFill>
              </a:rPr>
              <a:t>laut</a:t>
            </a:r>
            <a:r>
              <a:rPr lang="en-GB" sz="2400" dirty="0">
                <a:solidFill>
                  <a:schemeClr val="accent5">
                    <a:lumMod val="50000"/>
                  </a:schemeClr>
                </a:solidFill>
              </a:rPr>
              <a:t> </a:t>
            </a:r>
            <a:r>
              <a:rPr lang="en-GB" sz="2400" dirty="0" err="1">
                <a:solidFill>
                  <a:schemeClr val="accent5">
                    <a:lumMod val="50000"/>
                  </a:schemeClr>
                </a:solidFill>
              </a:rPr>
              <a:t>vor</a:t>
            </a:r>
            <a:r>
              <a:rPr lang="en-GB" sz="2400" dirty="0">
                <a:solidFill>
                  <a:schemeClr val="accent5">
                    <a:lumMod val="50000"/>
                  </a:schemeClr>
                </a:solidFill>
              </a:rPr>
              <a:t>.  </a:t>
            </a:r>
            <a:br>
              <a:rPr lang="en-GB" sz="2400" dirty="0">
                <a:solidFill>
                  <a:schemeClr val="accent5">
                    <a:lumMod val="50000"/>
                  </a:schemeClr>
                </a:solidFill>
              </a:rPr>
            </a:br>
            <a:r>
              <a:rPr lang="en-GB" sz="2400" dirty="0">
                <a:solidFill>
                  <a:schemeClr val="accent5">
                    <a:lumMod val="50000"/>
                  </a:schemeClr>
                </a:solidFill>
              </a:rPr>
              <a:t>Person B </a:t>
            </a:r>
            <a:r>
              <a:rPr lang="en-GB" sz="2400" dirty="0" err="1">
                <a:solidFill>
                  <a:schemeClr val="accent5">
                    <a:lumMod val="50000"/>
                  </a:schemeClr>
                </a:solidFill>
              </a:rPr>
              <a:t>dreht</a:t>
            </a:r>
            <a:r>
              <a:rPr lang="en-GB" sz="2400" dirty="0">
                <a:solidFill>
                  <a:schemeClr val="accent5">
                    <a:lumMod val="50000"/>
                  </a:schemeClr>
                </a:solidFill>
              </a:rPr>
              <a:t> </a:t>
            </a:r>
            <a:r>
              <a:rPr lang="en-GB" sz="2400" dirty="0" err="1">
                <a:solidFill>
                  <a:schemeClr val="accent5">
                    <a:lumMod val="50000"/>
                  </a:schemeClr>
                </a:solidFill>
              </a:rPr>
              <a:t>sich</a:t>
            </a:r>
            <a:r>
              <a:rPr lang="en-GB" sz="2400" dirty="0">
                <a:solidFill>
                  <a:schemeClr val="accent5">
                    <a:lumMod val="50000"/>
                  </a:schemeClr>
                </a:solidFill>
              </a:rPr>
              <a:t> um </a:t>
            </a:r>
            <a:r>
              <a:rPr lang="en-GB" sz="2400" dirty="0">
                <a:solidFill>
                  <a:schemeClr val="accent5">
                    <a:lumMod val="50000"/>
                  </a:schemeClr>
                </a:solidFill>
                <a:sym typeface="Webdings" panose="05030102010509060703" pitchFamily="18" charset="2"/>
              </a:rPr>
              <a:t></a:t>
            </a:r>
            <a:r>
              <a:rPr lang="en-GB" sz="2400" dirty="0">
                <a:solidFill>
                  <a:schemeClr val="accent5">
                    <a:lumMod val="50000"/>
                  </a:schemeClr>
                </a:solidFill>
              </a:rPr>
              <a:t> und </a:t>
            </a:r>
            <a:r>
              <a:rPr lang="en-GB" sz="2400" dirty="0" err="1">
                <a:solidFill>
                  <a:schemeClr val="accent5">
                    <a:lumMod val="50000"/>
                  </a:schemeClr>
                </a:solidFill>
              </a:rPr>
              <a:t>schreibt</a:t>
            </a:r>
            <a:r>
              <a:rPr lang="en-GB" sz="2400" dirty="0">
                <a:solidFill>
                  <a:schemeClr val="accent5">
                    <a:lumMod val="50000"/>
                  </a:schemeClr>
                </a:solidFill>
              </a:rPr>
              <a:t> die </a:t>
            </a:r>
            <a:r>
              <a:rPr lang="en-GB" sz="2400" dirty="0" err="1">
                <a:solidFill>
                  <a:schemeClr val="accent5">
                    <a:lumMod val="50000"/>
                  </a:schemeClr>
                </a:solidFill>
              </a:rPr>
              <a:t>Ausnahme</a:t>
            </a:r>
            <a:r>
              <a:rPr lang="en-GB" sz="2400" dirty="0">
                <a:solidFill>
                  <a:schemeClr val="accent5">
                    <a:lumMod val="50000"/>
                  </a:schemeClr>
                </a:solidFill>
              </a:rPr>
              <a:t>* auf.</a:t>
            </a:r>
          </a:p>
        </p:txBody>
      </p:sp>
      <p:sp>
        <p:nvSpPr>
          <p:cNvPr id="13" name="Speech Bubble: Rectangle with Corners Rounded 12">
            <a:extLst>
              <a:ext uri="{FF2B5EF4-FFF2-40B4-BE49-F238E27FC236}">
                <a16:creationId xmlns:a16="http://schemas.microsoft.com/office/drawing/2014/main" id="{3764FC7B-C81A-47BF-9280-86D324B24982}"/>
              </a:ext>
            </a:extLst>
          </p:cNvPr>
          <p:cNvSpPr/>
          <p:nvPr/>
        </p:nvSpPr>
        <p:spPr>
          <a:xfrm>
            <a:off x="7204388" y="141181"/>
            <a:ext cx="2403412" cy="650567"/>
          </a:xfrm>
          <a:prstGeom prst="wedgeRoundRectCallout">
            <a:avLst>
              <a:gd name="adj1" fmla="val 2316"/>
              <a:gd name="adj2" fmla="val -4355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rPr>
              <a:t>die </a:t>
            </a:r>
            <a:r>
              <a:rPr lang="en-US" sz="2000" dirty="0" err="1">
                <a:solidFill>
                  <a:prstClr val="white"/>
                </a:solidFill>
              </a:rPr>
              <a:t>Ausnahme</a:t>
            </a:r>
            <a:r>
              <a:rPr lang="en-US" sz="2000" dirty="0">
                <a:solidFill>
                  <a:prstClr val="white"/>
                </a:solidFill>
              </a:rPr>
              <a:t> – exception</a:t>
            </a:r>
          </a:p>
        </p:txBody>
      </p:sp>
      <p:sp>
        <p:nvSpPr>
          <p:cNvPr id="14" name="Speech Bubble: Rectangle with Corners Rounded 13">
            <a:extLst>
              <a:ext uri="{FF2B5EF4-FFF2-40B4-BE49-F238E27FC236}">
                <a16:creationId xmlns:a16="http://schemas.microsoft.com/office/drawing/2014/main" id="{AB47E2DA-5FEE-45B1-B0EA-054F1746875F}"/>
              </a:ext>
            </a:extLst>
          </p:cNvPr>
          <p:cNvSpPr/>
          <p:nvPr/>
        </p:nvSpPr>
        <p:spPr>
          <a:xfrm>
            <a:off x="2909455" y="5263951"/>
            <a:ext cx="6238454" cy="1033133"/>
          </a:xfrm>
          <a:prstGeom prst="wedgeRoundRectCallout">
            <a:avLst>
              <a:gd name="adj1" fmla="val -12947"/>
              <a:gd name="adj2" fmla="val -8070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rPr>
              <a:t>Note: the ‘e’s not in bold are pronounced ‘uh’. We have a lot of this sound in English in, for example, ‘th</a:t>
            </a:r>
            <a:r>
              <a:rPr lang="en-US" sz="2000" b="1" dirty="0">
                <a:solidFill>
                  <a:prstClr val="white"/>
                </a:solidFill>
              </a:rPr>
              <a:t>e </a:t>
            </a:r>
            <a:r>
              <a:rPr lang="en-US" sz="2000" dirty="0">
                <a:solidFill>
                  <a:prstClr val="white"/>
                </a:solidFill>
              </a:rPr>
              <a:t>butt</a:t>
            </a:r>
            <a:r>
              <a:rPr lang="en-US" sz="2000" b="1" dirty="0">
                <a:solidFill>
                  <a:prstClr val="white"/>
                </a:solidFill>
              </a:rPr>
              <a:t>e</a:t>
            </a:r>
            <a:r>
              <a:rPr lang="en-US" sz="2000" dirty="0">
                <a:solidFill>
                  <a:prstClr val="white"/>
                </a:solidFill>
              </a:rPr>
              <a:t>r</a:t>
            </a:r>
            <a:r>
              <a:rPr lang="en-US" sz="2000" b="1" dirty="0">
                <a:solidFill>
                  <a:prstClr val="white"/>
                </a:solidFill>
              </a:rPr>
              <a:t>’. </a:t>
            </a:r>
            <a:r>
              <a:rPr lang="en-US" sz="2000" dirty="0">
                <a:solidFill>
                  <a:prstClr val="white"/>
                </a:solidFill>
              </a:rPr>
              <a:t>It is called ‘schwa’. </a:t>
            </a:r>
          </a:p>
        </p:txBody>
      </p:sp>
      <p:sp>
        <p:nvSpPr>
          <p:cNvPr id="2" name="Rectangle: Rounded Corners 1">
            <a:extLst>
              <a:ext uri="{FF2B5EF4-FFF2-40B4-BE49-F238E27FC236}">
                <a16:creationId xmlns:a16="http://schemas.microsoft.com/office/drawing/2014/main" id="{3B198281-AA5C-47A2-842F-E37981B813DD}"/>
              </a:ext>
            </a:extLst>
          </p:cNvPr>
          <p:cNvSpPr/>
          <p:nvPr/>
        </p:nvSpPr>
        <p:spPr>
          <a:xfrm>
            <a:off x="5390544" y="2732000"/>
            <a:ext cx="1413164" cy="357939"/>
          </a:xfrm>
          <a:prstGeom prst="roundRect">
            <a:avLst/>
          </a:prstGeom>
          <a:solidFill>
            <a:srgbClr val="FFFF00">
              <a:alpha val="46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47831140-E7C1-456B-BD61-5186581B1DC7}"/>
              </a:ext>
            </a:extLst>
          </p:cNvPr>
          <p:cNvSpPr/>
          <p:nvPr/>
        </p:nvSpPr>
        <p:spPr>
          <a:xfrm>
            <a:off x="8406094" y="3363656"/>
            <a:ext cx="1193730" cy="357939"/>
          </a:xfrm>
          <a:prstGeom prst="roundRect">
            <a:avLst/>
          </a:prstGeom>
          <a:solidFill>
            <a:srgbClr val="FFFF00">
              <a:alpha val="46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9635E9C8-30BC-41E5-977D-7A4DE51CB539}"/>
              </a:ext>
            </a:extLst>
          </p:cNvPr>
          <p:cNvSpPr/>
          <p:nvPr/>
        </p:nvSpPr>
        <p:spPr>
          <a:xfrm>
            <a:off x="2466108" y="3979243"/>
            <a:ext cx="1413164" cy="357939"/>
          </a:xfrm>
          <a:prstGeom prst="roundRect">
            <a:avLst/>
          </a:prstGeom>
          <a:solidFill>
            <a:srgbClr val="FFFF00">
              <a:alpha val="46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F154E6D0-5F68-4F9D-A5EA-1D60743DF983}"/>
              </a:ext>
            </a:extLst>
          </p:cNvPr>
          <p:cNvSpPr/>
          <p:nvPr/>
        </p:nvSpPr>
        <p:spPr>
          <a:xfrm>
            <a:off x="2466108" y="4606073"/>
            <a:ext cx="1413164" cy="357939"/>
          </a:xfrm>
          <a:prstGeom prst="roundRect">
            <a:avLst/>
          </a:prstGeom>
          <a:solidFill>
            <a:srgbClr val="FFFF00">
              <a:alpha val="46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4" grpId="0" animBg="1"/>
      <p:bldP spid="2"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36665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200" b="1" dirty="0" err="1">
                <a:solidFill>
                  <a:schemeClr val="bg1"/>
                </a:solidFill>
              </a:rPr>
              <a:t>Phonetik</a:t>
            </a:r>
            <a:r>
              <a:rPr lang="en-GB" sz="32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graphicFrame>
        <p:nvGraphicFramePr>
          <p:cNvPr id="7" name="Table 6">
            <a:extLst>
              <a:ext uri="{FF2B5EF4-FFF2-40B4-BE49-F238E27FC236}">
                <a16:creationId xmlns:a16="http://schemas.microsoft.com/office/drawing/2014/main" id="{27F92FDD-7B77-4A33-A4E3-396827094C36}"/>
              </a:ext>
            </a:extLst>
          </p:cNvPr>
          <p:cNvGraphicFramePr>
            <a:graphicFrameLocks noGrp="1"/>
          </p:cNvGraphicFramePr>
          <p:nvPr>
            <p:extLst>
              <p:ext uri="{D42A27DB-BD31-4B8C-83A1-F6EECF244321}">
                <p14:modId xmlns:p14="http://schemas.microsoft.com/office/powerpoint/2010/main" val="69238123"/>
              </p:ext>
            </p:extLst>
          </p:nvPr>
        </p:nvGraphicFramePr>
        <p:xfrm>
          <a:off x="1099335" y="2805319"/>
          <a:ext cx="9431677" cy="2475598"/>
        </p:xfrm>
        <a:graphic>
          <a:graphicData uri="http://schemas.openxmlformats.org/drawingml/2006/table">
            <a:tbl>
              <a:tblPr firstRow="1" bandRow="1">
                <a:tableStyleId>{C4B1156A-380E-4F78-BDF5-A606A8083BF9}</a:tableStyleId>
              </a:tblPr>
              <a:tblGrid>
                <a:gridCol w="619708">
                  <a:extLst>
                    <a:ext uri="{9D8B030D-6E8A-4147-A177-3AD203B41FA5}">
                      <a16:colId xmlns:a16="http://schemas.microsoft.com/office/drawing/2014/main" val="4291140735"/>
                    </a:ext>
                  </a:extLst>
                </a:gridCol>
                <a:gridCol w="2937323">
                  <a:extLst>
                    <a:ext uri="{9D8B030D-6E8A-4147-A177-3AD203B41FA5}">
                      <a16:colId xmlns:a16="http://schemas.microsoft.com/office/drawing/2014/main" val="3524113893"/>
                    </a:ext>
                  </a:extLst>
                </a:gridCol>
                <a:gridCol w="2937323">
                  <a:extLst>
                    <a:ext uri="{9D8B030D-6E8A-4147-A177-3AD203B41FA5}">
                      <a16:colId xmlns:a16="http://schemas.microsoft.com/office/drawing/2014/main" val="4059249933"/>
                    </a:ext>
                  </a:extLst>
                </a:gridCol>
                <a:gridCol w="2937323">
                  <a:extLst>
                    <a:ext uri="{9D8B030D-6E8A-4147-A177-3AD203B41FA5}">
                      <a16:colId xmlns:a16="http://schemas.microsoft.com/office/drawing/2014/main" val="3889906152"/>
                    </a:ext>
                  </a:extLst>
                </a:gridCol>
              </a:tblGrid>
              <a:tr h="626605">
                <a:tc>
                  <a:txBody>
                    <a:bodyPr/>
                    <a:lstStyle/>
                    <a:p>
                      <a:endParaRPr lang="en-GB" b="0" dirty="0"/>
                    </a:p>
                  </a:txBody>
                  <a:tcPr/>
                </a:tc>
                <a:tc>
                  <a:txBody>
                    <a:bodyPr/>
                    <a:lstStyle/>
                    <a:p>
                      <a:pPr algn="ctr"/>
                      <a:r>
                        <a:rPr lang="en-GB" sz="2400" b="0" dirty="0" err="1">
                          <a:solidFill>
                            <a:srgbClr val="115076"/>
                          </a:solidFill>
                        </a:rPr>
                        <a:t>F</a:t>
                      </a:r>
                      <a:r>
                        <a:rPr lang="en-GB" sz="2400" b="1" dirty="0" err="1">
                          <a:solidFill>
                            <a:srgbClr val="115076"/>
                          </a:solidFill>
                        </a:rPr>
                        <a:t>eh</a:t>
                      </a:r>
                      <a:r>
                        <a:rPr lang="en-GB" sz="2400" b="0" dirty="0" err="1">
                          <a:solidFill>
                            <a:srgbClr val="115076"/>
                          </a:solidFill>
                        </a:rPr>
                        <a:t>ler</a:t>
                      </a:r>
                      <a:endParaRPr lang="en-GB" sz="2400" b="0" dirty="0">
                        <a:solidFill>
                          <a:srgbClr val="115076"/>
                        </a:solidFill>
                      </a:endParaRPr>
                    </a:p>
                  </a:txBody>
                  <a:tcPr anchor="ctr"/>
                </a:tc>
                <a:tc>
                  <a:txBody>
                    <a:bodyPr/>
                    <a:lstStyle/>
                    <a:p>
                      <a:pPr algn="ctr"/>
                      <a:r>
                        <a:rPr lang="en-GB" sz="2400" b="0" dirty="0">
                          <a:solidFill>
                            <a:srgbClr val="115076"/>
                          </a:solidFill>
                        </a:rPr>
                        <a:t>All</a:t>
                      </a:r>
                      <a:r>
                        <a:rPr lang="en-GB" sz="2400" b="1" dirty="0">
                          <a:solidFill>
                            <a:srgbClr val="115076"/>
                          </a:solidFill>
                        </a:rPr>
                        <a:t>ee</a:t>
                      </a:r>
                    </a:p>
                  </a:txBody>
                  <a:tcPr anchor="ctr"/>
                </a:tc>
                <a:tc>
                  <a:txBody>
                    <a:bodyPr/>
                    <a:lstStyle/>
                    <a:p>
                      <a:pPr algn="ctr"/>
                      <a:r>
                        <a:rPr lang="en-GB" sz="2400" b="0" dirty="0" err="1">
                          <a:solidFill>
                            <a:srgbClr val="115076"/>
                          </a:solidFill>
                        </a:rPr>
                        <a:t>h</a:t>
                      </a:r>
                      <a:r>
                        <a:rPr lang="en-GB" sz="2400" b="1" dirty="0" err="1">
                          <a:solidFill>
                            <a:srgbClr val="115076"/>
                          </a:solidFill>
                        </a:rPr>
                        <a:t>e</a:t>
                      </a:r>
                      <a:r>
                        <a:rPr lang="en-GB" sz="2400" b="0" dirty="0" err="1">
                          <a:solidFill>
                            <a:srgbClr val="115076"/>
                          </a:solidFill>
                        </a:rPr>
                        <a:t>lfen</a:t>
                      </a:r>
                      <a:endParaRPr lang="en-GB" sz="2400" b="0" dirty="0">
                        <a:solidFill>
                          <a:srgbClr val="115076"/>
                        </a:solidFill>
                      </a:endParaRPr>
                    </a:p>
                  </a:txBody>
                  <a:tcPr anchor="ctr"/>
                </a:tc>
                <a:extLst>
                  <a:ext uri="{0D108BD9-81ED-4DB2-BD59-A6C34878D82A}">
                    <a16:rowId xmlns:a16="http://schemas.microsoft.com/office/drawing/2014/main" val="3340396772"/>
                  </a:ext>
                </a:extLst>
              </a:tr>
              <a:tr h="626605">
                <a:tc>
                  <a:txBody>
                    <a:bodyPr/>
                    <a:lstStyle/>
                    <a:p>
                      <a:endParaRPr lang="en-GB" dirty="0"/>
                    </a:p>
                  </a:txBody>
                  <a:tcPr/>
                </a:tc>
                <a:tc>
                  <a:txBody>
                    <a:bodyPr/>
                    <a:lstStyle/>
                    <a:p>
                      <a:pPr algn="ctr"/>
                      <a:r>
                        <a:rPr lang="en-GB" sz="2400" dirty="0" err="1">
                          <a:solidFill>
                            <a:srgbClr val="115076"/>
                          </a:solidFill>
                        </a:rPr>
                        <a:t>schl</a:t>
                      </a:r>
                      <a:r>
                        <a:rPr lang="en-GB" sz="2400" b="1" dirty="0" err="1">
                          <a:solidFill>
                            <a:srgbClr val="115076"/>
                          </a:solidFill>
                        </a:rPr>
                        <a:t>e</a:t>
                      </a:r>
                      <a:r>
                        <a:rPr lang="en-GB" sz="2400" dirty="0" err="1">
                          <a:solidFill>
                            <a:srgbClr val="115076"/>
                          </a:solidFill>
                        </a:rPr>
                        <a:t>cht</a:t>
                      </a:r>
                      <a:endParaRPr lang="en-GB" sz="2400" dirty="0">
                        <a:solidFill>
                          <a:srgbClr val="115076"/>
                        </a:solidFill>
                      </a:endParaRPr>
                    </a:p>
                  </a:txBody>
                  <a:tcPr anchor="ctr"/>
                </a:tc>
                <a:tc>
                  <a:txBody>
                    <a:bodyPr/>
                    <a:lstStyle/>
                    <a:p>
                      <a:pPr algn="ctr"/>
                      <a:r>
                        <a:rPr lang="en-GB" sz="2400" dirty="0" err="1">
                          <a:solidFill>
                            <a:srgbClr val="115076"/>
                          </a:solidFill>
                        </a:rPr>
                        <a:t>g</a:t>
                      </a:r>
                      <a:r>
                        <a:rPr lang="en-GB" sz="2400" b="1" dirty="0" err="1">
                          <a:solidFill>
                            <a:srgbClr val="115076"/>
                          </a:solidFill>
                        </a:rPr>
                        <a:t>e</a:t>
                      </a:r>
                      <a:r>
                        <a:rPr lang="en-GB" sz="2400" dirty="0" err="1">
                          <a:solidFill>
                            <a:srgbClr val="115076"/>
                          </a:solidFill>
                        </a:rPr>
                        <a:t>gen</a:t>
                      </a:r>
                      <a:endParaRPr lang="en-GB" sz="2400" dirty="0">
                        <a:solidFill>
                          <a:srgbClr val="115076"/>
                        </a:solidFill>
                      </a:endParaRPr>
                    </a:p>
                  </a:txBody>
                  <a:tcPr anchor="ctr"/>
                </a:tc>
                <a:tc>
                  <a:txBody>
                    <a:bodyPr/>
                    <a:lstStyle/>
                    <a:p>
                      <a:pPr algn="ctr"/>
                      <a:r>
                        <a:rPr lang="en-GB" sz="2400" dirty="0" err="1">
                          <a:solidFill>
                            <a:srgbClr val="115076"/>
                          </a:solidFill>
                        </a:rPr>
                        <a:t>Athl</a:t>
                      </a:r>
                      <a:r>
                        <a:rPr lang="en-GB" sz="2400" b="1" dirty="0" err="1">
                          <a:solidFill>
                            <a:srgbClr val="115076"/>
                          </a:solidFill>
                        </a:rPr>
                        <a:t>e</a:t>
                      </a:r>
                      <a:r>
                        <a:rPr lang="en-GB" sz="2400" dirty="0" err="1">
                          <a:solidFill>
                            <a:srgbClr val="115076"/>
                          </a:solidFill>
                        </a:rPr>
                        <a:t>t</a:t>
                      </a:r>
                      <a:endParaRPr lang="en-GB" sz="2400" dirty="0">
                        <a:solidFill>
                          <a:srgbClr val="115076"/>
                        </a:solidFill>
                      </a:endParaRPr>
                    </a:p>
                  </a:txBody>
                  <a:tcPr anchor="ctr"/>
                </a:tc>
                <a:extLst>
                  <a:ext uri="{0D108BD9-81ED-4DB2-BD59-A6C34878D82A}">
                    <a16:rowId xmlns:a16="http://schemas.microsoft.com/office/drawing/2014/main" val="3232434730"/>
                  </a:ext>
                </a:extLst>
              </a:tr>
              <a:tr h="626605">
                <a:tc>
                  <a:txBody>
                    <a:bodyPr/>
                    <a:lstStyle/>
                    <a:p>
                      <a:endParaRPr lang="en-GB" dirty="0"/>
                    </a:p>
                  </a:txBody>
                  <a:tcPr/>
                </a:tc>
                <a:tc>
                  <a:txBody>
                    <a:bodyPr/>
                    <a:lstStyle/>
                    <a:p>
                      <a:pPr algn="ctr"/>
                      <a:r>
                        <a:rPr lang="en-GB" sz="2400" dirty="0" err="1">
                          <a:solidFill>
                            <a:srgbClr val="115076"/>
                          </a:solidFill>
                        </a:rPr>
                        <a:t>perf</a:t>
                      </a:r>
                      <a:r>
                        <a:rPr lang="en-GB" sz="2400" b="1" dirty="0" err="1">
                          <a:solidFill>
                            <a:srgbClr val="115076"/>
                          </a:solidFill>
                        </a:rPr>
                        <a:t>e</a:t>
                      </a:r>
                      <a:r>
                        <a:rPr lang="en-GB" sz="2400" dirty="0" err="1">
                          <a:solidFill>
                            <a:srgbClr val="115076"/>
                          </a:solidFill>
                        </a:rPr>
                        <a:t>kt</a:t>
                      </a:r>
                      <a:endParaRPr lang="en-GB" sz="2400" dirty="0">
                        <a:solidFill>
                          <a:srgbClr val="115076"/>
                        </a:solidFill>
                      </a:endParaRPr>
                    </a:p>
                  </a:txBody>
                  <a:tcPr anchor="ctr"/>
                </a:tc>
                <a:tc>
                  <a:txBody>
                    <a:bodyPr/>
                    <a:lstStyle/>
                    <a:p>
                      <a:pPr algn="ctr"/>
                      <a:r>
                        <a:rPr lang="en-GB" sz="2400" dirty="0" err="1">
                          <a:solidFill>
                            <a:srgbClr val="115076"/>
                          </a:solidFill>
                        </a:rPr>
                        <a:t>f</a:t>
                      </a:r>
                      <a:r>
                        <a:rPr lang="en-GB" sz="2400" b="1" dirty="0" err="1">
                          <a:solidFill>
                            <a:srgbClr val="115076"/>
                          </a:solidFill>
                        </a:rPr>
                        <a:t>ä</a:t>
                      </a:r>
                      <a:r>
                        <a:rPr lang="en-GB" sz="2400" dirty="0" err="1">
                          <a:solidFill>
                            <a:srgbClr val="115076"/>
                          </a:solidFill>
                        </a:rPr>
                        <a:t>ngt</a:t>
                      </a:r>
                      <a:endParaRPr lang="en-GB" sz="2400" dirty="0">
                        <a:solidFill>
                          <a:srgbClr val="115076"/>
                        </a:solidFill>
                      </a:endParaRPr>
                    </a:p>
                  </a:txBody>
                  <a:tcPr anchor="ctr"/>
                </a:tc>
                <a:tc>
                  <a:txBody>
                    <a:bodyPr/>
                    <a:lstStyle/>
                    <a:p>
                      <a:pPr algn="ctr"/>
                      <a:r>
                        <a:rPr lang="en-GB" sz="2400" dirty="0" err="1">
                          <a:solidFill>
                            <a:srgbClr val="115076"/>
                          </a:solidFill>
                        </a:rPr>
                        <a:t>l</a:t>
                      </a:r>
                      <a:r>
                        <a:rPr lang="en-GB" sz="2400" b="1" dirty="0" err="1">
                          <a:solidFill>
                            <a:srgbClr val="115076"/>
                          </a:solidFill>
                        </a:rPr>
                        <a:t>e</a:t>
                      </a:r>
                      <a:r>
                        <a:rPr lang="en-GB" sz="2400" dirty="0" err="1">
                          <a:solidFill>
                            <a:srgbClr val="115076"/>
                          </a:solidFill>
                        </a:rPr>
                        <a:t>gen</a:t>
                      </a:r>
                      <a:endParaRPr lang="en-GB" sz="2400" dirty="0">
                        <a:solidFill>
                          <a:srgbClr val="115076"/>
                        </a:solidFill>
                      </a:endParaRPr>
                    </a:p>
                  </a:txBody>
                  <a:tcPr anchor="ctr"/>
                </a:tc>
                <a:extLst>
                  <a:ext uri="{0D108BD9-81ED-4DB2-BD59-A6C34878D82A}">
                    <a16:rowId xmlns:a16="http://schemas.microsoft.com/office/drawing/2014/main" val="648141216"/>
                  </a:ext>
                </a:extLst>
              </a:tr>
              <a:tr h="595783">
                <a:tc>
                  <a:txBody>
                    <a:bodyPr/>
                    <a:lstStyle/>
                    <a:p>
                      <a:endParaRPr lang="en-GB" dirty="0"/>
                    </a:p>
                  </a:txBody>
                  <a:tcPr/>
                </a:tc>
                <a:tc>
                  <a:txBody>
                    <a:bodyPr/>
                    <a:lstStyle/>
                    <a:p>
                      <a:pPr algn="ctr"/>
                      <a:r>
                        <a:rPr lang="en-GB" sz="2400" dirty="0" err="1">
                          <a:solidFill>
                            <a:srgbClr val="115076"/>
                          </a:solidFill>
                        </a:rPr>
                        <a:t>g</a:t>
                      </a:r>
                      <a:r>
                        <a:rPr lang="en-GB" sz="2400" b="1" dirty="0" err="1">
                          <a:solidFill>
                            <a:srgbClr val="115076"/>
                          </a:solidFill>
                        </a:rPr>
                        <a:t>e</a:t>
                      </a:r>
                      <a:r>
                        <a:rPr lang="en-GB" sz="2400" dirty="0" err="1">
                          <a:solidFill>
                            <a:srgbClr val="115076"/>
                          </a:solidFill>
                        </a:rPr>
                        <a:t>ben</a:t>
                      </a:r>
                      <a:endParaRPr lang="en-GB" sz="2400" dirty="0">
                        <a:solidFill>
                          <a:srgbClr val="115076"/>
                        </a:solidFill>
                      </a:endParaRPr>
                    </a:p>
                  </a:txBody>
                  <a:tcPr anchor="ctr"/>
                </a:tc>
                <a:tc>
                  <a:txBody>
                    <a:bodyPr/>
                    <a:lstStyle/>
                    <a:p>
                      <a:pPr algn="ctr"/>
                      <a:r>
                        <a:rPr lang="en-GB" sz="2400" dirty="0" err="1">
                          <a:solidFill>
                            <a:srgbClr val="115076"/>
                          </a:solidFill>
                        </a:rPr>
                        <a:t>Ins</a:t>
                      </a:r>
                      <a:r>
                        <a:rPr lang="en-GB" sz="2400" b="1" dirty="0" err="1">
                          <a:solidFill>
                            <a:srgbClr val="115076"/>
                          </a:solidFill>
                        </a:rPr>
                        <a:t>e</a:t>
                      </a:r>
                      <a:r>
                        <a:rPr lang="en-GB" sz="2400" dirty="0" err="1">
                          <a:solidFill>
                            <a:srgbClr val="115076"/>
                          </a:solidFill>
                        </a:rPr>
                        <a:t>kt</a:t>
                      </a:r>
                      <a:endParaRPr lang="en-GB" sz="2400" dirty="0">
                        <a:solidFill>
                          <a:srgbClr val="115076"/>
                        </a:solidFill>
                      </a:endParaRPr>
                    </a:p>
                  </a:txBody>
                  <a:tcPr anchor="ctr"/>
                </a:tc>
                <a:tc>
                  <a:txBody>
                    <a:bodyPr/>
                    <a:lstStyle/>
                    <a:p>
                      <a:pPr algn="ctr"/>
                      <a:r>
                        <a:rPr lang="en-GB" sz="2400" dirty="0" err="1">
                          <a:solidFill>
                            <a:srgbClr val="115076"/>
                          </a:solidFill>
                        </a:rPr>
                        <a:t>l</a:t>
                      </a:r>
                      <a:r>
                        <a:rPr lang="en-GB" sz="2400" b="1" dirty="0" err="1">
                          <a:solidFill>
                            <a:srgbClr val="115076"/>
                          </a:solidFill>
                        </a:rPr>
                        <a:t>e</a:t>
                      </a:r>
                      <a:r>
                        <a:rPr lang="en-GB" sz="2400" dirty="0" err="1">
                          <a:solidFill>
                            <a:srgbClr val="115076"/>
                          </a:solidFill>
                        </a:rPr>
                        <a:t>tzte</a:t>
                      </a:r>
                      <a:endParaRPr lang="en-GB" sz="2400" dirty="0">
                        <a:solidFill>
                          <a:srgbClr val="115076"/>
                        </a:solidFill>
                      </a:endParaRPr>
                    </a:p>
                  </a:txBody>
                  <a:tcPr anchor="ctr"/>
                </a:tc>
                <a:extLst>
                  <a:ext uri="{0D108BD9-81ED-4DB2-BD59-A6C34878D82A}">
                    <a16:rowId xmlns:a16="http://schemas.microsoft.com/office/drawing/2014/main" val="3595203780"/>
                  </a:ext>
                </a:extLst>
              </a:tr>
            </a:tbl>
          </a:graphicData>
        </a:graphic>
      </p:graphicFrame>
      <p:sp>
        <p:nvSpPr>
          <p:cNvPr id="8" name="Action Button: Custom 16">
            <a:hlinkClick r:id="" action="ppaction://noaction" highlightClick="1">
              <a:snd r:embed="rId4" name="9.2.1.6 slide 6 5.wav"/>
            </a:hlinkClick>
            <a:extLst>
              <a:ext uri="{FF2B5EF4-FFF2-40B4-BE49-F238E27FC236}">
                <a16:creationId xmlns:a16="http://schemas.microsoft.com/office/drawing/2014/main" id="{7AF2674A-6454-4415-9773-3086FBC012BC}"/>
              </a:ext>
            </a:extLst>
          </p:cNvPr>
          <p:cNvSpPr/>
          <p:nvPr/>
        </p:nvSpPr>
        <p:spPr>
          <a:xfrm>
            <a:off x="1213901" y="293851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9.2.1.6 slide 6 6.wav"/>
            </a:hlinkClick>
            <a:extLst>
              <a:ext uri="{FF2B5EF4-FFF2-40B4-BE49-F238E27FC236}">
                <a16:creationId xmlns:a16="http://schemas.microsoft.com/office/drawing/2014/main" id="{E94BEF75-5EBD-4C6F-96D2-C558D2A4BEA0}"/>
              </a:ext>
            </a:extLst>
          </p:cNvPr>
          <p:cNvSpPr/>
          <p:nvPr/>
        </p:nvSpPr>
        <p:spPr>
          <a:xfrm>
            <a:off x="1213901" y="35701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6" name="9.2.1.6 slide 6 7.wav"/>
            </a:hlinkClick>
            <a:extLst>
              <a:ext uri="{FF2B5EF4-FFF2-40B4-BE49-F238E27FC236}">
                <a16:creationId xmlns:a16="http://schemas.microsoft.com/office/drawing/2014/main" id="{9C56E1CE-980F-459C-BE8A-CAA6A1F0220A}"/>
              </a:ext>
            </a:extLst>
          </p:cNvPr>
          <p:cNvSpPr/>
          <p:nvPr/>
        </p:nvSpPr>
        <p:spPr>
          <a:xfrm>
            <a:off x="1213901" y="41857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7" name="9.2.1.6 slide 6 8.wav"/>
            </a:hlinkClick>
            <a:extLst>
              <a:ext uri="{FF2B5EF4-FFF2-40B4-BE49-F238E27FC236}">
                <a16:creationId xmlns:a16="http://schemas.microsoft.com/office/drawing/2014/main" id="{536469BA-5726-40D1-8D07-5350AD4C99A0}"/>
              </a:ext>
            </a:extLst>
          </p:cNvPr>
          <p:cNvSpPr/>
          <p:nvPr/>
        </p:nvSpPr>
        <p:spPr>
          <a:xfrm>
            <a:off x="1213901" y="478008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TextBox 11">
            <a:extLst>
              <a:ext uri="{FF2B5EF4-FFF2-40B4-BE49-F238E27FC236}">
                <a16:creationId xmlns:a16="http://schemas.microsoft.com/office/drawing/2014/main" id="{ABDB856D-8B8B-4595-8710-04B410CC8E04}"/>
              </a:ext>
            </a:extLst>
          </p:cNvPr>
          <p:cNvSpPr txBox="1"/>
          <p:nvPr/>
        </p:nvSpPr>
        <p:spPr>
          <a:xfrm>
            <a:off x="3366655" y="367850"/>
            <a:ext cx="6986427" cy="461665"/>
          </a:xfrm>
          <a:prstGeom prst="rect">
            <a:avLst/>
          </a:prstGeom>
          <a:noFill/>
        </p:spPr>
        <p:txBody>
          <a:bodyPr wrap="square" rtlCol="0">
            <a:spAutoFit/>
          </a:bodyPr>
          <a:lstStyle/>
          <a:p>
            <a:pPr algn="l"/>
            <a:r>
              <a:rPr lang="en-GB" sz="2400" b="1" dirty="0">
                <a:solidFill>
                  <a:schemeClr val="accent5">
                    <a:lumMod val="50000"/>
                  </a:schemeClr>
                </a:solidFill>
              </a:rPr>
              <a:t>Welches Wort </a:t>
            </a:r>
            <a:r>
              <a:rPr lang="en-GB" sz="2400" b="1" dirty="0" err="1">
                <a:solidFill>
                  <a:schemeClr val="accent5">
                    <a:lumMod val="50000"/>
                  </a:schemeClr>
                </a:solidFill>
              </a:rPr>
              <a:t>passt</a:t>
            </a:r>
            <a:r>
              <a:rPr lang="en-GB" sz="2400" b="1" dirty="0">
                <a:solidFill>
                  <a:schemeClr val="accent5">
                    <a:lumMod val="50000"/>
                  </a:schemeClr>
                </a:solidFill>
              </a:rPr>
              <a:t> </a:t>
            </a:r>
            <a:r>
              <a:rPr lang="en-GB" sz="2400" b="1" dirty="0" err="1">
                <a:solidFill>
                  <a:schemeClr val="accent5">
                    <a:lumMod val="50000"/>
                  </a:schemeClr>
                </a:solidFill>
              </a:rPr>
              <a:t>nicht</a:t>
            </a:r>
            <a:r>
              <a:rPr lang="en-GB" sz="2400" b="1" dirty="0">
                <a:solidFill>
                  <a:schemeClr val="accent5">
                    <a:lumMod val="50000"/>
                  </a:schemeClr>
                </a:solidFill>
              </a:rPr>
              <a:t>?</a:t>
            </a:r>
          </a:p>
        </p:txBody>
      </p:sp>
      <p:pic>
        <p:nvPicPr>
          <p:cNvPr id="2050" name="Picture 2" descr="Athlete, Runner, Sprint, Fast, Black, Man, Black Man">
            <a:extLst>
              <a:ext uri="{FF2B5EF4-FFF2-40B4-BE49-F238E27FC236}">
                <a16:creationId xmlns:a16="http://schemas.microsoft.com/office/drawing/2014/main" id="{85F20340-94BF-4180-9A4D-730909997E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26939" y="871743"/>
            <a:ext cx="2608145" cy="173876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280DDE99-8F4A-4855-8B3C-83EEC4B73CAF}"/>
              </a:ext>
            </a:extLst>
          </p:cNvPr>
          <p:cNvSpPr/>
          <p:nvPr/>
        </p:nvSpPr>
        <p:spPr>
          <a:xfrm>
            <a:off x="8313931" y="2939870"/>
            <a:ext cx="1413164" cy="357939"/>
          </a:xfrm>
          <a:prstGeom prst="roundRect">
            <a:avLst/>
          </a:prstGeom>
          <a:solidFill>
            <a:srgbClr val="FFFF00">
              <a:alpha val="46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08581D7-D0A1-4288-B7B1-E04CB35AD477}"/>
              </a:ext>
            </a:extLst>
          </p:cNvPr>
          <p:cNvSpPr/>
          <p:nvPr/>
        </p:nvSpPr>
        <p:spPr>
          <a:xfrm>
            <a:off x="2467235" y="3585380"/>
            <a:ext cx="1413164" cy="357939"/>
          </a:xfrm>
          <a:prstGeom prst="roundRect">
            <a:avLst/>
          </a:prstGeom>
          <a:solidFill>
            <a:srgbClr val="FFFF00">
              <a:alpha val="46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95880D57-E87D-4A9F-819F-D600DDB00596}"/>
              </a:ext>
            </a:extLst>
          </p:cNvPr>
          <p:cNvSpPr/>
          <p:nvPr/>
        </p:nvSpPr>
        <p:spPr>
          <a:xfrm>
            <a:off x="8365613" y="4200967"/>
            <a:ext cx="1413164" cy="357939"/>
          </a:xfrm>
          <a:prstGeom prst="roundRect">
            <a:avLst/>
          </a:prstGeom>
          <a:solidFill>
            <a:srgbClr val="FFFF00">
              <a:alpha val="46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A86F4BB4-8000-4089-84A8-19141E050543}"/>
              </a:ext>
            </a:extLst>
          </p:cNvPr>
          <p:cNvSpPr/>
          <p:nvPr/>
        </p:nvSpPr>
        <p:spPr>
          <a:xfrm>
            <a:off x="2467235" y="4795288"/>
            <a:ext cx="1413164" cy="357939"/>
          </a:xfrm>
          <a:prstGeom prst="roundRect">
            <a:avLst/>
          </a:prstGeom>
          <a:solidFill>
            <a:srgbClr val="FFFF00">
              <a:alpha val="46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ECDB0978-1346-4A2E-99AF-01A1EB6B3FEB}"/>
              </a:ext>
            </a:extLst>
          </p:cNvPr>
          <p:cNvSpPr txBox="1"/>
          <p:nvPr/>
        </p:nvSpPr>
        <p:spPr>
          <a:xfrm>
            <a:off x="0" y="1268765"/>
            <a:ext cx="8950036" cy="830997"/>
          </a:xfrm>
          <a:prstGeom prst="rect">
            <a:avLst/>
          </a:prstGeom>
          <a:noFill/>
        </p:spPr>
        <p:txBody>
          <a:bodyPr wrap="square" rtlCol="0">
            <a:spAutoFit/>
          </a:bodyPr>
          <a:lstStyle/>
          <a:p>
            <a:r>
              <a:rPr lang="en-GB" sz="2400" dirty="0">
                <a:solidFill>
                  <a:schemeClr val="accent5">
                    <a:lumMod val="50000"/>
                  </a:schemeClr>
                </a:solidFill>
              </a:rPr>
              <a:t>Person A </a:t>
            </a:r>
            <a:r>
              <a:rPr lang="en-GB" sz="2400" dirty="0" err="1">
                <a:solidFill>
                  <a:schemeClr val="accent5">
                    <a:lumMod val="50000"/>
                  </a:schemeClr>
                </a:solidFill>
              </a:rPr>
              <a:t>liest</a:t>
            </a:r>
            <a:r>
              <a:rPr lang="en-GB" sz="2400" dirty="0">
                <a:solidFill>
                  <a:schemeClr val="accent5">
                    <a:lumMod val="50000"/>
                  </a:schemeClr>
                </a:solidFill>
              </a:rPr>
              <a:t> die </a:t>
            </a:r>
            <a:r>
              <a:rPr lang="en-GB" sz="2400" dirty="0" err="1">
                <a:solidFill>
                  <a:schemeClr val="accent5">
                    <a:lumMod val="50000"/>
                  </a:schemeClr>
                </a:solidFill>
              </a:rPr>
              <a:t>Wörter</a:t>
            </a:r>
            <a:r>
              <a:rPr lang="en-GB" sz="2400" dirty="0">
                <a:solidFill>
                  <a:schemeClr val="accent5">
                    <a:lumMod val="50000"/>
                  </a:schemeClr>
                </a:solidFill>
              </a:rPr>
              <a:t> </a:t>
            </a:r>
            <a:r>
              <a:rPr lang="en-GB" sz="2400" dirty="0" err="1">
                <a:solidFill>
                  <a:schemeClr val="accent5">
                    <a:lumMod val="50000"/>
                  </a:schemeClr>
                </a:solidFill>
              </a:rPr>
              <a:t>laut</a:t>
            </a:r>
            <a:r>
              <a:rPr lang="en-GB" sz="2400" dirty="0">
                <a:solidFill>
                  <a:schemeClr val="accent5">
                    <a:lumMod val="50000"/>
                  </a:schemeClr>
                </a:solidFill>
              </a:rPr>
              <a:t> </a:t>
            </a:r>
            <a:r>
              <a:rPr lang="en-GB" sz="2400" dirty="0" err="1">
                <a:solidFill>
                  <a:schemeClr val="accent5">
                    <a:lumMod val="50000"/>
                  </a:schemeClr>
                </a:solidFill>
              </a:rPr>
              <a:t>vor</a:t>
            </a:r>
            <a:r>
              <a:rPr lang="en-GB" sz="2400" dirty="0">
                <a:solidFill>
                  <a:schemeClr val="accent5">
                    <a:lumMod val="50000"/>
                  </a:schemeClr>
                </a:solidFill>
              </a:rPr>
              <a:t>.  </a:t>
            </a:r>
            <a:br>
              <a:rPr lang="en-GB" sz="2400" dirty="0">
                <a:solidFill>
                  <a:schemeClr val="accent5">
                    <a:lumMod val="50000"/>
                  </a:schemeClr>
                </a:solidFill>
              </a:rPr>
            </a:br>
            <a:r>
              <a:rPr lang="en-GB" sz="2400" dirty="0">
                <a:solidFill>
                  <a:schemeClr val="accent5">
                    <a:lumMod val="50000"/>
                  </a:schemeClr>
                </a:solidFill>
              </a:rPr>
              <a:t>Person B </a:t>
            </a:r>
            <a:r>
              <a:rPr lang="en-GB" sz="2400" dirty="0" err="1">
                <a:solidFill>
                  <a:schemeClr val="accent5">
                    <a:lumMod val="50000"/>
                  </a:schemeClr>
                </a:solidFill>
              </a:rPr>
              <a:t>dreht</a:t>
            </a:r>
            <a:r>
              <a:rPr lang="en-GB" sz="2400" dirty="0">
                <a:solidFill>
                  <a:schemeClr val="accent5">
                    <a:lumMod val="50000"/>
                  </a:schemeClr>
                </a:solidFill>
              </a:rPr>
              <a:t> </a:t>
            </a:r>
            <a:r>
              <a:rPr lang="en-GB" sz="2400" dirty="0" err="1">
                <a:solidFill>
                  <a:schemeClr val="accent5">
                    <a:lumMod val="50000"/>
                  </a:schemeClr>
                </a:solidFill>
              </a:rPr>
              <a:t>sich</a:t>
            </a:r>
            <a:r>
              <a:rPr lang="en-GB" sz="2400" dirty="0">
                <a:solidFill>
                  <a:schemeClr val="accent5">
                    <a:lumMod val="50000"/>
                  </a:schemeClr>
                </a:solidFill>
              </a:rPr>
              <a:t> um </a:t>
            </a:r>
            <a:r>
              <a:rPr lang="en-GB" sz="2400" dirty="0">
                <a:solidFill>
                  <a:schemeClr val="accent5">
                    <a:lumMod val="50000"/>
                  </a:schemeClr>
                </a:solidFill>
                <a:sym typeface="Webdings" panose="05030102010509060703" pitchFamily="18" charset="2"/>
              </a:rPr>
              <a:t></a:t>
            </a:r>
            <a:r>
              <a:rPr lang="en-GB" sz="2400" dirty="0">
                <a:solidFill>
                  <a:schemeClr val="accent5">
                    <a:lumMod val="50000"/>
                  </a:schemeClr>
                </a:solidFill>
              </a:rPr>
              <a:t> und </a:t>
            </a:r>
            <a:r>
              <a:rPr lang="en-GB" sz="2400" dirty="0" err="1">
                <a:solidFill>
                  <a:schemeClr val="accent5">
                    <a:lumMod val="50000"/>
                  </a:schemeClr>
                </a:solidFill>
              </a:rPr>
              <a:t>schreibt</a:t>
            </a:r>
            <a:r>
              <a:rPr lang="en-GB" sz="2400" dirty="0">
                <a:solidFill>
                  <a:schemeClr val="accent5">
                    <a:lumMod val="50000"/>
                  </a:schemeClr>
                </a:solidFill>
              </a:rPr>
              <a:t> die </a:t>
            </a:r>
            <a:r>
              <a:rPr lang="en-GB" sz="2400" dirty="0" err="1">
                <a:solidFill>
                  <a:schemeClr val="accent5">
                    <a:lumMod val="50000"/>
                  </a:schemeClr>
                </a:solidFill>
              </a:rPr>
              <a:t>Ausnahme</a:t>
            </a:r>
            <a:r>
              <a:rPr lang="en-GB" sz="2400" dirty="0">
                <a:solidFill>
                  <a:schemeClr val="accent5">
                    <a:lumMod val="50000"/>
                  </a:schemeClr>
                </a:solidFill>
              </a:rPr>
              <a:t>* auf.</a:t>
            </a:r>
          </a:p>
        </p:txBody>
      </p:sp>
    </p:spTree>
    <p:extLst>
      <p:ext uri="{BB962C8B-B14F-4D97-AF65-F5344CB8AC3E}">
        <p14:creationId xmlns:p14="http://schemas.microsoft.com/office/powerpoint/2010/main" val="278188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peech Bubble: Rectangle with Corners Rounded 23">
            <a:extLst>
              <a:ext uri="{FF2B5EF4-FFF2-40B4-BE49-F238E27FC236}">
                <a16:creationId xmlns:a16="http://schemas.microsoft.com/office/drawing/2014/main" id="{68E04266-66B6-4DD2-9B32-0EFBA65B5E6A}"/>
              </a:ext>
            </a:extLst>
          </p:cNvPr>
          <p:cNvSpPr/>
          <p:nvPr/>
        </p:nvSpPr>
        <p:spPr>
          <a:xfrm>
            <a:off x="4500770" y="5487569"/>
            <a:ext cx="4066098" cy="748178"/>
          </a:xfrm>
          <a:prstGeom prst="wedgeRoundRectCallout">
            <a:avLst>
              <a:gd name="adj1" fmla="val 6133"/>
              <a:gd name="adj2" fmla="val -7884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latin typeface="Century Gothic" panose="020B0502020202020204" pitchFamily="34" charset="0"/>
              </a:rPr>
              <a:t>The gender of the new noun is the gender of the base word.</a:t>
            </a:r>
          </a:p>
        </p:txBody>
      </p:sp>
      <p:pic>
        <p:nvPicPr>
          <p:cNvPr id="11" name="Picture 10" descr="background for tit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821380" cy="869950"/>
          </a:xfrm>
          <a:prstGeom prst="rect">
            <a:avLst/>
          </a:prstGeom>
        </p:spPr>
      </p:pic>
      <p:sp>
        <p:nvSpPr>
          <p:cNvPr id="7" name="Title 6"/>
          <p:cNvSpPr>
            <a:spLocks noGrp="1"/>
          </p:cNvSpPr>
          <p:nvPr>
            <p:ph type="title"/>
          </p:nvPr>
        </p:nvSpPr>
        <p:spPr>
          <a:xfrm>
            <a:off x="0" y="318059"/>
            <a:ext cx="5846618" cy="776997"/>
          </a:xfrm>
        </p:spPr>
        <p:txBody>
          <a:bodyPr/>
          <a:lstStyle/>
          <a:p>
            <a:r>
              <a:rPr lang="en-GB" sz="3600" b="1" dirty="0" err="1">
                <a:solidFill>
                  <a:prstClr val="white"/>
                </a:solidFill>
              </a:rPr>
              <a:t>Lieblings</a:t>
            </a:r>
            <a:r>
              <a:rPr lang="en-GB" sz="3600" b="1" dirty="0">
                <a:solidFill>
                  <a:prstClr val="white"/>
                </a:solidFill>
              </a:rPr>
              <a:t>-, Haupt-</a:t>
            </a:r>
            <a:endParaRPr lang="en-GB" dirty="0"/>
          </a:p>
        </p:txBody>
      </p:sp>
      <p:sp>
        <p:nvSpPr>
          <p:cNvPr id="2" name="TextBox 1"/>
          <p:cNvSpPr txBox="1"/>
          <p:nvPr/>
        </p:nvSpPr>
        <p:spPr>
          <a:xfrm>
            <a:off x="300038" y="1217967"/>
            <a:ext cx="112033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45D8C81A-2B75-4868-8D42-56B441A4F742}"/>
              </a:ext>
            </a:extLst>
          </p:cNvPr>
          <p:cNvSpPr/>
          <p:nvPr/>
        </p:nvSpPr>
        <p:spPr>
          <a:xfrm>
            <a:off x="300038" y="1818271"/>
            <a:ext cx="6096000" cy="954107"/>
          </a:xfrm>
          <a:prstGeom prst="rect">
            <a:avLst/>
          </a:prstGeom>
        </p:spPr>
        <p:txBody>
          <a:bodyPr>
            <a:spAutoFit/>
          </a:bodyPr>
          <a:lstStyle/>
          <a:p>
            <a:r>
              <a:rPr lang="en-GB" sz="2800" b="1" dirty="0" err="1">
                <a:solidFill>
                  <a:srgbClr val="002060"/>
                </a:solidFill>
                <a:latin typeface="Century Gothic" panose="020B0502020202020204" pitchFamily="34" charset="0"/>
              </a:rPr>
              <a:t>Lieblings</a:t>
            </a:r>
            <a:r>
              <a:rPr lang="en-GB" sz="2800" dirty="0">
                <a:solidFill>
                  <a:srgbClr val="002060"/>
                </a:solidFill>
                <a:latin typeface="Century Gothic" panose="020B0502020202020204" pitchFamily="34" charset="0"/>
              </a:rPr>
              <a:t>- 	means 	favourite</a:t>
            </a:r>
            <a:br>
              <a:rPr lang="en-GB" sz="2800" dirty="0">
                <a:solidFill>
                  <a:srgbClr val="002060"/>
                </a:solidFill>
                <a:latin typeface="Century Gothic" panose="020B0502020202020204" pitchFamily="34" charset="0"/>
              </a:rPr>
            </a:br>
            <a:r>
              <a:rPr lang="en-GB" sz="2800" b="1" dirty="0">
                <a:solidFill>
                  <a:srgbClr val="002060"/>
                </a:solidFill>
                <a:latin typeface="Century Gothic" panose="020B0502020202020204" pitchFamily="34" charset="0"/>
              </a:rPr>
              <a:t>Haupt</a:t>
            </a:r>
            <a:r>
              <a:rPr lang="en-GB" sz="2800" dirty="0">
                <a:solidFill>
                  <a:srgbClr val="002060"/>
                </a:solidFill>
                <a:latin typeface="Century Gothic" panose="020B0502020202020204" pitchFamily="34" charset="0"/>
              </a:rPr>
              <a:t>- 	means 	main</a:t>
            </a:r>
            <a:endParaRPr lang="en-GB" dirty="0"/>
          </a:p>
        </p:txBody>
      </p:sp>
      <p:sp>
        <p:nvSpPr>
          <p:cNvPr id="12" name="Rectangle: Rounded Corners 11">
            <a:extLst>
              <a:ext uri="{FF2B5EF4-FFF2-40B4-BE49-F238E27FC236}">
                <a16:creationId xmlns:a16="http://schemas.microsoft.com/office/drawing/2014/main" id="{CB4A8E33-E074-44E7-8483-ADB9E8A9B020}"/>
              </a:ext>
            </a:extLst>
          </p:cNvPr>
          <p:cNvSpPr/>
          <p:nvPr/>
        </p:nvSpPr>
        <p:spPr>
          <a:xfrm>
            <a:off x="4045526" y="1818271"/>
            <a:ext cx="1551709" cy="477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latin typeface="Century Gothic" panose="020B0502020202020204" pitchFamily="34" charset="0"/>
              </a:rPr>
              <a:t>_________</a:t>
            </a:r>
          </a:p>
        </p:txBody>
      </p:sp>
      <p:sp>
        <p:nvSpPr>
          <p:cNvPr id="16" name="Rectangle: Rounded Corners 15">
            <a:extLst>
              <a:ext uri="{FF2B5EF4-FFF2-40B4-BE49-F238E27FC236}">
                <a16:creationId xmlns:a16="http://schemas.microsoft.com/office/drawing/2014/main" id="{91CA648E-DEBF-46B2-853E-D66DB3487995}"/>
              </a:ext>
            </a:extLst>
          </p:cNvPr>
          <p:cNvSpPr/>
          <p:nvPr/>
        </p:nvSpPr>
        <p:spPr>
          <a:xfrm>
            <a:off x="4045526" y="2227527"/>
            <a:ext cx="1551709" cy="477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latin typeface="Century Gothic" panose="020B0502020202020204" pitchFamily="34" charset="0"/>
              </a:rPr>
              <a:t>_________</a:t>
            </a:r>
          </a:p>
        </p:txBody>
      </p:sp>
      <p:sp>
        <p:nvSpPr>
          <p:cNvPr id="17" name="TextBox 16">
            <a:extLst>
              <a:ext uri="{FF2B5EF4-FFF2-40B4-BE49-F238E27FC236}">
                <a16:creationId xmlns:a16="http://schemas.microsoft.com/office/drawing/2014/main" id="{ACF30CA6-651E-411F-8745-0A462BA903B6}"/>
              </a:ext>
            </a:extLst>
          </p:cNvPr>
          <p:cNvSpPr txBox="1"/>
          <p:nvPr/>
        </p:nvSpPr>
        <p:spPr>
          <a:xfrm>
            <a:off x="300038" y="2975770"/>
            <a:ext cx="112033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These prefixes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can be added to almost any noun to make a new word.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96E5703E-5BBE-4149-80DC-61031650BD1C}"/>
              </a:ext>
            </a:extLst>
          </p:cNvPr>
          <p:cNvSpPr txBox="1"/>
          <p:nvPr/>
        </p:nvSpPr>
        <p:spPr>
          <a:xfrm>
            <a:off x="300038" y="4027403"/>
            <a:ext cx="45213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favourite language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3" panose="05040102010807070707" pitchFamily="18" charset="2"/>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58FA85B8-FBEB-4B40-8902-B2EEADA1C878}"/>
              </a:ext>
            </a:extLst>
          </p:cNvPr>
          <p:cNvSpPr txBox="1"/>
          <p:nvPr/>
        </p:nvSpPr>
        <p:spPr>
          <a:xfrm>
            <a:off x="4821380" y="4057776"/>
            <a:ext cx="37454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Lieblingssprache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6637BE82-2C78-43B1-9D22-D7B5A4153FE3}"/>
              </a:ext>
            </a:extLst>
          </p:cNvPr>
          <p:cNvSpPr txBox="1"/>
          <p:nvPr/>
        </p:nvSpPr>
        <p:spPr>
          <a:xfrm>
            <a:off x="300038" y="4759327"/>
            <a:ext cx="45213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main place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3" panose="05040102010807070707" pitchFamily="18" charset="2"/>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B48B6E1E-2853-4175-9671-5508777EF47D}"/>
              </a:ext>
            </a:extLst>
          </p:cNvPr>
          <p:cNvSpPr txBox="1"/>
          <p:nvPr/>
        </p:nvSpPr>
        <p:spPr>
          <a:xfrm>
            <a:off x="4821380" y="4820882"/>
            <a:ext cx="37454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Hauptort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Speech Bubble: Rectangle with Corners Rounded 21">
            <a:extLst>
              <a:ext uri="{FF2B5EF4-FFF2-40B4-BE49-F238E27FC236}">
                <a16:creationId xmlns:a16="http://schemas.microsoft.com/office/drawing/2014/main" id="{23CC072C-0805-4C3B-8115-87BC96D4BEC5}"/>
              </a:ext>
            </a:extLst>
          </p:cNvPr>
          <p:cNvSpPr/>
          <p:nvPr/>
        </p:nvSpPr>
        <p:spPr>
          <a:xfrm>
            <a:off x="133783" y="5491251"/>
            <a:ext cx="4066098" cy="748178"/>
          </a:xfrm>
          <a:prstGeom prst="wedgeRoundRectCallout">
            <a:avLst>
              <a:gd name="adj1" fmla="val -24873"/>
              <a:gd name="adj2" fmla="val -6959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latin typeface="Century Gothic" panose="020B0502020202020204" pitchFamily="34" charset="0"/>
              </a:rPr>
              <a:t>Note: two words in English become one word in German.</a:t>
            </a:r>
          </a:p>
        </p:txBody>
      </p:sp>
      <p:sp>
        <p:nvSpPr>
          <p:cNvPr id="23" name="Speech Bubble: Rectangle with Corners Rounded 22">
            <a:extLst>
              <a:ext uri="{FF2B5EF4-FFF2-40B4-BE49-F238E27FC236}">
                <a16:creationId xmlns:a16="http://schemas.microsoft.com/office/drawing/2014/main" id="{61FDCBDF-A86D-463D-8F1D-947F2F912381}"/>
              </a:ext>
            </a:extLst>
          </p:cNvPr>
          <p:cNvSpPr/>
          <p:nvPr/>
        </p:nvSpPr>
        <p:spPr>
          <a:xfrm>
            <a:off x="4500770" y="5491251"/>
            <a:ext cx="4066098" cy="748178"/>
          </a:xfrm>
          <a:prstGeom prst="wedgeRoundRectCallout">
            <a:avLst>
              <a:gd name="adj1" fmla="val -29303"/>
              <a:gd name="adj2" fmla="val -8070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latin typeface="Century Gothic" panose="020B0502020202020204" pitchFamily="34" charset="0"/>
              </a:rPr>
              <a:t>The gender of the new noun is the gender of the base word.</a:t>
            </a:r>
          </a:p>
        </p:txBody>
      </p:sp>
    </p:spTree>
    <p:extLst>
      <p:ext uri="{BB962C8B-B14F-4D97-AF65-F5344CB8AC3E}">
        <p14:creationId xmlns:p14="http://schemas.microsoft.com/office/powerpoint/2010/main" val="47155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8" grpId="0"/>
      <p:bldP spid="12" grpId="0" animBg="1"/>
      <p:bldP spid="12" grpId="1" animBg="1"/>
      <p:bldP spid="16" grpId="0" animBg="1"/>
      <p:bldP spid="16" grpId="1"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394160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3941603" y="209558"/>
            <a:ext cx="8015724"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es A, B, ? </a:t>
            </a:r>
            <a:r>
              <a:rPr lang="en-US" sz="2400" dirty="0" err="1">
                <a:solidFill>
                  <a:schemeClr val="accent5">
                    <a:lumMod val="50000"/>
                  </a:schemeClr>
                </a:solidFill>
              </a:rPr>
              <a:t>Schreib</a:t>
            </a:r>
            <a:r>
              <a:rPr lang="en-US" sz="2400" dirty="0">
                <a:solidFill>
                  <a:schemeClr val="accent5">
                    <a:lumMod val="50000"/>
                  </a:schemeClr>
                </a:solidFill>
              </a:rPr>
              <a:t> das </a:t>
            </a:r>
            <a:r>
              <a:rPr lang="en-US" sz="2400" dirty="0" err="1">
                <a:solidFill>
                  <a:schemeClr val="accent5">
                    <a:lumMod val="50000"/>
                  </a:schemeClr>
                </a:solidFill>
              </a:rPr>
              <a:t>englische</a:t>
            </a:r>
            <a:r>
              <a:rPr lang="en-US" sz="2400" dirty="0">
                <a:solidFill>
                  <a:schemeClr val="accent5">
                    <a:lumMod val="50000"/>
                  </a:schemeClr>
                </a:solidFill>
              </a:rPr>
              <a:t> Wort.</a:t>
            </a:r>
          </a:p>
        </p:txBody>
      </p:sp>
      <p:sp>
        <p:nvSpPr>
          <p:cNvPr id="10" name="Rounded Rectangle 24">
            <a:extLst>
              <a:ext uri="{FF2B5EF4-FFF2-40B4-BE49-F238E27FC236}">
                <a16:creationId xmlns:a16="http://schemas.microsoft.com/office/drawing/2014/main" id="{83AD764A-16CF-4AAF-AE5B-3DA1E222C544}"/>
              </a:ext>
            </a:extLst>
          </p:cNvPr>
          <p:cNvSpPr/>
          <p:nvPr/>
        </p:nvSpPr>
        <p:spPr>
          <a:xfrm>
            <a:off x="6994561" y="753871"/>
            <a:ext cx="4962766" cy="452431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Action Button: Custom 16">
            <a:hlinkClick r:id="" action="ppaction://noaction" highlightClick="1">
              <a:snd r:embed="rId5" name="9.2.1.6 slide 8 1.wav"/>
            </a:hlinkClick>
            <a:extLst>
              <a:ext uri="{FF2B5EF4-FFF2-40B4-BE49-F238E27FC236}">
                <a16:creationId xmlns:a16="http://schemas.microsoft.com/office/drawing/2014/main" id="{90811DB4-A576-4825-9717-964B005B3B20}"/>
              </a:ext>
            </a:extLst>
          </p:cNvPr>
          <p:cNvSpPr/>
          <p:nvPr/>
        </p:nvSpPr>
        <p:spPr>
          <a:xfrm>
            <a:off x="7325632" y="12373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6" name="9.2.1.6 slide 8 2.wav"/>
            </a:hlinkClick>
            <a:extLst>
              <a:ext uri="{FF2B5EF4-FFF2-40B4-BE49-F238E27FC236}">
                <a16:creationId xmlns:a16="http://schemas.microsoft.com/office/drawing/2014/main" id="{C49AA8CB-1542-4D94-9DC1-FBF2D87DA3E0}"/>
              </a:ext>
            </a:extLst>
          </p:cNvPr>
          <p:cNvSpPr/>
          <p:nvPr/>
        </p:nvSpPr>
        <p:spPr>
          <a:xfrm>
            <a:off x="7326405" y="17094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7" name="9.2.1.6 slide 8 3.wav"/>
            </a:hlinkClick>
            <a:extLst>
              <a:ext uri="{FF2B5EF4-FFF2-40B4-BE49-F238E27FC236}">
                <a16:creationId xmlns:a16="http://schemas.microsoft.com/office/drawing/2014/main" id="{FEA5CDC5-20DF-461E-9F17-82632A86F2BE}"/>
              </a:ext>
            </a:extLst>
          </p:cNvPr>
          <p:cNvSpPr/>
          <p:nvPr/>
        </p:nvSpPr>
        <p:spPr>
          <a:xfrm>
            <a:off x="7326405" y="217813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Action Button: Custom 16">
            <a:hlinkClick r:id="" action="ppaction://noaction" highlightClick="1">
              <a:snd r:embed="rId8" name="9.2.1.6 slide 8 4.wav"/>
            </a:hlinkClick>
            <a:extLst>
              <a:ext uri="{FF2B5EF4-FFF2-40B4-BE49-F238E27FC236}">
                <a16:creationId xmlns:a16="http://schemas.microsoft.com/office/drawing/2014/main" id="{AA0E7028-E339-4C41-960D-0A841B26AB15}"/>
              </a:ext>
            </a:extLst>
          </p:cNvPr>
          <p:cNvSpPr/>
          <p:nvPr/>
        </p:nvSpPr>
        <p:spPr>
          <a:xfrm>
            <a:off x="7326405" y="267412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9" name="9.2.1.6 slide 8 5.wav"/>
            </a:hlinkClick>
            <a:extLst>
              <a:ext uri="{FF2B5EF4-FFF2-40B4-BE49-F238E27FC236}">
                <a16:creationId xmlns:a16="http://schemas.microsoft.com/office/drawing/2014/main" id="{DB2F0552-6D77-4E20-AD96-5B4037B96BAF}"/>
              </a:ext>
            </a:extLst>
          </p:cNvPr>
          <p:cNvSpPr/>
          <p:nvPr/>
        </p:nvSpPr>
        <p:spPr>
          <a:xfrm>
            <a:off x="7326405" y="31692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16">
            <a:hlinkClick r:id="" action="ppaction://noaction" highlightClick="1">
              <a:snd r:embed="rId10" name="9.2.1.6 slide 8 6.wav"/>
            </a:hlinkClick>
            <a:extLst>
              <a:ext uri="{FF2B5EF4-FFF2-40B4-BE49-F238E27FC236}">
                <a16:creationId xmlns:a16="http://schemas.microsoft.com/office/drawing/2014/main" id="{70C8AB4B-1A25-4BE7-9D2D-AAB107710905}"/>
              </a:ext>
            </a:extLst>
          </p:cNvPr>
          <p:cNvSpPr/>
          <p:nvPr/>
        </p:nvSpPr>
        <p:spPr>
          <a:xfrm>
            <a:off x="7322274" y="366009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Action Button: Custom 16">
            <a:hlinkClick r:id="" action="ppaction://noaction" highlightClick="1">
              <a:snd r:embed="rId11" name="9.2.1.6 slide 8 7.wav"/>
            </a:hlinkClick>
            <a:extLst>
              <a:ext uri="{FF2B5EF4-FFF2-40B4-BE49-F238E27FC236}">
                <a16:creationId xmlns:a16="http://schemas.microsoft.com/office/drawing/2014/main" id="{60B8C8C6-470E-4E62-B08F-8AC8BAA3D5AD}"/>
              </a:ext>
            </a:extLst>
          </p:cNvPr>
          <p:cNvSpPr/>
          <p:nvPr/>
        </p:nvSpPr>
        <p:spPr>
          <a:xfrm>
            <a:off x="7313895" y="41610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8" name="Action Button: Custom 16">
            <a:hlinkClick r:id="" action="ppaction://noaction" highlightClick="1">
              <a:snd r:embed="rId12" name="9.2.1.6 slide 8 8.wav"/>
            </a:hlinkClick>
            <a:extLst>
              <a:ext uri="{FF2B5EF4-FFF2-40B4-BE49-F238E27FC236}">
                <a16:creationId xmlns:a16="http://schemas.microsoft.com/office/drawing/2014/main" id="{E0EA91E7-2573-43F8-AC4D-68B0645E5497}"/>
              </a:ext>
            </a:extLst>
          </p:cNvPr>
          <p:cNvSpPr/>
          <p:nvPr/>
        </p:nvSpPr>
        <p:spPr>
          <a:xfrm>
            <a:off x="7319131" y="462474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7" name="TextBox 26">
            <a:extLst>
              <a:ext uri="{FF2B5EF4-FFF2-40B4-BE49-F238E27FC236}">
                <a16:creationId xmlns:a16="http://schemas.microsoft.com/office/drawing/2014/main" id="{326A8167-A2CB-4546-AC5A-3C77373BDEC7}"/>
              </a:ext>
            </a:extLst>
          </p:cNvPr>
          <p:cNvSpPr txBox="1"/>
          <p:nvPr/>
        </p:nvSpPr>
        <p:spPr>
          <a:xfrm>
            <a:off x="7218450" y="781127"/>
            <a:ext cx="2696248" cy="430887"/>
          </a:xfrm>
          <a:prstGeom prst="rect">
            <a:avLst/>
          </a:prstGeom>
          <a:noFill/>
        </p:spPr>
        <p:txBody>
          <a:bodyPr wrap="square" rtlCol="0">
            <a:spAutoFit/>
          </a:bodyPr>
          <a:lstStyle/>
          <a:p>
            <a:pPr algn="l"/>
            <a:r>
              <a:rPr lang="en-GB" sz="2200" b="1" dirty="0">
                <a:solidFill>
                  <a:schemeClr val="accent5">
                    <a:lumMod val="50000"/>
                  </a:schemeClr>
                </a:solidFill>
              </a:rPr>
              <a:t>A,B,C?  </a:t>
            </a:r>
            <a:r>
              <a:rPr lang="en-GB" sz="2200" b="1" dirty="0" err="1">
                <a:solidFill>
                  <a:schemeClr val="accent5">
                    <a:lumMod val="50000"/>
                  </a:schemeClr>
                </a:solidFill>
              </a:rPr>
              <a:t>Englisch</a:t>
            </a:r>
            <a:endParaRPr lang="en-GB" sz="2200" b="1" dirty="0">
              <a:solidFill>
                <a:schemeClr val="accent5">
                  <a:lumMod val="50000"/>
                </a:schemeClr>
              </a:solidFill>
            </a:endParaRPr>
          </a:p>
        </p:txBody>
      </p:sp>
      <p:cxnSp>
        <p:nvCxnSpPr>
          <p:cNvPr id="30" name="Straight Connector 29">
            <a:extLst>
              <a:ext uri="{FF2B5EF4-FFF2-40B4-BE49-F238E27FC236}">
                <a16:creationId xmlns:a16="http://schemas.microsoft.com/office/drawing/2014/main" id="{C16048AA-3E0A-4824-BE23-9CB7C33E388D}"/>
              </a:ext>
            </a:extLst>
          </p:cNvPr>
          <p:cNvCxnSpPr>
            <a:cxnSpLocks/>
          </p:cNvCxnSpPr>
          <p:nvPr/>
        </p:nvCxnSpPr>
        <p:spPr>
          <a:xfrm>
            <a:off x="8158230" y="1221007"/>
            <a:ext cx="0" cy="377803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43F190F-ADB2-4AD9-933C-172794542DCD}"/>
              </a:ext>
            </a:extLst>
          </p:cNvPr>
          <p:cNvSpPr txBox="1"/>
          <p:nvPr/>
        </p:nvSpPr>
        <p:spPr>
          <a:xfrm>
            <a:off x="7697060" y="1202318"/>
            <a:ext cx="520040" cy="461665"/>
          </a:xfrm>
          <a:prstGeom prst="rect">
            <a:avLst/>
          </a:prstGeom>
          <a:noFill/>
        </p:spPr>
        <p:txBody>
          <a:bodyPr wrap="square" rtlCol="0">
            <a:spAutoFit/>
          </a:bodyPr>
          <a:lstStyle/>
          <a:p>
            <a:pPr algn="ctr"/>
            <a:r>
              <a:rPr lang="en-GB" sz="2400" b="1" dirty="0">
                <a:solidFill>
                  <a:srgbClr val="F26200"/>
                </a:solidFill>
              </a:rPr>
              <a:t>C</a:t>
            </a:r>
          </a:p>
        </p:txBody>
      </p:sp>
      <p:sp>
        <p:nvSpPr>
          <p:cNvPr id="33" name="TextBox 32">
            <a:extLst>
              <a:ext uri="{FF2B5EF4-FFF2-40B4-BE49-F238E27FC236}">
                <a16:creationId xmlns:a16="http://schemas.microsoft.com/office/drawing/2014/main" id="{0D463DB8-B139-4956-8F6F-1D737436D341}"/>
              </a:ext>
            </a:extLst>
          </p:cNvPr>
          <p:cNvSpPr txBox="1"/>
          <p:nvPr/>
        </p:nvSpPr>
        <p:spPr>
          <a:xfrm>
            <a:off x="8278259" y="1211973"/>
            <a:ext cx="3135194" cy="461665"/>
          </a:xfrm>
          <a:prstGeom prst="rect">
            <a:avLst/>
          </a:prstGeom>
          <a:noFill/>
        </p:spPr>
        <p:txBody>
          <a:bodyPr wrap="square" rtlCol="0">
            <a:spAutoFit/>
          </a:bodyPr>
          <a:lstStyle/>
          <a:p>
            <a:pPr algn="l"/>
            <a:r>
              <a:rPr lang="en-GB" sz="2400" dirty="0">
                <a:solidFill>
                  <a:schemeClr val="accent5">
                    <a:lumMod val="50000"/>
                  </a:schemeClr>
                </a:solidFill>
              </a:rPr>
              <a:t>favourite animal</a:t>
            </a:r>
          </a:p>
        </p:txBody>
      </p:sp>
      <p:pic>
        <p:nvPicPr>
          <p:cNvPr id="5122" name="Picture 2" descr="Bison, View, Large, Horns, Animal, Tail, Rear, Fur">
            <a:extLst>
              <a:ext uri="{FF2B5EF4-FFF2-40B4-BE49-F238E27FC236}">
                <a16:creationId xmlns:a16="http://schemas.microsoft.com/office/drawing/2014/main" id="{4D3B877A-97BC-4A98-9D19-36509FF074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40225" y="963786"/>
            <a:ext cx="1798655" cy="163514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üleymaniye, Door, Cami, Turkey, Istanbul, Article">
            <a:extLst>
              <a:ext uri="{FF2B5EF4-FFF2-40B4-BE49-F238E27FC236}">
                <a16:creationId xmlns:a16="http://schemas.microsoft.com/office/drawing/2014/main" id="{388D9039-F5E5-44D1-B834-728A60E7F67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70061" y="2055397"/>
            <a:ext cx="1590594" cy="200917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ity, Warsaw, Town, Poland, Europe, Architecture">
            <a:extLst>
              <a:ext uri="{FF2B5EF4-FFF2-40B4-BE49-F238E27FC236}">
                <a16:creationId xmlns:a16="http://schemas.microsoft.com/office/drawing/2014/main" id="{50A3A52F-ED75-4616-AE5E-47B513554E0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4460" y="1450966"/>
            <a:ext cx="1813293" cy="120886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ath, Blackboard, Education, Classroom, Chalkboard">
            <a:extLst>
              <a:ext uri="{FF2B5EF4-FFF2-40B4-BE49-F238E27FC236}">
                <a16:creationId xmlns:a16="http://schemas.microsoft.com/office/drawing/2014/main" id="{5316A874-CEB3-4F88-A459-2FD892BD0944}"/>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10094" b="-5387"/>
          <a:stretch/>
        </p:blipFill>
        <p:spPr bwMode="auto">
          <a:xfrm>
            <a:off x="4609589" y="4994241"/>
            <a:ext cx="2036038" cy="121817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Warsaw, Poland, The Old Town, Monument, Building">
            <a:extLst>
              <a:ext uri="{FF2B5EF4-FFF2-40B4-BE49-F238E27FC236}">
                <a16:creationId xmlns:a16="http://schemas.microsoft.com/office/drawing/2014/main" id="{0506103B-069B-4D86-BC87-55690A430F5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1452" y="4912992"/>
            <a:ext cx="1876301" cy="124891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aravanserai, Hostel, Oriental, Interior, Living Room">
            <a:extLst>
              <a:ext uri="{FF2B5EF4-FFF2-40B4-BE49-F238E27FC236}">
                <a16:creationId xmlns:a16="http://schemas.microsoft.com/office/drawing/2014/main" id="{531E0CB3-5328-46C4-98E2-927C78980D6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45606" y="4650667"/>
            <a:ext cx="2014984" cy="151123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Plum Cake, Plums, Streusel Cake, Cake, Sweet, Bake">
            <a:extLst>
              <a:ext uri="{FF2B5EF4-FFF2-40B4-BE49-F238E27FC236}">
                <a16:creationId xmlns:a16="http://schemas.microsoft.com/office/drawing/2014/main" id="{A72E8F7D-0508-4DA1-B2EC-46C39A95B75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66991" y="2872834"/>
            <a:ext cx="1963013" cy="130867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Turkish Flag, Flag, Turkey, Turkish, Red, White">
            <a:extLst>
              <a:ext uri="{FF2B5EF4-FFF2-40B4-BE49-F238E27FC236}">
                <a16:creationId xmlns:a16="http://schemas.microsoft.com/office/drawing/2014/main" id="{AB50E838-2B0C-446A-9C3C-6209A722752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32981" y="3000285"/>
            <a:ext cx="2194057" cy="147870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665AD6B-B661-4F0C-80C9-198BD6A70E18}"/>
              </a:ext>
            </a:extLst>
          </p:cNvPr>
          <p:cNvSpPr txBox="1"/>
          <p:nvPr/>
        </p:nvSpPr>
        <p:spPr>
          <a:xfrm>
            <a:off x="4673503" y="818868"/>
            <a:ext cx="520040" cy="461665"/>
          </a:xfrm>
          <a:prstGeom prst="rect">
            <a:avLst/>
          </a:prstGeom>
          <a:noFill/>
        </p:spPr>
        <p:txBody>
          <a:bodyPr wrap="square" rtlCol="0">
            <a:spAutoFit/>
          </a:bodyPr>
          <a:lstStyle/>
          <a:p>
            <a:pPr algn="ctr"/>
            <a:r>
              <a:rPr lang="en-GB" sz="2400" b="1" dirty="0">
                <a:solidFill>
                  <a:srgbClr val="F26200"/>
                </a:solidFill>
              </a:rPr>
              <a:t>C</a:t>
            </a:r>
          </a:p>
        </p:txBody>
      </p:sp>
      <p:sp>
        <p:nvSpPr>
          <p:cNvPr id="34" name="TextBox 33">
            <a:extLst>
              <a:ext uri="{FF2B5EF4-FFF2-40B4-BE49-F238E27FC236}">
                <a16:creationId xmlns:a16="http://schemas.microsoft.com/office/drawing/2014/main" id="{59F1F047-A1AA-4D90-8A74-DD17C0B9338C}"/>
              </a:ext>
            </a:extLst>
          </p:cNvPr>
          <p:cNvSpPr txBox="1"/>
          <p:nvPr/>
        </p:nvSpPr>
        <p:spPr>
          <a:xfrm>
            <a:off x="392315" y="1396804"/>
            <a:ext cx="520040" cy="461665"/>
          </a:xfrm>
          <a:prstGeom prst="rect">
            <a:avLst/>
          </a:prstGeom>
          <a:solidFill>
            <a:schemeClr val="bg1"/>
          </a:solidFill>
        </p:spPr>
        <p:txBody>
          <a:bodyPr wrap="square" rtlCol="0">
            <a:spAutoFit/>
          </a:bodyPr>
          <a:lstStyle/>
          <a:p>
            <a:pPr algn="ctr"/>
            <a:r>
              <a:rPr lang="en-GB" sz="2400" b="1" dirty="0">
                <a:solidFill>
                  <a:srgbClr val="F26200"/>
                </a:solidFill>
              </a:rPr>
              <a:t>A</a:t>
            </a:r>
          </a:p>
        </p:txBody>
      </p:sp>
      <p:sp>
        <p:nvSpPr>
          <p:cNvPr id="36" name="TextBox 35">
            <a:extLst>
              <a:ext uri="{FF2B5EF4-FFF2-40B4-BE49-F238E27FC236}">
                <a16:creationId xmlns:a16="http://schemas.microsoft.com/office/drawing/2014/main" id="{6D63F74B-63E7-4F4A-BA2C-CD2D1A4834D3}"/>
              </a:ext>
            </a:extLst>
          </p:cNvPr>
          <p:cNvSpPr txBox="1"/>
          <p:nvPr/>
        </p:nvSpPr>
        <p:spPr>
          <a:xfrm>
            <a:off x="2625864" y="2010537"/>
            <a:ext cx="520040" cy="461665"/>
          </a:xfrm>
          <a:prstGeom prst="rect">
            <a:avLst/>
          </a:prstGeom>
          <a:solidFill>
            <a:schemeClr val="bg1"/>
          </a:solidFill>
        </p:spPr>
        <p:txBody>
          <a:bodyPr wrap="square" rtlCol="0">
            <a:spAutoFit/>
          </a:bodyPr>
          <a:lstStyle/>
          <a:p>
            <a:pPr algn="ctr"/>
            <a:r>
              <a:rPr lang="en-GB" sz="2400" b="1" dirty="0">
                <a:solidFill>
                  <a:srgbClr val="F26200"/>
                </a:solidFill>
              </a:rPr>
              <a:t>B</a:t>
            </a:r>
          </a:p>
        </p:txBody>
      </p:sp>
      <p:sp>
        <p:nvSpPr>
          <p:cNvPr id="37" name="TextBox 36">
            <a:extLst>
              <a:ext uri="{FF2B5EF4-FFF2-40B4-BE49-F238E27FC236}">
                <a16:creationId xmlns:a16="http://schemas.microsoft.com/office/drawing/2014/main" id="{4D038B53-7E53-417F-824C-9D702713D087}"/>
              </a:ext>
            </a:extLst>
          </p:cNvPr>
          <p:cNvSpPr txBox="1"/>
          <p:nvPr/>
        </p:nvSpPr>
        <p:spPr>
          <a:xfrm>
            <a:off x="341452" y="3000285"/>
            <a:ext cx="520040" cy="461665"/>
          </a:xfrm>
          <a:prstGeom prst="rect">
            <a:avLst/>
          </a:prstGeom>
          <a:solidFill>
            <a:schemeClr val="bg1"/>
          </a:solidFill>
        </p:spPr>
        <p:txBody>
          <a:bodyPr wrap="square" rtlCol="0">
            <a:spAutoFit/>
          </a:bodyPr>
          <a:lstStyle/>
          <a:p>
            <a:pPr algn="ctr"/>
            <a:r>
              <a:rPr lang="en-GB" sz="2400" b="1" dirty="0">
                <a:solidFill>
                  <a:srgbClr val="F26200"/>
                </a:solidFill>
              </a:rPr>
              <a:t>D</a:t>
            </a:r>
          </a:p>
        </p:txBody>
      </p:sp>
      <p:sp>
        <p:nvSpPr>
          <p:cNvPr id="38" name="TextBox 37">
            <a:extLst>
              <a:ext uri="{FF2B5EF4-FFF2-40B4-BE49-F238E27FC236}">
                <a16:creationId xmlns:a16="http://schemas.microsoft.com/office/drawing/2014/main" id="{4DF1B343-FB5F-4DB1-BAA4-A5C8323DDF70}"/>
              </a:ext>
            </a:extLst>
          </p:cNvPr>
          <p:cNvSpPr txBox="1"/>
          <p:nvPr/>
        </p:nvSpPr>
        <p:spPr>
          <a:xfrm>
            <a:off x="6109195" y="2801227"/>
            <a:ext cx="520040" cy="461665"/>
          </a:xfrm>
          <a:prstGeom prst="rect">
            <a:avLst/>
          </a:prstGeom>
          <a:solidFill>
            <a:schemeClr val="bg1"/>
          </a:solidFill>
        </p:spPr>
        <p:txBody>
          <a:bodyPr wrap="square" rtlCol="0">
            <a:spAutoFit/>
          </a:bodyPr>
          <a:lstStyle/>
          <a:p>
            <a:pPr algn="ctr"/>
            <a:r>
              <a:rPr lang="en-GB" sz="2400" b="1" dirty="0">
                <a:solidFill>
                  <a:srgbClr val="F26200"/>
                </a:solidFill>
              </a:rPr>
              <a:t>E</a:t>
            </a:r>
          </a:p>
        </p:txBody>
      </p:sp>
      <p:sp>
        <p:nvSpPr>
          <p:cNvPr id="39" name="TextBox 38">
            <a:extLst>
              <a:ext uri="{FF2B5EF4-FFF2-40B4-BE49-F238E27FC236}">
                <a16:creationId xmlns:a16="http://schemas.microsoft.com/office/drawing/2014/main" id="{F4598049-B6B3-4D92-9E23-61BAF983DC61}"/>
              </a:ext>
            </a:extLst>
          </p:cNvPr>
          <p:cNvSpPr txBox="1"/>
          <p:nvPr/>
        </p:nvSpPr>
        <p:spPr>
          <a:xfrm>
            <a:off x="303319" y="4816521"/>
            <a:ext cx="520040" cy="461665"/>
          </a:xfrm>
          <a:prstGeom prst="rect">
            <a:avLst/>
          </a:prstGeom>
          <a:solidFill>
            <a:schemeClr val="bg1"/>
          </a:solidFill>
        </p:spPr>
        <p:txBody>
          <a:bodyPr wrap="square" rtlCol="0">
            <a:spAutoFit/>
          </a:bodyPr>
          <a:lstStyle/>
          <a:p>
            <a:pPr algn="ctr"/>
            <a:r>
              <a:rPr lang="en-GB" sz="2400" b="1" dirty="0">
                <a:solidFill>
                  <a:srgbClr val="F26200"/>
                </a:solidFill>
              </a:rPr>
              <a:t>F</a:t>
            </a:r>
          </a:p>
        </p:txBody>
      </p:sp>
      <p:sp>
        <p:nvSpPr>
          <p:cNvPr id="40" name="TextBox 39">
            <a:extLst>
              <a:ext uri="{FF2B5EF4-FFF2-40B4-BE49-F238E27FC236}">
                <a16:creationId xmlns:a16="http://schemas.microsoft.com/office/drawing/2014/main" id="{D37AC7D0-A395-44ED-99AF-78B1CE4EEA1B}"/>
              </a:ext>
            </a:extLst>
          </p:cNvPr>
          <p:cNvSpPr txBox="1"/>
          <p:nvPr/>
        </p:nvSpPr>
        <p:spPr>
          <a:xfrm>
            <a:off x="2432894" y="4585688"/>
            <a:ext cx="520040" cy="461665"/>
          </a:xfrm>
          <a:prstGeom prst="rect">
            <a:avLst/>
          </a:prstGeom>
          <a:solidFill>
            <a:schemeClr val="bg1"/>
          </a:solidFill>
        </p:spPr>
        <p:txBody>
          <a:bodyPr wrap="square" rtlCol="0">
            <a:spAutoFit/>
          </a:bodyPr>
          <a:lstStyle/>
          <a:p>
            <a:pPr algn="ctr"/>
            <a:r>
              <a:rPr lang="en-GB" sz="2400" b="1" dirty="0">
                <a:solidFill>
                  <a:srgbClr val="F26200"/>
                </a:solidFill>
              </a:rPr>
              <a:t>G</a:t>
            </a:r>
          </a:p>
        </p:txBody>
      </p:sp>
      <p:sp>
        <p:nvSpPr>
          <p:cNvPr id="41" name="TextBox 40">
            <a:extLst>
              <a:ext uri="{FF2B5EF4-FFF2-40B4-BE49-F238E27FC236}">
                <a16:creationId xmlns:a16="http://schemas.microsoft.com/office/drawing/2014/main" id="{B04D3C15-3E47-4944-BDAF-3BE12ACDAD46}"/>
              </a:ext>
            </a:extLst>
          </p:cNvPr>
          <p:cNvSpPr txBox="1"/>
          <p:nvPr/>
        </p:nvSpPr>
        <p:spPr>
          <a:xfrm>
            <a:off x="4594345" y="4994241"/>
            <a:ext cx="520040" cy="461665"/>
          </a:xfrm>
          <a:prstGeom prst="rect">
            <a:avLst/>
          </a:prstGeom>
          <a:solidFill>
            <a:schemeClr val="bg1"/>
          </a:solidFill>
        </p:spPr>
        <p:txBody>
          <a:bodyPr wrap="square" rtlCol="0">
            <a:spAutoFit/>
          </a:bodyPr>
          <a:lstStyle/>
          <a:p>
            <a:pPr algn="ctr"/>
            <a:r>
              <a:rPr lang="en-GB" sz="2400" b="1" dirty="0">
                <a:solidFill>
                  <a:srgbClr val="F26200"/>
                </a:solidFill>
              </a:rPr>
              <a:t>H</a:t>
            </a:r>
          </a:p>
        </p:txBody>
      </p:sp>
      <p:sp>
        <p:nvSpPr>
          <p:cNvPr id="42" name="TextBox 41">
            <a:extLst>
              <a:ext uri="{FF2B5EF4-FFF2-40B4-BE49-F238E27FC236}">
                <a16:creationId xmlns:a16="http://schemas.microsoft.com/office/drawing/2014/main" id="{D376DE79-E337-4921-97E1-333D956BAC14}"/>
              </a:ext>
            </a:extLst>
          </p:cNvPr>
          <p:cNvSpPr txBox="1"/>
          <p:nvPr/>
        </p:nvSpPr>
        <p:spPr>
          <a:xfrm>
            <a:off x="7705922" y="1667967"/>
            <a:ext cx="520040" cy="461665"/>
          </a:xfrm>
          <a:prstGeom prst="rect">
            <a:avLst/>
          </a:prstGeom>
          <a:noFill/>
        </p:spPr>
        <p:txBody>
          <a:bodyPr wrap="square" rtlCol="0">
            <a:spAutoFit/>
          </a:bodyPr>
          <a:lstStyle/>
          <a:p>
            <a:pPr algn="ctr"/>
            <a:r>
              <a:rPr lang="en-GB" sz="2400" b="1" dirty="0">
                <a:solidFill>
                  <a:srgbClr val="F26200"/>
                </a:solidFill>
              </a:rPr>
              <a:t>B</a:t>
            </a:r>
          </a:p>
        </p:txBody>
      </p:sp>
      <p:sp>
        <p:nvSpPr>
          <p:cNvPr id="43" name="TextBox 42">
            <a:extLst>
              <a:ext uri="{FF2B5EF4-FFF2-40B4-BE49-F238E27FC236}">
                <a16:creationId xmlns:a16="http://schemas.microsoft.com/office/drawing/2014/main" id="{D29B5623-FD6E-44B7-BB64-52B15C259B23}"/>
              </a:ext>
            </a:extLst>
          </p:cNvPr>
          <p:cNvSpPr txBox="1"/>
          <p:nvPr/>
        </p:nvSpPr>
        <p:spPr>
          <a:xfrm>
            <a:off x="8278259" y="1672898"/>
            <a:ext cx="3135194" cy="461665"/>
          </a:xfrm>
          <a:prstGeom prst="rect">
            <a:avLst/>
          </a:prstGeom>
          <a:noFill/>
        </p:spPr>
        <p:txBody>
          <a:bodyPr wrap="square" rtlCol="0">
            <a:spAutoFit/>
          </a:bodyPr>
          <a:lstStyle/>
          <a:p>
            <a:pPr algn="l"/>
            <a:r>
              <a:rPr lang="en-GB" sz="2400" dirty="0">
                <a:solidFill>
                  <a:schemeClr val="accent5">
                    <a:lumMod val="50000"/>
                  </a:schemeClr>
                </a:solidFill>
              </a:rPr>
              <a:t>main door</a:t>
            </a:r>
          </a:p>
        </p:txBody>
      </p:sp>
      <p:sp>
        <p:nvSpPr>
          <p:cNvPr id="44" name="TextBox 43">
            <a:extLst>
              <a:ext uri="{FF2B5EF4-FFF2-40B4-BE49-F238E27FC236}">
                <a16:creationId xmlns:a16="http://schemas.microsoft.com/office/drawing/2014/main" id="{FEE18404-0444-468D-956D-BC22F9AC48D7}"/>
              </a:ext>
            </a:extLst>
          </p:cNvPr>
          <p:cNvSpPr txBox="1"/>
          <p:nvPr/>
        </p:nvSpPr>
        <p:spPr>
          <a:xfrm>
            <a:off x="7705922" y="2115460"/>
            <a:ext cx="520040" cy="461665"/>
          </a:xfrm>
          <a:prstGeom prst="rect">
            <a:avLst/>
          </a:prstGeom>
          <a:noFill/>
        </p:spPr>
        <p:txBody>
          <a:bodyPr wrap="square" rtlCol="0">
            <a:spAutoFit/>
          </a:bodyPr>
          <a:lstStyle/>
          <a:p>
            <a:pPr algn="ctr"/>
            <a:r>
              <a:rPr lang="en-GB" sz="2400" b="1" dirty="0">
                <a:solidFill>
                  <a:srgbClr val="F26200"/>
                </a:solidFill>
              </a:rPr>
              <a:t>A</a:t>
            </a:r>
          </a:p>
        </p:txBody>
      </p:sp>
      <p:sp>
        <p:nvSpPr>
          <p:cNvPr id="45" name="TextBox 44">
            <a:extLst>
              <a:ext uri="{FF2B5EF4-FFF2-40B4-BE49-F238E27FC236}">
                <a16:creationId xmlns:a16="http://schemas.microsoft.com/office/drawing/2014/main" id="{1AD35857-A41F-47E1-851A-A1E774AA0FA2}"/>
              </a:ext>
            </a:extLst>
          </p:cNvPr>
          <p:cNvSpPr txBox="1"/>
          <p:nvPr/>
        </p:nvSpPr>
        <p:spPr>
          <a:xfrm>
            <a:off x="8268202" y="2126266"/>
            <a:ext cx="3135194" cy="461665"/>
          </a:xfrm>
          <a:prstGeom prst="rect">
            <a:avLst/>
          </a:prstGeom>
          <a:noFill/>
        </p:spPr>
        <p:txBody>
          <a:bodyPr wrap="square" rtlCol="0">
            <a:spAutoFit/>
          </a:bodyPr>
          <a:lstStyle/>
          <a:p>
            <a:pPr algn="l"/>
            <a:r>
              <a:rPr lang="en-GB" sz="2400" dirty="0">
                <a:solidFill>
                  <a:schemeClr val="accent5">
                    <a:lumMod val="50000"/>
                  </a:schemeClr>
                </a:solidFill>
              </a:rPr>
              <a:t>main street</a:t>
            </a:r>
          </a:p>
        </p:txBody>
      </p:sp>
      <p:sp>
        <p:nvSpPr>
          <p:cNvPr id="46" name="TextBox 45">
            <a:extLst>
              <a:ext uri="{FF2B5EF4-FFF2-40B4-BE49-F238E27FC236}">
                <a16:creationId xmlns:a16="http://schemas.microsoft.com/office/drawing/2014/main" id="{4AF8809B-BC9A-4ED0-811D-AD412A69C2F8}"/>
              </a:ext>
            </a:extLst>
          </p:cNvPr>
          <p:cNvSpPr txBox="1"/>
          <p:nvPr/>
        </p:nvSpPr>
        <p:spPr>
          <a:xfrm>
            <a:off x="7718868" y="2620440"/>
            <a:ext cx="520040" cy="461665"/>
          </a:xfrm>
          <a:prstGeom prst="rect">
            <a:avLst/>
          </a:prstGeom>
          <a:noFill/>
        </p:spPr>
        <p:txBody>
          <a:bodyPr wrap="square" rtlCol="0">
            <a:spAutoFit/>
          </a:bodyPr>
          <a:lstStyle/>
          <a:p>
            <a:pPr algn="ctr"/>
            <a:r>
              <a:rPr lang="en-GB" sz="2400" b="1" dirty="0">
                <a:solidFill>
                  <a:srgbClr val="F26200"/>
                </a:solidFill>
              </a:rPr>
              <a:t>H</a:t>
            </a:r>
          </a:p>
        </p:txBody>
      </p:sp>
      <p:sp>
        <p:nvSpPr>
          <p:cNvPr id="47" name="TextBox 46">
            <a:extLst>
              <a:ext uri="{FF2B5EF4-FFF2-40B4-BE49-F238E27FC236}">
                <a16:creationId xmlns:a16="http://schemas.microsoft.com/office/drawing/2014/main" id="{4827A2B0-2D88-4DBC-B3FD-3D11D4CF734B}"/>
              </a:ext>
            </a:extLst>
          </p:cNvPr>
          <p:cNvSpPr txBox="1"/>
          <p:nvPr/>
        </p:nvSpPr>
        <p:spPr>
          <a:xfrm>
            <a:off x="8269120" y="2620445"/>
            <a:ext cx="3135194" cy="461665"/>
          </a:xfrm>
          <a:prstGeom prst="rect">
            <a:avLst/>
          </a:prstGeom>
          <a:noFill/>
        </p:spPr>
        <p:txBody>
          <a:bodyPr wrap="square" rtlCol="0">
            <a:spAutoFit/>
          </a:bodyPr>
          <a:lstStyle/>
          <a:p>
            <a:pPr algn="l"/>
            <a:r>
              <a:rPr lang="en-GB" sz="2400" dirty="0">
                <a:solidFill>
                  <a:schemeClr val="accent5">
                    <a:lumMod val="50000"/>
                  </a:schemeClr>
                </a:solidFill>
              </a:rPr>
              <a:t>favourite course</a:t>
            </a:r>
          </a:p>
        </p:txBody>
      </p:sp>
      <p:sp>
        <p:nvSpPr>
          <p:cNvPr id="48" name="TextBox 47">
            <a:extLst>
              <a:ext uri="{FF2B5EF4-FFF2-40B4-BE49-F238E27FC236}">
                <a16:creationId xmlns:a16="http://schemas.microsoft.com/office/drawing/2014/main" id="{7BE93A45-9A18-4690-A0C8-0F13ACDCB70C}"/>
              </a:ext>
            </a:extLst>
          </p:cNvPr>
          <p:cNvSpPr txBox="1"/>
          <p:nvPr/>
        </p:nvSpPr>
        <p:spPr>
          <a:xfrm>
            <a:off x="7718868" y="3110025"/>
            <a:ext cx="520040" cy="461665"/>
          </a:xfrm>
          <a:prstGeom prst="rect">
            <a:avLst/>
          </a:prstGeom>
          <a:noFill/>
        </p:spPr>
        <p:txBody>
          <a:bodyPr wrap="square" rtlCol="0">
            <a:spAutoFit/>
          </a:bodyPr>
          <a:lstStyle/>
          <a:p>
            <a:pPr algn="ctr"/>
            <a:r>
              <a:rPr lang="en-GB" sz="2400" b="1" dirty="0">
                <a:solidFill>
                  <a:srgbClr val="F26200"/>
                </a:solidFill>
              </a:rPr>
              <a:t>F</a:t>
            </a:r>
          </a:p>
        </p:txBody>
      </p:sp>
      <p:sp>
        <p:nvSpPr>
          <p:cNvPr id="49" name="TextBox 48">
            <a:extLst>
              <a:ext uri="{FF2B5EF4-FFF2-40B4-BE49-F238E27FC236}">
                <a16:creationId xmlns:a16="http://schemas.microsoft.com/office/drawing/2014/main" id="{DE88226C-F76B-4604-8C7E-997BA727037A}"/>
              </a:ext>
            </a:extLst>
          </p:cNvPr>
          <p:cNvSpPr txBox="1"/>
          <p:nvPr/>
        </p:nvSpPr>
        <p:spPr>
          <a:xfrm>
            <a:off x="8268202" y="3093308"/>
            <a:ext cx="3135194" cy="461665"/>
          </a:xfrm>
          <a:prstGeom prst="rect">
            <a:avLst/>
          </a:prstGeom>
          <a:noFill/>
        </p:spPr>
        <p:txBody>
          <a:bodyPr wrap="square" rtlCol="0">
            <a:spAutoFit/>
          </a:bodyPr>
          <a:lstStyle/>
          <a:p>
            <a:pPr algn="l"/>
            <a:r>
              <a:rPr lang="en-GB" sz="2400" dirty="0">
                <a:solidFill>
                  <a:schemeClr val="accent5">
                    <a:lumMod val="50000"/>
                  </a:schemeClr>
                </a:solidFill>
              </a:rPr>
              <a:t>main building</a:t>
            </a:r>
          </a:p>
        </p:txBody>
      </p:sp>
      <p:sp>
        <p:nvSpPr>
          <p:cNvPr id="50" name="TextBox 49">
            <a:extLst>
              <a:ext uri="{FF2B5EF4-FFF2-40B4-BE49-F238E27FC236}">
                <a16:creationId xmlns:a16="http://schemas.microsoft.com/office/drawing/2014/main" id="{2F628176-AA2F-403B-B86B-C360399717D1}"/>
              </a:ext>
            </a:extLst>
          </p:cNvPr>
          <p:cNvSpPr txBox="1"/>
          <p:nvPr/>
        </p:nvSpPr>
        <p:spPr>
          <a:xfrm>
            <a:off x="7717457" y="3626165"/>
            <a:ext cx="520040" cy="461665"/>
          </a:xfrm>
          <a:prstGeom prst="rect">
            <a:avLst/>
          </a:prstGeom>
          <a:noFill/>
        </p:spPr>
        <p:txBody>
          <a:bodyPr wrap="square" rtlCol="0">
            <a:spAutoFit/>
          </a:bodyPr>
          <a:lstStyle/>
          <a:p>
            <a:pPr algn="ctr"/>
            <a:r>
              <a:rPr lang="en-GB" sz="2400" b="1" dirty="0">
                <a:solidFill>
                  <a:srgbClr val="F26200"/>
                </a:solidFill>
              </a:rPr>
              <a:t>G</a:t>
            </a:r>
          </a:p>
        </p:txBody>
      </p:sp>
      <p:sp>
        <p:nvSpPr>
          <p:cNvPr id="51" name="TextBox 50">
            <a:extLst>
              <a:ext uri="{FF2B5EF4-FFF2-40B4-BE49-F238E27FC236}">
                <a16:creationId xmlns:a16="http://schemas.microsoft.com/office/drawing/2014/main" id="{6F520200-5D46-4FA8-A0C5-722BA8EDD31C}"/>
              </a:ext>
            </a:extLst>
          </p:cNvPr>
          <p:cNvSpPr txBox="1"/>
          <p:nvPr/>
        </p:nvSpPr>
        <p:spPr>
          <a:xfrm>
            <a:off x="8279885" y="3587487"/>
            <a:ext cx="3135194" cy="461665"/>
          </a:xfrm>
          <a:prstGeom prst="rect">
            <a:avLst/>
          </a:prstGeom>
          <a:noFill/>
        </p:spPr>
        <p:txBody>
          <a:bodyPr wrap="square" rtlCol="0">
            <a:spAutoFit/>
          </a:bodyPr>
          <a:lstStyle/>
          <a:p>
            <a:pPr algn="l"/>
            <a:r>
              <a:rPr lang="en-GB" sz="2400" dirty="0">
                <a:solidFill>
                  <a:schemeClr val="accent5">
                    <a:lumMod val="50000"/>
                  </a:schemeClr>
                </a:solidFill>
              </a:rPr>
              <a:t>favourite room</a:t>
            </a:r>
          </a:p>
        </p:txBody>
      </p:sp>
      <p:sp>
        <p:nvSpPr>
          <p:cNvPr id="52" name="TextBox 51">
            <a:extLst>
              <a:ext uri="{FF2B5EF4-FFF2-40B4-BE49-F238E27FC236}">
                <a16:creationId xmlns:a16="http://schemas.microsoft.com/office/drawing/2014/main" id="{C3202BD2-6A4A-48A7-AF7B-1F221C073255}"/>
              </a:ext>
            </a:extLst>
          </p:cNvPr>
          <p:cNvSpPr txBox="1"/>
          <p:nvPr/>
        </p:nvSpPr>
        <p:spPr>
          <a:xfrm>
            <a:off x="7717457" y="4105189"/>
            <a:ext cx="520040" cy="461665"/>
          </a:xfrm>
          <a:prstGeom prst="rect">
            <a:avLst/>
          </a:prstGeom>
          <a:noFill/>
        </p:spPr>
        <p:txBody>
          <a:bodyPr wrap="square" rtlCol="0">
            <a:spAutoFit/>
          </a:bodyPr>
          <a:lstStyle/>
          <a:p>
            <a:pPr algn="ctr"/>
            <a:r>
              <a:rPr lang="en-GB" sz="2400" b="1" dirty="0">
                <a:solidFill>
                  <a:srgbClr val="F26200"/>
                </a:solidFill>
              </a:rPr>
              <a:t>E</a:t>
            </a:r>
          </a:p>
        </p:txBody>
      </p:sp>
      <p:sp>
        <p:nvSpPr>
          <p:cNvPr id="53" name="TextBox 52">
            <a:extLst>
              <a:ext uri="{FF2B5EF4-FFF2-40B4-BE49-F238E27FC236}">
                <a16:creationId xmlns:a16="http://schemas.microsoft.com/office/drawing/2014/main" id="{F8D3BE1A-38DB-4847-A2A2-09FF61A67D01}"/>
              </a:ext>
            </a:extLst>
          </p:cNvPr>
          <p:cNvSpPr txBox="1"/>
          <p:nvPr/>
        </p:nvSpPr>
        <p:spPr>
          <a:xfrm>
            <a:off x="8281776" y="4082635"/>
            <a:ext cx="3135194" cy="461665"/>
          </a:xfrm>
          <a:prstGeom prst="rect">
            <a:avLst/>
          </a:prstGeom>
          <a:noFill/>
        </p:spPr>
        <p:txBody>
          <a:bodyPr wrap="square" rtlCol="0">
            <a:spAutoFit/>
          </a:bodyPr>
          <a:lstStyle/>
          <a:p>
            <a:pPr algn="l"/>
            <a:r>
              <a:rPr lang="en-GB" sz="2400" dirty="0">
                <a:solidFill>
                  <a:schemeClr val="accent5">
                    <a:lumMod val="50000"/>
                  </a:schemeClr>
                </a:solidFill>
              </a:rPr>
              <a:t>favourite food</a:t>
            </a:r>
          </a:p>
        </p:txBody>
      </p:sp>
      <p:sp>
        <p:nvSpPr>
          <p:cNvPr id="54" name="TextBox 53">
            <a:extLst>
              <a:ext uri="{FF2B5EF4-FFF2-40B4-BE49-F238E27FC236}">
                <a16:creationId xmlns:a16="http://schemas.microsoft.com/office/drawing/2014/main" id="{87A11E14-2920-4C3C-A9C0-B0873BA9FBF3}"/>
              </a:ext>
            </a:extLst>
          </p:cNvPr>
          <p:cNvSpPr txBox="1"/>
          <p:nvPr/>
        </p:nvSpPr>
        <p:spPr>
          <a:xfrm>
            <a:off x="7717457" y="4552117"/>
            <a:ext cx="520040" cy="461665"/>
          </a:xfrm>
          <a:prstGeom prst="rect">
            <a:avLst/>
          </a:prstGeom>
          <a:noFill/>
        </p:spPr>
        <p:txBody>
          <a:bodyPr wrap="square" rtlCol="0">
            <a:spAutoFit/>
          </a:bodyPr>
          <a:lstStyle/>
          <a:p>
            <a:pPr algn="ctr"/>
            <a:r>
              <a:rPr lang="en-GB" sz="2400" b="1" dirty="0">
                <a:solidFill>
                  <a:srgbClr val="F26200"/>
                </a:solidFill>
              </a:rPr>
              <a:t>D</a:t>
            </a:r>
          </a:p>
        </p:txBody>
      </p:sp>
      <p:sp>
        <p:nvSpPr>
          <p:cNvPr id="55" name="TextBox 54">
            <a:extLst>
              <a:ext uri="{FF2B5EF4-FFF2-40B4-BE49-F238E27FC236}">
                <a16:creationId xmlns:a16="http://schemas.microsoft.com/office/drawing/2014/main" id="{7D3BB7E3-1AFE-48E3-B6BF-2EA15A94A911}"/>
              </a:ext>
            </a:extLst>
          </p:cNvPr>
          <p:cNvSpPr txBox="1"/>
          <p:nvPr/>
        </p:nvSpPr>
        <p:spPr>
          <a:xfrm>
            <a:off x="8270769" y="4522489"/>
            <a:ext cx="3135194" cy="461665"/>
          </a:xfrm>
          <a:prstGeom prst="rect">
            <a:avLst/>
          </a:prstGeom>
          <a:noFill/>
        </p:spPr>
        <p:txBody>
          <a:bodyPr wrap="square" rtlCol="0">
            <a:spAutoFit/>
          </a:bodyPr>
          <a:lstStyle/>
          <a:p>
            <a:pPr algn="l"/>
            <a:r>
              <a:rPr lang="en-GB" sz="2400" dirty="0">
                <a:solidFill>
                  <a:schemeClr val="accent5">
                    <a:lumMod val="50000"/>
                  </a:schemeClr>
                </a:solidFill>
              </a:rPr>
              <a:t>main language</a:t>
            </a:r>
          </a:p>
        </p:txBody>
      </p:sp>
    </p:spTree>
    <p:extLst>
      <p:ext uri="{BB962C8B-B14F-4D97-AF65-F5344CB8AC3E}">
        <p14:creationId xmlns:p14="http://schemas.microsoft.com/office/powerpoint/2010/main" val="85836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5.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90</TotalTime>
  <Words>9639</Words>
  <Application>Microsoft Macintosh PowerPoint</Application>
  <PresentationFormat>Widescreen</PresentationFormat>
  <Paragraphs>1299</Paragraphs>
  <Slides>47</Slides>
  <Notes>47</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47</vt:i4>
      </vt:variant>
    </vt:vector>
  </HeadingPairs>
  <TitlesOfParts>
    <vt:vector size="58" baseType="lpstr">
      <vt:lpstr>arial</vt:lpstr>
      <vt:lpstr>Calibri</vt:lpstr>
      <vt:lpstr>Calibri Light</vt:lpstr>
      <vt:lpstr>Century Gothic</vt:lpstr>
      <vt:lpstr>Tw Cen MT</vt:lpstr>
      <vt:lpstr>1_Office Theme</vt:lpstr>
      <vt:lpstr>3_Office Theme</vt:lpstr>
      <vt:lpstr>Office Theme</vt:lpstr>
      <vt:lpstr>5_Office Theme</vt:lpstr>
      <vt:lpstr>2_Office Theme</vt:lpstr>
      <vt:lpstr>4_Office Theme</vt:lpstr>
      <vt:lpstr>Changing countries </vt:lpstr>
      <vt:lpstr>Tschüs Heimat*, Hallo Deutschland!</vt:lpstr>
      <vt:lpstr>der Vokal ‘e’ </vt:lpstr>
      <vt:lpstr>e</vt:lpstr>
      <vt:lpstr>e</vt:lpstr>
      <vt:lpstr>Phonetik [1/2]</vt:lpstr>
      <vt:lpstr>Phonetik [2/2]</vt:lpstr>
      <vt:lpstr>Lieblings-, Haupt-</vt:lpstr>
      <vt:lpstr>Vokabeln [1/2]</vt:lpstr>
      <vt:lpstr>Vokabeln [2/2]</vt:lpstr>
      <vt:lpstr>Vokabeln</vt:lpstr>
      <vt:lpstr>Imperfect modal verbs</vt:lpstr>
      <vt:lpstr>Erzähl mir von dir</vt:lpstr>
      <vt:lpstr>Das böse Auge</vt:lpstr>
      <vt:lpstr>Richtig oder falsch?</vt:lpstr>
      <vt:lpstr>Frau Nowaks Tagebuch</vt:lpstr>
      <vt:lpstr>Changing countries </vt:lpstr>
      <vt:lpstr>Phonetik [1/2]</vt:lpstr>
      <vt:lpstr>Phonetik [2/2]</vt:lpstr>
      <vt:lpstr>Phonetik</vt:lpstr>
      <vt:lpstr>Kategorien</vt:lpstr>
      <vt:lpstr>Kategorien</vt:lpstr>
      <vt:lpstr>sprechen</vt:lpstr>
      <vt:lpstr>sprechen</vt:lpstr>
      <vt:lpstr>sprechen</vt:lpstr>
      <vt:lpstr>sprechen</vt:lpstr>
      <vt:lpstr>sprechen</vt:lpstr>
      <vt:lpstr>sprechen</vt:lpstr>
      <vt:lpstr>sprechen</vt:lpstr>
      <vt:lpstr>sprechen</vt:lpstr>
      <vt:lpstr>sprechen</vt:lpstr>
      <vt:lpstr>sprechen</vt:lpstr>
      <vt:lpstr>sprechen</vt:lpstr>
      <vt:lpstr>sprechen</vt:lpstr>
      <vt:lpstr>sprechen</vt:lpstr>
      <vt:lpstr>sprechen</vt:lpstr>
      <vt:lpstr>sprechen</vt:lpstr>
      <vt:lpstr>sprechen</vt:lpstr>
      <vt:lpstr>Bindewörter (conjunctions)</vt:lpstr>
      <vt:lpstr>Migration</vt:lpstr>
      <vt:lpstr>Katja erzählt</vt:lpstr>
      <vt:lpstr>Ein neuer Start</vt:lpstr>
      <vt:lpstr>Ein neuer Start</vt:lpstr>
      <vt:lpstr>Ein neuer Start</vt:lpstr>
      <vt:lpstr>Antworten</vt:lpstr>
      <vt:lpstr>Antworten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130</cp:revision>
  <dcterms:created xsi:type="dcterms:W3CDTF">2020-07-18T21:51:12Z</dcterms:created>
  <dcterms:modified xsi:type="dcterms:W3CDTF">2021-12-20T16:01:02Z</dcterms:modified>
</cp:coreProperties>
</file>