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"/>
  </p:notesMasterIdLst>
  <p:sldIdLst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0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B74D5-A1A4-41D9-AAEB-A72E687221C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89437-3CD8-4068-9862-8A82ACA5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267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3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Phonetik</a:t>
            </a:r>
            <a:r>
              <a:rPr lang="en-GB" b="1" dirty="0"/>
              <a:t> – revisit [</a:t>
            </a:r>
            <a:r>
              <a:rPr lang="en-GB" b="1" dirty="0" err="1"/>
              <a:t>sch</a:t>
            </a:r>
            <a:r>
              <a:rPr lang="en-GB" b="1" dirty="0"/>
              <a:t>] [</a:t>
            </a:r>
            <a:r>
              <a:rPr lang="en-GB" b="1" dirty="0" err="1"/>
              <a:t>sp</a:t>
            </a:r>
            <a:r>
              <a:rPr lang="en-GB" b="1" dirty="0"/>
              <a:t>] [</a:t>
            </a:r>
            <a:r>
              <a:rPr lang="en-GB" b="1" dirty="0" err="1"/>
              <a:t>st</a:t>
            </a:r>
            <a:r>
              <a:rPr lang="en-GB" b="1" dirty="0"/>
              <a:t>]</a:t>
            </a:r>
          </a:p>
          <a:p>
            <a:endParaRPr lang="en-GB" b="1" dirty="0"/>
          </a:p>
          <a:p>
            <a:r>
              <a:rPr lang="en-GB" dirty="0"/>
              <a:t>This phonics listening / writing  activity revisits the SSCs [</a:t>
            </a:r>
            <a:r>
              <a:rPr lang="en-GB" dirty="0" err="1"/>
              <a:t>sch</a:t>
            </a:r>
            <a:r>
              <a:rPr lang="en-GB" dirty="0"/>
              <a:t>], [</a:t>
            </a:r>
            <a:r>
              <a:rPr lang="en-GB" dirty="0" err="1"/>
              <a:t>sp</a:t>
            </a:r>
            <a:r>
              <a:rPr lang="en-GB" dirty="0"/>
              <a:t>], and [</a:t>
            </a:r>
            <a:r>
              <a:rPr lang="en-GB" dirty="0" err="1"/>
              <a:t>st</a:t>
            </a:r>
            <a:r>
              <a:rPr lang="en-GB" dirty="0"/>
              <a:t>]. The activity uses the names of common games to practise.</a:t>
            </a:r>
          </a:p>
          <a:p>
            <a:endParaRPr lang="en-GB" dirty="0"/>
          </a:p>
          <a:p>
            <a:pPr marL="228600" indent="-228600">
              <a:buAutoNum type="arabicPeriod"/>
            </a:pPr>
            <a:r>
              <a:rPr lang="en-GB" dirty="0" smtClean="0"/>
              <a:t>Click for the first picture and the gapped word. </a:t>
            </a:r>
          </a:p>
          <a:p>
            <a:pPr marL="228600" indent="-228600">
              <a:buAutoNum type="arabicPeriod"/>
            </a:pPr>
            <a:r>
              <a:rPr lang="en-GB" dirty="0" smtClean="0"/>
              <a:t>Listen </a:t>
            </a:r>
            <a:r>
              <a:rPr lang="en-GB" dirty="0"/>
              <a:t>to the </a:t>
            </a:r>
            <a:r>
              <a:rPr lang="en-GB" dirty="0" smtClean="0"/>
              <a:t>word </a:t>
            </a:r>
            <a:r>
              <a:rPr lang="en-GB" dirty="0"/>
              <a:t>(sound will play on clicking the </a:t>
            </a:r>
            <a:r>
              <a:rPr lang="en-GB" dirty="0" smtClean="0"/>
              <a:t>number)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Write in the missing </a:t>
            </a:r>
            <a:r>
              <a:rPr lang="en-GB" dirty="0" smtClean="0"/>
              <a:t>SSC.</a:t>
            </a:r>
          </a:p>
          <a:p>
            <a:pPr marL="228600" indent="-228600">
              <a:buAutoNum type="arabicPeriod"/>
            </a:pPr>
            <a:r>
              <a:rPr lang="en-GB" dirty="0" smtClean="0"/>
              <a:t>Check</a:t>
            </a:r>
            <a:r>
              <a:rPr lang="en-GB" baseline="0" dirty="0" smtClean="0"/>
              <a:t> the answer.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Repeat for numbers 2-8.</a:t>
            </a: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interest: Germany has a long history of game creation. Two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famous and popular games were invented by Germans. Klaus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Teuber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created 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Siedler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von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Catan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(1995) and Josef Friedrich Schmidt created 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Mensch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ärgere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dich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students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 how old the game is?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(1907)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Estimated time: 5 minutes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843D9-4757-4631-B0CD-BAA271821DF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2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 smtClean="0"/>
              <a:t>Phonetik</a:t>
            </a:r>
            <a:r>
              <a:rPr lang="en-GB" b="1" dirty="0" smtClean="0"/>
              <a:t> </a:t>
            </a:r>
            <a:r>
              <a:rPr lang="en-GB" b="1" dirty="0"/>
              <a:t>– revisit [</a:t>
            </a:r>
            <a:r>
              <a:rPr lang="en-GB" b="1" dirty="0" err="1"/>
              <a:t>sch</a:t>
            </a:r>
            <a:r>
              <a:rPr lang="en-GB" b="1" dirty="0"/>
              <a:t>] [</a:t>
            </a:r>
            <a:r>
              <a:rPr lang="en-GB" b="1" dirty="0" err="1"/>
              <a:t>sp</a:t>
            </a:r>
            <a:r>
              <a:rPr lang="en-GB" b="1" dirty="0"/>
              <a:t>] [</a:t>
            </a:r>
            <a:r>
              <a:rPr lang="en-GB" b="1" dirty="0" err="1"/>
              <a:t>st</a:t>
            </a:r>
            <a:r>
              <a:rPr lang="en-GB" b="1" dirty="0"/>
              <a:t>]</a:t>
            </a:r>
          </a:p>
          <a:p>
            <a:endParaRPr lang="en-GB" b="1" dirty="0"/>
          </a:p>
          <a:p>
            <a:r>
              <a:rPr lang="en-GB" dirty="0"/>
              <a:t>This phonics reading / speaking activity revisits the SSCs [</a:t>
            </a:r>
            <a:r>
              <a:rPr lang="en-GB" dirty="0" err="1"/>
              <a:t>sch</a:t>
            </a:r>
            <a:r>
              <a:rPr lang="en-GB" dirty="0"/>
              <a:t>], [</a:t>
            </a:r>
            <a:r>
              <a:rPr lang="en-GB" dirty="0" err="1"/>
              <a:t>sp</a:t>
            </a:r>
            <a:r>
              <a:rPr lang="en-GB" dirty="0"/>
              <a:t>], and [</a:t>
            </a:r>
            <a:r>
              <a:rPr lang="en-GB" dirty="0" err="1"/>
              <a:t>st</a:t>
            </a:r>
            <a:r>
              <a:rPr lang="en-GB" dirty="0"/>
              <a:t>]. The names of some of the games on the previous slide and some SSC cluster words are used in a sentence to practise production of the target SSCs.</a:t>
            </a:r>
          </a:p>
          <a:p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Students read the sentences out loud (to each other</a:t>
            </a:r>
            <a:r>
              <a:rPr lang="en-GB" dirty="0" smtClean="0"/>
              <a:t>). Either bring up the sentences one</a:t>
            </a:r>
            <a:r>
              <a:rPr lang="en-GB" baseline="0" dirty="0" smtClean="0"/>
              <a:t> by one, or alternatively all at once to allow pairs to work at their own speed.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Click on buttons to hear the spoken sentences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Games from previous </a:t>
            </a:r>
            <a:r>
              <a:rPr lang="en-GB" dirty="0" smtClean="0"/>
              <a:t>slide: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Schach</a:t>
            </a:r>
            <a:r>
              <a:rPr lang="en-GB" dirty="0"/>
              <a:t> / </a:t>
            </a:r>
            <a:r>
              <a:rPr lang="en-GB" dirty="0" err="1"/>
              <a:t>Geselschaftspiel</a:t>
            </a:r>
            <a:r>
              <a:rPr lang="en-GB" dirty="0"/>
              <a:t> / Mensch </a:t>
            </a:r>
            <a:r>
              <a:rPr lang="en-GB" dirty="0" err="1"/>
              <a:t>ärgere</a:t>
            </a:r>
            <a:r>
              <a:rPr lang="en-GB" dirty="0"/>
              <a:t> Dich </a:t>
            </a:r>
            <a:r>
              <a:rPr lang="en-GB" dirty="0" err="1"/>
              <a:t>nicht</a:t>
            </a:r>
            <a:r>
              <a:rPr lang="en-GB" dirty="0"/>
              <a:t> / die </a:t>
            </a:r>
            <a:r>
              <a:rPr lang="en-GB" dirty="0" err="1"/>
              <a:t>Scharade</a:t>
            </a:r>
            <a:r>
              <a:rPr lang="en-GB" dirty="0"/>
              <a:t> / </a:t>
            </a:r>
            <a:r>
              <a:rPr lang="en-GB" dirty="0" err="1"/>
              <a:t>Schere</a:t>
            </a:r>
            <a:r>
              <a:rPr lang="en-GB" dirty="0"/>
              <a:t>-Stein-Papier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SSC cluster </a:t>
            </a:r>
            <a:r>
              <a:rPr lang="en-GB" dirty="0" smtClean="0"/>
              <a:t>words:</a:t>
            </a:r>
            <a:endParaRPr lang="en-GB" dirty="0"/>
          </a:p>
          <a:p>
            <a:r>
              <a:rPr lang="en-GB" b="1" baseline="0" dirty="0" err="1"/>
              <a:t>schreiben</a:t>
            </a:r>
            <a:r>
              <a:rPr lang="en-GB" b="1" baseline="0" dirty="0"/>
              <a:t> </a:t>
            </a:r>
            <a:r>
              <a:rPr lang="en-GB" baseline="0" dirty="0"/>
              <a:t>[245];</a:t>
            </a:r>
            <a:r>
              <a:rPr lang="en-GB" b="0" baseline="0" dirty="0"/>
              <a:t>] </a:t>
            </a:r>
            <a:r>
              <a:rPr lang="en-GB" b="1" baseline="0" dirty="0"/>
              <a:t>schnell </a:t>
            </a:r>
            <a:r>
              <a:rPr lang="en-GB" baseline="0" dirty="0"/>
              <a:t>[233]; </a:t>
            </a:r>
            <a:r>
              <a:rPr lang="en-GB" b="1" baseline="0" dirty="0"/>
              <a:t>Mensch </a:t>
            </a:r>
            <a:r>
              <a:rPr lang="en-GB" baseline="0" dirty="0"/>
              <a:t>[104]; </a:t>
            </a:r>
            <a:r>
              <a:rPr lang="en-GB" b="1" baseline="0" dirty="0"/>
              <a:t>schwarz </a:t>
            </a:r>
            <a:r>
              <a:rPr lang="en-GB" baseline="0" dirty="0"/>
              <a:t>[451].</a:t>
            </a:r>
          </a:p>
          <a:p>
            <a:r>
              <a:rPr lang="en-GB" sz="1200" b="1" baseline="0" dirty="0" err="1"/>
              <a:t>Spaß</a:t>
            </a:r>
            <a:r>
              <a:rPr lang="en-GB" sz="1200" b="1" baseline="0" dirty="0"/>
              <a:t> </a:t>
            </a:r>
            <a:r>
              <a:rPr lang="en-GB" sz="1200" b="0" baseline="0" dirty="0"/>
              <a:t>[666] </a:t>
            </a:r>
            <a:r>
              <a:rPr lang="en-GB" sz="1200" b="1" baseline="0" dirty="0" err="1"/>
              <a:t>sprechen</a:t>
            </a:r>
            <a:r>
              <a:rPr lang="en-GB" sz="1200" b="1" baseline="0" dirty="0"/>
              <a:t> </a:t>
            </a:r>
            <a:r>
              <a:rPr lang="en-GB" sz="1200" baseline="0" dirty="0"/>
              <a:t>[157]; </a:t>
            </a:r>
            <a:r>
              <a:rPr lang="en-GB" sz="1200" b="1" baseline="0" dirty="0"/>
              <a:t>Sport </a:t>
            </a:r>
            <a:r>
              <a:rPr lang="en-GB" sz="1200" baseline="0" dirty="0"/>
              <a:t>[845]; </a:t>
            </a:r>
            <a:r>
              <a:rPr lang="en-GB" sz="1200" b="1" baseline="0" dirty="0"/>
              <a:t>Spiel </a:t>
            </a:r>
            <a:r>
              <a:rPr lang="en-GB" sz="1200" baseline="0" dirty="0"/>
              <a:t>[500].</a:t>
            </a:r>
            <a:br>
              <a:rPr lang="en-GB" sz="1200" baseline="0" dirty="0"/>
            </a:br>
            <a:r>
              <a:rPr lang="en-GB" sz="1200" b="1" baseline="0" dirty="0"/>
              <a:t>stark</a:t>
            </a:r>
            <a:r>
              <a:rPr lang="en-GB" sz="1200" b="0" baseline="0" dirty="0"/>
              <a:t> [207</a:t>
            </a:r>
            <a:r>
              <a:rPr lang="en-GB" sz="1200" baseline="0" dirty="0"/>
              <a:t>]; </a:t>
            </a:r>
            <a:r>
              <a:rPr lang="en-GB" sz="1200" b="1" baseline="0" dirty="0"/>
              <a:t>verstehen </a:t>
            </a:r>
            <a:r>
              <a:rPr lang="en-GB" sz="1200" baseline="0" dirty="0"/>
              <a:t>[222]; </a:t>
            </a:r>
            <a:r>
              <a:rPr lang="en-GB" sz="1200" b="1" baseline="0" dirty="0" err="1"/>
              <a:t>bestimmt</a:t>
            </a:r>
            <a:r>
              <a:rPr lang="en-GB" sz="1200" b="1" baseline="0" dirty="0"/>
              <a:t> </a:t>
            </a:r>
            <a:r>
              <a:rPr lang="en-GB" sz="1200" baseline="0" dirty="0"/>
              <a:t>[226</a:t>
            </a:r>
            <a:r>
              <a:rPr lang="en-GB" sz="1200" baseline="0" dirty="0" smtClean="0"/>
              <a:t>]</a:t>
            </a:r>
            <a:br>
              <a:rPr lang="en-GB" sz="1200" baseline="0" dirty="0" smtClean="0"/>
            </a:br>
            <a:r>
              <a:rPr lang="en-GB" sz="1200" baseline="0" dirty="0" smtClean="0"/>
              <a:t/>
            </a:r>
            <a:br>
              <a:rPr lang="en-GB" sz="1200" baseline="0" dirty="0" smtClean="0"/>
            </a:br>
            <a:r>
              <a:rPr lang="en-GB" sz="1200" b="1" i="1" baseline="0" dirty="0" smtClean="0"/>
              <a:t>Note: </a:t>
            </a:r>
            <a:r>
              <a:rPr lang="en-GB" sz="1200" baseline="0" dirty="0" smtClean="0"/>
              <a:t>the glossed vocabulary will be explicitly taught in Y8.</a:t>
            </a:r>
            <a:endParaRPr lang="en-GB" sz="1200" baseline="0" dirty="0"/>
          </a:p>
          <a:p>
            <a:endParaRPr lang="en-GB" sz="12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Estimated time: 5 minutes</a:t>
            </a:r>
          </a:p>
          <a:p>
            <a:r>
              <a:rPr lang="en-GB" sz="1200" baseline="0" dirty="0"/>
              <a:t/>
            </a:r>
            <a:br>
              <a:rPr lang="en-GB" sz="1200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15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2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757108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860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8342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91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39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56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414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888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29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13271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06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7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91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1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8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6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1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8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9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8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0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19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openxmlformats.org/officeDocument/2006/relationships/audio" Target="../media/audio4.wav"/><Relationship Id="rId1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5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audio" Target="../media/audio1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254CA-1C9D-784A-8697-DD901F995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96" y="2281470"/>
            <a:ext cx="9144000" cy="651870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Phonics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CBB8A00A-48D9-AB48-9CBA-CDB26E621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96" y="3015420"/>
            <a:ext cx="5900928" cy="768794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SSC 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sch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], [</a:t>
            </a:r>
            <a:r>
              <a:rPr lang="en-GB" sz="32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st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-], [</a:t>
            </a:r>
            <a:r>
              <a:rPr lang="en-GB" sz="32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sp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-]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=""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5308430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3.2 - Week 4 - Lesson 65</a:t>
            </a:r>
          </a:p>
        </p:txBody>
      </p:sp>
      <p:sp>
        <p:nvSpPr>
          <p:cNvPr id="14" name="Title 3">
            <a:extLst>
              <a:ext uri="{FF2B5EF4-FFF2-40B4-BE49-F238E27FC236}">
                <a16:creationId xmlns=""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6161349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Inge Alferink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30/05/20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779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D33DA90-4C4A-43BD-9772-151AD1042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680" y="715307"/>
            <a:ext cx="3365932" cy="2019559"/>
          </a:xfrm>
          <a:prstGeom prst="rect">
            <a:avLst/>
          </a:prstGeom>
        </p:spPr>
      </p:pic>
      <p:pic>
        <p:nvPicPr>
          <p:cNvPr id="1026" name="Picture 2" descr="Chinese Border Guards Install Spy App On Tourist Phones - Report ...">
            <a:extLst>
              <a:ext uri="{FF2B5EF4-FFF2-40B4-BE49-F238E27FC236}">
                <a16:creationId xmlns="" xmlns:a16="http://schemas.microsoft.com/office/drawing/2014/main" id="{44EC251B-A5AA-4B71-84D4-AF07B6D2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300" y="3301538"/>
            <a:ext cx="1935237" cy="1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0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830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b="1" dirty="0" err="1">
                <a:solidFill>
                  <a:prstClr val="white"/>
                </a:solidFill>
              </a:rPr>
              <a:t>hören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19C333-C8E9-2344-87F1-57BDC0DA4253}"/>
              </a:ext>
            </a:extLst>
          </p:cNvPr>
          <p:cNvSpPr txBox="1"/>
          <p:nvPr/>
        </p:nvSpPr>
        <p:spPr>
          <a:xfrm>
            <a:off x="3365451" y="1165775"/>
            <a:ext cx="1717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das ____ach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4A17BEB-2BF7-6F4A-B745-2614D301BBE7}"/>
              </a:ext>
            </a:extLst>
          </p:cNvPr>
          <p:cNvSpPr txBox="1"/>
          <p:nvPr/>
        </p:nvSpPr>
        <p:spPr>
          <a:xfrm>
            <a:off x="9118118" y="3704883"/>
            <a:ext cx="2077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die ____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arade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89957E-56F8-1040-A829-051D821C48DF}"/>
              </a:ext>
            </a:extLst>
          </p:cNvPr>
          <p:cNvSpPr txBox="1"/>
          <p:nvPr/>
        </p:nvSpPr>
        <p:spPr>
          <a:xfrm>
            <a:off x="768277" y="5594195"/>
            <a:ext cx="2170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Men____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ärgere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</a:p>
          <a:p>
            <a:pPr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Dich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nicht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29E13FD-DAA5-7043-9DB9-8AD08D17E2FD}"/>
              </a:ext>
            </a:extLst>
          </p:cNvPr>
          <p:cNvSpPr txBox="1"/>
          <p:nvPr/>
        </p:nvSpPr>
        <p:spPr>
          <a:xfrm>
            <a:off x="8088864" y="5653405"/>
            <a:ext cx="2962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____ere-____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ein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-Papier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2F7F8E2-3DB8-D443-9562-B434A43F3B68}"/>
              </a:ext>
            </a:extLst>
          </p:cNvPr>
          <p:cNvSpPr txBox="1"/>
          <p:nvPr/>
        </p:nvSpPr>
        <p:spPr>
          <a:xfrm>
            <a:off x="2031366" y="3912140"/>
            <a:ext cx="1191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___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itzeln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F19777D-011F-6341-9712-B9BE4A46D085}"/>
              </a:ext>
            </a:extLst>
          </p:cNvPr>
          <p:cNvSpPr txBox="1"/>
          <p:nvPr/>
        </p:nvSpPr>
        <p:spPr>
          <a:xfrm>
            <a:off x="8798990" y="969480"/>
            <a:ext cx="1484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Kein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__ich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CE8C8D-7BE6-AD4A-BB43-E11E7EB133D7}"/>
              </a:ext>
            </a:extLst>
          </p:cNvPr>
          <p:cNvSpPr txBox="1"/>
          <p:nvPr/>
        </p:nvSpPr>
        <p:spPr>
          <a:xfrm>
            <a:off x="7578309" y="2195514"/>
            <a:ext cx="2052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das Brett____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iel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9632F1-D479-9C42-A156-8023B3A9314F}"/>
              </a:ext>
            </a:extLst>
          </p:cNvPr>
          <p:cNvSpPr txBox="1"/>
          <p:nvPr/>
        </p:nvSpPr>
        <p:spPr>
          <a:xfrm>
            <a:off x="749225" y="2591313"/>
            <a:ext cx="265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___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adt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– Land -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Fluss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4" name="Action Button: Custom 13" descr="number 1">
            <a:hlinkClick r:id="" action="ppaction://noaction" highlightClick="1">
              <a:snd r:embed="rId6" name="1.wav"/>
            </a:hlinkClick>
            <a:extLst>
              <a:ext uri="{FF2B5EF4-FFF2-40B4-BE49-F238E27FC236}">
                <a16:creationId xmlns="" xmlns:a16="http://schemas.microsoft.com/office/drawing/2014/main" id="{8D07334B-6663-A947-824F-4C238BAD1DB9}"/>
              </a:ext>
            </a:extLst>
          </p:cNvPr>
          <p:cNvSpPr/>
          <p:nvPr/>
        </p:nvSpPr>
        <p:spPr>
          <a:xfrm>
            <a:off x="2786676" y="1153712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5" name="Action Button: Custom 14" descr="number 2">
            <a:hlinkClick r:id="" action="ppaction://noaction" highlightClick="1">
              <a:snd r:embed="rId7" name="2.wav"/>
            </a:hlinkClick>
            <a:extLst>
              <a:ext uri="{FF2B5EF4-FFF2-40B4-BE49-F238E27FC236}">
                <a16:creationId xmlns="" xmlns:a16="http://schemas.microsoft.com/office/drawing/2014/main" id="{B6AB3F4B-F9E5-4E46-BB00-CBCD431141F8}"/>
              </a:ext>
            </a:extLst>
          </p:cNvPr>
          <p:cNvSpPr/>
          <p:nvPr/>
        </p:nvSpPr>
        <p:spPr>
          <a:xfrm>
            <a:off x="146161" y="2579250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6" name="Action Button: Custom 15" descr="number 3">
            <a:hlinkClick r:id="" action="ppaction://noaction" highlightClick="1">
              <a:snd r:embed="rId8" name="3.wav"/>
            </a:hlinkClick>
            <a:extLst>
              <a:ext uri="{FF2B5EF4-FFF2-40B4-BE49-F238E27FC236}">
                <a16:creationId xmlns="" xmlns:a16="http://schemas.microsoft.com/office/drawing/2014/main" id="{003FA8DA-64F1-0A4E-A49B-8A87AB9625DB}"/>
              </a:ext>
            </a:extLst>
          </p:cNvPr>
          <p:cNvSpPr/>
          <p:nvPr/>
        </p:nvSpPr>
        <p:spPr>
          <a:xfrm>
            <a:off x="1442559" y="3900791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7" name="Action Button: Custom 16" descr="number 4">
            <a:hlinkClick r:id="" action="ppaction://noaction" highlightClick="1">
              <a:snd r:embed="rId9" name="4.wav"/>
            </a:hlinkClick>
            <a:extLst>
              <a:ext uri="{FF2B5EF4-FFF2-40B4-BE49-F238E27FC236}">
                <a16:creationId xmlns="" xmlns:a16="http://schemas.microsoft.com/office/drawing/2014/main" id="{8FD84E60-EE18-B74A-9E1F-F83F4B0406B2}"/>
              </a:ext>
            </a:extLst>
          </p:cNvPr>
          <p:cNvSpPr/>
          <p:nvPr/>
        </p:nvSpPr>
        <p:spPr>
          <a:xfrm>
            <a:off x="187927" y="5585279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8" name="Action Button: Custom 17" descr="number 5">
            <a:hlinkClick r:id="" action="ppaction://noaction" highlightClick="1">
              <a:snd r:embed="rId10" name="5.wav"/>
            </a:hlinkClick>
            <a:extLst>
              <a:ext uri="{FF2B5EF4-FFF2-40B4-BE49-F238E27FC236}">
                <a16:creationId xmlns="" xmlns:a16="http://schemas.microsoft.com/office/drawing/2014/main" id="{5FB934FB-6436-7C4B-9C66-55902FA4D250}"/>
              </a:ext>
            </a:extLst>
          </p:cNvPr>
          <p:cNvSpPr/>
          <p:nvPr/>
        </p:nvSpPr>
        <p:spPr>
          <a:xfrm>
            <a:off x="8218639" y="964811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9" name="Action Button: Custom 18" descr="number 6">
            <a:hlinkClick r:id="" action="ppaction://noaction" highlightClick="1">
              <a:snd r:embed="rId11" name="6.wav"/>
            </a:hlinkClick>
            <a:extLst>
              <a:ext uri="{FF2B5EF4-FFF2-40B4-BE49-F238E27FC236}">
                <a16:creationId xmlns="" xmlns:a16="http://schemas.microsoft.com/office/drawing/2014/main" id="{6E42DB22-1A44-B141-8CD8-43A77B10160B}"/>
              </a:ext>
            </a:extLst>
          </p:cNvPr>
          <p:cNvSpPr/>
          <p:nvPr/>
        </p:nvSpPr>
        <p:spPr>
          <a:xfrm>
            <a:off x="7018027" y="2187148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20" name="Action Button: Custom 19" descr="number 7">
            <a:hlinkClick r:id="" action="ppaction://noaction" highlightClick="1">
              <a:snd r:embed="rId12" name="7.wav"/>
            </a:hlinkClick>
            <a:extLst>
              <a:ext uri="{FF2B5EF4-FFF2-40B4-BE49-F238E27FC236}">
                <a16:creationId xmlns="" xmlns:a16="http://schemas.microsoft.com/office/drawing/2014/main" id="{ADFBE6D8-AFE8-5540-BBBA-C09E44F875C7}"/>
              </a:ext>
            </a:extLst>
          </p:cNvPr>
          <p:cNvSpPr/>
          <p:nvPr/>
        </p:nvSpPr>
        <p:spPr>
          <a:xfrm>
            <a:off x="8537765" y="3692820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21" name="Action Button: Custom 20" descr="number 8">
            <a:hlinkClick r:id="" action="ppaction://noaction" highlightClick="1">
              <a:snd r:embed="rId13" name="8.wav"/>
            </a:hlinkClick>
            <a:extLst>
              <a:ext uri="{FF2B5EF4-FFF2-40B4-BE49-F238E27FC236}">
                <a16:creationId xmlns="" xmlns:a16="http://schemas.microsoft.com/office/drawing/2014/main" id="{BC404092-629D-954F-8D7E-923521342A5E}"/>
              </a:ext>
            </a:extLst>
          </p:cNvPr>
          <p:cNvSpPr/>
          <p:nvPr/>
        </p:nvSpPr>
        <p:spPr>
          <a:xfrm>
            <a:off x="7508511" y="5641342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FC98B5-091E-FC47-96AB-80A84B217B1A}"/>
              </a:ext>
            </a:extLst>
          </p:cNvPr>
          <p:cNvSpPr txBox="1"/>
          <p:nvPr/>
        </p:nvSpPr>
        <p:spPr>
          <a:xfrm>
            <a:off x="3929348" y="1159890"/>
            <a:ext cx="636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DAA520"/>
                </a:solidFill>
              </a:rPr>
              <a:t>Sch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C218BD1-2B11-A34E-B379-60A9BD3F0639}"/>
              </a:ext>
            </a:extLst>
          </p:cNvPr>
          <p:cNvSpPr txBox="1"/>
          <p:nvPr/>
        </p:nvSpPr>
        <p:spPr>
          <a:xfrm>
            <a:off x="841926" y="2589739"/>
            <a:ext cx="394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DAA520"/>
                </a:solidFill>
              </a:rPr>
              <a:t>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51CA7E4-EED7-A942-8F17-2FF1A034F4E1}"/>
              </a:ext>
            </a:extLst>
          </p:cNvPr>
          <p:cNvSpPr txBox="1"/>
          <p:nvPr/>
        </p:nvSpPr>
        <p:spPr>
          <a:xfrm>
            <a:off x="2091838" y="3892541"/>
            <a:ext cx="487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DAA520"/>
                </a:solidFill>
              </a:rPr>
              <a:t>Sp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AF71060-3A6E-D144-85D5-0939418099A9}"/>
              </a:ext>
            </a:extLst>
          </p:cNvPr>
          <p:cNvSpPr txBox="1"/>
          <p:nvPr/>
        </p:nvSpPr>
        <p:spPr>
          <a:xfrm>
            <a:off x="1354616" y="5579800"/>
            <a:ext cx="614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DAA520"/>
                </a:solidFill>
              </a:rPr>
              <a:t>sch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FCA8A1D-9C4F-1145-8010-CFA53298F87D}"/>
              </a:ext>
            </a:extLst>
          </p:cNvPr>
          <p:cNvSpPr txBox="1"/>
          <p:nvPr/>
        </p:nvSpPr>
        <p:spPr>
          <a:xfrm>
            <a:off x="9483913" y="953657"/>
            <a:ext cx="394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DAA520"/>
                </a:solidFill>
              </a:rPr>
              <a:t>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90FE6E7-EBD2-6041-8708-9B7883F2E03B}"/>
              </a:ext>
            </a:extLst>
          </p:cNvPr>
          <p:cNvSpPr txBox="1"/>
          <p:nvPr/>
        </p:nvSpPr>
        <p:spPr>
          <a:xfrm>
            <a:off x="8798990" y="2189629"/>
            <a:ext cx="466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DAA520"/>
                </a:solidFill>
              </a:rPr>
              <a:t>sp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A1DA5BB-6570-6145-A2CB-1DE358C99A4D}"/>
              </a:ext>
            </a:extLst>
          </p:cNvPr>
          <p:cNvSpPr txBox="1"/>
          <p:nvPr/>
        </p:nvSpPr>
        <p:spPr>
          <a:xfrm>
            <a:off x="9603582" y="3670420"/>
            <a:ext cx="636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DAA520"/>
                </a:solidFill>
              </a:rPr>
              <a:t>Sch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3E51B0F-4456-B346-9752-4ACF2BA85ABE}"/>
              </a:ext>
            </a:extLst>
          </p:cNvPr>
          <p:cNvSpPr txBox="1"/>
          <p:nvPr/>
        </p:nvSpPr>
        <p:spPr>
          <a:xfrm>
            <a:off x="8111579" y="5625456"/>
            <a:ext cx="636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DAA520"/>
                </a:solidFill>
              </a:rPr>
              <a:t>Sch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959534-2997-9F42-940B-4686F49E05A2}"/>
              </a:ext>
            </a:extLst>
          </p:cNvPr>
          <p:cNvSpPr txBox="1"/>
          <p:nvPr/>
        </p:nvSpPr>
        <p:spPr>
          <a:xfrm>
            <a:off x="9253014" y="5633894"/>
            <a:ext cx="519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DAA520"/>
                </a:solidFill>
              </a:rPr>
              <a:t>S</a:t>
            </a:r>
            <a:r>
              <a:rPr lang="en-US" sz="2000" b="1" dirty="0">
                <a:solidFill>
                  <a:srgbClr val="DAA520"/>
                </a:solidFill>
              </a:rPr>
              <a:t>t</a:t>
            </a:r>
            <a:endParaRPr lang="en-US" sz="2000" b="1" dirty="0">
              <a:solidFill>
                <a:srgbClr val="DAA520"/>
              </a:solidFill>
            </a:endParaRPr>
          </a:p>
        </p:txBody>
      </p:sp>
      <p:pic>
        <p:nvPicPr>
          <p:cNvPr id="1028" name="Picture 4" descr="Frustration | Photo of pop-o-matic Frustration board game, (… | Flickr">
            <a:extLst>
              <a:ext uri="{FF2B5EF4-FFF2-40B4-BE49-F238E27FC236}">
                <a16:creationId xmlns="" xmlns:a16="http://schemas.microsoft.com/office/drawing/2014/main" id="{9B2EA3F1-8516-4A57-BE19-7836D22D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52" y="4601308"/>
            <a:ext cx="2330065" cy="17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ying Cards, Poker, Casino, Gambling, Cards, Ace">
            <a:extLst>
              <a:ext uri="{FF2B5EF4-FFF2-40B4-BE49-F238E27FC236}">
                <a16:creationId xmlns="" xmlns:a16="http://schemas.microsoft.com/office/drawing/2014/main" id="{4AA39D4C-B268-4A54-B5CC-F8848EEB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883">
            <a:off x="6417949" y="453005"/>
            <a:ext cx="1542084" cy="162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5 sci-fi themed boardgames for Christmas… | JAMIE SAWYER">
            <a:extLst>
              <a:ext uri="{FF2B5EF4-FFF2-40B4-BE49-F238E27FC236}">
                <a16:creationId xmlns="" xmlns:a16="http://schemas.microsoft.com/office/drawing/2014/main" id="{7C0B15E8-23D0-4922-9D96-6A8BD50F3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573" y="1680422"/>
            <a:ext cx="2077456" cy="138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24">
            <a:extLst>
              <a:ext uri="{FF2B5EF4-FFF2-40B4-BE49-F238E27FC236}">
                <a16:creationId xmlns="" xmlns:a16="http://schemas.microsoft.com/office/drawing/2014/main" id="{AE1C3821-68CF-4F62-9D4F-723302FAD9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63950" y="2964384"/>
            <a:ext cx="2368805" cy="1776604"/>
          </a:xfrm>
          <a:prstGeom prst="rect">
            <a:avLst/>
          </a:prstGeom>
        </p:spPr>
      </p:pic>
      <p:pic>
        <p:nvPicPr>
          <p:cNvPr id="1036" name="Picture 12" descr="Rock-Paper-Scissors, Game, Roshambo">
            <a:extLst>
              <a:ext uri="{FF2B5EF4-FFF2-40B4-BE49-F238E27FC236}">
                <a16:creationId xmlns="" xmlns:a16="http://schemas.microsoft.com/office/drawing/2014/main" id="{1DA7030F-CF47-44B3-BD8A-288E64FBD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6493">
            <a:off x="10202013" y="4377264"/>
            <a:ext cx="1739268" cy="171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26">
            <a:extLst>
              <a:ext uri="{FF2B5EF4-FFF2-40B4-BE49-F238E27FC236}">
                <a16:creationId xmlns="" xmlns:a16="http://schemas.microsoft.com/office/drawing/2014/main" id="{FFF8ABB3-61F5-4433-BA4F-BFE1BDEB68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3383" y="1849058"/>
            <a:ext cx="2129513" cy="212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426700" y="247046"/>
            <a:ext cx="153062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</a:rPr>
              <a:t>sprechen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1" name="Action Button: Custom 20" descr="number 1">
            <a:hlinkClick r:id="" action="ppaction://noaction" highlightClick="1">
              <a:snd r:embed="rId4" name="1.wav"/>
            </a:hlinkClick>
            <a:extLst>
              <a:ext uri="{FF2B5EF4-FFF2-40B4-BE49-F238E27FC236}">
                <a16:creationId xmlns="" xmlns:a16="http://schemas.microsoft.com/office/drawing/2014/main" id="{2877C4DD-000C-FB45-A888-3E61340C8D0E}"/>
              </a:ext>
            </a:extLst>
          </p:cNvPr>
          <p:cNvSpPr/>
          <p:nvPr/>
        </p:nvSpPr>
        <p:spPr>
          <a:xfrm>
            <a:off x="129619" y="1672999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2" name="Action Button: Custom 21" descr="number 2">
            <a:hlinkClick r:id="" action="ppaction://noaction" highlightClick="1">
              <a:snd r:embed="rId5" name="2.wav"/>
            </a:hlinkClick>
            <a:extLst>
              <a:ext uri="{FF2B5EF4-FFF2-40B4-BE49-F238E27FC236}">
                <a16:creationId xmlns="" xmlns:a16="http://schemas.microsoft.com/office/drawing/2014/main" id="{50B921ED-5314-8845-9FA1-20505830E9FB}"/>
              </a:ext>
            </a:extLst>
          </p:cNvPr>
          <p:cNvSpPr/>
          <p:nvPr/>
        </p:nvSpPr>
        <p:spPr>
          <a:xfrm>
            <a:off x="128045" y="2246897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3" name="Action Button: Custom 22" descr="number 3">
            <a:hlinkClick r:id="" action="ppaction://noaction" highlightClick="1">
              <a:snd r:embed="rId6" name="3.wav"/>
            </a:hlinkClick>
            <a:extLst>
              <a:ext uri="{FF2B5EF4-FFF2-40B4-BE49-F238E27FC236}">
                <a16:creationId xmlns="" xmlns:a16="http://schemas.microsoft.com/office/drawing/2014/main" id="{03E9ACD8-C7D7-6E43-96A8-02C765042FF5}"/>
              </a:ext>
            </a:extLst>
          </p:cNvPr>
          <p:cNvSpPr/>
          <p:nvPr/>
        </p:nvSpPr>
        <p:spPr>
          <a:xfrm>
            <a:off x="128044" y="2820795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4" name="Action Button: Custom 23" descr="number 4">
            <a:hlinkClick r:id="" action="ppaction://noaction" highlightClick="1">
              <a:snd r:embed="rId7" name="4.wav"/>
            </a:hlinkClick>
            <a:extLst>
              <a:ext uri="{FF2B5EF4-FFF2-40B4-BE49-F238E27FC236}">
                <a16:creationId xmlns="" xmlns:a16="http://schemas.microsoft.com/office/drawing/2014/main" id="{CBDEC96D-4001-FA40-A882-6351C7ABE775}"/>
              </a:ext>
            </a:extLst>
          </p:cNvPr>
          <p:cNvSpPr/>
          <p:nvPr/>
        </p:nvSpPr>
        <p:spPr>
          <a:xfrm>
            <a:off x="128044" y="3394693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5" name="Action Button: Custom 24" descr="number 5">
            <a:hlinkClick r:id="" action="ppaction://noaction" highlightClick="1">
              <a:snd r:embed="rId8" name="5.wav"/>
            </a:hlinkClick>
            <a:extLst>
              <a:ext uri="{FF2B5EF4-FFF2-40B4-BE49-F238E27FC236}">
                <a16:creationId xmlns="" xmlns:a16="http://schemas.microsoft.com/office/drawing/2014/main" id="{257DE548-A54F-EA4B-A983-01DAAB1B5191}"/>
              </a:ext>
            </a:extLst>
          </p:cNvPr>
          <p:cNvSpPr/>
          <p:nvPr/>
        </p:nvSpPr>
        <p:spPr>
          <a:xfrm>
            <a:off x="128043" y="3968591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26" name="Action Button: Custom 25" descr="number 6">
            <a:hlinkClick r:id="" action="ppaction://noaction" highlightClick="1">
              <a:snd r:embed="rId9" name="6.wav"/>
            </a:hlinkClick>
            <a:extLst>
              <a:ext uri="{FF2B5EF4-FFF2-40B4-BE49-F238E27FC236}">
                <a16:creationId xmlns="" xmlns:a16="http://schemas.microsoft.com/office/drawing/2014/main" id="{FB1279E1-BDF2-E24B-9BDF-84C076330469}"/>
              </a:ext>
            </a:extLst>
          </p:cNvPr>
          <p:cNvSpPr/>
          <p:nvPr/>
        </p:nvSpPr>
        <p:spPr>
          <a:xfrm>
            <a:off x="128041" y="4540056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E45D8C-0ED3-FD4E-BEF8-55DECAD3536D}"/>
              </a:ext>
            </a:extLst>
          </p:cNvPr>
          <p:cNvSpPr txBox="1"/>
          <p:nvPr/>
        </p:nvSpPr>
        <p:spPr>
          <a:xfrm>
            <a:off x="990600" y="1685062"/>
            <a:ext cx="839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Gesellschaftsspiele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wie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</a:rPr>
              <a:t>Mensch-</a:t>
            </a:r>
            <a:r>
              <a:rPr lang="en-US" sz="2000" b="1" i="1" dirty="0" err="1">
                <a:solidFill>
                  <a:srgbClr val="4472C4">
                    <a:lumMod val="50000"/>
                  </a:srgbClr>
                </a:solidFill>
              </a:rPr>
              <a:t>ärgere</a:t>
            </a: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</a:rPr>
              <a:t>-Dich-</a:t>
            </a:r>
            <a:r>
              <a:rPr lang="en-US" sz="2000" b="1" i="1" dirty="0" err="1">
                <a:solidFill>
                  <a:srgbClr val="4472C4">
                    <a:lumMod val="50000"/>
                  </a:srgbClr>
                </a:solidFill>
              </a:rPr>
              <a:t>nicht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machen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Spaß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*.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2AC13F4-BE05-5E47-B9CD-80AE9370692E}"/>
              </a:ext>
            </a:extLst>
          </p:cNvPr>
          <p:cNvSpPr txBox="1"/>
          <p:nvPr/>
        </p:nvSpPr>
        <p:spPr>
          <a:xfrm>
            <a:off x="990600" y="2258960"/>
            <a:ext cx="8425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Bei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Scharaden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darf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man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nicht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sprechen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und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auch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nicht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schreiben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A1C93B5-DFF5-8245-95DD-30269DE5A6D1}"/>
              </a:ext>
            </a:extLst>
          </p:cNvPr>
          <p:cNvSpPr txBox="1"/>
          <p:nvPr/>
        </p:nvSpPr>
        <p:spPr>
          <a:xfrm>
            <a:off x="990600" y="2832858"/>
            <a:ext cx="6038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Meine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Geschwister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spielen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b="1" i="1" dirty="0" err="1">
                <a:solidFill>
                  <a:srgbClr val="4472C4">
                    <a:lumMod val="50000"/>
                  </a:srgbClr>
                </a:solidFill>
              </a:rPr>
              <a:t>Schere</a:t>
            </a: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</a:rPr>
              <a:t>-Stein-Papier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CB2A517-E280-3341-83C6-3CAE53DD8E81}"/>
              </a:ext>
            </a:extLst>
          </p:cNvPr>
          <p:cNvSpPr txBox="1"/>
          <p:nvPr/>
        </p:nvSpPr>
        <p:spPr>
          <a:xfrm>
            <a:off x="990599" y="3394693"/>
            <a:ext cx="5186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Seine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Schwester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versteht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Sport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ganz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gut.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7C9A66B-104F-8642-8662-D888C84544F4}"/>
              </a:ext>
            </a:extLst>
          </p:cNvPr>
          <p:cNvSpPr txBox="1"/>
          <p:nvPr/>
        </p:nvSpPr>
        <p:spPr>
          <a:xfrm>
            <a:off x="987394" y="3980654"/>
            <a:ext cx="6841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Schachfiguren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sind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schwarz und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weiß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und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sehr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schön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69B367D-D051-A348-AAA8-A12FC2C05ED5}"/>
              </a:ext>
            </a:extLst>
          </p:cNvPr>
          <p:cNvSpPr txBox="1"/>
          <p:nvPr/>
        </p:nvSpPr>
        <p:spPr>
          <a:xfrm>
            <a:off x="987393" y="4573408"/>
            <a:ext cx="5891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Die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Mitspieler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sind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bestimmt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*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schnell und stark.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86539" y="6414052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</a:rPr>
              <a:t>*</a:t>
            </a:r>
            <a:r>
              <a:rPr lang="en-GB" sz="2000" dirty="0" err="1">
                <a:solidFill>
                  <a:prstClr val="white"/>
                </a:solidFill>
              </a:rPr>
              <a:t>Spaß</a:t>
            </a:r>
            <a:r>
              <a:rPr lang="en-GB" sz="2000" dirty="0">
                <a:solidFill>
                  <a:prstClr val="white"/>
                </a:solidFill>
              </a:rPr>
              <a:t> </a:t>
            </a:r>
            <a:r>
              <a:rPr lang="en-GB" sz="2000" dirty="0" err="1">
                <a:solidFill>
                  <a:prstClr val="white"/>
                </a:solidFill>
              </a:rPr>
              <a:t>machen</a:t>
            </a:r>
            <a:r>
              <a:rPr lang="en-GB" sz="2000" dirty="0">
                <a:solidFill>
                  <a:prstClr val="white"/>
                </a:solidFill>
              </a:rPr>
              <a:t> - to be fun *</a:t>
            </a:r>
            <a:r>
              <a:rPr lang="en-GB" sz="2000" dirty="0" err="1">
                <a:solidFill>
                  <a:prstClr val="white"/>
                </a:solidFill>
              </a:rPr>
              <a:t>bestimmt</a:t>
            </a:r>
            <a:r>
              <a:rPr lang="en-GB" sz="2000" dirty="0">
                <a:solidFill>
                  <a:prstClr val="white"/>
                </a:solidFill>
              </a:rPr>
              <a:t> - certainly</a:t>
            </a:r>
            <a:endParaRPr lang="en-GB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6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9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67C606-AF9C-7242-AF89-7E0EA20FADA6}" vid="{330BF7C0-A975-874B-A7BE-A2ADB8C43C49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D67C606-AF9C-7242-AF89-7E0EA20FADA6}" vid="{57BDA786-453C-1140-BFAB-14CE2D2BCFC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448</Words>
  <Application>Microsoft Office PowerPoint</Application>
  <PresentationFormat>Widescreen</PresentationFormat>
  <Paragraphs>82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1_Office Theme</vt:lpstr>
      <vt:lpstr>2_Office Theme</vt:lpstr>
      <vt:lpstr>Phonics</vt:lpstr>
      <vt:lpstr>Phonetik</vt:lpstr>
      <vt:lpstr>Phonetik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Rachel Hawkes</dc:creator>
  <cp:lastModifiedBy>Rachel Hawkes</cp:lastModifiedBy>
  <cp:revision>2</cp:revision>
  <dcterms:created xsi:type="dcterms:W3CDTF">2020-06-03T16:54:35Z</dcterms:created>
  <dcterms:modified xsi:type="dcterms:W3CDTF">2020-06-03T17:22:12Z</dcterms:modified>
</cp:coreProperties>
</file>